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505" r:id="rId4"/>
    <p:sldId id="506" r:id="rId5"/>
    <p:sldId id="509" r:id="rId6"/>
    <p:sldId id="511" r:id="rId7"/>
    <p:sldId id="387" r:id="rId8"/>
    <p:sldId id="359" r:id="rId9"/>
    <p:sldId id="512" r:id="rId10"/>
    <p:sldId id="517" r:id="rId11"/>
    <p:sldId id="520" r:id="rId12"/>
    <p:sldId id="521" r:id="rId13"/>
    <p:sldId id="522" r:id="rId14"/>
    <p:sldId id="498" r:id="rId15"/>
    <p:sldId id="504" r:id="rId16"/>
    <p:sldId id="507" r:id="rId17"/>
    <p:sldId id="412" r:id="rId18"/>
    <p:sldId id="523" r:id="rId19"/>
    <p:sldId id="497" r:id="rId20"/>
    <p:sldId id="488" r:id="rId21"/>
    <p:sldId id="415" r:id="rId22"/>
    <p:sldId id="508" r:id="rId23"/>
    <p:sldId id="494" r:id="rId24"/>
    <p:sldId id="397" r:id="rId25"/>
  </p:sldIdLst>
  <p:sldSz cx="9144000" cy="6858000" type="screen4x3"/>
  <p:notesSz cx="7315200" cy="9601200"/>
  <p:embeddedFontLst>
    <p:embeddedFont>
      <p:font typeface="MS Gothic" pitchFamily="49" charset="-128"/>
      <p:regular r:id="rId27"/>
    </p:embeddedFont>
    <p:embeddedFont>
      <p:font typeface="MS PGothic" pitchFamily="34" charset="-12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imes" pitchFamily="18" charset="0"/>
      <p:regular r:id="rId33"/>
      <p:bold r:id="rId34"/>
      <p:italic r:id="rId35"/>
      <p:boldItalic r:id="rId36"/>
    </p:embeddedFont>
    <p:embeddedFont>
      <p:font typeface="Helvetica" pitchFamily="34" charset="0"/>
      <p:regular r:id="rId37"/>
      <p:bold r:id="rId38"/>
      <p:italic r:id="rId39"/>
      <p:boldItalic r:id="rId40"/>
    </p:embeddedFont>
    <p:embeddedFont>
      <p:font typeface="Rockwell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  <a:srgbClr val="000099"/>
    <a:srgbClr val="E8E8F3"/>
    <a:srgbClr val="FFFF00"/>
    <a:srgbClr val="FFFF66"/>
    <a:srgbClr val="9A0000"/>
    <a:srgbClr val="FF1D1D"/>
    <a:srgbClr val="6600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1" autoAdjust="0"/>
  </p:normalViewPr>
  <p:slideViewPr>
    <p:cSldViewPr snapToGrid="0">
      <p:cViewPr>
        <p:scale>
          <a:sx n="100" d="100"/>
          <a:sy n="100" d="100"/>
        </p:scale>
        <p:origin x="-61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46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300"/>
            </a:lvl1pPr>
          </a:lstStyle>
          <a:p>
            <a:fld id="{3B8AF7D9-995B-4639-9C98-1ACF804D91BC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1" rIns="96641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1" tIns="48321" rIns="96641" bIns="483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3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2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75361" y="4560571"/>
            <a:ext cx="5364480" cy="4322207"/>
          </a:xfrm>
        </p:spPr>
        <p:txBody>
          <a:bodyPr lIns="99162" tIns="49573" rIns="99162" bIns="49573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0" y="1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62" tIns="49573" rIns="99162" bIns="49573"/>
          <a:lstStyle/>
          <a:p>
            <a:pPr defTabSz="993251" eaLnBrk="0" hangingPunct="0">
              <a:spcBef>
                <a:spcPct val="0"/>
              </a:spcBef>
            </a:pPr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143588" y="9121141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62" tIns="49573" rIns="99162" bIns="49573" anchor="b"/>
          <a:lstStyle/>
          <a:p>
            <a:pPr defTabSz="993251" eaLnBrk="0" hangingPunct="0">
              <a:spcBef>
                <a:spcPct val="0"/>
              </a:spcBef>
            </a:pPr>
            <a:fld id="{DE16711C-54E6-4137-9902-664502C4C0A3}" type="slidenum">
              <a:rPr lang="en-US" sz="1300">
                <a:latin typeface="Times New Roman" pitchFamily="18" charset="0"/>
              </a:rPr>
              <a:pPr defTabSz="993251" eaLnBrk="0" hangingPunct="0">
                <a:spcBef>
                  <a:spcPct val="0"/>
                </a:spcBef>
              </a:pPr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ADS Development with Nuclear Energy Applications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would suggest that you point out that Indian DAE labratories are already working on SSR1, 650 and ILC cavities.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757961" cy="365125"/>
          </a:xfrm>
        </p:spPr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50" y="438150"/>
            <a:ext cx="685800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SBNW12-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32" y="1168371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Evolution of Proton Capabilities: Fermilab and Elsewhere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126" y="3228485"/>
            <a:ext cx="7403357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Steve Holmes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Short Baseline Neutrino Workshop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March 21, 2012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Profile for the Research Program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93844"/>
              </p:ext>
            </p:extLst>
          </p:nvPr>
        </p:nvGraphicFramePr>
        <p:xfrm>
          <a:off x="409576" y="1343024"/>
          <a:ext cx="8315324" cy="4725128"/>
        </p:xfrm>
        <a:graphic>
          <a:graphicData uri="http://schemas.openxmlformats.org/drawingml/2006/table">
            <a:tbl>
              <a:tblPr firstRow="1" firstCol="1" bandRow="1"/>
              <a:tblGrid>
                <a:gridCol w="1687244"/>
                <a:gridCol w="1378956"/>
                <a:gridCol w="1572901"/>
                <a:gridCol w="1159583"/>
                <a:gridCol w="1044773"/>
                <a:gridCol w="1471867"/>
              </a:tblGrid>
              <a:tr h="881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Program: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Stage-0: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Proton Improvement Plan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CW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driving Booster &amp; Muon Campus</a:t>
                      </a:r>
                      <a:endParaRPr lang="en-US" sz="10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Stage-2: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to 3 GeV CW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(MI&gt;70 GeV)</a:t>
                      </a:r>
                      <a:endParaRPr lang="en-US" sz="10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Stage-3: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RDR</a:t>
                      </a:r>
                      <a:endParaRPr lang="en-US" sz="10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(MI&gt;60GeV)</a:t>
                      </a:r>
                      <a:endParaRPr lang="en-US" sz="10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Stage-4: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RDR: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 upgrade to 4MW</a:t>
                      </a:r>
                      <a:endParaRPr lang="en-US" sz="10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</a:tr>
              <a:tr h="37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MI 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470-700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515-1200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  <a:r>
                        <a:rPr lang="en-US" sz="105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2300-4000 kW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232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15 kW  + 0-50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kW**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0-40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kW*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+ 0-90 kW**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0-40 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e.g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, (g-2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),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Mu2e-1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20 kW </a:t>
                      </a: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smtClean="0">
                          <a:solidFill>
                            <a:srgbClr val="003399"/>
                          </a:solidFill>
                          <a:effectLst/>
                        </a:rPr>
                        <a:t>0-20 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kW*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85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1000  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1-3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-----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80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1000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7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Kaon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0-30 kW**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(&lt;30%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MI)</a:t>
                      </a:r>
                      <a:endParaRPr lang="en-US" sz="9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0-75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(&lt;45% </a:t>
                      </a:r>
                      <a:r>
                        <a:rPr lang="en-US" sz="9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from MI)</a:t>
                      </a: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1100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 kW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Nuclear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e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dm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ISOL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300 kW</a:t>
                      </a:r>
                      <a:endParaRPr lang="en-US" sz="1050" b="1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Ultra-cold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neutron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none 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300 kW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300 kW</a:t>
                      </a: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300 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Nuclear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technology 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applications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</a:rPr>
                        <a:t>300 </a:t>
                      </a: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5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300 </a:t>
                      </a:r>
                      <a:r>
                        <a:rPr lang="en-US" sz="105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105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433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# Programs: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    4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433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Total*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power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(mean):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660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rgbClr val="003399"/>
                          </a:solidFill>
                          <a:effectLst/>
                        </a:rPr>
                        <a:t>2020 </a:t>
                      </a: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4210 kW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5490</a:t>
                      </a: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11300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77" marR="52277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743" y="6121854"/>
            <a:ext cx="763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/>
                </a:solidFill>
              </a:rPr>
              <a:t>*  Operating point in range depends on MI energy for neutrinos.</a:t>
            </a:r>
          </a:p>
          <a:p>
            <a:r>
              <a:rPr lang="en-US" sz="1000" b="1" dirty="0" smtClean="0">
                <a:solidFill>
                  <a:schemeClr val="accent6"/>
                </a:solidFill>
              </a:rPr>
              <a:t>** Operating point in range is depends on MI injector slow-spill duty factor (</a:t>
            </a:r>
            <a:r>
              <a:rPr lang="en-US" sz="1000" b="1" dirty="0" err="1" smtClean="0">
                <a:solidFill>
                  <a:schemeClr val="accent6"/>
                </a:solidFill>
              </a:rPr>
              <a:t>df</a:t>
            </a:r>
            <a:r>
              <a:rPr lang="en-US" sz="1000" b="1" dirty="0" smtClean="0">
                <a:solidFill>
                  <a:schemeClr val="accent6"/>
                </a:solidFill>
              </a:rPr>
              <a:t>) for kaon program. 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1125"/>
            <a:ext cx="7239000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Elsewhere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171575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149" name="Text Box 5"/>
          <p:cNvSpPr txBox="1">
            <a:spLocks noChangeArrowheads="1"/>
          </p:cNvSpPr>
          <p:nvPr/>
        </p:nvSpPr>
        <p:spPr bwMode="auto">
          <a:xfrm>
            <a:off x="7086600" y="58816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Seidel, PSI</a:t>
            </a:r>
          </a:p>
        </p:txBody>
      </p:sp>
      <p:sp>
        <p:nvSpPr>
          <p:cNvPr id="1030150" name="AutoShape 6"/>
          <p:cNvSpPr>
            <a:spLocks noChangeArrowheads="1"/>
          </p:cNvSpPr>
          <p:nvPr/>
        </p:nvSpPr>
        <p:spPr bwMode="auto">
          <a:xfrm>
            <a:off x="4419600" y="249555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151" name="AutoShape 7"/>
          <p:cNvSpPr>
            <a:spLocks noChangeArrowheads="1"/>
          </p:cNvSpPr>
          <p:nvPr/>
        </p:nvSpPr>
        <p:spPr bwMode="auto">
          <a:xfrm>
            <a:off x="8153400" y="495300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152" name="Text Box 8"/>
          <p:cNvSpPr txBox="1">
            <a:spLocks noChangeArrowheads="1"/>
          </p:cNvSpPr>
          <p:nvPr/>
        </p:nvSpPr>
        <p:spPr bwMode="auto">
          <a:xfrm>
            <a:off x="5181600" y="1524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</a:rPr>
              <a:t>Project-X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181600" y="459105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50" grpId="0" animBg="1"/>
      <p:bldP spid="1030151" grpId="0" animBg="1"/>
      <p:bldP spid="103015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1125"/>
            <a:ext cx="7239000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High </a:t>
            </a:r>
            <a:r>
              <a:rPr lang="en-US" smtClean="0">
                <a:solidFill>
                  <a:schemeClr val="hlink"/>
                </a:solidFill>
              </a:rPr>
              <a:t>Duty Factor</a:t>
            </a:r>
            <a:r>
              <a:rPr lang="en-US" smtClean="0"/>
              <a:t> Proton Source Landscape This Decade...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2" name="AutoShape 4"/>
          <p:cNvSpPr>
            <a:spLocks noChangeArrowheads="1"/>
          </p:cNvSpPr>
          <p:nvPr/>
        </p:nvSpPr>
        <p:spPr bwMode="auto">
          <a:xfrm>
            <a:off x="5486400" y="3581400"/>
            <a:ext cx="381000" cy="4572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590800" y="1447800"/>
            <a:ext cx="46482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7010400" y="25908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7086600" y="48768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1371600" y="1447800"/>
            <a:ext cx="6705600" cy="396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505200" y="1371600"/>
            <a:ext cx="5105400" cy="3048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1295400" y="2743200"/>
            <a:ext cx="4419600" cy="266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 rot="10800000">
            <a:off x="294144" y="1447800"/>
            <a:ext cx="4308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x Duty Factor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2362200" y="1371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2438400" y="27114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8382000" y="3505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2895600" y="19812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6"/>
          <p:cNvSpPr>
            <a:spLocks noChangeArrowheads="1"/>
          </p:cNvSpPr>
          <p:nvPr/>
        </p:nvSpPr>
        <p:spPr bwMode="auto">
          <a:xfrm>
            <a:off x="2895600" y="2209800"/>
            <a:ext cx="152400" cy="1524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2971800" y="1981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 </a:t>
            </a:r>
            <a:r>
              <a:rPr lang="en-US" sz="1400"/>
              <a:t>PSI</a:t>
            </a:r>
            <a:r>
              <a:rPr lang="en-US" sz="1600"/>
              <a:t> </a:t>
            </a:r>
          </a:p>
        </p:txBody>
      </p:sp>
      <p:sp>
        <p:nvSpPr>
          <p:cNvPr id="19475" name="Oval 18"/>
          <p:cNvSpPr>
            <a:spLocks noChangeArrowheads="1"/>
          </p:cNvSpPr>
          <p:nvPr/>
        </p:nvSpPr>
        <p:spPr bwMode="auto">
          <a:xfrm>
            <a:off x="2743200" y="3200400"/>
            <a:ext cx="152400" cy="1524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2590800" y="2895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TRIUMF</a:t>
            </a: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V="1">
            <a:off x="4876800" y="2743200"/>
            <a:ext cx="2514600" cy="26670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Text Box 21"/>
          <p:cNvSpPr txBox="1">
            <a:spLocks noChangeArrowheads="1"/>
          </p:cNvSpPr>
          <p:nvPr/>
        </p:nvSpPr>
        <p:spPr bwMode="auto">
          <a:xfrm>
            <a:off x="7315200" y="290988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power</a:t>
            </a:r>
          </a:p>
        </p:txBody>
      </p:sp>
      <p:sp>
        <p:nvSpPr>
          <p:cNvPr id="19479" name="Arc 22"/>
          <p:cNvSpPr>
            <a:spLocks/>
          </p:cNvSpPr>
          <p:nvPr/>
        </p:nvSpPr>
        <p:spPr bwMode="auto">
          <a:xfrm rot="10800000" flipV="1">
            <a:off x="3962400" y="2590800"/>
            <a:ext cx="1600200" cy="3657600"/>
          </a:xfrm>
          <a:custGeom>
            <a:avLst/>
            <a:gdLst>
              <a:gd name="T0" fmla="*/ 0 w 28774"/>
              <a:gd name="T1" fmla="*/ 2147483647 h 21600"/>
              <a:gd name="T2" fmla="*/ 2147483647 w 28774"/>
              <a:gd name="T3" fmla="*/ 2147483647 h 21600"/>
              <a:gd name="T4" fmla="*/ 2147483647 w 28774"/>
              <a:gd name="T5" fmla="*/ 2147483647 h 21600"/>
              <a:gd name="T6" fmla="*/ 0 60000 65536"/>
              <a:gd name="T7" fmla="*/ 0 60000 65536"/>
              <a:gd name="T8" fmla="*/ 0 60000 65536"/>
              <a:gd name="T9" fmla="*/ 0 w 28774"/>
              <a:gd name="T10" fmla="*/ 0 h 21600"/>
              <a:gd name="T11" fmla="*/ 28774 w 287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74" h="21600" fill="none" extrusionOk="0">
                <a:moveTo>
                  <a:pt x="0" y="1228"/>
                </a:moveTo>
                <a:cubicBezTo>
                  <a:pt x="2306" y="415"/>
                  <a:pt x="4734" y="-1"/>
                  <a:pt x="7180" y="0"/>
                </a:cubicBezTo>
                <a:cubicBezTo>
                  <a:pt x="18916" y="0"/>
                  <a:pt x="28504" y="9370"/>
                  <a:pt x="28774" y="21103"/>
                </a:cubicBezTo>
              </a:path>
              <a:path w="28774" h="21600" stroke="0" extrusionOk="0">
                <a:moveTo>
                  <a:pt x="0" y="1228"/>
                </a:moveTo>
                <a:cubicBezTo>
                  <a:pt x="2306" y="415"/>
                  <a:pt x="4734" y="-1"/>
                  <a:pt x="7180" y="0"/>
                </a:cubicBezTo>
                <a:cubicBezTo>
                  <a:pt x="18916" y="0"/>
                  <a:pt x="28504" y="9370"/>
                  <a:pt x="28774" y="21103"/>
                </a:cubicBezTo>
                <a:lnTo>
                  <a:pt x="71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23"/>
          <p:cNvSpPr txBox="1">
            <a:spLocks noChangeArrowheads="1"/>
          </p:cNvSpPr>
          <p:nvPr/>
        </p:nvSpPr>
        <p:spPr bwMode="auto">
          <a:xfrm>
            <a:off x="1752600" y="4743450"/>
            <a:ext cx="1905000" cy="59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Stopped/Slow kaon yield/Watt</a:t>
            </a:r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3276600" y="4953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193" name="AutoShape 25"/>
          <p:cNvSpPr>
            <a:spLocks noChangeArrowheads="1"/>
          </p:cNvSpPr>
          <p:nvPr/>
        </p:nvSpPr>
        <p:spPr bwMode="auto">
          <a:xfrm>
            <a:off x="4419600" y="274320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83" name="Text Box 26"/>
          <p:cNvSpPr txBox="1">
            <a:spLocks noChangeArrowheads="1"/>
          </p:cNvSpPr>
          <p:nvPr/>
        </p:nvSpPr>
        <p:spPr bwMode="auto">
          <a:xfrm>
            <a:off x="533400" y="615315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* Beam power </a:t>
            </a:r>
            <a:r>
              <a:rPr lang="en-US" sz="1600" dirty="0">
                <a:solidFill>
                  <a:srgbClr val="FF0000"/>
                </a:solidFill>
              </a:rPr>
              <a:t>x </a:t>
            </a:r>
            <a:r>
              <a:rPr lang="en-US" sz="1600" b="1" dirty="0">
                <a:solidFill>
                  <a:srgbClr val="FF0000"/>
                </a:solidFill>
              </a:rPr>
              <a:t>Duty Factor</a:t>
            </a:r>
          </a:p>
        </p:txBody>
      </p:sp>
      <p:sp>
        <p:nvSpPr>
          <p:cNvPr id="19484" name="Text Box 27"/>
          <p:cNvSpPr txBox="1">
            <a:spLocks noChangeArrowheads="1"/>
          </p:cNvSpPr>
          <p:nvPr/>
        </p:nvSpPr>
        <p:spPr bwMode="auto">
          <a:xfrm>
            <a:off x="5181600" y="1524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</a:rPr>
              <a:t>Project-X CW-</a:t>
            </a:r>
            <a:r>
              <a:rPr lang="en-US" sz="2000" b="1" i="1" dirty="0" err="1">
                <a:solidFill>
                  <a:srgbClr val="006600"/>
                </a:solidFill>
              </a:rPr>
              <a:t>Linac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4724400" y="1981200"/>
            <a:ext cx="4572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8857" y="1571625"/>
            <a:ext cx="7136893" cy="4640132"/>
            <a:chOff x="338976" y="815975"/>
            <a:chExt cx="8311645" cy="5602724"/>
          </a:xfrm>
        </p:grpSpPr>
        <p:pic>
          <p:nvPicPr>
            <p:cNvPr id="26627" name="Picture 35" descr="C:\Documents and Settings\Administrator\デスクトップ\安東資料\Powerup_MLF_MR_org_20x15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3" y="815975"/>
              <a:ext cx="7197725" cy="53975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4902200" y="5545138"/>
              <a:ext cx="177800" cy="503237"/>
            </a:xfrm>
            <a:prstGeom prst="rect">
              <a:avLst/>
            </a:prstGeom>
            <a:solidFill>
              <a:srgbClr val="4F81BD">
                <a:alpha val="21961"/>
              </a:srgb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091113" y="5545138"/>
              <a:ext cx="215900" cy="5032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26631" name="Text Box 3"/>
            <p:cNvSpPr txBox="1">
              <a:spLocks noChangeArrowheads="1"/>
            </p:cNvSpPr>
            <p:nvPr/>
          </p:nvSpPr>
          <p:spPr bwMode="auto">
            <a:xfrm rot="16200000">
              <a:off x="-1723633" y="3233781"/>
              <a:ext cx="4555343" cy="43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b="1" dirty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J-PARC</a:t>
              </a:r>
              <a:r>
                <a:rPr lang="ja-JP" altLang="en-US" b="1" dirty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 </a:t>
              </a:r>
              <a:r>
                <a:rPr lang="en-US" altLang="ja-JP" b="1" dirty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Power </a:t>
              </a:r>
              <a:r>
                <a:rPr lang="en-US" altLang="ja-JP" b="1" dirty="0" smtClean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Projection</a:t>
              </a:r>
              <a:r>
                <a:rPr lang="ja-JP" altLang="en-US" b="1" dirty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　[</a:t>
              </a:r>
              <a:r>
                <a:rPr lang="en-US" altLang="ja-JP" b="1" dirty="0">
                  <a:solidFill>
                    <a:schemeClr val="tx1"/>
                  </a:solidFill>
                  <a:latin typeface="+mj-lt"/>
                  <a:ea typeface="MS Gothic" pitchFamily="49" charset="-128"/>
                </a:rPr>
                <a:t>MW]</a:t>
              </a:r>
            </a:p>
          </p:txBody>
        </p:sp>
        <p:sp>
          <p:nvSpPr>
            <p:cNvPr id="26632" name="Text Box 4"/>
            <p:cNvSpPr txBox="1">
              <a:spLocks noChangeArrowheads="1"/>
            </p:cNvSpPr>
            <p:nvPr/>
          </p:nvSpPr>
          <p:spPr bwMode="auto">
            <a:xfrm>
              <a:off x="1433512" y="6121400"/>
              <a:ext cx="6588124" cy="29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latin typeface="+mj-lt"/>
                  <a:ea typeface="MS Gothic" pitchFamily="49" charset="-128"/>
                </a:rPr>
                <a:t>2008      </a:t>
              </a:r>
              <a:r>
                <a:rPr lang="en-US" altLang="ja-JP" sz="1600" b="1" dirty="0" smtClean="0">
                  <a:latin typeface="+mj-lt"/>
                  <a:ea typeface="MS Gothic" pitchFamily="49" charset="-128"/>
                </a:rPr>
                <a:t> </a:t>
              </a:r>
              <a:r>
                <a:rPr lang="en-US" altLang="ja-JP" sz="1600" b="1" dirty="0">
                  <a:latin typeface="+mj-lt"/>
                  <a:ea typeface="MS Gothic" pitchFamily="49" charset="-128"/>
                </a:rPr>
                <a:t>2009     </a:t>
              </a:r>
              <a:r>
                <a:rPr lang="en-US" altLang="ja-JP" sz="1600" b="1" dirty="0" smtClean="0">
                  <a:latin typeface="+mj-lt"/>
                  <a:ea typeface="MS Gothic" pitchFamily="49" charset="-128"/>
                </a:rPr>
                <a:t>  </a:t>
              </a:r>
              <a:r>
                <a:rPr lang="en-US" altLang="ja-JP" sz="1600" b="1" dirty="0">
                  <a:latin typeface="+mj-lt"/>
                  <a:ea typeface="MS Gothic" pitchFamily="49" charset="-128"/>
                </a:rPr>
                <a:t>2010</a:t>
              </a:r>
              <a:r>
                <a:rPr lang="ja-JP" altLang="en-US" sz="1600" b="1" dirty="0">
                  <a:latin typeface="+mj-lt"/>
                  <a:ea typeface="MS Gothic" pitchFamily="49" charset="-128"/>
                </a:rPr>
                <a:t>    </a:t>
              </a:r>
              <a:r>
                <a:rPr lang="ja-JP" altLang="en-US" sz="1600" b="1" dirty="0" smtClean="0">
                  <a:latin typeface="+mj-lt"/>
                  <a:ea typeface="MS Gothic" pitchFamily="49" charset="-128"/>
                </a:rPr>
                <a:t>   </a:t>
              </a:r>
              <a:r>
                <a:rPr lang="en-US" altLang="ja-JP" sz="1600" b="1" dirty="0">
                  <a:latin typeface="+mj-lt"/>
                  <a:ea typeface="MS Gothic" pitchFamily="49" charset="-128"/>
                </a:rPr>
                <a:t>2011</a:t>
              </a:r>
              <a:r>
                <a:rPr lang="ja-JP" altLang="en-US" sz="1600" b="1" dirty="0">
                  <a:latin typeface="+mj-lt"/>
                  <a:ea typeface="MS Gothic" pitchFamily="49" charset="-128"/>
                </a:rPr>
                <a:t>     </a:t>
              </a:r>
              <a:r>
                <a:rPr lang="ja-JP" altLang="en-US" sz="1600" b="1" dirty="0" smtClean="0">
                  <a:latin typeface="+mj-lt"/>
                  <a:ea typeface="MS Gothic" pitchFamily="49" charset="-128"/>
                </a:rPr>
                <a:t> </a:t>
              </a:r>
              <a:r>
                <a:rPr lang="en-US" altLang="ja-JP" sz="1600" b="1" dirty="0">
                  <a:latin typeface="+mj-lt"/>
                  <a:ea typeface="MS Gothic" pitchFamily="49" charset="-128"/>
                </a:rPr>
                <a:t>2012</a:t>
              </a:r>
              <a:r>
                <a:rPr lang="ja-JP" altLang="en-US" sz="1600" b="1" dirty="0">
                  <a:latin typeface="+mj-lt"/>
                  <a:ea typeface="MS Gothic" pitchFamily="49" charset="-128"/>
                </a:rPr>
                <a:t>      </a:t>
              </a:r>
              <a:r>
                <a:rPr lang="ja-JP" altLang="en-US" sz="1600" b="1" dirty="0" smtClean="0">
                  <a:latin typeface="+mj-lt"/>
                  <a:ea typeface="MS Gothic" pitchFamily="49" charset="-128"/>
                </a:rPr>
                <a:t>  </a:t>
              </a:r>
              <a:r>
                <a:rPr lang="en-US" altLang="ja-JP" sz="1600" b="1" dirty="0" smtClean="0">
                  <a:latin typeface="+mj-lt"/>
                  <a:ea typeface="MS Gothic" pitchFamily="49" charset="-128"/>
                </a:rPr>
                <a:t>2013</a:t>
              </a:r>
              <a:r>
                <a:rPr lang="ja-JP" altLang="en-US" sz="1600" b="1" dirty="0" smtClean="0">
                  <a:latin typeface="+mj-lt"/>
                  <a:ea typeface="MS Gothic" pitchFamily="49" charset="-128"/>
                </a:rPr>
                <a:t>     </a:t>
              </a:r>
              <a:r>
                <a:rPr lang="en-US" altLang="ja-JP" sz="1600" b="1" dirty="0">
                  <a:latin typeface="+mj-lt"/>
                  <a:ea typeface="MS Gothic" pitchFamily="49" charset="-128"/>
                </a:rPr>
                <a:t>2014</a:t>
              </a:r>
            </a:p>
          </p:txBody>
        </p:sp>
        <p:sp>
          <p:nvSpPr>
            <p:cNvPr id="26633" name="テキスト ボックス 33"/>
            <p:cNvSpPr txBox="1">
              <a:spLocks noChangeArrowheads="1"/>
            </p:cNvSpPr>
            <p:nvPr/>
          </p:nvSpPr>
          <p:spPr bwMode="auto">
            <a:xfrm>
              <a:off x="4727574" y="1109136"/>
              <a:ext cx="2520950" cy="7060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ja-JP" sz="1600" dirty="0" smtClean="0">
                  <a:solidFill>
                    <a:srgbClr val="1A1AFF"/>
                  </a:solidFill>
                  <a:ea typeface="MS Gothic" pitchFamily="49" charset="-128"/>
                </a:rPr>
                <a:t>3 </a:t>
              </a:r>
              <a:r>
                <a:rPr lang="en-US" altLang="ja-JP" sz="1600" dirty="0" err="1" smtClean="0">
                  <a:solidFill>
                    <a:srgbClr val="1A1AFF"/>
                  </a:solidFill>
                  <a:ea typeface="MS Gothic" pitchFamily="49" charset="-128"/>
                </a:rPr>
                <a:t>GeV</a:t>
              </a:r>
              <a:r>
                <a:rPr lang="en-US" altLang="ja-JP" sz="1600" dirty="0" smtClean="0">
                  <a:solidFill>
                    <a:srgbClr val="1A1AFF"/>
                  </a:solidFill>
                  <a:ea typeface="MS Gothic" pitchFamily="49" charset="-128"/>
                </a:rPr>
                <a:t> (RCS)</a:t>
              </a:r>
            </a:p>
            <a:p>
              <a:pPr algn="ctr" eaLnBrk="1" hangingPunct="1"/>
              <a:r>
                <a:rPr lang="en-US" altLang="ja-JP" sz="1600" dirty="0" smtClean="0">
                  <a:solidFill>
                    <a:srgbClr val="1A1AFF"/>
                  </a:solidFill>
                  <a:ea typeface="MS Gothic" pitchFamily="49" charset="-128"/>
                </a:rPr>
                <a:t> pre-earthquake plan</a:t>
              </a:r>
              <a:endParaRPr lang="en-US" altLang="ja-JP" sz="1600" dirty="0">
                <a:solidFill>
                  <a:srgbClr val="1A1AFF"/>
                </a:solidFill>
                <a:ea typeface="MS Gothic" pitchFamily="49" charset="-128"/>
              </a:endParaRPr>
            </a:p>
          </p:txBody>
        </p:sp>
        <p:cxnSp>
          <p:nvCxnSpPr>
            <p:cNvPr id="26634" name="直線矢印コネクタ 10"/>
            <p:cNvCxnSpPr>
              <a:cxnSpLocks noChangeShapeType="1"/>
            </p:cNvCxnSpPr>
            <p:nvPr/>
          </p:nvCxnSpPr>
          <p:spPr bwMode="auto">
            <a:xfrm>
              <a:off x="7092950" y="1728788"/>
              <a:ext cx="574675" cy="142875"/>
            </a:xfrm>
            <a:prstGeom prst="straightConnector1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5" name="テキスト ボックス 47"/>
            <p:cNvSpPr txBox="1">
              <a:spLocks noChangeArrowheads="1"/>
            </p:cNvSpPr>
            <p:nvPr/>
          </p:nvSpPr>
          <p:spPr bwMode="auto">
            <a:xfrm>
              <a:off x="4902200" y="1857544"/>
              <a:ext cx="2333625" cy="706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ja-JP" sz="1600" dirty="0" smtClean="0">
                  <a:solidFill>
                    <a:srgbClr val="FF0000"/>
                  </a:solidFill>
                  <a:ea typeface="MS Gothic" pitchFamily="49" charset="-128"/>
                </a:rPr>
                <a:t>30 </a:t>
              </a:r>
              <a:r>
                <a:rPr lang="en-US" altLang="ja-JP" sz="1600" dirty="0" err="1" smtClean="0">
                  <a:solidFill>
                    <a:srgbClr val="FF0000"/>
                  </a:solidFill>
                  <a:ea typeface="MS Gothic" pitchFamily="49" charset="-128"/>
                </a:rPr>
                <a:t>GeV</a:t>
              </a:r>
              <a:r>
                <a:rPr lang="en-US" altLang="ja-JP" sz="1600" dirty="0" smtClean="0">
                  <a:solidFill>
                    <a:srgbClr val="FF0000"/>
                  </a:solidFill>
                  <a:ea typeface="MS Gothic" pitchFamily="49" charset="-128"/>
                </a:rPr>
                <a:t> (MR)</a:t>
              </a:r>
            </a:p>
            <a:p>
              <a:pPr algn="ctr" eaLnBrk="1" hangingPunct="1"/>
              <a:r>
                <a:rPr lang="en-US" altLang="ja-JP" sz="1600" dirty="0">
                  <a:solidFill>
                    <a:srgbClr val="FF0000"/>
                  </a:solidFill>
                  <a:ea typeface="MS Gothic" pitchFamily="49" charset="-128"/>
                </a:rPr>
                <a:t>p</a:t>
              </a:r>
              <a:r>
                <a:rPr lang="en-US" altLang="ja-JP" sz="1600" dirty="0" smtClean="0">
                  <a:solidFill>
                    <a:srgbClr val="FF0000"/>
                  </a:solidFill>
                  <a:ea typeface="MS Gothic" pitchFamily="49" charset="-128"/>
                </a:rPr>
                <a:t>re-earthquake plan</a:t>
              </a:r>
              <a:endParaRPr lang="ja-JP" altLang="en-US" sz="1600" dirty="0">
                <a:solidFill>
                  <a:srgbClr val="FF0000"/>
                </a:solidFill>
                <a:ea typeface="MS Gothic" pitchFamily="49" charset="-128"/>
              </a:endParaRPr>
            </a:p>
          </p:txBody>
        </p:sp>
        <p:sp>
          <p:nvSpPr>
            <p:cNvPr id="26636" name="Line 9"/>
            <p:cNvSpPr>
              <a:spLocks noChangeShapeType="1"/>
            </p:cNvSpPr>
            <p:nvPr/>
          </p:nvSpPr>
          <p:spPr bwMode="auto">
            <a:xfrm>
              <a:off x="3708400" y="4792663"/>
              <a:ext cx="93663" cy="1381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915815" y="4432052"/>
              <a:ext cx="1044317" cy="3651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b="1" dirty="0">
                  <a:solidFill>
                    <a:srgbClr val="003399"/>
                  </a:solidFill>
                  <a:ea typeface="ＭＳ ゴシック" pitchFamily="49" charset="-128"/>
                </a:rPr>
                <a:t>200 kW</a:t>
              </a:r>
              <a:endParaRPr lang="ja-JP" altLang="en-US" sz="1200" b="1" dirty="0">
                <a:solidFill>
                  <a:srgbClr val="003399"/>
                </a:solidFill>
                <a:ea typeface="ＭＳ ゴシック" pitchFamily="49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ln>
                  <a:solidFill>
                    <a:srgbClr val="0000FF"/>
                  </a:solidFill>
                </a:ln>
                <a:ea typeface="ＭＳ ゴシック" pitchFamily="49" charset="-128"/>
              </a:endParaRPr>
            </a:p>
          </p:txBody>
        </p:sp>
        <p:sp>
          <p:nvSpPr>
            <p:cNvPr id="14" name="正方形/長方形 139"/>
            <p:cNvSpPr>
              <a:spLocks noChangeArrowheads="1"/>
            </p:cNvSpPr>
            <p:nvPr/>
          </p:nvSpPr>
          <p:spPr bwMode="auto">
            <a:xfrm>
              <a:off x="6046788" y="4814888"/>
              <a:ext cx="201612" cy="1204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>
                <a:ea typeface="MS Gothic" pitchFamily="49" charset="-128"/>
              </a:endParaRPr>
            </a:p>
          </p:txBody>
        </p:sp>
        <p:cxnSp>
          <p:nvCxnSpPr>
            <p:cNvPr id="26639" name="直線矢印コネクタ 195"/>
            <p:cNvCxnSpPr>
              <a:cxnSpLocks noChangeShapeType="1"/>
            </p:cNvCxnSpPr>
            <p:nvPr/>
          </p:nvCxnSpPr>
          <p:spPr bwMode="auto">
            <a:xfrm>
              <a:off x="4021138" y="5948363"/>
              <a:ext cx="876300" cy="158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0" name="テキスト ボックス 201"/>
            <p:cNvSpPr txBox="1">
              <a:spLocks noChangeArrowheads="1"/>
            </p:cNvSpPr>
            <p:nvPr/>
          </p:nvSpPr>
          <p:spPr bwMode="auto">
            <a:xfrm>
              <a:off x="3858950" y="5445125"/>
              <a:ext cx="1189564" cy="5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ja-JP" sz="1200" b="1" dirty="0">
                  <a:solidFill>
                    <a:srgbClr val="FF0000"/>
                  </a:solidFill>
                  <a:ea typeface="MS Gothic" pitchFamily="49" charset="-128"/>
                </a:rPr>
                <a:t>Earthquake</a:t>
              </a:r>
            </a:p>
            <a:p>
              <a:pPr algn="ctr" eaLnBrk="1" hangingPunct="1"/>
              <a:r>
                <a:rPr lang="en-US" altLang="ja-JP" sz="1200" b="1" dirty="0">
                  <a:solidFill>
                    <a:srgbClr val="FF0000"/>
                  </a:solidFill>
                  <a:ea typeface="MS Gothic" pitchFamily="49" charset="-128"/>
                </a:rPr>
                <a:t>Stop</a:t>
              </a:r>
              <a:endParaRPr lang="ja-JP" altLang="en-US" sz="1200" b="1" dirty="0">
                <a:solidFill>
                  <a:srgbClr val="FF0000"/>
                </a:solidFill>
                <a:ea typeface="MS Gothic" pitchFamily="49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200400" y="5545138"/>
              <a:ext cx="215900" cy="503237"/>
            </a:xfrm>
            <a:prstGeom prst="rect">
              <a:avLst/>
            </a:prstGeom>
            <a:solidFill>
              <a:srgbClr val="4F81BD">
                <a:alpha val="21176"/>
              </a:srgb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708400" y="5032375"/>
              <a:ext cx="287338" cy="1016000"/>
            </a:xfrm>
            <a:prstGeom prst="rect">
              <a:avLst/>
            </a:prstGeom>
            <a:solidFill>
              <a:srgbClr val="4F81BD">
                <a:alpha val="21961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019925" y="3024188"/>
              <a:ext cx="215900" cy="3024187"/>
            </a:xfrm>
            <a:prstGeom prst="rect">
              <a:avLst/>
            </a:prstGeom>
            <a:solidFill>
              <a:srgbClr val="B7DEE8">
                <a:alpha val="6117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524750" y="2016125"/>
              <a:ext cx="215900" cy="4032250"/>
            </a:xfrm>
            <a:prstGeom prst="rect">
              <a:avLst/>
            </a:prstGeom>
            <a:solidFill>
              <a:srgbClr val="B7DEE8">
                <a:alpha val="54118"/>
              </a:srgbClr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740650" y="1008063"/>
              <a:ext cx="215900" cy="5040312"/>
            </a:xfrm>
            <a:prstGeom prst="rect">
              <a:avLst/>
            </a:prstGeom>
            <a:solidFill>
              <a:srgbClr val="B7DEE8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cxnSp>
          <p:nvCxnSpPr>
            <p:cNvPr id="26647" name="直線矢印コネクタ 78"/>
            <p:cNvCxnSpPr>
              <a:cxnSpLocks noChangeShapeType="1"/>
            </p:cNvCxnSpPr>
            <p:nvPr/>
          </p:nvCxnSpPr>
          <p:spPr bwMode="auto">
            <a:xfrm>
              <a:off x="7019925" y="2563630"/>
              <a:ext cx="649288" cy="3891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8" name="テキスト ボックス 94"/>
            <p:cNvSpPr txBox="1">
              <a:spLocks noChangeArrowheads="1"/>
            </p:cNvSpPr>
            <p:nvPr/>
          </p:nvSpPr>
          <p:spPr bwMode="auto">
            <a:xfrm>
              <a:off x="8204533" y="6062856"/>
              <a:ext cx="4460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rgbClr val="0000FF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ea typeface="MS Gothic" pitchFamily="49" charset="-128"/>
                </a:rPr>
                <a:t>FY</a:t>
              </a:r>
              <a:endParaRPr lang="ja-JP" altLang="en-US" sz="1600" dirty="0">
                <a:ea typeface="MS Gothic" pitchFamily="49" charset="-128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924300" y="5224463"/>
              <a:ext cx="142875" cy="1444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26651" name="正方形/長方形 54"/>
            <p:cNvSpPr>
              <a:spLocks noChangeArrowheads="1"/>
            </p:cNvSpPr>
            <p:nvPr/>
          </p:nvSpPr>
          <p:spPr bwMode="auto">
            <a:xfrm>
              <a:off x="4113213" y="5106988"/>
              <a:ext cx="890587" cy="3381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FF0000"/>
                  </a:solidFill>
                  <a:ea typeface="MS Gothic" pitchFamily="49" charset="-128"/>
                </a:rPr>
                <a:t>145 kW</a:t>
              </a:r>
              <a:endParaRPr lang="ja-JP" altLang="en-US" sz="1200" b="1" dirty="0">
                <a:ea typeface="MS Gothic" pitchFamily="49" charset="-128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779838" y="4935538"/>
              <a:ext cx="144462" cy="14446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ea typeface="MS Gothic" pitchFamily="49" charset="-128"/>
              </a:endParaRPr>
            </a:p>
          </p:txBody>
        </p:sp>
        <p:sp>
          <p:nvSpPr>
            <p:cNvPr id="29" name="正方形/長方形 137"/>
            <p:cNvSpPr>
              <a:spLocks noChangeArrowheads="1"/>
            </p:cNvSpPr>
            <p:nvPr/>
          </p:nvSpPr>
          <p:spPr bwMode="auto">
            <a:xfrm>
              <a:off x="5562600" y="4821238"/>
              <a:ext cx="479425" cy="11985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>
                <a:ea typeface="MS Gothic" pitchFamily="49" charset="-128"/>
              </a:endParaRPr>
            </a:p>
          </p:txBody>
        </p:sp>
        <p:sp>
          <p:nvSpPr>
            <p:cNvPr id="30" name="正方形/長方形 140"/>
            <p:cNvSpPr>
              <a:spLocks noChangeArrowheads="1"/>
            </p:cNvSpPr>
            <p:nvPr/>
          </p:nvSpPr>
          <p:spPr bwMode="auto">
            <a:xfrm>
              <a:off x="6843713" y="4008438"/>
              <a:ext cx="166687" cy="20113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>
                <a:ea typeface="MS Gothic" pitchFamily="49" charset="-128"/>
              </a:endParaRPr>
            </a:p>
          </p:txBody>
        </p:sp>
        <p:grpSp>
          <p:nvGrpSpPr>
            <p:cNvPr id="26655" name="グループ化 53"/>
            <p:cNvGrpSpPr>
              <a:grpSpLocks/>
            </p:cNvGrpSpPr>
            <p:nvPr/>
          </p:nvGrpSpPr>
          <p:grpSpPr bwMode="auto">
            <a:xfrm>
              <a:off x="3115290" y="2492375"/>
              <a:ext cx="1848699" cy="2540000"/>
              <a:chOff x="3116240" y="3004458"/>
              <a:chExt cx="1846802" cy="2539998"/>
            </a:xfrm>
          </p:grpSpPr>
          <p:cxnSp>
            <p:nvCxnSpPr>
              <p:cNvPr id="32" name="直線矢印コネクタ 31"/>
              <p:cNvCxnSpPr/>
              <p:nvPr/>
            </p:nvCxnSpPr>
            <p:spPr bwMode="auto">
              <a:xfrm rot="16200000" flipH="1">
                <a:off x="2937676" y="4448289"/>
                <a:ext cx="2192335" cy="0"/>
              </a:xfrm>
              <a:prstGeom prst="straightConnector1">
                <a:avLst/>
              </a:prstGeom>
              <a:ln w="76200">
                <a:solidFill>
                  <a:srgbClr val="FF0000">
                    <a:alpha val="36078"/>
                  </a:srgb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697" name="テキスト ボックス 50"/>
              <p:cNvSpPr txBox="1">
                <a:spLocks noChangeArrowheads="1"/>
              </p:cNvSpPr>
              <p:nvPr/>
            </p:nvSpPr>
            <p:spPr bwMode="auto">
              <a:xfrm>
                <a:off x="3116240" y="3004458"/>
                <a:ext cx="1846802" cy="44594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dirty="0"/>
                  <a:t>Earthquake</a:t>
                </a:r>
                <a:endParaRPr lang="ja-JP" altLang="en-US" dirty="0"/>
              </a:p>
            </p:txBody>
          </p:sp>
        </p:grpSp>
        <p:grpSp>
          <p:nvGrpSpPr>
            <p:cNvPr id="26656" name="グループ化 78"/>
            <p:cNvGrpSpPr>
              <a:grpSpLocks/>
            </p:cNvGrpSpPr>
            <p:nvPr/>
          </p:nvGrpSpPr>
          <p:grpSpPr bwMode="auto">
            <a:xfrm>
              <a:off x="1394864" y="1078129"/>
              <a:ext cx="2672311" cy="706086"/>
              <a:chOff x="387451" y="1077986"/>
              <a:chExt cx="2671663" cy="706781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387451" y="1077986"/>
                <a:ext cx="2671663" cy="706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indent="4445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ja-JP" altLang="en-US" sz="1600" dirty="0">
                    <a:solidFill>
                      <a:schemeClr val="tx1"/>
                    </a:solidFill>
                    <a:ea typeface="MS Gothic" pitchFamily="49" charset="-128"/>
                  </a:rPr>
                  <a:t>　</a:t>
                </a:r>
                <a:r>
                  <a:rPr lang="en-US" altLang="ja-JP" sz="1600" dirty="0" smtClean="0">
                    <a:solidFill>
                      <a:schemeClr val="tx1"/>
                    </a:solidFill>
                    <a:ea typeface="MS Gothic" pitchFamily="49" charset="-128"/>
                  </a:rPr>
                  <a:t>RCS Power</a:t>
                </a:r>
                <a:endParaRPr lang="en-US" altLang="ja-JP" sz="1600" dirty="0">
                  <a:solidFill>
                    <a:schemeClr val="tx1"/>
                  </a:solidFill>
                  <a:ea typeface="MS Gothic" pitchFamily="49" charset="-128"/>
                </a:endParaRPr>
              </a:p>
              <a:p>
                <a:pPr eaLnBrk="1" hangingPunct="1"/>
                <a:r>
                  <a:rPr lang="ja-JP" altLang="en-US" sz="1600" dirty="0">
                    <a:solidFill>
                      <a:schemeClr val="tx1"/>
                    </a:solidFill>
                    <a:ea typeface="MS Gothic" pitchFamily="49" charset="-128"/>
                  </a:rPr>
                  <a:t>　</a:t>
                </a:r>
                <a:r>
                  <a:rPr lang="en-US" altLang="ja-JP" sz="1600" dirty="0">
                    <a:solidFill>
                      <a:schemeClr val="tx1"/>
                    </a:solidFill>
                    <a:ea typeface="MS Gothic" pitchFamily="49" charset="-128"/>
                  </a:rPr>
                  <a:t>MR Power</a:t>
                </a:r>
                <a:endParaRPr lang="ja-JP" altLang="en-US" sz="1600" dirty="0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896920" y="1540186"/>
                <a:ext cx="144427" cy="14460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426090" y="1208056"/>
                <a:ext cx="215848" cy="1446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900638" y="1215296"/>
                <a:ext cx="142840" cy="14301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</p:grpSp>
        <p:grpSp>
          <p:nvGrpSpPr>
            <p:cNvPr id="6" name="グループ化 94"/>
            <p:cNvGrpSpPr>
              <a:grpSpLocks/>
            </p:cNvGrpSpPr>
            <p:nvPr/>
          </p:nvGrpSpPr>
          <p:grpSpPr bwMode="auto">
            <a:xfrm>
              <a:off x="4787900" y="3927475"/>
              <a:ext cx="2232025" cy="1835150"/>
              <a:chOff x="4788024" y="3927475"/>
              <a:chExt cx="2231256" cy="1835150"/>
            </a:xfrm>
          </p:grpSpPr>
          <p:sp>
            <p:nvSpPr>
              <p:cNvPr id="26676" name="テキスト ボックス 57"/>
              <p:cNvSpPr txBox="1">
                <a:spLocks noChangeArrowheads="1"/>
              </p:cNvSpPr>
              <p:nvPr/>
            </p:nvSpPr>
            <p:spPr bwMode="auto">
              <a:xfrm>
                <a:off x="4788024" y="4653136"/>
                <a:ext cx="9138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200" dirty="0">
                    <a:solidFill>
                      <a:schemeClr val="tx1"/>
                    </a:solidFill>
                    <a:ea typeface="MS Gothic" pitchFamily="49" charset="-128"/>
                  </a:rPr>
                  <a:t>Normal</a:t>
                </a:r>
              </a:p>
              <a:p>
                <a:pPr algn="ctr" eaLnBrk="1" hangingPunct="1"/>
                <a:r>
                  <a:rPr lang="en-US" altLang="ja-JP" sz="1200" dirty="0">
                    <a:solidFill>
                      <a:schemeClr val="tx1"/>
                    </a:solidFill>
                    <a:ea typeface="MS Gothic" pitchFamily="49" charset="-128"/>
                  </a:rPr>
                  <a:t>Summer</a:t>
                </a:r>
                <a:endParaRPr lang="ja-JP" altLang="en-US" sz="1200" dirty="0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  <p:cxnSp>
            <p:nvCxnSpPr>
              <p:cNvPr id="43" name="直線矢印コネクタ 42"/>
              <p:cNvCxnSpPr/>
              <p:nvPr/>
            </p:nvCxnSpPr>
            <p:spPr>
              <a:xfrm rot="16200000" flipH="1">
                <a:off x="5063259" y="5380854"/>
                <a:ext cx="590550" cy="1317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78" name="直線矢印コネクタ 195"/>
              <p:cNvCxnSpPr>
                <a:cxnSpLocks noChangeShapeType="1"/>
              </p:cNvCxnSpPr>
              <p:nvPr/>
            </p:nvCxnSpPr>
            <p:spPr bwMode="auto">
              <a:xfrm>
                <a:off x="5292725" y="5761038"/>
                <a:ext cx="287338" cy="158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9" name="テキスト ボックス 73"/>
              <p:cNvSpPr txBox="1">
                <a:spLocks noChangeArrowheads="1"/>
              </p:cNvSpPr>
              <p:nvPr/>
            </p:nvSpPr>
            <p:spPr bwMode="auto">
              <a:xfrm>
                <a:off x="5867153" y="4471987"/>
                <a:ext cx="1081113" cy="780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200" dirty="0" smtClean="0">
                    <a:solidFill>
                      <a:schemeClr val="tx1"/>
                    </a:solidFill>
                    <a:ea typeface="MS Gothic" pitchFamily="49" charset="-128"/>
                  </a:rPr>
                  <a:t>400MeV</a:t>
                </a:r>
                <a:endParaRPr lang="en-US" altLang="ja-JP" sz="1200" dirty="0">
                  <a:solidFill>
                    <a:schemeClr val="tx1"/>
                  </a:solidFill>
                  <a:ea typeface="MS Gothic" pitchFamily="49" charset="-128"/>
                </a:endParaRPr>
              </a:p>
              <a:p>
                <a:pPr algn="ctr" eaLnBrk="1" hangingPunct="1"/>
                <a:r>
                  <a:rPr lang="en-US" altLang="ja-JP" sz="1200" dirty="0" smtClean="0">
                    <a:solidFill>
                      <a:schemeClr val="tx1"/>
                    </a:solidFill>
                    <a:ea typeface="MS Gothic" pitchFamily="49" charset="-128"/>
                  </a:rPr>
                  <a:t>      RFQ</a:t>
                </a:r>
                <a:r>
                  <a:rPr lang="en-US" altLang="ja-JP" sz="1200" dirty="0">
                    <a:solidFill>
                      <a:schemeClr val="tx1"/>
                    </a:solidFill>
                    <a:ea typeface="MS Gothic" pitchFamily="49" charset="-128"/>
                  </a:rPr>
                  <a:t>,</a:t>
                </a:r>
              </a:p>
              <a:p>
                <a:pPr algn="ctr" eaLnBrk="1" hangingPunct="1"/>
                <a:r>
                  <a:rPr lang="en-US" altLang="ja-JP" sz="1200" dirty="0" smtClean="0">
                    <a:solidFill>
                      <a:schemeClr val="tx1"/>
                    </a:solidFill>
                    <a:ea typeface="MS Gothic" pitchFamily="49" charset="-128"/>
                  </a:rPr>
                  <a:t>     </a:t>
                </a:r>
                <a:r>
                  <a:rPr lang="en-US" altLang="ja-JP" sz="1200" dirty="0" err="1" smtClean="0">
                    <a:solidFill>
                      <a:schemeClr val="tx1"/>
                    </a:solidFill>
                    <a:ea typeface="MS Gothic" pitchFamily="49" charset="-128"/>
                  </a:rPr>
                  <a:t>IonS</a:t>
                </a:r>
                <a:r>
                  <a:rPr lang="en-US" altLang="ja-JP" sz="1200" dirty="0">
                    <a:solidFill>
                      <a:schemeClr val="tx1"/>
                    </a:solidFill>
                    <a:ea typeface="MS Gothic" pitchFamily="49" charset="-128"/>
                  </a:rPr>
                  <a:t>.</a:t>
                </a:r>
                <a:endParaRPr lang="ja-JP" altLang="en-US" sz="1200" dirty="0">
                  <a:solidFill>
                    <a:schemeClr val="tx1"/>
                  </a:solidFill>
                  <a:ea typeface="MS Gothic" pitchFamily="49" charset="-128"/>
                </a:endParaRPr>
              </a:p>
            </p:txBody>
          </p:sp>
          <p:cxnSp>
            <p:nvCxnSpPr>
              <p:cNvPr id="26680" name="直線矢印コネクタ 195"/>
              <p:cNvCxnSpPr>
                <a:cxnSpLocks noChangeShapeType="1"/>
              </p:cNvCxnSpPr>
              <p:nvPr/>
            </p:nvCxnSpPr>
            <p:spPr bwMode="auto">
              <a:xfrm>
                <a:off x="6227763" y="5761038"/>
                <a:ext cx="647700" cy="158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直線矢印コネクタ 46"/>
              <p:cNvCxnSpPr/>
              <p:nvPr/>
            </p:nvCxnSpPr>
            <p:spPr>
              <a:xfrm rot="16200000" flipH="1">
                <a:off x="6250322" y="5495144"/>
                <a:ext cx="460375" cy="714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円/楕円 47"/>
              <p:cNvSpPr/>
              <p:nvPr/>
            </p:nvSpPr>
            <p:spPr>
              <a:xfrm>
                <a:off x="5181588" y="5486400"/>
                <a:ext cx="144413" cy="144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6076630" y="4953000"/>
                <a:ext cx="142826" cy="144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084565" y="4719638"/>
                <a:ext cx="142826" cy="14446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 b="1">
                  <a:solidFill>
                    <a:srgbClr val="5F5FA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Gothic" pitchFamily="49" charset="-128"/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5724326" y="4953000"/>
                <a:ext cx="142826" cy="144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5724326" y="4719638"/>
                <a:ext cx="142826" cy="14446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6874868" y="4471988"/>
                <a:ext cx="144412" cy="14446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74868" y="3927475"/>
                <a:ext cx="144412" cy="144463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5029241" y="5486400"/>
                <a:ext cx="144413" cy="144463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ea typeface="MS Gothic" pitchFamily="49" charset="-128"/>
                </a:endParaRPr>
              </a:p>
            </p:txBody>
          </p:sp>
        </p:grpSp>
        <p:grpSp>
          <p:nvGrpSpPr>
            <p:cNvPr id="26660" name="グループ化 72"/>
            <p:cNvGrpSpPr>
              <a:grpSpLocks/>
            </p:cNvGrpSpPr>
            <p:nvPr/>
          </p:nvGrpSpPr>
          <p:grpSpPr bwMode="auto">
            <a:xfrm>
              <a:off x="1908175" y="3059113"/>
              <a:ext cx="4154488" cy="889000"/>
              <a:chOff x="1908175" y="3059113"/>
              <a:chExt cx="4154488" cy="888191"/>
            </a:xfrm>
          </p:grpSpPr>
          <p:grpSp>
            <p:nvGrpSpPr>
              <p:cNvPr id="26669" name="グループ化 37"/>
              <p:cNvGrpSpPr>
                <a:grpSpLocks/>
              </p:cNvGrpSpPr>
              <p:nvPr/>
            </p:nvGrpSpPr>
            <p:grpSpPr bwMode="auto">
              <a:xfrm>
                <a:off x="1908175" y="3059113"/>
                <a:ext cx="3671888" cy="360362"/>
                <a:chOff x="2071688" y="5892800"/>
                <a:chExt cx="3357562" cy="360363"/>
              </a:xfrm>
            </p:grpSpPr>
            <p:sp>
              <p:nvSpPr>
                <p:cNvPr id="26674" name="AutoShape 26"/>
                <p:cNvSpPr>
                  <a:spLocks noChangeArrowheads="1"/>
                </p:cNvSpPr>
                <p:nvPr/>
              </p:nvSpPr>
              <p:spPr bwMode="auto">
                <a:xfrm>
                  <a:off x="2071688" y="5892800"/>
                  <a:ext cx="3357562" cy="360363"/>
                </a:xfrm>
                <a:prstGeom prst="leftRightArrow">
                  <a:avLst>
                    <a:gd name="adj1" fmla="val 70926"/>
                    <a:gd name="adj2" fmla="val 59052"/>
                  </a:avLst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ea typeface="MS Gothic" pitchFamily="49" charset="-128"/>
                  </a:endParaRPr>
                </a:p>
              </p:txBody>
            </p:sp>
            <p:sp>
              <p:nvSpPr>
                <p:cNvPr id="26675" name="Rectangle 28"/>
                <p:cNvSpPr>
                  <a:spLocks noChangeArrowheads="1"/>
                </p:cNvSpPr>
                <p:nvPr/>
              </p:nvSpPr>
              <p:spPr bwMode="auto">
                <a:xfrm>
                  <a:off x="2427134" y="5967413"/>
                  <a:ext cx="2434661" cy="21544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400" b="1" dirty="0">
                      <a:ea typeface="MS Gothic" pitchFamily="49" charset="-128"/>
                    </a:rPr>
                    <a:t>Construction of 400 MeV </a:t>
                  </a:r>
                  <a:r>
                    <a:rPr lang="en-US" altLang="ja-JP" sz="1400" b="1" dirty="0" err="1">
                      <a:ea typeface="MS Gothic" pitchFamily="49" charset="-128"/>
                    </a:rPr>
                    <a:t>Linac</a:t>
                  </a:r>
                  <a:r>
                    <a:rPr lang="en-US" altLang="ja-JP" sz="1400" b="1" dirty="0">
                      <a:ea typeface="MS Gothic" pitchFamily="49" charset="-128"/>
                    </a:rPr>
                    <a:t> </a:t>
                  </a:r>
                  <a:endParaRPr lang="ja-JP" altLang="en-US" sz="1400" b="1" dirty="0">
                    <a:ea typeface="MS Gothic" pitchFamily="49" charset="-128"/>
                  </a:endParaRPr>
                </a:p>
              </p:txBody>
            </p:sp>
          </p:grpSp>
          <p:cxnSp>
            <p:nvCxnSpPr>
              <p:cNvPr id="26670" name="直線矢印コネクタ 204"/>
              <p:cNvCxnSpPr>
                <a:cxnSpLocks noChangeShapeType="1"/>
              </p:cNvCxnSpPr>
              <p:nvPr/>
            </p:nvCxnSpPr>
            <p:spPr bwMode="auto">
              <a:xfrm flipV="1">
                <a:off x="3157538" y="3690938"/>
                <a:ext cx="969962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1" name="直線矢印コネクタ 213"/>
              <p:cNvCxnSpPr>
                <a:cxnSpLocks noChangeShapeType="1"/>
              </p:cNvCxnSpPr>
              <p:nvPr/>
            </p:nvCxnSpPr>
            <p:spPr bwMode="auto">
              <a:xfrm flipV="1">
                <a:off x="4122738" y="3690938"/>
                <a:ext cx="968375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2" name="直線矢印コネクタ 214"/>
              <p:cNvCxnSpPr>
                <a:cxnSpLocks noChangeShapeType="1"/>
              </p:cNvCxnSpPr>
              <p:nvPr/>
            </p:nvCxnSpPr>
            <p:spPr bwMode="auto">
              <a:xfrm flipV="1">
                <a:off x="5094288" y="3690938"/>
                <a:ext cx="968375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3" name="テキスト ボックス 215"/>
              <p:cNvSpPr txBox="1">
                <a:spLocks noChangeArrowheads="1"/>
              </p:cNvSpPr>
              <p:nvPr/>
            </p:nvSpPr>
            <p:spPr bwMode="auto">
              <a:xfrm>
                <a:off x="3563888" y="3424238"/>
                <a:ext cx="2133918" cy="523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400" dirty="0">
                    <a:ea typeface="MS Gothic" pitchFamily="49" charset="-128"/>
                  </a:rPr>
                  <a:t>New Funding for 3 years</a:t>
                </a:r>
              </a:p>
              <a:p>
                <a:pPr algn="ctr" eaLnBrk="1" hangingPunct="1"/>
                <a:r>
                  <a:rPr lang="en-US" altLang="ja-JP" sz="1400" dirty="0">
                    <a:ea typeface="MS Gothic" pitchFamily="49" charset="-128"/>
                  </a:rPr>
                  <a:t>for </a:t>
                </a:r>
                <a:r>
                  <a:rPr lang="en-US" altLang="ja-JP" sz="1400" dirty="0" err="1">
                    <a:ea typeface="MS Gothic" pitchFamily="49" charset="-128"/>
                  </a:rPr>
                  <a:t>Linac</a:t>
                </a:r>
                <a:r>
                  <a:rPr lang="en-US" altLang="ja-JP" sz="1400" dirty="0">
                    <a:ea typeface="MS Gothic" pitchFamily="49" charset="-128"/>
                  </a:rPr>
                  <a:t> and 3 </a:t>
                </a:r>
                <a:r>
                  <a:rPr lang="en-US" altLang="ja-JP" sz="1400" dirty="0" err="1">
                    <a:ea typeface="MS Gothic" pitchFamily="49" charset="-128"/>
                  </a:rPr>
                  <a:t>GeV</a:t>
                </a:r>
                <a:endParaRPr lang="ja-JP" altLang="en-US" sz="1400" dirty="0">
                  <a:ea typeface="MS Gothic" pitchFamily="49" charset="-128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84138"/>
            <a:ext cx="5562600" cy="1001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J-PARC</a:t>
            </a:r>
            <a:br>
              <a:rPr lang="en-US" dirty="0" smtClean="0"/>
            </a:br>
            <a:r>
              <a:rPr lang="en-US" dirty="0" smtClean="0"/>
              <a:t>Current Plan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Fermilab has a plan of continuous improvement to proton performance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b="1" i="1" dirty="0">
                <a:solidFill>
                  <a:srgbClr val="006600"/>
                </a:solidFill>
              </a:rPr>
              <a:t>Today → </a:t>
            </a:r>
            <a:r>
              <a:rPr lang="en-US" b="1" i="1" dirty="0" smtClean="0">
                <a:solidFill>
                  <a:srgbClr val="006600"/>
                </a:solidFill>
              </a:rPr>
              <a:t>  </a:t>
            </a:r>
            <a:r>
              <a:rPr lang="en-US" b="1" i="1" dirty="0" err="1" smtClean="0">
                <a:solidFill>
                  <a:srgbClr val="006600"/>
                </a:solidFill>
              </a:rPr>
              <a:t>NOvA</a:t>
            </a:r>
            <a:r>
              <a:rPr lang="en-US" b="1" i="1" dirty="0" smtClean="0">
                <a:solidFill>
                  <a:srgbClr val="006600"/>
                </a:solidFill>
              </a:rPr>
              <a:t> →   PIP  →   </a:t>
            </a:r>
            <a:r>
              <a:rPr lang="en-US" b="1" i="1" dirty="0">
                <a:solidFill>
                  <a:srgbClr val="006600"/>
                </a:solidFill>
              </a:rPr>
              <a:t>Project </a:t>
            </a:r>
            <a:r>
              <a:rPr lang="en-US" b="1" i="1" dirty="0" smtClean="0">
                <a:solidFill>
                  <a:srgbClr val="006600"/>
                </a:solidFill>
              </a:rPr>
              <a:t>X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b="1" i="1" dirty="0" smtClean="0">
                <a:solidFill>
                  <a:srgbClr val="006600"/>
                </a:solidFill>
              </a:rPr>
              <a:t>400 kW 	</a:t>
            </a:r>
            <a:r>
              <a:rPr lang="en-US" b="1" i="1" dirty="0" smtClean="0"/>
              <a:t>→ </a:t>
            </a:r>
            <a:r>
              <a:rPr lang="en-US" b="1" i="1" dirty="0" smtClean="0">
                <a:solidFill>
                  <a:srgbClr val="006600"/>
                </a:solidFill>
              </a:rPr>
              <a:t>	      </a:t>
            </a:r>
            <a:r>
              <a:rPr lang="en-US" b="1" i="1" dirty="0" smtClean="0">
                <a:solidFill>
                  <a:srgbClr val="FF0000"/>
                </a:solidFill>
              </a:rPr>
              <a:t>11000 kW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This program will support a world leading Intensity Frontier program encompassing:</a:t>
            </a:r>
          </a:p>
          <a:p>
            <a:pPr lvl="1"/>
            <a:r>
              <a:rPr lang="en-US" dirty="0" smtClean="0"/>
              <a:t>Long and short baseline neutrinos</a:t>
            </a:r>
          </a:p>
          <a:p>
            <a:pPr lvl="1"/>
            <a:r>
              <a:rPr lang="en-US" dirty="0" smtClean="0"/>
              <a:t>Rare processes based on </a:t>
            </a:r>
            <a:r>
              <a:rPr lang="en-US" dirty="0" err="1" smtClean="0"/>
              <a:t>muons</a:t>
            </a:r>
            <a:r>
              <a:rPr lang="en-US" dirty="0" smtClean="0"/>
              <a:t>, </a:t>
            </a:r>
            <a:r>
              <a:rPr lang="en-US" dirty="0" err="1" smtClean="0"/>
              <a:t>kaons</a:t>
            </a:r>
            <a:r>
              <a:rPr lang="en-US" dirty="0" smtClean="0"/>
              <a:t>, and nuclear </a:t>
            </a:r>
            <a:r>
              <a:rPr lang="en-US" dirty="0" err="1" smtClean="0"/>
              <a:t>edms</a:t>
            </a:r>
            <a:endParaRPr lang="en-US" dirty="0" smtClean="0"/>
          </a:p>
          <a:p>
            <a:pPr lvl="1"/>
            <a:r>
              <a:rPr lang="en-US" dirty="0" smtClean="0"/>
              <a:t>Nuclear energy applications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This program will provide a platform for eventual construction of a </a:t>
            </a:r>
            <a:r>
              <a:rPr lang="en-US" dirty="0" err="1" smtClean="0"/>
              <a:t>muon</a:t>
            </a:r>
            <a:r>
              <a:rPr lang="en-US" dirty="0" smtClean="0"/>
              <a:t> based facility(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Neutrino Factory (Intensity Frontier)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Collider (Energy Frontier)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Project X is the centerpiece of the program</a:t>
            </a:r>
          </a:p>
          <a:p>
            <a:pPr lvl="1"/>
            <a:r>
              <a:rPr lang="en-US" dirty="0" smtClean="0"/>
              <a:t>&gt;5 MW beam power available in Reference Design; upgradable to &gt;9 MW</a:t>
            </a:r>
          </a:p>
          <a:p>
            <a:pPr lvl="1"/>
            <a:r>
              <a:rPr lang="en-US" dirty="0" smtClean="0"/>
              <a:t>CW </a:t>
            </a:r>
            <a:r>
              <a:rPr lang="en-US" dirty="0" err="1"/>
              <a:t>linac</a:t>
            </a:r>
            <a:r>
              <a:rPr lang="en-US" dirty="0"/>
              <a:t> is unique for this application, and offers capabilities that </a:t>
            </a:r>
            <a:r>
              <a:rPr lang="en-US" dirty="0" smtClean="0"/>
              <a:t>will </a:t>
            </a:r>
            <a:r>
              <a:rPr lang="en-US" dirty="0"/>
              <a:t>be hard/impossible to duplicate in a synchrotron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But the competition doesn’t rest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So we need to keep moving!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01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Project X Operating Scenario</a:t>
            </a:r>
            <a:br>
              <a:rPr lang="en-US" dirty="0" smtClean="0"/>
            </a:br>
            <a:r>
              <a:rPr lang="en-US" dirty="0" smtClean="0"/>
              <a:t>1-3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 Program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SBNW12-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DB5D-897A-444E-85BD-2F6D49F858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r="19545"/>
          <a:stretch>
            <a:fillRect/>
          </a:stretch>
        </p:blipFill>
        <p:spPr bwMode="auto">
          <a:xfrm>
            <a:off x="6019800" y="3505200"/>
            <a:ext cx="29432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1496300"/>
            <a:ext cx="7543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u="sng" dirty="0">
                <a:latin typeface="Arial" pitchFamily="34" charset="0"/>
              </a:rPr>
              <a:t>1 </a:t>
            </a:r>
            <a:r>
              <a:rPr lang="en-US" sz="1800" u="sng" dirty="0" err="1">
                <a:latin typeface="Symbol" pitchFamily="18" charset="2"/>
              </a:rPr>
              <a:t>m</a:t>
            </a:r>
            <a:r>
              <a:rPr lang="en-US" sz="1800" u="sng" dirty="0" err="1">
                <a:latin typeface="Arial" pitchFamily="34" charset="0"/>
              </a:rPr>
              <a:t>sec</a:t>
            </a:r>
            <a:r>
              <a:rPr lang="en-US" sz="1800" u="sng" dirty="0">
                <a:latin typeface="Arial" pitchFamily="34" charset="0"/>
              </a:rPr>
              <a:t> period at 3 </a:t>
            </a:r>
            <a:r>
              <a:rPr lang="en-US" sz="1800" u="sng" dirty="0" err="1">
                <a:latin typeface="Arial" pitchFamily="34" charset="0"/>
              </a:rPr>
              <a:t>GeV</a:t>
            </a:r>
            <a:endParaRPr lang="en-US" sz="1800" u="sng" dirty="0">
              <a:latin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1800" dirty="0" err="1" smtClean="0">
                <a:solidFill>
                  <a:srgbClr val="CC0000"/>
                </a:solidFill>
                <a:latin typeface="Arial" pitchFamily="34" charset="0"/>
              </a:rPr>
              <a:t>Muon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 pulses (12e7) 162.5 MHz, 80 </a:t>
            </a:r>
            <a:r>
              <a:rPr lang="en-US" sz="1800" dirty="0" err="1" smtClean="0">
                <a:solidFill>
                  <a:srgbClr val="CC0000"/>
                </a:solidFill>
                <a:latin typeface="Arial" pitchFamily="34" charset="0"/>
              </a:rPr>
              <a:t>nsec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		700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3399"/>
                </a:solidFill>
                <a:latin typeface="Arial" pitchFamily="34" charset="0"/>
              </a:rPr>
              <a:t>	</a:t>
            </a:r>
            <a:r>
              <a:rPr lang="en-US" sz="1800" dirty="0" err="1" smtClean="0">
                <a:solidFill>
                  <a:srgbClr val="000099"/>
                </a:solidFill>
                <a:latin typeface="Arial" pitchFamily="34" charset="0"/>
              </a:rPr>
              <a:t>Kaon</a:t>
            </a:r>
            <a:r>
              <a:rPr lang="en-US" sz="1800" dirty="0" smtClean="0">
                <a:solidFill>
                  <a:srgbClr val="000099"/>
                </a:solidFill>
                <a:latin typeface="Arial" pitchFamily="34" charset="0"/>
              </a:rPr>
              <a:t> pulses (12e7) 27 MHz			1540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FC110F"/>
                </a:solidFill>
                <a:latin typeface="Arial" pitchFamily="34" charset="0"/>
              </a:rPr>
              <a:t>	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</a:rPr>
              <a:t>Nuclear pulses (12e7) 13.5 MHz			770 kW</a:t>
            </a:r>
            <a:endParaRPr lang="en-US" sz="1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172200" y="35814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Separation scheme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57225" y="2673935"/>
            <a:ext cx="7486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Ion source and RFQ operate at </a:t>
            </a:r>
            <a:r>
              <a:rPr lang="en-US" dirty="0" smtClean="0"/>
              <a:t>4.4 </a:t>
            </a:r>
            <a:r>
              <a:rPr lang="en-US" dirty="0"/>
              <a:t>mA</a:t>
            </a:r>
          </a:p>
          <a:p>
            <a:r>
              <a:rPr lang="en-US" dirty="0" smtClean="0"/>
              <a:t>77% </a:t>
            </a:r>
            <a:r>
              <a:rPr lang="en-US" dirty="0"/>
              <a:t>of bunches are </a:t>
            </a:r>
            <a:r>
              <a:rPr lang="en-US" dirty="0" smtClean="0"/>
              <a:t>chopped @ 2.1 MeV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maintain 1 mA over 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248400" y="56388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Transverse rf splitter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8763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2899" y="3505200"/>
            <a:ext cx="5669475" cy="2637992"/>
            <a:chOff x="215596" y="2286000"/>
            <a:chExt cx="8623604" cy="3128101"/>
          </a:xfrm>
        </p:grpSpPr>
        <p:sp>
          <p:nvSpPr>
            <p:cNvPr id="25" name="Curved Right Arrow 24"/>
            <p:cNvSpPr/>
            <p:nvPr/>
          </p:nvSpPr>
          <p:spPr>
            <a:xfrm>
              <a:off x="215596" y="2514600"/>
              <a:ext cx="409927" cy="1524000"/>
            </a:xfrm>
            <a:prstGeom prst="curv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708655" y="3238500"/>
              <a:ext cx="246529" cy="1409700"/>
            </a:xfrm>
            <a:prstGeom prst="leftBrace">
              <a:avLst>
                <a:gd name="adj1" fmla="val 52187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9924" y="4844533"/>
              <a:ext cx="1527557" cy="56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600" dirty="0" smtClean="0"/>
                <a:t>1 </a:t>
              </a:r>
              <a:r>
                <a:rPr lang="en-US" sz="1600" dirty="0" err="1" smtClean="0">
                  <a:latin typeface="Symbol" pitchFamily="18" charset="2"/>
                </a:rPr>
                <a:t>m</a:t>
              </a:r>
              <a:r>
                <a:rPr lang="en-US" sz="1600" dirty="0" err="1" smtClean="0"/>
                <a:t>sec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4887480" y="5129317"/>
              <a:ext cx="22126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1"/>
            </p:cNvCxnSpPr>
            <p:nvPr/>
          </p:nvCxnSpPr>
          <p:spPr>
            <a:xfrm flipH="1">
              <a:off x="831918" y="5129317"/>
              <a:ext cx="25280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09" y="2286000"/>
              <a:ext cx="7899991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Siting</a:t>
            </a:r>
            <a:endParaRPr lang="en-US" dirty="0" smtClean="0"/>
          </a:p>
        </p:txBody>
      </p:sp>
      <p:pic>
        <p:nvPicPr>
          <p:cNvPr id="12" name="Content Placeholder 6" descr="site_layou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345" y="1675838"/>
            <a:ext cx="6802582" cy="4419693"/>
          </a:xfr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nl-NL" smtClean="0"/>
              <a:t>SBNW12- S. Holmes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68D62-1D7D-4993-BAAF-D11680ED79D6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</a:t>
            </a:r>
            <a:br>
              <a:rPr lang="en-US" dirty="0" smtClean="0"/>
            </a:br>
            <a:r>
              <a:rPr lang="en-US" dirty="0" smtClean="0"/>
              <a:t>Proton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21630"/>
            <a:ext cx="3886200" cy="4525963"/>
          </a:xfrm>
        </p:spPr>
        <p:txBody>
          <a:bodyPr/>
          <a:lstStyle/>
          <a:p>
            <a:r>
              <a:rPr lang="en-US" dirty="0" smtClean="0"/>
              <a:t>Most recent info I have is from early late 2009</a:t>
            </a:r>
          </a:p>
          <a:p>
            <a:r>
              <a:rPr lang="en-US" dirty="0" smtClean="0"/>
              <a:t>Plan appeared to go on hold following Chamonix 2010</a:t>
            </a:r>
          </a:p>
          <a:p>
            <a:pPr lvl="1"/>
            <a:r>
              <a:rPr lang="en-US" dirty="0" smtClean="0"/>
              <a:t>Except Linac4 which is under construction</a:t>
            </a:r>
          </a:p>
          <a:p>
            <a:r>
              <a:rPr lang="en-US" dirty="0" smtClean="0"/>
              <a:t>New European strategy under development that could bring (some of this) back to life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88694" y="1704975"/>
            <a:ext cx="3905250" cy="4360862"/>
            <a:chOff x="931863" y="1706563"/>
            <a:chExt cx="3905250" cy="4360862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479675" y="2900363"/>
              <a:ext cx="595313" cy="276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PSB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809875" y="4298950"/>
              <a:ext cx="650875" cy="276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SPS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987800" y="4335463"/>
              <a:ext cx="784225" cy="431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SPS+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849313" cy="4841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Linac4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933825" y="2917825"/>
              <a:ext cx="903288" cy="4286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(LP)SPL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52700" y="3525838"/>
              <a:ext cx="441325" cy="2778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PS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rot="5400000">
              <a:off x="4237038" y="2767013"/>
              <a:ext cx="300037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36850" y="5099050"/>
              <a:ext cx="1035050" cy="5556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t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LHC / </a:t>
              </a:r>
            </a:p>
            <a:p>
              <a:pPr algn="ctr"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SLHC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003675" y="5135563"/>
              <a:ext cx="754063" cy="742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DLHC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962275" y="4140200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360738" y="4926013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" name="AutoShape 23"/>
            <p:cNvCxnSpPr>
              <a:cxnSpLocks noChangeShapeType="1"/>
              <a:stCxn id="9" idx="2"/>
              <a:endCxn id="17" idx="0"/>
            </p:cNvCxnSpPr>
            <p:nvPr/>
          </p:nvCxnSpPr>
          <p:spPr bwMode="auto">
            <a:xfrm rot="5400000">
              <a:off x="3790951" y="4337050"/>
              <a:ext cx="158750" cy="1019175"/>
            </a:xfrm>
            <a:prstGeom prst="bentConnector3">
              <a:avLst>
                <a:gd name="adj1" fmla="val 10353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 rot="16200000">
              <a:off x="268288" y="3817938"/>
              <a:ext cx="1631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Output energy</a:t>
              </a: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H="1" flipV="1">
              <a:off x="1217613" y="3168650"/>
              <a:ext cx="1597025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228725" y="2363788"/>
              <a:ext cx="893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160 MeV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1247775" y="2935288"/>
              <a:ext cx="7937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1.4 GeV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1247775" y="3100388"/>
              <a:ext cx="65881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4 GeV</a:t>
              </a: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1239838" y="3568700"/>
              <a:ext cx="7477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26 GeV</a:t>
              </a:r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1217613" y="3752850"/>
              <a:ext cx="7477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50 GeV</a:t>
              </a: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1225550" y="4303713"/>
              <a:ext cx="838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450 GeV</a:t>
              </a: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1230313" y="4511675"/>
              <a:ext cx="622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1 TeV</a:t>
              </a: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1239838" y="5381625"/>
              <a:ext cx="622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7 TeV</a:t>
              </a:r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1239838" y="5618163"/>
              <a:ext cx="854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~ 14 TeV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2251075" y="2097088"/>
              <a:ext cx="917575" cy="2635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t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 New Roman" pitchFamily="18" charset="0"/>
                  <a:cs typeface="Times New Roman" pitchFamily="18" charset="0"/>
                </a:rPr>
                <a:t>Linac2</a:t>
              </a: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1247775" y="2090738"/>
              <a:ext cx="795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50 MeV</a:t>
              </a:r>
            </a:p>
          </p:txBody>
        </p:sp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4337050" y="4876800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51"/>
            <p:cNvSpPr>
              <a:spLocks noChangeArrowheads="1"/>
            </p:cNvSpPr>
            <p:nvPr/>
          </p:nvSpPr>
          <p:spPr bwMode="auto">
            <a:xfrm>
              <a:off x="4341813" y="2673350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52"/>
            <p:cNvSpPr>
              <a:spLocks noChangeShapeType="1"/>
            </p:cNvSpPr>
            <p:nvPr/>
          </p:nvSpPr>
          <p:spPr bwMode="auto">
            <a:xfrm>
              <a:off x="2251075" y="2020888"/>
              <a:ext cx="2460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2419350" y="1706563"/>
              <a:ext cx="20494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400">
                  <a:latin typeface="Times New Roman" pitchFamily="18" charset="0"/>
                  <a:cs typeface="Times New Roman" pitchFamily="18" charset="0"/>
                </a:rPr>
                <a:t>Proton flux / Beam power</a:t>
              </a:r>
            </a:p>
          </p:txBody>
        </p:sp>
        <p:sp>
          <p:nvSpPr>
            <p:cNvPr id="36" name="Text Box 55"/>
            <p:cNvSpPr txBox="1">
              <a:spLocks noChangeArrowheads="1"/>
            </p:cNvSpPr>
            <p:nvPr/>
          </p:nvSpPr>
          <p:spPr bwMode="auto">
            <a:xfrm>
              <a:off x="3986213" y="3579813"/>
              <a:ext cx="798512" cy="38735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00C000"/>
                  </a:solidFill>
                  <a:latin typeface="Times New Roman" pitchFamily="18" charset="0"/>
                  <a:cs typeface="Times New Roman" pitchFamily="18" charset="0"/>
                </a:rPr>
                <a:t>PS2</a:t>
              </a: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4337050" y="4068763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Arrow Connector 74"/>
            <p:cNvCxnSpPr>
              <a:cxnSpLocks noChangeShapeType="1"/>
              <a:stCxn id="11" idx="2"/>
              <a:endCxn id="36" idx="0"/>
            </p:cNvCxnSpPr>
            <p:nvPr/>
          </p:nvCxnSpPr>
          <p:spPr bwMode="auto">
            <a:xfrm rot="5400000">
              <a:off x="4269581" y="3463132"/>
              <a:ext cx="2317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83"/>
            <p:cNvCxnSpPr>
              <a:cxnSpLocks noChangeShapeType="1"/>
            </p:cNvCxnSpPr>
            <p:nvPr/>
          </p:nvCxnSpPr>
          <p:spPr bwMode="auto">
            <a:xfrm rot="10800000" flipV="1">
              <a:off x="1233488" y="2616200"/>
              <a:ext cx="3576637" cy="190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84"/>
            <p:cNvCxnSpPr>
              <a:cxnSpLocks noChangeShapeType="1"/>
            </p:cNvCxnSpPr>
            <p:nvPr/>
          </p:nvCxnSpPr>
          <p:spPr bwMode="auto">
            <a:xfrm rot="10800000" flipV="1">
              <a:off x="1233488" y="3343275"/>
              <a:ext cx="3562350" cy="174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85"/>
            <p:cNvCxnSpPr>
              <a:cxnSpLocks noChangeShapeType="1"/>
            </p:cNvCxnSpPr>
            <p:nvPr/>
          </p:nvCxnSpPr>
          <p:spPr bwMode="auto">
            <a:xfrm rot="10800000" flipV="1">
              <a:off x="1238250" y="3962400"/>
              <a:ext cx="3538538" cy="285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87"/>
            <p:cNvCxnSpPr>
              <a:cxnSpLocks noChangeShapeType="1"/>
            </p:cNvCxnSpPr>
            <p:nvPr/>
          </p:nvCxnSpPr>
          <p:spPr bwMode="auto">
            <a:xfrm rot="10800000">
              <a:off x="1238250" y="4567238"/>
              <a:ext cx="2257425" cy="142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88"/>
            <p:cNvCxnSpPr>
              <a:cxnSpLocks noChangeShapeType="1"/>
            </p:cNvCxnSpPr>
            <p:nvPr/>
          </p:nvCxnSpPr>
          <p:spPr bwMode="auto">
            <a:xfrm rot="10800000" flipV="1">
              <a:off x="1238250" y="4762500"/>
              <a:ext cx="3562350" cy="206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90"/>
            <p:cNvCxnSpPr>
              <a:cxnSpLocks noChangeShapeType="1"/>
            </p:cNvCxnSpPr>
            <p:nvPr/>
          </p:nvCxnSpPr>
          <p:spPr bwMode="auto">
            <a:xfrm rot="10800000">
              <a:off x="1238250" y="5651500"/>
              <a:ext cx="252888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92"/>
            <p:cNvCxnSpPr>
              <a:cxnSpLocks noChangeShapeType="1"/>
            </p:cNvCxnSpPr>
            <p:nvPr/>
          </p:nvCxnSpPr>
          <p:spPr bwMode="auto">
            <a:xfrm rot="10800000" flipV="1">
              <a:off x="1238250" y="5881688"/>
              <a:ext cx="3552825" cy="238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100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rot="5400000">
              <a:off x="2601119" y="3348832"/>
              <a:ext cx="349250" cy="47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108"/>
            <p:cNvCxnSpPr>
              <a:cxnSpLocks noChangeShapeType="1"/>
            </p:cNvCxnSpPr>
            <p:nvPr/>
          </p:nvCxnSpPr>
          <p:spPr bwMode="auto">
            <a:xfrm rot="10800000" flipV="1">
              <a:off x="1233488" y="3803650"/>
              <a:ext cx="1757362" cy="95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12"/>
            <p:cNvCxnSpPr>
              <a:cxnSpLocks noChangeShapeType="1"/>
            </p:cNvCxnSpPr>
            <p:nvPr/>
          </p:nvCxnSpPr>
          <p:spPr bwMode="auto">
            <a:xfrm rot="10800000">
              <a:off x="1233488" y="2359025"/>
              <a:ext cx="19288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114"/>
            <p:cNvCxnSpPr>
              <a:cxnSpLocks noChangeShapeType="1"/>
            </p:cNvCxnSpPr>
            <p:nvPr/>
          </p:nvCxnSpPr>
          <p:spPr bwMode="auto">
            <a:xfrm rot="5400000">
              <a:off x="-818356" y="4006056"/>
              <a:ext cx="4098925" cy="2381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116"/>
            <p:cNvCxnSpPr>
              <a:cxnSpLocks noChangeShapeType="1"/>
              <a:stCxn id="36" idx="2"/>
              <a:endCxn id="9" idx="0"/>
            </p:cNvCxnSpPr>
            <p:nvPr/>
          </p:nvCxnSpPr>
          <p:spPr bwMode="auto">
            <a:xfrm rot="5400000">
              <a:off x="4198938" y="4148138"/>
              <a:ext cx="368300" cy="63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122"/>
            <p:cNvCxnSpPr>
              <a:cxnSpLocks noChangeShapeType="1"/>
              <a:stCxn id="9" idx="2"/>
            </p:cNvCxnSpPr>
            <p:nvPr/>
          </p:nvCxnSpPr>
          <p:spPr bwMode="auto">
            <a:xfrm rot="16200000" flipH="1">
              <a:off x="4194176" y="4953000"/>
              <a:ext cx="373062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129"/>
            <p:cNvCxnSpPr>
              <a:cxnSpLocks noChangeShapeType="1"/>
              <a:stCxn id="30" idx="2"/>
            </p:cNvCxnSpPr>
            <p:nvPr/>
          </p:nvCxnSpPr>
          <p:spPr bwMode="auto">
            <a:xfrm rot="5400000">
              <a:off x="2439195" y="2621756"/>
              <a:ext cx="531812" cy="9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135"/>
            <p:cNvCxnSpPr>
              <a:cxnSpLocks noChangeShapeType="1"/>
            </p:cNvCxnSpPr>
            <p:nvPr/>
          </p:nvCxnSpPr>
          <p:spPr bwMode="auto">
            <a:xfrm rot="5400000">
              <a:off x="2770982" y="2807494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37"/>
            <p:cNvCxnSpPr>
              <a:cxnSpLocks noChangeShapeType="1"/>
              <a:stCxn id="33" idx="2"/>
            </p:cNvCxnSpPr>
            <p:nvPr/>
          </p:nvCxnSpPr>
          <p:spPr bwMode="auto">
            <a:xfrm rot="10800000" flipV="1">
              <a:off x="2862263" y="2717800"/>
              <a:ext cx="1479550" cy="7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155"/>
            <p:cNvCxnSpPr>
              <a:cxnSpLocks noChangeShapeType="1"/>
            </p:cNvCxnSpPr>
            <p:nvPr/>
          </p:nvCxnSpPr>
          <p:spPr bwMode="auto">
            <a:xfrm rot="5400000">
              <a:off x="2866231" y="4833144"/>
              <a:ext cx="519113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3249613" y="4121150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7" name="Straight Connector 62"/>
            <p:cNvCxnSpPr>
              <a:cxnSpLocks noChangeShapeType="1"/>
              <a:stCxn id="12" idx="2"/>
            </p:cNvCxnSpPr>
            <p:nvPr/>
          </p:nvCxnSpPr>
          <p:spPr bwMode="auto">
            <a:xfrm rot="5400000">
              <a:off x="2593975" y="3976688"/>
              <a:ext cx="352425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65"/>
            <p:cNvCxnSpPr>
              <a:cxnSpLocks noChangeShapeType="1"/>
              <a:endCxn id="16" idx="0"/>
            </p:cNvCxnSpPr>
            <p:nvPr/>
          </p:nvCxnSpPr>
          <p:spPr bwMode="auto">
            <a:xfrm flipV="1">
              <a:off x="2762250" y="4140200"/>
              <a:ext cx="20002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70"/>
            <p:cNvCxnSpPr>
              <a:cxnSpLocks noChangeShapeType="1"/>
              <a:endCxn id="37" idx="2"/>
            </p:cNvCxnSpPr>
            <p:nvPr/>
          </p:nvCxnSpPr>
          <p:spPr bwMode="auto">
            <a:xfrm flipV="1">
              <a:off x="3248025" y="4113213"/>
              <a:ext cx="1089025" cy="95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1" name="Straight Arrow Connector 60"/>
          <p:cNvCxnSpPr/>
          <p:nvPr/>
        </p:nvCxnSpPr>
        <p:spPr>
          <a:xfrm>
            <a:off x="3371850" y="2132012"/>
            <a:ext cx="1416844" cy="904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Configurations</a:t>
            </a:r>
            <a:br>
              <a:rPr lang="en-US" dirty="0" smtClean="0"/>
            </a:br>
            <a:r>
              <a:rPr lang="en-US" sz="2800" dirty="0" smtClean="0"/>
              <a:t>Low Energy Neutrinos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25"/>
            <a:ext cx="8229600" cy="5041232"/>
          </a:xfrm>
        </p:spPr>
        <p:txBody>
          <a:bodyPr>
            <a:normAutofit/>
          </a:bodyPr>
          <a:lstStyle/>
          <a:p>
            <a:r>
              <a:rPr lang="en-US" dirty="0" smtClean="0"/>
              <a:t>Accumulator Ring Concepts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Injection</a:t>
            </a:r>
          </a:p>
          <a:p>
            <a:pPr lvl="2"/>
            <a:r>
              <a:rPr lang="en-US" dirty="0" smtClean="0"/>
              <a:t>Extraction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2062"/>
              </p:ext>
            </p:extLst>
          </p:nvPr>
        </p:nvGraphicFramePr>
        <p:xfrm>
          <a:off x="2537561" y="1998506"/>
          <a:ext cx="481965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4819616" imgH="3438617" progId="Excel.Sheet.12">
                  <p:embed/>
                </p:oleObj>
              </mc:Choice>
              <mc:Fallback>
                <p:oleObj name="Worksheet" r:id="rId3" imgW="4819616" imgH="3438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7561" y="1998506"/>
                        <a:ext cx="4819650" cy="343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8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0525">
              <a:defRPr/>
            </a:pPr>
            <a:r>
              <a:rPr lang="en-US" dirty="0" smtClean="0"/>
              <a:t>Fermilab</a:t>
            </a:r>
          </a:p>
          <a:p>
            <a:pPr marL="846137" lvl="1">
              <a:defRPr/>
            </a:pPr>
            <a:r>
              <a:rPr lang="en-US" dirty="0" smtClean="0"/>
              <a:t>Proton Improvement Plan</a:t>
            </a:r>
          </a:p>
          <a:p>
            <a:pPr marL="846137" lvl="1">
              <a:defRPr/>
            </a:pPr>
            <a:r>
              <a:rPr lang="en-US" dirty="0" smtClean="0"/>
              <a:t>Project X</a:t>
            </a:r>
          </a:p>
          <a:p>
            <a:pPr marL="390525">
              <a:defRPr/>
            </a:pPr>
            <a:r>
              <a:rPr lang="en-US" dirty="0" smtClean="0"/>
              <a:t>Elsewhere</a:t>
            </a:r>
          </a:p>
          <a:p>
            <a:pPr marL="846137" lvl="1">
              <a:defRPr/>
            </a:pPr>
            <a:r>
              <a:rPr lang="en-US" dirty="0" smtClean="0"/>
              <a:t>J-PARC</a:t>
            </a:r>
          </a:p>
          <a:p>
            <a:pPr marL="846137" lvl="1">
              <a:defRPr/>
            </a:pPr>
            <a:r>
              <a:rPr lang="en-US" dirty="0" smtClean="0"/>
              <a:t>CERN</a:t>
            </a:r>
          </a:p>
          <a:p>
            <a:pPr marL="846137" lvl="1">
              <a:defRPr/>
            </a:pPr>
            <a:r>
              <a:rPr lang="en-US" dirty="0" smtClean="0"/>
              <a:t>PSI</a:t>
            </a:r>
          </a:p>
          <a:p>
            <a:pPr algn="ctr">
              <a:spcBef>
                <a:spcPct val="75000"/>
              </a:spcBef>
              <a:buFontTx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 Design Capabilities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368145" cy="4565075"/>
          </a:xfrm>
        </p:spPr>
        <p:txBody>
          <a:bodyPr>
            <a:norm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superconducting H- </a:t>
            </a:r>
            <a:r>
              <a:rPr lang="en-US" dirty="0" err="1" smtClean="0"/>
              <a:t>linac</a:t>
            </a:r>
            <a:r>
              <a:rPr lang="en-US" dirty="0" smtClean="0"/>
              <a:t> with 1 </a:t>
            </a:r>
            <a:r>
              <a:rPr lang="en-US" dirty="0" err="1" smtClean="0"/>
              <a:t>mA</a:t>
            </a:r>
            <a:r>
              <a:rPr lang="en-US" dirty="0" smtClean="0"/>
              <a:t> average beam current.</a:t>
            </a:r>
          </a:p>
          <a:p>
            <a:pPr lvl="1"/>
            <a:r>
              <a:rPr lang="en-US" dirty="0" smtClean="0"/>
              <a:t>Flexible provision for variable beam structures to multiple users</a:t>
            </a:r>
          </a:p>
          <a:p>
            <a:pPr lvl="2"/>
            <a:r>
              <a:rPr lang="en-US" dirty="0" smtClean="0"/>
              <a:t>CW at time scales &gt;1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, 10% DF at &lt;1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 smtClean="0"/>
          </a:p>
          <a:p>
            <a:pPr lvl="1"/>
            <a:r>
              <a:rPr lang="en-US" dirty="0" smtClean="0"/>
              <a:t>Supports rare processes programs at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Provision for 1 </a:t>
            </a:r>
            <a:r>
              <a:rPr lang="en-US" dirty="0" err="1" smtClean="0"/>
              <a:t>GeV</a:t>
            </a:r>
            <a:r>
              <a:rPr lang="en-US" dirty="0" smtClean="0"/>
              <a:t> extraction for nuclear energy program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capable of delivering 300 kW at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Supports the neutrino program</a:t>
            </a:r>
          </a:p>
          <a:p>
            <a:pPr lvl="1"/>
            <a:r>
              <a:rPr lang="en-US" dirty="0" smtClean="0"/>
              <a:t>Establishes a path toward a </a:t>
            </a:r>
            <a:r>
              <a:rPr lang="en-US" dirty="0" err="1" smtClean="0"/>
              <a:t>muon</a:t>
            </a:r>
            <a:r>
              <a:rPr lang="en-US" dirty="0" smtClean="0"/>
              <a:t> based facility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Upgrades to the Recycler and Main Injector to provide ≥  2 MW to the neutrino production target at 60-120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1800"/>
              </a:spcBef>
              <a:buClr>
                <a:srgbClr val="006600"/>
              </a:buClr>
              <a:buFont typeface="Symbol" pitchFamily="18" charset="2"/>
              <a:buChar char="Þ"/>
            </a:pPr>
            <a:r>
              <a:rPr lang="en-US" dirty="0" smtClean="0">
                <a:solidFill>
                  <a:srgbClr val="006600"/>
                </a:solidFill>
              </a:rPr>
              <a:t>Utilization of a CW </a:t>
            </a:r>
            <a:r>
              <a:rPr lang="en-US" dirty="0" err="1" smtClean="0">
                <a:solidFill>
                  <a:srgbClr val="006600"/>
                </a:solidFill>
              </a:rPr>
              <a:t>linac</a:t>
            </a:r>
            <a:r>
              <a:rPr lang="en-US" dirty="0" smtClean="0">
                <a:solidFill>
                  <a:srgbClr val="006600"/>
                </a:solidFill>
              </a:rPr>
              <a:t> creates a facility that is unique in the world, with performance that cannot be matched in a synchrotron-based facility.</a:t>
            </a:r>
          </a:p>
          <a:p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47BFC-4B86-4FDA-9ECE-EB911DD062D8}" type="slidenum">
              <a:rPr lang="en-US" smtClean="0"/>
              <a:pPr>
                <a:defRPr/>
              </a:pPr>
              <a:t>20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elements of the R&amp;D program include:</a:t>
            </a:r>
          </a:p>
          <a:p>
            <a:pPr lvl="1"/>
            <a:r>
              <a:rPr lang="en-US" dirty="0" smtClean="0"/>
              <a:t>Development of a wide-band chopper</a:t>
            </a:r>
          </a:p>
          <a:p>
            <a:pPr lvl="2"/>
            <a:r>
              <a:rPr lang="en-US" dirty="0" smtClean="0"/>
              <a:t>Capable of removing bunches in arbitrary patterns at a 162.5 MHz bunch rate</a:t>
            </a:r>
          </a:p>
          <a:p>
            <a:pPr lvl="1"/>
            <a:r>
              <a:rPr lang="en-US" dirty="0" smtClean="0"/>
              <a:t>Development of an H- injection system  </a:t>
            </a:r>
          </a:p>
          <a:p>
            <a:pPr lvl="2"/>
            <a:r>
              <a:rPr lang="en-US" dirty="0" smtClean="0"/>
              <a:t>Require between 4.4 – 26 </a:t>
            </a:r>
            <a:r>
              <a:rPr lang="en-US" dirty="0" err="1" smtClean="0"/>
              <a:t>msec</a:t>
            </a:r>
            <a:r>
              <a:rPr lang="en-US" dirty="0" smtClean="0"/>
              <a:t> injection period, depending on pulsed </a:t>
            </a:r>
            <a:r>
              <a:rPr lang="en-US" dirty="0" err="1" smtClean="0"/>
              <a:t>linac</a:t>
            </a:r>
            <a:r>
              <a:rPr lang="en-US" dirty="0" smtClean="0"/>
              <a:t> operating scenario</a:t>
            </a:r>
          </a:p>
          <a:p>
            <a:pPr lvl="1"/>
            <a:r>
              <a:rPr lang="en-US" dirty="0" smtClean="0"/>
              <a:t>Superconducting </a:t>
            </a:r>
            <a:r>
              <a:rPr lang="en-US" dirty="0" err="1" smtClean="0"/>
              <a:t>rf</a:t>
            </a:r>
            <a:r>
              <a:rPr lang="en-US" dirty="0" smtClean="0"/>
              <a:t> development </a:t>
            </a:r>
          </a:p>
          <a:p>
            <a:pPr lvl="2"/>
            <a:r>
              <a:rPr lang="en-US" dirty="0" smtClean="0"/>
              <a:t>Includes six different cavity types at three different frequencies</a:t>
            </a:r>
          </a:p>
          <a:p>
            <a:pPr lvl="2"/>
            <a:r>
              <a:rPr lang="en-US" dirty="0" smtClean="0"/>
              <a:t>Emphasis is on Q</a:t>
            </a:r>
            <a:r>
              <a:rPr lang="en-US" baseline="-25000" dirty="0" smtClean="0"/>
              <a:t>0</a:t>
            </a:r>
            <a:r>
              <a:rPr lang="en-US" dirty="0" smtClean="0"/>
              <a:t>, rather than high gradient</a:t>
            </a:r>
          </a:p>
          <a:p>
            <a:pPr lvl="3"/>
            <a:r>
              <a:rPr lang="en-US" dirty="0" smtClean="0"/>
              <a:t>Typically 1.5E10, 15 MV/m (CW)</a:t>
            </a:r>
          </a:p>
          <a:p>
            <a:pPr lvl="3"/>
            <a:r>
              <a:rPr lang="en-US" dirty="0" smtClean="0"/>
              <a:t>1.0E10, 25 MV/m (pulsed) </a:t>
            </a:r>
          </a:p>
          <a:p>
            <a:pPr lvl="2"/>
            <a:r>
              <a:rPr lang="en-US" dirty="0" smtClean="0"/>
              <a:t>Includes appropriate </a:t>
            </a:r>
            <a:r>
              <a:rPr lang="en-US" dirty="0" err="1" smtClean="0"/>
              <a:t>rf</a:t>
            </a:r>
            <a:r>
              <a:rPr lang="en-US" dirty="0" smtClean="0"/>
              <a:t> sources</a:t>
            </a:r>
          </a:p>
          <a:p>
            <a:pPr lvl="2"/>
            <a:r>
              <a:rPr lang="en-US" dirty="0" smtClean="0"/>
              <a:t>Includes development of partners</a:t>
            </a:r>
          </a:p>
          <a:p>
            <a:r>
              <a:rPr lang="en-US" dirty="0" smtClean="0"/>
              <a:t>Goal is to complete R&amp;D phase by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SRF Linac</a:t>
            </a:r>
            <a:br>
              <a:rPr lang="en-US" smtClean="0"/>
            </a:br>
            <a:r>
              <a:rPr lang="en-US" sz="2800" smtClean="0"/>
              <a:t>Technology Map</a:t>
            </a:r>
            <a:endParaRPr lang="en-US" sz="28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SBNW12- S. Holmes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90850"/>
              </p:ext>
            </p:extLst>
          </p:nvPr>
        </p:nvGraphicFramePr>
        <p:xfrm>
          <a:off x="557213" y="3471864"/>
          <a:ext cx="8281736" cy="283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7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9/6/1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16/18/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152/19/19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918" y="1485905"/>
            <a:ext cx="9188140" cy="1884592"/>
            <a:chOff x="167918" y="1485905"/>
            <a:chExt cx="9188140" cy="188459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4960" y="1485905"/>
              <a:ext cx="1340263" cy="593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=0.11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795223" y="1485905"/>
              <a:ext cx="1338646" cy="59372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=0.22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33869" y="1485905"/>
              <a:ext cx="1340263" cy="59372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=0.4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474132" y="1485905"/>
              <a:ext cx="1338644" cy="593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=0.61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812777" y="1485905"/>
              <a:ext cx="1340263" cy="593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=0.9</a:t>
              </a:r>
            </a:p>
          </p:txBody>
        </p:sp>
        <p:sp>
          <p:nvSpPr>
            <p:cNvPr id="25" name="Left-Right Arrow 24"/>
            <p:cNvSpPr/>
            <p:nvPr/>
          </p:nvSpPr>
          <p:spPr bwMode="auto">
            <a:xfrm>
              <a:off x="1795222" y="2436818"/>
              <a:ext cx="2678909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4627" name="TextBox 42"/>
            <p:cNvSpPr txBox="1">
              <a:spLocks noChangeArrowheads="1"/>
            </p:cNvSpPr>
            <p:nvPr/>
          </p:nvSpPr>
          <p:spPr bwMode="auto">
            <a:xfrm>
              <a:off x="1856779" y="2674139"/>
              <a:ext cx="253792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/>
                <a:t>325 </a:t>
              </a:r>
              <a:r>
                <a:rPr lang="en-US" dirty="0" smtClean="0"/>
                <a:t>MHz</a:t>
              </a:r>
              <a:endParaRPr lang="en-US" dirty="0"/>
            </a:p>
            <a:p>
              <a:pPr algn="ctr" eaLnBrk="0" hangingPunct="0"/>
              <a:r>
                <a:rPr lang="en-US" dirty="0" smtClean="0"/>
                <a:t>10-160 </a:t>
              </a:r>
              <a:r>
                <a:rPr lang="en-US" dirty="0"/>
                <a:t>MeV</a:t>
              </a:r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4474132" y="2436818"/>
              <a:ext cx="2678908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53040" y="1485905"/>
              <a:ext cx="1738297" cy="593725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=1.0</a:t>
              </a:r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7153040" y="2436818"/>
              <a:ext cx="1702202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4631" name="TextBox 47"/>
            <p:cNvSpPr txBox="1">
              <a:spLocks noChangeArrowheads="1"/>
            </p:cNvSpPr>
            <p:nvPr/>
          </p:nvSpPr>
          <p:spPr bwMode="auto">
            <a:xfrm>
              <a:off x="7027694" y="2674139"/>
              <a:ext cx="2328364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/>
                <a:t>1.3 </a:t>
              </a:r>
              <a:r>
                <a:rPr lang="en-US" dirty="0" smtClean="0"/>
                <a:t>GHz</a:t>
              </a:r>
            </a:p>
            <a:p>
              <a:pPr algn="ctr" eaLnBrk="0" hangingPunct="0"/>
              <a:r>
                <a:rPr lang="en-US" dirty="0" smtClean="0"/>
                <a:t>3-8 </a:t>
              </a:r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24620" name="TextBox 47"/>
            <p:cNvSpPr txBox="1">
              <a:spLocks noChangeArrowheads="1"/>
            </p:cNvSpPr>
            <p:nvPr/>
          </p:nvSpPr>
          <p:spPr bwMode="auto">
            <a:xfrm>
              <a:off x="4663261" y="2724166"/>
              <a:ext cx="24228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/>
                <a:t>650 </a:t>
              </a:r>
              <a:r>
                <a:rPr lang="en-US" dirty="0" smtClean="0"/>
                <a:t>MHz</a:t>
              </a:r>
            </a:p>
            <a:p>
              <a:pPr algn="ctr" eaLnBrk="0" hangingPunct="0"/>
              <a:r>
                <a:rPr lang="en-US" dirty="0" smtClean="0"/>
                <a:t>0.16-3 </a:t>
              </a:r>
              <a:r>
                <a:rPr lang="en-US" dirty="0" err="1"/>
                <a:t>GeV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05326" y="2273968"/>
              <a:ext cx="6641432" cy="120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170821" y="2261937"/>
              <a:ext cx="1720516" cy="1203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277601" y="2128171"/>
              <a:ext cx="9383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CW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31769" y="2093484"/>
              <a:ext cx="10467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Pulsed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Left-Right Arrow 23"/>
            <p:cNvSpPr/>
            <p:nvPr/>
          </p:nvSpPr>
          <p:spPr bwMode="auto">
            <a:xfrm>
              <a:off x="454960" y="2436817"/>
              <a:ext cx="1353678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7" name="TextBox 42"/>
            <p:cNvSpPr txBox="1">
              <a:spLocks noChangeArrowheads="1"/>
            </p:cNvSpPr>
            <p:nvPr/>
          </p:nvSpPr>
          <p:spPr bwMode="auto">
            <a:xfrm>
              <a:off x="167918" y="2677243"/>
              <a:ext cx="1999782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/>
                <a:t>162.5 MHz</a:t>
              </a:r>
              <a:endParaRPr lang="en-US" dirty="0"/>
            </a:p>
            <a:p>
              <a:pPr algn="ctr" eaLnBrk="0" hangingPunct="0"/>
              <a:r>
                <a:rPr lang="en-US" dirty="0" smtClean="0"/>
                <a:t>2.1-10 </a:t>
              </a:r>
              <a:r>
                <a:rPr lang="en-US" dirty="0"/>
                <a:t>MeV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PX/NF/MC Strategy</a:t>
            </a:r>
            <a:endParaRPr lang="en-US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374069" y="1600201"/>
            <a:ext cx="8348825" cy="4680284"/>
          </a:xfrm>
        </p:spPr>
        <p:txBody>
          <a:bodyPr>
            <a:normAutofit/>
          </a:bodyPr>
          <a:lstStyle/>
          <a:p>
            <a:r>
              <a:rPr lang="en-US" dirty="0" smtClean="0"/>
              <a:t>Project X shares many features with the proton driver required for a Neutrino Factory 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marL="631825" lvl="1" indent="-284163"/>
            <a:r>
              <a:rPr lang="en-US" dirty="0" smtClean="0"/>
              <a:t>NF and MC require ~4 MW @</a:t>
            </a:r>
          </a:p>
          <a:p>
            <a:pPr marL="631825" lvl="1" indent="-284163">
              <a:buNone/>
            </a:pPr>
            <a:r>
              <a:rPr lang="en-US" dirty="0" smtClean="0"/>
              <a:t>	10</a:t>
            </a:r>
            <a:r>
              <a:rPr lang="en-US" dirty="0" smtClean="0">
                <a:sym typeface="Symbol" pitchFamily="18" charset="2"/>
              </a:rPr>
              <a:t></a:t>
            </a:r>
            <a:r>
              <a:rPr lang="en-US" dirty="0" smtClean="0"/>
              <a:t> 5 GeV</a:t>
            </a:r>
          </a:p>
          <a:p>
            <a:pPr marL="633413" lvl="1"/>
            <a:r>
              <a:rPr lang="en-US" dirty="0" smtClean="0"/>
              <a:t>Primary issues are related to</a:t>
            </a:r>
          </a:p>
          <a:p>
            <a:pPr marL="633413" lvl="1">
              <a:buNone/>
            </a:pPr>
            <a:r>
              <a:rPr lang="en-US" dirty="0" smtClean="0"/>
              <a:t>	beam “format”</a:t>
            </a:r>
          </a:p>
          <a:p>
            <a:pPr marL="911225" lvl="2"/>
            <a:r>
              <a:rPr lang="en-US" dirty="0" smtClean="0"/>
              <a:t>NF wants proton beam on</a:t>
            </a:r>
          </a:p>
          <a:p>
            <a:pPr marL="911225" lvl="2">
              <a:buNone/>
            </a:pPr>
            <a:r>
              <a:rPr lang="en-US" dirty="0" smtClean="0"/>
              <a:t>	target consolidated in a few</a:t>
            </a:r>
          </a:p>
          <a:p>
            <a:pPr marL="911225" lvl="2">
              <a:buNone/>
            </a:pPr>
            <a:r>
              <a:rPr lang="en-US" dirty="0" smtClean="0"/>
              <a:t>	bunches;  </a:t>
            </a:r>
            <a:r>
              <a:rPr lang="en-US" dirty="0" err="1" smtClean="0"/>
              <a:t>Muon</a:t>
            </a:r>
            <a:r>
              <a:rPr lang="en-US" dirty="0" smtClean="0"/>
              <a:t> Collider requires</a:t>
            </a:r>
          </a:p>
          <a:p>
            <a:pPr marL="911225" lvl="2">
              <a:buNone/>
            </a:pPr>
            <a:r>
              <a:rPr lang="en-US" dirty="0" smtClean="0"/>
              <a:t>	single bunch</a:t>
            </a:r>
          </a:p>
          <a:p>
            <a:pPr marL="633413" lvl="1"/>
            <a:r>
              <a:rPr lang="en-US" dirty="0" smtClean="0"/>
              <a:t>Project X </a:t>
            </a:r>
            <a:r>
              <a:rPr lang="en-US" dirty="0" err="1" smtClean="0"/>
              <a:t>linac</a:t>
            </a:r>
            <a:r>
              <a:rPr lang="en-US" dirty="0" smtClean="0"/>
              <a:t> is not capable of</a:t>
            </a:r>
          </a:p>
          <a:p>
            <a:pPr marL="633413" lvl="1">
              <a:buNone/>
            </a:pPr>
            <a:r>
              <a:rPr lang="en-US" dirty="0" smtClean="0"/>
              <a:t>	delivering this format</a:t>
            </a:r>
          </a:p>
          <a:p>
            <a:pPr>
              <a:spcBef>
                <a:spcPts val="2400"/>
              </a:spcBef>
              <a:buClr>
                <a:srgbClr val="C00000"/>
              </a:buClr>
              <a:buSzPct val="100000"/>
              <a:buFont typeface="Symbol" pitchFamily="18" charset="2"/>
              <a:buChar char="Þ"/>
            </a:pPr>
            <a:r>
              <a:rPr lang="en-US" dirty="0" smtClean="0">
                <a:solidFill>
                  <a:srgbClr val="C00000"/>
                </a:solidFill>
              </a:rPr>
              <a:t>It is inevitable that a new ring(s) will be required to produce the correct beam format for targeting.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 descr="MuonColliderProposedLayout_Nov17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00" y="2318858"/>
            <a:ext cx="4244967" cy="309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 Requirements: </a:t>
            </a:r>
            <a:r>
              <a:rPr lang="en-US" sz="2800" dirty="0" smtClean="0"/>
              <a:t>Rare Processes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3" name="Group 53"/>
          <p:cNvGraphicFramePr>
            <a:graphicFrameLocks noGrp="1"/>
          </p:cNvGraphicFramePr>
          <p:nvPr>
            <p:ph idx="1"/>
          </p:nvPr>
        </p:nvGraphicFramePr>
        <p:xfrm>
          <a:off x="264694" y="1616075"/>
          <a:ext cx="8686800" cy="4676442"/>
        </p:xfrm>
        <a:graphic>
          <a:graphicData uri="http://schemas.openxmlformats.org/drawingml/2006/table">
            <a:tbl>
              <a:tblPr/>
              <a:tblGrid>
                <a:gridCol w="2209800"/>
                <a:gridCol w="2133600"/>
                <a:gridCol w="2171700"/>
                <a:gridCol w="2171700"/>
              </a:tblGrid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Proton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(kinetic)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Beam Power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Beam Timing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Rare Muon decays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2-3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&gt;500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 kHz – 160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(g-2) measurement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8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20-50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30- 100 Hz.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Rare Kaon decays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2.6 – 4 GeV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&gt;500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 – 160 MHz.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(&lt;50 psec pings)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Precision K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studies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2.6 – 3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&gt; 100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(internal target)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 – 160 MHz.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(&lt;50 psec pings)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Neutron and exotic nuclei EDMs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1.5-2.5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&gt;500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&gt; 100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Fermilab Capabilities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Fermilab Proton Source (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+ Booster) can currently deliver about 41 kW at 8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4.3E12 protons per pulse ×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dirty="0" smtClean="0"/>
              <a:t>7.5 Hz</a:t>
            </a:r>
          </a:p>
          <a:p>
            <a:r>
              <a:rPr lang="en-US" dirty="0" smtClean="0"/>
              <a:t>This power is currently deployed as follows:</a:t>
            </a:r>
          </a:p>
          <a:p>
            <a:pPr lvl="1"/>
            <a:r>
              <a:rPr lang="en-US" dirty="0" smtClean="0"/>
              <a:t>28 kW to the Main Injector for acceleration to 120 </a:t>
            </a:r>
            <a:r>
              <a:rPr lang="en-US" dirty="0" err="1" smtClean="0"/>
              <a:t>GeV</a:t>
            </a:r>
            <a:r>
              <a:rPr lang="en-US" dirty="0" smtClean="0"/>
              <a:t> and delivery to the </a:t>
            </a:r>
            <a:r>
              <a:rPr lang="en-US" dirty="0" err="1" smtClean="0"/>
              <a:t>NuMI</a:t>
            </a:r>
            <a:r>
              <a:rPr lang="en-US" dirty="0" smtClean="0"/>
              <a:t> target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 390 kW at 120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14 kW </a:t>
            </a:r>
            <a:r>
              <a:rPr lang="en-US" dirty="0" smtClean="0">
                <a:sym typeface="Symbol"/>
              </a:rPr>
              <a:t>to the Booster Neutrino Beam program (</a:t>
            </a:r>
            <a:r>
              <a:rPr lang="en-US" dirty="0" err="1" smtClean="0">
                <a:sym typeface="Symbol"/>
              </a:rPr>
              <a:t>MiniBoone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at 8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GeV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nherent limitations in the current performance are:</a:t>
            </a:r>
          </a:p>
          <a:p>
            <a:pPr lvl="1"/>
            <a:r>
              <a:rPr lang="en-US" dirty="0"/>
              <a:t>The Main Injector is operating with a 2.2 second cycle time, primarily due to 0.67 fill time at 8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 smtClean="0"/>
              <a:t>Booster could in principle run at 15 Hz, but is only delivering beam at 7.5 Hz</a:t>
            </a:r>
          </a:p>
          <a:p>
            <a:r>
              <a:rPr lang="en-US" dirty="0" smtClean="0"/>
              <a:t>The former limitation is removed by </a:t>
            </a:r>
            <a:r>
              <a:rPr lang="en-US" dirty="0" err="1" smtClean="0"/>
              <a:t>NOvA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1" y="274638"/>
            <a:ext cx="5816029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NOvA</a:t>
            </a:r>
            <a:r>
              <a:rPr lang="en-US" dirty="0" smtClean="0"/>
              <a:t> Upgrades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 Injector cycle time will be reduced to 1.33 seconds:</a:t>
            </a:r>
          </a:p>
          <a:p>
            <a:pPr lvl="1"/>
            <a:r>
              <a:rPr lang="en-US" dirty="0" smtClean="0"/>
              <a:t>Utilization of the Recycler as a proton accumulator eliminates 0.67 seconds and allows accumulation of an extra (12</a:t>
            </a:r>
            <a:r>
              <a:rPr lang="en-US" baseline="30000" dirty="0" smtClean="0"/>
              <a:t>th</a:t>
            </a:r>
            <a:r>
              <a:rPr lang="en-US" dirty="0" smtClean="0"/>
              <a:t>) Booster pulse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rf</a:t>
            </a:r>
            <a:r>
              <a:rPr lang="en-US" dirty="0" smtClean="0"/>
              <a:t> stations and upgrades to the </a:t>
            </a:r>
            <a:r>
              <a:rPr lang="en-US" dirty="0" err="1" smtClean="0"/>
              <a:t>quadrupole</a:t>
            </a:r>
            <a:r>
              <a:rPr lang="en-US" dirty="0" smtClean="0"/>
              <a:t> power supplies does the rest</a:t>
            </a:r>
          </a:p>
          <a:p>
            <a:r>
              <a:rPr lang="en-US" dirty="0" smtClean="0"/>
              <a:t>Booster operates at 9 Hz (beam)</a:t>
            </a:r>
          </a:p>
          <a:p>
            <a:pPr lvl="1"/>
            <a:r>
              <a:rPr lang="en-US" dirty="0" smtClean="0"/>
              <a:t>There is no increase in Booster beam intensity per pulse</a:t>
            </a:r>
          </a:p>
          <a:p>
            <a:pPr marL="342900" lvl="1" indent="-342900">
              <a:spcBef>
                <a:spcPts val="1200"/>
              </a:spcBef>
              <a:buClr>
                <a:srgbClr val="C00000"/>
              </a:buClr>
              <a:buSzPct val="125000"/>
              <a:buFont typeface="Symbol" pitchFamily="18" charset="2"/>
              <a:buChar char="Þ"/>
            </a:pPr>
            <a:r>
              <a:rPr lang="en-US" sz="2100" dirty="0" err="1" smtClean="0">
                <a:solidFill>
                  <a:srgbClr val="C00000"/>
                </a:solidFill>
              </a:rPr>
              <a:t>NOvA</a:t>
            </a:r>
            <a:r>
              <a:rPr lang="en-US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rgbClr val="C00000"/>
                </a:solidFill>
              </a:rPr>
              <a:t>beam power = 390 </a:t>
            </a:r>
            <a:r>
              <a:rPr lang="en-US" sz="2100" dirty="0" smtClean="0">
                <a:solidFill>
                  <a:srgbClr val="C00000"/>
                </a:solidFill>
              </a:rPr>
              <a:t>× </a:t>
            </a:r>
            <a:r>
              <a:rPr lang="en-US" sz="2100" dirty="0">
                <a:solidFill>
                  <a:srgbClr val="C00000"/>
                </a:solidFill>
              </a:rPr>
              <a:t>(2.2/1.33</a:t>
            </a:r>
            <a:r>
              <a:rPr lang="en-US" sz="2100" dirty="0" smtClean="0">
                <a:solidFill>
                  <a:srgbClr val="C00000"/>
                </a:solidFill>
              </a:rPr>
              <a:t>) × (12/11) = 700 kW at 120 </a:t>
            </a:r>
            <a:r>
              <a:rPr lang="en-US" sz="2100" dirty="0" err="1" smtClean="0">
                <a:solidFill>
                  <a:srgbClr val="C00000"/>
                </a:solidFill>
              </a:rPr>
              <a:t>GeV</a:t>
            </a:r>
            <a:endParaRPr lang="en-US" sz="2100" dirty="0">
              <a:solidFill>
                <a:srgbClr val="C00000"/>
              </a:solidFill>
            </a:endParaRPr>
          </a:p>
          <a:p>
            <a:r>
              <a:rPr lang="en-US" dirty="0" smtClean="0"/>
              <a:t> The inherent performance limitations will be:</a:t>
            </a:r>
          </a:p>
          <a:p>
            <a:pPr lvl="1"/>
            <a:r>
              <a:rPr lang="en-US" dirty="0" smtClean="0"/>
              <a:t>If the Booster is limited to 9 Hz there is no beam left for the 8 </a:t>
            </a:r>
            <a:r>
              <a:rPr lang="en-US" dirty="0" err="1" smtClean="0"/>
              <a:t>GeV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This limitation is removed the Proton Improvement Plan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</a:t>
            </a:r>
            <a:br>
              <a:rPr lang="en-US" dirty="0" smtClean="0"/>
            </a:br>
            <a:r>
              <a:rPr lang="en-US" dirty="0" smtClean="0"/>
              <a:t>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Increase beam </a:t>
            </a:r>
            <a:r>
              <a:rPr lang="en-US" dirty="0"/>
              <a:t>repetition rate </a:t>
            </a:r>
            <a:r>
              <a:rPr lang="en-US" dirty="0" smtClean="0"/>
              <a:t>to </a:t>
            </a:r>
            <a:r>
              <a:rPr lang="en-US" dirty="0"/>
              <a:t>15 </a:t>
            </a:r>
            <a:r>
              <a:rPr lang="en-US" dirty="0" smtClean="0"/>
              <a:t>Hz</a:t>
            </a:r>
          </a:p>
          <a:p>
            <a:pPr lvl="1"/>
            <a:r>
              <a:rPr lang="en-US" dirty="0"/>
              <a:t>Retain current per pulse </a:t>
            </a:r>
            <a:r>
              <a:rPr lang="en-US" dirty="0" smtClean="0"/>
              <a:t>intensity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&gt; 2E17 protons/hour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major reliability vulnerabilities and </a:t>
            </a:r>
            <a:r>
              <a:rPr lang="en-US" dirty="0" smtClean="0"/>
              <a:t>maintain </a:t>
            </a:r>
            <a:r>
              <a:rPr lang="en-US" dirty="0"/>
              <a:t>reliability at present levels (&gt;85%) at the </a:t>
            </a:r>
            <a:r>
              <a:rPr lang="en-US" dirty="0" smtClean="0"/>
              <a:t>full </a:t>
            </a:r>
            <a:r>
              <a:rPr lang="en-US" dirty="0"/>
              <a:t>repetition rate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major obsolescence issues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 useful operating life of the proton source </a:t>
            </a:r>
            <a:r>
              <a:rPr lang="en-US" dirty="0" smtClean="0"/>
              <a:t>through </a:t>
            </a:r>
            <a:r>
              <a:rPr lang="en-US" dirty="0"/>
              <a:t>at least </a:t>
            </a:r>
            <a:r>
              <a:rPr lang="en-US" dirty="0" smtClean="0"/>
              <a:t>2025</a:t>
            </a:r>
          </a:p>
          <a:p>
            <a:r>
              <a:rPr lang="en-US" dirty="0" smtClean="0"/>
              <a:t>Scope</a:t>
            </a:r>
            <a:endParaRPr lang="en-US" dirty="0"/>
          </a:p>
          <a:p>
            <a:pPr lvl="1"/>
            <a:r>
              <a:rPr lang="en-US" dirty="0" smtClean="0"/>
              <a:t>Replace Cockcroft-Walton with RFQ</a:t>
            </a:r>
          </a:p>
          <a:p>
            <a:pPr lvl="1"/>
            <a:r>
              <a:rPr lang="en-US" dirty="0" smtClean="0"/>
              <a:t>Upgrade DTL </a:t>
            </a:r>
            <a:r>
              <a:rPr lang="en-US" dirty="0"/>
              <a:t>High Power RF System </a:t>
            </a:r>
            <a:endParaRPr lang="en-US" dirty="0" smtClean="0"/>
          </a:p>
          <a:p>
            <a:pPr lvl="1"/>
            <a:r>
              <a:rPr lang="en-US" dirty="0"/>
              <a:t>Booster Solid </a:t>
            </a:r>
            <a:r>
              <a:rPr lang="en-US" dirty="0" smtClean="0"/>
              <a:t>State RF System</a:t>
            </a:r>
            <a:endParaRPr lang="en-US" dirty="0"/>
          </a:p>
          <a:p>
            <a:pPr lvl="1"/>
            <a:r>
              <a:rPr lang="en-US" dirty="0" smtClean="0"/>
              <a:t>New </a:t>
            </a:r>
            <a:r>
              <a:rPr lang="en-US" dirty="0"/>
              <a:t>Booster </a:t>
            </a:r>
            <a:r>
              <a:rPr lang="en-US" dirty="0" smtClean="0"/>
              <a:t>RF cavities</a:t>
            </a:r>
            <a:endParaRPr lang="en-US" dirty="0"/>
          </a:p>
          <a:p>
            <a:pPr lvl="1"/>
            <a:r>
              <a:rPr lang="en-US" dirty="0"/>
              <a:t>Booster Tuner System </a:t>
            </a:r>
            <a:r>
              <a:rPr lang="en-US" dirty="0" smtClean="0"/>
              <a:t>Upgrade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Booster Collimation Upgrade</a:t>
            </a:r>
          </a:p>
          <a:p>
            <a:pPr lvl="1"/>
            <a:r>
              <a:rPr lang="en-US" dirty="0" smtClean="0"/>
              <a:t>Instrumentation/Controls Upgrades</a:t>
            </a:r>
            <a:endParaRPr lang="en-US" dirty="0"/>
          </a:p>
          <a:p>
            <a:pPr lvl="1"/>
            <a:r>
              <a:rPr lang="en-US" dirty="0"/>
              <a:t>BRF Anode and Bias supplies &amp; test stand </a:t>
            </a:r>
          </a:p>
          <a:p>
            <a:pPr lvl="1"/>
            <a:r>
              <a:rPr lang="en-US" dirty="0" smtClean="0"/>
              <a:t>Conventional </a:t>
            </a:r>
            <a:r>
              <a:rPr lang="en-US" dirty="0"/>
              <a:t>Systems Upgrades </a:t>
            </a:r>
          </a:p>
          <a:p>
            <a:pPr lvl="1"/>
            <a:r>
              <a:rPr lang="en-US" dirty="0"/>
              <a:t> Vacuum System </a:t>
            </a:r>
            <a:r>
              <a:rPr lang="en-US" dirty="0" smtClean="0"/>
              <a:t>Upgrades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</a:t>
            </a:r>
            <a:br>
              <a:rPr lang="en-US" dirty="0" smtClean="0"/>
            </a:br>
            <a:r>
              <a:rPr lang="en-US" dirty="0" smtClean="0"/>
              <a:t>(2016-2021)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19" y="1346617"/>
            <a:ext cx="8285579" cy="5105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84826" y="3274074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120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GeV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218" y="4745608"/>
            <a:ext cx="12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 </a:t>
            </a:r>
            <a:r>
              <a:rPr lang="en-US" b="1" dirty="0" err="1" smtClean="0">
                <a:solidFill>
                  <a:srgbClr val="C00000"/>
                </a:solidFill>
              </a:rPr>
              <a:t>GeV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</a:t>
            </a:r>
            <a:br>
              <a:rPr lang="en-US" dirty="0" smtClean="0"/>
            </a:br>
            <a:r>
              <a:rPr lang="en-US" dirty="0" smtClean="0"/>
              <a:t>Reference Design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Project_X_Diagram_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094" y="1619112"/>
            <a:ext cx="5613513" cy="320772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812502"/>
            <a:ext cx="8368145" cy="1468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superconducting H- </a:t>
            </a:r>
            <a:r>
              <a:rPr lang="en-US" dirty="0" err="1" smtClean="0"/>
              <a:t>linac</a:t>
            </a:r>
            <a:r>
              <a:rPr lang="en-US" dirty="0" smtClean="0"/>
              <a:t>; 1 mA average beam current.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capable of delivering 300 kW at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Upgrades to the Recycler and Main Injector to provide ≥  2 MW to the neutrino production target at 60-120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X Performance Goals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914400" y="1560112"/>
            <a:ext cx="81534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400" u="sng" dirty="0">
                <a:latin typeface="Arial" pitchFamily="34" charset="0"/>
              </a:rPr>
              <a:t>Linac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H</a:t>
            </a:r>
            <a:r>
              <a:rPr lang="en-US" sz="1400" baseline="30000" dirty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</a:t>
            </a:r>
            <a:r>
              <a:rPr lang="en-US" sz="1400" dirty="0" smtClean="0">
                <a:latin typeface="Arial" pitchFamily="34" charset="0"/>
              </a:rPr>
              <a:t>3.0</a:t>
            </a:r>
            <a:r>
              <a:rPr lang="en-US" sz="1400" dirty="0">
                <a:latin typeface="Arial" pitchFamily="34" charset="0"/>
              </a:rPr>
              <a:t>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Average Beam Current	1	</a:t>
            </a:r>
            <a:r>
              <a:rPr lang="en-US" sz="1400" dirty="0" err="1" smtClean="0">
                <a:latin typeface="Arial" pitchFamily="34" charset="0"/>
              </a:rPr>
              <a:t>mA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Linac pulse rate	</a:t>
            </a:r>
            <a:r>
              <a:rPr lang="en-US" sz="1400" dirty="0" smtClean="0">
                <a:latin typeface="Arial" pitchFamily="34" charset="0"/>
              </a:rPr>
              <a:t>CW</a:t>
            </a:r>
            <a:r>
              <a:rPr lang="en-US" sz="1400" dirty="0">
                <a:latin typeface="Arial" pitchFamily="34" charset="0"/>
              </a:rPr>
              <a:t>	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	</a:t>
            </a:r>
            <a:r>
              <a:rPr lang="en-US" sz="1400" dirty="0" smtClean="0">
                <a:latin typeface="Arial" pitchFamily="34" charset="0"/>
              </a:rPr>
              <a:t>3000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kW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Beam Power to 3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 smtClean="0">
                <a:latin typeface="Arial" pitchFamily="34" charset="0"/>
              </a:rPr>
              <a:t> program	2870	kW</a:t>
            </a:r>
            <a:endParaRPr lang="en-US" sz="1400" dirty="0">
              <a:latin typeface="Arial" pitchFamily="34" charset="0"/>
            </a:endParaRP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 smtClean="0">
                <a:latin typeface="Arial" pitchFamily="34" charset="0"/>
              </a:rPr>
              <a:t>Pulsed </a:t>
            </a:r>
            <a:r>
              <a:rPr lang="en-US" sz="1400" u="sng" dirty="0" err="1" smtClean="0">
                <a:latin typeface="Arial" pitchFamily="34" charset="0"/>
              </a:rPr>
              <a:t>Linac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</a:t>
            </a:r>
            <a:r>
              <a:rPr lang="en-US" sz="1400" dirty="0" smtClean="0">
                <a:latin typeface="Arial" pitchFamily="34" charset="0"/>
              </a:rPr>
              <a:t>H</a:t>
            </a:r>
            <a:r>
              <a:rPr lang="en-US" sz="1400" baseline="30000" dirty="0" smtClean="0">
                <a:latin typeface="Arial" pitchFamily="34" charset="0"/>
              </a:rPr>
              <a:t>-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Pulse rate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Hz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Pulse Width	4.3	</a:t>
            </a:r>
            <a:r>
              <a:rPr lang="en-US" sz="1400" dirty="0" err="1" smtClean="0">
                <a:latin typeface="Arial" pitchFamily="34" charset="0"/>
              </a:rPr>
              <a:t>msec</a:t>
            </a:r>
            <a:endParaRPr lang="en-US" sz="1400" dirty="0" smtClean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Cycles to MI	6</a:t>
            </a:r>
            <a:endParaRPr lang="en-US" sz="14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 to MI	</a:t>
            </a:r>
            <a:r>
              <a:rPr lang="en-US" sz="1400" dirty="0" smtClean="0">
                <a:latin typeface="Arial" pitchFamily="34" charset="0"/>
              </a:rPr>
              <a:t>2.6</a:t>
            </a:r>
            <a:r>
              <a:rPr lang="en-US" sz="1400" dirty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baseline="30000" dirty="0" smtClean="0">
                <a:latin typeface="Arial" pitchFamily="34" charset="0"/>
              </a:rPr>
              <a:t>13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Beam </a:t>
            </a:r>
            <a:r>
              <a:rPr lang="en-US" sz="1400" dirty="0">
                <a:latin typeface="Arial" pitchFamily="34" charset="0"/>
              </a:rPr>
              <a:t>Power to 8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190</a:t>
            </a:r>
            <a:r>
              <a:rPr lang="en-US" sz="1400" dirty="0">
                <a:latin typeface="Arial" pitchFamily="34" charset="0"/>
              </a:rPr>
              <a:t>	kW	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>
                <a:latin typeface="Arial" pitchFamily="34" charset="0"/>
              </a:rPr>
              <a:t>Main </a:t>
            </a:r>
            <a:r>
              <a:rPr lang="en-US" sz="1400" u="sng" dirty="0" smtClean="0">
                <a:latin typeface="Arial" pitchFamily="34" charset="0"/>
              </a:rPr>
              <a:t>Injector/Recycler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 (maximum)	120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Cycle time	1.4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	</a:t>
            </a:r>
            <a:r>
              <a:rPr lang="en-US" sz="1400" dirty="0" smtClean="0">
                <a:latin typeface="Arial" pitchFamily="34" charset="0"/>
              </a:rPr>
              <a:t>1.6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>
                <a:latin typeface="Arial" pitchFamily="34" charset="0"/>
              </a:rPr>
              <a:t>10</a:t>
            </a:r>
            <a:r>
              <a:rPr lang="en-US" sz="14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 at 120 GeV	</a:t>
            </a:r>
            <a:r>
              <a:rPr lang="en-US" sz="1400" dirty="0" smtClean="0">
                <a:latin typeface="Arial" pitchFamily="34" charset="0"/>
              </a:rPr>
              <a:t>2200</a:t>
            </a:r>
            <a:r>
              <a:rPr lang="en-US" sz="1400" dirty="0">
                <a:latin typeface="Arial" pitchFamily="34" charset="0"/>
              </a:rPr>
              <a:t>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79695" y="2646949"/>
            <a:ext cx="1431758" cy="46923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5420" y="5779168"/>
            <a:ext cx="1431758" cy="36896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59579" y="4235110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simultaneous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15" name="Shape 14"/>
          <p:cNvCxnSpPr>
            <a:stCxn id="10" idx="0"/>
            <a:endCxn id="6" idx="6"/>
          </p:cNvCxnSpPr>
          <p:nvPr/>
        </p:nvCxnSpPr>
        <p:spPr>
          <a:xfrm rot="16200000" flipV="1">
            <a:off x="7179850" y="3113169"/>
            <a:ext cx="1353545" cy="890337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0" idx="2"/>
            <a:endCxn id="9" idx="6"/>
          </p:cNvCxnSpPr>
          <p:nvPr/>
        </p:nvCxnSpPr>
        <p:spPr>
          <a:xfrm rot="5400000">
            <a:off x="7124879" y="4786741"/>
            <a:ext cx="1359210" cy="994612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39590" y="4596062"/>
            <a:ext cx="1431758" cy="41709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hape 12"/>
          <p:cNvCxnSpPr>
            <a:stCxn id="10" idx="2"/>
          </p:cNvCxnSpPr>
          <p:nvPr/>
        </p:nvCxnSpPr>
        <p:spPr>
          <a:xfrm rot="5400000">
            <a:off x="7800655" y="4179147"/>
            <a:ext cx="75840" cy="926431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541"/>
          </a:xfrm>
        </p:spPr>
        <p:txBody>
          <a:bodyPr>
            <a:normAutofit/>
          </a:bodyPr>
          <a:lstStyle/>
          <a:p>
            <a:r>
              <a:rPr lang="en-US" dirty="0" smtClean="0"/>
              <a:t>Staging opportunities are under discussion with DOE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&lt;$1B/stage</a:t>
            </a:r>
          </a:p>
          <a:p>
            <a:pPr lvl="2"/>
            <a:r>
              <a:rPr lang="en-US" dirty="0" smtClean="0"/>
              <a:t>Significant physics program at each stage</a:t>
            </a:r>
          </a:p>
          <a:p>
            <a:pPr lvl="2"/>
            <a:r>
              <a:rPr lang="en-US" dirty="0" smtClean="0"/>
              <a:t>Full Reference Design ultimately realized</a:t>
            </a:r>
          </a:p>
          <a:p>
            <a:r>
              <a:rPr lang="en-US" dirty="0" smtClean="0"/>
              <a:t>Stage 1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injecting into existing (upgraded) Booster</a:t>
            </a:r>
          </a:p>
          <a:p>
            <a:r>
              <a:rPr lang="en-US" dirty="0" smtClean="0"/>
              <a:t>Stage 2</a:t>
            </a:r>
          </a:p>
          <a:p>
            <a:pPr lvl="1"/>
            <a:r>
              <a:rPr lang="en-US" dirty="0" smtClean="0"/>
              <a:t>Add 1-3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Stage 3</a:t>
            </a:r>
          </a:p>
          <a:p>
            <a:pPr lvl="1"/>
            <a:r>
              <a:rPr lang="en-US" dirty="0" smtClean="0"/>
              <a:t>Add 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injecting into (upgraded) Recycler/MI</a:t>
            </a:r>
          </a:p>
          <a:p>
            <a:r>
              <a:rPr lang="en-US" dirty="0" smtClean="0"/>
              <a:t>Stage 4</a:t>
            </a:r>
          </a:p>
          <a:p>
            <a:pPr lvl="1"/>
            <a:r>
              <a:rPr lang="en-US" dirty="0" smtClean="0"/>
              <a:t>Upgrade power to 4 MW at 8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SBNW12-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39830</TotalTime>
  <Words>1613</Words>
  <Application>Microsoft Office PowerPoint</Application>
  <PresentationFormat>On-screen Show (4:3)</PresentationFormat>
  <Paragraphs>468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MS Gothic</vt:lpstr>
      <vt:lpstr>MS PGothic</vt:lpstr>
      <vt:lpstr>Calibri</vt:lpstr>
      <vt:lpstr>Times</vt:lpstr>
      <vt:lpstr>Helvetica</vt:lpstr>
      <vt:lpstr>Times New Roman</vt:lpstr>
      <vt:lpstr>Symbol</vt:lpstr>
      <vt:lpstr>Rockwell</vt:lpstr>
      <vt:lpstr>Office Theme</vt:lpstr>
      <vt:lpstr>Worksheet</vt:lpstr>
      <vt:lpstr>Evolution of Proton Capabilities: Fermilab and Elsewhere</vt:lpstr>
      <vt:lpstr>Outline</vt:lpstr>
      <vt:lpstr>Fermilab Capabilities Today</vt:lpstr>
      <vt:lpstr>NOvA Upgrades (2013)</vt:lpstr>
      <vt:lpstr>Proton Improvement Plan (2016)</vt:lpstr>
      <vt:lpstr>Proton Improvement Plan (2016-2021)</vt:lpstr>
      <vt:lpstr>Project X Reference Design </vt:lpstr>
      <vt:lpstr>Project X Performance Goals</vt:lpstr>
      <vt:lpstr>Project X Staging</vt:lpstr>
      <vt:lpstr>Power Profile for the Research Program</vt:lpstr>
      <vt:lpstr>Elsewhere</vt:lpstr>
      <vt:lpstr>The High Duty Factor Proton Source Landscape This Decade...</vt:lpstr>
      <vt:lpstr>J-PARC Current Plan</vt:lpstr>
      <vt:lpstr>Summary</vt:lpstr>
      <vt:lpstr>Backup</vt:lpstr>
      <vt:lpstr>Project X Operating Scenario 1-3 GeV Program</vt:lpstr>
      <vt:lpstr>Siting</vt:lpstr>
      <vt:lpstr>CERN Proton Upgrades</vt:lpstr>
      <vt:lpstr>Beam Configurations Low Energy Neutrinos</vt:lpstr>
      <vt:lpstr>Reference Design Capabilities</vt:lpstr>
      <vt:lpstr>R&amp;D Program</vt:lpstr>
      <vt:lpstr>SRF Linac Technology Map</vt:lpstr>
      <vt:lpstr>Joint PX/NF/MC Strategy</vt:lpstr>
      <vt:lpstr>Accelerator Requirements: Rare Processes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Steve Holmes</cp:lastModifiedBy>
  <cp:revision>2004</cp:revision>
  <dcterms:created xsi:type="dcterms:W3CDTF">2009-05-07T16:53:10Z</dcterms:created>
  <dcterms:modified xsi:type="dcterms:W3CDTF">2012-03-20T13:38:06Z</dcterms:modified>
</cp:coreProperties>
</file>