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76" r:id="rId4"/>
    <p:sldId id="277" r:id="rId5"/>
    <p:sldId id="279" r:id="rId6"/>
    <p:sldId id="260" r:id="rId7"/>
    <p:sldId id="281" r:id="rId8"/>
    <p:sldId id="258" r:id="rId9"/>
    <p:sldId id="266" r:id="rId10"/>
    <p:sldId id="259" r:id="rId11"/>
    <p:sldId id="261" r:id="rId12"/>
    <p:sldId id="271" r:id="rId13"/>
    <p:sldId id="282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6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66" d="100"/>
          <a:sy n="66" d="100"/>
        </p:scale>
        <p:origin x="5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2FD06-C0FD-44FF-8E5C-B5F56AD857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8EA304-7A9A-4C7E-8A10-7E0515C1E3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28898-252F-4B05-918D-E3CBC1DAB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69741-3650-477B-A835-5E1022136A85}" type="datetimeFigureOut">
              <a:rPr lang="en-GB" smtClean="0"/>
              <a:t>10/02/2022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815199-DF11-4095-968C-6FBD62DF4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AB7DF7-D281-4AF5-9D97-F43865FA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56C7-4376-4633-9CB9-5DA4A5F5F7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165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77C0B-2A15-43F6-81F0-BEF792E52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6151BE-ED33-4D7C-A1DB-2C21A1B8FA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242752-D21E-40DC-ACCF-544D0247F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69741-3650-477B-A835-5E1022136A85}" type="datetimeFigureOut">
              <a:rPr lang="en-GB" smtClean="0"/>
              <a:t>10/02/2022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DDF4BC-EB1D-47F5-A7B2-C6626B780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CB5CA5-03BB-4F57-BC3B-4341EE3F2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56C7-4376-4633-9CB9-5DA4A5F5F7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700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6C3CDD-56C3-4E5B-87ED-E7F52C78DB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F77443-321B-4352-9ED2-BC809D39B4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39F81-FB73-4E54-A263-0742C3DD1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69741-3650-477B-A835-5E1022136A85}" type="datetimeFigureOut">
              <a:rPr lang="en-GB" smtClean="0"/>
              <a:t>10/02/2022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3D2F90-7C27-45DA-8E58-80F8A03F9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EBEC69-BFC9-4FC1-A55D-A718FE1A6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56C7-4376-4633-9CB9-5DA4A5F5F7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294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AD58FDD-8F04-4FF1-8F79-F86C9475D614}"/>
              </a:ext>
            </a:extLst>
          </p:cNvPr>
          <p:cNvSpPr/>
          <p:nvPr userDrawn="1"/>
        </p:nvSpPr>
        <p:spPr>
          <a:xfrm>
            <a:off x="-64168" y="-56147"/>
            <a:ext cx="12352421" cy="13513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04226A-0F25-4696-A5E1-BA75433EB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327"/>
            <a:ext cx="10515600" cy="1351378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1477C-EF6A-46B9-BAE6-2F84416FD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1706"/>
            <a:ext cx="10515600" cy="476525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3463C9-3E9B-4941-AAFF-0C2ED568D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69741-3650-477B-A835-5E1022136A85}" type="datetimeFigureOut">
              <a:rPr lang="en-GB" smtClean="0"/>
              <a:t>10/02/2022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8FF510-E4B6-42E8-B553-262829393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E6E9A8-33C4-4352-83EA-F7EDEF378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56C7-4376-4633-9CB9-5DA4A5F5F7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87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9573A-BC2E-4961-8E60-2FDB17989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555B10-7674-460E-9088-67DB95A538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6BA532-A78F-4039-B31C-484DC97FB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69741-3650-477B-A835-5E1022136A85}" type="datetimeFigureOut">
              <a:rPr lang="en-GB" smtClean="0"/>
              <a:t>10/02/2022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DB1C62-631B-4C39-868A-D82A0DF62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2D7DCE-8C77-4407-A422-FF71A9991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56C7-4376-4633-9CB9-5DA4A5F5F7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252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C2DB0-AE54-47C1-AE06-B66DF4C0E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EFC7C-37B8-481D-813B-EFAD9717FC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C33FA3-9CCF-4177-965E-24B3EFB107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12E098-DEC3-4B4B-89CF-7AE303B5F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69741-3650-477B-A835-5E1022136A85}" type="datetimeFigureOut">
              <a:rPr lang="en-GB" smtClean="0"/>
              <a:t>10/02/2022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055D25-406F-41C4-805D-8E2253221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CE2F37-77FA-4665-807D-B02C90147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56C7-4376-4633-9CB9-5DA4A5F5F7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963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804CB-2782-4068-9348-B7AEB8D31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060A7B-A378-4DD9-B0E1-B5B02CDFC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C1A4E8-97C4-4C14-8469-EDCDFE09D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FFF501-1DF0-4577-941C-08436AC12B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6A0EA5-58E0-48DB-AD5F-D9215C1A4C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BFB25D-D0FF-406D-8C0E-ABB13B74F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69741-3650-477B-A835-5E1022136A85}" type="datetimeFigureOut">
              <a:rPr lang="en-GB" smtClean="0"/>
              <a:t>10/02/2022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C3CA59-7D7A-40F8-8388-6E254EB36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920FFE-2686-4BA5-8875-8C20BA218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56C7-4376-4633-9CB9-5DA4A5F5F7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786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047B2-FE1C-4070-A83E-91234BF52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99FEDF-0F49-47D0-BC61-24463A102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69741-3650-477B-A835-5E1022136A85}" type="datetimeFigureOut">
              <a:rPr lang="en-GB" smtClean="0"/>
              <a:t>10/02/2022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85D7D0-00D9-41CC-9367-BF2C0BA73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942A2B-10B7-40B6-A7B2-279458155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56C7-4376-4633-9CB9-5DA4A5F5F7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7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F51EAA-E706-406B-815E-5BD01281F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69741-3650-477B-A835-5E1022136A85}" type="datetimeFigureOut">
              <a:rPr lang="en-GB" smtClean="0"/>
              <a:t>10/02/2022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612CBF-D189-477F-91D3-110F14623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E0A673-F3EB-4F11-8E1E-9EF5686BF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56C7-4376-4633-9CB9-5DA4A5F5F7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99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29EBF-F081-4496-97B2-4FCA20735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81B45-9125-4392-9DB5-46D604138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EB62D8-737E-4F74-B134-0C27C34CA0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6CC6B5-98CD-43DF-8FD0-9FD302F7E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69741-3650-477B-A835-5E1022136A85}" type="datetimeFigureOut">
              <a:rPr lang="en-GB" smtClean="0"/>
              <a:t>10/02/2022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E5CF9A-4E9D-4F88-BAF7-B03B88D31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E43A54-F7F1-4168-ABDE-475C7AC2E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56C7-4376-4633-9CB9-5DA4A5F5F7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820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07F07-BAB3-4523-BE19-43E4E44F6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BDC78C-89DE-43D8-A776-10045124FA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6A7A69-D04F-4E04-959C-BB5605840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360048-E002-4545-836A-97D428808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69741-3650-477B-A835-5E1022136A85}" type="datetimeFigureOut">
              <a:rPr lang="en-GB" smtClean="0"/>
              <a:t>10/02/2022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A9D561-0861-4EFD-8E76-6F52DB21B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431A52-BC4A-487C-AEC5-8B8FA38BE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56C7-4376-4633-9CB9-5DA4A5F5F7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061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187553-EB85-4BA5-84E4-975419B17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202BEC-A8CB-44EB-81B6-1518A531C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426FC-FF4F-4809-AF7D-95123F5B79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69741-3650-477B-A835-5E1022136A85}" type="datetimeFigureOut">
              <a:rPr lang="en-GB" smtClean="0"/>
              <a:t>10/02/2022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3E0B77-043E-4216-AAAE-F94D08667B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DC31D-A98F-4183-8BF6-BDDC898EE9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F56C7-4376-4633-9CB9-5DA4A5F5F7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92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7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180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001782-3E2A-4750-B6F4-4D727EE12A72}"/>
              </a:ext>
            </a:extLst>
          </p:cNvPr>
          <p:cNvSpPr/>
          <p:nvPr/>
        </p:nvSpPr>
        <p:spPr>
          <a:xfrm>
            <a:off x="-128337" y="2037348"/>
            <a:ext cx="12577011" cy="215766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620B7C-1853-4E4E-81D9-D36A690D49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bg1"/>
                </a:solidFill>
                <a:latin typeface="Arial Black" panose="020B0A04020102020204" pitchFamily="34" charset="0"/>
              </a:rPr>
              <a:t>AtomECS</a:t>
            </a:r>
            <a:endParaRPr lang="en-GB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968A91-85DD-4716-AA23-0E048FFEA6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bg1"/>
                </a:solidFill>
              </a:rPr>
              <a:t>Dr.</a:t>
            </a:r>
            <a:r>
              <a:rPr lang="en-GB" dirty="0">
                <a:solidFill>
                  <a:schemeClr val="bg1"/>
                </a:solidFill>
              </a:rPr>
              <a:t> Elliot Bentine</a:t>
            </a:r>
          </a:p>
        </p:txBody>
      </p:sp>
    </p:spTree>
    <p:extLst>
      <p:ext uri="{BB962C8B-B14F-4D97-AF65-F5344CB8AC3E}">
        <p14:creationId xmlns:p14="http://schemas.microsoft.com/office/powerpoint/2010/main" val="2865498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FEF36-B241-484D-B51E-08A1FF452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Simulated 2D MOT properties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FFD9E2-3B14-426B-8600-96FF4DDC3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329" y="1811707"/>
            <a:ext cx="4374729" cy="35294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7F4FC9-FC20-4D5E-BAC0-690AD7C3C1A9}"/>
              </a:ext>
            </a:extLst>
          </p:cNvPr>
          <p:cNvSpPr txBox="1"/>
          <p:nvPr/>
        </p:nvSpPr>
        <p:spPr>
          <a:xfrm>
            <a:off x="526541" y="5543908"/>
            <a:ext cx="40263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Visualisation of trajectories</a:t>
            </a:r>
          </a:p>
          <a:p>
            <a:r>
              <a:rPr lang="en-GB" sz="1400" dirty="0"/>
              <a:t>No significant overshoot – atoms turn and are directed out of the aperture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B541142-5162-42FA-A46B-FEFB863B489E}"/>
              </a:ext>
            </a:extLst>
          </p:cNvPr>
          <p:cNvCxnSpPr/>
          <p:nvPr/>
        </p:nvCxnSpPr>
        <p:spPr>
          <a:xfrm>
            <a:off x="974221" y="3666146"/>
            <a:ext cx="615297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95DE9A9-2EEC-4D19-8113-F63691B84F32}"/>
              </a:ext>
            </a:extLst>
          </p:cNvPr>
          <p:cNvCxnSpPr>
            <a:cxnSpLocks/>
          </p:cNvCxnSpPr>
          <p:nvPr/>
        </p:nvCxnSpPr>
        <p:spPr>
          <a:xfrm flipV="1">
            <a:off x="2955421" y="2102265"/>
            <a:ext cx="0" cy="57969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240C87D9-28E4-4AFE-B2F8-A3054186BC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3864" y="1300850"/>
            <a:ext cx="2884472" cy="22425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D389B11-FD14-4B3B-90AC-DC779A1F08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4509" y="1342795"/>
            <a:ext cx="2953211" cy="219516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61FABAE-808A-4EE7-B10E-993A1B603C7E}"/>
              </a:ext>
            </a:extLst>
          </p:cNvPr>
          <p:cNvSpPr txBox="1"/>
          <p:nvPr/>
        </p:nvSpPr>
        <p:spPr>
          <a:xfrm>
            <a:off x="5600959" y="3476931"/>
            <a:ext cx="59440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Axial </a:t>
            </a:r>
            <a:r>
              <a:rPr lang="en-GB" sz="1400" dirty="0"/>
              <a:t>and </a:t>
            </a:r>
            <a:r>
              <a:rPr lang="en-GB" sz="1400" b="1" dirty="0"/>
              <a:t>transverse velocity distributions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Remember that only ‘captured’ atoms are counted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Shows distribution of atoms below 40m/s target velocity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Transverse velocity corresponds to about ~1mK temperature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DE1B7B3-B072-44B1-A9AA-FF369FCC70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1826" y="4386784"/>
            <a:ext cx="2736390" cy="20467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DD3E1A6-2736-4CC5-BDBC-8C215A58A271}"/>
              </a:ext>
            </a:extLst>
          </p:cNvPr>
          <p:cNvSpPr txBox="1"/>
          <p:nvPr/>
        </p:nvSpPr>
        <p:spPr>
          <a:xfrm>
            <a:off x="5541498" y="6414998"/>
            <a:ext cx="2183900" cy="310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Angular divergence</a:t>
            </a:r>
            <a:endParaRPr lang="en-GB" sz="14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A8F6F2F-7192-4B16-9498-A823D97F74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4977" y="4386784"/>
            <a:ext cx="2744047" cy="206733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1838250-5CE5-4833-A6BB-F231FAEEA5F8}"/>
              </a:ext>
            </a:extLst>
          </p:cNvPr>
          <p:cNvSpPr txBox="1"/>
          <p:nvPr/>
        </p:nvSpPr>
        <p:spPr>
          <a:xfrm>
            <a:off x="8661692" y="6409339"/>
            <a:ext cx="29426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Initial velocities</a:t>
            </a:r>
            <a:r>
              <a:rPr lang="en-GB" sz="1400" dirty="0"/>
              <a:t> of captured atoms</a:t>
            </a:r>
          </a:p>
        </p:txBody>
      </p:sp>
    </p:spTree>
    <p:extLst>
      <p:ext uri="{BB962C8B-B14F-4D97-AF65-F5344CB8AC3E}">
        <p14:creationId xmlns:p14="http://schemas.microsoft.com/office/powerpoint/2010/main" val="4118696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B7ECEDB-48C0-4CDF-8AB2-711861BAB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0025" y="1962251"/>
            <a:ext cx="2462757" cy="22971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C69526-A0DA-4313-BCB4-6BDA6A4D8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Chamber 2 MOT recapture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75D7995-6160-4B69-B0AD-603A020216C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4741" y="4429080"/>
                <a:ext cx="5168318" cy="1770345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GB" sz="1600" b="1" dirty="0"/>
                  <a:t>Constraints</a:t>
                </a:r>
              </a:p>
              <a:p>
                <a:r>
                  <a:rPr lang="en-GB" sz="1600" dirty="0" err="1"/>
                  <a:t>Incoming_velocity</a:t>
                </a:r>
                <a:r>
                  <a:rPr lang="en-GB" sz="1600" dirty="0"/>
                  <a:t> = 50m/s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1600" dirty="0"/>
                  <a:t> 10m/s greater than target axial velocity of the source for contingency.</a:t>
                </a:r>
              </a:p>
              <a:p>
                <a:r>
                  <a:rPr lang="en-GB" sz="1600" dirty="0" err="1"/>
                  <a:t>transverse_temperature</a:t>
                </a:r>
                <a:r>
                  <a:rPr lang="en-GB" sz="1600" dirty="0"/>
                  <a:t> = 1mK</a:t>
                </a:r>
              </a:p>
              <a:p>
                <a:r>
                  <a:rPr lang="en-GB" sz="1600" dirty="0" err="1"/>
                  <a:t>cooling_beam_power</a:t>
                </a:r>
                <a:r>
                  <a:rPr lang="en-GB" sz="1600" dirty="0"/>
                  <a:t> = 5mW</a:t>
                </a:r>
              </a:p>
              <a:p>
                <a:pPr marL="0" indent="0">
                  <a:buNone/>
                </a:pPr>
                <a:endParaRPr lang="en-GB" sz="1600" dirty="0"/>
              </a:p>
              <a:p>
                <a:endParaRPr lang="en-GB" sz="16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75D7995-6160-4B69-B0AD-603A020216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41" y="4429080"/>
                <a:ext cx="5168318" cy="1770345"/>
              </a:xfrm>
              <a:prstGeom prst="rect">
                <a:avLst/>
              </a:prstGeom>
              <a:blipFill>
                <a:blip r:embed="rId3"/>
                <a:stretch>
                  <a:fillRect l="-471" t="-20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A6961349-C73E-4CC0-B87B-1FA0ACAF4CF5}"/>
              </a:ext>
            </a:extLst>
          </p:cNvPr>
          <p:cNvSpPr txBox="1"/>
          <p:nvPr/>
        </p:nvSpPr>
        <p:spPr>
          <a:xfrm>
            <a:off x="0" y="2173556"/>
            <a:ext cx="47649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nsolas" panose="020B0609020204030204" pitchFamily="49" charset="0"/>
              </a:rPr>
              <a:t>       </a:t>
            </a:r>
            <a:r>
              <a:rPr lang="en-GB" dirty="0" err="1">
                <a:latin typeface="Consolas" panose="020B0609020204030204" pitchFamily="49" charset="0"/>
              </a:rPr>
              <a:t>cooling_beam_waist</a:t>
            </a:r>
            <a:r>
              <a:rPr lang="en-GB" dirty="0">
                <a:latin typeface="Consolas" panose="020B0609020204030204" pitchFamily="49" charset="0"/>
              </a:rPr>
              <a:t>: 9.0955</a:t>
            </a:r>
          </a:p>
          <a:p>
            <a:r>
              <a:rPr lang="en-GB" dirty="0">
                <a:latin typeface="Consolas" panose="020B0609020204030204" pitchFamily="49" charset="0"/>
              </a:rPr>
              <a:t>    </a:t>
            </a:r>
            <a:r>
              <a:rPr lang="en-GB" dirty="0" err="1">
                <a:latin typeface="Consolas" panose="020B0609020204030204" pitchFamily="49" charset="0"/>
              </a:rPr>
              <a:t>cooling_beam_detuning</a:t>
            </a:r>
            <a:r>
              <a:rPr lang="en-GB" dirty="0">
                <a:latin typeface="Consolas" panose="020B0609020204030204" pitchFamily="49" charset="0"/>
              </a:rPr>
              <a:t>: -56.1467</a:t>
            </a:r>
          </a:p>
          <a:p>
            <a:r>
              <a:rPr lang="en-GB" dirty="0">
                <a:latin typeface="Consolas" panose="020B0609020204030204" pitchFamily="49" charset="0"/>
              </a:rPr>
              <a:t>      </a:t>
            </a:r>
            <a:r>
              <a:rPr lang="en-GB" dirty="0" err="1">
                <a:latin typeface="Consolas" panose="020B0609020204030204" pitchFamily="49" charset="0"/>
              </a:rPr>
              <a:t>quadrupole_gradient</a:t>
            </a:r>
            <a:r>
              <a:rPr lang="en-GB" dirty="0">
                <a:latin typeface="Consolas" panose="020B0609020204030204" pitchFamily="49" charset="0"/>
              </a:rPr>
              <a:t>: 40.9443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C46E69B-216C-452F-A99F-B150EE7089B1}"/>
                  </a:ext>
                </a:extLst>
              </p:cNvPr>
              <p:cNvSpPr txBox="1"/>
              <p:nvPr/>
            </p:nvSpPr>
            <p:spPr>
              <a:xfrm>
                <a:off x="6423884" y="5011928"/>
                <a:ext cx="31994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dirty="0"/>
                  <a:t>Capture fraction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≈1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C46E69B-216C-452F-A99F-B150EE7089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3884" y="5011928"/>
                <a:ext cx="3199402" cy="523220"/>
              </a:xfrm>
              <a:prstGeom prst="rect">
                <a:avLst/>
              </a:prstGeom>
              <a:blipFill>
                <a:blip r:embed="rId4"/>
                <a:stretch>
                  <a:fillRect l="-4000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F27C784B-5E6A-44AB-9D7D-2007C15CD5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9817" y="1981645"/>
            <a:ext cx="2298073" cy="2230483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4B4B152-2080-4399-86B7-7CA8A4DC9EFD}"/>
              </a:ext>
            </a:extLst>
          </p:cNvPr>
          <p:cNvCxnSpPr>
            <a:cxnSpLocks/>
          </p:cNvCxnSpPr>
          <p:nvPr/>
        </p:nvCxnSpPr>
        <p:spPr>
          <a:xfrm flipV="1">
            <a:off x="7764189" y="2734188"/>
            <a:ext cx="591245" cy="174393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D4AC703-DFA8-45E4-B812-ADFDD37BDD9F}"/>
              </a:ext>
            </a:extLst>
          </p:cNvPr>
          <p:cNvSpPr txBox="1"/>
          <p:nvPr/>
        </p:nvSpPr>
        <p:spPr>
          <a:xfrm>
            <a:off x="8330180" y="1703398"/>
            <a:ext cx="778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50m/s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B5BFBC-39FF-4874-A806-FA3697C70B10}"/>
              </a:ext>
            </a:extLst>
          </p:cNvPr>
          <p:cNvSpPr txBox="1"/>
          <p:nvPr/>
        </p:nvSpPr>
        <p:spPr>
          <a:xfrm>
            <a:off x="5672666" y="1703398"/>
            <a:ext cx="778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40m/s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968DF83-539F-4ED0-9B11-B8CB3F22DA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27890" y="1990071"/>
            <a:ext cx="2385812" cy="230354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FFFC710-77F8-43E8-ACF5-1F6A06C8E876}"/>
              </a:ext>
            </a:extLst>
          </p:cNvPr>
          <p:cNvSpPr txBox="1"/>
          <p:nvPr/>
        </p:nvSpPr>
        <p:spPr>
          <a:xfrm>
            <a:off x="10711265" y="1707093"/>
            <a:ext cx="778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60m/s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97F460C-53CA-4BD2-A434-E3A75E09F4DA}"/>
              </a:ext>
            </a:extLst>
          </p:cNvPr>
          <p:cNvSpPr txBox="1"/>
          <p:nvPr/>
        </p:nvSpPr>
        <p:spPr>
          <a:xfrm>
            <a:off x="7648983" y="1397441"/>
            <a:ext cx="1859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Incoming velocity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B8B43C9-7022-4DAC-81EE-8E53D8A8A86C}"/>
              </a:ext>
            </a:extLst>
          </p:cNvPr>
          <p:cNvCxnSpPr/>
          <p:nvPr/>
        </p:nvCxnSpPr>
        <p:spPr>
          <a:xfrm flipV="1">
            <a:off x="8578853" y="4429080"/>
            <a:ext cx="0" cy="5828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EC49FCB-6269-4483-8CC8-764494EDA117}"/>
              </a:ext>
            </a:extLst>
          </p:cNvPr>
          <p:cNvCxnSpPr/>
          <p:nvPr/>
        </p:nvCxnSpPr>
        <p:spPr>
          <a:xfrm flipH="1" flipV="1">
            <a:off x="6450828" y="4429080"/>
            <a:ext cx="562368" cy="4365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A3AE6E6B-F300-463E-BA38-1A75896CF9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842" y="5507980"/>
            <a:ext cx="2215849" cy="128969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6606115-D4E9-4355-9710-43DE6AA4AB7A}"/>
              </a:ext>
            </a:extLst>
          </p:cNvPr>
          <p:cNvSpPr/>
          <p:nvPr/>
        </p:nvSpPr>
        <p:spPr>
          <a:xfrm>
            <a:off x="10444294" y="5780015"/>
            <a:ext cx="578840" cy="637563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462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A82C2-491C-4918-9BAD-EA4D6BEB7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Cold Atoms at Oxford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49B930-107C-4762-BAE5-E43B0510D6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186" y="2205151"/>
            <a:ext cx="1291767" cy="12917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BEF6AF-BEF1-4120-A3F6-7D7E34B00BB8}"/>
              </a:ext>
            </a:extLst>
          </p:cNvPr>
          <p:cNvSpPr txBox="1"/>
          <p:nvPr/>
        </p:nvSpPr>
        <p:spPr>
          <a:xfrm>
            <a:off x="3717186" y="3496918"/>
            <a:ext cx="1291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Abigail Coughlan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D863BA-2BB0-47AA-B4E2-B7D2618D27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904" y="2205152"/>
            <a:ext cx="1291767" cy="12917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B91E6E7-65F9-4E6A-98F3-E74CF324566B}"/>
              </a:ext>
            </a:extLst>
          </p:cNvPr>
          <p:cNvSpPr txBox="1"/>
          <p:nvPr/>
        </p:nvSpPr>
        <p:spPr>
          <a:xfrm>
            <a:off x="2308904" y="3496919"/>
            <a:ext cx="1291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Dr.</a:t>
            </a:r>
            <a:r>
              <a:rPr lang="en-GB" dirty="0"/>
              <a:t> Thomas </a:t>
            </a:r>
            <a:r>
              <a:rPr lang="en-GB" dirty="0" err="1"/>
              <a:t>Hird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DCF723-F997-4F2D-B2B8-B742C6F2A3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60" y="2205151"/>
            <a:ext cx="1291766" cy="129176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1D0C474-AC65-4207-8C43-6714BA95FC4B}"/>
              </a:ext>
            </a:extLst>
          </p:cNvPr>
          <p:cNvSpPr txBox="1"/>
          <p:nvPr/>
        </p:nvSpPr>
        <p:spPr>
          <a:xfrm>
            <a:off x="893760" y="3496917"/>
            <a:ext cx="1291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Dr.</a:t>
            </a:r>
            <a:r>
              <a:rPr lang="en-GB" dirty="0"/>
              <a:t> Elliot Bentine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BBD64CD-0848-47C7-A9D4-3D95704E51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8" t="15780" r="21534" b="27372"/>
          <a:stretch/>
        </p:blipFill>
        <p:spPr>
          <a:xfrm>
            <a:off x="7120747" y="2204703"/>
            <a:ext cx="1240178" cy="12917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E633A56-AA15-4F57-A626-C122557E0D09}"/>
              </a:ext>
            </a:extLst>
          </p:cNvPr>
          <p:cNvSpPr txBox="1"/>
          <p:nvPr/>
        </p:nvSpPr>
        <p:spPr>
          <a:xfrm>
            <a:off x="7069158" y="3472781"/>
            <a:ext cx="1291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Prof. Chris Foot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CEB72D1-3E97-41CF-9775-3A4A14240964}"/>
              </a:ext>
            </a:extLst>
          </p:cNvPr>
          <p:cNvSpPr txBox="1"/>
          <p:nvPr/>
        </p:nvSpPr>
        <p:spPr>
          <a:xfrm>
            <a:off x="773264" y="1558821"/>
            <a:ext cx="20936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Team AION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6AC4D99-8CDF-431E-8E2A-A46BCC7A8892}"/>
              </a:ext>
            </a:extLst>
          </p:cNvPr>
          <p:cNvSpPr txBox="1"/>
          <p:nvPr/>
        </p:nvSpPr>
        <p:spPr>
          <a:xfrm>
            <a:off x="838200" y="4177020"/>
            <a:ext cx="18311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Team BEC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D1E5F44-DD46-4D9A-BCC5-204E83EAB4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665140"/>
            <a:ext cx="1268078" cy="126807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804325F-FBEC-4C17-A552-9B8DD7F687B0}"/>
              </a:ext>
            </a:extLst>
          </p:cNvPr>
          <p:cNvSpPr txBox="1"/>
          <p:nvPr/>
        </p:nvSpPr>
        <p:spPr>
          <a:xfrm>
            <a:off x="826355" y="5933218"/>
            <a:ext cx="1291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Abel </a:t>
            </a:r>
            <a:r>
              <a:rPr lang="en-GB" dirty="0" err="1"/>
              <a:t>Beregi</a:t>
            </a:r>
            <a:endParaRPr lang="en-GB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236AADC-6D22-4E95-B898-0A6D9359695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2" t="6291" r="13007" b="29889"/>
          <a:stretch/>
        </p:blipFill>
        <p:spPr>
          <a:xfrm>
            <a:off x="2209410" y="4759714"/>
            <a:ext cx="1118559" cy="117350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B790BBC-194B-49C6-8F18-C6E509503DDB}"/>
              </a:ext>
            </a:extLst>
          </p:cNvPr>
          <p:cNvSpPr txBox="1"/>
          <p:nvPr/>
        </p:nvSpPr>
        <p:spPr>
          <a:xfrm>
            <a:off x="2129967" y="5933218"/>
            <a:ext cx="1291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David Garrick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EF4F070-4DA5-4423-A928-822E6D009C9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2" t="17955" r="21022" b="31333"/>
          <a:stretch/>
        </p:blipFill>
        <p:spPr>
          <a:xfrm>
            <a:off x="3431101" y="4759714"/>
            <a:ext cx="1183359" cy="117350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41954928-13DD-4FFB-BC4D-CB416AE10C6C}"/>
              </a:ext>
            </a:extLst>
          </p:cNvPr>
          <p:cNvSpPr txBox="1"/>
          <p:nvPr/>
        </p:nvSpPr>
        <p:spPr>
          <a:xfrm>
            <a:off x="3376896" y="5903351"/>
            <a:ext cx="1291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Shinichi </a:t>
            </a:r>
            <a:r>
              <a:rPr lang="en-GB" dirty="0" err="1"/>
              <a:t>Sunami</a:t>
            </a:r>
            <a:endParaRPr lang="en-GB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6BDD14B-2ADC-4B77-A4A1-92A29BF87B31}"/>
              </a:ext>
            </a:extLst>
          </p:cNvPr>
          <p:cNvSpPr txBox="1"/>
          <p:nvPr/>
        </p:nvSpPr>
        <p:spPr>
          <a:xfrm>
            <a:off x="6663547" y="4912110"/>
            <a:ext cx="45853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Thank you for listening!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14CF10A-74F3-4E98-9802-035D5521CC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365" y="2228839"/>
            <a:ext cx="1268078" cy="126807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C4083AB-B4DA-4CFF-A900-77F5A5B9A5F1}"/>
              </a:ext>
            </a:extLst>
          </p:cNvPr>
          <p:cNvSpPr txBox="1"/>
          <p:nvPr/>
        </p:nvSpPr>
        <p:spPr>
          <a:xfrm>
            <a:off x="5043520" y="3496917"/>
            <a:ext cx="1291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Dr.</a:t>
            </a:r>
            <a:r>
              <a:rPr lang="en-GB" dirty="0"/>
              <a:t> Kenneth Hughes</a:t>
            </a:r>
          </a:p>
        </p:txBody>
      </p:sp>
    </p:spTree>
    <p:extLst>
      <p:ext uri="{BB962C8B-B14F-4D97-AF65-F5344CB8AC3E}">
        <p14:creationId xmlns:p14="http://schemas.microsoft.com/office/powerpoint/2010/main" val="2706552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26406-4B2A-4A81-8622-B67B6F557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Red cooling transition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52458C8-81A3-4FC7-93E0-14848264D9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85" y="1528762"/>
            <a:ext cx="4752975" cy="380047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F126B9-9094-44F1-8587-DD567D777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925" y="1812758"/>
            <a:ext cx="6062405" cy="345707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271CAB4-92C9-4317-9836-C7C828B812F9}"/>
              </a:ext>
            </a:extLst>
          </p:cNvPr>
          <p:cNvSpPr/>
          <p:nvPr/>
        </p:nvSpPr>
        <p:spPr>
          <a:xfrm>
            <a:off x="905155" y="916236"/>
            <a:ext cx="5190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https://github.com/TeamAtomECS/AtomECS/issues/7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D876BC-0B89-4EE5-B0D1-A54FE7A83D58}"/>
              </a:ext>
            </a:extLst>
          </p:cNvPr>
          <p:cNvSpPr/>
          <p:nvPr/>
        </p:nvSpPr>
        <p:spPr>
          <a:xfrm>
            <a:off x="8008027" y="5329237"/>
            <a:ext cx="2047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arXiv:1706.04807v1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C27F81-F10F-449B-A520-17968FFD6E12}"/>
              </a:ext>
            </a:extLst>
          </p:cNvPr>
          <p:cNvSpPr txBox="1"/>
          <p:nvPr/>
        </p:nvSpPr>
        <p:spPr>
          <a:xfrm>
            <a:off x="2484121" y="5324474"/>
            <a:ext cx="1031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AtomECS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9996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19B76-51C1-4F19-B36E-A6CC61A42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Zeeman slower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34A5F-5066-4C57-9D0B-F52C2D190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1706"/>
            <a:ext cx="7626292" cy="4765258"/>
          </a:xfrm>
        </p:spPr>
        <p:txBody>
          <a:bodyPr/>
          <a:lstStyle/>
          <a:p>
            <a:r>
              <a:rPr lang="en-GB" dirty="0"/>
              <a:t>Also considering a design based on a Zeeman slower combined with transverse cooling.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29233D8-6B48-40BB-89BB-028B50DF1410}"/>
              </a:ext>
            </a:extLst>
          </p:cNvPr>
          <p:cNvGrpSpPr/>
          <p:nvPr/>
        </p:nvGrpSpPr>
        <p:grpSpPr>
          <a:xfrm>
            <a:off x="8556770" y="1411705"/>
            <a:ext cx="3531766" cy="3444542"/>
            <a:chOff x="8556770" y="1411705"/>
            <a:chExt cx="3531766" cy="344454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362EF81-7DB9-4EE2-8E13-4A266DBF3F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6770" y="1411705"/>
              <a:ext cx="3531766" cy="252121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6BC6F1C-7AFD-4A7A-9222-17DD16220F0A}"/>
                </a:ext>
              </a:extLst>
            </p:cNvPr>
            <p:cNvSpPr txBox="1"/>
            <p:nvPr/>
          </p:nvSpPr>
          <p:spPr>
            <a:xfrm>
              <a:off x="8556770" y="3932917"/>
              <a:ext cx="353176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err="1">
                  <a:solidFill>
                    <a:schemeClr val="bg1">
                      <a:lumMod val="50000"/>
                    </a:schemeClr>
                  </a:solidFill>
                </a:rPr>
                <a:t>AOSense</a:t>
              </a:r>
              <a:r>
                <a:rPr lang="en-GB" b="1" dirty="0">
                  <a:solidFill>
                    <a:schemeClr val="bg1">
                      <a:lumMod val="50000"/>
                    </a:schemeClr>
                  </a:solidFill>
                </a:rPr>
                <a:t> source:</a:t>
              </a:r>
              <a:r>
                <a:rPr lang="en-GB" dirty="0">
                  <a:solidFill>
                    <a:schemeClr val="bg1">
                      <a:lumMod val="50000"/>
                    </a:schemeClr>
                  </a:solidFill>
                </a:rPr>
                <a:t> includes Zeeman slower, heated window, transverse cooling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524537C-5BD7-454B-862F-E2424C2727B1}"/>
              </a:ext>
            </a:extLst>
          </p:cNvPr>
          <p:cNvSpPr txBox="1"/>
          <p:nvPr/>
        </p:nvSpPr>
        <p:spPr>
          <a:xfrm>
            <a:off x="8707772" y="2487645"/>
            <a:ext cx="30168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/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998F8A-646F-43F2-8B3F-C9C4A6C10876}"/>
              </a:ext>
            </a:extLst>
          </p:cNvPr>
          <p:cNvSpPr txBox="1"/>
          <p:nvPr/>
        </p:nvSpPr>
        <p:spPr>
          <a:xfrm>
            <a:off x="9551502" y="2672311"/>
            <a:ext cx="30168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/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B96C4B-7EA1-4143-844B-2465FBE45B75}"/>
              </a:ext>
            </a:extLst>
          </p:cNvPr>
          <p:cNvSpPr txBox="1"/>
          <p:nvPr/>
        </p:nvSpPr>
        <p:spPr>
          <a:xfrm>
            <a:off x="11879128" y="1717256"/>
            <a:ext cx="30168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/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B099E9-B46A-4BA6-AE2E-D694EB8F2D5B}"/>
              </a:ext>
            </a:extLst>
          </p:cNvPr>
          <p:cNvSpPr txBox="1"/>
          <p:nvPr/>
        </p:nvSpPr>
        <p:spPr>
          <a:xfrm>
            <a:off x="11786850" y="2840949"/>
            <a:ext cx="30168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/>
              <a:t>4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79C690E-4B1E-422F-B69B-FE17412AD3BA}"/>
              </a:ext>
            </a:extLst>
          </p:cNvPr>
          <p:cNvGrpSpPr/>
          <p:nvPr/>
        </p:nvGrpSpPr>
        <p:grpSpPr>
          <a:xfrm>
            <a:off x="1090865" y="2302041"/>
            <a:ext cx="6108030" cy="1724527"/>
            <a:chOff x="657727" y="4924926"/>
            <a:chExt cx="6108030" cy="172452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5B482D4-7A1E-4270-96EC-5E71CB0A0F3E}"/>
                </a:ext>
              </a:extLst>
            </p:cNvPr>
            <p:cNvSpPr/>
            <p:nvPr/>
          </p:nvSpPr>
          <p:spPr>
            <a:xfrm>
              <a:off x="4251158" y="4924926"/>
              <a:ext cx="64168" cy="72991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939DEAE-B189-4A42-B3EB-613FC10951F0}"/>
                </a:ext>
              </a:extLst>
            </p:cNvPr>
            <p:cNvSpPr/>
            <p:nvPr/>
          </p:nvSpPr>
          <p:spPr>
            <a:xfrm>
              <a:off x="4251158" y="5839326"/>
              <a:ext cx="64168" cy="810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E8E79228-3E08-4935-8D09-44D4F90FDEA3}"/>
                </a:ext>
              </a:extLst>
            </p:cNvPr>
            <p:cNvSpPr/>
            <p:nvPr/>
          </p:nvSpPr>
          <p:spPr>
            <a:xfrm>
              <a:off x="1949116" y="4924926"/>
              <a:ext cx="2229852" cy="1724527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accent1">
                      <a:lumMod val="75000"/>
                    </a:schemeClr>
                  </a:solidFill>
                </a:rPr>
                <a:t>Transverse Cooling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7FD54FF7-7D4F-4DB9-A804-650162BFAEEC}"/>
                </a:ext>
              </a:extLst>
            </p:cNvPr>
            <p:cNvGrpSpPr/>
            <p:nvPr/>
          </p:nvGrpSpPr>
          <p:grpSpPr>
            <a:xfrm>
              <a:off x="657727" y="4924926"/>
              <a:ext cx="1179094" cy="1724527"/>
              <a:chOff x="657727" y="4924926"/>
              <a:chExt cx="1179094" cy="1724527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D9D42BD-5F25-454D-83ED-CDE14C5D54F4}"/>
                  </a:ext>
                </a:extLst>
              </p:cNvPr>
              <p:cNvSpPr/>
              <p:nvPr/>
            </p:nvSpPr>
            <p:spPr>
              <a:xfrm>
                <a:off x="1772652" y="4924926"/>
                <a:ext cx="64169" cy="72991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25EF617-CCEC-4E50-8644-A1FCC924A961}"/>
                  </a:ext>
                </a:extLst>
              </p:cNvPr>
              <p:cNvSpPr/>
              <p:nvPr/>
            </p:nvSpPr>
            <p:spPr>
              <a:xfrm>
                <a:off x="1772652" y="5839326"/>
                <a:ext cx="64169" cy="81012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6BA2B6A-EA36-4B35-A4D6-0BD5FC2416ED}"/>
                  </a:ext>
                </a:extLst>
              </p:cNvPr>
              <p:cNvSpPr/>
              <p:nvPr/>
            </p:nvSpPr>
            <p:spPr>
              <a:xfrm>
                <a:off x="657727" y="5566611"/>
                <a:ext cx="1122948" cy="35292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Oven</a:t>
                </a:r>
              </a:p>
            </p:txBody>
          </p:sp>
        </p:grp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F9B4CC75-BD81-442D-9721-173D910FC506}"/>
                </a:ext>
              </a:extLst>
            </p:cNvPr>
            <p:cNvSpPr/>
            <p:nvPr/>
          </p:nvSpPr>
          <p:spPr>
            <a:xfrm>
              <a:off x="4387516" y="4924926"/>
              <a:ext cx="2229852" cy="1724527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accent1">
                      <a:lumMod val="75000"/>
                    </a:schemeClr>
                  </a:solidFill>
                </a:rPr>
                <a:t>Zeeman slower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7EEDC78-3D0F-4E46-8470-79A53753F187}"/>
                </a:ext>
              </a:extLst>
            </p:cNvPr>
            <p:cNvSpPr/>
            <p:nvPr/>
          </p:nvSpPr>
          <p:spPr>
            <a:xfrm>
              <a:off x="6701589" y="4924926"/>
              <a:ext cx="64168" cy="72991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D8C8055-95E3-472B-9351-B1DF168038EB}"/>
                </a:ext>
              </a:extLst>
            </p:cNvPr>
            <p:cNvSpPr/>
            <p:nvPr/>
          </p:nvSpPr>
          <p:spPr>
            <a:xfrm>
              <a:off x="6701589" y="5839326"/>
              <a:ext cx="64168" cy="810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D827193-5090-4775-9B55-AD192843BF39}"/>
                  </a:ext>
                </a:extLst>
              </p:cNvPr>
              <p:cNvSpPr txBox="1"/>
              <p:nvPr/>
            </p:nvSpPr>
            <p:spPr>
              <a:xfrm>
                <a:off x="8077200" y="4916905"/>
                <a:ext cx="4011336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Current simulations show similar performance – but at lower required cooling power, and smaller size.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GB" dirty="0"/>
                  <a:t>May provide better scaling to higher fluxes.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D827193-5090-4775-9B55-AD192843BF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200" y="4916905"/>
                <a:ext cx="4011336" cy="1477328"/>
              </a:xfrm>
              <a:prstGeom prst="rect">
                <a:avLst/>
              </a:prstGeom>
              <a:blipFill>
                <a:blip r:embed="rId3"/>
                <a:stretch>
                  <a:fillRect l="-912" t="-2479" b="-57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D74FDD1F-81F8-400E-ACC6-1EA493128A72}"/>
              </a:ext>
            </a:extLst>
          </p:cNvPr>
          <p:cNvSpPr txBox="1"/>
          <p:nvPr/>
        </p:nvSpPr>
        <p:spPr>
          <a:xfrm>
            <a:off x="4820654" y="3451927"/>
            <a:ext cx="466794" cy="369332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5%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BD241A9-1366-4AAE-AC87-4A21A4F79B3A}"/>
              </a:ext>
            </a:extLst>
          </p:cNvPr>
          <p:cNvCxnSpPr>
            <a:cxnSpLocks/>
            <a:stCxn id="24" idx="0"/>
            <a:endCxn id="19" idx="1"/>
          </p:cNvCxnSpPr>
          <p:nvPr/>
        </p:nvCxnSpPr>
        <p:spPr>
          <a:xfrm flipH="1" flipV="1">
            <a:off x="4820654" y="3164305"/>
            <a:ext cx="233397" cy="287622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C4457415-F3E0-4962-887C-0968DAA57581}"/>
              </a:ext>
            </a:extLst>
          </p:cNvPr>
          <p:cNvSpPr txBox="1"/>
          <p:nvPr/>
        </p:nvSpPr>
        <p:spPr>
          <a:xfrm>
            <a:off x="7259054" y="3429000"/>
            <a:ext cx="641522" cy="369332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0.1%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F3BAC98-DF37-414D-813B-0772617763CB}"/>
              </a:ext>
            </a:extLst>
          </p:cNvPr>
          <p:cNvCxnSpPr>
            <a:cxnSpLocks/>
            <a:stCxn id="27" idx="0"/>
          </p:cNvCxnSpPr>
          <p:nvPr/>
        </p:nvCxnSpPr>
        <p:spPr>
          <a:xfrm flipH="1" flipV="1">
            <a:off x="7259054" y="3164305"/>
            <a:ext cx="320761" cy="264695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24E785A4-B63B-4EC1-9B98-D3501CE4B3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380" y="4181843"/>
            <a:ext cx="3039978" cy="2559982"/>
          </a:xfrm>
          <a:prstGeom prst="rect">
            <a:avLst/>
          </a:prstGeom>
        </p:spPr>
      </p:pic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E467E59-FE58-4D22-A4CD-67945EC63822}"/>
              </a:ext>
            </a:extLst>
          </p:cNvPr>
          <p:cNvCxnSpPr>
            <a:cxnSpLocks/>
          </p:cNvCxnSpPr>
          <p:nvPr/>
        </p:nvCxnSpPr>
        <p:spPr>
          <a:xfrm flipV="1">
            <a:off x="4395538" y="3164307"/>
            <a:ext cx="288758" cy="10467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56A6D75-428D-4009-829F-4107C99B15F9}"/>
                  </a:ext>
                </a:extLst>
              </p:cNvPr>
              <p:cNvSpPr txBox="1"/>
              <p:nvPr/>
            </p:nvSpPr>
            <p:spPr>
              <a:xfrm>
                <a:off x="4716380" y="3318306"/>
                <a:ext cx="247036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chemeClr val="bg1"/>
                    </a:solidFill>
                  </a:rPr>
                  <a:t> = 7mm,</a:t>
                </a:r>
              </a:p>
              <a:p>
                <a:pPr algn="ctr"/>
                <a:r>
                  <a:rPr lang="en-GB" dirty="0">
                    <a:solidFill>
                      <a:schemeClr val="bg1"/>
                    </a:solidFill>
                  </a:rPr>
                  <a:t>P = 120mW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56A6D75-428D-4009-829F-4107C99B15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380" y="3318306"/>
                <a:ext cx="2470364" cy="646331"/>
              </a:xfrm>
              <a:prstGeom prst="rect">
                <a:avLst/>
              </a:prstGeom>
              <a:blipFill>
                <a:blip r:embed="rId5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Arrow: Right 39">
            <a:extLst>
              <a:ext uri="{FF2B5EF4-FFF2-40B4-BE49-F238E27FC236}">
                <a16:creationId xmlns:a16="http://schemas.microsoft.com/office/drawing/2014/main" id="{29393251-7B81-42AC-802A-D8DA0276DB79}"/>
              </a:ext>
            </a:extLst>
          </p:cNvPr>
          <p:cNvSpPr/>
          <p:nvPr/>
        </p:nvSpPr>
        <p:spPr>
          <a:xfrm rot="5400000">
            <a:off x="3340172" y="1814512"/>
            <a:ext cx="314325" cy="120015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F68E5642-B724-4164-A4DA-994C967F1E23}"/>
              </a:ext>
            </a:extLst>
          </p:cNvPr>
          <p:cNvSpPr/>
          <p:nvPr/>
        </p:nvSpPr>
        <p:spPr>
          <a:xfrm rot="16200000">
            <a:off x="3340172" y="3333247"/>
            <a:ext cx="314325" cy="120015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A316CA22-4920-46A5-B81F-63D1176DDD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1813" y="4097826"/>
            <a:ext cx="3189533" cy="273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408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2AA99-9769-444D-BEAC-F28CF03D5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AtomECS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B2B2A-FCC6-465C-A9EE-64ECB0578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568" y="1411705"/>
            <a:ext cx="7063531" cy="5040268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Started as MOT simulation code but now has many features.</a:t>
            </a:r>
          </a:p>
          <a:p>
            <a:endParaRPr lang="en-GB" dirty="0"/>
          </a:p>
          <a:p>
            <a:r>
              <a:rPr lang="en-GB" b="1" dirty="0"/>
              <a:t>Magnetic fields</a:t>
            </a:r>
            <a:r>
              <a:rPr lang="en-GB" dirty="0"/>
              <a:t>, analytic or precalculated over grid.</a:t>
            </a:r>
          </a:p>
          <a:p>
            <a:r>
              <a:rPr lang="en-GB" b="1" dirty="0"/>
              <a:t>Scattering forces </a:t>
            </a:r>
            <a:r>
              <a:rPr lang="en-GB" dirty="0"/>
              <a:t>on atoms in near-resonant optical fields.</a:t>
            </a:r>
          </a:p>
          <a:p>
            <a:pPr lvl="1"/>
            <a:r>
              <a:rPr lang="en-GB" dirty="0"/>
              <a:t>Multi-beam rate equation approach.</a:t>
            </a:r>
          </a:p>
          <a:p>
            <a:pPr lvl="1"/>
            <a:r>
              <a:rPr lang="en-GB" dirty="0"/>
              <a:t>Respects Doppler limit, to some extent recoil limit.</a:t>
            </a:r>
          </a:p>
          <a:p>
            <a:pPr lvl="1"/>
            <a:r>
              <a:rPr lang="en-GB" dirty="0"/>
              <a:t>More detail given in paper.</a:t>
            </a:r>
          </a:p>
          <a:p>
            <a:r>
              <a:rPr lang="en-GB" b="1" dirty="0"/>
              <a:t>Magnetic </a:t>
            </a:r>
            <a:r>
              <a:rPr lang="en-GB" dirty="0"/>
              <a:t>and </a:t>
            </a:r>
            <a:r>
              <a:rPr lang="en-GB" b="1" dirty="0"/>
              <a:t>dipole-force </a:t>
            </a:r>
            <a:r>
              <a:rPr lang="en-GB" dirty="0"/>
              <a:t>traps.</a:t>
            </a:r>
          </a:p>
          <a:p>
            <a:r>
              <a:rPr lang="en-GB" b="1" dirty="0"/>
              <a:t>S-wave collisions </a:t>
            </a:r>
            <a:r>
              <a:rPr lang="en-GB" dirty="0"/>
              <a:t>between particles.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r>
              <a:rPr lang="en-GB" dirty="0"/>
              <a:t>Written in rust using Entity Component System (ECS) pattern.</a:t>
            </a:r>
          </a:p>
          <a:p>
            <a:r>
              <a:rPr lang="en-GB" b="1" dirty="0"/>
              <a:t>Data-oriented</a:t>
            </a:r>
            <a:r>
              <a:rPr lang="en-GB" dirty="0"/>
              <a:t> architecture gives great parallel performance.</a:t>
            </a:r>
          </a:p>
          <a:p>
            <a:r>
              <a:rPr lang="en-GB" b="1" dirty="0"/>
              <a:t>Unit tests</a:t>
            </a:r>
            <a:r>
              <a:rPr lang="en-GB" dirty="0"/>
              <a:t>, </a:t>
            </a:r>
            <a:r>
              <a:rPr lang="en-GB" b="1" dirty="0"/>
              <a:t>integration tests </a:t>
            </a:r>
            <a:r>
              <a:rPr lang="en-GB" dirty="0"/>
              <a:t>and </a:t>
            </a:r>
            <a:r>
              <a:rPr lang="en-GB" b="1" dirty="0"/>
              <a:t>continuous integration</a:t>
            </a:r>
          </a:p>
          <a:p>
            <a:pPr lvl="1"/>
            <a:r>
              <a:rPr lang="en-GB" dirty="0"/>
              <a:t>Automated testing of each module in the program, and all modules together. 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Currently 37 different tests.</a:t>
            </a:r>
          </a:p>
          <a:p>
            <a:pPr lvl="1"/>
            <a:r>
              <a:rPr lang="en-GB" dirty="0"/>
              <a:t>Make changes without fear of breaking functionality!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935AD8-ED98-48FE-A07D-8ED0FF57F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2823" y="2397605"/>
            <a:ext cx="3529262" cy="30047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75CA589-913D-4F51-B233-939ADC9A4782}"/>
              </a:ext>
            </a:extLst>
          </p:cNvPr>
          <p:cNvSpPr txBox="1"/>
          <p:nvPr/>
        </p:nvSpPr>
        <p:spPr>
          <a:xfrm>
            <a:off x="7932822" y="5477495"/>
            <a:ext cx="40426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Above:</a:t>
            </a:r>
            <a:r>
              <a:rPr lang="en-GB" dirty="0"/>
              <a:t> Simulations of Doppler limit in </a:t>
            </a:r>
            <a:r>
              <a:rPr lang="en-GB" dirty="0" err="1"/>
              <a:t>AtomECS</a:t>
            </a:r>
            <a:r>
              <a:rPr lang="en-GB" dirty="0"/>
              <a:t> for a 3D MOT. </a:t>
            </a:r>
            <a:r>
              <a:rPr lang="en-GB" b="1" dirty="0"/>
              <a:t>Inset:</a:t>
            </a:r>
            <a:r>
              <a:rPr lang="en-GB" dirty="0"/>
              <a:t> Good agreement between theoretical limit over a range of beam </a:t>
            </a:r>
            <a:r>
              <a:rPr lang="en-GB" dirty="0" err="1"/>
              <a:t>detunings</a:t>
            </a:r>
            <a:r>
              <a:rPr lang="en-GB" dirty="0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2D0656-0E0E-46B4-85AB-30DF7FD7D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9987" y="-80995"/>
            <a:ext cx="5505962" cy="14252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17EAA7-B9B6-47A9-B270-6960B218EBDD}"/>
              </a:ext>
            </a:extLst>
          </p:cNvPr>
          <p:cNvSpPr txBox="1"/>
          <p:nvPr/>
        </p:nvSpPr>
        <p:spPr>
          <a:xfrm>
            <a:off x="6708703" y="1467515"/>
            <a:ext cx="53766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Developers now also include:</a:t>
            </a:r>
          </a:p>
          <a:p>
            <a:pPr algn="r"/>
            <a:r>
              <a:rPr lang="en-GB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Cambridge</a:t>
            </a:r>
            <a:r>
              <a:rPr lang="en-GB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Xintong</a:t>
            </a:r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Su</a:t>
            </a:r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Kimberly </a:t>
            </a:r>
            <a:r>
              <a:rPr lang="en-GB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Tkalcec</a:t>
            </a:r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Brian Bostwick</a:t>
            </a:r>
          </a:p>
          <a:p>
            <a:pPr algn="r"/>
            <a:r>
              <a:rPr lang="en-GB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Oxford</a:t>
            </a:r>
            <a:r>
              <a:rPr lang="en-GB" sz="1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  <a:r>
              <a:rPr lang="en-GB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Abigail Coughlan, David Garrick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2BA20A-69F7-4BC5-B2DD-19784454E245}"/>
              </a:ext>
            </a:extLst>
          </p:cNvPr>
          <p:cNvSpPr txBox="1"/>
          <p:nvPr/>
        </p:nvSpPr>
        <p:spPr>
          <a:xfrm>
            <a:off x="838200" y="885612"/>
            <a:ext cx="5143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/>
                </a:solidFill>
              </a:rPr>
              <a:t>Software suite for simulating cold atom experiments.</a:t>
            </a:r>
            <a:endParaRPr lang="en-GB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982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1F986-8BC6-4470-AE5F-E53EBA72B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Entity-Component-System (ECS) pattern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67F4F1-E7CD-4E7E-86F2-34FE8C506F63}"/>
              </a:ext>
            </a:extLst>
          </p:cNvPr>
          <p:cNvSpPr/>
          <p:nvPr/>
        </p:nvSpPr>
        <p:spPr>
          <a:xfrm>
            <a:off x="3532363" y="3009332"/>
            <a:ext cx="1532021" cy="4010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Position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D3F48-B8BD-428D-B9F8-292F20D1510B}"/>
              </a:ext>
            </a:extLst>
          </p:cNvPr>
          <p:cNvSpPr/>
          <p:nvPr/>
        </p:nvSpPr>
        <p:spPr>
          <a:xfrm>
            <a:off x="3532363" y="2552131"/>
            <a:ext cx="1532021" cy="40105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Entity 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492B6D-CC42-480F-830B-CCED1773632F}"/>
              </a:ext>
            </a:extLst>
          </p:cNvPr>
          <p:cNvSpPr/>
          <p:nvPr/>
        </p:nvSpPr>
        <p:spPr>
          <a:xfrm>
            <a:off x="3532363" y="3458511"/>
            <a:ext cx="1532021" cy="4010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Velocity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D93F84-ADD1-43A0-B67E-E12AB0AA478F}"/>
              </a:ext>
            </a:extLst>
          </p:cNvPr>
          <p:cNvSpPr/>
          <p:nvPr/>
        </p:nvSpPr>
        <p:spPr>
          <a:xfrm>
            <a:off x="5163203" y="3009332"/>
            <a:ext cx="1532021" cy="4010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Position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86A121-5A6D-4A6C-88D1-0832752A752A}"/>
              </a:ext>
            </a:extLst>
          </p:cNvPr>
          <p:cNvSpPr/>
          <p:nvPr/>
        </p:nvSpPr>
        <p:spPr>
          <a:xfrm>
            <a:off x="5163203" y="2552131"/>
            <a:ext cx="1532021" cy="40105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Entity 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03522C-2D32-4FBC-B605-81EAB236F857}"/>
              </a:ext>
            </a:extLst>
          </p:cNvPr>
          <p:cNvSpPr/>
          <p:nvPr/>
        </p:nvSpPr>
        <p:spPr>
          <a:xfrm>
            <a:off x="5163203" y="3458511"/>
            <a:ext cx="1532021" cy="4010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Velocity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7CBD1F-701A-44B6-97AF-EF14DF386C80}"/>
              </a:ext>
            </a:extLst>
          </p:cNvPr>
          <p:cNvSpPr/>
          <p:nvPr/>
        </p:nvSpPr>
        <p:spPr>
          <a:xfrm>
            <a:off x="6794043" y="3009332"/>
            <a:ext cx="1532021" cy="4010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Position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193B0A-D5FD-44F6-BE22-77A63B6D254E}"/>
              </a:ext>
            </a:extLst>
          </p:cNvPr>
          <p:cNvSpPr/>
          <p:nvPr/>
        </p:nvSpPr>
        <p:spPr>
          <a:xfrm>
            <a:off x="6794043" y="2552131"/>
            <a:ext cx="1532021" cy="40105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Entity 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9337D3-CE91-4D69-9A2D-3183A7590FFC}"/>
              </a:ext>
            </a:extLst>
          </p:cNvPr>
          <p:cNvSpPr/>
          <p:nvPr/>
        </p:nvSpPr>
        <p:spPr>
          <a:xfrm>
            <a:off x="6794043" y="3458511"/>
            <a:ext cx="1532021" cy="4010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Velocity</a:t>
            </a:r>
          </a:p>
        </p:txBody>
      </p:sp>
      <p:sp>
        <p:nvSpPr>
          <p:cNvPr id="15" name="Left Brace 14">
            <a:extLst>
              <a:ext uri="{FF2B5EF4-FFF2-40B4-BE49-F238E27FC236}">
                <a16:creationId xmlns:a16="http://schemas.microsoft.com/office/drawing/2014/main" id="{92BCF09B-C9C7-49AB-B23E-288CF0AC2BFF}"/>
              </a:ext>
            </a:extLst>
          </p:cNvPr>
          <p:cNvSpPr/>
          <p:nvPr/>
        </p:nvSpPr>
        <p:spPr>
          <a:xfrm>
            <a:off x="3227563" y="3009332"/>
            <a:ext cx="208548" cy="1275346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4B050F-6118-4DD6-8728-189401844693}"/>
              </a:ext>
            </a:extLst>
          </p:cNvPr>
          <p:cNvSpPr txBox="1"/>
          <p:nvPr/>
        </p:nvSpPr>
        <p:spPr>
          <a:xfrm>
            <a:off x="838200" y="3323839"/>
            <a:ext cx="2389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Components</a:t>
            </a:r>
            <a:r>
              <a:rPr lang="en-GB" dirty="0"/>
              <a:t> describe the entities.</a:t>
            </a:r>
          </a:p>
        </p:txBody>
      </p:sp>
      <p:sp>
        <p:nvSpPr>
          <p:cNvPr id="17" name="Left Brace 16">
            <a:extLst>
              <a:ext uri="{FF2B5EF4-FFF2-40B4-BE49-F238E27FC236}">
                <a16:creationId xmlns:a16="http://schemas.microsoft.com/office/drawing/2014/main" id="{09809BFE-E0A2-438B-BCE0-88E0C2450F5C}"/>
              </a:ext>
            </a:extLst>
          </p:cNvPr>
          <p:cNvSpPr/>
          <p:nvPr/>
        </p:nvSpPr>
        <p:spPr>
          <a:xfrm>
            <a:off x="3222108" y="2552131"/>
            <a:ext cx="208548" cy="401053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C716C1-4F22-46A3-97B7-3AB63180D0BF}"/>
              </a:ext>
            </a:extLst>
          </p:cNvPr>
          <p:cNvSpPr txBox="1"/>
          <p:nvPr/>
        </p:nvSpPr>
        <p:spPr>
          <a:xfrm>
            <a:off x="838200" y="2559789"/>
            <a:ext cx="2389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Each </a:t>
            </a:r>
            <a:r>
              <a:rPr lang="en-GB" i="1" dirty="0"/>
              <a:t>thing</a:t>
            </a:r>
            <a:r>
              <a:rPr lang="en-GB" dirty="0"/>
              <a:t> is an </a:t>
            </a:r>
            <a:r>
              <a:rPr lang="en-GB" b="1" dirty="0"/>
              <a:t>entity.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67FD17C-9C15-4ACD-9C91-F83166CAD668}"/>
              </a:ext>
            </a:extLst>
          </p:cNvPr>
          <p:cNvSpPr/>
          <p:nvPr/>
        </p:nvSpPr>
        <p:spPr>
          <a:xfrm>
            <a:off x="8424883" y="3009332"/>
            <a:ext cx="1532021" cy="4010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Position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1FDF052-A8E5-4287-B312-A4D146061817}"/>
              </a:ext>
            </a:extLst>
          </p:cNvPr>
          <p:cNvSpPr/>
          <p:nvPr/>
        </p:nvSpPr>
        <p:spPr>
          <a:xfrm>
            <a:off x="8424883" y="2552131"/>
            <a:ext cx="1532021" cy="40105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Entity 4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2BDD853-2526-4380-AC83-C72855173504}"/>
              </a:ext>
            </a:extLst>
          </p:cNvPr>
          <p:cNvSpPr/>
          <p:nvPr/>
        </p:nvSpPr>
        <p:spPr>
          <a:xfrm>
            <a:off x="8424883" y="3883625"/>
            <a:ext cx="1532021" cy="4010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BField</a:t>
            </a:r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BA5AA56-1EA5-436C-8A0A-CB01B1DD8220}"/>
              </a:ext>
            </a:extLst>
          </p:cNvPr>
          <p:cNvSpPr txBox="1"/>
          <p:nvPr/>
        </p:nvSpPr>
        <p:spPr>
          <a:xfrm>
            <a:off x="1561215" y="5372103"/>
            <a:ext cx="5299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Systems</a:t>
            </a:r>
            <a:r>
              <a:rPr lang="en-GB" dirty="0"/>
              <a:t> implement program functionality by operating on collections of entities and components</a:t>
            </a:r>
          </a:p>
        </p:txBody>
      </p:sp>
      <p:pic>
        <p:nvPicPr>
          <p:cNvPr id="24" name="Graphic 23" descr="Gears">
            <a:extLst>
              <a:ext uri="{FF2B5EF4-FFF2-40B4-BE49-F238E27FC236}">
                <a16:creationId xmlns:a16="http://schemas.microsoft.com/office/drawing/2014/main" id="{191BC2FB-EFAD-4C82-BF56-B44CB05CF5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5852" y="5214005"/>
            <a:ext cx="914400" cy="9144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E05DA3A-6FC7-48F4-81E6-021AD197E341}"/>
              </a:ext>
            </a:extLst>
          </p:cNvPr>
          <p:cNvSpPr txBox="1"/>
          <p:nvPr/>
        </p:nvSpPr>
        <p:spPr>
          <a:xfrm>
            <a:off x="9574617" y="840281"/>
            <a:ext cx="26173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i="1" dirty="0">
                <a:solidFill>
                  <a:schemeClr val="bg1">
                    <a:lumMod val="65000"/>
                  </a:schemeClr>
                </a:solidFill>
              </a:rPr>
              <a:t>The ECS bit of </a:t>
            </a:r>
            <a:r>
              <a:rPr lang="en-GB" sz="2000" i="1" dirty="0" err="1">
                <a:solidFill>
                  <a:schemeClr val="bg1">
                    <a:lumMod val="65000"/>
                  </a:schemeClr>
                </a:solidFill>
              </a:rPr>
              <a:t>AtomECS</a:t>
            </a:r>
            <a:endParaRPr lang="en-GB" sz="2000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206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FDA9F-A0E4-4865-BFE3-6A53B280B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337" y="0"/>
            <a:ext cx="9720072" cy="1499616"/>
          </a:xfrm>
        </p:spPr>
        <p:txBody>
          <a:bodyPr/>
          <a:lstStyle/>
          <a:p>
            <a:r>
              <a:rPr lang="en-GB" dirty="0"/>
              <a:t>Advantages of ECS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49DBC7-A77C-4920-862F-9FC27EFAA881}"/>
              </a:ext>
            </a:extLst>
          </p:cNvPr>
          <p:cNvSpPr/>
          <p:nvPr/>
        </p:nvSpPr>
        <p:spPr>
          <a:xfrm>
            <a:off x="8458931" y="4023253"/>
            <a:ext cx="1532021" cy="4010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Position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572CC5-2E60-4493-819D-3A624C0CD960}"/>
              </a:ext>
            </a:extLst>
          </p:cNvPr>
          <p:cNvSpPr/>
          <p:nvPr/>
        </p:nvSpPr>
        <p:spPr>
          <a:xfrm>
            <a:off x="8458931" y="3566052"/>
            <a:ext cx="1532021" cy="40105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Entity 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151416-A282-48D7-A684-2BD098AB3142}"/>
              </a:ext>
            </a:extLst>
          </p:cNvPr>
          <p:cNvSpPr/>
          <p:nvPr/>
        </p:nvSpPr>
        <p:spPr>
          <a:xfrm>
            <a:off x="8458931" y="4472432"/>
            <a:ext cx="1532021" cy="4010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Velocity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645140-E1C6-4C59-A2B2-75356930499C}"/>
              </a:ext>
            </a:extLst>
          </p:cNvPr>
          <p:cNvSpPr txBox="1"/>
          <p:nvPr/>
        </p:nvSpPr>
        <p:spPr>
          <a:xfrm>
            <a:off x="8975513" y="3196720"/>
            <a:ext cx="788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‘Atom’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697FDB-AD7A-4B48-B117-E12432A02F1B}"/>
              </a:ext>
            </a:extLst>
          </p:cNvPr>
          <p:cNvSpPr/>
          <p:nvPr/>
        </p:nvSpPr>
        <p:spPr>
          <a:xfrm>
            <a:off x="10071163" y="4023253"/>
            <a:ext cx="1532021" cy="4010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Position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8157D9-83D2-4F73-B453-E4B1877C225C}"/>
              </a:ext>
            </a:extLst>
          </p:cNvPr>
          <p:cNvSpPr/>
          <p:nvPr/>
        </p:nvSpPr>
        <p:spPr>
          <a:xfrm>
            <a:off x="10071163" y="3566052"/>
            <a:ext cx="1532021" cy="40105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Entity 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5DEDE4-0D93-448C-B51B-E0E041357D5D}"/>
              </a:ext>
            </a:extLst>
          </p:cNvPr>
          <p:cNvSpPr/>
          <p:nvPr/>
        </p:nvSpPr>
        <p:spPr>
          <a:xfrm>
            <a:off x="10071163" y="4472432"/>
            <a:ext cx="1532021" cy="4010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Intensity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E21F82-8274-4AE5-8C52-0027AF4FB42F}"/>
              </a:ext>
            </a:extLst>
          </p:cNvPr>
          <p:cNvSpPr txBox="1"/>
          <p:nvPr/>
        </p:nvSpPr>
        <p:spPr>
          <a:xfrm>
            <a:off x="10195974" y="3189475"/>
            <a:ext cx="1334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‘laser beam’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4294F6-6AF0-4D61-B545-1F190FB1CE90}"/>
              </a:ext>
            </a:extLst>
          </p:cNvPr>
          <p:cNvSpPr txBox="1"/>
          <p:nvPr/>
        </p:nvSpPr>
        <p:spPr>
          <a:xfrm>
            <a:off x="276557" y="2133880"/>
            <a:ext cx="3903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1. Produces a </a:t>
            </a:r>
            <a:r>
              <a:rPr lang="en-GB" b="1" dirty="0"/>
              <a:t>flat, contiguous</a:t>
            </a:r>
            <a:r>
              <a:rPr lang="en-GB" dirty="0"/>
              <a:t> program memory structure – </a:t>
            </a:r>
            <a:r>
              <a:rPr lang="en-GB" i="1" dirty="0"/>
              <a:t>really</a:t>
            </a:r>
            <a:r>
              <a:rPr lang="en-GB" dirty="0"/>
              <a:t> fast for getting memory into processor.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25B0352-273A-4BE3-A6B4-AF3BC4765DE8}"/>
              </a:ext>
            </a:extLst>
          </p:cNvPr>
          <p:cNvCxnSpPr>
            <a:cxnSpLocks/>
          </p:cNvCxnSpPr>
          <p:nvPr/>
        </p:nvCxnSpPr>
        <p:spPr>
          <a:xfrm>
            <a:off x="4267200" y="1772653"/>
            <a:ext cx="0" cy="49897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8195EA1-24EC-4031-84CA-E64150DB41E0}"/>
              </a:ext>
            </a:extLst>
          </p:cNvPr>
          <p:cNvCxnSpPr>
            <a:cxnSpLocks/>
          </p:cNvCxnSpPr>
          <p:nvPr/>
        </p:nvCxnSpPr>
        <p:spPr>
          <a:xfrm>
            <a:off x="8061158" y="1564105"/>
            <a:ext cx="0" cy="51896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49BA1DA-D006-4AA6-B774-05AB8AA90E59}"/>
              </a:ext>
            </a:extLst>
          </p:cNvPr>
          <p:cNvGrpSpPr/>
          <p:nvPr/>
        </p:nvGrpSpPr>
        <p:grpSpPr>
          <a:xfrm>
            <a:off x="1114932" y="3004809"/>
            <a:ext cx="926428" cy="1813115"/>
            <a:chOff x="1219205" y="3606385"/>
            <a:chExt cx="926428" cy="1813115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788B5DBF-4AEA-40B1-8354-E5FF986EFE69}"/>
                </a:ext>
              </a:extLst>
            </p:cNvPr>
            <p:cNvSpPr/>
            <p:nvPr/>
          </p:nvSpPr>
          <p:spPr>
            <a:xfrm>
              <a:off x="1219205" y="3730434"/>
              <a:ext cx="926428" cy="16799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75FB80A-F1FA-4854-9F34-015818B36058}"/>
                </a:ext>
              </a:extLst>
            </p:cNvPr>
            <p:cNvSpPr/>
            <p:nvPr/>
          </p:nvSpPr>
          <p:spPr>
            <a:xfrm>
              <a:off x="1295402" y="3942790"/>
              <a:ext cx="766010" cy="19988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/>
                <a:t>Position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6C2D367-5610-4577-A11E-7B86D098A41E}"/>
                </a:ext>
              </a:extLst>
            </p:cNvPr>
            <p:cNvSpPr/>
            <p:nvPr/>
          </p:nvSpPr>
          <p:spPr>
            <a:xfrm>
              <a:off x="1295402" y="4142994"/>
              <a:ext cx="766010" cy="19988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/>
                <a:t>Position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31997A4-787D-40DB-98C6-767C37E44759}"/>
                </a:ext>
              </a:extLst>
            </p:cNvPr>
            <p:cNvSpPr/>
            <p:nvPr/>
          </p:nvSpPr>
          <p:spPr>
            <a:xfrm>
              <a:off x="1295402" y="4341270"/>
              <a:ext cx="766010" cy="19988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/>
                <a:t>Position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0725C29-A559-4F72-A67A-8E21198EB023}"/>
                </a:ext>
              </a:extLst>
            </p:cNvPr>
            <p:cNvSpPr/>
            <p:nvPr/>
          </p:nvSpPr>
          <p:spPr>
            <a:xfrm>
              <a:off x="1295402" y="4541474"/>
              <a:ext cx="766010" cy="19988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/>
                <a:t>Position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0799FB6-251E-4453-8639-9581F426B55F}"/>
                </a:ext>
              </a:extLst>
            </p:cNvPr>
            <p:cNvSpPr/>
            <p:nvPr/>
          </p:nvSpPr>
          <p:spPr>
            <a:xfrm>
              <a:off x="1295402" y="4739429"/>
              <a:ext cx="766010" cy="19988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/>
                <a:t>Position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DF04887-A747-45CF-90DA-2ED44FAAD413}"/>
                </a:ext>
              </a:extLst>
            </p:cNvPr>
            <p:cNvSpPr/>
            <p:nvPr/>
          </p:nvSpPr>
          <p:spPr>
            <a:xfrm>
              <a:off x="1295402" y="4939633"/>
              <a:ext cx="766010" cy="19988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/>
                <a:t>Position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EC74108-306C-41BF-B268-2377D81E938B}"/>
                </a:ext>
              </a:extLst>
            </p:cNvPr>
            <p:cNvSpPr txBox="1"/>
            <p:nvPr/>
          </p:nvSpPr>
          <p:spPr>
            <a:xfrm>
              <a:off x="1478271" y="5050168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…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8B8F511-6CE1-43CD-9F9F-8D872CED2329}"/>
                </a:ext>
              </a:extLst>
            </p:cNvPr>
            <p:cNvSpPr txBox="1"/>
            <p:nvPr/>
          </p:nvSpPr>
          <p:spPr>
            <a:xfrm>
              <a:off x="1478271" y="3606385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…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A25D412-8EC5-46E1-815D-D763B9AD6158}"/>
              </a:ext>
            </a:extLst>
          </p:cNvPr>
          <p:cNvGrpSpPr/>
          <p:nvPr/>
        </p:nvGrpSpPr>
        <p:grpSpPr>
          <a:xfrm>
            <a:off x="2125580" y="2995737"/>
            <a:ext cx="926428" cy="1813115"/>
            <a:chOff x="2061412" y="3597316"/>
            <a:chExt cx="926428" cy="1813115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C14E914-FEC9-4197-8182-A10ED83FBA95}"/>
                </a:ext>
              </a:extLst>
            </p:cNvPr>
            <p:cNvSpPr/>
            <p:nvPr/>
          </p:nvSpPr>
          <p:spPr>
            <a:xfrm>
              <a:off x="2061412" y="3730434"/>
              <a:ext cx="926428" cy="16799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DAB6285-F352-4349-8F07-27B90DF2B1EB}"/>
                </a:ext>
              </a:extLst>
            </p:cNvPr>
            <p:cNvSpPr/>
            <p:nvPr/>
          </p:nvSpPr>
          <p:spPr>
            <a:xfrm>
              <a:off x="2141623" y="3942790"/>
              <a:ext cx="766010" cy="19988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/>
                <a:t>Velocity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6D173D8-C74B-4111-A7C6-002E1846226E}"/>
                </a:ext>
              </a:extLst>
            </p:cNvPr>
            <p:cNvSpPr/>
            <p:nvPr/>
          </p:nvSpPr>
          <p:spPr>
            <a:xfrm>
              <a:off x="2141623" y="4142994"/>
              <a:ext cx="766010" cy="19988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/>
                <a:t>Velocity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ED4C406-4620-4277-A14A-74C348AC06E7}"/>
                </a:ext>
              </a:extLst>
            </p:cNvPr>
            <p:cNvSpPr/>
            <p:nvPr/>
          </p:nvSpPr>
          <p:spPr>
            <a:xfrm>
              <a:off x="2141623" y="4341270"/>
              <a:ext cx="766010" cy="19988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/>
                <a:t>Velocity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C80E2FE-D42B-4680-82DF-D53DD600A5F2}"/>
                </a:ext>
              </a:extLst>
            </p:cNvPr>
            <p:cNvSpPr/>
            <p:nvPr/>
          </p:nvSpPr>
          <p:spPr>
            <a:xfrm>
              <a:off x="2141623" y="4541474"/>
              <a:ext cx="766010" cy="19988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/>
                <a:t>Velocity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AD07D2F-673F-4BC2-826B-70A03A2208CF}"/>
                </a:ext>
              </a:extLst>
            </p:cNvPr>
            <p:cNvSpPr/>
            <p:nvPr/>
          </p:nvSpPr>
          <p:spPr>
            <a:xfrm>
              <a:off x="2141623" y="4739429"/>
              <a:ext cx="766010" cy="19988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/>
                <a:t>Velocity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D37C176-BA3E-4F71-B22D-1F95FF498D13}"/>
                </a:ext>
              </a:extLst>
            </p:cNvPr>
            <p:cNvSpPr/>
            <p:nvPr/>
          </p:nvSpPr>
          <p:spPr>
            <a:xfrm>
              <a:off x="2141623" y="4939633"/>
              <a:ext cx="766010" cy="19988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/>
                <a:t>Velocity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CF184AA-B57C-48D4-8FE9-CE15685890D6}"/>
                </a:ext>
              </a:extLst>
            </p:cNvPr>
            <p:cNvSpPr txBox="1"/>
            <p:nvPr/>
          </p:nvSpPr>
          <p:spPr>
            <a:xfrm>
              <a:off x="2316879" y="5041099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…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0C2925A-3DEC-461C-B0D2-8DCED9976D25}"/>
                </a:ext>
              </a:extLst>
            </p:cNvPr>
            <p:cNvSpPr txBox="1"/>
            <p:nvPr/>
          </p:nvSpPr>
          <p:spPr>
            <a:xfrm>
              <a:off x="2316879" y="3597316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…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A77F670A-3E51-4297-A255-CE08B1AEB4AF}"/>
              </a:ext>
            </a:extLst>
          </p:cNvPr>
          <p:cNvSpPr txBox="1"/>
          <p:nvPr/>
        </p:nvSpPr>
        <p:spPr>
          <a:xfrm>
            <a:off x="4354005" y="2133880"/>
            <a:ext cx="35884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2. Easy </a:t>
            </a:r>
            <a:r>
              <a:rPr lang="en-GB" b="1" dirty="0"/>
              <a:t>parallelisation</a:t>
            </a:r>
            <a:r>
              <a:rPr lang="en-GB" dirty="0"/>
              <a:t>! Systems are explicit about the components they read and write, and so solving dependency is easy.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FD682DF-3816-40A8-98E3-E3B424C416BC}"/>
              </a:ext>
            </a:extLst>
          </p:cNvPr>
          <p:cNvGrpSpPr/>
          <p:nvPr/>
        </p:nvGrpSpPr>
        <p:grpSpPr>
          <a:xfrm>
            <a:off x="4519064" y="3543313"/>
            <a:ext cx="3216973" cy="1348193"/>
            <a:chOff x="4531356" y="3701975"/>
            <a:chExt cx="3216973" cy="1348193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FEF37C8F-E8B9-475D-8B6D-0519D634F2E7}"/>
                </a:ext>
              </a:extLst>
            </p:cNvPr>
            <p:cNvSpPr/>
            <p:nvPr/>
          </p:nvSpPr>
          <p:spPr>
            <a:xfrm>
              <a:off x="4531356" y="3701975"/>
              <a:ext cx="3216973" cy="134819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38F234A-462E-4376-A05F-F54D15198823}"/>
                </a:ext>
              </a:extLst>
            </p:cNvPr>
            <p:cNvSpPr/>
            <p:nvPr/>
          </p:nvSpPr>
          <p:spPr>
            <a:xfrm>
              <a:off x="6338551" y="4080263"/>
              <a:ext cx="1289470" cy="40105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Position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55B6E5B-99A8-4489-9EF1-B1BAB7EBED29}"/>
                </a:ext>
              </a:extLst>
            </p:cNvPr>
            <p:cNvSpPr/>
            <p:nvPr/>
          </p:nvSpPr>
          <p:spPr>
            <a:xfrm>
              <a:off x="6338551" y="4538259"/>
              <a:ext cx="1289470" cy="40105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Velocity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FF5CF8F-8BCA-40FA-85C9-CA7281268BAD}"/>
                </a:ext>
              </a:extLst>
            </p:cNvPr>
            <p:cNvSpPr txBox="1"/>
            <p:nvPr/>
          </p:nvSpPr>
          <p:spPr>
            <a:xfrm>
              <a:off x="4531356" y="3701975"/>
              <a:ext cx="2302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err="1"/>
                <a:t>UpdatePositionSystem</a:t>
              </a:r>
              <a:endParaRPr lang="en-GB" b="1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D65C4CE-8AE0-41C3-AF2C-7E1E72AA4969}"/>
                </a:ext>
              </a:extLst>
            </p:cNvPr>
            <p:cNvSpPr txBox="1"/>
            <p:nvPr/>
          </p:nvSpPr>
          <p:spPr>
            <a:xfrm>
              <a:off x="4560375" y="4096123"/>
              <a:ext cx="14153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Write Access: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1B5FBFB-6BA9-426B-A433-76F695C71A7B}"/>
                </a:ext>
              </a:extLst>
            </p:cNvPr>
            <p:cNvSpPr txBox="1"/>
            <p:nvPr/>
          </p:nvSpPr>
          <p:spPr>
            <a:xfrm>
              <a:off x="4560375" y="4554119"/>
              <a:ext cx="1362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Read Access:</a:t>
              </a: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B43728B9-566D-4193-BE37-80DCAC6BD7EB}"/>
              </a:ext>
            </a:extLst>
          </p:cNvPr>
          <p:cNvSpPr txBox="1"/>
          <p:nvPr/>
        </p:nvSpPr>
        <p:spPr>
          <a:xfrm>
            <a:off x="8215711" y="2141901"/>
            <a:ext cx="38800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3. </a:t>
            </a:r>
            <a:r>
              <a:rPr lang="en-GB" b="1" dirty="0"/>
              <a:t>Behaviour by composition</a:t>
            </a:r>
            <a:r>
              <a:rPr lang="en-GB" dirty="0"/>
              <a:t> avoids the </a:t>
            </a:r>
            <a:r>
              <a:rPr lang="en-GB" i="1" dirty="0"/>
              <a:t>behaviour by inheritance</a:t>
            </a:r>
            <a:r>
              <a:rPr lang="en-GB" dirty="0"/>
              <a:t> antipattern. Flexible program structure.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6E1FD4B-F045-48D9-B851-55BAAD05F8BE}"/>
              </a:ext>
            </a:extLst>
          </p:cNvPr>
          <p:cNvSpPr txBox="1"/>
          <p:nvPr/>
        </p:nvSpPr>
        <p:spPr>
          <a:xfrm>
            <a:off x="8286799" y="5894341"/>
            <a:ext cx="3880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4. Small systems implement very specific features – </a:t>
            </a:r>
            <a:r>
              <a:rPr lang="en-GB" b="1" dirty="0"/>
              <a:t>easy to test</a:t>
            </a:r>
            <a:r>
              <a:rPr lang="en-GB" dirty="0"/>
              <a:t>!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98FA085-E4AF-4B4D-9C6D-697BCD3141CF}"/>
              </a:ext>
            </a:extLst>
          </p:cNvPr>
          <p:cNvSpPr txBox="1"/>
          <p:nvPr/>
        </p:nvSpPr>
        <p:spPr>
          <a:xfrm>
            <a:off x="125878" y="5422475"/>
            <a:ext cx="312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Versus ‘heap’ in managed-memory applications</a:t>
            </a:r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E6877468-4906-41A1-9BC7-9C0F47047D03}"/>
              </a:ext>
            </a:extLst>
          </p:cNvPr>
          <p:cNvSpPr/>
          <p:nvPr/>
        </p:nvSpPr>
        <p:spPr>
          <a:xfrm>
            <a:off x="2443691" y="5429336"/>
            <a:ext cx="1401103" cy="1214091"/>
          </a:xfrm>
          <a:custGeom>
            <a:avLst/>
            <a:gdLst>
              <a:gd name="connsiteX0" fmla="*/ 419825 w 1401103"/>
              <a:gd name="connsiteY0" fmla="*/ 1204075 h 1214091"/>
              <a:gd name="connsiteX1" fmla="*/ 419825 w 1401103"/>
              <a:gd name="connsiteY1" fmla="*/ 1204075 h 1214091"/>
              <a:gd name="connsiteX2" fmla="*/ 315551 w 1401103"/>
              <a:gd name="connsiteY2" fmla="*/ 1188032 h 1214091"/>
              <a:gd name="connsiteX3" fmla="*/ 251383 w 1401103"/>
              <a:gd name="connsiteY3" fmla="*/ 1171990 h 1214091"/>
              <a:gd name="connsiteX4" fmla="*/ 163151 w 1401103"/>
              <a:gd name="connsiteY4" fmla="*/ 1115843 h 1214091"/>
              <a:gd name="connsiteX5" fmla="*/ 98983 w 1401103"/>
              <a:gd name="connsiteY5" fmla="*/ 1043653 h 1214091"/>
              <a:gd name="connsiteX6" fmla="*/ 50856 w 1401103"/>
              <a:gd name="connsiteY6" fmla="*/ 987506 h 1214091"/>
              <a:gd name="connsiteX7" fmla="*/ 10751 w 1401103"/>
              <a:gd name="connsiteY7" fmla="*/ 891253 h 1214091"/>
              <a:gd name="connsiteX8" fmla="*/ 10751 w 1401103"/>
              <a:gd name="connsiteY8" fmla="*/ 650622 h 1214091"/>
              <a:gd name="connsiteX9" fmla="*/ 18772 w 1401103"/>
              <a:gd name="connsiteY9" fmla="*/ 626559 h 1214091"/>
              <a:gd name="connsiteX10" fmla="*/ 66898 w 1401103"/>
              <a:gd name="connsiteY10" fmla="*/ 554369 h 1214091"/>
              <a:gd name="connsiteX11" fmla="*/ 107004 w 1401103"/>
              <a:gd name="connsiteY11" fmla="*/ 530306 h 1214091"/>
              <a:gd name="connsiteX12" fmla="*/ 131067 w 1401103"/>
              <a:gd name="connsiteY12" fmla="*/ 498222 h 1214091"/>
              <a:gd name="connsiteX13" fmla="*/ 171172 w 1401103"/>
              <a:gd name="connsiteY13" fmla="*/ 482180 h 1214091"/>
              <a:gd name="connsiteX14" fmla="*/ 195235 w 1401103"/>
              <a:gd name="connsiteY14" fmla="*/ 466138 h 1214091"/>
              <a:gd name="connsiteX15" fmla="*/ 315551 w 1401103"/>
              <a:gd name="connsiteY15" fmla="*/ 442075 h 1214091"/>
              <a:gd name="connsiteX16" fmla="*/ 363677 w 1401103"/>
              <a:gd name="connsiteY16" fmla="*/ 418011 h 1214091"/>
              <a:gd name="connsiteX17" fmla="*/ 427846 w 1401103"/>
              <a:gd name="connsiteY17" fmla="*/ 401969 h 1214091"/>
              <a:gd name="connsiteX18" fmla="*/ 492014 w 1401103"/>
              <a:gd name="connsiteY18" fmla="*/ 337801 h 1214091"/>
              <a:gd name="connsiteX19" fmla="*/ 500035 w 1401103"/>
              <a:gd name="connsiteY19" fmla="*/ 305717 h 1214091"/>
              <a:gd name="connsiteX20" fmla="*/ 492014 w 1401103"/>
              <a:gd name="connsiteY20" fmla="*/ 129253 h 1214091"/>
              <a:gd name="connsiteX21" fmla="*/ 516077 w 1401103"/>
              <a:gd name="connsiteY21" fmla="*/ 49043 h 1214091"/>
              <a:gd name="connsiteX22" fmla="*/ 532120 w 1401103"/>
              <a:gd name="connsiteY22" fmla="*/ 33001 h 1214091"/>
              <a:gd name="connsiteX23" fmla="*/ 580246 w 1401103"/>
              <a:gd name="connsiteY23" fmla="*/ 24980 h 1214091"/>
              <a:gd name="connsiteX24" fmla="*/ 676498 w 1401103"/>
              <a:gd name="connsiteY24" fmla="*/ 917 h 1214091"/>
              <a:gd name="connsiteX25" fmla="*/ 965256 w 1401103"/>
              <a:gd name="connsiteY25" fmla="*/ 16959 h 1214091"/>
              <a:gd name="connsiteX26" fmla="*/ 989320 w 1401103"/>
              <a:gd name="connsiteY26" fmla="*/ 24980 h 1214091"/>
              <a:gd name="connsiteX27" fmla="*/ 1013383 w 1401103"/>
              <a:gd name="connsiteY27" fmla="*/ 49043 h 1214091"/>
              <a:gd name="connsiteX28" fmla="*/ 1045467 w 1401103"/>
              <a:gd name="connsiteY28" fmla="*/ 89148 h 1214091"/>
              <a:gd name="connsiteX29" fmla="*/ 1077551 w 1401103"/>
              <a:gd name="connsiteY29" fmla="*/ 105190 h 1214091"/>
              <a:gd name="connsiteX30" fmla="*/ 1101614 w 1401103"/>
              <a:gd name="connsiteY30" fmla="*/ 129253 h 1214091"/>
              <a:gd name="connsiteX31" fmla="*/ 1181825 w 1401103"/>
              <a:gd name="connsiteY31" fmla="*/ 201443 h 1214091"/>
              <a:gd name="connsiteX32" fmla="*/ 1229951 w 1401103"/>
              <a:gd name="connsiteY32" fmla="*/ 257590 h 1214091"/>
              <a:gd name="connsiteX33" fmla="*/ 1254014 w 1401103"/>
              <a:gd name="connsiteY33" fmla="*/ 289675 h 1214091"/>
              <a:gd name="connsiteX34" fmla="*/ 1278077 w 1401103"/>
              <a:gd name="connsiteY34" fmla="*/ 313738 h 1214091"/>
              <a:gd name="connsiteX35" fmla="*/ 1294120 w 1401103"/>
              <a:gd name="connsiteY35" fmla="*/ 337801 h 1214091"/>
              <a:gd name="connsiteX36" fmla="*/ 1350267 w 1401103"/>
              <a:gd name="connsiteY36" fmla="*/ 385927 h 1214091"/>
              <a:gd name="connsiteX37" fmla="*/ 1358288 w 1401103"/>
              <a:gd name="connsiteY37" fmla="*/ 409990 h 1214091"/>
              <a:gd name="connsiteX38" fmla="*/ 1382351 w 1401103"/>
              <a:gd name="connsiteY38" fmla="*/ 458117 h 1214091"/>
              <a:gd name="connsiteX39" fmla="*/ 1398393 w 1401103"/>
              <a:gd name="connsiteY39" fmla="*/ 578432 h 1214091"/>
              <a:gd name="connsiteX40" fmla="*/ 1390372 w 1401103"/>
              <a:gd name="connsiteY40" fmla="*/ 1003548 h 1214091"/>
              <a:gd name="connsiteX41" fmla="*/ 1334225 w 1401103"/>
              <a:gd name="connsiteY41" fmla="*/ 1027611 h 1214091"/>
              <a:gd name="connsiteX42" fmla="*/ 1302141 w 1401103"/>
              <a:gd name="connsiteY42" fmla="*/ 1051675 h 1214091"/>
              <a:gd name="connsiteX43" fmla="*/ 1262035 w 1401103"/>
              <a:gd name="connsiteY43" fmla="*/ 1059696 h 1214091"/>
              <a:gd name="connsiteX44" fmla="*/ 1229951 w 1401103"/>
              <a:gd name="connsiteY44" fmla="*/ 1067717 h 1214091"/>
              <a:gd name="connsiteX45" fmla="*/ 1205888 w 1401103"/>
              <a:gd name="connsiteY45" fmla="*/ 1075738 h 1214091"/>
              <a:gd name="connsiteX46" fmla="*/ 901088 w 1401103"/>
              <a:gd name="connsiteY46" fmla="*/ 1091780 h 1214091"/>
              <a:gd name="connsiteX47" fmla="*/ 291488 w 1401103"/>
              <a:gd name="connsiteY47" fmla="*/ 1099801 h 1214091"/>
              <a:gd name="connsiteX48" fmla="*/ 347635 w 1401103"/>
              <a:gd name="connsiteY48" fmla="*/ 1131885 h 1214091"/>
              <a:gd name="connsiteX49" fmla="*/ 379720 w 1401103"/>
              <a:gd name="connsiteY49" fmla="*/ 1147927 h 1214091"/>
              <a:gd name="connsiteX50" fmla="*/ 427846 w 1401103"/>
              <a:gd name="connsiteY50" fmla="*/ 1171990 h 1214091"/>
              <a:gd name="connsiteX51" fmla="*/ 419825 w 1401103"/>
              <a:gd name="connsiteY51" fmla="*/ 1212096 h 1214091"/>
              <a:gd name="connsiteX52" fmla="*/ 419825 w 1401103"/>
              <a:gd name="connsiteY52" fmla="*/ 1204075 h 1214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401103" h="1214091">
                <a:moveTo>
                  <a:pt x="419825" y="1204075"/>
                </a:moveTo>
                <a:lnTo>
                  <a:pt x="419825" y="1204075"/>
                </a:lnTo>
                <a:cubicBezTo>
                  <a:pt x="243701" y="1186461"/>
                  <a:pt x="392638" y="1207304"/>
                  <a:pt x="315551" y="1188032"/>
                </a:cubicBezTo>
                <a:cubicBezTo>
                  <a:pt x="297245" y="1183456"/>
                  <a:pt x="269718" y="1181158"/>
                  <a:pt x="251383" y="1171990"/>
                </a:cubicBezTo>
                <a:cubicBezTo>
                  <a:pt x="234894" y="1163745"/>
                  <a:pt x="174597" y="1124746"/>
                  <a:pt x="163151" y="1115843"/>
                </a:cubicBezTo>
                <a:cubicBezTo>
                  <a:pt x="143613" y="1100647"/>
                  <a:pt x="110836" y="1056988"/>
                  <a:pt x="98983" y="1043653"/>
                </a:cubicBezTo>
                <a:cubicBezTo>
                  <a:pt x="80637" y="1023014"/>
                  <a:pt x="63848" y="1013489"/>
                  <a:pt x="50856" y="987506"/>
                </a:cubicBezTo>
                <a:cubicBezTo>
                  <a:pt x="35312" y="956418"/>
                  <a:pt x="10751" y="891253"/>
                  <a:pt x="10751" y="891253"/>
                </a:cubicBezTo>
                <a:cubicBezTo>
                  <a:pt x="-4617" y="783677"/>
                  <a:pt x="-2512" y="823046"/>
                  <a:pt x="10751" y="650622"/>
                </a:cubicBezTo>
                <a:cubicBezTo>
                  <a:pt x="11399" y="642192"/>
                  <a:pt x="15441" y="634330"/>
                  <a:pt x="18772" y="626559"/>
                </a:cubicBezTo>
                <a:cubicBezTo>
                  <a:pt x="30095" y="600139"/>
                  <a:pt x="45064" y="573777"/>
                  <a:pt x="66898" y="554369"/>
                </a:cubicBezTo>
                <a:cubicBezTo>
                  <a:pt x="78550" y="544011"/>
                  <a:pt x="93635" y="538327"/>
                  <a:pt x="107004" y="530306"/>
                </a:cubicBezTo>
                <a:cubicBezTo>
                  <a:pt x="115025" y="519611"/>
                  <a:pt x="120372" y="506243"/>
                  <a:pt x="131067" y="498222"/>
                </a:cubicBezTo>
                <a:cubicBezTo>
                  <a:pt x="142586" y="489583"/>
                  <a:pt x="158294" y="488619"/>
                  <a:pt x="171172" y="482180"/>
                </a:cubicBezTo>
                <a:cubicBezTo>
                  <a:pt x="179794" y="477869"/>
                  <a:pt x="186175" y="469432"/>
                  <a:pt x="195235" y="466138"/>
                </a:cubicBezTo>
                <a:cubicBezTo>
                  <a:pt x="235276" y="451578"/>
                  <a:pt x="273994" y="448012"/>
                  <a:pt x="315551" y="442075"/>
                </a:cubicBezTo>
                <a:cubicBezTo>
                  <a:pt x="376045" y="421908"/>
                  <a:pt x="301469" y="449114"/>
                  <a:pt x="363677" y="418011"/>
                </a:cubicBezTo>
                <a:cubicBezTo>
                  <a:pt x="380119" y="409790"/>
                  <a:pt x="412593" y="405020"/>
                  <a:pt x="427846" y="401969"/>
                </a:cubicBezTo>
                <a:cubicBezTo>
                  <a:pt x="472664" y="372090"/>
                  <a:pt x="475571" y="381649"/>
                  <a:pt x="492014" y="337801"/>
                </a:cubicBezTo>
                <a:cubicBezTo>
                  <a:pt x="495885" y="327479"/>
                  <a:pt x="497361" y="316412"/>
                  <a:pt x="500035" y="305717"/>
                </a:cubicBezTo>
                <a:cubicBezTo>
                  <a:pt x="497361" y="246896"/>
                  <a:pt x="492014" y="188135"/>
                  <a:pt x="492014" y="129253"/>
                </a:cubicBezTo>
                <a:cubicBezTo>
                  <a:pt x="492014" y="88302"/>
                  <a:pt x="494333" y="76222"/>
                  <a:pt x="516077" y="49043"/>
                </a:cubicBezTo>
                <a:cubicBezTo>
                  <a:pt x="520801" y="43138"/>
                  <a:pt x="525039" y="35656"/>
                  <a:pt x="532120" y="33001"/>
                </a:cubicBezTo>
                <a:cubicBezTo>
                  <a:pt x="547348" y="27291"/>
                  <a:pt x="564399" y="28637"/>
                  <a:pt x="580246" y="24980"/>
                </a:cubicBezTo>
                <a:cubicBezTo>
                  <a:pt x="773172" y="-19541"/>
                  <a:pt x="530687" y="30079"/>
                  <a:pt x="676498" y="917"/>
                </a:cubicBezTo>
                <a:cubicBezTo>
                  <a:pt x="818737" y="5362"/>
                  <a:pt x="866284" y="-11318"/>
                  <a:pt x="965256" y="16959"/>
                </a:cubicBezTo>
                <a:cubicBezTo>
                  <a:pt x="973386" y="19282"/>
                  <a:pt x="981299" y="22306"/>
                  <a:pt x="989320" y="24980"/>
                </a:cubicBezTo>
                <a:cubicBezTo>
                  <a:pt x="997341" y="33001"/>
                  <a:pt x="1005913" y="40506"/>
                  <a:pt x="1013383" y="49043"/>
                </a:cubicBezTo>
                <a:cubicBezTo>
                  <a:pt x="1024656" y="61927"/>
                  <a:pt x="1032583" y="77875"/>
                  <a:pt x="1045467" y="89148"/>
                </a:cubicBezTo>
                <a:cubicBezTo>
                  <a:pt x="1054466" y="97022"/>
                  <a:pt x="1067821" y="98240"/>
                  <a:pt x="1077551" y="105190"/>
                </a:cubicBezTo>
                <a:cubicBezTo>
                  <a:pt x="1086782" y="111783"/>
                  <a:pt x="1092900" y="121991"/>
                  <a:pt x="1101614" y="129253"/>
                </a:cubicBezTo>
                <a:cubicBezTo>
                  <a:pt x="1147770" y="167717"/>
                  <a:pt x="1118667" y="117232"/>
                  <a:pt x="1181825" y="201443"/>
                </a:cubicBezTo>
                <a:cubicBezTo>
                  <a:pt x="1252203" y="295280"/>
                  <a:pt x="1162911" y="179375"/>
                  <a:pt x="1229951" y="257590"/>
                </a:cubicBezTo>
                <a:cubicBezTo>
                  <a:pt x="1238651" y="267740"/>
                  <a:pt x="1245314" y="279525"/>
                  <a:pt x="1254014" y="289675"/>
                </a:cubicBezTo>
                <a:cubicBezTo>
                  <a:pt x="1261396" y="298288"/>
                  <a:pt x="1270815" y="305024"/>
                  <a:pt x="1278077" y="313738"/>
                </a:cubicBezTo>
                <a:cubicBezTo>
                  <a:pt x="1284249" y="321144"/>
                  <a:pt x="1287846" y="330482"/>
                  <a:pt x="1294120" y="337801"/>
                </a:cubicBezTo>
                <a:cubicBezTo>
                  <a:pt x="1320055" y="368058"/>
                  <a:pt x="1321884" y="367005"/>
                  <a:pt x="1350267" y="385927"/>
                </a:cubicBezTo>
                <a:cubicBezTo>
                  <a:pt x="1352941" y="393948"/>
                  <a:pt x="1354507" y="402428"/>
                  <a:pt x="1358288" y="409990"/>
                </a:cubicBezTo>
                <a:cubicBezTo>
                  <a:pt x="1377893" y="449201"/>
                  <a:pt x="1372270" y="417792"/>
                  <a:pt x="1382351" y="458117"/>
                </a:cubicBezTo>
                <a:cubicBezTo>
                  <a:pt x="1393427" y="502420"/>
                  <a:pt x="1393381" y="528313"/>
                  <a:pt x="1398393" y="578432"/>
                </a:cubicBezTo>
                <a:cubicBezTo>
                  <a:pt x="1395719" y="720137"/>
                  <a:pt x="1410416" y="863242"/>
                  <a:pt x="1390372" y="1003548"/>
                </a:cubicBezTo>
                <a:cubicBezTo>
                  <a:pt x="1387492" y="1023705"/>
                  <a:pt x="1352101" y="1017860"/>
                  <a:pt x="1334225" y="1027611"/>
                </a:cubicBezTo>
                <a:cubicBezTo>
                  <a:pt x="1322489" y="1034013"/>
                  <a:pt x="1314357" y="1046245"/>
                  <a:pt x="1302141" y="1051675"/>
                </a:cubicBezTo>
                <a:cubicBezTo>
                  <a:pt x="1289683" y="1057212"/>
                  <a:pt x="1275344" y="1056739"/>
                  <a:pt x="1262035" y="1059696"/>
                </a:cubicBezTo>
                <a:cubicBezTo>
                  <a:pt x="1251274" y="1062087"/>
                  <a:pt x="1240551" y="1064689"/>
                  <a:pt x="1229951" y="1067717"/>
                </a:cubicBezTo>
                <a:cubicBezTo>
                  <a:pt x="1221821" y="1070040"/>
                  <a:pt x="1214142" y="1073904"/>
                  <a:pt x="1205888" y="1075738"/>
                </a:cubicBezTo>
                <a:cubicBezTo>
                  <a:pt x="1112721" y="1096442"/>
                  <a:pt x="966673" y="1090565"/>
                  <a:pt x="901088" y="1091780"/>
                </a:cubicBezTo>
                <a:lnTo>
                  <a:pt x="291488" y="1099801"/>
                </a:lnTo>
                <a:cubicBezTo>
                  <a:pt x="319097" y="1141214"/>
                  <a:pt x="292414" y="1113478"/>
                  <a:pt x="347635" y="1131885"/>
                </a:cubicBezTo>
                <a:cubicBezTo>
                  <a:pt x="358979" y="1135666"/>
                  <a:pt x="368729" y="1143217"/>
                  <a:pt x="379720" y="1147927"/>
                </a:cubicBezTo>
                <a:cubicBezTo>
                  <a:pt x="426210" y="1167851"/>
                  <a:pt x="381604" y="1141162"/>
                  <a:pt x="427846" y="1171990"/>
                </a:cubicBezTo>
                <a:cubicBezTo>
                  <a:pt x="425172" y="1185359"/>
                  <a:pt x="427387" y="1200752"/>
                  <a:pt x="419825" y="1212096"/>
                </a:cubicBezTo>
                <a:cubicBezTo>
                  <a:pt x="415135" y="1219131"/>
                  <a:pt x="419825" y="1205412"/>
                  <a:pt x="419825" y="120407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75305BC-BC17-4684-B022-B8E01936D822}"/>
              </a:ext>
            </a:extLst>
          </p:cNvPr>
          <p:cNvSpPr/>
          <p:nvPr/>
        </p:nvSpPr>
        <p:spPr>
          <a:xfrm>
            <a:off x="3052008" y="5566611"/>
            <a:ext cx="196518" cy="56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1171C639-4F91-4006-BB44-BA889719D5A3}"/>
              </a:ext>
            </a:extLst>
          </p:cNvPr>
          <p:cNvSpPr/>
          <p:nvPr/>
        </p:nvSpPr>
        <p:spPr>
          <a:xfrm>
            <a:off x="3204408" y="5719011"/>
            <a:ext cx="196518" cy="56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7A9AC0E-D366-4E5A-BA30-F7F7C0BA6511}"/>
              </a:ext>
            </a:extLst>
          </p:cNvPr>
          <p:cNvSpPr/>
          <p:nvPr/>
        </p:nvSpPr>
        <p:spPr>
          <a:xfrm>
            <a:off x="2727156" y="6155010"/>
            <a:ext cx="196518" cy="56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164F92E-5085-4A46-9D4E-B63293DDD0E1}"/>
              </a:ext>
            </a:extLst>
          </p:cNvPr>
          <p:cNvSpPr/>
          <p:nvPr/>
        </p:nvSpPr>
        <p:spPr>
          <a:xfrm>
            <a:off x="2947724" y="6263756"/>
            <a:ext cx="196518" cy="56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89550B1-71D6-4BCC-94C5-F60A25C636DA}"/>
              </a:ext>
            </a:extLst>
          </p:cNvPr>
          <p:cNvSpPr/>
          <p:nvPr/>
        </p:nvSpPr>
        <p:spPr>
          <a:xfrm>
            <a:off x="3549203" y="6068806"/>
            <a:ext cx="196518" cy="56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D868A6D1-FFAD-456C-B93E-F587EDF7F131}"/>
              </a:ext>
            </a:extLst>
          </p:cNvPr>
          <p:cNvSpPr/>
          <p:nvPr/>
        </p:nvSpPr>
        <p:spPr>
          <a:xfrm>
            <a:off x="3064646" y="5894229"/>
            <a:ext cx="196518" cy="56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F9C1A111-5277-459F-BCB3-49DD369180D5}"/>
              </a:ext>
            </a:extLst>
          </p:cNvPr>
          <p:cNvSpPr/>
          <p:nvPr/>
        </p:nvSpPr>
        <p:spPr>
          <a:xfrm>
            <a:off x="2671011" y="6087979"/>
            <a:ext cx="545431" cy="313421"/>
          </a:xfrm>
          <a:custGeom>
            <a:avLst/>
            <a:gdLst>
              <a:gd name="connsiteX0" fmla="*/ 304800 w 545431"/>
              <a:gd name="connsiteY0" fmla="*/ 312821 h 313421"/>
              <a:gd name="connsiteX1" fmla="*/ 304800 w 545431"/>
              <a:gd name="connsiteY1" fmla="*/ 312821 h 313421"/>
              <a:gd name="connsiteX2" fmla="*/ 473242 w 545431"/>
              <a:gd name="connsiteY2" fmla="*/ 296779 h 313421"/>
              <a:gd name="connsiteX3" fmla="*/ 497305 w 545431"/>
              <a:gd name="connsiteY3" fmla="*/ 280737 h 313421"/>
              <a:gd name="connsiteX4" fmla="*/ 521368 w 545431"/>
              <a:gd name="connsiteY4" fmla="*/ 256674 h 313421"/>
              <a:gd name="connsiteX5" fmla="*/ 545431 w 545431"/>
              <a:gd name="connsiteY5" fmla="*/ 208547 h 313421"/>
              <a:gd name="connsiteX6" fmla="*/ 537410 w 545431"/>
              <a:gd name="connsiteY6" fmla="*/ 128337 h 313421"/>
              <a:gd name="connsiteX7" fmla="*/ 497305 w 545431"/>
              <a:gd name="connsiteY7" fmla="*/ 88232 h 313421"/>
              <a:gd name="connsiteX8" fmla="*/ 481263 w 545431"/>
              <a:gd name="connsiteY8" fmla="*/ 72189 h 313421"/>
              <a:gd name="connsiteX9" fmla="*/ 320842 w 545431"/>
              <a:gd name="connsiteY9" fmla="*/ 40105 h 313421"/>
              <a:gd name="connsiteX10" fmla="*/ 288757 w 545431"/>
              <a:gd name="connsiteY10" fmla="*/ 32084 h 313421"/>
              <a:gd name="connsiteX11" fmla="*/ 264694 w 545431"/>
              <a:gd name="connsiteY11" fmla="*/ 16042 h 313421"/>
              <a:gd name="connsiteX12" fmla="*/ 216568 w 545431"/>
              <a:gd name="connsiteY12" fmla="*/ 0 h 313421"/>
              <a:gd name="connsiteX13" fmla="*/ 56147 w 545431"/>
              <a:gd name="connsiteY13" fmla="*/ 8021 h 313421"/>
              <a:gd name="connsiteX14" fmla="*/ 32084 w 545431"/>
              <a:gd name="connsiteY14" fmla="*/ 16042 h 313421"/>
              <a:gd name="connsiteX15" fmla="*/ 0 w 545431"/>
              <a:gd name="connsiteY15" fmla="*/ 64168 h 313421"/>
              <a:gd name="connsiteX16" fmla="*/ 8021 w 545431"/>
              <a:gd name="connsiteY16" fmla="*/ 184484 h 313421"/>
              <a:gd name="connsiteX17" fmla="*/ 24063 w 545431"/>
              <a:gd name="connsiteY17" fmla="*/ 208547 h 313421"/>
              <a:gd name="connsiteX18" fmla="*/ 96252 w 545431"/>
              <a:gd name="connsiteY18" fmla="*/ 240632 h 313421"/>
              <a:gd name="connsiteX19" fmla="*/ 120315 w 545431"/>
              <a:gd name="connsiteY19" fmla="*/ 256674 h 313421"/>
              <a:gd name="connsiteX20" fmla="*/ 160421 w 545431"/>
              <a:gd name="connsiteY20" fmla="*/ 264695 h 313421"/>
              <a:gd name="connsiteX21" fmla="*/ 232610 w 545431"/>
              <a:gd name="connsiteY21" fmla="*/ 288758 h 313421"/>
              <a:gd name="connsiteX22" fmla="*/ 256673 w 545431"/>
              <a:gd name="connsiteY22" fmla="*/ 296779 h 313421"/>
              <a:gd name="connsiteX23" fmla="*/ 280736 w 545431"/>
              <a:gd name="connsiteY23" fmla="*/ 304800 h 313421"/>
              <a:gd name="connsiteX24" fmla="*/ 304800 w 545431"/>
              <a:gd name="connsiteY24" fmla="*/ 312821 h 313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45431" h="313421">
                <a:moveTo>
                  <a:pt x="304800" y="312821"/>
                </a:moveTo>
                <a:lnTo>
                  <a:pt x="304800" y="312821"/>
                </a:lnTo>
                <a:cubicBezTo>
                  <a:pt x="308418" y="312620"/>
                  <a:pt x="429624" y="318588"/>
                  <a:pt x="473242" y="296779"/>
                </a:cubicBezTo>
                <a:cubicBezTo>
                  <a:pt x="481864" y="292468"/>
                  <a:pt x="489899" y="286908"/>
                  <a:pt x="497305" y="280737"/>
                </a:cubicBezTo>
                <a:cubicBezTo>
                  <a:pt x="506019" y="273475"/>
                  <a:pt x="514106" y="265388"/>
                  <a:pt x="521368" y="256674"/>
                </a:cubicBezTo>
                <a:cubicBezTo>
                  <a:pt x="538644" y="235942"/>
                  <a:pt x="537392" y="232663"/>
                  <a:pt x="545431" y="208547"/>
                </a:cubicBezTo>
                <a:cubicBezTo>
                  <a:pt x="542757" y="181810"/>
                  <a:pt x="543452" y="154519"/>
                  <a:pt x="537410" y="128337"/>
                </a:cubicBezTo>
                <a:cubicBezTo>
                  <a:pt x="531962" y="104728"/>
                  <a:pt x="513448" y="101147"/>
                  <a:pt x="497305" y="88232"/>
                </a:cubicBezTo>
                <a:cubicBezTo>
                  <a:pt x="491400" y="83508"/>
                  <a:pt x="488027" y="75571"/>
                  <a:pt x="481263" y="72189"/>
                </a:cubicBezTo>
                <a:cubicBezTo>
                  <a:pt x="428537" y="45826"/>
                  <a:pt x="379951" y="54882"/>
                  <a:pt x="320842" y="40105"/>
                </a:cubicBezTo>
                <a:lnTo>
                  <a:pt x="288757" y="32084"/>
                </a:lnTo>
                <a:cubicBezTo>
                  <a:pt x="280736" y="26737"/>
                  <a:pt x="273503" y="19957"/>
                  <a:pt x="264694" y="16042"/>
                </a:cubicBezTo>
                <a:cubicBezTo>
                  <a:pt x="249242" y="9174"/>
                  <a:pt x="216568" y="0"/>
                  <a:pt x="216568" y="0"/>
                </a:cubicBezTo>
                <a:cubicBezTo>
                  <a:pt x="163094" y="2674"/>
                  <a:pt x="109486" y="3383"/>
                  <a:pt x="56147" y="8021"/>
                </a:cubicBezTo>
                <a:cubicBezTo>
                  <a:pt x="47724" y="8753"/>
                  <a:pt x="38063" y="10063"/>
                  <a:pt x="32084" y="16042"/>
                </a:cubicBezTo>
                <a:cubicBezTo>
                  <a:pt x="18451" y="29675"/>
                  <a:pt x="0" y="64168"/>
                  <a:pt x="0" y="64168"/>
                </a:cubicBezTo>
                <a:cubicBezTo>
                  <a:pt x="2674" y="104273"/>
                  <a:pt x="1413" y="144837"/>
                  <a:pt x="8021" y="184484"/>
                </a:cubicBezTo>
                <a:cubicBezTo>
                  <a:pt x="9606" y="193993"/>
                  <a:pt x="17246" y="201730"/>
                  <a:pt x="24063" y="208547"/>
                </a:cubicBezTo>
                <a:cubicBezTo>
                  <a:pt x="56710" y="241194"/>
                  <a:pt x="48603" y="208866"/>
                  <a:pt x="96252" y="240632"/>
                </a:cubicBezTo>
                <a:cubicBezTo>
                  <a:pt x="104273" y="245979"/>
                  <a:pt x="111289" y="253289"/>
                  <a:pt x="120315" y="256674"/>
                </a:cubicBezTo>
                <a:cubicBezTo>
                  <a:pt x="133080" y="261461"/>
                  <a:pt x="147268" y="261108"/>
                  <a:pt x="160421" y="264695"/>
                </a:cubicBezTo>
                <a:lnTo>
                  <a:pt x="232610" y="288758"/>
                </a:lnTo>
                <a:lnTo>
                  <a:pt x="256673" y="296779"/>
                </a:lnTo>
                <a:lnTo>
                  <a:pt x="280736" y="304800"/>
                </a:lnTo>
                <a:lnTo>
                  <a:pt x="304800" y="312821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A37FA7AB-ECA1-4024-B3E7-4EE76FED4473}"/>
              </a:ext>
            </a:extLst>
          </p:cNvPr>
          <p:cNvSpPr/>
          <p:nvPr/>
        </p:nvSpPr>
        <p:spPr>
          <a:xfrm>
            <a:off x="2999795" y="5470066"/>
            <a:ext cx="433216" cy="353218"/>
          </a:xfrm>
          <a:custGeom>
            <a:avLst/>
            <a:gdLst>
              <a:gd name="connsiteX0" fmla="*/ 216647 w 433216"/>
              <a:gd name="connsiteY0" fmla="*/ 8313 h 353218"/>
              <a:gd name="connsiteX1" fmla="*/ 216647 w 433216"/>
              <a:gd name="connsiteY1" fmla="*/ 8313 h 353218"/>
              <a:gd name="connsiteX2" fmla="*/ 56226 w 433216"/>
              <a:gd name="connsiteY2" fmla="*/ 8313 h 353218"/>
              <a:gd name="connsiteX3" fmla="*/ 32163 w 433216"/>
              <a:gd name="connsiteY3" fmla="*/ 24355 h 353218"/>
              <a:gd name="connsiteX4" fmla="*/ 79 w 433216"/>
              <a:gd name="connsiteY4" fmla="*/ 72481 h 353218"/>
              <a:gd name="connsiteX5" fmla="*/ 16121 w 433216"/>
              <a:gd name="connsiteY5" fmla="*/ 192797 h 353218"/>
              <a:gd name="connsiteX6" fmla="*/ 32163 w 433216"/>
              <a:gd name="connsiteY6" fmla="*/ 216860 h 353218"/>
              <a:gd name="connsiteX7" fmla="*/ 80289 w 433216"/>
              <a:gd name="connsiteY7" fmla="*/ 240923 h 353218"/>
              <a:gd name="connsiteX8" fmla="*/ 120394 w 433216"/>
              <a:gd name="connsiteY8" fmla="*/ 264987 h 353218"/>
              <a:gd name="connsiteX9" fmla="*/ 184563 w 433216"/>
              <a:gd name="connsiteY9" fmla="*/ 313113 h 353218"/>
              <a:gd name="connsiteX10" fmla="*/ 232689 w 433216"/>
              <a:gd name="connsiteY10" fmla="*/ 329155 h 353218"/>
              <a:gd name="connsiteX11" fmla="*/ 264773 w 433216"/>
              <a:gd name="connsiteY11" fmla="*/ 345197 h 353218"/>
              <a:gd name="connsiteX12" fmla="*/ 312900 w 433216"/>
              <a:gd name="connsiteY12" fmla="*/ 353218 h 353218"/>
              <a:gd name="connsiteX13" fmla="*/ 425194 w 433216"/>
              <a:gd name="connsiteY13" fmla="*/ 345197 h 353218"/>
              <a:gd name="connsiteX14" fmla="*/ 433216 w 433216"/>
              <a:gd name="connsiteY14" fmla="*/ 321134 h 353218"/>
              <a:gd name="connsiteX15" fmla="*/ 417173 w 433216"/>
              <a:gd name="connsiteY15" fmla="*/ 216860 h 353218"/>
              <a:gd name="connsiteX16" fmla="*/ 393110 w 433216"/>
              <a:gd name="connsiteY16" fmla="*/ 152692 h 353218"/>
              <a:gd name="connsiteX17" fmla="*/ 369047 w 433216"/>
              <a:gd name="connsiteY17" fmla="*/ 128629 h 353218"/>
              <a:gd name="connsiteX18" fmla="*/ 353005 w 433216"/>
              <a:gd name="connsiteY18" fmla="*/ 104566 h 353218"/>
              <a:gd name="connsiteX19" fmla="*/ 288837 w 433216"/>
              <a:gd name="connsiteY19" fmla="*/ 48418 h 353218"/>
              <a:gd name="connsiteX20" fmla="*/ 240710 w 433216"/>
              <a:gd name="connsiteY20" fmla="*/ 32376 h 353218"/>
              <a:gd name="connsiteX21" fmla="*/ 216647 w 433216"/>
              <a:gd name="connsiteY21" fmla="*/ 8313 h 353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3216" h="353218">
                <a:moveTo>
                  <a:pt x="216647" y="8313"/>
                </a:moveTo>
                <a:lnTo>
                  <a:pt x="216647" y="8313"/>
                </a:lnTo>
                <a:cubicBezTo>
                  <a:pt x="151981" y="1846"/>
                  <a:pt x="120892" y="-6610"/>
                  <a:pt x="56226" y="8313"/>
                </a:cubicBezTo>
                <a:cubicBezTo>
                  <a:pt x="46833" y="10481"/>
                  <a:pt x="40184" y="19008"/>
                  <a:pt x="32163" y="24355"/>
                </a:cubicBezTo>
                <a:cubicBezTo>
                  <a:pt x="21468" y="40397"/>
                  <a:pt x="-1522" y="53268"/>
                  <a:pt x="79" y="72481"/>
                </a:cubicBezTo>
                <a:cubicBezTo>
                  <a:pt x="1871" y="93985"/>
                  <a:pt x="-261" y="160033"/>
                  <a:pt x="16121" y="192797"/>
                </a:cubicBezTo>
                <a:cubicBezTo>
                  <a:pt x="20432" y="201419"/>
                  <a:pt x="25346" y="210043"/>
                  <a:pt x="32163" y="216860"/>
                </a:cubicBezTo>
                <a:cubicBezTo>
                  <a:pt x="47712" y="232409"/>
                  <a:pt x="60718" y="234399"/>
                  <a:pt x="80289" y="240923"/>
                </a:cubicBezTo>
                <a:cubicBezTo>
                  <a:pt x="120932" y="281568"/>
                  <a:pt x="68337" y="233753"/>
                  <a:pt x="120394" y="264987"/>
                </a:cubicBezTo>
                <a:cubicBezTo>
                  <a:pt x="167899" y="293489"/>
                  <a:pt x="84691" y="279822"/>
                  <a:pt x="184563" y="313113"/>
                </a:cubicBezTo>
                <a:cubicBezTo>
                  <a:pt x="200605" y="318460"/>
                  <a:pt x="217564" y="321593"/>
                  <a:pt x="232689" y="329155"/>
                </a:cubicBezTo>
                <a:cubicBezTo>
                  <a:pt x="243384" y="334502"/>
                  <a:pt x="253320" y="341761"/>
                  <a:pt x="264773" y="345197"/>
                </a:cubicBezTo>
                <a:cubicBezTo>
                  <a:pt x="280351" y="349870"/>
                  <a:pt x="296858" y="350544"/>
                  <a:pt x="312900" y="353218"/>
                </a:cubicBezTo>
                <a:cubicBezTo>
                  <a:pt x="350331" y="350544"/>
                  <a:pt x="388934" y="354866"/>
                  <a:pt x="425194" y="345197"/>
                </a:cubicBezTo>
                <a:cubicBezTo>
                  <a:pt x="433364" y="343018"/>
                  <a:pt x="433216" y="329589"/>
                  <a:pt x="433216" y="321134"/>
                </a:cubicBezTo>
                <a:cubicBezTo>
                  <a:pt x="433216" y="237284"/>
                  <a:pt x="430902" y="264912"/>
                  <a:pt x="417173" y="216860"/>
                </a:cubicBezTo>
                <a:cubicBezTo>
                  <a:pt x="409176" y="188871"/>
                  <a:pt x="410910" y="177612"/>
                  <a:pt x="393110" y="152692"/>
                </a:cubicBezTo>
                <a:cubicBezTo>
                  <a:pt x="386517" y="143461"/>
                  <a:pt x="376309" y="137343"/>
                  <a:pt x="369047" y="128629"/>
                </a:cubicBezTo>
                <a:cubicBezTo>
                  <a:pt x="362876" y="121223"/>
                  <a:pt x="359353" y="111821"/>
                  <a:pt x="353005" y="104566"/>
                </a:cubicBezTo>
                <a:cubicBezTo>
                  <a:pt x="340512" y="90288"/>
                  <a:pt x="311076" y="58302"/>
                  <a:pt x="288837" y="48418"/>
                </a:cubicBezTo>
                <a:cubicBezTo>
                  <a:pt x="273384" y="41550"/>
                  <a:pt x="256752" y="37723"/>
                  <a:pt x="240710" y="32376"/>
                </a:cubicBezTo>
                <a:lnTo>
                  <a:pt x="216647" y="8313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E2CF5AAC-62D5-46AE-B62F-8B13570E1215}"/>
              </a:ext>
            </a:extLst>
          </p:cNvPr>
          <p:cNvGrpSpPr/>
          <p:nvPr/>
        </p:nvGrpSpPr>
        <p:grpSpPr>
          <a:xfrm>
            <a:off x="4519064" y="4980170"/>
            <a:ext cx="3216973" cy="1348193"/>
            <a:chOff x="4531356" y="3701975"/>
            <a:chExt cx="3216973" cy="1348193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15F0174-1239-4D6C-8EA8-AE1AA93DAA25}"/>
                </a:ext>
              </a:extLst>
            </p:cNvPr>
            <p:cNvSpPr/>
            <p:nvPr/>
          </p:nvSpPr>
          <p:spPr>
            <a:xfrm>
              <a:off x="4531356" y="3701975"/>
              <a:ext cx="3216973" cy="134819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B1989F94-065E-4427-9EFA-6B5A44853FE5}"/>
                </a:ext>
              </a:extLst>
            </p:cNvPr>
            <p:cNvSpPr/>
            <p:nvPr/>
          </p:nvSpPr>
          <p:spPr>
            <a:xfrm>
              <a:off x="6338551" y="4080263"/>
              <a:ext cx="1289470" cy="40105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700" dirty="0" err="1"/>
                <a:t>DopplerShift</a:t>
              </a:r>
              <a:endParaRPr lang="en-GB" sz="1700" dirty="0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29168827-5180-4F5E-B951-3507341B0021}"/>
                </a:ext>
              </a:extLst>
            </p:cNvPr>
            <p:cNvSpPr/>
            <p:nvPr/>
          </p:nvSpPr>
          <p:spPr>
            <a:xfrm>
              <a:off x="6338551" y="4538259"/>
              <a:ext cx="1289470" cy="40105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Velocity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6A26ABE4-B871-44D1-B0B0-3C00DF586B65}"/>
                </a:ext>
              </a:extLst>
            </p:cNvPr>
            <p:cNvSpPr txBox="1"/>
            <p:nvPr/>
          </p:nvSpPr>
          <p:spPr>
            <a:xfrm>
              <a:off x="4531356" y="3701975"/>
              <a:ext cx="29913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err="1"/>
                <a:t>CalculateDopplerShiftSystem</a:t>
              </a:r>
              <a:endParaRPr lang="en-GB" b="1" dirty="0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8E18368C-9551-49A3-BA00-3EE20BA05D49}"/>
                </a:ext>
              </a:extLst>
            </p:cNvPr>
            <p:cNvSpPr txBox="1"/>
            <p:nvPr/>
          </p:nvSpPr>
          <p:spPr>
            <a:xfrm>
              <a:off x="4560375" y="4096123"/>
              <a:ext cx="14153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Write Access: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91402B0F-4297-4AAC-9FDB-A3CF95DA1589}"/>
                </a:ext>
              </a:extLst>
            </p:cNvPr>
            <p:cNvSpPr txBox="1"/>
            <p:nvPr/>
          </p:nvSpPr>
          <p:spPr>
            <a:xfrm>
              <a:off x="4560375" y="4554119"/>
              <a:ext cx="1362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Read Access: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E7DD9D91-71EE-4D57-8232-5CA258F3627F}"/>
                  </a:ext>
                </a:extLst>
              </p:cNvPr>
              <p:cNvSpPr txBox="1"/>
              <p:nvPr/>
            </p:nvSpPr>
            <p:spPr>
              <a:xfrm>
                <a:off x="4894325" y="6274095"/>
                <a:ext cx="29604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i="1" dirty="0"/>
                  <a:t> Trivial to run simultaneously!</a:t>
                </a: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E7DD9D91-71EE-4D57-8232-5CA258F362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4325" y="6274095"/>
                <a:ext cx="2960426" cy="369332"/>
              </a:xfrm>
              <a:prstGeom prst="rect">
                <a:avLst/>
              </a:prstGeom>
              <a:blipFill>
                <a:blip r:embed="rId2"/>
                <a:stretch>
                  <a:fillRect t="-8197" r="-1235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Rectangle 62">
            <a:extLst>
              <a:ext uri="{FF2B5EF4-FFF2-40B4-BE49-F238E27FC236}">
                <a16:creationId xmlns:a16="http://schemas.microsoft.com/office/drawing/2014/main" id="{51830A36-89B5-40DD-82A6-E8069ED2E331}"/>
              </a:ext>
            </a:extLst>
          </p:cNvPr>
          <p:cNvSpPr/>
          <p:nvPr/>
        </p:nvSpPr>
        <p:spPr>
          <a:xfrm>
            <a:off x="10071163" y="4925817"/>
            <a:ext cx="1532021" cy="4010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Direction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54474D3E-3DC9-4252-A3A7-79DFC4433634}"/>
              </a:ext>
            </a:extLst>
          </p:cNvPr>
          <p:cNvSpPr/>
          <p:nvPr/>
        </p:nvSpPr>
        <p:spPr>
          <a:xfrm>
            <a:off x="10071162" y="5387591"/>
            <a:ext cx="1532021" cy="4010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Detuning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379AED-060E-48B8-8B67-3678838B4941}"/>
              </a:ext>
            </a:extLst>
          </p:cNvPr>
          <p:cNvSpPr/>
          <p:nvPr/>
        </p:nvSpPr>
        <p:spPr>
          <a:xfrm>
            <a:off x="8458930" y="4927669"/>
            <a:ext cx="1532021" cy="4010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Mass</a:t>
            </a:r>
          </a:p>
        </p:txBody>
      </p:sp>
    </p:spTree>
    <p:extLst>
      <p:ext uri="{BB962C8B-B14F-4D97-AF65-F5344CB8AC3E}">
        <p14:creationId xmlns:p14="http://schemas.microsoft.com/office/powerpoint/2010/main" val="3783056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45036-FE23-48D1-9CD0-1E51F75C8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58" y="-60736"/>
            <a:ext cx="6884630" cy="1700784"/>
          </a:xfrm>
        </p:spPr>
        <p:txBody>
          <a:bodyPr/>
          <a:lstStyle/>
          <a:p>
            <a:r>
              <a:rPr lang="en-GB" dirty="0"/>
              <a:t>Example systems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4BD6A1-0B54-44EE-BC36-DA64983F8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3785" y="1420221"/>
            <a:ext cx="6480910" cy="54020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36E1D9-76FB-42F1-84C5-225BB3020CC9}"/>
              </a:ext>
            </a:extLst>
          </p:cNvPr>
          <p:cNvSpPr txBox="1"/>
          <p:nvPr/>
        </p:nvSpPr>
        <p:spPr>
          <a:xfrm>
            <a:off x="507534" y="3418514"/>
            <a:ext cx="37779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Systems used in the </a:t>
            </a:r>
            <a:r>
              <a:rPr lang="en-GB" dirty="0">
                <a:latin typeface="Consolas" panose="020B0609020204030204" pitchFamily="49" charset="0"/>
              </a:rPr>
              <a:t>magnetics</a:t>
            </a:r>
            <a:r>
              <a:rPr lang="en-GB" dirty="0"/>
              <a:t> module, which calculate the magnetic field at each atom’s location.</a:t>
            </a:r>
          </a:p>
        </p:txBody>
      </p:sp>
    </p:spTree>
    <p:extLst>
      <p:ext uri="{BB962C8B-B14F-4D97-AF65-F5344CB8AC3E}">
        <p14:creationId xmlns:p14="http://schemas.microsoft.com/office/powerpoint/2010/main" val="666546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46933-8B16-45F9-B3DD-BA269A506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AtomECS</a:t>
            </a:r>
            <a:r>
              <a:rPr lang="en-GB" dirty="0"/>
              <a:t>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D1DF8-66C2-4390-A1BD-E68ED65B0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3456" y="1638281"/>
            <a:ext cx="7900738" cy="4187952"/>
          </a:xfrm>
        </p:spPr>
        <p:txBody>
          <a:bodyPr>
            <a:normAutofit/>
          </a:bodyPr>
          <a:lstStyle/>
          <a:p>
            <a:r>
              <a:rPr lang="en-GB" sz="2400" dirty="0"/>
              <a:t>(a) shows the wall time per step per atom for a MOT simulation.</a:t>
            </a:r>
          </a:p>
          <a:p>
            <a:pPr lvl="1"/>
            <a:r>
              <a:rPr lang="en-GB" sz="2000" dirty="0"/>
              <a:t>For &gt;1000 atoms the parallel execution becomes effective.</a:t>
            </a:r>
          </a:p>
          <a:p>
            <a:r>
              <a:rPr lang="en-GB" sz="2400" dirty="0"/>
              <a:t>(b) shows fit to Amdahl’s law for 10</a:t>
            </a:r>
            <a:r>
              <a:rPr lang="en-GB" sz="2400" baseline="30000" dirty="0"/>
              <a:t>6</a:t>
            </a:r>
            <a:r>
              <a:rPr lang="en-GB" sz="2400" dirty="0"/>
              <a:t> atoms. Gives ~85% of program parallelised.</a:t>
            </a:r>
          </a:p>
          <a:p>
            <a:r>
              <a:rPr lang="en-GB" sz="2400" dirty="0"/>
              <a:t>Benchmarks:</a:t>
            </a:r>
          </a:p>
          <a:p>
            <a:pPr lvl="1"/>
            <a:r>
              <a:rPr lang="en-GB" sz="2000" i="1" dirty="0"/>
              <a:t>AION 2D MOT, capture from an oven: </a:t>
            </a:r>
            <a:r>
              <a:rPr lang="en-GB" sz="2000" dirty="0"/>
              <a:t>10</a:t>
            </a:r>
            <a:r>
              <a:rPr lang="en-GB" sz="2000" baseline="30000" dirty="0"/>
              <a:t>6</a:t>
            </a:r>
            <a:r>
              <a:rPr lang="en-GB" sz="2000" dirty="0"/>
              <a:t> atoms initially ejected, 15ms of motion, 200 atoms captured. 4s to simulate.</a:t>
            </a:r>
          </a:p>
          <a:p>
            <a:pPr lvl="1"/>
            <a:r>
              <a:rPr lang="en-GB" sz="2000" i="1" dirty="0" err="1"/>
              <a:t>Evap,magnetic</a:t>
            </a:r>
            <a:r>
              <a:rPr lang="en-GB" sz="2000" i="1" dirty="0"/>
              <a:t> trap</a:t>
            </a:r>
            <a:r>
              <a:rPr lang="en-GB" sz="2000" dirty="0"/>
              <a:t>: 5x10</a:t>
            </a:r>
            <a:r>
              <a:rPr lang="en-GB" sz="2000" baseline="30000" dirty="0"/>
              <a:t>3</a:t>
            </a:r>
            <a:r>
              <a:rPr lang="en-GB" sz="2000" dirty="0"/>
              <a:t> pseudo-particles simulated, s-wave collisions, 2s of motion. Takes 2.5s to simulate.</a:t>
            </a:r>
          </a:p>
          <a:p>
            <a:pPr lvl="1"/>
            <a:endParaRPr lang="en-GB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2E0772-5BAD-4A42-A8DB-7008AE7F8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650" y="1565834"/>
            <a:ext cx="3335729" cy="39439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554C4C-5921-4248-B833-B8FE9CCC61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4959"/>
          <a:stretch/>
        </p:blipFill>
        <p:spPr>
          <a:xfrm>
            <a:off x="4761341" y="5399701"/>
            <a:ext cx="6464968" cy="1346019"/>
          </a:xfrm>
          <a:prstGeom prst="rect">
            <a:avLst/>
          </a:prstGeom>
        </p:spPr>
      </p:pic>
      <p:pic>
        <p:nvPicPr>
          <p:cNvPr id="7" name="Graphic 6" descr="Gauge">
            <a:extLst>
              <a:ext uri="{FF2B5EF4-FFF2-40B4-BE49-F238E27FC236}">
                <a16:creationId xmlns:a16="http://schemas.microsoft.com/office/drawing/2014/main" id="{61A71EC7-AC23-47FE-882B-2C3A854E0C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43542" y="238822"/>
            <a:ext cx="914400" cy="914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976CB8-2E52-4CB8-AB37-FEC163560331}"/>
              </a:ext>
            </a:extLst>
          </p:cNvPr>
          <p:cNvSpPr txBox="1"/>
          <p:nvPr/>
        </p:nvSpPr>
        <p:spPr>
          <a:xfrm>
            <a:off x="1272185" y="6092619"/>
            <a:ext cx="3489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/>
              <a:t>Right: </a:t>
            </a:r>
            <a:r>
              <a:rPr lang="en-GB" dirty="0"/>
              <a:t>Load balancing of </a:t>
            </a:r>
            <a:r>
              <a:rPr lang="en-GB" dirty="0" err="1"/>
              <a:t>AtomECS</a:t>
            </a:r>
            <a:r>
              <a:rPr lang="en-GB" dirty="0"/>
              <a:t> over multiple CPU cores</a:t>
            </a:r>
          </a:p>
        </p:txBody>
      </p:sp>
    </p:spTree>
    <p:extLst>
      <p:ext uri="{BB962C8B-B14F-4D97-AF65-F5344CB8AC3E}">
        <p14:creationId xmlns:p14="http://schemas.microsoft.com/office/powerpoint/2010/main" val="955131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7F527-FC14-4676-8A06-78D62971A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Development cycle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A1C834-88FD-48F8-BD08-51EC4ED27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1706"/>
            <a:ext cx="6512664" cy="476525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Written in rust (‘c-like’)</a:t>
            </a:r>
          </a:p>
          <a:p>
            <a:r>
              <a:rPr lang="en-GB" dirty="0"/>
              <a:t>Repository hosted on GitHub</a:t>
            </a:r>
          </a:p>
          <a:p>
            <a:pPr lvl="1"/>
            <a:r>
              <a:rPr lang="en-GB" dirty="0"/>
              <a:t>Open source, GPL-3.0</a:t>
            </a:r>
          </a:p>
          <a:p>
            <a:r>
              <a:rPr lang="en-GB" dirty="0"/>
              <a:t>Development milestones listed</a:t>
            </a:r>
          </a:p>
          <a:p>
            <a:r>
              <a:rPr lang="en-GB" dirty="0"/>
              <a:t>Issue-driven development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Developer raises a pull request to fix an issue.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Community review, comments &amp; discussion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Continuous integration/unit tests run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PR merged back into the codebase</a:t>
            </a:r>
          </a:p>
          <a:p>
            <a:r>
              <a:rPr lang="en-GB" dirty="0"/>
              <a:t>Updates published to the rust ‘crates’ repository.</a:t>
            </a:r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7BC824-81A1-48CC-A0BC-8031535F8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0864" y="60326"/>
            <a:ext cx="4499425" cy="47973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3F0E13-998A-4A4A-8F20-3DA689FAA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8392" y="3921347"/>
            <a:ext cx="3851313" cy="275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25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1A99A-EC99-4B4E-927D-4F9C8308C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AtomECS</a:t>
            </a:r>
            <a:r>
              <a:rPr lang="en-GB" dirty="0"/>
              <a:t> &amp; AION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FD3CDE-39FE-451A-A1F8-C468C1E2A0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7139" y="4475371"/>
                <a:ext cx="10515600" cy="2201654"/>
              </a:xfrm>
            </p:spPr>
            <p:txBody>
              <a:bodyPr>
                <a:normAutofit/>
              </a:bodyPr>
              <a:lstStyle/>
              <a:p>
                <a:r>
                  <a:rPr lang="en-GB" sz="2400" dirty="0"/>
                  <a:t>Current sidearm simulations:</a:t>
                </a:r>
              </a:p>
              <a:p>
                <a:pPr lvl="1"/>
                <a:r>
                  <a:rPr lang="en-GB" sz="2000" b="1" dirty="0"/>
                  <a:t>Chamber 1:</a:t>
                </a:r>
                <a:r>
                  <a:rPr lang="en-GB" sz="2000" dirty="0"/>
                  <a:t> Capture and cooling of fast atoms from oven into 2D MOT.</a:t>
                </a:r>
              </a:p>
              <a:p>
                <a:pPr lvl="1"/>
                <a:r>
                  <a:rPr lang="en-GB" sz="2000" b="1" dirty="0"/>
                  <a:t>Chamber 2:</a:t>
                </a:r>
                <a:r>
                  <a:rPr lang="en-GB" sz="2000" dirty="0"/>
                  <a:t> Capture and cooling of atoms from the 2D MOT source.</a:t>
                </a:r>
              </a:p>
              <a:p>
                <a:r>
                  <a:rPr lang="en-GB" sz="2400" dirty="0"/>
                  <a:t>Upcoming simulations @ Ox:</a:t>
                </a:r>
              </a:p>
              <a:p>
                <a:pPr lvl="1"/>
                <a:r>
                  <a:rPr lang="en-GB" sz="2000" b="1" dirty="0"/>
                  <a:t>Chamber 1:</a:t>
                </a:r>
                <a:r>
                  <a:rPr lang="en-GB" sz="2000" dirty="0"/>
                  <a:t> Van der Waals collisions with thermal atoms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2000" dirty="0"/>
                  <a:t> required for oven scaling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FD3CDE-39FE-451A-A1F8-C468C1E2A0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7139" y="4475371"/>
                <a:ext cx="10515600" cy="2201654"/>
              </a:xfrm>
              <a:blipFill>
                <a:blip r:embed="rId2"/>
                <a:stretch>
                  <a:fillRect l="-754" t="-3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D72ABDF7-9E1E-4C5F-B784-5F1905B80898}"/>
              </a:ext>
            </a:extLst>
          </p:cNvPr>
          <p:cNvSpPr/>
          <p:nvPr/>
        </p:nvSpPr>
        <p:spPr>
          <a:xfrm>
            <a:off x="753978" y="1411704"/>
            <a:ext cx="681789" cy="6336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Oven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758975-9FCE-4C22-9208-B318F58E16BB}"/>
              </a:ext>
            </a:extLst>
          </p:cNvPr>
          <p:cNvSpPr/>
          <p:nvPr/>
        </p:nvSpPr>
        <p:spPr>
          <a:xfrm>
            <a:off x="1435768" y="1411705"/>
            <a:ext cx="1002632" cy="6336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2D-MOT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6EBD81-E8DA-4AB6-BAE7-260DEBE364CB}"/>
              </a:ext>
            </a:extLst>
          </p:cNvPr>
          <p:cNvSpPr/>
          <p:nvPr/>
        </p:nvSpPr>
        <p:spPr>
          <a:xfrm>
            <a:off x="2438400" y="1411704"/>
            <a:ext cx="762000" cy="633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Blue MOT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1B2707-2300-4B0C-9202-3D2C2873629E}"/>
              </a:ext>
            </a:extLst>
          </p:cNvPr>
          <p:cNvSpPr/>
          <p:nvPr/>
        </p:nvSpPr>
        <p:spPr>
          <a:xfrm>
            <a:off x="3200400" y="1411702"/>
            <a:ext cx="762000" cy="633663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Red MOT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3DD56CD-11BC-45DA-B08D-EF852A90CE6F}"/>
              </a:ext>
            </a:extLst>
          </p:cNvPr>
          <p:cNvSpPr/>
          <p:nvPr/>
        </p:nvSpPr>
        <p:spPr>
          <a:xfrm>
            <a:off x="3954378" y="1411702"/>
            <a:ext cx="930443" cy="633663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ODT loading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362A4F-E7E0-40A6-888D-9486991DF486}"/>
              </a:ext>
            </a:extLst>
          </p:cNvPr>
          <p:cNvSpPr/>
          <p:nvPr/>
        </p:nvSpPr>
        <p:spPr>
          <a:xfrm>
            <a:off x="4884821" y="1411702"/>
            <a:ext cx="677779" cy="633663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Evap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0A10ED-ED7C-49C4-BCCD-3C6FB76DDD73}"/>
              </a:ext>
            </a:extLst>
          </p:cNvPr>
          <p:cNvSpPr/>
          <p:nvPr/>
        </p:nvSpPr>
        <p:spPr>
          <a:xfrm>
            <a:off x="5562600" y="1411702"/>
            <a:ext cx="677779" cy="633663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Trans-port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F792D05-6A11-4C8B-ABB6-76A98DBBAFE5}"/>
              </a:ext>
            </a:extLst>
          </p:cNvPr>
          <p:cNvSpPr/>
          <p:nvPr/>
        </p:nvSpPr>
        <p:spPr>
          <a:xfrm>
            <a:off x="6240379" y="1411702"/>
            <a:ext cx="1010653" cy="6336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Final cooling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9C8473D-F321-4B09-B140-052529EF5982}"/>
              </a:ext>
            </a:extLst>
          </p:cNvPr>
          <p:cNvSpPr/>
          <p:nvPr/>
        </p:nvSpPr>
        <p:spPr>
          <a:xfrm>
            <a:off x="7251032" y="1411701"/>
            <a:ext cx="1010653" cy="6336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Cloud splitting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158577-6F04-4155-903F-F2377788007D}"/>
              </a:ext>
            </a:extLst>
          </p:cNvPr>
          <p:cNvSpPr/>
          <p:nvPr/>
        </p:nvSpPr>
        <p:spPr>
          <a:xfrm>
            <a:off x="8253666" y="1411700"/>
            <a:ext cx="866272" cy="6336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Launch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BAF3273-6CFF-4C47-A551-6FB5FBDCA2F1}"/>
              </a:ext>
            </a:extLst>
          </p:cNvPr>
          <p:cNvSpPr/>
          <p:nvPr/>
        </p:nvSpPr>
        <p:spPr>
          <a:xfrm>
            <a:off x="9095875" y="1411700"/>
            <a:ext cx="802103" cy="6336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AI </a:t>
            </a:r>
            <a:r>
              <a:rPr lang="en-GB" dirty="0" err="1"/>
              <a:t>seq</a:t>
            </a:r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33A6C00-AA9C-4715-B1B2-9DBCAD7ADA0F}"/>
              </a:ext>
            </a:extLst>
          </p:cNvPr>
          <p:cNvSpPr/>
          <p:nvPr/>
        </p:nvSpPr>
        <p:spPr>
          <a:xfrm>
            <a:off x="9883709" y="1411699"/>
            <a:ext cx="1002632" cy="633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Imaging</a:t>
            </a:r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9F09D680-62D3-4A4D-9F87-C9DC00CC35C5}"/>
              </a:ext>
            </a:extLst>
          </p:cNvPr>
          <p:cNvSpPr/>
          <p:nvPr/>
        </p:nvSpPr>
        <p:spPr>
          <a:xfrm rot="5400000">
            <a:off x="1891968" y="1039729"/>
            <a:ext cx="170442" cy="2446421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DEC89D5-2D7A-4C03-9E43-E4C424A8E09B}"/>
              </a:ext>
            </a:extLst>
          </p:cNvPr>
          <p:cNvSpPr txBox="1"/>
          <p:nvPr/>
        </p:nvSpPr>
        <p:spPr>
          <a:xfrm>
            <a:off x="753978" y="2479309"/>
            <a:ext cx="29557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/>
              <a:t>AtomECS</a:t>
            </a:r>
            <a:r>
              <a:rPr lang="en-GB" b="1" dirty="0"/>
              <a:t> I:</a:t>
            </a:r>
          </a:p>
          <a:p>
            <a:r>
              <a:rPr lang="en-GB" dirty="0"/>
              <a:t>   Optical scattering forces</a:t>
            </a:r>
          </a:p>
          <a:p>
            <a:r>
              <a:rPr lang="en-GB" dirty="0"/>
              <a:t>   Atom sources</a:t>
            </a:r>
          </a:p>
          <a:p>
            <a:r>
              <a:rPr lang="en-GB" dirty="0"/>
              <a:t>   Performance optimisations</a:t>
            </a:r>
          </a:p>
          <a:p>
            <a:endParaRPr lang="en-GB" sz="1400" dirty="0"/>
          </a:p>
          <a:p>
            <a:r>
              <a:rPr lang="en-GB" sz="1400" dirty="0"/>
              <a:t>        https://arxiv.org/abs/2105.06447</a:t>
            </a:r>
          </a:p>
        </p:txBody>
      </p:sp>
      <p:sp>
        <p:nvSpPr>
          <p:cNvPr id="24" name="Right Brace 23">
            <a:extLst>
              <a:ext uri="{FF2B5EF4-FFF2-40B4-BE49-F238E27FC236}">
                <a16:creationId xmlns:a16="http://schemas.microsoft.com/office/drawing/2014/main" id="{9B0EB1CC-8E90-4460-BFB5-3429CCA91941}"/>
              </a:ext>
            </a:extLst>
          </p:cNvPr>
          <p:cNvSpPr/>
          <p:nvPr/>
        </p:nvSpPr>
        <p:spPr>
          <a:xfrm rot="5400000">
            <a:off x="4646835" y="754015"/>
            <a:ext cx="170443" cy="3016644"/>
          </a:xfrm>
          <a:prstGeom prst="rightBrace">
            <a:avLst/>
          </a:prstGeom>
          <a:ln w="2857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87E18A7-B611-4A52-B7FA-0F239CD3CFA3}"/>
              </a:ext>
            </a:extLst>
          </p:cNvPr>
          <p:cNvGrpSpPr/>
          <p:nvPr/>
        </p:nvGrpSpPr>
        <p:grpSpPr>
          <a:xfrm>
            <a:off x="4255221" y="2443116"/>
            <a:ext cx="3003828" cy="1754326"/>
            <a:chOff x="3741877" y="2443116"/>
            <a:chExt cx="3003828" cy="175432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0970C87-0FCE-4EA1-BD79-C25916A1D626}"/>
                </a:ext>
              </a:extLst>
            </p:cNvPr>
            <p:cNvSpPr txBox="1"/>
            <p:nvPr/>
          </p:nvSpPr>
          <p:spPr>
            <a:xfrm>
              <a:off x="3752129" y="2443116"/>
              <a:ext cx="2993576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err="1"/>
                <a:t>AtomECS</a:t>
              </a:r>
              <a:r>
                <a:rPr lang="en-GB" b="1" dirty="0"/>
                <a:t> II:</a:t>
              </a:r>
            </a:p>
            <a:p>
              <a:r>
                <a:rPr lang="en-GB" dirty="0"/>
                <a:t>   Dipole traps</a:t>
              </a:r>
            </a:p>
            <a:p>
              <a:r>
                <a:rPr lang="en-GB" dirty="0"/>
                <a:t>   magnetic traps</a:t>
              </a:r>
            </a:p>
            <a:p>
              <a:r>
                <a:rPr lang="en-GB" dirty="0"/>
                <a:t>   s-wave collisions</a:t>
              </a:r>
            </a:p>
            <a:p>
              <a:r>
                <a:rPr lang="en-GB" dirty="0"/>
                <a:t>   Cooling transition Stark shift</a:t>
              </a:r>
            </a:p>
            <a:p>
              <a:r>
                <a:rPr lang="en-GB" dirty="0"/>
                <a:t>   Inelastic collisions</a:t>
              </a:r>
            </a:p>
          </p:txBody>
        </p:sp>
        <p:pic>
          <p:nvPicPr>
            <p:cNvPr id="19" name="Graphic 18" descr="Checkmark">
              <a:extLst>
                <a:ext uri="{FF2B5EF4-FFF2-40B4-BE49-F238E27FC236}">
                  <a16:creationId xmlns:a16="http://schemas.microsoft.com/office/drawing/2014/main" id="{28D31588-2A60-4874-A35B-7EEB01589F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741877" y="2787308"/>
              <a:ext cx="208491" cy="208491"/>
            </a:xfrm>
            <a:prstGeom prst="rect">
              <a:avLst/>
            </a:prstGeom>
          </p:spPr>
        </p:pic>
        <p:pic>
          <p:nvPicPr>
            <p:cNvPr id="25" name="Graphic 24" descr="Checkmark">
              <a:extLst>
                <a:ext uri="{FF2B5EF4-FFF2-40B4-BE49-F238E27FC236}">
                  <a16:creationId xmlns:a16="http://schemas.microsoft.com/office/drawing/2014/main" id="{6B9CD703-518E-4D52-9734-6AD77D77B7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741877" y="3084086"/>
              <a:ext cx="208491" cy="208491"/>
            </a:xfrm>
            <a:prstGeom prst="rect">
              <a:avLst/>
            </a:prstGeom>
          </p:spPr>
        </p:pic>
        <p:pic>
          <p:nvPicPr>
            <p:cNvPr id="27" name="Graphic 26" descr="Checkmark">
              <a:extLst>
                <a:ext uri="{FF2B5EF4-FFF2-40B4-BE49-F238E27FC236}">
                  <a16:creationId xmlns:a16="http://schemas.microsoft.com/office/drawing/2014/main" id="{585F0EC6-DE04-4D7B-BFD7-8BC1AFB7F3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741877" y="3621073"/>
              <a:ext cx="208491" cy="208491"/>
            </a:xfrm>
            <a:prstGeom prst="rect">
              <a:avLst/>
            </a:prstGeom>
          </p:spPr>
        </p:pic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843BCD6-D235-47B0-BAAD-6635E2CDEBF6}"/>
                </a:ext>
              </a:extLst>
            </p:cNvPr>
            <p:cNvSpPr/>
            <p:nvPr/>
          </p:nvSpPr>
          <p:spPr>
            <a:xfrm>
              <a:off x="3784389" y="3935186"/>
              <a:ext cx="123466" cy="123466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EC22B80-5F84-490D-9B6C-07F2B1952DB7}"/>
                </a:ext>
              </a:extLst>
            </p:cNvPr>
            <p:cNvSpPr/>
            <p:nvPr/>
          </p:nvSpPr>
          <p:spPr>
            <a:xfrm>
              <a:off x="3784389" y="3408142"/>
              <a:ext cx="123466" cy="123466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0" name="Graphic 29" descr="Checkmark">
            <a:extLst>
              <a:ext uri="{FF2B5EF4-FFF2-40B4-BE49-F238E27FC236}">
                <a16:creationId xmlns:a16="http://schemas.microsoft.com/office/drawing/2014/main" id="{EE54B313-ED12-4558-8010-528C291B75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0358" y="2841308"/>
            <a:ext cx="208491" cy="208491"/>
          </a:xfrm>
          <a:prstGeom prst="rect">
            <a:avLst/>
          </a:prstGeom>
        </p:spPr>
      </p:pic>
      <p:pic>
        <p:nvPicPr>
          <p:cNvPr id="31" name="Graphic 30" descr="Checkmark">
            <a:extLst>
              <a:ext uri="{FF2B5EF4-FFF2-40B4-BE49-F238E27FC236}">
                <a16:creationId xmlns:a16="http://schemas.microsoft.com/office/drawing/2014/main" id="{87A8F260-2DDD-49D3-9E3F-2D595E8E95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0358" y="3097981"/>
            <a:ext cx="208491" cy="208491"/>
          </a:xfrm>
          <a:prstGeom prst="rect">
            <a:avLst/>
          </a:prstGeom>
        </p:spPr>
      </p:pic>
      <p:pic>
        <p:nvPicPr>
          <p:cNvPr id="32" name="Graphic 31" descr="Checkmark">
            <a:extLst>
              <a:ext uri="{FF2B5EF4-FFF2-40B4-BE49-F238E27FC236}">
                <a16:creationId xmlns:a16="http://schemas.microsoft.com/office/drawing/2014/main" id="{E92F06EA-23AC-4E9E-8FE6-47B87A87B2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0359" y="3378717"/>
            <a:ext cx="208491" cy="20849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1CC1872-72DC-431B-8413-B635B74EDEAA}"/>
              </a:ext>
            </a:extLst>
          </p:cNvPr>
          <p:cNvSpPr txBox="1"/>
          <p:nvPr/>
        </p:nvSpPr>
        <p:spPr>
          <a:xfrm>
            <a:off x="9832230" y="2197963"/>
            <a:ext cx="1521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(Abi &amp; Leonie)</a:t>
            </a:r>
          </a:p>
        </p:txBody>
      </p:sp>
    </p:spTree>
    <p:extLst>
      <p:ext uri="{BB962C8B-B14F-4D97-AF65-F5344CB8AC3E}">
        <p14:creationId xmlns:p14="http://schemas.microsoft.com/office/powerpoint/2010/main" val="3186019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32BCB-5F05-4CCF-89C1-8C59E833A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Transverse-loaded 2D MOT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F0E7B6-44F3-47C6-9E5E-B800C59D98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02681" y="1621864"/>
                <a:ext cx="5760960" cy="5112222"/>
              </a:xfrm>
            </p:spPr>
            <p:txBody>
              <a:bodyPr>
                <a:normAutofit fontScale="92500"/>
              </a:bodyPr>
              <a:lstStyle/>
              <a:p>
                <a:r>
                  <a:rPr lang="en-GB" dirty="0"/>
                  <a:t>Current AION sidearm source:</a:t>
                </a:r>
              </a:p>
              <a:p>
                <a:pPr marL="914400" lvl="1" indent="-457200">
                  <a:buAutoNum type="arabicPeriod"/>
                </a:pPr>
                <a:r>
                  <a:rPr lang="en-GB" dirty="0"/>
                  <a:t>Atoms exit from oven, collimated by nozzle.</a:t>
                </a:r>
              </a:p>
              <a:p>
                <a:pPr marL="914400" lvl="1" indent="-457200">
                  <a:buAutoNum type="arabicPeriod"/>
                </a:pPr>
                <a:r>
                  <a:rPr lang="en-GB" dirty="0"/>
                  <a:t>Large area, high-power beams exert laser cooling forces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~140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  <a:p>
                <a:pPr marL="914400" lvl="1" indent="-457200">
                  <a:buAutoNum type="arabicPeriod"/>
                </a:pPr>
                <a:r>
                  <a:rPr lang="en-GB" dirty="0"/>
                  <a:t>Narrow, high-intensity push beam directs atomic flux towards the second chamber.</a:t>
                </a:r>
              </a:p>
              <a:p>
                <a:r>
                  <a:rPr lang="en-GB" dirty="0"/>
                  <a:t>Flux improvement:</a:t>
                </a:r>
              </a:p>
              <a:p>
                <a:pPr lvl="1"/>
                <a:r>
                  <a:rPr lang="en-GB" b="1" dirty="0"/>
                  <a:t>Cooling beam radius:</a:t>
                </a:r>
                <a:r>
                  <a:rPr lang="en-GB" dirty="0"/>
                  <a:t> larger capture volume; longer stopping distance; angle</a:t>
                </a:r>
              </a:p>
              <a:p>
                <a:pPr lvl="1"/>
                <a:r>
                  <a:rPr lang="en-GB" b="1" dirty="0"/>
                  <a:t>Oven performance:</a:t>
                </a:r>
                <a:r>
                  <a:rPr lang="en-GB" dirty="0"/>
                  <a:t> collimation; higher flux; larger size</a:t>
                </a:r>
              </a:p>
              <a:p>
                <a:pPr lvl="1"/>
                <a:r>
                  <a:rPr lang="en-GB" dirty="0"/>
                  <a:t>Hybrid with </a:t>
                </a:r>
                <a:r>
                  <a:rPr lang="en-GB" b="1" dirty="0"/>
                  <a:t>Zeeman slower</a:t>
                </a:r>
                <a:r>
                  <a:rPr lang="en-GB" dirty="0"/>
                  <a:t> beam</a:t>
                </a:r>
              </a:p>
              <a:p>
                <a:pPr lvl="2"/>
                <a:r>
                  <a:rPr lang="en-GB" dirty="0" err="1"/>
                  <a:t>Nosske</a:t>
                </a:r>
                <a:r>
                  <a:rPr lang="en-GB" dirty="0"/>
                  <a:t> et al, PRA 96 (2017)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F0E7B6-44F3-47C6-9E5E-B800C59D98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02681" y="1621864"/>
                <a:ext cx="5760960" cy="5112222"/>
              </a:xfrm>
              <a:blipFill>
                <a:blip r:embed="rId2"/>
                <a:stretch>
                  <a:fillRect l="-1693" t="-1788" r="-23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856BCE21-265C-417C-891B-06451F4F4D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4825" y="1835661"/>
            <a:ext cx="4075391" cy="43413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7BF312-68ED-44D5-B2F9-EC11BB7CDC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88" y="1621863"/>
            <a:ext cx="3261031" cy="47652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C3D8A7-E7B9-4788-9197-B14C44498324}"/>
              </a:ext>
            </a:extLst>
          </p:cNvPr>
          <p:cNvSpPr txBox="1"/>
          <p:nvPr/>
        </p:nvSpPr>
        <p:spPr>
          <a:xfrm>
            <a:off x="2443615" y="5677237"/>
            <a:ext cx="30168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b="1" dirty="0"/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DD30E1-6C44-4636-85C1-F49D556A2D57}"/>
              </a:ext>
            </a:extLst>
          </p:cNvPr>
          <p:cNvSpPr txBox="1"/>
          <p:nvPr/>
        </p:nvSpPr>
        <p:spPr>
          <a:xfrm>
            <a:off x="767215" y="2297872"/>
            <a:ext cx="30168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b="1" dirty="0"/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3E383C-1608-40A1-B3D7-494DC883667C}"/>
              </a:ext>
            </a:extLst>
          </p:cNvPr>
          <p:cNvSpPr txBox="1"/>
          <p:nvPr/>
        </p:nvSpPr>
        <p:spPr>
          <a:xfrm>
            <a:off x="2594458" y="3819826"/>
            <a:ext cx="30168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b="1" dirty="0"/>
              <a:t>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C535542-AEDF-489C-AD5D-EE4B80BC96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8555" y="2430934"/>
            <a:ext cx="2673994" cy="31471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61DA9C0-AA4F-46DD-8D15-9F7B21209EBD}"/>
              </a:ext>
            </a:extLst>
          </p:cNvPr>
          <p:cNvSpPr txBox="1"/>
          <p:nvPr/>
        </p:nvSpPr>
        <p:spPr>
          <a:xfrm>
            <a:off x="9448554" y="5578052"/>
            <a:ext cx="2673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Sr 2D MOT source at Oxford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B1CE134-14C2-4EB0-8BAE-600170BFD926}"/>
              </a:ext>
            </a:extLst>
          </p:cNvPr>
          <p:cNvSpPr/>
          <p:nvPr/>
        </p:nvSpPr>
        <p:spPr>
          <a:xfrm rot="2489306">
            <a:off x="-20801" y="3689231"/>
            <a:ext cx="4012208" cy="364158"/>
          </a:xfrm>
          <a:prstGeom prst="roundRect">
            <a:avLst>
              <a:gd name="adj" fmla="val 50000"/>
            </a:avLst>
          </a:prstGeom>
          <a:solidFill>
            <a:srgbClr val="3965B5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2F70DCE-2E51-4774-88F4-DE471FD88065}"/>
              </a:ext>
            </a:extLst>
          </p:cNvPr>
          <p:cNvSpPr/>
          <p:nvPr/>
        </p:nvSpPr>
        <p:spPr>
          <a:xfrm rot="18116203">
            <a:off x="-263412" y="3799244"/>
            <a:ext cx="4837681" cy="409421"/>
          </a:xfrm>
          <a:prstGeom prst="roundRect">
            <a:avLst>
              <a:gd name="adj" fmla="val 50000"/>
            </a:avLst>
          </a:prstGeom>
          <a:solidFill>
            <a:srgbClr val="3965B5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AFD7A4B-E06C-4620-A5C4-D51111730F9B}"/>
              </a:ext>
            </a:extLst>
          </p:cNvPr>
          <p:cNvSpPr/>
          <p:nvPr/>
        </p:nvSpPr>
        <p:spPr>
          <a:xfrm rot="1672000">
            <a:off x="1529779" y="4224246"/>
            <a:ext cx="2190943" cy="45719"/>
          </a:xfrm>
          <a:prstGeom prst="roundRect">
            <a:avLst>
              <a:gd name="adj" fmla="val 50000"/>
            </a:avLst>
          </a:prstGeom>
          <a:solidFill>
            <a:srgbClr val="3965B5">
              <a:alpha val="5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3EE3AE3-3725-4F1A-9F8E-7F3FCA45A72A}"/>
              </a:ext>
            </a:extLst>
          </p:cNvPr>
          <p:cNvCxnSpPr>
            <a:cxnSpLocks/>
          </p:cNvCxnSpPr>
          <p:nvPr/>
        </p:nvCxnSpPr>
        <p:spPr>
          <a:xfrm flipH="1" flipV="1">
            <a:off x="3093077" y="4341265"/>
            <a:ext cx="511297" cy="23928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2A7E9F5-93AE-4599-87CA-CC0349F4D96D}"/>
              </a:ext>
            </a:extLst>
          </p:cNvPr>
          <p:cNvCxnSpPr/>
          <p:nvPr/>
        </p:nvCxnSpPr>
        <p:spPr>
          <a:xfrm flipV="1">
            <a:off x="2085174" y="5403769"/>
            <a:ext cx="0" cy="547146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4832919-9550-405E-82CA-48301E83E45E}"/>
              </a:ext>
            </a:extLst>
          </p:cNvPr>
          <p:cNvCxnSpPr/>
          <p:nvPr/>
        </p:nvCxnSpPr>
        <p:spPr>
          <a:xfrm flipV="1">
            <a:off x="2085174" y="3990886"/>
            <a:ext cx="0" cy="788469"/>
          </a:xfrm>
          <a:prstGeom prst="line">
            <a:avLst/>
          </a:prstGeom>
          <a:ln w="38100"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86E1736-6D89-4DAF-92F2-8CBDDB476035}"/>
              </a:ext>
            </a:extLst>
          </p:cNvPr>
          <p:cNvCxnSpPr>
            <a:cxnSpLocks/>
          </p:cNvCxnSpPr>
          <p:nvPr/>
        </p:nvCxnSpPr>
        <p:spPr>
          <a:xfrm>
            <a:off x="1641824" y="3776850"/>
            <a:ext cx="443350" cy="214036"/>
          </a:xfrm>
          <a:prstGeom prst="line">
            <a:avLst/>
          </a:prstGeom>
          <a:ln w="38100"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74B4D21-35DC-467F-9697-D22A942F57D4}"/>
              </a:ext>
            </a:extLst>
          </p:cNvPr>
          <p:cNvCxnSpPr>
            <a:cxnSpLocks/>
          </p:cNvCxnSpPr>
          <p:nvPr/>
        </p:nvCxnSpPr>
        <p:spPr>
          <a:xfrm flipH="1" flipV="1">
            <a:off x="3338247" y="5074868"/>
            <a:ext cx="198453" cy="17495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4F92DC0-DB7D-4174-B01A-6DCB29142FD5}"/>
              </a:ext>
            </a:extLst>
          </p:cNvPr>
          <p:cNvCxnSpPr>
            <a:cxnSpLocks/>
          </p:cNvCxnSpPr>
          <p:nvPr/>
        </p:nvCxnSpPr>
        <p:spPr>
          <a:xfrm>
            <a:off x="441029" y="2472078"/>
            <a:ext cx="208563" cy="1951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6EF7DF3-C244-45FB-9622-1D5E37B1635A}"/>
              </a:ext>
            </a:extLst>
          </p:cNvPr>
          <p:cNvCxnSpPr>
            <a:cxnSpLocks/>
          </p:cNvCxnSpPr>
          <p:nvPr/>
        </p:nvCxnSpPr>
        <p:spPr>
          <a:xfrm flipH="1">
            <a:off x="3382058" y="1869333"/>
            <a:ext cx="110829" cy="21069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B16F2A5-E379-466F-8B1F-074C25CD6A38}"/>
              </a:ext>
            </a:extLst>
          </p:cNvPr>
          <p:cNvCxnSpPr>
            <a:cxnSpLocks/>
          </p:cNvCxnSpPr>
          <p:nvPr/>
        </p:nvCxnSpPr>
        <p:spPr>
          <a:xfrm flipV="1">
            <a:off x="792842" y="5937312"/>
            <a:ext cx="167970" cy="21851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12603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5692</TotalTime>
  <Words>1036</Words>
  <Application>Microsoft Office PowerPoint</Application>
  <PresentationFormat>Widescreen</PresentationFormat>
  <Paragraphs>206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Cambria Math</vt:lpstr>
      <vt:lpstr>Consolas</vt:lpstr>
      <vt:lpstr>Office Theme</vt:lpstr>
      <vt:lpstr>AtomECS</vt:lpstr>
      <vt:lpstr>AtomECS</vt:lpstr>
      <vt:lpstr>Entity-Component-System (ECS) pattern</vt:lpstr>
      <vt:lpstr>Advantages of ECS</vt:lpstr>
      <vt:lpstr>Example systems</vt:lpstr>
      <vt:lpstr>AtomECS performance</vt:lpstr>
      <vt:lpstr>Development cycle</vt:lpstr>
      <vt:lpstr>AtomECS &amp; AION</vt:lpstr>
      <vt:lpstr>Transverse-loaded 2D MOT </vt:lpstr>
      <vt:lpstr>Simulated 2D MOT properties</vt:lpstr>
      <vt:lpstr>Chamber 2 MOT recapture</vt:lpstr>
      <vt:lpstr>Cold Atoms at Oxford</vt:lpstr>
      <vt:lpstr>Red cooling transition</vt:lpstr>
      <vt:lpstr>Zeeman slower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AION-10 prototype</dc:title>
  <dc:creator>Elliot Bentine</dc:creator>
  <cp:lastModifiedBy>Elliot Bentine</cp:lastModifiedBy>
  <cp:revision>119</cp:revision>
  <dcterms:created xsi:type="dcterms:W3CDTF">2021-08-03T16:12:52Z</dcterms:created>
  <dcterms:modified xsi:type="dcterms:W3CDTF">2022-02-10T17:46:38Z</dcterms:modified>
</cp:coreProperties>
</file>