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959" r:id="rId2"/>
    <p:sldId id="1023" r:id="rId3"/>
    <p:sldId id="1022" r:id="rId4"/>
    <p:sldId id="1019" r:id="rId5"/>
    <p:sldId id="1017" r:id="rId6"/>
    <p:sldId id="1024" r:id="rId7"/>
    <p:sldId id="1018" r:id="rId8"/>
    <p:sldId id="1020" r:id="rId9"/>
    <p:sldId id="1026" r:id="rId10"/>
    <p:sldId id="1027" r:id="rId11"/>
    <p:sldId id="102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 Tschirhart" initials="RST" lastIdx="0" clrIdx="0">
    <p:extLst>
      <p:ext uri="{19B8F6BF-5375-455C-9EA6-DF929625EA0E}">
        <p15:presenceInfo xmlns:p15="http://schemas.microsoft.com/office/powerpoint/2012/main" userId="Robert S Tschirh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1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1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0DBB0-3BD6-AB42-8D80-4EF5B6356493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FBC1-5ABE-B142-84B3-54E64CA85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2338"/>
            <a:ext cx="1293854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26 Jan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5683" y="6492338"/>
            <a:ext cx="566703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MAGIS Simulations - FNAL | Simulation &amp; Analysis Workshop           Steve Geer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1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26 Jan 2022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MAGIS Simulations - FNAL | Simulation &amp; Analysis Workshop           Steve Geer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BD2361-C18D-7544-B3B8-3C47435CA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FermiLogo_RGB_NALBlue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836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5109" y="4033120"/>
            <a:ext cx="9386538" cy="1003049"/>
          </a:xfrm>
        </p:spPr>
        <p:txBody>
          <a:bodyPr>
            <a:no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MAGIS-100 Simulations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6B533-8FEF-7C42-A36B-0D471FB3AB82}"/>
              </a:ext>
            </a:extLst>
          </p:cNvPr>
          <p:cNvSpPr txBox="1"/>
          <p:nvPr/>
        </p:nvSpPr>
        <p:spPr>
          <a:xfrm>
            <a:off x="125108" y="4513810"/>
            <a:ext cx="5830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Fermilab contributions, perspective and context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D7624D8-E88C-F04E-8D17-34699C4EA00A}"/>
              </a:ext>
            </a:extLst>
          </p:cNvPr>
          <p:cNvSpPr txBox="1">
            <a:spLocks/>
          </p:cNvSpPr>
          <p:nvPr/>
        </p:nvSpPr>
        <p:spPr>
          <a:xfrm>
            <a:off x="627761" y="5032689"/>
            <a:ext cx="7746803" cy="172495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This Talk:   Mathematica-based simulations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Phase Resolution Study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Dark Matter Sensitivity Study</a:t>
            </a:r>
            <a:br>
              <a:rPr lang="en-US" sz="1100" dirty="0">
                <a:solidFill>
                  <a:schemeClr val="tx1">
                    <a:lumMod val="75000"/>
                  </a:schemeClr>
                </a:solidFill>
              </a:rPr>
            </a:br>
            <a:endParaRPr lang="en-US" sz="11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dirty="0"/>
              <a:t>Dylan’s talk:  Python implementation</a:t>
            </a:r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23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788"/>
            <a:ext cx="8686800" cy="427877"/>
          </a:xfrm>
        </p:spPr>
        <p:txBody>
          <a:bodyPr/>
          <a:lstStyle/>
          <a:p>
            <a:r>
              <a:rPr lang="en-US" dirty="0"/>
              <a:t>Dark Matter STATUS (ND-doc-1290)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Jan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Simulations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DAAF2D-6491-AE4D-878D-CB737A686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312" y="745137"/>
            <a:ext cx="4811750" cy="3419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BA21CB-A90A-9944-9B64-4C313B7F58A8}"/>
              </a:ext>
            </a:extLst>
          </p:cNvPr>
          <p:cNvSpPr txBox="1"/>
          <p:nvPr/>
        </p:nvSpPr>
        <p:spPr>
          <a:xfrm>
            <a:off x="167266" y="724835"/>
            <a:ext cx="38583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Black/Brown</a:t>
            </a:r>
            <a:r>
              <a:rPr lang="en-US" dirty="0"/>
              <a:t>: on average SNR=1 with/without DM evolution c.f. proposal sensitivity</a:t>
            </a:r>
            <a:br>
              <a:rPr lang="en-US" sz="1100" dirty="0"/>
            </a:b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: Corrected for L=50m</a:t>
            </a:r>
            <a:br>
              <a:rPr lang="en-US" sz="1100" dirty="0"/>
            </a:b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Blue:  Threshold sensitivity (only 5% chance of background fluctuation) ... Includes “look elsewhere” effect.</a:t>
            </a:r>
            <a:br>
              <a:rPr lang="en-US" sz="1100" dirty="0"/>
            </a:b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Red:</a:t>
            </a:r>
            <a:r>
              <a:rPr lang="en-US" dirty="0"/>
              <a:t> 90% CL sensitivity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03FB508-6A39-E940-9511-DF468FE80E26}"/>
              </a:ext>
            </a:extLst>
          </p:cNvPr>
          <p:cNvSpPr txBox="1">
            <a:spLocks/>
          </p:cNvSpPr>
          <p:nvPr/>
        </p:nvSpPr>
        <p:spPr>
          <a:xfrm>
            <a:off x="381000" y="4117508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Dark Matter Plans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A201D-91A3-FE4B-810F-31CE7833CA72}"/>
              </a:ext>
            </a:extLst>
          </p:cNvPr>
          <p:cNvSpPr txBox="1"/>
          <p:nvPr/>
        </p:nvSpPr>
        <p:spPr>
          <a:xfrm>
            <a:off x="380999" y="4683516"/>
            <a:ext cx="8406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Threshold &amp; 90%CL sensitivities depend on analysis technique – ongoing study to see if they can be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Very simple DM model so far. Developing a multi-species model to explore analysis possibilities.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DM+GGN combined studies (with Jeremiah)</a:t>
            </a:r>
          </a:p>
        </p:txBody>
      </p:sp>
    </p:spTree>
    <p:extLst>
      <p:ext uri="{BB962C8B-B14F-4D97-AF65-F5344CB8AC3E}">
        <p14:creationId xmlns:p14="http://schemas.microsoft.com/office/powerpoint/2010/main" val="247075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Remarks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Jan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Simulations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50CE4CBC-1B00-A142-A6AE-50E4C76C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89" y="962497"/>
            <a:ext cx="8441675" cy="5248732"/>
          </a:xfrm>
          <a:ln>
            <a:noFill/>
          </a:ln>
        </p:spPr>
        <p:txBody>
          <a:bodyPr/>
          <a:lstStyle/>
          <a:p>
            <a:r>
              <a:rPr lang="en-US" sz="2000" dirty="0"/>
              <a:t>MAGIS-100 is in a sense  somewhere between a traditional atom-interferometer experiment and a traditional particle physics experiment.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Detailed experiment simulations are expected in particle physics experiments, and I think they will be essential to build confidence in the analysis of data from a DM campaign ... but the scale of the required simulation effort &amp; associated computing resources is unclear. We need to make our best guess.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An important activity from the Fermilab team not covered in this talk is the work Mandy has been doing: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Understand the computing resources we want Fermilab to provide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Onboarding Collaboration members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r>
              <a:rPr lang="en-US" sz="2200" dirty="0"/>
              <a:t>Fermilab also has expertise for data production &amp; pipelines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Desirable to grow the team</a:t>
            </a:r>
          </a:p>
        </p:txBody>
      </p:sp>
    </p:spTree>
    <p:extLst>
      <p:ext uri="{BB962C8B-B14F-4D97-AF65-F5344CB8AC3E}">
        <p14:creationId xmlns:p14="http://schemas.microsoft.com/office/powerpoint/2010/main" val="50635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Resolution Simulation -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Jan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Simulations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50CE4CBC-1B00-A142-A6AE-50E4C76C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8" y="917896"/>
            <a:ext cx="8441675" cy="5248728"/>
          </a:xfrm>
          <a:ln>
            <a:noFill/>
          </a:ln>
        </p:spPr>
        <p:txBody>
          <a:bodyPr/>
          <a:lstStyle/>
          <a:p>
            <a:r>
              <a:rPr lang="en-US" dirty="0"/>
              <a:t>Provide a package that can be jointly developed &amp; shared with other MAGIS Collaborators and can be used to: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Evaluate the statistical sensitivity of measurements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Explore systematic limitations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hence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Inform design &amp; operational parameter choices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Inform optimization of the data-taking plan to maximize science yield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Facilitate development of advanced analysis techniques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Facilitate a mock data challenge before data taking</a:t>
            </a:r>
            <a:br>
              <a:rPr lang="en-US" sz="1050" dirty="0">
                <a:solidFill>
                  <a:schemeClr val="tx1"/>
                </a:solidFill>
              </a:rPr>
            </a:br>
            <a:endParaRPr lang="en-US" sz="105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and along the way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Build analysis team(s)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3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788"/>
            <a:ext cx="8686800" cy="427877"/>
          </a:xfrm>
        </p:spPr>
        <p:txBody>
          <a:bodyPr/>
          <a:lstStyle/>
          <a:p>
            <a:r>
              <a:rPr lang="en-US" dirty="0"/>
              <a:t>Mathematica-based Simulation - CONTRIBUTORS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Jan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Simulations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50CE4CBC-1B00-A142-A6AE-50E4C76C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26" y="806381"/>
            <a:ext cx="8441675" cy="5326788"/>
          </a:xfrm>
          <a:ln>
            <a:noFill/>
          </a:ln>
        </p:spPr>
        <p:txBody>
          <a:bodyPr/>
          <a:lstStyle/>
          <a:p>
            <a:r>
              <a:rPr lang="en-US" sz="1800" dirty="0"/>
              <a:t>Jeremiah </a:t>
            </a:r>
          </a:p>
          <a:p>
            <a:pPr lvl="1"/>
            <a:r>
              <a:rPr lang="en-US" sz="1600" dirty="0"/>
              <a:t>Developed analytical (wavefunction-based) description of the two-port atom populations at the end of the interferometer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(ND-doc-767)</a:t>
            </a:r>
          </a:p>
          <a:p>
            <a:pPr lvl="1"/>
            <a:r>
              <a:rPr lang="en-US" sz="1600" dirty="0"/>
              <a:t>Turned the Mathematica code into a package for Collaboration use.</a:t>
            </a:r>
          </a:p>
          <a:p>
            <a:r>
              <a:rPr lang="en-US" sz="1800" dirty="0"/>
              <a:t>Leonie</a:t>
            </a:r>
          </a:p>
          <a:p>
            <a:pPr lvl="1"/>
            <a:r>
              <a:rPr lang="en-US" sz="1600" dirty="0"/>
              <a:t>Studied effects of diffusion in imaging region, resulting in a change to our assumed imaging time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(ND-doc-921)</a:t>
            </a:r>
          </a:p>
          <a:p>
            <a:pPr lvl="1"/>
            <a:r>
              <a:rPr lang="en-US" sz="1600" dirty="0"/>
              <a:t>Is studying LMT stray paths</a:t>
            </a:r>
          </a:p>
          <a:p>
            <a:r>
              <a:rPr lang="en-US" sz="1800" dirty="0"/>
              <a:t>Sam</a:t>
            </a:r>
          </a:p>
          <a:p>
            <a:pPr lvl="1"/>
            <a:r>
              <a:rPr lang="en-US" sz="1600" dirty="0"/>
              <a:t>Axion studies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(ND-doc-1484)</a:t>
            </a:r>
          </a:p>
          <a:p>
            <a:pPr lvl="1"/>
            <a:r>
              <a:rPr lang="en-US" sz="1600" dirty="0"/>
              <a:t>Beginning to study impact of transverse motion</a:t>
            </a:r>
          </a:p>
          <a:p>
            <a:r>
              <a:rPr lang="en-US" sz="1800" dirty="0"/>
              <a:t>Tim</a:t>
            </a:r>
          </a:p>
          <a:p>
            <a:pPr lvl="1"/>
            <a:r>
              <a:rPr lang="en-US" sz="1600" dirty="0"/>
              <a:t>Provided atom-interferometer expertise to guide parameter choices and other advice.</a:t>
            </a:r>
          </a:p>
          <a:p>
            <a:r>
              <a:rPr lang="en-US" sz="1800" dirty="0"/>
              <a:t>SG </a:t>
            </a:r>
          </a:p>
          <a:p>
            <a:pPr lvl="1"/>
            <a:r>
              <a:rPr lang="en-US" sz="1600" dirty="0"/>
              <a:t>developed the code to map the cloud population onto a pixel array, simulate statistical fluctuations and noise, fit the resulting measured populations to extract the phase &amp; repeat many times to compute the phase resolution.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(ND-doc-845)</a:t>
            </a:r>
          </a:p>
          <a:p>
            <a:pPr lvl="1"/>
            <a:r>
              <a:rPr lang="en-US" sz="1600" dirty="0"/>
              <a:t>DM simulations &amp; study </a:t>
            </a:r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(ND-doc-1290)</a:t>
            </a:r>
          </a:p>
        </p:txBody>
      </p:sp>
    </p:spTree>
    <p:extLst>
      <p:ext uri="{BB962C8B-B14F-4D97-AF65-F5344CB8AC3E}">
        <p14:creationId xmlns:p14="http://schemas.microsoft.com/office/powerpoint/2010/main" val="327475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EF7A12-A11D-3A43-98DD-1B7A167F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58" y="1030876"/>
            <a:ext cx="5873959" cy="516261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Start with </a:t>
            </a:r>
            <a:r>
              <a:rPr lang="en-US" dirty="0"/>
              <a:t>(Jeremiah: ND-doc-767)</a:t>
            </a:r>
          </a:p>
          <a:p>
            <a:r>
              <a:rPr lang="en-US" sz="2000" dirty="0"/>
              <a:t>analytically derived wavefunction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atom population in the imaging region</a:t>
            </a:r>
            <a:r>
              <a:rPr lang="en-US" sz="1100" dirty="0"/>
              <a:t> </a:t>
            </a:r>
            <a:r>
              <a:rPr lang="en-US" sz="2000" dirty="0"/>
              <a:t>at end of interferometer sequence </a:t>
            </a:r>
            <a:br>
              <a:rPr lang="en-US" sz="2000" dirty="0"/>
            </a:br>
            <a:endParaRPr lang="en-US" sz="1100" dirty="0"/>
          </a:p>
          <a:p>
            <a:pPr marL="0" indent="0">
              <a:buNone/>
            </a:pPr>
            <a:r>
              <a:rPr lang="en-US" b="1" dirty="0"/>
              <a:t>Simulation ingredients </a:t>
            </a:r>
            <a:r>
              <a:rPr lang="en-US" dirty="0"/>
              <a:t>(SG: ND-doc-845)</a:t>
            </a:r>
          </a:p>
          <a:p>
            <a:r>
              <a:rPr lang="en-US" sz="2000" dirty="0"/>
              <a:t>photon emission rate &amp; imaging time</a:t>
            </a:r>
          </a:p>
          <a:p>
            <a:r>
              <a:rPr lang="en-US" sz="2000" dirty="0"/>
              <a:t>Atom diffusion during imaging</a:t>
            </a:r>
          </a:p>
          <a:p>
            <a:r>
              <a:rPr lang="en-US" sz="2000" dirty="0"/>
              <a:t>optics: geom. acceptance &amp; magnification</a:t>
            </a:r>
          </a:p>
          <a:p>
            <a:r>
              <a:rPr lang="en-US" sz="2000" dirty="0"/>
              <a:t>CCD pixel geometry &amp; quantum efficiency</a:t>
            </a:r>
          </a:p>
          <a:p>
            <a:r>
              <a:rPr lang="en-US" sz="2000" dirty="0"/>
              <a:t>pixel readout noise: Gaussian fluctuations</a:t>
            </a:r>
          </a:p>
          <a:p>
            <a:r>
              <a:rPr lang="en-US" sz="2000" dirty="0"/>
              <a:t>Atom statistics: Poisson fluctuations</a:t>
            </a:r>
          </a:p>
          <a:p>
            <a:r>
              <a:rPr lang="en-US" sz="2000" dirty="0"/>
              <a:t>Photon emission statistics: Poisson fluctuations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- details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Jan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Simulations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DB3DB7-F9A8-254D-BD8B-B3444F08AE9B}"/>
              </a:ext>
            </a:extLst>
          </p:cNvPr>
          <p:cNvGrpSpPr/>
          <p:nvPr/>
        </p:nvGrpSpPr>
        <p:grpSpPr>
          <a:xfrm>
            <a:off x="6544440" y="-3812"/>
            <a:ext cx="2668260" cy="6236356"/>
            <a:chOff x="2107365" y="371299"/>
            <a:chExt cx="2668259" cy="62363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E21957-4CB9-E34A-BD76-E6B7CFDA5B92}"/>
                </a:ext>
              </a:extLst>
            </p:cNvPr>
            <p:cNvGrpSpPr/>
            <p:nvPr/>
          </p:nvGrpSpPr>
          <p:grpSpPr>
            <a:xfrm>
              <a:off x="2458383" y="371299"/>
              <a:ext cx="2317241" cy="6016265"/>
              <a:chOff x="2160887" y="371299"/>
              <a:chExt cx="2317241" cy="601626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BF6B095-742B-F744-BBD0-4AC879FF2748}"/>
                  </a:ext>
                </a:extLst>
              </p:cNvPr>
              <p:cNvPicPr/>
              <p:nvPr/>
            </p:nvPicPr>
            <p:blipFill rotWithShape="1">
              <a:blip r:embed="rId2"/>
              <a:srcRect l="5665" t="4072" r="2677" b="14788"/>
              <a:stretch/>
            </p:blipFill>
            <p:spPr>
              <a:xfrm rot="5400000">
                <a:off x="633867" y="2381827"/>
                <a:ext cx="5781066" cy="179389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CCA11-39EA-1E4D-800B-11D20D04EE4C}"/>
                  </a:ext>
                </a:extLst>
              </p:cNvPr>
              <p:cNvSpPr txBox="1"/>
              <p:nvPr/>
            </p:nvSpPr>
            <p:spPr>
              <a:xfrm>
                <a:off x="2252257" y="2424581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500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CC2C15-ACAA-3B46-BC93-6568A0759FED}"/>
                  </a:ext>
                </a:extLst>
              </p:cNvPr>
              <p:cNvSpPr txBox="1"/>
              <p:nvPr/>
            </p:nvSpPr>
            <p:spPr>
              <a:xfrm>
                <a:off x="2160887" y="4466656"/>
                <a:ext cx="5501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1000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849AFF-D45D-9C4C-80BD-74AFF53DA2E5}"/>
                  </a:ext>
                </a:extLst>
              </p:cNvPr>
              <p:cNvSpPr txBox="1"/>
              <p:nvPr/>
            </p:nvSpPr>
            <p:spPr>
              <a:xfrm>
                <a:off x="2435001" y="371299"/>
                <a:ext cx="2760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4E9E22-75B3-3E44-B842-651FD1D16113}"/>
                  </a:ext>
                </a:extLst>
              </p:cNvPr>
              <p:cNvSpPr txBox="1"/>
              <p:nvPr/>
            </p:nvSpPr>
            <p:spPr>
              <a:xfrm>
                <a:off x="2645003" y="607978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97B0B9-2AC4-8945-8EF6-A8CA8EE3AF50}"/>
                  </a:ext>
                </a:extLst>
              </p:cNvPr>
              <p:cNvSpPr txBox="1"/>
              <p:nvPr/>
            </p:nvSpPr>
            <p:spPr>
              <a:xfrm>
                <a:off x="3286861" y="607978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200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4C8A85-5206-F741-8C3E-BE1B5444A08D}"/>
                  </a:ext>
                </a:extLst>
              </p:cNvPr>
              <p:cNvSpPr txBox="1"/>
              <p:nvPr/>
            </p:nvSpPr>
            <p:spPr>
              <a:xfrm>
                <a:off x="4019349" y="607978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400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836E5D-7373-2B45-97F5-7F7249620DED}"/>
                </a:ext>
              </a:extLst>
            </p:cNvPr>
            <p:cNvSpPr txBox="1"/>
            <p:nvPr/>
          </p:nvSpPr>
          <p:spPr>
            <a:xfrm>
              <a:off x="3081885" y="6238323"/>
              <a:ext cx="1344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x-index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66B088-6EE4-3F4B-AF5A-38A2E13B6A08}"/>
                </a:ext>
              </a:extLst>
            </p:cNvPr>
            <p:cNvSpPr txBox="1"/>
            <p:nvPr/>
          </p:nvSpPr>
          <p:spPr>
            <a:xfrm rot="16200000">
              <a:off x="1620180" y="3439294"/>
              <a:ext cx="1343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z-index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47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16230"/>
            <a:ext cx="4152847" cy="977698"/>
          </a:xfrm>
        </p:spPr>
        <p:txBody>
          <a:bodyPr/>
          <a:lstStyle/>
          <a:p>
            <a:r>
              <a:rPr lang="en-US" dirty="0"/>
              <a:t>Simulation Results</a:t>
            </a:r>
            <a:br>
              <a:rPr lang="en-US" dirty="0"/>
            </a:br>
            <a:r>
              <a:rPr lang="en-US" sz="2000" dirty="0"/>
              <a:t>(ND-doc-845)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Jan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Simulations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61E088-42C6-9348-871E-F4962B8837D7}"/>
              </a:ext>
            </a:extLst>
          </p:cNvPr>
          <p:cNvGrpSpPr/>
          <p:nvPr/>
        </p:nvGrpSpPr>
        <p:grpSpPr>
          <a:xfrm>
            <a:off x="4515303" y="163616"/>
            <a:ext cx="4537673" cy="5913561"/>
            <a:chOff x="4899057" y="160286"/>
            <a:chExt cx="5014886" cy="65354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78A481-9858-8948-BFD8-6490BA376FCD}"/>
                </a:ext>
              </a:extLst>
            </p:cNvPr>
            <p:cNvPicPr/>
            <p:nvPr/>
          </p:nvPicPr>
          <p:blipFill rotWithShape="1">
            <a:blip r:embed="rId2"/>
            <a:srcRect l="4383" b="13071"/>
            <a:stretch/>
          </p:blipFill>
          <p:spPr>
            <a:xfrm>
              <a:off x="5324354" y="160286"/>
              <a:ext cx="4589589" cy="33584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49A76F-D455-FD42-9A32-3FC78FD6FB16}"/>
                </a:ext>
              </a:extLst>
            </p:cNvPr>
            <p:cNvPicPr/>
            <p:nvPr/>
          </p:nvPicPr>
          <p:blipFill rotWithShape="1">
            <a:blip r:embed="rId3"/>
            <a:srcRect l="5362"/>
            <a:stretch/>
          </p:blipFill>
          <p:spPr>
            <a:xfrm>
              <a:off x="5202484" y="3305492"/>
              <a:ext cx="4711459" cy="33902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29B778-3799-B449-81CE-F3387D3AFB53}"/>
                </a:ext>
              </a:extLst>
            </p:cNvPr>
            <p:cNvSpPr txBox="1"/>
            <p:nvPr/>
          </p:nvSpPr>
          <p:spPr>
            <a:xfrm rot="16200000">
              <a:off x="4004261" y="1944117"/>
              <a:ext cx="2158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photons/bin  (x1000)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FE11C3-560F-FF48-B838-A1BCBD1542AA}"/>
                </a:ext>
              </a:extLst>
            </p:cNvPr>
            <p:cNvSpPr txBox="1"/>
            <p:nvPr/>
          </p:nvSpPr>
          <p:spPr>
            <a:xfrm rot="16200000">
              <a:off x="4457302" y="4584347"/>
              <a:ext cx="1252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Asymmetry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0938E069-AAA2-7D4C-8074-9DAA3A590B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750" y="1262906"/>
                <a:ext cx="4357042" cy="4546878"/>
              </a:xfr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r>
                  <a:rPr lang="en-US" sz="1600" dirty="0"/>
                  <a:t>Various analysis techniques  explored to fit the interference pattern for the phase.</a:t>
                </a:r>
                <a:br>
                  <a:rPr lang="en-US" sz="1600" dirty="0"/>
                </a:br>
                <a:endParaRPr lang="en-US" sz="1800" dirty="0"/>
              </a:p>
              <a:p>
                <a:r>
                  <a:rPr lang="en-US" sz="1600" dirty="0"/>
                  <a:t>Fits give good descriptions of the  simulated images &amp; yield shot-noise limited phase precision when operational parameters optimized.</a:t>
                </a:r>
                <a:br>
                  <a:rPr lang="en-US" sz="1600" dirty="0"/>
                </a:br>
                <a:endParaRPr lang="en-US" sz="1600" dirty="0"/>
              </a:p>
              <a:p>
                <a:r>
                  <a:rPr lang="en-US" sz="1600" dirty="0"/>
                  <a:t>Dependence of precision on statistics and readout noise is reasonably well understood &amp; can be parametrized:</a:t>
                </a:r>
                <a:br>
                  <a:rPr lang="en-US" sz="1600" dirty="0"/>
                </a:br>
                <a:endParaRPr lang="en-US" sz="1800" dirty="0"/>
              </a:p>
              <a:p>
                <a:pPr marL="0" indent="0">
                  <a:buNone/>
                </a:pPr>
                <a:r>
                  <a:rPr lang="en-US" sz="1600" dirty="0"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𝛿𝜙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= </a:t>
                </a:r>
                <a:br>
                  <a:rPr lang="en-US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en-US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𝛿𝜙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=phase resolution, t =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maging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=1.10±           0.01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1400" baseline="-25000" dirty="0" err="1">
                    <a:latin typeface="Symbol" pitchFamily="2" charset="2"/>
                    <a:cs typeface="Calibri" panose="020F0502020204030204" pitchFamily="34" charset="0"/>
                  </a:rPr>
                  <a:t>g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n-US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r>
                  <a:rPr lang="en-US" sz="14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= time corresponding to 1 photon/atom           	detected (signal/noise = 1), N = total number of  	atoms. 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0938E069-AAA2-7D4C-8074-9DAA3A590B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750" y="1262906"/>
                <a:ext cx="4357042" cy="4546878"/>
              </a:xfrm>
              <a:blipFill>
                <a:blip r:embed="rId4"/>
                <a:stretch>
                  <a:fillRect l="-2915" t="-1393" r="-7872" b="-11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2F3F853-DA07-024B-9886-24FF16C624BA}"/>
              </a:ext>
            </a:extLst>
          </p:cNvPr>
          <p:cNvSpPr/>
          <p:nvPr/>
        </p:nvSpPr>
        <p:spPr>
          <a:xfrm>
            <a:off x="7022051" y="46807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single-port fringes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BCE0A1-E644-F149-A402-B021C2879ABD}"/>
              </a:ext>
            </a:extLst>
          </p:cNvPr>
          <p:cNvSpPr/>
          <p:nvPr/>
        </p:nvSpPr>
        <p:spPr>
          <a:xfrm>
            <a:off x="6766823" y="3153825"/>
            <a:ext cx="22108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two-port asymmetry</a:t>
            </a:r>
          </a:p>
        </p:txBody>
      </p:sp>
      <p:pic>
        <p:nvPicPr>
          <p:cNvPr id="15" name="Picture 14" descr="Diagram, schematic&#10;&#10;Description automatically generated">
            <a:extLst>
              <a:ext uri="{FF2B5EF4-FFF2-40B4-BE49-F238E27FC236}">
                <a16:creationId xmlns:a16="http://schemas.microsoft.com/office/drawing/2014/main" id="{72909378-2829-274F-AB9E-8003ABB4E8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25" r="-1"/>
          <a:stretch/>
        </p:blipFill>
        <p:spPr>
          <a:xfrm>
            <a:off x="1405052" y="4120825"/>
            <a:ext cx="1717289" cy="663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201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EF7A12-A11D-3A43-98DD-1B7A167F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718648"/>
            <a:ext cx="5332332" cy="2343052"/>
          </a:xfrm>
          <a:ln>
            <a:noFill/>
          </a:ln>
        </p:spPr>
        <p:txBody>
          <a:bodyPr/>
          <a:lstStyle/>
          <a:p>
            <a:r>
              <a:rPr lang="en-US" sz="2000" dirty="0"/>
              <a:t>No realistic optics model (only calculated geometrical acceptance factor and a specified magnification).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No stray paths (important for high LMT studies) not included. Hence no good model for an imperfect contrast yet.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788"/>
            <a:ext cx="4990171" cy="427877"/>
          </a:xfrm>
        </p:spPr>
        <p:txBody>
          <a:bodyPr/>
          <a:lstStyle/>
          <a:p>
            <a:r>
              <a:rPr lang="en-US" dirty="0"/>
              <a:t>Present Limitations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Jan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Simulations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DB3DB7-F9A8-254D-BD8B-B3444F08AE9B}"/>
              </a:ext>
            </a:extLst>
          </p:cNvPr>
          <p:cNvGrpSpPr/>
          <p:nvPr/>
        </p:nvGrpSpPr>
        <p:grpSpPr>
          <a:xfrm>
            <a:off x="6009185" y="40792"/>
            <a:ext cx="2668260" cy="6236356"/>
            <a:chOff x="2107365" y="371299"/>
            <a:chExt cx="2668259" cy="62363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E21957-4CB9-E34A-BD76-E6B7CFDA5B92}"/>
                </a:ext>
              </a:extLst>
            </p:cNvPr>
            <p:cNvGrpSpPr/>
            <p:nvPr/>
          </p:nvGrpSpPr>
          <p:grpSpPr>
            <a:xfrm>
              <a:off x="2458383" y="371299"/>
              <a:ext cx="2317241" cy="6016265"/>
              <a:chOff x="2160887" y="371299"/>
              <a:chExt cx="2317241" cy="601626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BF6B095-742B-F744-BBD0-4AC879FF2748}"/>
                  </a:ext>
                </a:extLst>
              </p:cNvPr>
              <p:cNvPicPr/>
              <p:nvPr/>
            </p:nvPicPr>
            <p:blipFill rotWithShape="1">
              <a:blip r:embed="rId2"/>
              <a:srcRect l="5665" t="4072" r="2677" b="14788"/>
              <a:stretch/>
            </p:blipFill>
            <p:spPr>
              <a:xfrm rot="5400000">
                <a:off x="633867" y="2381827"/>
                <a:ext cx="5781066" cy="179389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CCA11-39EA-1E4D-800B-11D20D04EE4C}"/>
                  </a:ext>
                </a:extLst>
              </p:cNvPr>
              <p:cNvSpPr txBox="1"/>
              <p:nvPr/>
            </p:nvSpPr>
            <p:spPr>
              <a:xfrm>
                <a:off x="2252257" y="2424581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500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CC2C15-ACAA-3B46-BC93-6568A0759FED}"/>
                  </a:ext>
                </a:extLst>
              </p:cNvPr>
              <p:cNvSpPr txBox="1"/>
              <p:nvPr/>
            </p:nvSpPr>
            <p:spPr>
              <a:xfrm>
                <a:off x="2160887" y="4466656"/>
                <a:ext cx="5501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1000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849AFF-D45D-9C4C-80BD-74AFF53DA2E5}"/>
                  </a:ext>
                </a:extLst>
              </p:cNvPr>
              <p:cNvSpPr txBox="1"/>
              <p:nvPr/>
            </p:nvSpPr>
            <p:spPr>
              <a:xfrm>
                <a:off x="2435001" y="371299"/>
                <a:ext cx="2760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/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4E9E22-75B3-3E44-B842-651FD1D16113}"/>
                  </a:ext>
                </a:extLst>
              </p:cNvPr>
              <p:cNvSpPr txBox="1"/>
              <p:nvPr/>
            </p:nvSpPr>
            <p:spPr>
              <a:xfrm>
                <a:off x="2645003" y="607978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97B0B9-2AC4-8945-8EF6-A8CA8EE3AF50}"/>
                  </a:ext>
                </a:extLst>
              </p:cNvPr>
              <p:cNvSpPr txBox="1"/>
              <p:nvPr/>
            </p:nvSpPr>
            <p:spPr>
              <a:xfrm>
                <a:off x="3286861" y="607978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200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4C8A85-5206-F741-8C3E-BE1B5444A08D}"/>
                  </a:ext>
                </a:extLst>
              </p:cNvPr>
              <p:cNvSpPr txBox="1"/>
              <p:nvPr/>
            </p:nvSpPr>
            <p:spPr>
              <a:xfrm>
                <a:off x="4019349" y="6079786"/>
                <a:ext cx="458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400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836E5D-7373-2B45-97F5-7F7249620DED}"/>
                </a:ext>
              </a:extLst>
            </p:cNvPr>
            <p:cNvSpPr txBox="1"/>
            <p:nvPr/>
          </p:nvSpPr>
          <p:spPr>
            <a:xfrm>
              <a:off x="3081885" y="6238323"/>
              <a:ext cx="1344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x-index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66B088-6EE4-3F4B-AF5A-38A2E13B6A08}"/>
                </a:ext>
              </a:extLst>
            </p:cNvPr>
            <p:cNvSpPr txBox="1"/>
            <p:nvPr/>
          </p:nvSpPr>
          <p:spPr>
            <a:xfrm rot="16200000">
              <a:off x="1620180" y="3439294"/>
              <a:ext cx="1343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pixel z-index</a:t>
              </a:r>
            </a:p>
          </p:txBody>
        </p:sp>
      </p:grpSp>
      <p:sp>
        <p:nvSpPr>
          <p:cNvPr id="18" name="Title 2">
            <a:extLst>
              <a:ext uri="{FF2B5EF4-FFF2-40B4-BE49-F238E27FC236}">
                <a16:creationId xmlns:a16="http://schemas.microsoft.com/office/drawing/2014/main" id="{34ECC3F5-E8C4-3A4B-AB7D-90F151CEEE7E}"/>
              </a:ext>
            </a:extLst>
          </p:cNvPr>
          <p:cNvSpPr txBox="1">
            <a:spLocks/>
          </p:cNvSpPr>
          <p:nvPr/>
        </p:nvSpPr>
        <p:spPr>
          <a:xfrm>
            <a:off x="381000" y="3169657"/>
            <a:ext cx="4990171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Looking Forward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931B271-4173-2D4C-BED9-25342E094505}"/>
              </a:ext>
            </a:extLst>
          </p:cNvPr>
          <p:cNvSpPr txBox="1">
            <a:spLocks/>
          </p:cNvSpPr>
          <p:nvPr/>
        </p:nvSpPr>
        <p:spPr>
          <a:xfrm>
            <a:off x="381002" y="3714604"/>
            <a:ext cx="5332332" cy="1923479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Leonie is implementing a parametrization of LMT stray paths into the package.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Imagine that the optics studies within the Collaboration will result in a parametrization that can be incorporated for a more complete optics description including DOF effects.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170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EF7A12-A11D-3A43-98DD-1B7A167F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623132"/>
            <a:ext cx="8397606" cy="660570"/>
          </a:xfrm>
          <a:ln>
            <a:noFill/>
          </a:ln>
        </p:spPr>
        <p:txBody>
          <a:bodyPr/>
          <a:lstStyle/>
          <a:p>
            <a:r>
              <a:rPr lang="en-US" sz="1800" dirty="0"/>
              <a:t>Present code not intended to be multi-user ... but able to produce simulated DM datasets that can be used to develop analysis tools etc.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2185"/>
            <a:ext cx="8686800" cy="427877"/>
          </a:xfrm>
        </p:spPr>
        <p:txBody>
          <a:bodyPr/>
          <a:lstStyle/>
          <a:p>
            <a:r>
              <a:rPr lang="en-US" dirty="0"/>
              <a:t>Dark Matter Studies:   ND-doc-1290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Jan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Simulations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6F3E519-3F05-AE40-9B2B-96C18DC2B59E}"/>
              </a:ext>
            </a:extLst>
          </p:cNvPr>
          <p:cNvGrpSpPr/>
          <p:nvPr/>
        </p:nvGrpSpPr>
        <p:grpSpPr>
          <a:xfrm>
            <a:off x="709263" y="1366051"/>
            <a:ext cx="7719253" cy="3694044"/>
            <a:chOff x="441639" y="2146621"/>
            <a:chExt cx="7719253" cy="369404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94DE00C-3717-1F4B-9ECF-843665D7FED8}"/>
                </a:ext>
              </a:extLst>
            </p:cNvPr>
            <p:cNvGrpSpPr/>
            <p:nvPr/>
          </p:nvGrpSpPr>
          <p:grpSpPr>
            <a:xfrm>
              <a:off x="4051454" y="2389067"/>
              <a:ext cx="1983615" cy="2813045"/>
              <a:chOff x="6362770" y="2803856"/>
              <a:chExt cx="1983615" cy="2813045"/>
            </a:xfrm>
          </p:grpSpPr>
          <p:sp>
            <p:nvSpPr>
              <p:cNvPr id="10" name="Can 9">
                <a:extLst>
                  <a:ext uri="{FF2B5EF4-FFF2-40B4-BE49-F238E27FC236}">
                    <a16:creationId xmlns:a16="http://schemas.microsoft.com/office/drawing/2014/main" id="{245B2C11-2442-E64B-BEE5-F26D804B2786}"/>
                  </a:ext>
                </a:extLst>
              </p:cNvPr>
              <p:cNvSpPr/>
              <p:nvPr/>
            </p:nvSpPr>
            <p:spPr>
              <a:xfrm>
                <a:off x="6362770" y="2803856"/>
                <a:ext cx="1983615" cy="2813045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F0F178-75CE-4840-A4D4-62EB35D48CA1}"/>
                  </a:ext>
                </a:extLst>
              </p:cNvPr>
              <p:cNvSpPr txBox="1"/>
              <p:nvPr/>
            </p:nvSpPr>
            <p:spPr>
              <a:xfrm>
                <a:off x="6524165" y="3466664"/>
                <a:ext cx="1660827" cy="10156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Collaboration accessible Disk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E21CC3-36F5-0245-A7ED-9DEB71546432}"/>
                </a:ext>
              </a:extLst>
            </p:cNvPr>
            <p:cNvGrpSpPr/>
            <p:nvPr/>
          </p:nvGrpSpPr>
          <p:grpSpPr>
            <a:xfrm>
              <a:off x="1909973" y="2146621"/>
              <a:ext cx="1548821" cy="933776"/>
              <a:chOff x="2434085" y="128242"/>
              <a:chExt cx="1548821" cy="93377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DA4AEA8-2355-CF4E-B859-2073FEF5D5E8}"/>
                  </a:ext>
                </a:extLst>
              </p:cNvPr>
              <p:cNvSpPr/>
              <p:nvPr/>
            </p:nvSpPr>
            <p:spPr>
              <a:xfrm>
                <a:off x="2494489" y="128242"/>
                <a:ext cx="1488417" cy="93377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9BD3D9-B13F-FA4E-9C51-C55FFD6172D2}"/>
                  </a:ext>
                </a:extLst>
              </p:cNvPr>
              <p:cNvSpPr txBox="1"/>
              <p:nvPr/>
            </p:nvSpPr>
            <p:spPr>
              <a:xfrm>
                <a:off x="2434085" y="225135"/>
                <a:ext cx="154882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User A</a:t>
                </a:r>
                <a:br>
                  <a:rPr lang="en-US" sz="1400" dirty="0"/>
                </a:br>
                <a:r>
                  <a:rPr lang="en-US" sz="1400" dirty="0"/>
                  <a:t>code for Physics </a:t>
                </a:r>
                <a:br>
                  <a:rPr lang="en-US" sz="1400" dirty="0"/>
                </a:br>
                <a:r>
                  <a:rPr lang="en-US" sz="1400" dirty="0"/>
                  <a:t>Model X</a:t>
                </a:r>
              </a:p>
            </p:txBody>
          </p:sp>
        </p:grpSp>
        <p:sp>
          <p:nvSpPr>
            <p:cNvPr id="13" name="Can 12">
              <a:extLst>
                <a:ext uri="{FF2B5EF4-FFF2-40B4-BE49-F238E27FC236}">
                  <a16:creationId xmlns:a16="http://schemas.microsoft.com/office/drawing/2014/main" id="{22F8382B-6B42-FB41-BFDF-A1C2E48DE4AB}"/>
                </a:ext>
              </a:extLst>
            </p:cNvPr>
            <p:cNvSpPr/>
            <p:nvPr/>
          </p:nvSpPr>
          <p:spPr>
            <a:xfrm>
              <a:off x="441639" y="3227963"/>
              <a:ext cx="946958" cy="1342919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docDB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0712F79-C4DC-4E4B-A422-62DF14363B8B}"/>
                </a:ext>
              </a:extLst>
            </p:cNvPr>
            <p:cNvGrpSpPr/>
            <p:nvPr/>
          </p:nvGrpSpPr>
          <p:grpSpPr>
            <a:xfrm>
              <a:off x="1930006" y="4906889"/>
              <a:ext cx="1548821" cy="933776"/>
              <a:chOff x="2434085" y="128242"/>
              <a:chExt cx="1548821" cy="93377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D1EDBD-E98E-E048-B36E-6686F5182B3C}"/>
                  </a:ext>
                </a:extLst>
              </p:cNvPr>
              <p:cNvSpPr/>
              <p:nvPr/>
            </p:nvSpPr>
            <p:spPr>
              <a:xfrm>
                <a:off x="2494489" y="128242"/>
                <a:ext cx="1488417" cy="93377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4AE660-FEFF-714A-AB66-5118DEFA7B4F}"/>
                  </a:ext>
                </a:extLst>
              </p:cNvPr>
              <p:cNvSpPr txBox="1"/>
              <p:nvPr/>
            </p:nvSpPr>
            <p:spPr>
              <a:xfrm>
                <a:off x="2434085" y="225135"/>
                <a:ext cx="154882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User Z </a:t>
                </a:r>
                <a:br>
                  <a:rPr lang="en-US" sz="1400" dirty="0"/>
                </a:br>
                <a:r>
                  <a:rPr lang="en-US" sz="1400" dirty="0"/>
                  <a:t>code for Physics </a:t>
                </a:r>
                <a:br>
                  <a:rPr lang="en-US" sz="1400" dirty="0"/>
                </a:br>
                <a:r>
                  <a:rPr lang="en-US" sz="1400" dirty="0"/>
                  <a:t>Model X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E5ED4AE-4948-0E4A-A137-ACB8589FC47E}"/>
                </a:ext>
              </a:extLst>
            </p:cNvPr>
            <p:cNvGrpSpPr/>
            <p:nvPr/>
          </p:nvGrpSpPr>
          <p:grpSpPr>
            <a:xfrm>
              <a:off x="1902546" y="3198546"/>
              <a:ext cx="1548821" cy="933776"/>
              <a:chOff x="2434085" y="128242"/>
              <a:chExt cx="1548821" cy="93377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14DECC1-14D7-864F-B97E-01E7D7C4D124}"/>
                  </a:ext>
                </a:extLst>
              </p:cNvPr>
              <p:cNvSpPr/>
              <p:nvPr/>
            </p:nvSpPr>
            <p:spPr>
              <a:xfrm>
                <a:off x="2494489" y="128242"/>
                <a:ext cx="1488417" cy="93377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12EB4D-20B2-274A-AF8F-10EBFC404C56}"/>
                  </a:ext>
                </a:extLst>
              </p:cNvPr>
              <p:cNvSpPr txBox="1"/>
              <p:nvPr/>
            </p:nvSpPr>
            <p:spPr>
              <a:xfrm>
                <a:off x="2434085" y="225135"/>
                <a:ext cx="154882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User B</a:t>
                </a:r>
                <a:br>
                  <a:rPr lang="en-US" sz="1400" dirty="0"/>
                </a:br>
                <a:r>
                  <a:rPr lang="en-US" sz="1400" dirty="0"/>
                  <a:t>code for Physics </a:t>
                </a:r>
                <a:br>
                  <a:rPr lang="en-US" sz="1400" dirty="0"/>
                </a:br>
                <a:r>
                  <a:rPr lang="en-US" sz="1400" dirty="0"/>
                  <a:t>Model X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953C3FB-01DA-474E-985C-791248C214A8}"/>
                </a:ext>
              </a:extLst>
            </p:cNvPr>
            <p:cNvGrpSpPr/>
            <p:nvPr/>
          </p:nvGrpSpPr>
          <p:grpSpPr>
            <a:xfrm>
              <a:off x="6603519" y="2176360"/>
              <a:ext cx="1535065" cy="555693"/>
              <a:chOff x="2447841" y="128242"/>
              <a:chExt cx="1535065" cy="55569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760977C-FCF0-E54E-8C02-B036396561D7}"/>
                  </a:ext>
                </a:extLst>
              </p:cNvPr>
              <p:cNvSpPr/>
              <p:nvPr/>
            </p:nvSpPr>
            <p:spPr>
              <a:xfrm>
                <a:off x="2494489" y="128242"/>
                <a:ext cx="1488417" cy="5556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13CB238-47E3-BB44-96BD-44C3659C7B42}"/>
                  </a:ext>
                </a:extLst>
              </p:cNvPr>
              <p:cNvSpPr txBox="1"/>
              <p:nvPr/>
            </p:nvSpPr>
            <p:spPr>
              <a:xfrm>
                <a:off x="2447841" y="225135"/>
                <a:ext cx="15213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Analysis Study 1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7C810EC-EE21-5045-989A-F164D17BF14A}"/>
                </a:ext>
              </a:extLst>
            </p:cNvPr>
            <p:cNvGrpSpPr/>
            <p:nvPr/>
          </p:nvGrpSpPr>
          <p:grpSpPr>
            <a:xfrm>
              <a:off x="6610955" y="2875172"/>
              <a:ext cx="1535065" cy="555693"/>
              <a:chOff x="2447841" y="128242"/>
              <a:chExt cx="1535065" cy="55569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DF6807-B175-524D-A329-08AEE5290BA2}"/>
                  </a:ext>
                </a:extLst>
              </p:cNvPr>
              <p:cNvSpPr/>
              <p:nvPr/>
            </p:nvSpPr>
            <p:spPr>
              <a:xfrm>
                <a:off x="2494489" y="128242"/>
                <a:ext cx="1488417" cy="5556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2D2708-A2BC-154B-B994-C706BAF84142}"/>
                  </a:ext>
                </a:extLst>
              </p:cNvPr>
              <p:cNvSpPr txBox="1"/>
              <p:nvPr/>
            </p:nvSpPr>
            <p:spPr>
              <a:xfrm>
                <a:off x="2447841" y="225135"/>
                <a:ext cx="15213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Analysis Study 2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37EC50C-5256-E843-BA8B-FD33901294F7}"/>
                </a:ext>
              </a:extLst>
            </p:cNvPr>
            <p:cNvGrpSpPr/>
            <p:nvPr/>
          </p:nvGrpSpPr>
          <p:grpSpPr>
            <a:xfrm>
              <a:off x="6618391" y="3596287"/>
              <a:ext cx="1535065" cy="555693"/>
              <a:chOff x="2447841" y="128242"/>
              <a:chExt cx="1535065" cy="555693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05AA4CC-6A28-DB42-ACD0-53A615BA05E1}"/>
                  </a:ext>
                </a:extLst>
              </p:cNvPr>
              <p:cNvSpPr/>
              <p:nvPr/>
            </p:nvSpPr>
            <p:spPr>
              <a:xfrm>
                <a:off x="2494489" y="128242"/>
                <a:ext cx="1488417" cy="5556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EBC494-7AB7-1145-AC41-F2F8B90CDCEA}"/>
                  </a:ext>
                </a:extLst>
              </p:cNvPr>
              <p:cNvSpPr txBox="1"/>
              <p:nvPr/>
            </p:nvSpPr>
            <p:spPr>
              <a:xfrm>
                <a:off x="2447841" y="225135"/>
                <a:ext cx="15213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Analysis Study 3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9107C17-2D3B-EA4D-9E51-DC185C2FB21D}"/>
                </a:ext>
              </a:extLst>
            </p:cNvPr>
            <p:cNvGrpSpPr/>
            <p:nvPr/>
          </p:nvGrpSpPr>
          <p:grpSpPr>
            <a:xfrm>
              <a:off x="6616081" y="5120284"/>
              <a:ext cx="1544811" cy="555693"/>
              <a:chOff x="2438095" y="128242"/>
              <a:chExt cx="1544811" cy="55569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A71C18B-F43E-7345-A1A0-5138D608E244}"/>
                  </a:ext>
                </a:extLst>
              </p:cNvPr>
              <p:cNvSpPr/>
              <p:nvPr/>
            </p:nvSpPr>
            <p:spPr>
              <a:xfrm>
                <a:off x="2494489" y="128242"/>
                <a:ext cx="1488417" cy="5556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B57EDE7-02DE-BA41-ACB3-74357058A3C1}"/>
                  </a:ext>
                </a:extLst>
              </p:cNvPr>
              <p:cNvSpPr txBox="1"/>
              <p:nvPr/>
            </p:nvSpPr>
            <p:spPr>
              <a:xfrm>
                <a:off x="2438095" y="225135"/>
                <a:ext cx="1540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Analysis Study N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93A5D75-79A9-5442-8767-C3A7D3F44E40}"/>
                </a:ext>
              </a:extLst>
            </p:cNvPr>
            <p:cNvCxnSpPr>
              <a:cxnSpLocks/>
            </p:cNvCxnSpPr>
            <p:nvPr/>
          </p:nvCxnSpPr>
          <p:spPr>
            <a:xfrm>
              <a:off x="3482541" y="2601347"/>
              <a:ext cx="568913" cy="59719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F3B21FA-5C67-404D-98FB-4D6C64F5B255}"/>
                </a:ext>
              </a:extLst>
            </p:cNvPr>
            <p:cNvCxnSpPr>
              <a:cxnSpLocks/>
            </p:cNvCxnSpPr>
            <p:nvPr/>
          </p:nvCxnSpPr>
          <p:spPr>
            <a:xfrm>
              <a:off x="3478827" y="3645843"/>
              <a:ext cx="572627" cy="47337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70164DF-7264-744C-A208-993113168E88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V="1">
              <a:off x="3478827" y="4570882"/>
              <a:ext cx="572627" cy="80223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4920500-ECA5-2047-8333-685142E835F9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6035069" y="2427142"/>
              <a:ext cx="568450" cy="65325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F953436-C756-AE40-81AE-EFC33D461D0D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flipV="1">
              <a:off x="6035069" y="3125954"/>
              <a:ext cx="575886" cy="30491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1D6D8A7-3080-064D-91FF-A58FB7E853F2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>
              <a:off x="6035069" y="3847069"/>
              <a:ext cx="583322" cy="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1273837-2606-6847-B796-FD44D998BC53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6035069" y="4269800"/>
              <a:ext cx="581012" cy="110126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369DB73-3DF7-694B-82AD-F6219AA97C5C}"/>
                </a:ext>
              </a:extLst>
            </p:cNvPr>
            <p:cNvCxnSpPr>
              <a:cxnSpLocks/>
              <a:stCxn id="24" idx="1"/>
              <a:endCxn id="13" idx="4"/>
            </p:cNvCxnSpPr>
            <p:nvPr/>
          </p:nvCxnSpPr>
          <p:spPr>
            <a:xfrm flipH="1">
              <a:off x="1388597" y="3664771"/>
              <a:ext cx="513949" cy="23465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FDC7751-5F82-1346-90B2-4D337D3B0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961" y="2732053"/>
              <a:ext cx="490057" cy="86423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91480F8-19DE-EB43-B33E-E5223EBD7C4F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 flipV="1">
              <a:off x="1435653" y="4046592"/>
              <a:ext cx="494353" cy="132652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ontent Placeholder 1">
            <a:extLst>
              <a:ext uri="{FF2B5EF4-FFF2-40B4-BE49-F238E27FC236}">
                <a16:creationId xmlns:a16="http://schemas.microsoft.com/office/drawing/2014/main" id="{381E17E0-29E9-D049-A59E-8072DD96D947}"/>
              </a:ext>
            </a:extLst>
          </p:cNvPr>
          <p:cNvSpPr txBox="1">
            <a:spLocks/>
          </p:cNvSpPr>
          <p:nvPr/>
        </p:nvSpPr>
        <p:spPr>
          <a:xfrm>
            <a:off x="228600" y="5314076"/>
            <a:ext cx="8686799" cy="93377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Present Goals: (</a:t>
            </a:r>
            <a:r>
              <a:rPr lang="en-US" sz="1800" dirty="0" err="1"/>
              <a:t>i</a:t>
            </a:r>
            <a:r>
              <a:rPr lang="en-US" sz="1800" dirty="0"/>
              <a:t>) Initial DM study to verify analytical expectations for experimental sensitivity, (ii) Datasets on Collaboration accessible disk + document in </a:t>
            </a:r>
            <a:r>
              <a:rPr lang="en-US" sz="1800" dirty="0" err="1"/>
              <a:t>docDB</a:t>
            </a:r>
            <a:endParaRPr lang="en-US" sz="1800" dirty="0"/>
          </a:p>
          <a:p>
            <a:r>
              <a:rPr lang="en-US" sz="1800" dirty="0"/>
              <a:t>May need something more formal if we need a “production simulation.”</a:t>
            </a:r>
          </a:p>
          <a:p>
            <a:pPr marL="0" indent="0">
              <a:buFont typeface="Arial" charset="0"/>
              <a:buNone/>
            </a:pPr>
            <a:endParaRPr lang="en-US" sz="11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C19D690-1C50-2743-851E-6E31DA0455AD}"/>
              </a:ext>
            </a:extLst>
          </p:cNvPr>
          <p:cNvGrpSpPr/>
          <p:nvPr/>
        </p:nvGrpSpPr>
        <p:grpSpPr>
          <a:xfrm>
            <a:off x="2940208" y="3489231"/>
            <a:ext cx="100310" cy="527771"/>
            <a:chOff x="3029416" y="3489231"/>
            <a:chExt cx="100310" cy="527771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DEE868F-44A0-4640-9C75-D10132564FF4}"/>
                </a:ext>
              </a:extLst>
            </p:cNvPr>
            <p:cNvSpPr/>
            <p:nvPr/>
          </p:nvSpPr>
          <p:spPr>
            <a:xfrm>
              <a:off x="3029416" y="3489231"/>
              <a:ext cx="100310" cy="100310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3F4C78D-1E8A-6744-9198-2C87F1A2AEF1}"/>
                </a:ext>
              </a:extLst>
            </p:cNvPr>
            <p:cNvSpPr/>
            <p:nvPr/>
          </p:nvSpPr>
          <p:spPr>
            <a:xfrm>
              <a:off x="3029416" y="3697386"/>
              <a:ext cx="100310" cy="100310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B611501-DF0D-F84B-B62F-3DAC6E4582F7}"/>
                </a:ext>
              </a:extLst>
            </p:cNvPr>
            <p:cNvSpPr/>
            <p:nvPr/>
          </p:nvSpPr>
          <p:spPr>
            <a:xfrm>
              <a:off x="3029416" y="3916692"/>
              <a:ext cx="100310" cy="100310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3FEE524-4211-B941-9B9B-5BE08B7C5367}"/>
              </a:ext>
            </a:extLst>
          </p:cNvPr>
          <p:cNvGrpSpPr/>
          <p:nvPr/>
        </p:nvGrpSpPr>
        <p:grpSpPr>
          <a:xfrm>
            <a:off x="7619998" y="3574725"/>
            <a:ext cx="100310" cy="527771"/>
            <a:chOff x="3029416" y="3489231"/>
            <a:chExt cx="100310" cy="52777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E1F6CE6-6BE7-DD45-ADF5-BC977F1A3F69}"/>
                </a:ext>
              </a:extLst>
            </p:cNvPr>
            <p:cNvSpPr/>
            <p:nvPr/>
          </p:nvSpPr>
          <p:spPr>
            <a:xfrm>
              <a:off x="3029416" y="3489231"/>
              <a:ext cx="100310" cy="10031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6FB2D60-CDB1-D949-869E-0E1790CB801E}"/>
                </a:ext>
              </a:extLst>
            </p:cNvPr>
            <p:cNvSpPr/>
            <p:nvPr/>
          </p:nvSpPr>
          <p:spPr>
            <a:xfrm>
              <a:off x="3029416" y="3697386"/>
              <a:ext cx="100310" cy="10031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6F3ABC9-0973-1C4F-BE0E-2BA460ED1D04}"/>
                </a:ext>
              </a:extLst>
            </p:cNvPr>
            <p:cNvSpPr/>
            <p:nvPr/>
          </p:nvSpPr>
          <p:spPr>
            <a:xfrm>
              <a:off x="3029416" y="3916692"/>
              <a:ext cx="100310" cy="10031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031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Matter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Jan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Simulations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155F56-721C-D643-A6C9-1D308532036A}"/>
              </a:ext>
            </a:extLst>
          </p:cNvPr>
          <p:cNvSpPr txBox="1">
            <a:spLocks/>
          </p:cNvSpPr>
          <p:nvPr/>
        </p:nvSpPr>
        <p:spPr>
          <a:xfrm>
            <a:off x="247186" y="1073223"/>
            <a:ext cx="5094246" cy="11031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6"/>
                </a:solidFill>
              </a:rPr>
              <a:t>Arvanitaki</a:t>
            </a:r>
            <a:r>
              <a:rPr lang="en-US" sz="1800" dirty="0">
                <a:solidFill>
                  <a:schemeClr val="accent6"/>
                </a:solidFill>
              </a:rPr>
              <a:t> et al</a:t>
            </a:r>
            <a:r>
              <a:rPr lang="en-US" sz="1800" b="0" dirty="0">
                <a:solidFill>
                  <a:schemeClr val="accent6"/>
                </a:solidFill>
              </a:rPr>
              <a:t>; Search for light scalar dark matter with atomic gravitational wave detectors, arXiv:1606.04541v1  [hep-</a:t>
            </a:r>
            <a:r>
              <a:rPr lang="en-US" sz="1800" b="0" dirty="0" err="1">
                <a:solidFill>
                  <a:schemeClr val="accent6"/>
                </a:solidFill>
              </a:rPr>
              <a:t>ph</a:t>
            </a:r>
            <a:r>
              <a:rPr lang="en-US" sz="1800" b="0" dirty="0">
                <a:solidFill>
                  <a:schemeClr val="accent6"/>
                </a:solidFill>
              </a:rPr>
              <a:t>] 14 Jun 2016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BE2B91-9DE0-0547-A8C9-ADE9D07F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86" y="3403563"/>
            <a:ext cx="5274471" cy="576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5ED922-FBCE-CF4A-A40B-1C37A79B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336" y="108669"/>
            <a:ext cx="3442259" cy="401728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8FB28BD-7D59-454C-A2E7-1BCBB76D7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84" y="2371788"/>
            <a:ext cx="3371740" cy="875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8CC0A1-5619-4440-9BED-7F7B9771A9C0}"/>
              </a:ext>
            </a:extLst>
          </p:cNvPr>
          <p:cNvSpPr txBox="1"/>
          <p:nvPr/>
        </p:nvSpPr>
        <p:spPr>
          <a:xfrm>
            <a:off x="223025" y="4427038"/>
            <a:ext cx="851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I have modified the </a:t>
            </a:r>
            <a:r>
              <a:rPr lang="en-US" dirty="0" err="1">
                <a:solidFill>
                  <a:schemeClr val="accent6"/>
                </a:solidFill>
              </a:rPr>
              <a:t>Arvanitaki</a:t>
            </a:r>
            <a:r>
              <a:rPr lang="en-US" dirty="0">
                <a:solidFill>
                  <a:schemeClr val="accent6"/>
                </a:solidFill>
              </a:rPr>
              <a:t> et al model to include evolution of the DM wave: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385B56-5FCC-2C4D-8543-4716B4DB60A2}"/>
                  </a:ext>
                </a:extLst>
              </p:cNvPr>
              <p:cNvSpPr/>
              <p:nvPr/>
            </p:nvSpPr>
            <p:spPr>
              <a:xfrm>
                <a:off x="966486" y="4826610"/>
                <a:ext cx="6175094" cy="957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385B56-5FCC-2C4D-8543-4716B4DB6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86" y="4826610"/>
                <a:ext cx="6175094" cy="957826"/>
              </a:xfrm>
              <a:prstGeom prst="rect">
                <a:avLst/>
              </a:prstGeom>
              <a:blipFill>
                <a:blip r:embed="rId5"/>
                <a:stretch>
                  <a:fillRect t="-102632" b="-15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77CE9CD-CFA3-714D-8E71-497A147B388C}"/>
              </a:ext>
            </a:extLst>
          </p:cNvPr>
          <p:cNvSpPr txBox="1"/>
          <p:nvPr/>
        </p:nvSpPr>
        <p:spPr>
          <a:xfrm>
            <a:off x="5341435" y="5672924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phase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slip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470995-4969-7B4B-A889-9C6F793700E9}"/>
              </a:ext>
            </a:extLst>
          </p:cNvPr>
          <p:cNvSpPr txBox="1"/>
          <p:nvPr/>
        </p:nvSpPr>
        <p:spPr>
          <a:xfrm>
            <a:off x="3031577" y="5702663"/>
            <a:ext cx="1072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amplitude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evolution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3CAD2B-B599-E944-A572-DD8CFAD93E26}"/>
              </a:ext>
            </a:extLst>
          </p:cNvPr>
          <p:cNvCxnSpPr/>
          <p:nvPr/>
        </p:nvCxnSpPr>
        <p:spPr>
          <a:xfrm flipV="1">
            <a:off x="3546088" y="5452946"/>
            <a:ext cx="0" cy="219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FFDE5B-72DF-8741-B97B-9BACAA0ACC61}"/>
              </a:ext>
            </a:extLst>
          </p:cNvPr>
          <p:cNvCxnSpPr/>
          <p:nvPr/>
        </p:nvCxnSpPr>
        <p:spPr>
          <a:xfrm flipV="1">
            <a:off x="5683406" y="5482685"/>
            <a:ext cx="0" cy="219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06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E0FA8-048B-9E4F-B145-88551456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96716"/>
            <a:ext cx="4343400" cy="427877"/>
          </a:xfrm>
        </p:spPr>
        <p:txBody>
          <a:bodyPr/>
          <a:lstStyle/>
          <a:p>
            <a:pPr algn="ctr"/>
            <a:r>
              <a:rPr lang="en-US" dirty="0"/>
              <a:t>Dark Matter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EBB5-45A1-604E-8B51-D6E5A62D88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26 Jan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26C4-713B-6142-AF26-7EFE51AED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MAGIS Simulations - FNAL | Simulation &amp; Analysis Workshop           Steve Geer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CE02-7320-624D-9723-4078D3BF3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A878569-7F26-BA48-AA15-6097874AEB3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3" t="47788" r="7457" b="5550"/>
          <a:stretch/>
        </p:blipFill>
        <p:spPr bwMode="auto">
          <a:xfrm>
            <a:off x="4824200" y="-37311"/>
            <a:ext cx="4210950" cy="2905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01617-FB3A-AB41-9080-7A1560DD998D}"/>
              </a:ext>
            </a:extLst>
          </p:cNvPr>
          <p:cNvSpPr txBox="1"/>
          <p:nvPr/>
        </p:nvSpPr>
        <p:spPr>
          <a:xfrm>
            <a:off x="5118410" y="2782233"/>
            <a:ext cx="3880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Example of a simulated DM “fingerprint” over an interval ~ the coherence time.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1E19F-1337-C54E-BE7C-863EDBA619FF}"/>
              </a:ext>
            </a:extLst>
          </p:cNvPr>
          <p:cNvSpPr txBox="1"/>
          <p:nvPr/>
        </p:nvSpPr>
        <p:spPr>
          <a:xfrm>
            <a:off x="156122" y="1304692"/>
            <a:ext cx="4549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DM assumed to be fully virialized with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Maxwell-Boltzmann velocity distribution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cut off at the galactic escape velocity.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Resulting freq. spread (typically 1 part in 10</a:t>
            </a:r>
            <a:r>
              <a:rPr lang="en-US" baseline="30000" dirty="0"/>
              <a:t>8</a:t>
            </a:r>
            <a:r>
              <a:rPr lang="en-US" dirty="0"/>
              <a:t>) generates DM wave evolution (i.e. decoherence).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7C1BC-E5CF-3C47-8BDA-3859FB8A5D15}"/>
              </a:ext>
            </a:extLst>
          </p:cNvPr>
          <p:cNvSpPr txBox="1"/>
          <p:nvPr/>
        </p:nvSpPr>
        <p:spPr>
          <a:xfrm>
            <a:off x="178423" y="3513742"/>
            <a:ext cx="86812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Simulate many experiments, each with its own DM “fingerprint,” &amp; calculate the gradiometer phase difference </a:t>
            </a:r>
            <a:r>
              <a:rPr lang="en-US" dirty="0">
                <a:solidFill>
                  <a:schemeClr val="accent6"/>
                </a:solidFill>
                <a:latin typeface="Symbol" pitchFamily="2" charset="2"/>
              </a:rPr>
              <a:t>df</a:t>
            </a:r>
            <a:r>
              <a:rPr lang="en-US" dirty="0">
                <a:solidFill>
                  <a:schemeClr val="accent6"/>
                </a:solidFill>
              </a:rPr>
              <a:t> smeared by the experimental resolution for each measurement in a data taking campaign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to disk the sequence of </a:t>
            </a:r>
            <a:r>
              <a:rPr lang="en-US" dirty="0">
                <a:latin typeface="Symbol" pitchFamily="2" charset="2"/>
              </a:rPr>
              <a:t>df </a:t>
            </a:r>
            <a:r>
              <a:rPr lang="en-US" dirty="0"/>
              <a:t>for others to use (e.g. Jeremiah for a study of DM + GGN).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Verified expected sensitivity to DM based on analytical estimates &amp; study analysis techniques to discover/exclude DM with a given mass → ND-doc-1290. </a:t>
            </a:r>
          </a:p>
        </p:txBody>
      </p:sp>
    </p:spTree>
    <p:extLst>
      <p:ext uri="{BB962C8B-B14F-4D97-AF65-F5344CB8AC3E}">
        <p14:creationId xmlns:p14="http://schemas.microsoft.com/office/powerpoint/2010/main" val="136167213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9396</TotalTime>
  <Words>1242</Words>
  <Application>Microsoft Macintosh PowerPoint</Application>
  <PresentationFormat>On-screen Show (4:3)</PresentationFormat>
  <Paragraphs>152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Helvetica</vt:lpstr>
      <vt:lpstr>Symbol</vt:lpstr>
      <vt:lpstr>FermilabTemplate</vt:lpstr>
      <vt:lpstr>PowerPoint Presentation</vt:lpstr>
      <vt:lpstr>Phase Resolution Simulation - GOALS</vt:lpstr>
      <vt:lpstr>Mathematica-based Simulation - CONTRIBUTORS</vt:lpstr>
      <vt:lpstr>Simulation - details</vt:lpstr>
      <vt:lpstr>Simulation Results (ND-doc-845)</vt:lpstr>
      <vt:lpstr>Present Limitations</vt:lpstr>
      <vt:lpstr>Dark Matter Studies:   ND-doc-1290</vt:lpstr>
      <vt:lpstr>Dark Matter Model</vt:lpstr>
      <vt:lpstr>Dark Matter Simulation</vt:lpstr>
      <vt:lpstr>Dark Matter STATUS (ND-doc-1290)</vt:lpstr>
      <vt:lpstr>Final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Metrology Techniques for Dark Matter Axion Detection</dc:title>
  <dc:creator>Aaron S Chou</dc:creator>
  <cp:lastModifiedBy>Steve Geer</cp:lastModifiedBy>
  <cp:revision>273</cp:revision>
  <dcterms:created xsi:type="dcterms:W3CDTF">2018-08-05T22:31:24Z</dcterms:created>
  <dcterms:modified xsi:type="dcterms:W3CDTF">2022-01-25T18:11:25Z</dcterms:modified>
</cp:coreProperties>
</file>