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59" r:id="rId6"/>
    <p:sldId id="261" r:id="rId7"/>
    <p:sldId id="272" r:id="rId8"/>
    <p:sldId id="263" r:id="rId9"/>
    <p:sldId id="267" r:id="rId10"/>
    <p:sldId id="273" r:id="rId11"/>
    <p:sldId id="260" r:id="rId12"/>
    <p:sldId id="264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8" autoAdjust="0"/>
    <p:restoredTop sz="94599"/>
  </p:normalViewPr>
  <p:slideViewPr>
    <p:cSldViewPr snapToGrid="0" snapToObjects="1">
      <p:cViewPr>
        <p:scale>
          <a:sx n="66" d="100"/>
          <a:sy n="66" d="100"/>
        </p:scale>
        <p:origin x="1685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237B3-D220-0447-B3EE-04ADC0B0CFE5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0993C-2C23-9347-AA75-5B4A1ED0E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4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B4DD-C0BC-FA44-A98E-D24199494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300AD-BCA8-6D4A-8304-1220C547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597E-3AE0-B34C-9F76-DDA7AB3B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6CDC-DF13-AF49-9E28-91075000129A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9B9AC-651A-3847-8AA9-9EBA2C94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C7B30-5401-BD4C-AD37-AA15A743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5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8BFF-DFC7-FB47-94EB-CBD27655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AEBB9-8E48-ED4C-8336-9036381D4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658C-C332-F542-B734-F829CD99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F1F1-2E48-D44F-97CF-35A331B6AE4F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AEACA-684B-E349-9100-618BAA66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522DC-BA6F-FF42-9228-49BE1C1E7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FCCC8-21D2-D24F-9266-D1DF207F8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53423-F86A-3046-A535-3B67A4B1A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5C9B7-D9CE-AD48-89C6-7D8D3B8F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E840-FDDA-C44D-BE2C-66EF6F973C2A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3CDE-3E38-CA4A-B6DC-82EC38B0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2269-7855-BB4F-AEF5-25EF22FB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D392-1019-E84E-B74E-A59053EC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C367-266A-B449-BAD3-A0E2028C0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A0853-3B02-9D45-8B7A-614882FD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906-5501-1240-8FF9-56F44D6EA115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DC456-F71B-8D43-A2FB-067CAA52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8C68-E9CC-A74A-843F-25C877C9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5C4C-BBAF-2E4C-9843-5B66C404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FA156-C7E7-3A44-9092-F35564F9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03E68-4E44-A047-9890-18CB712F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B9E4-7617-D04C-9DB9-556E3CD0F844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DF5BD-EEA4-AB49-8816-D7A781D8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1DF51-7F5E-0945-B4BF-618F83CC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9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1263-21C1-0145-8DF9-EB83FB08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4B06-91BF-9B42-A94E-AEECB0BC5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C91CD-5C84-744D-927F-B5AF95ECF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81505-600E-3A41-8070-89BBE2AD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3417-0177-DB43-BD23-8519EB6EB2AA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22BD0-CB00-8E49-8003-FE11BE14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2ACFD-E15A-CC48-9A5E-422AFA7E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96C5-DAC0-DC49-8456-1E4B99E9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F3B11-8B23-654D-A82C-8245137D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B3A1E-F9FA-5E47-B9BF-B213CE906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D4A4A1-EA49-864A-A3C2-EE2654A6A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6CD092-8996-1C4F-9006-33CD0E34C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28A9B-8017-4545-AB91-6A1D361A9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1C66-1E52-D44F-A7D4-CDADF960D16B}" type="datetime1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117EF-2C56-BB47-A8D9-75DDC7D5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624A3-B5D5-0B4C-A238-8F9D61F1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E114-66D9-C648-8280-F2F34E61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3824A-72D6-A24C-BD33-971D6F5F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66F2-51E9-AB4C-A246-93BBE17FA823}" type="datetime1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D97AB-9BF0-7646-89A8-CD918A54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C6B0E-F867-E742-8C63-3BB35612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29D77-ECF7-9746-88A2-904630AA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6BA-BABD-E94A-B997-FBBDF1E89A7D}" type="datetime1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D8935-A1A7-CD41-9A28-7D93403F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969F0-5DF8-6543-860A-2351BAB9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045F-4E85-AF40-9ABE-9A53DD79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10F77-D474-1E43-BC78-D8E61876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0B94C-96AE-F44B-8AED-4810C5754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75E77-3048-2D45-867C-6DE4612A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6E04-790B-5A47-AEF0-D77935E01099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67778-31A3-7947-890F-8C4CD440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C38BE-304F-4A4E-B758-924C78EC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F71D-CEE9-124D-B89B-ABFE4895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0736D-F5D4-AE43-9705-F4952F956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8805D-6FA4-E64B-8580-314254B01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097CB-AC77-4846-AEA2-1A413734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E25C3-152F-344F-B5FA-E09DD5FA1D86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656AF-55D5-314F-A493-7ACB0DB9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B5E2F-17C4-1E4E-9FA0-3EB06A26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3A789-4C88-924C-BA4B-ED48B91E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1113F-3294-934A-8408-23C774F86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A334B-DB9A-3F45-BC93-462F8E050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B898-7017-A947-9D4F-89BB55E10EE0}" type="datetime1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97FE2-8739-6048-8F96-A7DC2501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14958-D2F5-D54A-8D37-EAA43735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7096-FB96-E442-872E-800BAB8B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C9034-2060-DB44-B72A-AE31C8515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883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50000"/>
                  </a:schemeClr>
                </a:solidFill>
              </a:rPr>
              <a:t>MAGIS Simulation &amp; Analysis Workshop: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Diffusion &amp; LMT Stray Paths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EE5C3-F725-1C47-9696-4FEDD5DF8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355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Leonie Hawkins – 24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January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FB527-B401-9246-B2D0-F79947BC8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8958019" y="5472946"/>
            <a:ext cx="3003571" cy="88340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0A9D6-0D65-9446-8591-606B774D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40AC-005D-D242-BC44-053E003FCCF2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9130-58E7-F14A-909E-EFB0CB58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>
                <a:solidFill>
                  <a:schemeClr val="bg1"/>
                </a:solidFill>
              </a:rPr>
              <a:t>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8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196" y="2615813"/>
            <a:ext cx="4694499" cy="162637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Backup Slides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1/26/2022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Results: Phase Precision vs. Imaging Time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89C32-C7DE-8146-8BBD-F661516EA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70E69-BC85-418D-B653-474082FF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9608"/>
            <a:ext cx="4933187" cy="3334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71842-7D3C-4549-A154-924D354C6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963" y="1719608"/>
            <a:ext cx="4933187" cy="339241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7EE922-3FA7-4C98-AAD9-CD62FBA4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2113"/>
            <a:ext cx="10515600" cy="8148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150 microseconds optimal </a:t>
            </a:r>
          </a:p>
          <a:p>
            <a:r>
              <a:rPr lang="en-US" dirty="0"/>
              <a:t>Technical note on doc-</a:t>
            </a:r>
            <a:r>
              <a:rPr lang="en-US" dirty="0" err="1"/>
              <a:t>db</a:t>
            </a:r>
            <a:r>
              <a:rPr lang="en-US" dirty="0"/>
              <a:t> (ND-doc-921)</a:t>
            </a:r>
          </a:p>
        </p:txBody>
      </p:sp>
    </p:spTree>
    <p:extLst>
      <p:ext uri="{BB962C8B-B14F-4D97-AF65-F5344CB8AC3E}">
        <p14:creationId xmlns:p14="http://schemas.microsoft.com/office/powerpoint/2010/main" val="120316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E.g. 200 LMT pulses, B/C ratio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9905-06D7-5441-B447-FBA0AFA1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11222" cy="4351338"/>
          </a:xfrm>
        </p:spPr>
        <p:txBody>
          <a:bodyPr/>
          <a:lstStyle/>
          <a:p>
            <a:r>
              <a:rPr lang="en-US" dirty="0"/>
              <a:t>99% pulse efficiency gives contrast of 0.59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89C32-C7DE-8146-8BBD-F661516EA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DEC4F8-1005-426E-96CE-ECEBF74A9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664" y="2910004"/>
            <a:ext cx="2743200" cy="3308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5C708-F383-43F3-8B9B-F1B2B174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588" y="1656821"/>
            <a:ext cx="4390873" cy="1657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2F4AF-F266-4EA1-939D-404A65554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616" y="3429000"/>
            <a:ext cx="4390874" cy="28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5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C53397-A4C8-4C12-979F-8FCF75E6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39" y="1788308"/>
            <a:ext cx="8493741" cy="43483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Contrast Loss vs. LMT Order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2E1D08-090A-4621-93B9-A219CCE5D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14" y="2179617"/>
            <a:ext cx="6546612" cy="3452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Phase Resolution vs. LMT Order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89C32-C7DE-8146-8BBD-F661516EA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395638-8DCC-45F8-A38E-89B729B0E63D}"/>
              </a:ext>
            </a:extLst>
          </p:cNvPr>
          <p:cNvSpPr txBox="1"/>
          <p:nvPr/>
        </p:nvSpPr>
        <p:spPr>
          <a:xfrm>
            <a:off x="9154789" y="1367522"/>
            <a:ext cx="2461990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Mean error on phase, for 99% pulse efficiency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4CBA9-7A0A-4138-B5EF-027D7B20F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21" y="1788051"/>
            <a:ext cx="424503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1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343DC7-40BC-4B36-96E4-81DA4C837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47" y="3527883"/>
            <a:ext cx="3258097" cy="2043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Cloud Diffusion During Imaging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6B9DC-0295-BF48-9672-719DD60D1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6" t="34802" r="12128" b="31372"/>
          <a:stretch/>
        </p:blipFill>
        <p:spPr>
          <a:xfrm>
            <a:off x="9579496" y="5734917"/>
            <a:ext cx="2382093" cy="62143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ADFAD7-78B3-4F98-9457-FA597DDE6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46" y="1453985"/>
            <a:ext cx="3258097" cy="204340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459A5C-BE91-4A76-877C-9DBC058DD9F7}"/>
              </a:ext>
            </a:extLst>
          </p:cNvPr>
          <p:cNvSpPr txBox="1">
            <a:spLocks/>
          </p:cNvSpPr>
          <p:nvPr/>
        </p:nvSpPr>
        <p:spPr>
          <a:xfrm>
            <a:off x="1198062" y="1896563"/>
            <a:ext cx="6086984" cy="413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/>
              <a:t>Aim:</a:t>
            </a:r>
            <a:r>
              <a:rPr lang="en-US" dirty="0"/>
              <a:t> putting limits on imaging time due to cloud diffusion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Photons scattered from imaging beam, recoils cause diffusion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Isotropic emission of photons, fit to 2D projection in plane of fringes</a:t>
            </a:r>
          </a:p>
          <a:p>
            <a:pPr>
              <a:lnSpc>
                <a:spcPct val="100000"/>
              </a:lnSpc>
            </a:pPr>
            <a:r>
              <a:rPr lang="en-US" dirty="0"/>
              <a:t>Mathematica simulation - results </a:t>
            </a:r>
            <a:r>
              <a:rPr lang="en-US" dirty="0" err="1"/>
              <a:t>parameterised</a:t>
            </a:r>
            <a:r>
              <a:rPr lang="en-US" dirty="0"/>
              <a:t>, module MAGIS for Case Study notebook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Structure of the Simulation: Diffusion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E7383-5C84-124C-B756-4E2EEC8B2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2E6BB41-127C-4100-A44D-BA842544C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1871368"/>
            <a:ext cx="10474079" cy="33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Structure of the Simulation: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9905-06D7-5441-B447-FBA0AFA1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Implemented using Mathematica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Uses built in functions, no external packages </a:t>
            </a:r>
          </a:p>
          <a:p>
            <a:pPr>
              <a:lnSpc>
                <a:spcPct val="100000"/>
              </a:lnSpc>
            </a:pPr>
            <a:r>
              <a:rPr lang="en-US" dirty="0"/>
              <a:t>Generates new random sample of atom coordinates &amp; applies an initial velocity distribution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Photons emitted in a randomly generated direction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fitting done using Mathematica’s inbuilt </a:t>
            </a:r>
            <a:r>
              <a:rPr lang="en-US" dirty="0" err="1"/>
              <a:t>NonLinearModelFit</a:t>
            </a:r>
            <a:r>
              <a:rPr lang="en-US" dirty="0"/>
              <a:t> function</a:t>
            </a:r>
          </a:p>
          <a:p>
            <a:pPr>
              <a:lnSpc>
                <a:spcPct val="100000"/>
              </a:lnSpc>
            </a:pPr>
            <a:r>
              <a:rPr lang="en-US" dirty="0" err="1"/>
              <a:t>Parameterised</a:t>
            </a:r>
            <a:r>
              <a:rPr lang="en-US" dirty="0"/>
              <a:t> result in terms of atom displacements/imaging time, module in MAGIS case study simulation to diffuse cloud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461/689/698 nm transitions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gure 1: Diagram of llhk interferometer with associated debris paths. ">
            <a:extLst>
              <a:ext uri="{FF2B5EF4-FFF2-40B4-BE49-F238E27FC236}">
                <a16:creationId xmlns:a16="http://schemas.microsoft.com/office/drawing/2014/main" id="{9408FAB3-5C93-4E11-9264-AE2F5025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27" y="1727531"/>
            <a:ext cx="5184719" cy="39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LMT Stray Paths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9905-06D7-5441-B447-FBA0AFA1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47988" cy="4351338"/>
          </a:xfrm>
        </p:spPr>
        <p:txBody>
          <a:bodyPr/>
          <a:lstStyle/>
          <a:p>
            <a:r>
              <a:rPr lang="en-US" dirty="0"/>
              <a:t>Exploring effects of LMT pulse inefficiencies across cloud</a:t>
            </a:r>
          </a:p>
          <a:p>
            <a:pPr lvl="1"/>
            <a:r>
              <a:rPr lang="en-US" dirty="0"/>
              <a:t>Non-uniform Rabi frequency</a:t>
            </a:r>
          </a:p>
          <a:p>
            <a:pPr lvl="1"/>
            <a:r>
              <a:rPr lang="en-US" dirty="0"/>
              <a:t>Noise on laser beam intensity</a:t>
            </a:r>
          </a:p>
          <a:p>
            <a:r>
              <a:rPr lang="en-US" dirty="0"/>
              <a:t>Include in MAGIS case study Mathematica notebook</a:t>
            </a:r>
          </a:p>
          <a:p>
            <a:pPr lvl="1"/>
            <a:r>
              <a:rPr lang="en-US" dirty="0"/>
              <a:t>Reductions in contrast</a:t>
            </a:r>
          </a:p>
          <a:p>
            <a:pPr lvl="1"/>
            <a:r>
              <a:rPr lang="en-US" dirty="0"/>
              <a:t>Atom losses</a:t>
            </a:r>
          </a:p>
          <a:p>
            <a:pPr lvl="1"/>
            <a:r>
              <a:rPr lang="en-US" dirty="0"/>
              <a:t>Phase precision</a:t>
            </a:r>
          </a:p>
          <a:p>
            <a:pPr lvl="1"/>
            <a:r>
              <a:rPr lang="en-US" dirty="0"/>
              <a:t>Stray clouds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0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Structure of the Simulation: LMT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05CF8-F830-495A-BB4F-F37E6C32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757214" cy="448627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Simulation of stay paths generated at each LMT pulse (TJ Wilkason)</a:t>
            </a:r>
          </a:p>
          <a:p>
            <a:r>
              <a:rPr lang="en-GB" dirty="0"/>
              <a:t>Parameterised results as function of stray path amplitude &amp; LMT order</a:t>
            </a:r>
          </a:p>
          <a:p>
            <a:pPr lvl="1"/>
            <a:r>
              <a:rPr lang="en-GB" dirty="0"/>
              <a:t>For a range of beam/cloud size ratios</a:t>
            </a:r>
          </a:p>
          <a:p>
            <a:pPr lvl="1"/>
            <a:r>
              <a:rPr lang="en-GB" dirty="0"/>
              <a:t>Separate distributions for z and x distributions</a:t>
            </a:r>
          </a:p>
          <a:p>
            <a:r>
              <a:rPr lang="en-GB" dirty="0"/>
              <a:t>Mathematica module to convert parameterisation into a simulated image</a:t>
            </a:r>
          </a:p>
          <a:p>
            <a:r>
              <a:rPr lang="en-GB" dirty="0"/>
              <a:t>Sample atom coordinates from this module and run MAGIS Case Study for increasing LMT order &amp; beam/cloud ratios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90DDAE-0826-4F3C-BA43-F696BBC3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79778" y="2518216"/>
            <a:ext cx="4390873" cy="16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5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External Packages &amp; Functions: LMT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05CF8-F830-495A-BB4F-F37E6C32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81"/>
            <a:ext cx="10515600" cy="4486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Main body of simulation &amp; Case Study module – all built in Mathematica functions</a:t>
            </a:r>
          </a:p>
          <a:p>
            <a:pPr lvl="1">
              <a:lnSpc>
                <a:spcPct val="100000"/>
              </a:lnSpc>
            </a:pPr>
            <a:r>
              <a:rPr lang="en-GB" dirty="0" err="1"/>
              <a:t>NonLinearModelFit</a:t>
            </a:r>
            <a:r>
              <a:rPr lang="en-GB" dirty="0"/>
              <a:t> function for fitting</a:t>
            </a:r>
          </a:p>
          <a:p>
            <a:pPr lvl="1">
              <a:lnSpc>
                <a:spcPct val="100000"/>
              </a:lnSpc>
            </a:pPr>
            <a:endParaRPr lang="en-GB" sz="700" dirty="0"/>
          </a:p>
          <a:p>
            <a:pPr>
              <a:lnSpc>
                <a:spcPct val="100000"/>
              </a:lnSpc>
            </a:pPr>
            <a:r>
              <a:rPr lang="en-GB" dirty="0"/>
              <a:t>Stray path amplitude simulation – Mathematica packages containing functions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Path integrals of atom travelling through interferometer, laser pulses, constants for Sr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Packages created by Jason Hogan</a:t>
            </a:r>
          </a:p>
          <a:p>
            <a:pPr lvl="1"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62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119A-CB57-BF48-931C-301F1F8D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9905-06D7-5441-B447-FBA0AFA1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9758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Mathematica simulations contributing modules to MAGIS Case Study notebooks</a:t>
            </a:r>
          </a:p>
          <a:p>
            <a:pPr>
              <a:lnSpc>
                <a:spcPct val="100000"/>
              </a:lnSpc>
            </a:pPr>
            <a:r>
              <a:rPr lang="en-US" dirty="0"/>
              <a:t>Cloud diffusion during imaging: optimal imaging time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Recoils from photon scattering, </a:t>
            </a:r>
            <a:r>
              <a:rPr lang="en-US" dirty="0" err="1"/>
              <a:t>parameterised</a:t>
            </a:r>
            <a:r>
              <a:rPr lang="en-US" dirty="0"/>
              <a:t> in terms of atom displacement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Technical note on doc-</a:t>
            </a:r>
            <a:r>
              <a:rPr lang="en-US" dirty="0" err="1"/>
              <a:t>db</a:t>
            </a:r>
            <a:r>
              <a:rPr lang="en-US" dirty="0"/>
              <a:t> (ND-doc-921)</a:t>
            </a:r>
          </a:p>
          <a:p>
            <a:pPr>
              <a:lnSpc>
                <a:spcPct val="100000"/>
              </a:lnSpc>
            </a:pPr>
            <a:r>
              <a:rPr lang="en-US" dirty="0"/>
              <a:t>LMT stray paths: contrast &amp; phase precision loss with increasing LMT order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4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000D-2014-C742-92A9-00C8FCEC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F94C-496B-3C4B-908E-F3C02139D99F}" type="datetime1">
              <a:rPr lang="en-US" smtClean="0"/>
              <a:t>1/24/2022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7C30A-A623-044C-A305-CF6AB2A1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77096-FB96-E442-872E-800BAB8BF6D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03E59-A20D-4241-9E7F-67C2FB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6" t="30492" r="12128" b="31372"/>
          <a:stretch/>
        </p:blipFill>
        <p:spPr>
          <a:xfrm>
            <a:off x="9499600" y="5632234"/>
            <a:ext cx="2461990" cy="72411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BA8C7AC-1FA6-4147-AC38-2FD5EA56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9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438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MAGIS Simulation &amp; Analysis Workshop: Diffusion &amp; LMT Stray Paths</vt:lpstr>
      <vt:lpstr>Cloud Diffusion During Imaging</vt:lpstr>
      <vt:lpstr>Structure of the Simulation: Diffusion</vt:lpstr>
      <vt:lpstr>Structure of the Simulation: Diffusion</vt:lpstr>
      <vt:lpstr>LMT Stray Paths Simulation</vt:lpstr>
      <vt:lpstr>Structure of the Simulation: LMT</vt:lpstr>
      <vt:lpstr>External Packages &amp; Functions: LMT</vt:lpstr>
      <vt:lpstr>Summary</vt:lpstr>
      <vt:lpstr>PowerPoint Presentation</vt:lpstr>
      <vt:lpstr>Backup Slides</vt:lpstr>
      <vt:lpstr>Results: Phase Precision vs. Imaging Time</vt:lpstr>
      <vt:lpstr>E.g. 200 LMT pulses, B/C ratio 5</vt:lpstr>
      <vt:lpstr>Contrast Loss vs. LMT Order </vt:lpstr>
      <vt:lpstr>Phase Resolution vs. LMT Order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Hawkins, Leonie</dc:creator>
  <cp:lastModifiedBy>Hawkins, Leonie [lhawkins]</cp:lastModifiedBy>
  <cp:revision>36</cp:revision>
  <dcterms:created xsi:type="dcterms:W3CDTF">2020-01-25T10:21:07Z</dcterms:created>
  <dcterms:modified xsi:type="dcterms:W3CDTF">2022-01-26T18:29:12Z</dcterms:modified>
</cp:coreProperties>
</file>