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5"/>
  </p:notesMasterIdLst>
  <p:sldIdLst>
    <p:sldId id="256" r:id="rId2"/>
    <p:sldId id="302" r:id="rId3"/>
    <p:sldId id="257" r:id="rId4"/>
    <p:sldId id="260" r:id="rId5"/>
    <p:sldId id="275" r:id="rId6"/>
    <p:sldId id="295" r:id="rId7"/>
    <p:sldId id="296" r:id="rId8"/>
    <p:sldId id="298" r:id="rId9"/>
    <p:sldId id="297" r:id="rId10"/>
    <p:sldId id="299" r:id="rId11"/>
    <p:sldId id="300" r:id="rId12"/>
    <p:sldId id="301" r:id="rId13"/>
    <p:sldId id="25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ED2FE4-01B7-9540-A7D9-5EF6B0D60553}" v="1" dt="2022-01-27T12:41:19.1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55"/>
    <p:restoredTop sz="96327"/>
  </p:normalViewPr>
  <p:slideViewPr>
    <p:cSldViewPr snapToGrid="0" snapToObjects="1">
      <p:cViewPr varScale="1">
        <p:scale>
          <a:sx n="124" d="100"/>
          <a:sy n="124" d="100"/>
        </p:scale>
        <p:origin x="99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6F475-F7F5-6C41-B37C-656C49194CAF}" type="datetimeFigureOut">
              <a:rPr lang="en-US" smtClean="0"/>
              <a:t>1/27/22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bg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813175" y="5773229"/>
            <a:ext cx="10334625" cy="746185"/>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pic>
        <p:nvPicPr>
          <p:cNvPr id="8" name="Picture 7">
            <a:extLst>
              <a:ext uri="{FF2B5EF4-FFF2-40B4-BE49-F238E27FC236}">
                <a16:creationId xmlns:a16="http://schemas.microsoft.com/office/drawing/2014/main" id="{A1CCAF04-6C30-614D-8071-3CC683E9765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6083" y="5755088"/>
            <a:ext cx="3238500" cy="4191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3840" userDrawn="1">
          <p15:clr>
            <a:srgbClr val="FBAE40"/>
          </p15:clr>
        </p15:guide>
        <p15:guide id="9" orient="horz" pos="3888" userDrawn="1">
          <p15:clr>
            <a:srgbClr val="FBAE40"/>
          </p15:clr>
        </p15:guide>
        <p15:guide id="10" pos="360" userDrawn="1">
          <p15:clr>
            <a:srgbClr val="FBAE40"/>
          </p15:clr>
        </p15:guide>
        <p15:guide id="11" pos="7320" userDrawn="1">
          <p15:clr>
            <a:srgbClr val="FBAE40"/>
          </p15:clr>
        </p15:guide>
        <p15:guide id="12" orient="horz" pos="39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A0D-AA3C-664A-87D2-78DEA605DF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5DD7F-359B-0241-A0E1-CB4146394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4FE3B0-EE83-EE47-9729-1EF195304D10}"/>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2381660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785AC-BC0C-8F4E-B552-D8A6AD40EE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9A820-91F6-F544-8B07-61605B067C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FAE437-C75F-3A40-9104-1FFF2D5E7948}"/>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1066097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04801" y="971551"/>
            <a:ext cx="11563351"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304800" y="251753"/>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2364196" y="6504213"/>
            <a:ext cx="1232444" cy="211547"/>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January 27, 2022</a:t>
            </a:r>
            <a:endParaRPr lang="en-US" dirty="0"/>
          </a:p>
        </p:txBody>
      </p:sp>
      <p:sp>
        <p:nvSpPr>
          <p:cNvPr id="9" name="Footer Placeholder 4"/>
          <p:cNvSpPr>
            <a:spLocks noGrp="1"/>
          </p:cNvSpPr>
          <p:nvPr>
            <p:ph type="ftr" sz="quarter" idx="3"/>
          </p:nvPr>
        </p:nvSpPr>
        <p:spPr>
          <a:xfrm>
            <a:off x="5557520" y="6504214"/>
            <a:ext cx="4832775" cy="252186"/>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AF4 - White Papers</a:t>
            </a:r>
            <a:endParaRPr lang="en-US" b="1" dirty="0"/>
          </a:p>
        </p:txBody>
      </p:sp>
      <p:sp>
        <p:nvSpPr>
          <p:cNvPr id="10" name="Slide Number Placeholder 5"/>
          <p:cNvSpPr>
            <a:spLocks noGrp="1"/>
          </p:cNvSpPr>
          <p:nvPr>
            <p:ph type="sldNum" sz="quarter" idx="4"/>
          </p:nvPr>
        </p:nvSpPr>
        <p:spPr>
          <a:xfrm>
            <a:off x="11309773" y="6504214"/>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2542380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96C7-1801-CD4F-9F28-C99CEA00A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1FB783-2389-2044-9FEC-A01C09265EC1}"/>
              </a:ext>
            </a:extLst>
          </p:cNvPr>
          <p:cNvSpPr>
            <a:spLocks noGrp="1"/>
          </p:cNvSpPr>
          <p:nvPr>
            <p:ph idx="1"/>
          </p:nvPr>
        </p:nvSpPr>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2794568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bg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spTree>
    <p:extLst>
      <p:ext uri="{BB962C8B-B14F-4D97-AF65-F5344CB8AC3E}">
        <p14:creationId xmlns:p14="http://schemas.microsoft.com/office/powerpoint/2010/main" val="422368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5715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60960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3630614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CFC5-D97A-B448-B815-E68D1A9731E8}"/>
              </a:ext>
            </a:extLst>
          </p:cNvPr>
          <p:cNvSpPr>
            <a:spLocks noGrp="1"/>
          </p:cNvSpPr>
          <p:nvPr>
            <p:ph type="title"/>
          </p:nvPr>
        </p:nvSpPr>
        <p:spPr>
          <a:xfrm>
            <a:off x="5715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FB46D-01D9-1D44-ABED-AC6282C16BC1}"/>
              </a:ext>
            </a:extLst>
          </p:cNvPr>
          <p:cNvSpPr>
            <a:spLocks noGrp="1"/>
          </p:cNvSpPr>
          <p:nvPr>
            <p:ph type="body" idx="1"/>
          </p:nvPr>
        </p:nvSpPr>
        <p:spPr>
          <a:xfrm>
            <a:off x="57150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8F9F48-3F7F-A545-9387-0732A54B5B13}"/>
              </a:ext>
            </a:extLst>
          </p:cNvPr>
          <p:cNvSpPr>
            <a:spLocks noGrp="1"/>
          </p:cNvSpPr>
          <p:nvPr>
            <p:ph sz="half" idx="2"/>
          </p:nvPr>
        </p:nvSpPr>
        <p:spPr>
          <a:xfrm>
            <a:off x="57150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C0DC1-B7CB-B343-8B4E-8D57625AEA93}"/>
              </a:ext>
            </a:extLst>
          </p:cNvPr>
          <p:cNvSpPr>
            <a:spLocks noGrp="1"/>
          </p:cNvSpPr>
          <p:nvPr>
            <p:ph type="body" sz="quarter" idx="3"/>
          </p:nvPr>
        </p:nvSpPr>
        <p:spPr>
          <a:xfrm>
            <a:off x="60960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2689F1-F4A7-6440-A9D9-1BF6E3E127B0}"/>
              </a:ext>
            </a:extLst>
          </p:cNvPr>
          <p:cNvSpPr>
            <a:spLocks noGrp="1"/>
          </p:cNvSpPr>
          <p:nvPr>
            <p:ph sz="quarter" idx="4"/>
          </p:nvPr>
        </p:nvSpPr>
        <p:spPr>
          <a:xfrm>
            <a:off x="60960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4E88283-FA1D-D040-8AFC-1D07DFC302AA}"/>
              </a:ext>
            </a:extLst>
          </p:cNvPr>
          <p:cNvSpPr>
            <a:spLocks noGrp="1"/>
          </p:cNvSpPr>
          <p:nvPr>
            <p:ph type="sldNum" sz="quarter" idx="10"/>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3573931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70F5-09AC-CD48-85DB-1752A5E862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D6FDB5-5C90-C844-8D34-266A469CEC57}"/>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4133593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2391252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4E83-FA30-AE49-A809-D1503D6A57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F97B18-F1D3-C845-98E1-FCEEFD596F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677A6-B440-D244-B039-82AFE3A152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6ACFED41-9DB8-3441-9E99-88FCE31DC294}"/>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4160339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99BF-B963-A049-A11E-595313950F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A4A0F9-2FD7-DE46-AE52-AD7C0C073A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59413AE-9723-9D45-B482-FF92ED073F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B0BC717A-FCD7-0D46-A097-931C02281585}"/>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1811919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571500" y="365125"/>
            <a:ext cx="11049000"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571500" y="1825625"/>
            <a:ext cx="11049000" cy="4207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3840" userDrawn="1">
          <p15:clr>
            <a:srgbClr val="F26B43"/>
          </p15:clr>
        </p15:guide>
        <p15:guide id="9" pos="360" userDrawn="1">
          <p15:clr>
            <a:srgbClr val="F26B43"/>
          </p15:clr>
        </p15:guide>
        <p15:guide id="10" orient="horz" pos="3888" userDrawn="1">
          <p15:clr>
            <a:srgbClr val="F26B43"/>
          </p15:clr>
        </p15:guide>
        <p15:guide id="11" pos="732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6CBC-DA70-7741-BB3F-BCDBBE052F88}"/>
              </a:ext>
            </a:extLst>
          </p:cNvPr>
          <p:cNvSpPr>
            <a:spLocks noGrp="1"/>
          </p:cNvSpPr>
          <p:nvPr>
            <p:ph type="ctrTitle"/>
          </p:nvPr>
        </p:nvSpPr>
        <p:spPr>
          <a:xfrm>
            <a:off x="813175" y="2126751"/>
            <a:ext cx="10334625" cy="2362515"/>
          </a:xfrm>
        </p:spPr>
        <p:txBody>
          <a:bodyPr>
            <a:normAutofit fontScale="90000"/>
          </a:bodyPr>
          <a:lstStyle/>
          <a:p>
            <a:r>
              <a:rPr lang="en-US" dirty="0"/>
              <a:t>AF4 (Multi-</a:t>
            </a:r>
            <a:r>
              <a:rPr lang="en-US" dirty="0" err="1"/>
              <a:t>TeV</a:t>
            </a:r>
            <a:r>
              <a:rPr lang="en-US" dirty="0"/>
              <a:t> Colliders) Timeline to Final Snowmass Report</a:t>
            </a:r>
          </a:p>
        </p:txBody>
      </p:sp>
      <p:sp>
        <p:nvSpPr>
          <p:cNvPr id="3" name="Subtitle 2">
            <a:extLst>
              <a:ext uri="{FF2B5EF4-FFF2-40B4-BE49-F238E27FC236}">
                <a16:creationId xmlns:a16="http://schemas.microsoft.com/office/drawing/2014/main" id="{FDB0E14B-6889-F849-8A8C-D01D7C36038D}"/>
              </a:ext>
            </a:extLst>
          </p:cNvPr>
          <p:cNvSpPr>
            <a:spLocks noGrp="1"/>
          </p:cNvSpPr>
          <p:nvPr>
            <p:ph type="subTitle" idx="1"/>
          </p:nvPr>
        </p:nvSpPr>
        <p:spPr/>
        <p:txBody>
          <a:bodyPr/>
          <a:lstStyle/>
          <a:p>
            <a:r>
              <a:rPr lang="en-US" dirty="0"/>
              <a:t>01/27/2021</a:t>
            </a:r>
          </a:p>
        </p:txBody>
      </p:sp>
      <p:sp>
        <p:nvSpPr>
          <p:cNvPr id="4" name="Text Placeholder 3">
            <a:extLst>
              <a:ext uri="{FF2B5EF4-FFF2-40B4-BE49-F238E27FC236}">
                <a16:creationId xmlns:a16="http://schemas.microsoft.com/office/drawing/2014/main" id="{BD0F4563-AB5E-1F4E-B28C-08AC1323034C}"/>
              </a:ext>
            </a:extLst>
          </p:cNvPr>
          <p:cNvSpPr>
            <a:spLocks noGrp="1"/>
          </p:cNvSpPr>
          <p:nvPr>
            <p:ph type="body" sz="quarter" idx="10"/>
          </p:nvPr>
        </p:nvSpPr>
        <p:spPr/>
        <p:txBody>
          <a:bodyPr/>
          <a:lstStyle/>
          <a:p>
            <a:r>
              <a:rPr lang="en-US" dirty="0"/>
              <a:t>Mark Palmer, Nadia </a:t>
            </a:r>
            <a:r>
              <a:rPr lang="en-US" dirty="0" err="1"/>
              <a:t>Pastrone</a:t>
            </a:r>
            <a:r>
              <a:rPr lang="en-US" dirty="0"/>
              <a:t>, Alexander </a:t>
            </a:r>
            <a:r>
              <a:rPr lang="en-US" dirty="0" err="1"/>
              <a:t>Valishev</a:t>
            </a:r>
            <a:r>
              <a:rPr lang="en-US" dirty="0"/>
              <a:t>, </a:t>
            </a:r>
            <a:r>
              <a:rPr lang="en-US" dirty="0" err="1"/>
              <a:t>Jingyu</a:t>
            </a:r>
            <a:r>
              <a:rPr lang="en-US"/>
              <a:t> Tang, Marlene Turner</a:t>
            </a:r>
            <a:endParaRPr lang="en-US" dirty="0"/>
          </a:p>
        </p:txBody>
      </p:sp>
      <p:pic>
        <p:nvPicPr>
          <p:cNvPr id="6" name="Picture 5" descr="Icon&#10;&#10;Description automatically generated">
            <a:extLst>
              <a:ext uri="{FF2B5EF4-FFF2-40B4-BE49-F238E27FC236}">
                <a16:creationId xmlns:a16="http://schemas.microsoft.com/office/drawing/2014/main" id="{9EF7DD94-FDCC-B348-8AB1-5E58D725BA88}"/>
              </a:ext>
            </a:extLst>
          </p:cNvPr>
          <p:cNvPicPr>
            <a:picLocks noChangeAspect="1"/>
          </p:cNvPicPr>
          <p:nvPr/>
        </p:nvPicPr>
        <p:blipFill>
          <a:blip r:embed="rId2"/>
          <a:stretch>
            <a:fillRect/>
          </a:stretch>
        </p:blipFill>
        <p:spPr>
          <a:xfrm>
            <a:off x="241919" y="0"/>
            <a:ext cx="2006600" cy="1270000"/>
          </a:xfrm>
          <a:prstGeom prst="rect">
            <a:avLst/>
          </a:prstGeom>
        </p:spPr>
      </p:pic>
    </p:spTree>
    <p:extLst>
      <p:ext uri="{BB962C8B-B14F-4D97-AF65-F5344CB8AC3E}">
        <p14:creationId xmlns:p14="http://schemas.microsoft.com/office/powerpoint/2010/main" val="2246755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7EB85B-55C7-BB47-BCD0-F7B98005B2C8}"/>
              </a:ext>
            </a:extLst>
          </p:cNvPr>
          <p:cNvSpPr>
            <a:spLocks noGrp="1"/>
          </p:cNvSpPr>
          <p:nvPr>
            <p:ph idx="1"/>
          </p:nvPr>
        </p:nvSpPr>
        <p:spPr/>
        <p:txBody>
          <a:bodyPr/>
          <a:lstStyle/>
          <a:p>
            <a:pPr marL="0" indent="0">
              <a:buNone/>
            </a:pPr>
            <a:r>
              <a:rPr lang="en-US" dirty="0"/>
              <a:t>2.1.	Technology Readiness Assessment</a:t>
            </a:r>
          </a:p>
          <a:p>
            <a:pPr marL="0" indent="0">
              <a:buNone/>
            </a:pPr>
            <a:r>
              <a:rPr lang="en-US" dirty="0"/>
              <a:t>2.2.	Required R&amp;D </a:t>
            </a:r>
          </a:p>
          <a:p>
            <a:pPr marL="0" indent="0">
              <a:buNone/>
            </a:pPr>
            <a:r>
              <a:rPr lang="en-US" dirty="0"/>
              <a:t>2.3.	Required and Desirable Demonstrators</a:t>
            </a:r>
          </a:p>
          <a:p>
            <a:endParaRPr lang="en-US" dirty="0"/>
          </a:p>
          <a:p>
            <a:pPr marL="0" indent="0">
              <a:buNone/>
            </a:pPr>
            <a:r>
              <a:rPr lang="en-US" dirty="0"/>
              <a:t>A list of technology R&amp;D LOIs related to each machine concept is included.  We ask the machine coordinators to integrate inputs from these LOIs into section 2 of the document.</a:t>
            </a:r>
          </a:p>
        </p:txBody>
      </p:sp>
      <p:sp>
        <p:nvSpPr>
          <p:cNvPr id="3" name="Title 2">
            <a:extLst>
              <a:ext uri="{FF2B5EF4-FFF2-40B4-BE49-F238E27FC236}">
                <a16:creationId xmlns:a16="http://schemas.microsoft.com/office/drawing/2014/main" id="{E960CC64-CDCC-7B4E-B975-20E7B9FA4626}"/>
              </a:ext>
            </a:extLst>
          </p:cNvPr>
          <p:cNvSpPr>
            <a:spLocks noGrp="1"/>
          </p:cNvSpPr>
          <p:nvPr>
            <p:ph type="title"/>
          </p:nvPr>
        </p:nvSpPr>
        <p:spPr/>
        <p:txBody>
          <a:bodyPr/>
          <a:lstStyle/>
          <a:p>
            <a:r>
              <a:rPr lang="en-US" dirty="0"/>
              <a:t>Technology Requirements</a:t>
            </a:r>
          </a:p>
        </p:txBody>
      </p:sp>
      <p:sp>
        <p:nvSpPr>
          <p:cNvPr id="4" name="Date Placeholder 3">
            <a:extLst>
              <a:ext uri="{FF2B5EF4-FFF2-40B4-BE49-F238E27FC236}">
                <a16:creationId xmlns:a16="http://schemas.microsoft.com/office/drawing/2014/main" id="{04A87A1E-53E9-7F4A-883A-A78E00E5928F}"/>
              </a:ext>
            </a:extLst>
          </p:cNvPr>
          <p:cNvSpPr>
            <a:spLocks noGrp="1"/>
          </p:cNvSpPr>
          <p:nvPr>
            <p:ph type="dt" sz="half" idx="2"/>
          </p:nvPr>
        </p:nvSpPr>
        <p:spPr/>
        <p:txBody>
          <a:bodyPr/>
          <a:lstStyle/>
          <a:p>
            <a:pPr>
              <a:defRPr/>
            </a:pPr>
            <a:r>
              <a:rPr lang="en-US"/>
              <a:t>January 27, 2022</a:t>
            </a:r>
            <a:endParaRPr lang="en-US" dirty="0"/>
          </a:p>
        </p:txBody>
      </p:sp>
      <p:sp>
        <p:nvSpPr>
          <p:cNvPr id="5" name="Footer Placeholder 4">
            <a:extLst>
              <a:ext uri="{FF2B5EF4-FFF2-40B4-BE49-F238E27FC236}">
                <a16:creationId xmlns:a16="http://schemas.microsoft.com/office/drawing/2014/main" id="{D6D6F43A-360C-8249-96E6-68A713CB18DC}"/>
              </a:ext>
            </a:extLst>
          </p:cNvPr>
          <p:cNvSpPr>
            <a:spLocks noGrp="1"/>
          </p:cNvSpPr>
          <p:nvPr>
            <p:ph type="ftr" sz="quarter" idx="3"/>
          </p:nvPr>
        </p:nvSpPr>
        <p:spPr/>
        <p:txBody>
          <a:bodyPr/>
          <a:lstStyle/>
          <a:p>
            <a:pPr>
              <a:defRPr/>
            </a:pPr>
            <a:r>
              <a:rPr lang="en-US"/>
              <a:t>AF4 - White Papers</a:t>
            </a:r>
            <a:endParaRPr lang="en-US" b="1" dirty="0"/>
          </a:p>
        </p:txBody>
      </p:sp>
      <p:sp>
        <p:nvSpPr>
          <p:cNvPr id="6" name="Slide Number Placeholder 5">
            <a:extLst>
              <a:ext uri="{FF2B5EF4-FFF2-40B4-BE49-F238E27FC236}">
                <a16:creationId xmlns:a16="http://schemas.microsoft.com/office/drawing/2014/main" id="{359A8FC8-74B0-164E-8062-37B171E97E34}"/>
              </a:ext>
            </a:extLst>
          </p:cNvPr>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spTree>
    <p:extLst>
      <p:ext uri="{BB962C8B-B14F-4D97-AF65-F5344CB8AC3E}">
        <p14:creationId xmlns:p14="http://schemas.microsoft.com/office/powerpoint/2010/main" val="1709455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EC0E086-B4B5-1B4B-9562-B04DEF9BC5D6}"/>
              </a:ext>
            </a:extLst>
          </p:cNvPr>
          <p:cNvSpPr>
            <a:spLocks noGrp="1"/>
          </p:cNvSpPr>
          <p:nvPr>
            <p:ph idx="1"/>
          </p:nvPr>
        </p:nvSpPr>
        <p:spPr/>
        <p:txBody>
          <a:bodyPr/>
          <a:lstStyle/>
          <a:p>
            <a:pPr marL="0" indent="0">
              <a:buNone/>
            </a:pPr>
            <a:r>
              <a:rPr lang="en-US" dirty="0"/>
              <a:t>3.1 Energy upgrades</a:t>
            </a:r>
          </a:p>
          <a:p>
            <a:pPr marL="0" indent="0">
              <a:buNone/>
            </a:pPr>
            <a:r>
              <a:rPr lang="en-US" dirty="0"/>
              <a:t>3.2 Luminosity upgrades</a:t>
            </a:r>
          </a:p>
          <a:p>
            <a:pPr marL="0" indent="0">
              <a:buNone/>
            </a:pPr>
            <a:r>
              <a:rPr lang="en-US" dirty="0"/>
              <a:t>3.3 Experimental system upgrades</a:t>
            </a:r>
          </a:p>
          <a:p>
            <a:pPr marL="0" indent="0">
              <a:buNone/>
            </a:pPr>
            <a:endParaRPr lang="en-US" dirty="0"/>
          </a:p>
          <a:p>
            <a:pPr marL="0" indent="0">
              <a:buNone/>
            </a:pPr>
            <a:endParaRPr lang="en-US" dirty="0"/>
          </a:p>
        </p:txBody>
      </p:sp>
      <p:sp>
        <p:nvSpPr>
          <p:cNvPr id="3" name="Title 2">
            <a:extLst>
              <a:ext uri="{FF2B5EF4-FFF2-40B4-BE49-F238E27FC236}">
                <a16:creationId xmlns:a16="http://schemas.microsoft.com/office/drawing/2014/main" id="{93B8896A-512C-4145-B26A-7B1FB6AAA362}"/>
              </a:ext>
            </a:extLst>
          </p:cNvPr>
          <p:cNvSpPr>
            <a:spLocks noGrp="1"/>
          </p:cNvSpPr>
          <p:nvPr>
            <p:ph type="title"/>
          </p:nvPr>
        </p:nvSpPr>
        <p:spPr/>
        <p:txBody>
          <a:bodyPr/>
          <a:lstStyle/>
          <a:p>
            <a:r>
              <a:rPr lang="en-US" dirty="0"/>
              <a:t>Staging options and upgrades</a:t>
            </a:r>
          </a:p>
        </p:txBody>
      </p:sp>
      <p:sp>
        <p:nvSpPr>
          <p:cNvPr id="4" name="Date Placeholder 3">
            <a:extLst>
              <a:ext uri="{FF2B5EF4-FFF2-40B4-BE49-F238E27FC236}">
                <a16:creationId xmlns:a16="http://schemas.microsoft.com/office/drawing/2014/main" id="{F3F7C26D-FF58-9A47-A57C-4E5B270B90D5}"/>
              </a:ext>
            </a:extLst>
          </p:cNvPr>
          <p:cNvSpPr>
            <a:spLocks noGrp="1"/>
          </p:cNvSpPr>
          <p:nvPr>
            <p:ph type="dt" sz="half" idx="2"/>
          </p:nvPr>
        </p:nvSpPr>
        <p:spPr/>
        <p:txBody>
          <a:bodyPr/>
          <a:lstStyle/>
          <a:p>
            <a:pPr>
              <a:defRPr/>
            </a:pPr>
            <a:r>
              <a:rPr lang="en-US"/>
              <a:t>January 27, 2022</a:t>
            </a:r>
            <a:endParaRPr lang="en-US" dirty="0"/>
          </a:p>
        </p:txBody>
      </p:sp>
      <p:sp>
        <p:nvSpPr>
          <p:cNvPr id="5" name="Footer Placeholder 4">
            <a:extLst>
              <a:ext uri="{FF2B5EF4-FFF2-40B4-BE49-F238E27FC236}">
                <a16:creationId xmlns:a16="http://schemas.microsoft.com/office/drawing/2014/main" id="{F699F7B6-7954-164D-9BA8-4DDE2915C47B}"/>
              </a:ext>
            </a:extLst>
          </p:cNvPr>
          <p:cNvSpPr>
            <a:spLocks noGrp="1"/>
          </p:cNvSpPr>
          <p:nvPr>
            <p:ph type="ftr" sz="quarter" idx="3"/>
          </p:nvPr>
        </p:nvSpPr>
        <p:spPr/>
        <p:txBody>
          <a:bodyPr/>
          <a:lstStyle/>
          <a:p>
            <a:pPr>
              <a:defRPr/>
            </a:pPr>
            <a:r>
              <a:rPr lang="en-US"/>
              <a:t>AF4 - White Papers</a:t>
            </a:r>
            <a:endParaRPr lang="en-US" b="1" dirty="0"/>
          </a:p>
        </p:txBody>
      </p:sp>
      <p:sp>
        <p:nvSpPr>
          <p:cNvPr id="6" name="Slide Number Placeholder 5">
            <a:extLst>
              <a:ext uri="{FF2B5EF4-FFF2-40B4-BE49-F238E27FC236}">
                <a16:creationId xmlns:a16="http://schemas.microsoft.com/office/drawing/2014/main" id="{4803E95A-AB79-9D46-9F94-5EBA45D0EA17}"/>
              </a:ext>
            </a:extLst>
          </p:cNvPr>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spTree>
    <p:extLst>
      <p:ext uri="{BB962C8B-B14F-4D97-AF65-F5344CB8AC3E}">
        <p14:creationId xmlns:p14="http://schemas.microsoft.com/office/powerpoint/2010/main" val="2633051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97B36CA-7B5B-3B44-81D1-137A7B9433B1}"/>
              </a:ext>
            </a:extLst>
          </p:cNvPr>
          <p:cNvSpPr>
            <a:spLocks noGrp="1"/>
          </p:cNvSpPr>
          <p:nvPr>
            <p:ph idx="1"/>
          </p:nvPr>
        </p:nvSpPr>
        <p:spPr/>
        <p:txBody>
          <a:bodyPr/>
          <a:lstStyle/>
          <a:p>
            <a:pPr marL="0" indent="0">
              <a:buNone/>
            </a:pPr>
            <a:r>
              <a:rPr lang="en-US" dirty="0"/>
              <a:t>4.1 Synergies on machine technologies</a:t>
            </a:r>
          </a:p>
          <a:p>
            <a:pPr marL="0" indent="0">
              <a:buNone/>
            </a:pPr>
            <a:r>
              <a:rPr lang="en-US" dirty="0"/>
              <a:t>4.2 Synergies on detector technologies</a:t>
            </a:r>
          </a:p>
          <a:p>
            <a:pPr marL="0" indent="0">
              <a:buNone/>
            </a:pPr>
            <a:r>
              <a:rPr lang="en-US" dirty="0"/>
              <a:t>4.3 Synergies on conventional facilities and green power</a:t>
            </a:r>
          </a:p>
          <a:p>
            <a:pPr marL="0" indent="0">
              <a:buNone/>
            </a:pPr>
            <a:r>
              <a:rPr lang="en-US" dirty="0">
                <a:solidFill>
                  <a:srgbClr val="C00000"/>
                </a:solidFill>
              </a:rPr>
              <a:t>4.4 Synergies for physics research</a:t>
            </a:r>
          </a:p>
          <a:p>
            <a:pPr marL="0" indent="0">
              <a:buNone/>
            </a:pPr>
            <a:endParaRPr lang="en-US" dirty="0"/>
          </a:p>
          <a:p>
            <a:pPr marL="0" indent="0">
              <a:buNone/>
            </a:pPr>
            <a:endParaRPr lang="en-US" dirty="0"/>
          </a:p>
        </p:txBody>
      </p:sp>
      <p:sp>
        <p:nvSpPr>
          <p:cNvPr id="3" name="Title 2">
            <a:extLst>
              <a:ext uri="{FF2B5EF4-FFF2-40B4-BE49-F238E27FC236}">
                <a16:creationId xmlns:a16="http://schemas.microsoft.com/office/drawing/2014/main" id="{4A4529B8-6AFD-364F-9832-BF1B1E700858}"/>
              </a:ext>
            </a:extLst>
          </p:cNvPr>
          <p:cNvSpPr>
            <a:spLocks noGrp="1"/>
          </p:cNvSpPr>
          <p:nvPr>
            <p:ph type="title"/>
          </p:nvPr>
        </p:nvSpPr>
        <p:spPr/>
        <p:txBody>
          <a:bodyPr/>
          <a:lstStyle/>
          <a:p>
            <a:r>
              <a:rPr lang="en-US" dirty="0"/>
              <a:t>Synergies with other concepts or existing facilities</a:t>
            </a:r>
          </a:p>
        </p:txBody>
      </p:sp>
      <p:sp>
        <p:nvSpPr>
          <p:cNvPr id="4" name="Date Placeholder 3">
            <a:extLst>
              <a:ext uri="{FF2B5EF4-FFF2-40B4-BE49-F238E27FC236}">
                <a16:creationId xmlns:a16="http://schemas.microsoft.com/office/drawing/2014/main" id="{57E41BAB-CB32-2344-B3D3-E983BA314608}"/>
              </a:ext>
            </a:extLst>
          </p:cNvPr>
          <p:cNvSpPr>
            <a:spLocks noGrp="1"/>
          </p:cNvSpPr>
          <p:nvPr>
            <p:ph type="dt" sz="half" idx="2"/>
          </p:nvPr>
        </p:nvSpPr>
        <p:spPr/>
        <p:txBody>
          <a:bodyPr/>
          <a:lstStyle/>
          <a:p>
            <a:pPr>
              <a:defRPr/>
            </a:pPr>
            <a:r>
              <a:rPr lang="en-US"/>
              <a:t>January 27, 2022</a:t>
            </a:r>
            <a:endParaRPr lang="en-US" dirty="0"/>
          </a:p>
        </p:txBody>
      </p:sp>
      <p:sp>
        <p:nvSpPr>
          <p:cNvPr id="5" name="Footer Placeholder 4">
            <a:extLst>
              <a:ext uri="{FF2B5EF4-FFF2-40B4-BE49-F238E27FC236}">
                <a16:creationId xmlns:a16="http://schemas.microsoft.com/office/drawing/2014/main" id="{E73E5C27-C6F2-A947-BD34-71A764624535}"/>
              </a:ext>
            </a:extLst>
          </p:cNvPr>
          <p:cNvSpPr>
            <a:spLocks noGrp="1"/>
          </p:cNvSpPr>
          <p:nvPr>
            <p:ph type="ftr" sz="quarter" idx="3"/>
          </p:nvPr>
        </p:nvSpPr>
        <p:spPr/>
        <p:txBody>
          <a:bodyPr/>
          <a:lstStyle/>
          <a:p>
            <a:pPr>
              <a:defRPr/>
            </a:pPr>
            <a:r>
              <a:rPr lang="en-US"/>
              <a:t>AF4 - White Papers</a:t>
            </a:r>
            <a:endParaRPr lang="en-US" b="1" dirty="0"/>
          </a:p>
        </p:txBody>
      </p:sp>
      <p:sp>
        <p:nvSpPr>
          <p:cNvPr id="6" name="Slide Number Placeholder 5">
            <a:extLst>
              <a:ext uri="{FF2B5EF4-FFF2-40B4-BE49-F238E27FC236}">
                <a16:creationId xmlns:a16="http://schemas.microsoft.com/office/drawing/2014/main" id="{E247C758-6C72-4643-9915-1E3CB9F1DAAE}"/>
              </a:ext>
            </a:extLst>
          </p:cNvPr>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spTree>
    <p:extLst>
      <p:ext uri="{BB962C8B-B14F-4D97-AF65-F5344CB8AC3E}">
        <p14:creationId xmlns:p14="http://schemas.microsoft.com/office/powerpoint/2010/main" val="2606829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58C9EFAF-9C50-8242-AA25-B4C42778022C}"/>
              </a:ext>
            </a:extLst>
          </p:cNvPr>
          <p:cNvGraphicFramePr>
            <a:graphicFrameLocks noGrp="1"/>
          </p:cNvGraphicFramePr>
          <p:nvPr>
            <p:extLst>
              <p:ext uri="{D42A27DB-BD31-4B8C-83A1-F6EECF244321}">
                <p14:modId xmlns:p14="http://schemas.microsoft.com/office/powerpoint/2010/main" val="2131521321"/>
              </p:ext>
            </p:extLst>
          </p:nvPr>
        </p:nvGraphicFramePr>
        <p:xfrm>
          <a:off x="316214" y="1336114"/>
          <a:ext cx="11766192" cy="2755410"/>
        </p:xfrm>
        <a:graphic>
          <a:graphicData uri="http://schemas.openxmlformats.org/drawingml/2006/table">
            <a:tbl>
              <a:tblPr firstRow="1" bandRow="1">
                <a:tableStyleId>{21E4AEA4-8DFA-4A89-87EB-49C32662AFE0}</a:tableStyleId>
              </a:tblPr>
              <a:tblGrid>
                <a:gridCol w="1601904">
                  <a:extLst>
                    <a:ext uri="{9D8B030D-6E8A-4147-A177-3AD203B41FA5}">
                      <a16:colId xmlns:a16="http://schemas.microsoft.com/office/drawing/2014/main" val="1202280515"/>
                    </a:ext>
                  </a:extLst>
                </a:gridCol>
                <a:gridCol w="847024">
                  <a:extLst>
                    <a:ext uri="{9D8B030D-6E8A-4147-A177-3AD203B41FA5}">
                      <a16:colId xmlns:a16="http://schemas.microsoft.com/office/drawing/2014/main" val="1937616078"/>
                    </a:ext>
                  </a:extLst>
                </a:gridCol>
                <a:gridCol w="847024">
                  <a:extLst>
                    <a:ext uri="{9D8B030D-6E8A-4147-A177-3AD203B41FA5}">
                      <a16:colId xmlns:a16="http://schemas.microsoft.com/office/drawing/2014/main" val="2818063069"/>
                    </a:ext>
                  </a:extLst>
                </a:gridCol>
                <a:gridCol w="847024">
                  <a:extLst>
                    <a:ext uri="{9D8B030D-6E8A-4147-A177-3AD203B41FA5}">
                      <a16:colId xmlns:a16="http://schemas.microsoft.com/office/drawing/2014/main" val="3416455163"/>
                    </a:ext>
                  </a:extLst>
                </a:gridCol>
                <a:gridCol w="847024">
                  <a:extLst>
                    <a:ext uri="{9D8B030D-6E8A-4147-A177-3AD203B41FA5}">
                      <a16:colId xmlns:a16="http://schemas.microsoft.com/office/drawing/2014/main" val="2152480186"/>
                    </a:ext>
                  </a:extLst>
                </a:gridCol>
                <a:gridCol w="847024">
                  <a:extLst>
                    <a:ext uri="{9D8B030D-6E8A-4147-A177-3AD203B41FA5}">
                      <a16:colId xmlns:a16="http://schemas.microsoft.com/office/drawing/2014/main" val="934408050"/>
                    </a:ext>
                  </a:extLst>
                </a:gridCol>
                <a:gridCol w="847024">
                  <a:extLst>
                    <a:ext uri="{9D8B030D-6E8A-4147-A177-3AD203B41FA5}">
                      <a16:colId xmlns:a16="http://schemas.microsoft.com/office/drawing/2014/main" val="3053272930"/>
                    </a:ext>
                  </a:extLst>
                </a:gridCol>
                <a:gridCol w="847024">
                  <a:extLst>
                    <a:ext uri="{9D8B030D-6E8A-4147-A177-3AD203B41FA5}">
                      <a16:colId xmlns:a16="http://schemas.microsoft.com/office/drawing/2014/main" val="1818719124"/>
                    </a:ext>
                  </a:extLst>
                </a:gridCol>
                <a:gridCol w="847024">
                  <a:extLst>
                    <a:ext uri="{9D8B030D-6E8A-4147-A177-3AD203B41FA5}">
                      <a16:colId xmlns:a16="http://schemas.microsoft.com/office/drawing/2014/main" val="1709024273"/>
                    </a:ext>
                  </a:extLst>
                </a:gridCol>
                <a:gridCol w="847024">
                  <a:extLst>
                    <a:ext uri="{9D8B030D-6E8A-4147-A177-3AD203B41FA5}">
                      <a16:colId xmlns:a16="http://schemas.microsoft.com/office/drawing/2014/main" val="4205440592"/>
                    </a:ext>
                  </a:extLst>
                </a:gridCol>
                <a:gridCol w="847024">
                  <a:extLst>
                    <a:ext uri="{9D8B030D-6E8A-4147-A177-3AD203B41FA5}">
                      <a16:colId xmlns:a16="http://schemas.microsoft.com/office/drawing/2014/main" val="1424200067"/>
                    </a:ext>
                  </a:extLst>
                </a:gridCol>
                <a:gridCol w="847024">
                  <a:extLst>
                    <a:ext uri="{9D8B030D-6E8A-4147-A177-3AD203B41FA5}">
                      <a16:colId xmlns:a16="http://schemas.microsoft.com/office/drawing/2014/main" val="464129044"/>
                    </a:ext>
                  </a:extLst>
                </a:gridCol>
                <a:gridCol w="847024">
                  <a:extLst>
                    <a:ext uri="{9D8B030D-6E8A-4147-A177-3AD203B41FA5}">
                      <a16:colId xmlns:a16="http://schemas.microsoft.com/office/drawing/2014/main" val="520725603"/>
                    </a:ext>
                  </a:extLst>
                </a:gridCol>
              </a:tblGrid>
              <a:tr h="564605">
                <a:tc>
                  <a:txBody>
                    <a:bodyPr/>
                    <a:lstStyle/>
                    <a:p>
                      <a:pPr algn="ctr"/>
                      <a:endParaRPr lang="en-US" sz="3200" dirty="0"/>
                    </a:p>
                  </a:txBody>
                  <a:tcPr anchor="ctr"/>
                </a:tc>
                <a:tc gridSpan="3">
                  <a:txBody>
                    <a:bodyPr/>
                    <a:lstStyle/>
                    <a:p>
                      <a:pPr algn="ctr"/>
                      <a:r>
                        <a:rPr lang="en-US" sz="3200" dirty="0"/>
                        <a:t>2021</a:t>
                      </a:r>
                    </a:p>
                  </a:txBody>
                  <a:tcPr anchor="ctr"/>
                </a:tc>
                <a:tc hMerge="1">
                  <a:txBody>
                    <a:bodyPr/>
                    <a:lstStyle/>
                    <a:p>
                      <a:endParaRPr lang="en-US" dirty="0"/>
                    </a:p>
                  </a:txBody>
                  <a:tcPr/>
                </a:tc>
                <a:tc hMerge="1">
                  <a:txBody>
                    <a:bodyPr/>
                    <a:lstStyle/>
                    <a:p>
                      <a:endParaRPr lang="en-US" dirty="0"/>
                    </a:p>
                  </a:txBody>
                  <a:tcPr/>
                </a:tc>
                <a:tc gridSpan="9">
                  <a:txBody>
                    <a:bodyPr/>
                    <a:lstStyle/>
                    <a:p>
                      <a:pPr algn="ctr"/>
                      <a:r>
                        <a:rPr lang="en-US" sz="3200" dirty="0"/>
                        <a:t>2022</a:t>
                      </a: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235446787"/>
                  </a:ext>
                </a:extLst>
              </a:tr>
              <a:tr h="365629">
                <a:tc>
                  <a:txBody>
                    <a:bodyPr/>
                    <a:lstStyle/>
                    <a:p>
                      <a:pPr algn="ctr"/>
                      <a:endParaRPr lang="en-US" dirty="0"/>
                    </a:p>
                  </a:txBody>
                  <a:tcPr anchor="ctr"/>
                </a:tc>
                <a:tc>
                  <a:txBody>
                    <a:bodyPr/>
                    <a:lstStyle/>
                    <a:p>
                      <a:pPr algn="ctr"/>
                      <a:r>
                        <a:rPr lang="en-US" dirty="0"/>
                        <a:t>Oct</a:t>
                      </a:r>
                    </a:p>
                  </a:txBody>
                  <a:tcPr anchor="ctr"/>
                </a:tc>
                <a:tc>
                  <a:txBody>
                    <a:bodyPr/>
                    <a:lstStyle/>
                    <a:p>
                      <a:pPr algn="ctr"/>
                      <a:r>
                        <a:rPr lang="en-US" dirty="0"/>
                        <a:t>Nov</a:t>
                      </a:r>
                    </a:p>
                  </a:txBody>
                  <a:tcPr anchor="ctr"/>
                </a:tc>
                <a:tc>
                  <a:txBody>
                    <a:bodyPr/>
                    <a:lstStyle/>
                    <a:p>
                      <a:pPr algn="ctr"/>
                      <a:r>
                        <a:rPr lang="en-US" dirty="0"/>
                        <a:t>Dec</a:t>
                      </a:r>
                    </a:p>
                  </a:txBody>
                  <a:tcPr anchor="ctr"/>
                </a:tc>
                <a:tc>
                  <a:txBody>
                    <a:bodyPr/>
                    <a:lstStyle/>
                    <a:p>
                      <a:pPr algn="ctr"/>
                      <a:r>
                        <a:rPr lang="en-US" dirty="0"/>
                        <a:t>Jan</a:t>
                      </a:r>
                    </a:p>
                  </a:txBody>
                  <a:tcPr anchor="ctr"/>
                </a:tc>
                <a:tc>
                  <a:txBody>
                    <a:bodyPr/>
                    <a:lstStyle/>
                    <a:p>
                      <a:pPr algn="ctr"/>
                      <a:r>
                        <a:rPr lang="en-US" dirty="0"/>
                        <a:t>Feb</a:t>
                      </a:r>
                    </a:p>
                  </a:txBody>
                  <a:tcPr anchor="ctr"/>
                </a:tc>
                <a:tc>
                  <a:txBody>
                    <a:bodyPr/>
                    <a:lstStyle/>
                    <a:p>
                      <a:pPr algn="ctr"/>
                      <a:r>
                        <a:rPr lang="en-US" dirty="0"/>
                        <a:t>Mar</a:t>
                      </a:r>
                    </a:p>
                  </a:txBody>
                  <a:tcPr anchor="ctr"/>
                </a:tc>
                <a:tc>
                  <a:txBody>
                    <a:bodyPr/>
                    <a:lstStyle/>
                    <a:p>
                      <a:pPr algn="ctr"/>
                      <a:r>
                        <a:rPr lang="en-US" dirty="0"/>
                        <a:t>Apr</a:t>
                      </a:r>
                    </a:p>
                  </a:txBody>
                  <a:tcPr anchor="ctr"/>
                </a:tc>
                <a:tc>
                  <a:txBody>
                    <a:bodyPr/>
                    <a:lstStyle/>
                    <a:p>
                      <a:pPr algn="ctr"/>
                      <a:r>
                        <a:rPr lang="en-US" dirty="0"/>
                        <a:t>May</a:t>
                      </a:r>
                    </a:p>
                  </a:txBody>
                  <a:tcPr anchor="ctr"/>
                </a:tc>
                <a:tc>
                  <a:txBody>
                    <a:bodyPr/>
                    <a:lstStyle/>
                    <a:p>
                      <a:pPr algn="ctr"/>
                      <a:r>
                        <a:rPr lang="en-US" dirty="0"/>
                        <a:t>June</a:t>
                      </a:r>
                    </a:p>
                  </a:txBody>
                  <a:tcPr anchor="ctr"/>
                </a:tc>
                <a:tc>
                  <a:txBody>
                    <a:bodyPr/>
                    <a:lstStyle/>
                    <a:p>
                      <a:pPr algn="ctr"/>
                      <a:r>
                        <a:rPr lang="en-US" dirty="0"/>
                        <a:t>Jul</a:t>
                      </a:r>
                    </a:p>
                  </a:txBody>
                  <a:tcPr anchor="ctr"/>
                </a:tc>
                <a:tc>
                  <a:txBody>
                    <a:bodyPr/>
                    <a:lstStyle/>
                    <a:p>
                      <a:pPr algn="ctr"/>
                      <a:r>
                        <a:rPr lang="en-US" dirty="0"/>
                        <a:t>Aug</a:t>
                      </a:r>
                    </a:p>
                  </a:txBody>
                  <a:tcPr anchor="ctr"/>
                </a:tc>
                <a:tc>
                  <a:txBody>
                    <a:bodyPr/>
                    <a:lstStyle/>
                    <a:p>
                      <a:pPr algn="ctr"/>
                      <a:r>
                        <a:rPr lang="en-US" dirty="0"/>
                        <a:t>Sep</a:t>
                      </a:r>
                    </a:p>
                  </a:txBody>
                  <a:tcPr anchor="ctr"/>
                </a:tc>
                <a:extLst>
                  <a:ext uri="{0D108BD9-81ED-4DB2-BD59-A6C34878D82A}">
                    <a16:rowId xmlns:a16="http://schemas.microsoft.com/office/drawing/2014/main" val="1742037888"/>
                  </a:ext>
                </a:extLst>
              </a:tr>
              <a:tr h="603516">
                <a:tc>
                  <a:txBody>
                    <a:bodyPr/>
                    <a:lstStyle/>
                    <a:p>
                      <a:pPr algn="ctr"/>
                      <a:r>
                        <a:rPr lang="en-US" sz="2000" dirty="0"/>
                        <a:t>Snowmass Timeline</a:t>
                      </a:r>
                    </a:p>
                  </a:txBody>
                  <a:tcPr anchor="ctr"/>
                </a:tc>
                <a:tc>
                  <a:txBody>
                    <a:bodyPr/>
                    <a:lstStyle/>
                    <a:p>
                      <a:endParaRPr lang="en-US" sz="1000" dirty="0"/>
                    </a:p>
                  </a:txBody>
                  <a:tcPr anchor="ctr"/>
                </a:tc>
                <a:tc>
                  <a:txBody>
                    <a:bodyPr/>
                    <a:lstStyle/>
                    <a:p>
                      <a:endParaRPr lang="en-US" sz="1000" dirty="0"/>
                    </a:p>
                  </a:txBody>
                  <a:tcPr anchor="ctr"/>
                </a:tc>
                <a:tc>
                  <a:txBody>
                    <a:bodyPr/>
                    <a:lstStyle/>
                    <a:p>
                      <a:endParaRPr lang="en-US" sz="1000" dirty="0"/>
                    </a:p>
                  </a:txBody>
                  <a:tcPr anchor="ctr"/>
                </a:tc>
                <a:tc>
                  <a:txBody>
                    <a:bodyPr/>
                    <a:lstStyle/>
                    <a:p>
                      <a:endParaRPr lang="en-US" sz="1000" dirty="0"/>
                    </a:p>
                  </a:txBody>
                  <a:tcPr anchor="ctr"/>
                </a:tc>
                <a:tc>
                  <a:txBody>
                    <a:bodyPr/>
                    <a:lstStyle/>
                    <a:p>
                      <a:endParaRPr lang="en-US" sz="1000" dirty="0"/>
                    </a:p>
                  </a:txBody>
                  <a:tcPr anchor="ctr"/>
                </a:tc>
                <a:tc>
                  <a:txBody>
                    <a:bodyPr/>
                    <a:lstStyle/>
                    <a:p>
                      <a:r>
                        <a:rPr lang="en-US" sz="1000" dirty="0"/>
                        <a:t>Whitepaper</a:t>
                      </a:r>
                      <a:br>
                        <a:rPr lang="en-US" sz="1000" dirty="0"/>
                      </a:br>
                      <a:r>
                        <a:rPr lang="en-US" sz="1000" dirty="0"/>
                        <a:t>Due Date:</a:t>
                      </a:r>
                      <a:br>
                        <a:rPr lang="en-US" sz="1000" dirty="0"/>
                      </a:br>
                      <a:r>
                        <a:rPr lang="en-US" sz="1000" dirty="0"/>
                        <a:t>March 15th</a:t>
                      </a:r>
                    </a:p>
                  </a:txBody>
                  <a:tcPr anchor="ctr"/>
                </a:tc>
                <a:tc>
                  <a:txBody>
                    <a:bodyPr/>
                    <a:lstStyle/>
                    <a:p>
                      <a:endParaRPr lang="en-US" sz="1000"/>
                    </a:p>
                  </a:txBody>
                  <a:tcPr anchor="ctr"/>
                </a:tc>
                <a:tc>
                  <a:txBody>
                    <a:bodyPr/>
                    <a:lstStyle/>
                    <a:p>
                      <a:endParaRPr lang="en-US" sz="1000"/>
                    </a:p>
                  </a:txBody>
                  <a:tcPr anchor="ctr"/>
                </a:tc>
                <a:tc>
                  <a:txBody>
                    <a:bodyPr/>
                    <a:lstStyle/>
                    <a:p>
                      <a:endParaRPr lang="en-US" sz="1000" dirty="0"/>
                    </a:p>
                  </a:txBody>
                  <a:tcPr anchor="ctr"/>
                </a:tc>
                <a:tc>
                  <a:txBody>
                    <a:bodyPr/>
                    <a:lstStyle/>
                    <a:p>
                      <a:r>
                        <a:rPr lang="en-US" sz="1000" b="1" dirty="0"/>
                        <a:t>Snowmass at Seattle:</a:t>
                      </a:r>
                    </a:p>
                    <a:p>
                      <a:r>
                        <a:rPr lang="en-US" sz="1000" b="1"/>
                        <a:t>July 17-26</a:t>
                      </a:r>
                      <a:endParaRPr lang="en-US" sz="1000" b="1" dirty="0"/>
                    </a:p>
                  </a:txBody>
                  <a:tcPr anchor="ctr"/>
                </a:tc>
                <a:tc>
                  <a:txBody>
                    <a:bodyPr/>
                    <a:lstStyle/>
                    <a:p>
                      <a:endParaRPr lang="en-US" sz="1000" dirty="0"/>
                    </a:p>
                  </a:txBody>
                  <a:tcPr anchor="ctr"/>
                </a:tc>
                <a:tc>
                  <a:txBody>
                    <a:bodyPr/>
                    <a:lstStyle/>
                    <a:p>
                      <a:endParaRPr lang="en-US" sz="1000" dirty="0"/>
                    </a:p>
                  </a:txBody>
                  <a:tcPr anchor="ctr"/>
                </a:tc>
                <a:extLst>
                  <a:ext uri="{0D108BD9-81ED-4DB2-BD59-A6C34878D82A}">
                    <a16:rowId xmlns:a16="http://schemas.microsoft.com/office/drawing/2014/main" val="2017598816"/>
                  </a:ext>
                </a:extLst>
              </a:tr>
              <a:tr h="1109490">
                <a:tc>
                  <a:txBody>
                    <a:bodyPr/>
                    <a:lstStyle/>
                    <a:p>
                      <a:pPr algn="ctr"/>
                      <a:r>
                        <a:rPr lang="en-US" sz="2000" dirty="0"/>
                        <a:t>AF4 Timeline</a:t>
                      </a:r>
                    </a:p>
                  </a:txBody>
                  <a:tcPr anchor="ct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1642569785"/>
                  </a:ext>
                </a:extLst>
              </a:tr>
            </a:tbl>
          </a:graphicData>
        </a:graphic>
      </p:graphicFrame>
      <p:sp>
        <p:nvSpPr>
          <p:cNvPr id="54" name="Right Arrow 53">
            <a:extLst>
              <a:ext uri="{FF2B5EF4-FFF2-40B4-BE49-F238E27FC236}">
                <a16:creationId xmlns:a16="http://schemas.microsoft.com/office/drawing/2014/main" id="{BF226D74-7433-7545-96E2-055B35F32305}"/>
              </a:ext>
            </a:extLst>
          </p:cNvPr>
          <p:cNvSpPr/>
          <p:nvPr/>
        </p:nvSpPr>
        <p:spPr>
          <a:xfrm>
            <a:off x="1919430" y="2996338"/>
            <a:ext cx="1336726" cy="1058238"/>
          </a:xfrm>
          <a:prstGeom prst="rightArrow">
            <a:avLst>
              <a:gd name="adj1" fmla="val 77185"/>
              <a:gd name="adj2" fmla="val 50000"/>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AF4 Restart</a:t>
            </a:r>
          </a:p>
        </p:txBody>
      </p:sp>
      <p:sp>
        <p:nvSpPr>
          <p:cNvPr id="3" name="Slide Number Placeholder 2">
            <a:extLst>
              <a:ext uri="{FF2B5EF4-FFF2-40B4-BE49-F238E27FC236}">
                <a16:creationId xmlns:a16="http://schemas.microsoft.com/office/drawing/2014/main" id="{FA0D2EBA-591D-0D41-9C46-2E17C49223CD}"/>
              </a:ext>
            </a:extLst>
          </p:cNvPr>
          <p:cNvSpPr>
            <a:spLocks noGrp="1"/>
          </p:cNvSpPr>
          <p:nvPr>
            <p:ph type="sldNum" sz="quarter" idx="4"/>
          </p:nvPr>
        </p:nvSpPr>
        <p:spPr/>
        <p:txBody>
          <a:bodyPr/>
          <a:lstStyle/>
          <a:p>
            <a:fld id="{933A556B-7C63-244D-9B7C-B0EA8042B330}" type="slidenum">
              <a:rPr lang="en-US" smtClean="0"/>
              <a:pPr/>
              <a:t>13</a:t>
            </a:fld>
            <a:endParaRPr lang="en-US" sz="1000" dirty="0"/>
          </a:p>
        </p:txBody>
      </p:sp>
      <p:sp>
        <p:nvSpPr>
          <p:cNvPr id="6" name="TextBox 5">
            <a:extLst>
              <a:ext uri="{FF2B5EF4-FFF2-40B4-BE49-F238E27FC236}">
                <a16:creationId xmlns:a16="http://schemas.microsoft.com/office/drawing/2014/main" id="{EE149AA7-EE51-0048-A58B-EC303591AED7}"/>
              </a:ext>
            </a:extLst>
          </p:cNvPr>
          <p:cNvSpPr txBox="1"/>
          <p:nvPr/>
        </p:nvSpPr>
        <p:spPr>
          <a:xfrm>
            <a:off x="2832410" y="93602"/>
            <a:ext cx="9344239" cy="1077218"/>
          </a:xfrm>
          <a:prstGeom prst="rect">
            <a:avLst/>
          </a:prstGeom>
          <a:noFill/>
        </p:spPr>
        <p:txBody>
          <a:bodyPr wrap="square" rtlCol="0">
            <a:spAutoFit/>
          </a:bodyPr>
          <a:lstStyle/>
          <a:p>
            <a:r>
              <a:rPr lang="en-US" sz="3200" b="1" dirty="0"/>
              <a:t>Snowmass Restart:  </a:t>
            </a:r>
            <a:br>
              <a:rPr lang="en-US" sz="3200" b="1" dirty="0"/>
            </a:br>
            <a:r>
              <a:rPr lang="en-US" sz="3200" b="1" dirty="0">
                <a:solidFill>
                  <a:schemeClr val="accent2">
                    <a:lumMod val="50000"/>
                  </a:schemeClr>
                </a:solidFill>
              </a:rPr>
              <a:t>Snowmass Day – September 24, 2021</a:t>
            </a:r>
          </a:p>
        </p:txBody>
      </p:sp>
      <p:cxnSp>
        <p:nvCxnSpPr>
          <p:cNvPr id="12" name="Elbow Connector 11">
            <a:extLst>
              <a:ext uri="{FF2B5EF4-FFF2-40B4-BE49-F238E27FC236}">
                <a16:creationId xmlns:a16="http://schemas.microsoft.com/office/drawing/2014/main" id="{BD242C48-D7DF-C243-AEAC-41776355004F}"/>
              </a:ext>
            </a:extLst>
          </p:cNvPr>
          <p:cNvCxnSpPr>
            <a:cxnSpLocks/>
            <a:stCxn id="14" idx="3"/>
          </p:cNvCxnSpPr>
          <p:nvPr/>
        </p:nvCxnSpPr>
        <p:spPr>
          <a:xfrm flipV="1">
            <a:off x="2098913" y="3667877"/>
            <a:ext cx="1014158" cy="1231820"/>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7" name="Diamond 16">
            <a:extLst>
              <a:ext uri="{FF2B5EF4-FFF2-40B4-BE49-F238E27FC236}">
                <a16:creationId xmlns:a16="http://schemas.microsoft.com/office/drawing/2014/main" id="{0C7F08E1-D874-1049-8E71-BC573BE7E514}"/>
              </a:ext>
            </a:extLst>
          </p:cNvPr>
          <p:cNvSpPr/>
          <p:nvPr/>
        </p:nvSpPr>
        <p:spPr>
          <a:xfrm>
            <a:off x="7297576" y="3428728"/>
            <a:ext cx="246580" cy="267128"/>
          </a:xfrm>
          <a:prstGeom prst="diamond">
            <a:avLst/>
          </a:prstGeom>
          <a:solidFill>
            <a:srgbClr val="C00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a:extLst>
              <a:ext uri="{FF2B5EF4-FFF2-40B4-BE49-F238E27FC236}">
                <a16:creationId xmlns:a16="http://schemas.microsoft.com/office/drawing/2014/main" id="{96B24A5E-6C9E-8447-9D15-1CE1B5E711E4}"/>
              </a:ext>
            </a:extLst>
          </p:cNvPr>
          <p:cNvSpPr/>
          <p:nvPr/>
        </p:nvSpPr>
        <p:spPr>
          <a:xfrm>
            <a:off x="7396975" y="3004022"/>
            <a:ext cx="1278674" cy="1058238"/>
          </a:xfrm>
          <a:prstGeom prst="rightArrow">
            <a:avLst>
              <a:gd name="adj1" fmla="val 77185"/>
              <a:gd name="adj2" fmla="val 50000"/>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37160" rIns="0" rtlCol="0" anchor="ctr"/>
          <a:lstStyle/>
          <a:p>
            <a:pPr algn="ctr"/>
            <a:r>
              <a:rPr lang="en-US" sz="1200" dirty="0"/>
              <a:t>Complete AF4 Report Draft</a:t>
            </a:r>
          </a:p>
        </p:txBody>
      </p:sp>
      <p:sp>
        <p:nvSpPr>
          <p:cNvPr id="19" name="Right Arrow 18">
            <a:extLst>
              <a:ext uri="{FF2B5EF4-FFF2-40B4-BE49-F238E27FC236}">
                <a16:creationId xmlns:a16="http://schemas.microsoft.com/office/drawing/2014/main" id="{CA64C4BD-5807-734E-8338-0607407B6291}"/>
              </a:ext>
            </a:extLst>
          </p:cNvPr>
          <p:cNvSpPr/>
          <p:nvPr/>
        </p:nvSpPr>
        <p:spPr>
          <a:xfrm>
            <a:off x="6553200" y="3018890"/>
            <a:ext cx="957209" cy="1058238"/>
          </a:xfrm>
          <a:prstGeom prst="rightArrow">
            <a:avLst>
              <a:gd name="adj1" fmla="val 77185"/>
              <a:gd name="adj2" fmla="val 50000"/>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45720" rIns="0" rtlCol="0" anchor="ctr"/>
          <a:lstStyle/>
          <a:p>
            <a:pPr algn="ctr"/>
            <a:r>
              <a:rPr lang="en-US" sz="1200" dirty="0"/>
              <a:t>WP Initial Review</a:t>
            </a:r>
          </a:p>
        </p:txBody>
      </p:sp>
      <p:sp>
        <p:nvSpPr>
          <p:cNvPr id="7" name="Right Arrow 6">
            <a:extLst>
              <a:ext uri="{FF2B5EF4-FFF2-40B4-BE49-F238E27FC236}">
                <a16:creationId xmlns:a16="http://schemas.microsoft.com/office/drawing/2014/main" id="{967CD93B-C532-FB44-88B9-F17F55A01582}"/>
              </a:ext>
            </a:extLst>
          </p:cNvPr>
          <p:cNvSpPr/>
          <p:nvPr/>
        </p:nvSpPr>
        <p:spPr>
          <a:xfrm>
            <a:off x="3205537" y="3000054"/>
            <a:ext cx="3421294" cy="1058238"/>
          </a:xfrm>
          <a:prstGeom prst="rightArrow">
            <a:avLst>
              <a:gd name="adj1" fmla="val 7718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Whitepaper Preparation</a:t>
            </a:r>
          </a:p>
        </p:txBody>
      </p:sp>
      <p:sp>
        <p:nvSpPr>
          <p:cNvPr id="8" name="Diamond 7">
            <a:extLst>
              <a:ext uri="{FF2B5EF4-FFF2-40B4-BE49-F238E27FC236}">
                <a16:creationId xmlns:a16="http://schemas.microsoft.com/office/drawing/2014/main" id="{74104A47-6F64-664B-B083-3C2F5805E71A}"/>
              </a:ext>
            </a:extLst>
          </p:cNvPr>
          <p:cNvSpPr/>
          <p:nvPr/>
        </p:nvSpPr>
        <p:spPr>
          <a:xfrm>
            <a:off x="3000054" y="3390472"/>
            <a:ext cx="246580" cy="267128"/>
          </a:xfrm>
          <a:prstGeom prst="diamond">
            <a:avLst/>
          </a:prstGeom>
          <a:solidFill>
            <a:srgbClr val="C00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a:extLst>
              <a:ext uri="{FF2B5EF4-FFF2-40B4-BE49-F238E27FC236}">
                <a16:creationId xmlns:a16="http://schemas.microsoft.com/office/drawing/2014/main" id="{9B753EF3-F7FE-2441-AE1D-6959B3794A1F}"/>
              </a:ext>
            </a:extLst>
          </p:cNvPr>
          <p:cNvSpPr/>
          <p:nvPr/>
        </p:nvSpPr>
        <p:spPr>
          <a:xfrm>
            <a:off x="10002644" y="2999678"/>
            <a:ext cx="345688" cy="1081668"/>
          </a:xfrm>
          <a:prstGeom prst="roundRect">
            <a:avLst/>
          </a:prstGeom>
          <a:solidFill>
            <a:schemeClr val="accent6"/>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lIns="91440" rtlCol="0" anchor="ctr"/>
          <a:lstStyle/>
          <a:p>
            <a:pPr algn="ctr"/>
            <a:r>
              <a:rPr lang="en-US" sz="1400" b="1" dirty="0">
                <a:solidFill>
                  <a:schemeClr val="accent2">
                    <a:lumMod val="50000"/>
                  </a:schemeClr>
                </a:solidFill>
              </a:rPr>
              <a:t>Snowmass</a:t>
            </a:r>
          </a:p>
        </p:txBody>
      </p:sp>
      <p:sp>
        <p:nvSpPr>
          <p:cNvPr id="33" name="Right Arrow 32">
            <a:extLst>
              <a:ext uri="{FF2B5EF4-FFF2-40B4-BE49-F238E27FC236}">
                <a16:creationId xmlns:a16="http://schemas.microsoft.com/office/drawing/2014/main" id="{E3A26DC2-3365-EE4F-B6D8-5BF91E2372E6}"/>
              </a:ext>
            </a:extLst>
          </p:cNvPr>
          <p:cNvSpPr/>
          <p:nvPr/>
        </p:nvSpPr>
        <p:spPr>
          <a:xfrm>
            <a:off x="8697944" y="3011456"/>
            <a:ext cx="1327002" cy="1058238"/>
          </a:xfrm>
          <a:prstGeom prst="rightArrow">
            <a:avLst>
              <a:gd name="adj1" fmla="val 77185"/>
              <a:gd name="adj2" fmla="val 50000"/>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rIns="0" rtlCol="0" anchor="ctr"/>
          <a:lstStyle/>
          <a:p>
            <a:pPr algn="ctr"/>
            <a:r>
              <a:rPr lang="en-US" sz="1200" dirty="0"/>
              <a:t>Prepare Snowmass Discussion Materials</a:t>
            </a:r>
          </a:p>
        </p:txBody>
      </p:sp>
      <p:sp>
        <p:nvSpPr>
          <p:cNvPr id="18" name="Diamond 17">
            <a:extLst>
              <a:ext uri="{FF2B5EF4-FFF2-40B4-BE49-F238E27FC236}">
                <a16:creationId xmlns:a16="http://schemas.microsoft.com/office/drawing/2014/main" id="{3A4D9D7C-655A-4D40-B8A1-32714A75533B}"/>
              </a:ext>
            </a:extLst>
          </p:cNvPr>
          <p:cNvSpPr/>
          <p:nvPr/>
        </p:nvSpPr>
        <p:spPr>
          <a:xfrm>
            <a:off x="8579255" y="3392560"/>
            <a:ext cx="246580" cy="267128"/>
          </a:xfrm>
          <a:prstGeom prst="diamond">
            <a:avLst/>
          </a:prstGeom>
          <a:solidFill>
            <a:srgbClr val="C00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iamond 21">
            <a:extLst>
              <a:ext uri="{FF2B5EF4-FFF2-40B4-BE49-F238E27FC236}">
                <a16:creationId xmlns:a16="http://schemas.microsoft.com/office/drawing/2014/main" id="{A98E7A00-734F-BC48-B5FF-EA63E33EBA8A}"/>
              </a:ext>
            </a:extLst>
          </p:cNvPr>
          <p:cNvSpPr/>
          <p:nvPr/>
        </p:nvSpPr>
        <p:spPr>
          <a:xfrm>
            <a:off x="7270845" y="3399994"/>
            <a:ext cx="246580" cy="267128"/>
          </a:xfrm>
          <a:prstGeom prst="diamond">
            <a:avLst/>
          </a:prstGeom>
          <a:solidFill>
            <a:srgbClr val="C00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Elbow Connector 22">
            <a:extLst>
              <a:ext uri="{FF2B5EF4-FFF2-40B4-BE49-F238E27FC236}">
                <a16:creationId xmlns:a16="http://schemas.microsoft.com/office/drawing/2014/main" id="{C130FC19-404F-344C-99C7-D6CFEBEBE5F5}"/>
              </a:ext>
            </a:extLst>
          </p:cNvPr>
          <p:cNvCxnSpPr>
            <a:cxnSpLocks/>
            <a:stCxn id="24" idx="3"/>
            <a:endCxn id="22" idx="2"/>
          </p:cNvCxnSpPr>
          <p:nvPr/>
        </p:nvCxnSpPr>
        <p:spPr>
          <a:xfrm flipV="1">
            <a:off x="6862461" y="3667122"/>
            <a:ext cx="531674" cy="824514"/>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70EB122-483E-8B4D-8904-0EE02075E047}"/>
              </a:ext>
            </a:extLst>
          </p:cNvPr>
          <p:cNvSpPr txBox="1"/>
          <p:nvPr/>
        </p:nvSpPr>
        <p:spPr>
          <a:xfrm>
            <a:off x="4305351" y="4168470"/>
            <a:ext cx="2557110" cy="646331"/>
          </a:xfrm>
          <a:prstGeom prst="rect">
            <a:avLst/>
          </a:prstGeom>
          <a:noFill/>
          <a:ln>
            <a:solidFill>
              <a:schemeClr val="accent2">
                <a:lumMod val="50000"/>
              </a:schemeClr>
            </a:solidFill>
          </a:ln>
        </p:spPr>
        <p:txBody>
          <a:bodyPr wrap="none" rtlCol="0">
            <a:spAutoFit/>
          </a:bodyPr>
          <a:lstStyle/>
          <a:p>
            <a:pPr algn="ctr"/>
            <a:r>
              <a:rPr lang="en-US" dirty="0">
                <a:solidFill>
                  <a:schemeClr val="accent2">
                    <a:lumMod val="50000"/>
                  </a:schemeClr>
                </a:solidFill>
              </a:rPr>
              <a:t>April 15:  Requests for</a:t>
            </a:r>
            <a:br>
              <a:rPr lang="en-US" dirty="0">
                <a:solidFill>
                  <a:schemeClr val="accent2">
                    <a:lumMod val="50000"/>
                  </a:schemeClr>
                </a:solidFill>
              </a:rPr>
            </a:br>
            <a:r>
              <a:rPr lang="en-US" dirty="0">
                <a:solidFill>
                  <a:schemeClr val="accent2">
                    <a:lumMod val="50000"/>
                  </a:schemeClr>
                </a:solidFill>
              </a:rPr>
              <a:t>Clarification (if needed)</a:t>
            </a:r>
          </a:p>
        </p:txBody>
      </p:sp>
      <p:cxnSp>
        <p:nvCxnSpPr>
          <p:cNvPr id="26" name="Elbow Connector 25">
            <a:extLst>
              <a:ext uri="{FF2B5EF4-FFF2-40B4-BE49-F238E27FC236}">
                <a16:creationId xmlns:a16="http://schemas.microsoft.com/office/drawing/2014/main" id="{8EF2CCB4-BCCD-6E4A-9A1C-E9906479D803}"/>
              </a:ext>
            </a:extLst>
          </p:cNvPr>
          <p:cNvCxnSpPr>
            <a:cxnSpLocks/>
            <a:stCxn id="27" idx="3"/>
            <a:endCxn id="18" idx="2"/>
          </p:cNvCxnSpPr>
          <p:nvPr/>
        </p:nvCxnSpPr>
        <p:spPr>
          <a:xfrm flipV="1">
            <a:off x="8270212" y="3659688"/>
            <a:ext cx="432333" cy="2140511"/>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C09D8722-2AA2-FD45-A795-A0B151927498}"/>
              </a:ext>
            </a:extLst>
          </p:cNvPr>
          <p:cNvSpPr txBox="1"/>
          <p:nvPr/>
        </p:nvSpPr>
        <p:spPr>
          <a:xfrm>
            <a:off x="4304370" y="4923036"/>
            <a:ext cx="3965842" cy="1754326"/>
          </a:xfrm>
          <a:prstGeom prst="rect">
            <a:avLst/>
          </a:prstGeom>
          <a:noFill/>
          <a:ln>
            <a:solidFill>
              <a:schemeClr val="accent2">
                <a:lumMod val="50000"/>
              </a:schemeClr>
            </a:solidFill>
          </a:ln>
        </p:spPr>
        <p:txBody>
          <a:bodyPr wrap="square" rtlCol="0">
            <a:spAutoFit/>
          </a:bodyPr>
          <a:lstStyle/>
          <a:p>
            <a:r>
              <a:rPr lang="en-US" dirty="0">
                <a:solidFill>
                  <a:schemeClr val="accent2">
                    <a:lumMod val="50000"/>
                  </a:schemeClr>
                </a:solidFill>
              </a:rPr>
              <a:t>May 30:</a:t>
            </a:r>
          </a:p>
          <a:p>
            <a:pPr marL="342900" indent="-342900">
              <a:buFont typeface="+mj-lt"/>
              <a:buAutoNum type="arabicPeriod"/>
            </a:pPr>
            <a:r>
              <a:rPr lang="en-US" dirty="0">
                <a:solidFill>
                  <a:schemeClr val="accent2">
                    <a:lumMod val="50000"/>
                  </a:schemeClr>
                </a:solidFill>
              </a:rPr>
              <a:t>Preliminary Draft Circulated to POCs for Comment</a:t>
            </a:r>
          </a:p>
          <a:p>
            <a:pPr marL="342900" indent="-342900">
              <a:buFont typeface="+mj-lt"/>
              <a:buAutoNum type="arabicPeriod"/>
            </a:pPr>
            <a:r>
              <a:rPr lang="en-US" dirty="0">
                <a:solidFill>
                  <a:schemeClr val="accent2">
                    <a:lumMod val="50000"/>
                  </a:schemeClr>
                </a:solidFill>
              </a:rPr>
              <a:t>Executive Summary Sent to </a:t>
            </a:r>
            <a:br>
              <a:rPr lang="en-US" dirty="0">
                <a:solidFill>
                  <a:schemeClr val="accent2">
                    <a:lumMod val="50000"/>
                  </a:schemeClr>
                </a:solidFill>
              </a:rPr>
            </a:br>
            <a:r>
              <a:rPr lang="en-US" dirty="0">
                <a:solidFill>
                  <a:schemeClr val="accent2">
                    <a:lumMod val="50000"/>
                  </a:schemeClr>
                </a:solidFill>
              </a:rPr>
              <a:t>AF Conveners to Incorporate into Snowmass Meeting Documents</a:t>
            </a:r>
          </a:p>
        </p:txBody>
      </p:sp>
      <p:sp>
        <p:nvSpPr>
          <p:cNvPr id="35" name="Right Arrow 34">
            <a:extLst>
              <a:ext uri="{FF2B5EF4-FFF2-40B4-BE49-F238E27FC236}">
                <a16:creationId xmlns:a16="http://schemas.microsoft.com/office/drawing/2014/main" id="{69365AE7-9991-0149-A81E-EE00C0FD946E}"/>
              </a:ext>
            </a:extLst>
          </p:cNvPr>
          <p:cNvSpPr/>
          <p:nvPr/>
        </p:nvSpPr>
        <p:spPr>
          <a:xfrm>
            <a:off x="10348330" y="3033758"/>
            <a:ext cx="1843669" cy="1058238"/>
          </a:xfrm>
          <a:prstGeom prst="rightArrow">
            <a:avLst>
              <a:gd name="adj1" fmla="val 77185"/>
              <a:gd name="adj2" fmla="val 50000"/>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37160" rIns="0" rtlCol="0" anchor="ctr"/>
          <a:lstStyle/>
          <a:p>
            <a:pPr algn="ctr"/>
            <a:r>
              <a:rPr lang="en-US" sz="1200" dirty="0"/>
              <a:t>Final AF4 and AF Report Editing</a:t>
            </a:r>
          </a:p>
        </p:txBody>
      </p:sp>
      <p:sp>
        <p:nvSpPr>
          <p:cNvPr id="36" name="Diamond 35">
            <a:extLst>
              <a:ext uri="{FF2B5EF4-FFF2-40B4-BE49-F238E27FC236}">
                <a16:creationId xmlns:a16="http://schemas.microsoft.com/office/drawing/2014/main" id="{17E7FDED-6962-294F-8A59-98DE55493B4C}"/>
              </a:ext>
            </a:extLst>
          </p:cNvPr>
          <p:cNvSpPr/>
          <p:nvPr/>
        </p:nvSpPr>
        <p:spPr>
          <a:xfrm>
            <a:off x="11945420" y="3422297"/>
            <a:ext cx="246580" cy="267128"/>
          </a:xfrm>
          <a:prstGeom prst="diamond">
            <a:avLst/>
          </a:prstGeom>
          <a:solidFill>
            <a:srgbClr val="C00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Elbow Connector 36">
            <a:extLst>
              <a:ext uri="{FF2B5EF4-FFF2-40B4-BE49-F238E27FC236}">
                <a16:creationId xmlns:a16="http://schemas.microsoft.com/office/drawing/2014/main" id="{6165BB87-DB28-1D4D-89B8-71DF2CAED987}"/>
              </a:ext>
            </a:extLst>
          </p:cNvPr>
          <p:cNvCxnSpPr>
            <a:cxnSpLocks/>
            <a:stCxn id="38" idx="3"/>
            <a:endCxn id="36" idx="2"/>
          </p:cNvCxnSpPr>
          <p:nvPr/>
        </p:nvCxnSpPr>
        <p:spPr>
          <a:xfrm flipV="1">
            <a:off x="11374244" y="3689425"/>
            <a:ext cx="694466" cy="1906179"/>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286F6C6C-0015-404A-9559-0C8BDB301357}"/>
              </a:ext>
            </a:extLst>
          </p:cNvPr>
          <p:cNvSpPr txBox="1"/>
          <p:nvPr/>
        </p:nvSpPr>
        <p:spPr>
          <a:xfrm>
            <a:off x="8776010" y="5272438"/>
            <a:ext cx="2598234" cy="646331"/>
          </a:xfrm>
          <a:prstGeom prst="rect">
            <a:avLst/>
          </a:prstGeom>
          <a:solidFill>
            <a:schemeClr val="accent6"/>
          </a:solidFill>
          <a:ln>
            <a:solidFill>
              <a:schemeClr val="accent2">
                <a:lumMod val="50000"/>
              </a:schemeClr>
            </a:solidFill>
          </a:ln>
        </p:spPr>
        <p:txBody>
          <a:bodyPr wrap="square" rtlCol="0">
            <a:spAutoFit/>
          </a:bodyPr>
          <a:lstStyle/>
          <a:p>
            <a:pPr algn="ctr"/>
            <a:r>
              <a:rPr lang="en-US" dirty="0">
                <a:solidFill>
                  <a:schemeClr val="accent2">
                    <a:lumMod val="50000"/>
                  </a:schemeClr>
                </a:solidFill>
              </a:rPr>
              <a:t>Final Reports Due September 30, 2022</a:t>
            </a:r>
          </a:p>
        </p:txBody>
      </p:sp>
      <p:sp>
        <p:nvSpPr>
          <p:cNvPr id="42" name="Diamond 41">
            <a:extLst>
              <a:ext uri="{FF2B5EF4-FFF2-40B4-BE49-F238E27FC236}">
                <a16:creationId xmlns:a16="http://schemas.microsoft.com/office/drawing/2014/main" id="{253E6F30-9B0A-F44E-B03B-CA7D6BB06068}"/>
              </a:ext>
            </a:extLst>
          </p:cNvPr>
          <p:cNvSpPr/>
          <p:nvPr/>
        </p:nvSpPr>
        <p:spPr>
          <a:xfrm>
            <a:off x="11105362" y="3797721"/>
            <a:ext cx="246580" cy="267128"/>
          </a:xfrm>
          <a:prstGeom prst="diamond">
            <a:avLst/>
          </a:prstGeom>
          <a:solidFill>
            <a:srgbClr val="C00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Elbow Connector 43">
            <a:extLst>
              <a:ext uri="{FF2B5EF4-FFF2-40B4-BE49-F238E27FC236}">
                <a16:creationId xmlns:a16="http://schemas.microsoft.com/office/drawing/2014/main" id="{9406B789-BF75-CA47-AAF9-5A89B3A634DB}"/>
              </a:ext>
            </a:extLst>
          </p:cNvPr>
          <p:cNvCxnSpPr>
            <a:cxnSpLocks/>
            <a:stCxn id="45" idx="3"/>
          </p:cNvCxnSpPr>
          <p:nvPr/>
        </p:nvCxnSpPr>
        <p:spPr>
          <a:xfrm flipV="1">
            <a:off x="10527515" y="4070201"/>
            <a:ext cx="701763" cy="593384"/>
          </a:xfrm>
          <a:prstGeom prst="bentConnector3">
            <a:avLst>
              <a:gd name="adj1" fmla="val 100849"/>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2FC66B76-0563-D04A-9BD9-C50DA4599C13}"/>
              </a:ext>
            </a:extLst>
          </p:cNvPr>
          <p:cNvSpPr txBox="1"/>
          <p:nvPr/>
        </p:nvSpPr>
        <p:spPr>
          <a:xfrm>
            <a:off x="8776010" y="4201920"/>
            <a:ext cx="1751505" cy="923330"/>
          </a:xfrm>
          <a:prstGeom prst="rect">
            <a:avLst/>
          </a:prstGeom>
          <a:noFill/>
          <a:ln>
            <a:solidFill>
              <a:schemeClr val="accent2">
                <a:lumMod val="50000"/>
              </a:schemeClr>
            </a:solidFill>
          </a:ln>
        </p:spPr>
        <p:txBody>
          <a:bodyPr wrap="square" rtlCol="0">
            <a:spAutoFit/>
          </a:bodyPr>
          <a:lstStyle/>
          <a:p>
            <a:pPr algn="ctr"/>
            <a:r>
              <a:rPr lang="en-US" dirty="0">
                <a:solidFill>
                  <a:schemeClr val="accent2">
                    <a:lumMod val="50000"/>
                  </a:schemeClr>
                </a:solidFill>
              </a:rPr>
              <a:t>August 31:  Request POC Comments</a:t>
            </a:r>
          </a:p>
        </p:txBody>
      </p:sp>
      <p:pic>
        <p:nvPicPr>
          <p:cNvPr id="55" name="Picture 54" descr="Icon&#10;&#10;Description automatically generated">
            <a:extLst>
              <a:ext uri="{FF2B5EF4-FFF2-40B4-BE49-F238E27FC236}">
                <a16:creationId xmlns:a16="http://schemas.microsoft.com/office/drawing/2014/main" id="{E4F8496A-B117-EA46-9C11-DC5568BEC266}"/>
              </a:ext>
            </a:extLst>
          </p:cNvPr>
          <p:cNvPicPr>
            <a:picLocks noChangeAspect="1"/>
          </p:cNvPicPr>
          <p:nvPr/>
        </p:nvPicPr>
        <p:blipFill>
          <a:blip r:embed="rId2"/>
          <a:stretch>
            <a:fillRect/>
          </a:stretch>
        </p:blipFill>
        <p:spPr>
          <a:xfrm>
            <a:off x="241918" y="0"/>
            <a:ext cx="2006600" cy="1270000"/>
          </a:xfrm>
          <a:prstGeom prst="rect">
            <a:avLst/>
          </a:prstGeom>
        </p:spPr>
      </p:pic>
      <p:sp>
        <p:nvSpPr>
          <p:cNvPr id="14" name="TextBox 13">
            <a:extLst>
              <a:ext uri="{FF2B5EF4-FFF2-40B4-BE49-F238E27FC236}">
                <a16:creationId xmlns:a16="http://schemas.microsoft.com/office/drawing/2014/main" id="{3D7D3DAB-0FFE-4748-A523-413B1A7234A5}"/>
              </a:ext>
            </a:extLst>
          </p:cNvPr>
          <p:cNvSpPr txBox="1"/>
          <p:nvPr/>
        </p:nvSpPr>
        <p:spPr>
          <a:xfrm>
            <a:off x="512196" y="4161033"/>
            <a:ext cx="1586717" cy="1477328"/>
          </a:xfrm>
          <a:prstGeom prst="rect">
            <a:avLst/>
          </a:prstGeom>
          <a:noFill/>
          <a:ln>
            <a:solidFill>
              <a:schemeClr val="accent2">
                <a:lumMod val="50000"/>
              </a:schemeClr>
            </a:solidFill>
          </a:ln>
        </p:spPr>
        <p:txBody>
          <a:bodyPr wrap="none" rtlCol="0">
            <a:spAutoFit/>
          </a:bodyPr>
          <a:lstStyle/>
          <a:p>
            <a:pPr algn="ctr"/>
            <a:r>
              <a:rPr lang="en-US" dirty="0">
                <a:solidFill>
                  <a:schemeClr val="accent2">
                    <a:lumMod val="50000"/>
                  </a:schemeClr>
                </a:solidFill>
              </a:rPr>
              <a:t>AF4 </a:t>
            </a:r>
            <a:br>
              <a:rPr lang="en-US" dirty="0">
                <a:solidFill>
                  <a:schemeClr val="accent2">
                    <a:lumMod val="50000"/>
                  </a:schemeClr>
                </a:solidFill>
              </a:rPr>
            </a:br>
            <a:r>
              <a:rPr lang="en-US" dirty="0">
                <a:solidFill>
                  <a:schemeClr val="accent2">
                    <a:lumMod val="50000"/>
                  </a:schemeClr>
                </a:solidFill>
              </a:rPr>
              <a:t>Whitepaper</a:t>
            </a:r>
            <a:br>
              <a:rPr lang="en-US" dirty="0">
                <a:solidFill>
                  <a:schemeClr val="accent2">
                    <a:lumMod val="50000"/>
                  </a:schemeClr>
                </a:solidFill>
              </a:rPr>
            </a:br>
            <a:r>
              <a:rPr lang="en-US" dirty="0">
                <a:solidFill>
                  <a:schemeClr val="accent2">
                    <a:lumMod val="50000"/>
                  </a:schemeClr>
                </a:solidFill>
              </a:rPr>
              <a:t>Meeting </a:t>
            </a:r>
            <a:br>
              <a:rPr lang="en-US" dirty="0">
                <a:solidFill>
                  <a:schemeClr val="accent2">
                    <a:lumMod val="50000"/>
                  </a:schemeClr>
                </a:solidFill>
              </a:rPr>
            </a:br>
            <a:r>
              <a:rPr lang="en-US" dirty="0">
                <a:solidFill>
                  <a:schemeClr val="accent2">
                    <a:lumMod val="50000"/>
                  </a:schemeClr>
                </a:solidFill>
              </a:rPr>
              <a:t>w/POCs</a:t>
            </a:r>
          </a:p>
          <a:p>
            <a:pPr algn="ctr"/>
            <a:r>
              <a:rPr lang="en-US" dirty="0">
                <a:solidFill>
                  <a:schemeClr val="accent2">
                    <a:lumMod val="50000"/>
                  </a:schemeClr>
                </a:solidFill>
              </a:rPr>
              <a:t>Nov. 11, 2021</a:t>
            </a:r>
          </a:p>
        </p:txBody>
      </p:sp>
    </p:spTree>
    <p:extLst>
      <p:ext uri="{BB962C8B-B14F-4D97-AF65-F5344CB8AC3E}">
        <p14:creationId xmlns:p14="http://schemas.microsoft.com/office/powerpoint/2010/main" val="1387988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652A4-BCCE-6C46-B6C9-C424C9CE0473}"/>
              </a:ext>
            </a:extLst>
          </p:cNvPr>
          <p:cNvSpPr>
            <a:spLocks noGrp="1"/>
          </p:cNvSpPr>
          <p:nvPr>
            <p:ph type="title"/>
          </p:nvPr>
        </p:nvSpPr>
        <p:spPr/>
        <p:txBody>
          <a:bodyPr/>
          <a:lstStyle/>
          <a:p>
            <a:r>
              <a:rPr lang="en-US" dirty="0"/>
              <a:t>Goals for Today</a:t>
            </a:r>
          </a:p>
        </p:txBody>
      </p:sp>
      <p:sp>
        <p:nvSpPr>
          <p:cNvPr id="3" name="Content Placeholder 2">
            <a:extLst>
              <a:ext uri="{FF2B5EF4-FFF2-40B4-BE49-F238E27FC236}">
                <a16:creationId xmlns:a16="http://schemas.microsoft.com/office/drawing/2014/main" id="{27422597-0EC5-7B4A-AB43-F998D2F1CA40}"/>
              </a:ext>
            </a:extLst>
          </p:cNvPr>
          <p:cNvSpPr>
            <a:spLocks noGrp="1"/>
          </p:cNvSpPr>
          <p:nvPr>
            <p:ph idx="1"/>
          </p:nvPr>
        </p:nvSpPr>
        <p:spPr/>
        <p:txBody>
          <a:bodyPr>
            <a:normAutofit fontScale="92500" lnSpcReduction="10000"/>
          </a:bodyPr>
          <a:lstStyle/>
          <a:p>
            <a:pPr marL="457200" indent="-457200">
              <a:buFont typeface="Arial" panose="020B0604020202020204" pitchFamily="34" charset="0"/>
              <a:buChar char="•"/>
            </a:pPr>
            <a:r>
              <a:rPr lang="en-US" dirty="0"/>
              <a:t>This is a follow-up meeting to the meeting last November to review the whitepaper process with the Multi-</a:t>
            </a:r>
            <a:r>
              <a:rPr lang="en-US" dirty="0" err="1"/>
              <a:t>TeV</a:t>
            </a:r>
            <a:r>
              <a:rPr lang="en-US" dirty="0"/>
              <a:t> Machine Points of Contact</a:t>
            </a:r>
          </a:p>
          <a:p>
            <a:pPr marL="914400" lvl="1" indent="-457200"/>
            <a:r>
              <a:rPr lang="en-US" dirty="0">
                <a:solidFill>
                  <a:schemeClr val="accent2">
                    <a:lumMod val="75000"/>
                  </a:schemeClr>
                </a:solidFill>
              </a:rPr>
              <a:t>We want to clarify any questions that may have arisen</a:t>
            </a:r>
          </a:p>
          <a:p>
            <a:pPr marL="914400" lvl="1" indent="-457200"/>
            <a:r>
              <a:rPr lang="en-US" dirty="0">
                <a:solidFill>
                  <a:schemeClr val="accent2">
                    <a:lumMod val="75000"/>
                  </a:schemeClr>
                </a:solidFill>
              </a:rPr>
              <a:t>There are just over 6 weeks remaining for whitepaper submission</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AF4 is counting on the fact that the machine POCs will coordinate with the other topical LOIs relevant to their proposals so that the concept owners clarify what they view as critical linked efforts</a:t>
            </a:r>
          </a:p>
          <a:p>
            <a:pPr marL="914400" lvl="1" indent="-457200"/>
            <a:r>
              <a:rPr lang="en-US" dirty="0">
                <a:solidFill>
                  <a:schemeClr val="accent2">
                    <a:lumMod val="75000"/>
                  </a:schemeClr>
                </a:solidFill>
              </a:rPr>
              <a:t>This is important for overall R&amp;D and project planning in the Snowmass and P5 process </a:t>
            </a:r>
          </a:p>
          <a:p>
            <a:pPr marL="914400" lvl="1" indent="-457200"/>
            <a:r>
              <a:rPr lang="en-US" dirty="0">
                <a:solidFill>
                  <a:schemeClr val="accent2">
                    <a:lumMod val="75000"/>
                  </a:schemeClr>
                </a:solidFill>
              </a:rPr>
              <a:t>We have invited representatives of the other AF topical groups to join us for this discussion</a:t>
            </a:r>
          </a:p>
        </p:txBody>
      </p:sp>
      <p:sp>
        <p:nvSpPr>
          <p:cNvPr id="4" name="Slide Number Placeholder 3">
            <a:extLst>
              <a:ext uri="{FF2B5EF4-FFF2-40B4-BE49-F238E27FC236}">
                <a16:creationId xmlns:a16="http://schemas.microsoft.com/office/drawing/2014/main" id="{F180D94F-C020-B047-94BF-D925FBAB3FC1}"/>
              </a:ext>
            </a:extLst>
          </p:cNvPr>
          <p:cNvSpPr>
            <a:spLocks noGrp="1"/>
          </p:cNvSpPr>
          <p:nvPr>
            <p:ph type="sldNum" sz="quarter" idx="4"/>
          </p:nvPr>
        </p:nvSpPr>
        <p:spPr/>
        <p:txBody>
          <a:bodyPr/>
          <a:lstStyle/>
          <a:p>
            <a:fld id="{933A556B-7C63-244D-9B7C-B0EA8042B330}" type="slidenum">
              <a:rPr lang="en-US" smtClean="0"/>
              <a:pPr/>
              <a:t>2</a:t>
            </a:fld>
            <a:endParaRPr lang="en-US" sz="1000" dirty="0"/>
          </a:p>
        </p:txBody>
      </p:sp>
    </p:spTree>
    <p:extLst>
      <p:ext uri="{BB962C8B-B14F-4D97-AF65-F5344CB8AC3E}">
        <p14:creationId xmlns:p14="http://schemas.microsoft.com/office/powerpoint/2010/main" val="71991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A50FB-44F3-6846-8C26-F8681D4BFFB3}"/>
              </a:ext>
            </a:extLst>
          </p:cNvPr>
          <p:cNvSpPr>
            <a:spLocks noGrp="1"/>
          </p:cNvSpPr>
          <p:nvPr>
            <p:ph type="title"/>
          </p:nvPr>
        </p:nvSpPr>
        <p:spPr>
          <a:xfrm>
            <a:off x="2475570" y="30591"/>
            <a:ext cx="9144929" cy="1325563"/>
          </a:xfrm>
        </p:spPr>
        <p:txBody>
          <a:bodyPr/>
          <a:lstStyle/>
          <a:p>
            <a:r>
              <a:rPr lang="en-US" dirty="0"/>
              <a:t>A Couple Key Points...</a:t>
            </a:r>
          </a:p>
        </p:txBody>
      </p:sp>
      <p:sp>
        <p:nvSpPr>
          <p:cNvPr id="7" name="Content Placeholder 6">
            <a:extLst>
              <a:ext uri="{FF2B5EF4-FFF2-40B4-BE49-F238E27FC236}">
                <a16:creationId xmlns:a16="http://schemas.microsoft.com/office/drawing/2014/main" id="{84BED499-6ED4-F54A-8BC4-75AB617CA064}"/>
              </a:ext>
            </a:extLst>
          </p:cNvPr>
          <p:cNvSpPr>
            <a:spLocks noGrp="1"/>
          </p:cNvSpPr>
          <p:nvPr>
            <p:ph idx="1"/>
          </p:nvPr>
        </p:nvSpPr>
        <p:spPr/>
        <p:txBody>
          <a:bodyPr/>
          <a:lstStyle/>
          <a:p>
            <a:r>
              <a:rPr lang="en-US" dirty="0"/>
              <a:t>AF4 is on focus is on the Machine Concept Whitepapers</a:t>
            </a:r>
          </a:p>
          <a:p>
            <a:pPr marL="628650" lvl="1" indent="-171450"/>
            <a:r>
              <a:rPr lang="en-US" dirty="0"/>
              <a:t>We request that Machine Concept POCs coordinate with the technology whitepaper submitters</a:t>
            </a:r>
          </a:p>
          <a:p>
            <a:pPr marL="1085850" lvl="2" indent="-171450"/>
            <a:r>
              <a:rPr lang="en-US" dirty="0"/>
              <a:t>Cross-referencing with “supporting” whitepapers will help us coordinate across the full range of AF submissions</a:t>
            </a:r>
          </a:p>
          <a:p>
            <a:pPr marL="1085850" lvl="2" indent="-171450"/>
            <a:r>
              <a:rPr lang="en-US" dirty="0"/>
              <a:t>Will help us identify critical R&amp;D connections to highlight and cross-reference in the AF4 portion of the report</a:t>
            </a:r>
          </a:p>
          <a:p>
            <a:pPr marL="1085850" lvl="2" indent="-171450"/>
            <a:r>
              <a:rPr lang="en-US" dirty="0"/>
              <a:t>For reference, the full list of the topical groups is on the next slide</a:t>
            </a:r>
          </a:p>
          <a:p>
            <a:pPr marL="628650" lvl="1" indent="-171450"/>
            <a:r>
              <a:rPr lang="en-US" dirty="0"/>
              <a:t>The timeline for generation of the report envisions significant back and forth with the Machine Concept POCs in order to deliver a robust set of inputs to the HEP community</a:t>
            </a:r>
          </a:p>
        </p:txBody>
      </p:sp>
      <p:sp>
        <p:nvSpPr>
          <p:cNvPr id="4" name="Slide Number Placeholder 3">
            <a:extLst>
              <a:ext uri="{FF2B5EF4-FFF2-40B4-BE49-F238E27FC236}">
                <a16:creationId xmlns:a16="http://schemas.microsoft.com/office/drawing/2014/main" id="{44D153C9-B6EC-5440-87A3-9DCF9B76E78F}"/>
              </a:ext>
            </a:extLst>
          </p:cNvPr>
          <p:cNvSpPr>
            <a:spLocks noGrp="1"/>
          </p:cNvSpPr>
          <p:nvPr>
            <p:ph type="sldNum" sz="quarter" idx="4"/>
          </p:nvPr>
        </p:nvSpPr>
        <p:spPr/>
        <p:txBody>
          <a:bodyPr/>
          <a:lstStyle/>
          <a:p>
            <a:fld id="{933A556B-7C63-244D-9B7C-B0EA8042B330}" type="slidenum">
              <a:rPr lang="en-US" smtClean="0"/>
              <a:pPr/>
              <a:t>3</a:t>
            </a:fld>
            <a:endParaRPr lang="en-US" dirty="0"/>
          </a:p>
        </p:txBody>
      </p:sp>
      <p:pic>
        <p:nvPicPr>
          <p:cNvPr id="5" name="Picture 4" descr="Icon&#10;&#10;Description automatically generated">
            <a:extLst>
              <a:ext uri="{FF2B5EF4-FFF2-40B4-BE49-F238E27FC236}">
                <a16:creationId xmlns:a16="http://schemas.microsoft.com/office/drawing/2014/main" id="{7A18195E-2260-A04E-9379-53ECD43521CE}"/>
              </a:ext>
            </a:extLst>
          </p:cNvPr>
          <p:cNvPicPr>
            <a:picLocks noChangeAspect="1"/>
          </p:cNvPicPr>
          <p:nvPr/>
        </p:nvPicPr>
        <p:blipFill>
          <a:blip r:embed="rId2"/>
          <a:stretch>
            <a:fillRect/>
          </a:stretch>
        </p:blipFill>
        <p:spPr>
          <a:xfrm>
            <a:off x="260814" y="0"/>
            <a:ext cx="2006600" cy="1270000"/>
          </a:xfrm>
          <a:prstGeom prst="rect">
            <a:avLst/>
          </a:prstGeom>
        </p:spPr>
      </p:pic>
    </p:spTree>
    <p:extLst>
      <p:ext uri="{BB962C8B-B14F-4D97-AF65-F5344CB8AC3E}">
        <p14:creationId xmlns:p14="http://schemas.microsoft.com/office/powerpoint/2010/main" val="3681362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4D7F7E-B107-8446-85C3-F2DFD6891EF0}"/>
              </a:ext>
            </a:extLst>
          </p:cNvPr>
          <p:cNvSpPr>
            <a:spLocks noGrp="1"/>
          </p:cNvSpPr>
          <p:nvPr>
            <p:ph type="sldNum" sz="quarter" idx="4"/>
          </p:nvPr>
        </p:nvSpPr>
        <p:spPr/>
        <p:txBody>
          <a:bodyPr/>
          <a:lstStyle/>
          <a:p>
            <a:fld id="{933A556B-7C63-244D-9B7C-B0EA8042B330}" type="slidenum">
              <a:rPr lang="en-US" smtClean="0"/>
              <a:pPr/>
              <a:t>4</a:t>
            </a:fld>
            <a:endParaRPr lang="en-US" dirty="0"/>
          </a:p>
        </p:txBody>
      </p:sp>
      <p:pic>
        <p:nvPicPr>
          <p:cNvPr id="5" name="Picture 4" descr="Icon&#10;&#10;Description automatically generated">
            <a:extLst>
              <a:ext uri="{FF2B5EF4-FFF2-40B4-BE49-F238E27FC236}">
                <a16:creationId xmlns:a16="http://schemas.microsoft.com/office/drawing/2014/main" id="{2CED7AD1-FA04-A142-94F3-AFE031260FCB}"/>
              </a:ext>
            </a:extLst>
          </p:cNvPr>
          <p:cNvPicPr>
            <a:picLocks noChangeAspect="1"/>
          </p:cNvPicPr>
          <p:nvPr/>
        </p:nvPicPr>
        <p:blipFill>
          <a:blip r:embed="rId2"/>
          <a:stretch>
            <a:fillRect/>
          </a:stretch>
        </p:blipFill>
        <p:spPr>
          <a:xfrm>
            <a:off x="241919" y="0"/>
            <a:ext cx="2006600" cy="1270000"/>
          </a:xfrm>
          <a:prstGeom prst="rect">
            <a:avLst/>
          </a:prstGeom>
        </p:spPr>
      </p:pic>
      <p:pic>
        <p:nvPicPr>
          <p:cNvPr id="7" name="Picture 6">
            <a:extLst>
              <a:ext uri="{FF2B5EF4-FFF2-40B4-BE49-F238E27FC236}">
                <a16:creationId xmlns:a16="http://schemas.microsoft.com/office/drawing/2014/main" id="{05F0CFF9-F81F-F34F-859A-5F3EB9A4EA8F}"/>
              </a:ext>
            </a:extLst>
          </p:cNvPr>
          <p:cNvPicPr>
            <a:picLocks noChangeAspect="1"/>
          </p:cNvPicPr>
          <p:nvPr/>
        </p:nvPicPr>
        <p:blipFill>
          <a:blip r:embed="rId3"/>
          <a:stretch>
            <a:fillRect/>
          </a:stretch>
        </p:blipFill>
        <p:spPr>
          <a:xfrm>
            <a:off x="2552545" y="153792"/>
            <a:ext cx="8846598" cy="6704207"/>
          </a:xfrm>
          <a:prstGeom prst="rect">
            <a:avLst/>
          </a:prstGeom>
        </p:spPr>
      </p:pic>
    </p:spTree>
    <p:extLst>
      <p:ext uri="{BB962C8B-B14F-4D97-AF65-F5344CB8AC3E}">
        <p14:creationId xmlns:p14="http://schemas.microsoft.com/office/powerpoint/2010/main" val="3640590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None/>
            </a:pPr>
            <a:r>
              <a:rPr lang="en-US" dirty="0"/>
              <a:t>In the Final Report on future facilities at very high energy scale, AF4 aims to present</a:t>
            </a:r>
          </a:p>
          <a:p>
            <a:r>
              <a:rPr lang="en-US" dirty="0"/>
              <a:t>Potential machine routes</a:t>
            </a:r>
          </a:p>
          <a:p>
            <a:r>
              <a:rPr lang="en-US" dirty="0"/>
              <a:t>Timelines</a:t>
            </a:r>
          </a:p>
          <a:p>
            <a:r>
              <a:rPr lang="en-US" dirty="0"/>
              <a:t>R&amp;D requirements</a:t>
            </a:r>
          </a:p>
          <a:p>
            <a:r>
              <a:rPr lang="en-US" dirty="0"/>
              <a:t>Common issues (e.g. energy efficiency and cost)</a:t>
            </a:r>
          </a:p>
          <a:p>
            <a:endParaRPr lang="en-US" dirty="0"/>
          </a:p>
          <a:p>
            <a:pPr marL="0" indent="0">
              <a:buNone/>
            </a:pPr>
            <a:r>
              <a:rPr lang="en-US" dirty="0"/>
              <a:t>The Report will be a summary of the White Papers and other input such as communication with synergistic topical groups.</a:t>
            </a:r>
          </a:p>
          <a:p>
            <a:pPr marL="0" indent="0">
              <a:buNone/>
            </a:pPr>
            <a:endParaRPr lang="en-US" dirty="0"/>
          </a:p>
          <a:p>
            <a:pPr marL="0" indent="0">
              <a:buNone/>
            </a:pPr>
            <a:r>
              <a:rPr lang="en-US" dirty="0"/>
              <a:t>The proposed structure of White Papers reflects the AF4 vision for the Final Report. However, each team can alter it as relevant. </a:t>
            </a:r>
          </a:p>
          <a:p>
            <a:pPr marL="0" indent="0">
              <a:buNone/>
            </a:pPr>
            <a:endParaRPr lang="en-US" dirty="0"/>
          </a:p>
        </p:txBody>
      </p:sp>
      <p:sp>
        <p:nvSpPr>
          <p:cNvPr id="7" name="Title 6"/>
          <p:cNvSpPr>
            <a:spLocks noGrp="1"/>
          </p:cNvSpPr>
          <p:nvPr>
            <p:ph type="title"/>
          </p:nvPr>
        </p:nvSpPr>
        <p:spPr/>
        <p:txBody>
          <a:bodyPr/>
          <a:lstStyle/>
          <a:p>
            <a:r>
              <a:rPr lang="en-US" dirty="0"/>
              <a:t>AF4 Report</a:t>
            </a:r>
          </a:p>
        </p:txBody>
      </p:sp>
      <p:sp>
        <p:nvSpPr>
          <p:cNvPr id="3" name="Date Placeholder 2"/>
          <p:cNvSpPr>
            <a:spLocks noGrp="1"/>
          </p:cNvSpPr>
          <p:nvPr>
            <p:ph type="dt" sz="half" idx="2"/>
          </p:nvPr>
        </p:nvSpPr>
        <p:spPr/>
        <p:txBody>
          <a:bodyPr/>
          <a:lstStyle/>
          <a:p>
            <a:pPr>
              <a:defRPr/>
            </a:pPr>
            <a:r>
              <a:rPr lang="en-US"/>
              <a:t>January 27, 2022</a:t>
            </a:r>
            <a:endParaRPr lang="en-US" dirty="0"/>
          </a:p>
        </p:txBody>
      </p:sp>
      <p:sp>
        <p:nvSpPr>
          <p:cNvPr id="4" name="Footer Placeholder 3"/>
          <p:cNvSpPr>
            <a:spLocks noGrp="1"/>
          </p:cNvSpPr>
          <p:nvPr>
            <p:ph type="ftr" sz="quarter" idx="3"/>
          </p:nvPr>
        </p:nvSpPr>
        <p:spPr/>
        <p:txBody>
          <a:bodyPr/>
          <a:lstStyle/>
          <a:p>
            <a:pPr>
              <a:defRPr/>
            </a:pPr>
            <a:r>
              <a:rPr lang="en-US"/>
              <a:t>AF4 - White Papers</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Tree>
    <p:extLst>
      <p:ext uri="{BB962C8B-B14F-4D97-AF65-F5344CB8AC3E}">
        <p14:creationId xmlns:p14="http://schemas.microsoft.com/office/powerpoint/2010/main" val="3784689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55C814-0037-ED42-BDD8-66441CBE1131}"/>
              </a:ext>
            </a:extLst>
          </p:cNvPr>
          <p:cNvSpPr>
            <a:spLocks noGrp="1"/>
          </p:cNvSpPr>
          <p:nvPr>
            <p:ph idx="1"/>
          </p:nvPr>
        </p:nvSpPr>
        <p:spPr/>
        <p:txBody>
          <a:bodyPr/>
          <a:lstStyle/>
          <a:p>
            <a:pPr marL="457200" indent="-457200">
              <a:buFont typeface="+mj-lt"/>
              <a:buAutoNum type="arabicPeriod"/>
            </a:pPr>
            <a:r>
              <a:rPr lang="en-US" dirty="0"/>
              <a:t>Design Overview</a:t>
            </a:r>
          </a:p>
          <a:p>
            <a:pPr marL="457200" indent="-457200">
              <a:buFont typeface="+mj-lt"/>
              <a:buAutoNum type="arabicPeriod"/>
            </a:pPr>
            <a:r>
              <a:rPr lang="en-US" dirty="0"/>
              <a:t>Technology Requirements</a:t>
            </a:r>
          </a:p>
          <a:p>
            <a:pPr marL="457200" indent="-457200">
              <a:buFont typeface="+mj-lt"/>
              <a:buAutoNum type="arabicPeriod"/>
            </a:pPr>
            <a:r>
              <a:rPr lang="en-US" dirty="0"/>
              <a:t>Staging options and upgrades</a:t>
            </a:r>
          </a:p>
          <a:p>
            <a:pPr marL="457200" indent="-457200">
              <a:buFont typeface="+mj-lt"/>
              <a:buAutoNum type="arabicPeriod"/>
            </a:pPr>
            <a:r>
              <a:rPr lang="en-US" dirty="0"/>
              <a:t>Synergies with other concepts and/or existing facilities</a:t>
            </a:r>
          </a:p>
        </p:txBody>
      </p:sp>
      <p:sp>
        <p:nvSpPr>
          <p:cNvPr id="3" name="Title 2">
            <a:extLst>
              <a:ext uri="{FF2B5EF4-FFF2-40B4-BE49-F238E27FC236}">
                <a16:creationId xmlns:a16="http://schemas.microsoft.com/office/drawing/2014/main" id="{BEA88A7E-F278-F043-B468-215E952B32F4}"/>
              </a:ext>
            </a:extLst>
          </p:cNvPr>
          <p:cNvSpPr>
            <a:spLocks noGrp="1"/>
          </p:cNvSpPr>
          <p:nvPr>
            <p:ph type="title"/>
          </p:nvPr>
        </p:nvSpPr>
        <p:spPr/>
        <p:txBody>
          <a:bodyPr/>
          <a:lstStyle/>
          <a:p>
            <a:r>
              <a:rPr lang="en-US" dirty="0"/>
              <a:t>Main Aspects / Chapters</a:t>
            </a:r>
          </a:p>
        </p:txBody>
      </p:sp>
      <p:sp>
        <p:nvSpPr>
          <p:cNvPr id="4" name="Date Placeholder 3">
            <a:extLst>
              <a:ext uri="{FF2B5EF4-FFF2-40B4-BE49-F238E27FC236}">
                <a16:creationId xmlns:a16="http://schemas.microsoft.com/office/drawing/2014/main" id="{7E0953DF-47A2-A144-A4F5-694D3950EB97}"/>
              </a:ext>
            </a:extLst>
          </p:cNvPr>
          <p:cNvSpPr>
            <a:spLocks noGrp="1"/>
          </p:cNvSpPr>
          <p:nvPr>
            <p:ph type="dt" sz="half" idx="2"/>
          </p:nvPr>
        </p:nvSpPr>
        <p:spPr/>
        <p:txBody>
          <a:bodyPr/>
          <a:lstStyle/>
          <a:p>
            <a:pPr>
              <a:defRPr/>
            </a:pPr>
            <a:r>
              <a:rPr lang="en-US"/>
              <a:t>January 27, 2022</a:t>
            </a:r>
            <a:endParaRPr lang="en-US" dirty="0"/>
          </a:p>
        </p:txBody>
      </p:sp>
      <p:sp>
        <p:nvSpPr>
          <p:cNvPr id="5" name="Footer Placeholder 4">
            <a:extLst>
              <a:ext uri="{FF2B5EF4-FFF2-40B4-BE49-F238E27FC236}">
                <a16:creationId xmlns:a16="http://schemas.microsoft.com/office/drawing/2014/main" id="{809572A4-6A9B-6C47-9D9C-05B9E2DCB9A9}"/>
              </a:ext>
            </a:extLst>
          </p:cNvPr>
          <p:cNvSpPr>
            <a:spLocks noGrp="1"/>
          </p:cNvSpPr>
          <p:nvPr>
            <p:ph type="ftr" sz="quarter" idx="3"/>
          </p:nvPr>
        </p:nvSpPr>
        <p:spPr/>
        <p:txBody>
          <a:bodyPr/>
          <a:lstStyle/>
          <a:p>
            <a:pPr>
              <a:defRPr/>
            </a:pPr>
            <a:r>
              <a:rPr lang="en-US"/>
              <a:t>AF4 - White Papers</a:t>
            </a:r>
            <a:endParaRPr lang="en-US" b="1" dirty="0"/>
          </a:p>
        </p:txBody>
      </p:sp>
      <p:sp>
        <p:nvSpPr>
          <p:cNvPr id="6" name="Slide Number Placeholder 5">
            <a:extLst>
              <a:ext uri="{FF2B5EF4-FFF2-40B4-BE49-F238E27FC236}">
                <a16:creationId xmlns:a16="http://schemas.microsoft.com/office/drawing/2014/main" id="{A6210982-9632-474F-8C15-735D7039F0D6}"/>
              </a:ext>
            </a:extLst>
          </p:cNvPr>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Tree>
    <p:extLst>
      <p:ext uri="{BB962C8B-B14F-4D97-AF65-F5344CB8AC3E}">
        <p14:creationId xmlns:p14="http://schemas.microsoft.com/office/powerpoint/2010/main" val="756061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AD9FE2-D52C-FE41-9B79-D2E4FCD8EDC7}"/>
              </a:ext>
            </a:extLst>
          </p:cNvPr>
          <p:cNvSpPr>
            <a:spLocks noGrp="1"/>
          </p:cNvSpPr>
          <p:nvPr>
            <p:ph idx="1"/>
          </p:nvPr>
        </p:nvSpPr>
        <p:spPr/>
        <p:txBody>
          <a:bodyPr/>
          <a:lstStyle/>
          <a:p>
            <a:pPr marL="0" indent="0">
              <a:buNone/>
            </a:pPr>
            <a:r>
              <a:rPr lang="en-US" dirty="0"/>
              <a:t>1.1. Status of design</a:t>
            </a:r>
          </a:p>
          <a:p>
            <a:pPr marL="400050" lvl="1" indent="0">
              <a:buNone/>
            </a:pPr>
            <a:r>
              <a:rPr lang="en-US" dirty="0"/>
              <a:t>Possible classification categories include:  concept-only, pre-CDR (with significant, but not end-to-end design work available), CDR, TDR, other.</a:t>
            </a:r>
          </a:p>
          <a:p>
            <a:pPr marL="0" indent="0">
              <a:buNone/>
            </a:pPr>
            <a:endParaRPr lang="en-US" dirty="0"/>
          </a:p>
        </p:txBody>
      </p:sp>
      <p:sp>
        <p:nvSpPr>
          <p:cNvPr id="3" name="Title 2">
            <a:extLst>
              <a:ext uri="{FF2B5EF4-FFF2-40B4-BE49-F238E27FC236}">
                <a16:creationId xmlns:a16="http://schemas.microsoft.com/office/drawing/2014/main" id="{3135748D-E331-9943-8D37-00981940CE5D}"/>
              </a:ext>
            </a:extLst>
          </p:cNvPr>
          <p:cNvSpPr>
            <a:spLocks noGrp="1"/>
          </p:cNvSpPr>
          <p:nvPr>
            <p:ph type="title"/>
          </p:nvPr>
        </p:nvSpPr>
        <p:spPr/>
        <p:txBody>
          <a:bodyPr/>
          <a:lstStyle/>
          <a:p>
            <a:r>
              <a:rPr lang="en-US" dirty="0"/>
              <a:t>Design Overview</a:t>
            </a:r>
          </a:p>
        </p:txBody>
      </p:sp>
      <p:sp>
        <p:nvSpPr>
          <p:cNvPr id="4" name="Date Placeholder 3">
            <a:extLst>
              <a:ext uri="{FF2B5EF4-FFF2-40B4-BE49-F238E27FC236}">
                <a16:creationId xmlns:a16="http://schemas.microsoft.com/office/drawing/2014/main" id="{A1910DB6-77CB-0D48-BE48-93DC14769F2B}"/>
              </a:ext>
            </a:extLst>
          </p:cNvPr>
          <p:cNvSpPr>
            <a:spLocks noGrp="1"/>
          </p:cNvSpPr>
          <p:nvPr>
            <p:ph type="dt" sz="half" idx="2"/>
          </p:nvPr>
        </p:nvSpPr>
        <p:spPr/>
        <p:txBody>
          <a:bodyPr/>
          <a:lstStyle/>
          <a:p>
            <a:pPr>
              <a:defRPr/>
            </a:pPr>
            <a:r>
              <a:rPr lang="en-US"/>
              <a:t>January 27, 2022</a:t>
            </a:r>
            <a:endParaRPr lang="en-US" dirty="0"/>
          </a:p>
        </p:txBody>
      </p:sp>
      <p:sp>
        <p:nvSpPr>
          <p:cNvPr id="5" name="Footer Placeholder 4">
            <a:extLst>
              <a:ext uri="{FF2B5EF4-FFF2-40B4-BE49-F238E27FC236}">
                <a16:creationId xmlns:a16="http://schemas.microsoft.com/office/drawing/2014/main" id="{E80AB800-4B15-8A46-BFCE-D62CF38C325E}"/>
              </a:ext>
            </a:extLst>
          </p:cNvPr>
          <p:cNvSpPr>
            <a:spLocks noGrp="1"/>
          </p:cNvSpPr>
          <p:nvPr>
            <p:ph type="ftr" sz="quarter" idx="3"/>
          </p:nvPr>
        </p:nvSpPr>
        <p:spPr/>
        <p:txBody>
          <a:bodyPr/>
          <a:lstStyle/>
          <a:p>
            <a:pPr>
              <a:defRPr/>
            </a:pPr>
            <a:r>
              <a:rPr lang="en-US"/>
              <a:t>AF4 - White Papers</a:t>
            </a:r>
            <a:endParaRPr lang="en-US" b="1" dirty="0"/>
          </a:p>
        </p:txBody>
      </p:sp>
      <p:sp>
        <p:nvSpPr>
          <p:cNvPr id="6" name="Slide Number Placeholder 5">
            <a:extLst>
              <a:ext uri="{FF2B5EF4-FFF2-40B4-BE49-F238E27FC236}">
                <a16:creationId xmlns:a16="http://schemas.microsoft.com/office/drawing/2014/main" id="{BBA7CAE7-F7D4-AA4A-A9E2-DE9F346BEA2C}"/>
              </a:ext>
            </a:extLst>
          </p:cNvPr>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spTree>
    <p:extLst>
      <p:ext uri="{BB962C8B-B14F-4D97-AF65-F5344CB8AC3E}">
        <p14:creationId xmlns:p14="http://schemas.microsoft.com/office/powerpoint/2010/main" val="1007741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AD9FE2-D52C-FE41-9B79-D2E4FCD8EDC7}"/>
              </a:ext>
            </a:extLst>
          </p:cNvPr>
          <p:cNvSpPr>
            <a:spLocks noGrp="1"/>
          </p:cNvSpPr>
          <p:nvPr>
            <p:ph idx="1"/>
          </p:nvPr>
        </p:nvSpPr>
        <p:spPr/>
        <p:txBody>
          <a:bodyPr/>
          <a:lstStyle/>
          <a:p>
            <a:pPr marL="0" indent="0">
              <a:buNone/>
            </a:pPr>
            <a:r>
              <a:rPr lang="en-US" dirty="0"/>
              <a:t>1.2. Performance matrix</a:t>
            </a:r>
          </a:p>
          <a:p>
            <a:pPr marL="400050" lvl="1" indent="0">
              <a:buNone/>
            </a:pPr>
            <a:r>
              <a:rPr lang="en-US" dirty="0"/>
              <a:t>Identify the key limiting physical and technological factors in the following main areas</a:t>
            </a:r>
          </a:p>
          <a:p>
            <a:pPr lvl="2" indent="-342900"/>
            <a:r>
              <a:rPr lang="en-US" dirty="0"/>
              <a:t>Attainable energy</a:t>
            </a:r>
          </a:p>
          <a:p>
            <a:pPr lvl="3" indent="-342900"/>
            <a:r>
              <a:rPr lang="en-US" dirty="0"/>
              <a:t>Acceleration rate and RF power.</a:t>
            </a:r>
          </a:p>
          <a:p>
            <a:pPr lvl="3" indent="-342900"/>
            <a:r>
              <a:rPr lang="en-US" dirty="0"/>
              <a:t>Magnet technology: conductor, field quality, quench protection, cost.</a:t>
            </a:r>
          </a:p>
          <a:p>
            <a:pPr lvl="3" indent="-342900"/>
            <a:r>
              <a:rPr lang="en-US" dirty="0"/>
              <a:t>Power consumption</a:t>
            </a:r>
          </a:p>
          <a:p>
            <a:pPr lvl="2" indent="-342900"/>
            <a:r>
              <a:rPr lang="en-US" dirty="0"/>
              <a:t>Attainable luminosity and luminosity integral</a:t>
            </a:r>
          </a:p>
          <a:p>
            <a:pPr lvl="3" indent="-342900"/>
            <a:r>
              <a:rPr lang="en-US" dirty="0"/>
              <a:t>Beam brightness issues</a:t>
            </a:r>
          </a:p>
          <a:p>
            <a:pPr lvl="3" indent="-342900"/>
            <a:r>
              <a:rPr lang="en-US" dirty="0"/>
              <a:t>Beam intensity/power issues</a:t>
            </a:r>
          </a:p>
          <a:p>
            <a:pPr lvl="3" indent="-342900"/>
            <a:r>
              <a:rPr lang="en-US" dirty="0"/>
              <a:t>Luminosity integral (MDI limitations, rep. rate, reliability, etc.)</a:t>
            </a:r>
          </a:p>
          <a:p>
            <a:pPr lvl="2" indent="-342900"/>
            <a:r>
              <a:rPr lang="en-US" dirty="0"/>
              <a:t>Injector and driver systems</a:t>
            </a:r>
          </a:p>
          <a:p>
            <a:pPr lvl="2" indent="-342900"/>
            <a:r>
              <a:rPr lang="en-US" dirty="0"/>
              <a:t>Facility scale</a:t>
            </a:r>
          </a:p>
          <a:p>
            <a:pPr lvl="2" indent="-342900"/>
            <a:r>
              <a:rPr lang="en-US" dirty="0"/>
              <a:t>Power requirements</a:t>
            </a:r>
          </a:p>
          <a:p>
            <a:pPr marL="0" indent="0">
              <a:buNone/>
            </a:pPr>
            <a:endParaRPr lang="en-US" dirty="0"/>
          </a:p>
        </p:txBody>
      </p:sp>
      <p:sp>
        <p:nvSpPr>
          <p:cNvPr id="3" name="Title 2">
            <a:extLst>
              <a:ext uri="{FF2B5EF4-FFF2-40B4-BE49-F238E27FC236}">
                <a16:creationId xmlns:a16="http://schemas.microsoft.com/office/drawing/2014/main" id="{3135748D-E331-9943-8D37-00981940CE5D}"/>
              </a:ext>
            </a:extLst>
          </p:cNvPr>
          <p:cNvSpPr>
            <a:spLocks noGrp="1"/>
          </p:cNvSpPr>
          <p:nvPr>
            <p:ph type="title"/>
          </p:nvPr>
        </p:nvSpPr>
        <p:spPr/>
        <p:txBody>
          <a:bodyPr/>
          <a:lstStyle/>
          <a:p>
            <a:r>
              <a:rPr lang="en-US" dirty="0"/>
              <a:t>Design Overview</a:t>
            </a:r>
          </a:p>
        </p:txBody>
      </p:sp>
      <p:sp>
        <p:nvSpPr>
          <p:cNvPr id="4" name="Date Placeholder 3">
            <a:extLst>
              <a:ext uri="{FF2B5EF4-FFF2-40B4-BE49-F238E27FC236}">
                <a16:creationId xmlns:a16="http://schemas.microsoft.com/office/drawing/2014/main" id="{A1910DB6-77CB-0D48-BE48-93DC14769F2B}"/>
              </a:ext>
            </a:extLst>
          </p:cNvPr>
          <p:cNvSpPr>
            <a:spLocks noGrp="1"/>
          </p:cNvSpPr>
          <p:nvPr>
            <p:ph type="dt" sz="half" idx="2"/>
          </p:nvPr>
        </p:nvSpPr>
        <p:spPr/>
        <p:txBody>
          <a:bodyPr/>
          <a:lstStyle/>
          <a:p>
            <a:pPr>
              <a:defRPr/>
            </a:pPr>
            <a:r>
              <a:rPr lang="en-US"/>
              <a:t>January 27, 2022</a:t>
            </a:r>
            <a:endParaRPr lang="en-US" dirty="0"/>
          </a:p>
        </p:txBody>
      </p:sp>
      <p:sp>
        <p:nvSpPr>
          <p:cNvPr id="5" name="Footer Placeholder 4">
            <a:extLst>
              <a:ext uri="{FF2B5EF4-FFF2-40B4-BE49-F238E27FC236}">
                <a16:creationId xmlns:a16="http://schemas.microsoft.com/office/drawing/2014/main" id="{E80AB800-4B15-8A46-BFCE-D62CF38C325E}"/>
              </a:ext>
            </a:extLst>
          </p:cNvPr>
          <p:cNvSpPr>
            <a:spLocks noGrp="1"/>
          </p:cNvSpPr>
          <p:nvPr>
            <p:ph type="ftr" sz="quarter" idx="3"/>
          </p:nvPr>
        </p:nvSpPr>
        <p:spPr/>
        <p:txBody>
          <a:bodyPr/>
          <a:lstStyle/>
          <a:p>
            <a:pPr>
              <a:defRPr/>
            </a:pPr>
            <a:r>
              <a:rPr lang="en-US"/>
              <a:t>AF4 - White Papers</a:t>
            </a:r>
            <a:endParaRPr lang="en-US" b="1" dirty="0"/>
          </a:p>
        </p:txBody>
      </p:sp>
      <p:sp>
        <p:nvSpPr>
          <p:cNvPr id="6" name="Slide Number Placeholder 5">
            <a:extLst>
              <a:ext uri="{FF2B5EF4-FFF2-40B4-BE49-F238E27FC236}">
                <a16:creationId xmlns:a16="http://schemas.microsoft.com/office/drawing/2014/main" id="{BBA7CAE7-F7D4-AA4A-A9E2-DE9F346BEA2C}"/>
              </a:ext>
            </a:extLst>
          </p:cNvPr>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spTree>
    <p:extLst>
      <p:ext uri="{BB962C8B-B14F-4D97-AF65-F5344CB8AC3E}">
        <p14:creationId xmlns:p14="http://schemas.microsoft.com/office/powerpoint/2010/main" val="253955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AD9FE2-D52C-FE41-9B79-D2E4FCD8EDC7}"/>
              </a:ext>
            </a:extLst>
          </p:cNvPr>
          <p:cNvSpPr>
            <a:spLocks noGrp="1"/>
          </p:cNvSpPr>
          <p:nvPr>
            <p:ph idx="1"/>
          </p:nvPr>
        </p:nvSpPr>
        <p:spPr/>
        <p:txBody>
          <a:bodyPr/>
          <a:lstStyle/>
          <a:p>
            <a:pPr marL="0" indent="0">
              <a:buNone/>
            </a:pPr>
            <a:r>
              <a:rPr lang="en-US" dirty="0"/>
              <a:t>1.3. Design summary</a:t>
            </a:r>
          </a:p>
          <a:p>
            <a:pPr marL="400050" lvl="1" indent="0">
              <a:buNone/>
            </a:pPr>
            <a:r>
              <a:rPr lang="en-US" dirty="0"/>
              <a:t>Description of and references for the detailed design as it presently exists</a:t>
            </a:r>
          </a:p>
          <a:p>
            <a:pPr marL="0" indent="0">
              <a:buNone/>
            </a:pPr>
            <a:r>
              <a:rPr lang="en-US" dirty="0"/>
              <a:t>1.4. Challenges</a:t>
            </a:r>
          </a:p>
          <a:p>
            <a:pPr lvl="1" indent="-342900"/>
            <a:r>
              <a:rPr lang="en-US" dirty="0"/>
              <a:t>Beam physics</a:t>
            </a:r>
          </a:p>
          <a:p>
            <a:pPr lvl="1" indent="-342900"/>
            <a:r>
              <a:rPr lang="en-US" dirty="0"/>
              <a:t>Machine design</a:t>
            </a:r>
          </a:p>
          <a:p>
            <a:pPr lvl="1" indent="-342900"/>
            <a:r>
              <a:rPr lang="en-US" dirty="0"/>
              <a:t>Required key technologies</a:t>
            </a:r>
          </a:p>
          <a:p>
            <a:pPr lvl="1" indent="-342900"/>
            <a:r>
              <a:rPr lang="en-US" dirty="0"/>
              <a:t>Environmental Impacts</a:t>
            </a:r>
          </a:p>
          <a:p>
            <a:pPr marL="400050" lvl="1" indent="0">
              <a:buNone/>
            </a:pPr>
            <a:endParaRPr lang="en-US" dirty="0"/>
          </a:p>
          <a:p>
            <a:pPr marL="400050" lvl="1" indent="0">
              <a:buNone/>
            </a:pPr>
            <a:endParaRPr lang="en-US" dirty="0"/>
          </a:p>
        </p:txBody>
      </p:sp>
      <p:sp>
        <p:nvSpPr>
          <p:cNvPr id="3" name="Title 2">
            <a:extLst>
              <a:ext uri="{FF2B5EF4-FFF2-40B4-BE49-F238E27FC236}">
                <a16:creationId xmlns:a16="http://schemas.microsoft.com/office/drawing/2014/main" id="{3135748D-E331-9943-8D37-00981940CE5D}"/>
              </a:ext>
            </a:extLst>
          </p:cNvPr>
          <p:cNvSpPr>
            <a:spLocks noGrp="1"/>
          </p:cNvSpPr>
          <p:nvPr>
            <p:ph type="title"/>
          </p:nvPr>
        </p:nvSpPr>
        <p:spPr/>
        <p:txBody>
          <a:bodyPr/>
          <a:lstStyle/>
          <a:p>
            <a:r>
              <a:rPr lang="en-US" dirty="0"/>
              <a:t>Design Overview</a:t>
            </a:r>
          </a:p>
        </p:txBody>
      </p:sp>
      <p:sp>
        <p:nvSpPr>
          <p:cNvPr id="4" name="Date Placeholder 3">
            <a:extLst>
              <a:ext uri="{FF2B5EF4-FFF2-40B4-BE49-F238E27FC236}">
                <a16:creationId xmlns:a16="http://schemas.microsoft.com/office/drawing/2014/main" id="{A1910DB6-77CB-0D48-BE48-93DC14769F2B}"/>
              </a:ext>
            </a:extLst>
          </p:cNvPr>
          <p:cNvSpPr>
            <a:spLocks noGrp="1"/>
          </p:cNvSpPr>
          <p:nvPr>
            <p:ph type="dt" sz="half" idx="2"/>
          </p:nvPr>
        </p:nvSpPr>
        <p:spPr/>
        <p:txBody>
          <a:bodyPr/>
          <a:lstStyle/>
          <a:p>
            <a:pPr>
              <a:defRPr/>
            </a:pPr>
            <a:r>
              <a:rPr lang="en-US"/>
              <a:t>January 27, 2022</a:t>
            </a:r>
            <a:endParaRPr lang="en-US" dirty="0"/>
          </a:p>
        </p:txBody>
      </p:sp>
      <p:sp>
        <p:nvSpPr>
          <p:cNvPr id="5" name="Footer Placeholder 4">
            <a:extLst>
              <a:ext uri="{FF2B5EF4-FFF2-40B4-BE49-F238E27FC236}">
                <a16:creationId xmlns:a16="http://schemas.microsoft.com/office/drawing/2014/main" id="{E80AB800-4B15-8A46-BFCE-D62CF38C325E}"/>
              </a:ext>
            </a:extLst>
          </p:cNvPr>
          <p:cNvSpPr>
            <a:spLocks noGrp="1"/>
          </p:cNvSpPr>
          <p:nvPr>
            <p:ph type="ftr" sz="quarter" idx="3"/>
          </p:nvPr>
        </p:nvSpPr>
        <p:spPr/>
        <p:txBody>
          <a:bodyPr/>
          <a:lstStyle/>
          <a:p>
            <a:pPr>
              <a:defRPr/>
            </a:pPr>
            <a:r>
              <a:rPr lang="en-US"/>
              <a:t>AF4 - White Papers</a:t>
            </a:r>
            <a:endParaRPr lang="en-US" b="1" dirty="0"/>
          </a:p>
        </p:txBody>
      </p:sp>
      <p:sp>
        <p:nvSpPr>
          <p:cNvPr id="6" name="Slide Number Placeholder 5">
            <a:extLst>
              <a:ext uri="{FF2B5EF4-FFF2-40B4-BE49-F238E27FC236}">
                <a16:creationId xmlns:a16="http://schemas.microsoft.com/office/drawing/2014/main" id="{BBA7CAE7-F7D4-AA4A-A9E2-DE9F346BEA2C}"/>
              </a:ext>
            </a:extLst>
          </p:cNvPr>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spTree>
    <p:extLst>
      <p:ext uri="{BB962C8B-B14F-4D97-AF65-F5344CB8AC3E}">
        <p14:creationId xmlns:p14="http://schemas.microsoft.com/office/powerpoint/2010/main" val="2721696279"/>
      </p:ext>
    </p:extLst>
  </p:cSld>
  <p:clrMapOvr>
    <a:masterClrMapping/>
  </p:clrMapOvr>
</p:sld>
</file>

<file path=ppt/theme/theme1.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C9D31E02-DF2A-B543-8BE2-F816F8B489EF}" vid="{5C987A4E-B7D1-E443-8E1E-A61CEE0A78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BNL</Template>
  <TotalTime>221</TotalTime>
  <Words>793</Words>
  <Application>Microsoft Macintosh PowerPoint</Application>
  <PresentationFormat>Widescreen</PresentationFormat>
  <Paragraphs>136</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Helvetica</vt:lpstr>
      <vt:lpstr>BNL</vt:lpstr>
      <vt:lpstr>AF4 (Multi-TeV Colliders) Timeline to Final Snowmass Report</vt:lpstr>
      <vt:lpstr>Goals for Today</vt:lpstr>
      <vt:lpstr>A Couple Key Points...</vt:lpstr>
      <vt:lpstr>PowerPoint Presentation</vt:lpstr>
      <vt:lpstr>AF4 Report</vt:lpstr>
      <vt:lpstr>Main Aspects / Chapters</vt:lpstr>
      <vt:lpstr>Design Overview</vt:lpstr>
      <vt:lpstr>Design Overview</vt:lpstr>
      <vt:lpstr>Design Overview</vt:lpstr>
      <vt:lpstr>Technology Requirements</vt:lpstr>
      <vt:lpstr>Staging options and upgrades</vt:lpstr>
      <vt:lpstr>Synergies with other concepts or existing facilities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AF4 Timeline to Final Snowmass Report</dc:title>
  <dc:subject/>
  <dc:creator>Palmer, Mark</dc:creator>
  <cp:keywords/>
  <dc:description/>
  <cp:lastModifiedBy>Palmer, Mark</cp:lastModifiedBy>
  <cp:revision>1</cp:revision>
  <dcterms:created xsi:type="dcterms:W3CDTF">2021-11-11T12:52:23Z</dcterms:created>
  <dcterms:modified xsi:type="dcterms:W3CDTF">2022-01-27T13:08:13Z</dcterms:modified>
  <cp:category/>
</cp:coreProperties>
</file>