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8" r:id="rId2"/>
    <p:sldId id="478" r:id="rId3"/>
    <p:sldId id="475" r:id="rId4"/>
    <p:sldId id="469" r:id="rId5"/>
    <p:sldId id="460" r:id="rId6"/>
    <p:sldId id="472" r:id="rId7"/>
    <p:sldId id="467" r:id="rId8"/>
    <p:sldId id="470" r:id="rId9"/>
    <p:sldId id="476" r:id="rId10"/>
    <p:sldId id="473" r:id="rId11"/>
    <p:sldId id="474" r:id="rId12"/>
    <p:sldId id="477" r:id="rId13"/>
    <p:sldId id="479" r:id="rId14"/>
    <p:sldId id="468" r:id="rId15"/>
    <p:sldId id="480" r:id="rId16"/>
    <p:sldId id="48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FFCCD5"/>
    <a:srgbClr val="A9F3F5"/>
    <a:srgbClr val="74AECC"/>
    <a:srgbClr val="004578"/>
    <a:srgbClr val="7F407C"/>
    <a:srgbClr val="FFFFFF"/>
    <a:srgbClr val="72A431"/>
    <a:srgbClr val="6AD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2530" autoAdjust="0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/>
    </p:cSldViewPr>
  </p:slideViewPr>
  <p:outlineViewPr>
    <p:cViewPr>
      <p:scale>
        <a:sx n="33" d="100"/>
        <a:sy n="33" d="100"/>
      </p:scale>
      <p:origin x="0" y="-84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B56C8-BB20-4314-9084-D1FAF2F904D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C5F539-F5F5-491D-87D8-792768A8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1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50 minute </a:t>
            </a:r>
            <a:r>
              <a:rPr lang="en-US" dirty="0"/>
              <a:t>oral presentation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F539-F5F5-491D-87D8-792768A8F2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28" y="2283618"/>
            <a:ext cx="8200724" cy="229076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728" y="4747444"/>
            <a:ext cx="8200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1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72"/>
            <a:ext cx="105156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597"/>
            <a:ext cx="10515600" cy="50489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5451D-1F69-423F-B35D-D1436D414D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S. Aakre Literature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498D-3333-47E3-BD1B-4EF794258047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Aakre Literature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938C-BCAF-4895-9F39-62D10DC1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0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944" y="2071676"/>
            <a:ext cx="9069585" cy="25005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Bottom </a:t>
            </a:r>
            <a:r>
              <a:rPr lang="en-US" sz="4000" b="1" dirty="0"/>
              <a:t>CRP </a:t>
            </a:r>
            <a:r>
              <a:rPr lang="en-US" sz="4000" b="1" dirty="0" smtClean="0"/>
              <a:t>Supports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Consortium Meeting </a:t>
            </a:r>
            <a:r>
              <a:rPr lang="en-US" sz="4000" dirty="0"/>
              <a:t>Design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44" y="4317676"/>
            <a:ext cx="8652745" cy="2072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Ian Jentz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Jan. 19, 2022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University of Wisconsin – Madison</a:t>
            </a:r>
          </a:p>
        </p:txBody>
      </p:sp>
    </p:spTree>
    <p:extLst>
      <p:ext uri="{BB962C8B-B14F-4D97-AF65-F5344CB8AC3E}">
        <p14:creationId xmlns:p14="http://schemas.microsoft.com/office/powerpoint/2010/main" val="142598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B079D52-1415-408A-BBC0-14D208B2B6DF}"/>
              </a:ext>
            </a:extLst>
          </p:cNvPr>
          <p:cNvGrpSpPr/>
          <p:nvPr/>
        </p:nvGrpSpPr>
        <p:grpSpPr>
          <a:xfrm>
            <a:off x="5037170" y="1534266"/>
            <a:ext cx="4836964" cy="4718899"/>
            <a:chOff x="736847" y="2968197"/>
            <a:chExt cx="3790558" cy="36980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BED893C-9778-4B87-82D0-9F0CC7ADC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847" y="2974970"/>
              <a:ext cx="3790558" cy="3691262"/>
            </a:xfrm>
            <a:prstGeom prst="rect">
              <a:avLst/>
            </a:prstGeom>
          </p:spPr>
        </p:pic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56448FD9-59D8-4979-BFDC-FA3D71B80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6339" r="13609" b="4025"/>
            <a:stretch/>
          </p:blipFill>
          <p:spPr>
            <a:xfrm rot="5400000">
              <a:off x="1315138" y="3206031"/>
              <a:ext cx="3277676" cy="29362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5E1DCBC-33D1-44FB-B29A-8BDA22F3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1427606" y="2968197"/>
              <a:ext cx="3052739" cy="3411885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E76563C7-C57E-4FEA-9F8F-4E40D2E28D06}"/>
                </a:ext>
              </a:extLst>
            </p:cNvPr>
            <p:cNvCxnSpPr/>
            <p:nvPr/>
          </p:nvCxnSpPr>
          <p:spPr>
            <a:xfrm>
              <a:off x="3759270" y="5566867"/>
              <a:ext cx="0" cy="342027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C32BC8D4-C52B-4FD8-BC46-3C6C91BAF79D}"/>
                </a:ext>
              </a:extLst>
            </p:cNvPr>
            <p:cNvGrpSpPr/>
            <p:nvPr/>
          </p:nvGrpSpPr>
          <p:grpSpPr>
            <a:xfrm>
              <a:off x="1989701" y="3459629"/>
              <a:ext cx="1860290" cy="2407685"/>
              <a:chOff x="1989701" y="3459629"/>
              <a:chExt cx="1860290" cy="240768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256A4EE5-2E19-49D1-BF67-CB53B24BAE68}"/>
                  </a:ext>
                </a:extLst>
              </p:cNvPr>
              <p:cNvGrpSpPr/>
              <p:nvPr/>
            </p:nvGrpSpPr>
            <p:grpSpPr>
              <a:xfrm>
                <a:off x="1989701" y="3459629"/>
                <a:ext cx="269490" cy="258869"/>
                <a:chOff x="10706135" y="2909794"/>
                <a:chExt cx="269490" cy="258869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xmlns="" id="{BAE8F314-290D-4BBE-A2A0-4097569BCD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40880" y="2909794"/>
                  <a:ext cx="0" cy="258869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xmlns="" id="{C472F70E-2DE1-431A-B1CB-EB96E4CBE7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706135" y="3034540"/>
                  <a:ext cx="269490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lowchart: Summing Junction 28">
                <a:extLst>
                  <a:ext uri="{FF2B5EF4-FFF2-40B4-BE49-F238E27FC236}">
                    <a16:creationId xmlns:a16="http://schemas.microsoft.com/office/drawing/2014/main" xmlns="" id="{ED2EE3B6-0E64-4803-B92E-E0B9A864A58D}"/>
                  </a:ext>
                </a:extLst>
              </p:cNvPr>
              <p:cNvSpPr/>
              <p:nvPr/>
            </p:nvSpPr>
            <p:spPr>
              <a:xfrm>
                <a:off x="3668550" y="3498190"/>
                <a:ext cx="181441" cy="181441"/>
              </a:xfrm>
              <a:prstGeom prst="flowChartSummingJunction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9E8A3332-35CB-4476-9066-90876D498FE3}"/>
                  </a:ext>
                </a:extLst>
              </p:cNvPr>
              <p:cNvGrpSpPr/>
              <p:nvPr/>
            </p:nvGrpSpPr>
            <p:grpSpPr>
              <a:xfrm>
                <a:off x="1989701" y="5608445"/>
                <a:ext cx="269490" cy="258869"/>
                <a:chOff x="10706135" y="2909794"/>
                <a:chExt cx="269490" cy="258869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xmlns="" id="{4BB2A685-BB72-44EB-96F1-659664D160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40880" y="2909794"/>
                  <a:ext cx="0" cy="258869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xmlns="" id="{CE798EAE-DB23-4CDF-9E96-AD0ADE0EA7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706135" y="3034540"/>
                  <a:ext cx="269490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29BC2B11-0600-45C6-8833-0CB9996AB8D8}"/>
                  </a:ext>
                </a:extLst>
              </p:cNvPr>
              <p:cNvGrpSpPr/>
              <p:nvPr/>
            </p:nvGrpSpPr>
            <p:grpSpPr>
              <a:xfrm>
                <a:off x="2446901" y="4536238"/>
                <a:ext cx="269490" cy="258869"/>
                <a:chOff x="10706135" y="2909794"/>
                <a:chExt cx="269490" cy="2588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xmlns="" id="{F8637091-15D9-453B-9DE9-D6890B78B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40880" y="2909794"/>
                  <a:ext cx="0" cy="258869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xmlns="" id="{DD112386-8E68-475D-9EA0-460D927A3A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706135" y="3034540"/>
                  <a:ext cx="269490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BEFA1BA5-739F-45D3-8275-C37A5DA067D3}"/>
                  </a:ext>
                </a:extLst>
              </p:cNvPr>
              <p:cNvGrpSpPr/>
              <p:nvPr/>
            </p:nvGrpSpPr>
            <p:grpSpPr>
              <a:xfrm>
                <a:off x="3175034" y="4536238"/>
                <a:ext cx="269490" cy="258869"/>
                <a:chOff x="10706135" y="2909794"/>
                <a:chExt cx="269490" cy="258869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xmlns="" id="{B5F386B0-CAB8-4269-AA55-5FB79F9933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40880" y="2909794"/>
                  <a:ext cx="0" cy="258869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xmlns="" id="{200A28A7-11A9-4BFE-AF77-01EAE08E79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706135" y="3034540"/>
                  <a:ext cx="269490" cy="0"/>
                </a:xfrm>
                <a:prstGeom prst="straightConnector1">
                  <a:avLst/>
                </a:prstGeom>
                <a:ln w="19050">
                  <a:solidFill>
                    <a:srgbClr val="FF00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Bottom CRP Mounting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507517-04C0-4645-BF14-0D3D18E92A54}"/>
              </a:ext>
            </a:extLst>
          </p:cNvPr>
          <p:cNvSpPr txBox="1"/>
          <p:nvPr/>
        </p:nvSpPr>
        <p:spPr>
          <a:xfrm>
            <a:off x="685882" y="2528031"/>
            <a:ext cx="40596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6 locations</a:t>
            </a:r>
            <a:r>
              <a:rPr lang="en-US" dirty="0"/>
              <a:t> coincident with stiffening C beams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Choice of </a:t>
            </a:r>
            <a:r>
              <a:rPr lang="en-US" dirty="0">
                <a:solidFill>
                  <a:schemeClr val="accent1"/>
                </a:solidFill>
              </a:rPr>
              <a:t>fixed support location to control CRP shrinkage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Fixed near corner so groups of 4 CRPs stay together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493E3D-5B7C-4889-B303-F2DB3DB86E57}"/>
              </a:ext>
            </a:extLst>
          </p:cNvPr>
          <p:cNvSpPr txBox="1"/>
          <p:nvPr/>
        </p:nvSpPr>
        <p:spPr>
          <a:xfrm>
            <a:off x="9911683" y="4459145"/>
            <a:ext cx="204367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Mounting locations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03C2DA-23B5-41DA-9A13-CFE4B151F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3733" y="1440079"/>
            <a:ext cx="1623487" cy="1051613"/>
          </a:xfrm>
          <a:prstGeom prst="rect">
            <a:avLst/>
          </a:prstGeom>
          <a:ln w="12700">
            <a:solidFill>
              <a:srgbClr val="FF00FF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DFCC1C-A16B-4564-9522-E88A3A2387C3}"/>
              </a:ext>
            </a:extLst>
          </p:cNvPr>
          <p:cNvSpPr txBox="1"/>
          <p:nvPr/>
        </p:nvSpPr>
        <p:spPr>
          <a:xfrm>
            <a:off x="9868919" y="3405194"/>
            <a:ext cx="224594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CRP Composite structure</a:t>
            </a:r>
          </a:p>
        </p:txBody>
      </p:sp>
    </p:spTree>
    <p:extLst>
      <p:ext uri="{BB962C8B-B14F-4D97-AF65-F5344CB8AC3E}">
        <p14:creationId xmlns:p14="http://schemas.microsoft.com/office/powerpoint/2010/main" val="392065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2994DF1-BFDB-4B2E-9021-001300814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4788" r="2847" b="19120"/>
          <a:stretch/>
        </p:blipFill>
        <p:spPr>
          <a:xfrm>
            <a:off x="521118" y="1425406"/>
            <a:ext cx="11434235" cy="280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possible support locations on Cryostat floor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507517-04C0-4645-BF14-0D3D18E92A54}"/>
              </a:ext>
            </a:extLst>
          </p:cNvPr>
          <p:cNvSpPr txBox="1"/>
          <p:nvPr/>
        </p:nvSpPr>
        <p:spPr>
          <a:xfrm>
            <a:off x="521118" y="4870172"/>
            <a:ext cx="63284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of </a:t>
            </a:r>
            <a:r>
              <a:rPr lang="en-US" dirty="0">
                <a:solidFill>
                  <a:schemeClr val="accent1"/>
                </a:solidFill>
              </a:rPr>
              <a:t>80 CRP units </a:t>
            </a:r>
            <a:r>
              <a:rPr lang="en-US" dirty="0"/>
              <a:t>considered </a:t>
            </a:r>
            <a:r>
              <a:rPr lang="en-US" dirty="0">
                <a:solidFill>
                  <a:schemeClr val="accent1"/>
                </a:solidFill>
              </a:rPr>
              <a:t>relative to open spaces </a:t>
            </a:r>
            <a:r>
              <a:rPr lang="en-US" dirty="0"/>
              <a:t>in membrane floor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CRP placement gives </a:t>
            </a:r>
            <a:r>
              <a:rPr lang="en-US" dirty="0" smtClean="0">
                <a:solidFill>
                  <a:schemeClr val="accent1"/>
                </a:solidFill>
              </a:rPr>
              <a:t>6 </a:t>
            </a:r>
            <a:r>
              <a:rPr lang="en-US" dirty="0">
                <a:solidFill>
                  <a:schemeClr val="accent1"/>
                </a:solidFill>
              </a:rPr>
              <a:t>locations</a:t>
            </a:r>
            <a:r>
              <a:rPr lang="en-US" dirty="0"/>
              <a:t> </a:t>
            </a:r>
            <a:r>
              <a:rPr lang="en-US" dirty="0" smtClean="0"/>
              <a:t>for supports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</a:t>
            </a:r>
            <a:r>
              <a:rPr lang="en-US" dirty="0" smtClean="0">
                <a:solidFill>
                  <a:srgbClr val="C00000"/>
                </a:solidFill>
              </a:rPr>
              <a:t>avoid </a:t>
            </a:r>
            <a:r>
              <a:rPr lang="en-US" dirty="0">
                <a:solidFill>
                  <a:srgbClr val="C00000"/>
                </a:solidFill>
              </a:rPr>
              <a:t>corrugations &amp; seams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add </a:t>
            </a:r>
            <a:r>
              <a:rPr lang="en-US" dirty="0">
                <a:solidFill>
                  <a:schemeClr val="accent1"/>
                </a:solidFill>
              </a:rPr>
              <a:t>more CRP mounting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493E3D-5B7C-4889-B303-F2DB3DB86E57}"/>
              </a:ext>
            </a:extLst>
          </p:cNvPr>
          <p:cNvSpPr txBox="1"/>
          <p:nvPr/>
        </p:nvSpPr>
        <p:spPr>
          <a:xfrm>
            <a:off x="8708397" y="4870172"/>
            <a:ext cx="204367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Mounting locations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03C2DA-23B5-41DA-9A13-CFE4B151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3599" y="4870172"/>
            <a:ext cx="1014943" cy="657429"/>
          </a:xfrm>
          <a:prstGeom prst="rect">
            <a:avLst/>
          </a:prstGeom>
          <a:ln w="12700">
            <a:solidFill>
              <a:srgbClr val="FF00FF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DFCC1C-A16B-4564-9522-E88A3A2387C3}"/>
              </a:ext>
            </a:extLst>
          </p:cNvPr>
          <p:cNvSpPr txBox="1"/>
          <p:nvPr/>
        </p:nvSpPr>
        <p:spPr>
          <a:xfrm>
            <a:off x="6364653" y="4870972"/>
            <a:ext cx="22459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CD9FA6-9273-4141-A759-FE09E489E41B}"/>
              </a:ext>
            </a:extLst>
          </p:cNvPr>
          <p:cNvSpPr txBox="1"/>
          <p:nvPr/>
        </p:nvSpPr>
        <p:spPr>
          <a:xfrm>
            <a:off x="7637362" y="5599171"/>
            <a:ext cx="224594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Membrane floor corrugations &amp; seams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6508583-D5FF-41B7-A814-401A624A2CD7}"/>
              </a:ext>
            </a:extLst>
          </p:cNvPr>
          <p:cNvGrpSpPr/>
          <p:nvPr/>
        </p:nvGrpSpPr>
        <p:grpSpPr>
          <a:xfrm>
            <a:off x="1138767" y="902589"/>
            <a:ext cx="10659533" cy="3852333"/>
            <a:chOff x="1138767" y="902589"/>
            <a:chExt cx="10659533" cy="3852333"/>
          </a:xfrm>
        </p:grpSpPr>
        <p:pic>
          <p:nvPicPr>
            <p:cNvPr id="15" name="Picture 14" descr="A picture containing green, tiled&#10;&#10;Description automatically generated">
              <a:extLst>
                <a:ext uri="{FF2B5EF4-FFF2-40B4-BE49-F238E27FC236}">
                  <a16:creationId xmlns:a16="http://schemas.microsoft.com/office/drawing/2014/main" xmlns="" id="{FAAAB931-2A9D-4789-8F36-B7DF16919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3816" r="30275" b="6504"/>
            <a:stretch/>
          </p:blipFill>
          <p:spPr>
            <a:xfrm>
              <a:off x="5135034" y="902589"/>
              <a:ext cx="6663266" cy="3852333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29B64F-A5A1-444B-BB49-E2A5BE78C7C5}"/>
                </a:ext>
              </a:extLst>
            </p:cNvPr>
            <p:cNvSpPr/>
            <p:nvPr/>
          </p:nvSpPr>
          <p:spPr>
            <a:xfrm>
              <a:off x="1138767" y="2130058"/>
              <a:ext cx="1248833" cy="79940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E1DB58AE-802A-4366-9608-9CF0377579A8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2387600" y="2536852"/>
              <a:ext cx="2747434" cy="29190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530D8F5-87AC-4B9D-AC02-0E0BB4FD16CA}"/>
                </a:ext>
              </a:extLst>
            </p:cNvPr>
            <p:cNvSpPr txBox="1"/>
            <p:nvPr/>
          </p:nvSpPr>
          <p:spPr>
            <a:xfrm>
              <a:off x="5101178" y="1137080"/>
              <a:ext cx="171414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Good location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E77BEEF-ED79-427F-A43A-6D1360958AA0}"/>
                </a:ext>
              </a:extLst>
            </p:cNvPr>
            <p:cNvSpPr txBox="1"/>
            <p:nvPr/>
          </p:nvSpPr>
          <p:spPr>
            <a:xfrm>
              <a:off x="7840239" y="2391668"/>
              <a:ext cx="137149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Bad location,</a:t>
              </a:r>
            </a:p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On seem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BCE2913-3B9E-46D1-9C7E-E92367355303}"/>
                </a:ext>
              </a:extLst>
            </p:cNvPr>
            <p:cNvSpPr txBox="1"/>
            <p:nvPr/>
          </p:nvSpPr>
          <p:spPr>
            <a:xfrm>
              <a:off x="5992458" y="2126516"/>
              <a:ext cx="1714149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Bad location,</a:t>
              </a:r>
            </a:p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On corrugation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7A88BDE-FF01-449E-845B-46495989770A}"/>
                </a:ext>
              </a:extLst>
            </p:cNvPr>
            <p:cNvSpPr txBox="1"/>
            <p:nvPr/>
          </p:nvSpPr>
          <p:spPr>
            <a:xfrm>
              <a:off x="5101178" y="4190261"/>
              <a:ext cx="171414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Good location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A4FEDE7-69B1-4D22-B34F-0AADD2A5E9C0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5958253" y="1444857"/>
              <a:ext cx="34205" cy="184488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35AC071-C169-4375-BA80-792496772460}"/>
                </a:ext>
              </a:extLst>
            </p:cNvPr>
            <p:cNvCxnSpPr>
              <a:stCxn id="44" idx="2"/>
            </p:cNvCxnSpPr>
            <p:nvPr/>
          </p:nvCxnSpPr>
          <p:spPr>
            <a:xfrm flipH="1">
              <a:off x="6557433" y="2649736"/>
              <a:ext cx="292100" cy="132731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0D508C9A-6456-4E27-87B3-314FF9FAB465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6849533" y="2649736"/>
              <a:ext cx="366236" cy="132731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565BFB3-F280-47D1-ABCC-83D809A6E608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7804930" y="1742904"/>
              <a:ext cx="721057" cy="648764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466EB608-BFA4-4297-99FA-6EBB397B6964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7804930" y="2914888"/>
              <a:ext cx="721057" cy="966262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D91CB80-F1F4-4791-9972-7B638570FAD6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5958253" y="4003538"/>
              <a:ext cx="53251" cy="186723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1A08FF6-4592-48B7-A8E6-1B7A81E7BDA3}"/>
              </a:ext>
            </a:extLst>
          </p:cNvPr>
          <p:cNvSpPr txBox="1"/>
          <p:nvPr/>
        </p:nvSpPr>
        <p:spPr>
          <a:xfrm>
            <a:off x="9242892" y="641656"/>
            <a:ext cx="2820460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5 CRPs with no valid locations</a:t>
            </a:r>
          </a:p>
          <a:p>
            <a:r>
              <a:rPr lang="en-US" sz="1400" dirty="0"/>
              <a:t>15 with 1 valid location</a:t>
            </a:r>
          </a:p>
          <a:p>
            <a:r>
              <a:rPr lang="en-US" sz="1400" dirty="0"/>
              <a:t>32 with 2 valid locations</a:t>
            </a:r>
          </a:p>
          <a:p>
            <a:r>
              <a:rPr lang="en-US" sz="1400" dirty="0"/>
              <a:t>11 with 3 valid (would be stable)</a:t>
            </a:r>
          </a:p>
          <a:p>
            <a:r>
              <a:rPr lang="en-US" sz="1400" dirty="0"/>
              <a:t>17 with 4 valid</a:t>
            </a:r>
          </a:p>
        </p:txBody>
      </p:sp>
    </p:spTree>
    <p:extLst>
      <p:ext uri="{BB962C8B-B14F-4D97-AF65-F5344CB8AC3E}">
        <p14:creationId xmlns:p14="http://schemas.microsoft.com/office/powerpoint/2010/main" val="32079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71" y="4080386"/>
            <a:ext cx="11444748" cy="23228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Support Component: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bottom support post and foot design, attachment to CRP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Placement of Supports: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CRP attachment points and placement on Cryostat floor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/>
              <a:t>Controlling Contraction: </a:t>
            </a:r>
            <a:r>
              <a:rPr lang="en-US" dirty="0" smtClean="0"/>
              <a:t>Controlling slip between foot and support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5688" y="722376"/>
            <a:ext cx="9201912" cy="248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Controlling Contraction: </a:t>
            </a:r>
            <a:endParaRPr lang="en-US" sz="4800" b="1" dirty="0" smtClean="0"/>
          </a:p>
          <a:p>
            <a:r>
              <a:rPr lang="en-US" sz="4800" dirty="0"/>
              <a:t>CRP attachment points and placement on Cryostat floor</a:t>
            </a:r>
          </a:p>
        </p:txBody>
      </p:sp>
    </p:spTree>
    <p:extLst>
      <p:ext uri="{BB962C8B-B14F-4D97-AF65-F5344CB8AC3E}">
        <p14:creationId xmlns:p14="http://schemas.microsoft.com/office/powerpoint/2010/main" val="26852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1612266" cy="640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controlled sliding during thermal contraction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2FEFB9-3144-46DE-98D9-EF2DC2F9F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136" y="1341564"/>
            <a:ext cx="5579533" cy="1998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FFD2B3-6EAA-4D3A-B442-DD89AE661E0C}"/>
              </a:ext>
            </a:extLst>
          </p:cNvPr>
          <p:cNvSpPr txBox="1"/>
          <p:nvPr/>
        </p:nvSpPr>
        <p:spPr>
          <a:xfrm>
            <a:off x="10143561" y="2205371"/>
            <a:ext cx="1753108" cy="30777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 friction plastic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FD97620-3A5C-48F9-A8A2-8BF9657ABB27}"/>
              </a:ext>
            </a:extLst>
          </p:cNvPr>
          <p:cNvSpPr txBox="1"/>
          <p:nvPr/>
        </p:nvSpPr>
        <p:spPr>
          <a:xfrm>
            <a:off x="10143561" y="1780017"/>
            <a:ext cx="1753108" cy="307777"/>
          </a:xfrm>
          <a:prstGeom prst="rect">
            <a:avLst/>
          </a:prstGeom>
          <a:noFill/>
          <a:ln w="28575">
            <a:solidFill>
              <a:srgbClr val="A9F3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Aluminum post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71ABD3-ED7C-4F1F-A7E7-50D52255FB20}"/>
              </a:ext>
            </a:extLst>
          </p:cNvPr>
          <p:cNvSpPr txBox="1"/>
          <p:nvPr/>
        </p:nvSpPr>
        <p:spPr>
          <a:xfrm>
            <a:off x="10143561" y="2624408"/>
            <a:ext cx="1753108" cy="307777"/>
          </a:xfrm>
          <a:prstGeom prst="rect">
            <a:avLst/>
          </a:prstGeom>
          <a:noFill/>
          <a:ln w="28575">
            <a:solidFill>
              <a:srgbClr val="FFCC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Stainless </a:t>
            </a:r>
            <a:r>
              <a:rPr lang="en-US" sz="1400" dirty="0" smtClean="0"/>
              <a:t>steel foot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71ABD3-ED7C-4F1F-A7E7-50D52255FB20}"/>
              </a:ext>
            </a:extLst>
          </p:cNvPr>
          <p:cNvSpPr txBox="1"/>
          <p:nvPr/>
        </p:nvSpPr>
        <p:spPr>
          <a:xfrm>
            <a:off x="10143561" y="3389686"/>
            <a:ext cx="1753108" cy="523220"/>
          </a:xfrm>
          <a:prstGeom prst="rect">
            <a:avLst/>
          </a:prstGeom>
          <a:noFill/>
          <a:ln w="28575">
            <a:solidFill>
              <a:srgbClr val="FFCC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Stainless </a:t>
            </a:r>
            <a:r>
              <a:rPr lang="en-US" sz="1400" dirty="0" smtClean="0"/>
              <a:t>steel membrane floor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507517-04C0-4645-BF14-0D3D18E92A54}"/>
              </a:ext>
            </a:extLst>
          </p:cNvPr>
          <p:cNvSpPr txBox="1"/>
          <p:nvPr/>
        </p:nvSpPr>
        <p:spPr>
          <a:xfrm>
            <a:off x="736847" y="1780017"/>
            <a:ext cx="52692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Thermal contraction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Membrane </a:t>
            </a:r>
            <a:r>
              <a:rPr lang="en-US" dirty="0" smtClean="0"/>
              <a:t>floor</a:t>
            </a:r>
            <a:r>
              <a:rPr lang="en-US" dirty="0" smtClean="0">
                <a:solidFill>
                  <a:srgbClr val="C00000"/>
                </a:solidFill>
              </a:rPr>
              <a:t> is stationary </a:t>
            </a:r>
            <a:r>
              <a:rPr lang="en-US" dirty="0" smtClean="0"/>
              <a:t>(contraction taken up in corrugations)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CRP </a:t>
            </a:r>
            <a:r>
              <a:rPr lang="en-US" dirty="0" smtClean="0">
                <a:solidFill>
                  <a:srgbClr val="C00000"/>
                </a:solidFill>
              </a:rPr>
              <a:t>composite structure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Fixed feet </a:t>
            </a:r>
            <a:r>
              <a:rPr lang="en-US" dirty="0" smtClean="0"/>
              <a:t>need enough steel-steel </a:t>
            </a:r>
            <a:r>
              <a:rPr lang="en-US" dirty="0" smtClean="0">
                <a:solidFill>
                  <a:srgbClr val="C00000"/>
                </a:solidFill>
              </a:rPr>
              <a:t>contact to remain stationary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Free feet </a:t>
            </a:r>
            <a:r>
              <a:rPr lang="en-US" dirty="0" smtClean="0"/>
              <a:t>need to </a:t>
            </a:r>
            <a:r>
              <a:rPr lang="en-US" dirty="0" smtClean="0">
                <a:solidFill>
                  <a:srgbClr val="C00000"/>
                </a:solidFill>
              </a:rPr>
              <a:t>slide</a:t>
            </a:r>
            <a:r>
              <a:rPr lang="en-US" dirty="0" smtClean="0"/>
              <a:t>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Frictional interfaces</a:t>
            </a:r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Plastic to stainless steel</a:t>
            </a:r>
            <a:r>
              <a:rPr lang="en-US" dirty="0" smtClean="0"/>
              <a:t>, at connection to foot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Stainless steel to stainless steel</a:t>
            </a:r>
            <a:r>
              <a:rPr lang="en-US" dirty="0" smtClean="0"/>
              <a:t>, between foot and membrane floor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200 kg / 6 supports -&gt; 327 N per support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98A623D-F3C7-4B9C-A989-B17716404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5" b="97507" l="5892" r="92675">
                        <a14:foregroundMark x1="8280" y1="30499" x2="20223" y2="87390"/>
                        <a14:foregroundMark x1="20223" y1="87390" x2="30414" y2="94282"/>
                        <a14:foregroundMark x1="30414" y1="94282" x2="68471" y2="91789"/>
                        <a14:foregroundMark x1="68471" y1="91789" x2="80892" y2="73900"/>
                        <a14:foregroundMark x1="80892" y1="73900" x2="92357" y2="35191"/>
                        <a14:foregroundMark x1="54936" y1="8065" x2="46815" y2="8065"/>
                        <a14:foregroundMark x1="6051" y1="33724" x2="5892" y2="39883"/>
                        <a14:foregroundMark x1="92675" y1="48387" x2="85191" y2="975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457" y="4308135"/>
            <a:ext cx="1522104" cy="16529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6C9AF1-EE78-4BF8-8B36-69650D23147D}"/>
              </a:ext>
            </a:extLst>
          </p:cNvPr>
          <p:cNvSpPr txBox="1"/>
          <p:nvPr/>
        </p:nvSpPr>
        <p:spPr>
          <a:xfrm>
            <a:off x="7124328" y="4599980"/>
            <a:ext cx="1351691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2D Free</a:t>
            </a:r>
          </a:p>
          <a:p>
            <a:pPr algn="ctr"/>
            <a:r>
              <a:rPr lang="en-US" dirty="0"/>
              <a:t>Sliding connection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3B9A4C6-FD0A-42F9-9096-A136539C4AE1}"/>
              </a:ext>
            </a:extLst>
          </p:cNvPr>
          <p:cNvCxnSpPr>
            <a:cxnSpLocks/>
          </p:cNvCxnSpPr>
          <p:nvPr/>
        </p:nvCxnSpPr>
        <p:spPr>
          <a:xfrm>
            <a:off x="8621457" y="5410196"/>
            <a:ext cx="0" cy="54358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D3642B2-C7F2-431C-B0E2-89EF4C83F0D1}"/>
              </a:ext>
            </a:extLst>
          </p:cNvPr>
          <p:cNvCxnSpPr>
            <a:cxnSpLocks/>
          </p:cNvCxnSpPr>
          <p:nvPr/>
        </p:nvCxnSpPr>
        <p:spPr>
          <a:xfrm flipH="1">
            <a:off x="8338512" y="5672145"/>
            <a:ext cx="565889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51154" y="5591789"/>
                <a:ext cx="1130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154" y="5591789"/>
                <a:ext cx="11303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405" r="-162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79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Friction in sliding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97AF6F-98C6-43C8-A1ED-4F097AFD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" y="1393254"/>
            <a:ext cx="4330701" cy="3114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21DD0C-0421-421F-95C0-31150355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814" y="1404148"/>
            <a:ext cx="6656572" cy="3235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91263B-2F76-4A23-B292-77B811EC971B}"/>
              </a:ext>
            </a:extLst>
          </p:cNvPr>
          <p:cNvSpPr txBox="1"/>
          <p:nvPr/>
        </p:nvSpPr>
        <p:spPr>
          <a:xfrm>
            <a:off x="3756080" y="4952191"/>
            <a:ext cx="8077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Sliding connection needs low friction at </a:t>
            </a:r>
            <a:r>
              <a:rPr lang="en-US" dirty="0" err="1"/>
              <a:t>LAr</a:t>
            </a:r>
            <a:r>
              <a:rPr lang="en-US" dirty="0"/>
              <a:t> temps (-183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PCTFE or PEEK would provide low friction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Polyimide has higher friction, and is more expensive (wont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PEEK is most attractive</a:t>
            </a:r>
            <a:r>
              <a:rPr lang="en-US" dirty="0"/>
              <a:t>, and is already being used in CRU-to-CRP spacers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8A623D-F3C7-4B9C-A989-B17716404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65" b="97507" l="5892" r="92675">
                        <a14:foregroundMark x1="8280" y1="30499" x2="20223" y2="87390"/>
                        <a14:foregroundMark x1="20223" y1="87390" x2="30414" y2="94282"/>
                        <a14:foregroundMark x1="30414" y1="94282" x2="68471" y2="91789"/>
                        <a14:foregroundMark x1="68471" y1="91789" x2="80892" y2="73900"/>
                        <a14:foregroundMark x1="80892" y1="73900" x2="92357" y2="35191"/>
                        <a14:foregroundMark x1="54936" y1="8065" x2="46815" y2="8065"/>
                        <a14:foregroundMark x1="6051" y1="33724" x2="5892" y2="39883"/>
                        <a14:foregroundMark x1="92675" y1="48387" x2="85191" y2="975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3976" y="4773701"/>
            <a:ext cx="1522104" cy="1652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6C9AF1-EE78-4BF8-8B36-69650D23147D}"/>
              </a:ext>
            </a:extLst>
          </p:cNvPr>
          <p:cNvSpPr txBox="1"/>
          <p:nvPr/>
        </p:nvSpPr>
        <p:spPr>
          <a:xfrm>
            <a:off x="736847" y="5065546"/>
            <a:ext cx="1351691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2D Free</a:t>
            </a:r>
          </a:p>
          <a:p>
            <a:pPr algn="ctr"/>
            <a:r>
              <a:rPr lang="en-US" dirty="0"/>
              <a:t>Sliding connection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3B9A4C6-FD0A-42F9-9096-A136539C4AE1}"/>
              </a:ext>
            </a:extLst>
          </p:cNvPr>
          <p:cNvCxnSpPr>
            <a:cxnSpLocks/>
          </p:cNvCxnSpPr>
          <p:nvPr/>
        </p:nvCxnSpPr>
        <p:spPr>
          <a:xfrm>
            <a:off x="2233976" y="5875762"/>
            <a:ext cx="0" cy="54358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D3642B2-C7F2-431C-B0E2-89EF4C83F0D1}"/>
              </a:ext>
            </a:extLst>
          </p:cNvPr>
          <p:cNvCxnSpPr>
            <a:cxnSpLocks/>
          </p:cNvCxnSpPr>
          <p:nvPr/>
        </p:nvCxnSpPr>
        <p:spPr>
          <a:xfrm flipH="1">
            <a:off x="1951031" y="6137711"/>
            <a:ext cx="565889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36688" y="313674"/>
            <a:ext cx="2743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</a:t>
            </a:r>
            <a:r>
              <a:rPr lang="en-US" dirty="0" err="1" smtClean="0">
                <a:solidFill>
                  <a:schemeClr val="accent1"/>
                </a:solidFill>
              </a:rPr>
              <a:t>coeff</a:t>
            </a:r>
            <a:r>
              <a:rPr lang="en-US" dirty="0" smtClean="0">
                <a:solidFill>
                  <a:schemeClr val="accent1"/>
                </a:solidFill>
              </a:rPr>
              <a:t> of friction for dry steel-steel: 0.5-0.8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1612266" cy="640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investigation into friction coefficients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507517-04C0-4645-BF14-0D3D18E92A54}"/>
              </a:ext>
            </a:extLst>
          </p:cNvPr>
          <p:cNvSpPr txBox="1"/>
          <p:nvPr/>
        </p:nvSpPr>
        <p:spPr>
          <a:xfrm>
            <a:off x="1208188" y="1394671"/>
            <a:ext cx="77391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Why component friction must be understood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Guarantee fixed supports won’t slide during filling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 against thermal contraction and flowing </a:t>
            </a:r>
            <a:r>
              <a:rPr lang="en-US" dirty="0" err="1" smtClean="0"/>
              <a:t>Ar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Controlled sliding of free supports to accept thermal contraction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chemeClr val="accent1"/>
                </a:solidFill>
              </a:rPr>
              <a:t>Knowledge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Static coefficient of friction at </a:t>
            </a:r>
            <a:r>
              <a:rPr lang="en-US" dirty="0" err="1" smtClean="0"/>
              <a:t>LAr</a:t>
            </a:r>
            <a:r>
              <a:rPr lang="en-US" dirty="0" smtClean="0"/>
              <a:t> temperatures (-183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 of </a:t>
            </a:r>
            <a:r>
              <a:rPr lang="en-US" dirty="0" err="1" smtClean="0"/>
              <a:t>LAr</a:t>
            </a:r>
            <a:r>
              <a:rPr lang="en-US" dirty="0" smtClean="0"/>
              <a:t> wetting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components and surface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plastic to stainless, and stainless to membrane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Experimental </a:t>
            </a:r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Test static coefficient of friction under LN</a:t>
            </a:r>
            <a:r>
              <a:rPr lang="en-US" baseline="-25000" dirty="0" smtClean="0"/>
              <a:t>2</a:t>
            </a:r>
            <a:r>
              <a:rPr lang="en-US" dirty="0" smtClean="0"/>
              <a:t> (-196 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plastics to stainless steel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Stainless steel to stainless steel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Test breakaway force for real bottom support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1612266" cy="640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 CRP Support Progress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507517-04C0-4645-BF14-0D3D18E92A54}"/>
              </a:ext>
            </a:extLst>
          </p:cNvPr>
          <p:cNvSpPr txBox="1"/>
          <p:nvPr/>
        </p:nvSpPr>
        <p:spPr>
          <a:xfrm>
            <a:off x="1208188" y="1394671"/>
            <a:ext cx="77391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Completed Work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iteration design of bottom support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Evaluation of </a:t>
            </a:r>
            <a:r>
              <a:rPr lang="en-US" dirty="0" smtClean="0"/>
              <a:t>possible support locations on Cryostat floor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chemeClr val="accent1"/>
                </a:solidFill>
              </a:rPr>
              <a:t>Ongoing Work (next quarter)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Iterating with CRP structure design team to place more support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Determining weight distribution from CRP structure to supports and membrane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Proposed work (next year)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LN</a:t>
            </a:r>
            <a:r>
              <a:rPr lang="en-US" baseline="-25000" dirty="0"/>
              <a:t>2</a:t>
            </a:r>
            <a:r>
              <a:rPr lang="en-US" dirty="0"/>
              <a:t> (-196 C) </a:t>
            </a:r>
            <a:r>
              <a:rPr lang="en-US" dirty="0" smtClean="0"/>
              <a:t> environment friction coefficient testing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breakaway force for real bottom support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9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71" y="4080386"/>
            <a:ext cx="11444748" cy="2322819"/>
          </a:xfrm>
        </p:spPr>
        <p:txBody>
          <a:bodyPr>
            <a:normAutofit/>
          </a:bodyPr>
          <a:lstStyle/>
          <a:p>
            <a:r>
              <a:rPr lang="en-US" b="1" dirty="0" smtClean="0"/>
              <a:t>Support Component: </a:t>
            </a:r>
            <a:r>
              <a:rPr lang="en-US" dirty="0" smtClean="0"/>
              <a:t>bottom support post and foot design, attachment to CRP</a:t>
            </a:r>
            <a:endParaRPr lang="en-US" b="1" dirty="0"/>
          </a:p>
          <a:p>
            <a:r>
              <a:rPr lang="en-US" b="1" dirty="0" smtClean="0"/>
              <a:t>Placement of Supports: </a:t>
            </a:r>
            <a:r>
              <a:rPr lang="en-US" dirty="0" smtClean="0"/>
              <a:t>CRP attachment points and placement on Cryostat floor</a:t>
            </a:r>
            <a:endParaRPr lang="en-US" dirty="0"/>
          </a:p>
          <a:p>
            <a:r>
              <a:rPr lang="en-US" b="1" dirty="0" smtClean="0"/>
              <a:t>Controlling Contraction: </a:t>
            </a:r>
            <a:r>
              <a:rPr lang="en-US" dirty="0" smtClean="0"/>
              <a:t>Controlling slip between foot and support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5688" y="722376"/>
            <a:ext cx="9201912" cy="248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Bottom CRP Supports: </a:t>
            </a:r>
          </a:p>
          <a:p>
            <a:r>
              <a:rPr lang="en-US" sz="4800" dirty="0" smtClean="0"/>
              <a:t>Design update overview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55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71" y="4080386"/>
            <a:ext cx="11444748" cy="2322819"/>
          </a:xfrm>
        </p:spPr>
        <p:txBody>
          <a:bodyPr>
            <a:normAutofit/>
          </a:bodyPr>
          <a:lstStyle/>
          <a:p>
            <a:r>
              <a:rPr lang="en-US" b="1" dirty="0" smtClean="0"/>
              <a:t>Support Component: </a:t>
            </a:r>
            <a:r>
              <a:rPr lang="en-US" dirty="0" smtClean="0"/>
              <a:t>bottom support post and foot design, attachment to CRP</a:t>
            </a:r>
            <a:endParaRPr lang="en-US" b="1" dirty="0"/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Placement of Supports: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CRP attachment points and placement on Cryostat floor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Controlling Contraction: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Controlling slip between foot and support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5688" y="722376"/>
            <a:ext cx="9201912" cy="248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Support Component: </a:t>
            </a:r>
            <a:endParaRPr lang="en-US" sz="4800" b="1" dirty="0" smtClean="0"/>
          </a:p>
          <a:p>
            <a:r>
              <a:rPr lang="en-US" sz="4800" dirty="0" smtClean="0"/>
              <a:t>bottom </a:t>
            </a:r>
            <a:r>
              <a:rPr lang="en-US" sz="4800" dirty="0"/>
              <a:t>support post and foot design, attachment to CRP</a:t>
            </a:r>
          </a:p>
        </p:txBody>
      </p:sp>
    </p:spTree>
    <p:extLst>
      <p:ext uri="{BB962C8B-B14F-4D97-AF65-F5344CB8AC3E}">
        <p14:creationId xmlns:p14="http://schemas.microsoft.com/office/powerpoint/2010/main" val="23247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3557208-5387-4119-9BA7-3751A9DE6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t="2525" r="29118"/>
          <a:stretch/>
        </p:blipFill>
        <p:spPr>
          <a:xfrm>
            <a:off x="165099" y="1350433"/>
            <a:ext cx="4030134" cy="5118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5C2047-E1C5-4C41-82F1-EF0CD4A43185}"/>
              </a:ext>
            </a:extLst>
          </p:cNvPr>
          <p:cNvSpPr txBox="1"/>
          <p:nvPr/>
        </p:nvSpPr>
        <p:spPr>
          <a:xfrm>
            <a:off x="5956300" y="751344"/>
            <a:ext cx="62621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Bolts to Bottom CRP composite structure </a:t>
            </a:r>
            <a:r>
              <a:rPr lang="en-US" dirty="0"/>
              <a:t>using a 27mm dia. ring of 4 M4 bolts.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Aluminum post </a:t>
            </a:r>
            <a:r>
              <a:rPr lang="en-US" dirty="0"/>
              <a:t>out of 2 in rod stock, reduces machining operations and limits thermal shrinkage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end drilling operations (1 on each end of post), 1 lathe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thermal contraction compared to plastics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Sliding plastic connection</a:t>
            </a:r>
            <a:r>
              <a:rPr lang="en-US" dirty="0"/>
              <a:t> between foot and post.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Attached to bottom of post using M2 screws.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Interchangeable between fixed, 1D free, or 2D free.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Choice of material TBD (PEEK or Polyimide are best candidates)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120 mm square </a:t>
            </a:r>
            <a:r>
              <a:rPr lang="en-US" dirty="0">
                <a:solidFill>
                  <a:srgbClr val="C00000"/>
                </a:solidFill>
              </a:rPr>
              <a:t>stainless-steel foot</a:t>
            </a:r>
            <a:r>
              <a:rPr lang="en-US" dirty="0"/>
              <a:t>.  Matches thermal expansion of membrane floor, providing </a:t>
            </a:r>
            <a:r>
              <a:rPr lang="en-US" dirty="0" smtClean="0"/>
              <a:t>un-moving </a:t>
            </a:r>
            <a:r>
              <a:rPr lang="en-US" dirty="0"/>
              <a:t>platform.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Chamfered edges to prevent floor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Universal fittings for fixed, 1D free, and 2D free configurations.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Retaining screw keeps assembly together during placement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BDA6581C-1380-4EF4-8076-25E2FF4E81AF}"/>
              </a:ext>
            </a:extLst>
          </p:cNvPr>
          <p:cNvCxnSpPr>
            <a:cxnSpLocks/>
          </p:cNvCxnSpPr>
          <p:nvPr/>
        </p:nvCxnSpPr>
        <p:spPr>
          <a:xfrm flipH="1">
            <a:off x="2822850" y="2591180"/>
            <a:ext cx="872067" cy="209479"/>
          </a:xfrm>
          <a:prstGeom prst="straightConnector1">
            <a:avLst/>
          </a:prstGeom>
          <a:ln w="28575">
            <a:solidFill>
              <a:srgbClr val="B34E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5187C6B-0B4E-459B-A115-9520682BFAF2}"/>
              </a:ext>
            </a:extLst>
          </p:cNvPr>
          <p:cNvSpPr txBox="1"/>
          <p:nvPr/>
        </p:nvSpPr>
        <p:spPr>
          <a:xfrm>
            <a:off x="3735622" y="2331246"/>
            <a:ext cx="19768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B34E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Universal Aluminum Post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62D16F-CB7B-4E68-AF5E-E89AB2A8A645}"/>
              </a:ext>
            </a:extLst>
          </p:cNvPr>
          <p:cNvSpPr txBox="1"/>
          <p:nvPr/>
        </p:nvSpPr>
        <p:spPr>
          <a:xfrm>
            <a:off x="3045801" y="5822201"/>
            <a:ext cx="1794485" cy="646331"/>
          </a:xfrm>
          <a:prstGeom prst="rect">
            <a:avLst/>
          </a:prstGeom>
          <a:noFill/>
          <a:ln w="28575">
            <a:solidFill>
              <a:srgbClr val="6ADF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Foot distributes weight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A0EB8D7-1A44-420C-92A6-6F983641A7CC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2611917" y="5896601"/>
            <a:ext cx="433884" cy="248766"/>
          </a:xfrm>
          <a:prstGeom prst="straightConnector1">
            <a:avLst/>
          </a:prstGeom>
          <a:ln w="28575">
            <a:solidFill>
              <a:srgbClr val="6ADF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F60F68-FD80-4B8E-BBF3-EDC1DAB83A09}"/>
              </a:ext>
            </a:extLst>
          </p:cNvPr>
          <p:cNvSpPr txBox="1"/>
          <p:nvPr/>
        </p:nvSpPr>
        <p:spPr>
          <a:xfrm>
            <a:off x="3943044" y="970483"/>
            <a:ext cx="2058084" cy="646331"/>
          </a:xfrm>
          <a:prstGeom prst="rect">
            <a:avLst/>
          </a:prstGeom>
          <a:noFill/>
          <a:ln w="28575">
            <a:solidFill>
              <a:srgbClr val="5169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CRP composite structure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CD98745-8009-420C-BC5C-D2F81F4DD215}"/>
              </a:ext>
            </a:extLst>
          </p:cNvPr>
          <p:cNvCxnSpPr>
            <a:cxnSpLocks/>
          </p:cNvCxnSpPr>
          <p:nvPr/>
        </p:nvCxnSpPr>
        <p:spPr>
          <a:xfrm flipH="1">
            <a:off x="3310467" y="1293648"/>
            <a:ext cx="632578" cy="259985"/>
          </a:xfrm>
          <a:prstGeom prst="straightConnector1">
            <a:avLst/>
          </a:prstGeom>
          <a:ln w="28575">
            <a:solidFill>
              <a:srgbClr val="5169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6C378A-D14F-48D8-9B92-71EC7A84DD42}"/>
              </a:ext>
            </a:extLst>
          </p:cNvPr>
          <p:cNvSpPr txBox="1"/>
          <p:nvPr/>
        </p:nvSpPr>
        <p:spPr>
          <a:xfrm>
            <a:off x="3629736" y="3692009"/>
            <a:ext cx="2245947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Sliding connection, free and fixed configurations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130286C-18ED-4EC8-B642-BB7DE6E83ED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662767" y="4153674"/>
            <a:ext cx="966969" cy="65539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2F9EBEB2-A691-424D-BBAF-6E957CC6E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0" r="1801" b="10375"/>
          <a:stretch/>
        </p:blipFill>
        <p:spPr>
          <a:xfrm>
            <a:off x="2637821" y="1051967"/>
            <a:ext cx="6935417" cy="3550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Clearance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5C2047-E1C5-4C41-82F1-EF0CD4A43185}"/>
              </a:ext>
            </a:extLst>
          </p:cNvPr>
          <p:cNvSpPr txBox="1"/>
          <p:nvPr/>
        </p:nvSpPr>
        <p:spPr>
          <a:xfrm>
            <a:off x="1098088" y="4948854"/>
            <a:ext cx="1034049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</a:rPr>
              <a:t>15.35 cm of clearance between membrane floor and CRP </a:t>
            </a:r>
            <a:r>
              <a:rPr lang="en-US" sz="2200" b="1" dirty="0" smtClean="0">
                <a:solidFill>
                  <a:srgbClr val="C00000"/>
                </a:solidFill>
              </a:rPr>
              <a:t>structure</a:t>
            </a:r>
            <a:endParaRPr lang="en-US" sz="2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At membrane corrugations this is reduced to 11.6 cm and 13.6 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The CRP-2 structure occupies 8.785 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supports have 15.35 cm to cover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793766-AE8B-41BA-9EA9-B9E5B604D1D0}"/>
              </a:ext>
            </a:extLst>
          </p:cNvPr>
          <p:cNvSpPr txBox="1"/>
          <p:nvPr/>
        </p:nvSpPr>
        <p:spPr>
          <a:xfrm>
            <a:off x="10341474" y="3018905"/>
            <a:ext cx="1511888" cy="369332"/>
          </a:xfrm>
          <a:prstGeom prst="rect">
            <a:avLst/>
          </a:prstGeom>
          <a:noFill/>
          <a:ln w="28575">
            <a:solidFill>
              <a:srgbClr val="008D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CRP Module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A4E90D-E9D7-4882-8FC4-EF414C2E6DC6}"/>
              </a:ext>
            </a:extLst>
          </p:cNvPr>
          <p:cNvSpPr txBox="1"/>
          <p:nvPr/>
        </p:nvSpPr>
        <p:spPr>
          <a:xfrm>
            <a:off x="9903774" y="3839095"/>
            <a:ext cx="1457388" cy="646331"/>
          </a:xfrm>
          <a:prstGeom prst="rect">
            <a:avLst/>
          </a:prstGeom>
          <a:noFill/>
          <a:ln w="28575">
            <a:solidFill>
              <a:srgbClr val="FFEE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Membrane floor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376852-B825-47CB-A7CF-042C24961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8"/>
          <a:stretch/>
        </p:blipFill>
        <p:spPr>
          <a:xfrm rot="10800000" flipH="1">
            <a:off x="5071562" y="2816845"/>
            <a:ext cx="2222471" cy="7681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9C5939E-57B7-43E9-9AEC-12162BD351FF}"/>
              </a:ext>
            </a:extLst>
          </p:cNvPr>
          <p:cNvCxnSpPr>
            <a:cxnSpLocks/>
          </p:cNvCxnSpPr>
          <p:nvPr/>
        </p:nvCxnSpPr>
        <p:spPr>
          <a:xfrm>
            <a:off x="6262429" y="3455619"/>
            <a:ext cx="0" cy="7189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AE1AB7-81F7-4F1A-9CFB-C486AF0E85C4}"/>
              </a:ext>
            </a:extLst>
          </p:cNvPr>
          <p:cNvSpPr txBox="1"/>
          <p:nvPr/>
        </p:nvSpPr>
        <p:spPr>
          <a:xfrm>
            <a:off x="4940302" y="3630439"/>
            <a:ext cx="1165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15.35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AF9722-0AB3-4465-8855-1E786CD37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9" b="96010" l="9731" r="89671">
                        <a14:foregroundMark x1="45659" y1="7376" x2="45958" y2="10641"/>
                        <a14:foregroundMark x1="58533" y1="7497" x2="58234" y2="16203"/>
                        <a14:foregroundMark x1="58234" y1="16203" x2="58383" y2="16445"/>
                        <a14:foregroundMark x1="47754" y1="15236" x2="45359" y2="15236"/>
                        <a14:foregroundMark x1="55689" y1="89722" x2="47455" y2="93833"/>
                        <a14:foregroundMark x1="47455" y1="93833" x2="16018" y2="95042"/>
                        <a14:foregroundMark x1="16018" y1="95042" x2="15419" y2="95042"/>
                        <a14:foregroundMark x1="89820" y1="93833" x2="87575" y2="96010"/>
                        <a14:foregroundMark x1="43413" y1="7860" x2="46707" y2="7981"/>
                        <a14:foregroundMark x1="58982" y1="6530" x2="58533" y2="64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9988" y="3345953"/>
            <a:ext cx="727030" cy="90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5C3217-D81A-4FB3-8E49-B1BBF593E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8"/>
          <a:stretch/>
        </p:blipFill>
        <p:spPr>
          <a:xfrm rot="10800000">
            <a:off x="7254612" y="2816843"/>
            <a:ext cx="3015454" cy="768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EF258BC-52E2-4049-A77B-DAE0A8D4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9" b="96010" l="9731" r="89671">
                        <a14:foregroundMark x1="45659" y1="7376" x2="45958" y2="10641"/>
                        <a14:foregroundMark x1="58533" y1="7497" x2="58234" y2="16203"/>
                        <a14:foregroundMark x1="58234" y1="16203" x2="58383" y2="16445"/>
                        <a14:foregroundMark x1="47754" y1="15236" x2="45359" y2="15236"/>
                        <a14:foregroundMark x1="55689" y1="89722" x2="47455" y2="93833"/>
                        <a14:foregroundMark x1="47455" y1="93833" x2="16018" y2="95042"/>
                        <a14:foregroundMark x1="16018" y1="95042" x2="15419" y2="95042"/>
                        <a14:foregroundMark x1="89820" y1="93833" x2="87575" y2="96010"/>
                        <a14:foregroundMark x1="43413" y1="7860" x2="46707" y2="7981"/>
                        <a14:foregroundMark x1="58982" y1="6530" x2="58533" y2="64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1385" y="3345953"/>
            <a:ext cx="727030" cy="9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Stainless steel foot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BA815E0-EE84-4D10-9A70-86A50570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03" y="1291864"/>
            <a:ext cx="4047968" cy="23233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B66C17-A433-4115-BC0C-36615FC95C3B}"/>
              </a:ext>
            </a:extLst>
          </p:cNvPr>
          <p:cNvSpPr txBox="1"/>
          <p:nvPr/>
        </p:nvSpPr>
        <p:spPr>
          <a:xfrm>
            <a:off x="1976964" y="4719726"/>
            <a:ext cx="8077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120 x 120 mm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Chamfered edges prevent damage to membrane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retaining screw through center keeps foot from falling off during 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Shoulder screw </a:t>
            </a:r>
            <a:r>
              <a:rPr lang="en-US" dirty="0" smtClean="0"/>
              <a:t>maintains </a:t>
            </a:r>
            <a:r>
              <a:rPr lang="en-US" dirty="0"/>
              <a:t>clearance so foot can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Recess for retaining screw is milled into bottom of foot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2FEFB9-3144-46DE-98D9-EF2DC2F9F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99" y="1593430"/>
            <a:ext cx="5579533" cy="1998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60F535-20A1-48DB-9383-5D7B6BB8C079}"/>
              </a:ext>
            </a:extLst>
          </p:cNvPr>
          <p:cNvSpPr txBox="1"/>
          <p:nvPr/>
        </p:nvSpPr>
        <p:spPr>
          <a:xfrm>
            <a:off x="894983" y="1359036"/>
            <a:ext cx="168411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Retaining screw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3853721A-0EE4-43AC-A8E6-60BBBC221AC3}"/>
              </a:ext>
            </a:extLst>
          </p:cNvPr>
          <p:cNvCxnSpPr>
            <a:cxnSpLocks/>
          </p:cNvCxnSpPr>
          <p:nvPr/>
        </p:nvCxnSpPr>
        <p:spPr>
          <a:xfrm>
            <a:off x="2452477" y="1616358"/>
            <a:ext cx="392324" cy="384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595722-1088-4DBE-BC62-87B0BAA35672}"/>
              </a:ext>
            </a:extLst>
          </p:cNvPr>
          <p:cNvSpPr txBox="1"/>
          <p:nvPr/>
        </p:nvSpPr>
        <p:spPr>
          <a:xfrm>
            <a:off x="5600699" y="2152247"/>
            <a:ext cx="1999906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Oversized hole  allows motion of sliding connection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1674DADE-3B7B-407B-9B33-9AC5E98AF392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600652" y="2890911"/>
            <a:ext cx="1607781" cy="451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39E5812-F409-407D-91F4-54446D3F7AC2}"/>
              </a:ext>
            </a:extLst>
          </p:cNvPr>
          <p:cNvSpPr txBox="1"/>
          <p:nvPr/>
        </p:nvSpPr>
        <p:spPr>
          <a:xfrm>
            <a:off x="8288366" y="3768880"/>
            <a:ext cx="227853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Gap between head prevents bolting of foot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9827678F-357A-43CA-928D-6125283EAF0A}"/>
              </a:ext>
            </a:extLst>
          </p:cNvPr>
          <p:cNvCxnSpPr>
            <a:cxnSpLocks/>
          </p:cNvCxnSpPr>
          <p:nvPr/>
        </p:nvCxnSpPr>
        <p:spPr>
          <a:xfrm flipH="1" flipV="1">
            <a:off x="8656917" y="3424766"/>
            <a:ext cx="584450" cy="344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8E46CFB-F9A0-499B-8F74-3B12FB086DCF}"/>
              </a:ext>
            </a:extLst>
          </p:cNvPr>
          <p:cNvSpPr txBox="1"/>
          <p:nvPr/>
        </p:nvSpPr>
        <p:spPr>
          <a:xfrm>
            <a:off x="285181" y="3002690"/>
            <a:ext cx="215015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mounting holes for 1D and fixed connections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0AEA1377-F79B-4B56-A412-EFC7CB7C565F}"/>
              </a:ext>
            </a:extLst>
          </p:cNvPr>
          <p:cNvCxnSpPr>
            <a:cxnSpLocks/>
          </p:cNvCxnSpPr>
          <p:nvPr/>
        </p:nvCxnSpPr>
        <p:spPr>
          <a:xfrm flipV="1">
            <a:off x="2297360" y="2325449"/>
            <a:ext cx="310234" cy="942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58112B2-0561-41A4-ABBF-22A065415DE8}"/>
              </a:ext>
            </a:extLst>
          </p:cNvPr>
          <p:cNvSpPr txBox="1"/>
          <p:nvPr/>
        </p:nvSpPr>
        <p:spPr>
          <a:xfrm>
            <a:off x="4091579" y="3693488"/>
            <a:ext cx="215015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Chamfered edges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7A51413B-36F2-4BB1-BC43-A58DC27822EF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5166658" y="3525910"/>
            <a:ext cx="531327" cy="167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FB42EB69-CFE3-4584-86A8-19ECACEEEF74}"/>
              </a:ext>
            </a:extLst>
          </p:cNvPr>
          <p:cNvCxnSpPr>
            <a:cxnSpLocks/>
            <a:stCxn id="65" idx="0"/>
          </p:cNvCxnSpPr>
          <p:nvPr/>
        </p:nvCxnSpPr>
        <p:spPr>
          <a:xfrm flipH="1" flipV="1">
            <a:off x="4707678" y="2836333"/>
            <a:ext cx="458980" cy="857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FFD2B3-6EAA-4D3A-B442-DD89AE661E0C}"/>
              </a:ext>
            </a:extLst>
          </p:cNvPr>
          <p:cNvSpPr txBox="1"/>
          <p:nvPr/>
        </p:nvSpPr>
        <p:spPr>
          <a:xfrm>
            <a:off x="9427124" y="2457237"/>
            <a:ext cx="1753108" cy="30777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 friction plastic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FD97620-3A5C-48F9-A8A2-8BF9657ABB27}"/>
              </a:ext>
            </a:extLst>
          </p:cNvPr>
          <p:cNvSpPr txBox="1"/>
          <p:nvPr/>
        </p:nvSpPr>
        <p:spPr>
          <a:xfrm>
            <a:off x="9427124" y="2031883"/>
            <a:ext cx="1753108" cy="307777"/>
          </a:xfrm>
          <a:prstGeom prst="rect">
            <a:avLst/>
          </a:prstGeom>
          <a:noFill/>
          <a:ln w="28575">
            <a:solidFill>
              <a:srgbClr val="A9F3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Aluminum post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71ABD3-ED7C-4F1F-A7E7-50D52255FB20}"/>
              </a:ext>
            </a:extLst>
          </p:cNvPr>
          <p:cNvSpPr txBox="1"/>
          <p:nvPr/>
        </p:nvSpPr>
        <p:spPr>
          <a:xfrm>
            <a:off x="9427124" y="2876274"/>
            <a:ext cx="1753108" cy="307777"/>
          </a:xfrm>
          <a:prstGeom prst="rect">
            <a:avLst/>
          </a:prstGeom>
          <a:noFill/>
          <a:ln w="28575">
            <a:solidFill>
              <a:srgbClr val="FFCC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179025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is controlled by mounting different sliding connections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9E8D39-6894-47A9-88FF-F44863734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54" b="99588" l="10000" r="90000">
                        <a14:foregroundMark x1="48750" y1="16071" x2="50139" y2="8791"/>
                        <a14:foregroundMark x1="54306" y1="54945" x2="49306" y2="62088"/>
                        <a14:foregroundMark x1="84167" y1="60440" x2="78333" y2="96429"/>
                        <a14:foregroundMark x1="78333" y1="96429" x2="53056" y2="98901"/>
                        <a14:foregroundMark x1="53056" y1="98901" x2="30000" y2="97527"/>
                        <a14:foregroundMark x1="30000" y1="97527" x2="21944" y2="93956"/>
                        <a14:foregroundMark x1="21944" y1="93956" x2="14444" y2="52747"/>
                        <a14:foregroundMark x1="50000" y1="57830" x2="50000" y2="57830"/>
                        <a14:foregroundMark x1="66806" y1="93956" x2="58750" y2="99038"/>
                        <a14:foregroundMark x1="58750" y1="99038" x2="51528" y2="99588"/>
                        <a14:foregroundMark x1="51528" y1="99588" x2="51528" y2="99588"/>
                        <a14:foregroundMark x1="24167" y1="98901" x2="46111" y2="96154"/>
                        <a14:foregroundMark x1="50139" y1="55495" x2="50139" y2="55495"/>
                        <a14:foregroundMark x1="50972" y1="16896" x2="50139" y2="25275"/>
                        <a14:backgroundMark x1="16111" y1="15247" x2="13472" y2="19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216" y="2922562"/>
            <a:ext cx="1684119" cy="1702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BF6605-BFAA-4677-9FE6-6693D7576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0" b="97147" l="6269" r="94495">
                        <a14:foregroundMark x1="11621" y1="63195" x2="12232" y2="86591"/>
                        <a14:foregroundMark x1="12232" y1="86591" x2="17584" y2="96576"/>
                        <a14:foregroundMark x1="17584" y1="96576" x2="28899" y2="92154"/>
                        <a14:foregroundMark x1="28899" y1="92154" x2="27370" y2="81598"/>
                        <a14:foregroundMark x1="27370" y1="81598" x2="20031" y2="79743"/>
                        <a14:foregroundMark x1="88991" y1="65193" x2="84557" y2="87874"/>
                        <a14:foregroundMark x1="84557" y1="87874" x2="74159" y2="94864"/>
                        <a14:foregroundMark x1="74159" y1="94864" x2="51988" y2="95863"/>
                        <a14:foregroundMark x1="51988" y1="95863" x2="63456" y2="83310"/>
                        <a14:foregroundMark x1="63456" y1="83310" x2="72630" y2="80742"/>
                        <a14:foregroundMark x1="72630" y1="80742" x2="72630" y2="80742"/>
                        <a14:foregroundMark x1="38991" y1="79315" x2="35780" y2="87019"/>
                        <a14:foregroundMark x1="35780" y1="87019" x2="53976" y2="82739"/>
                        <a14:foregroundMark x1="53976" y1="82739" x2="58563" y2="75892"/>
                        <a14:foregroundMark x1="22324" y1="74037" x2="34709" y2="91013"/>
                        <a14:foregroundMark x1="34709" y1="91013" x2="34098" y2="93581"/>
                        <a14:foregroundMark x1="18960" y1="97290" x2="57951" y2="96719"/>
                        <a14:foregroundMark x1="57951" y1="96719" x2="75382" y2="97147"/>
                        <a14:foregroundMark x1="74771" y1="67047" x2="89144" y2="54494"/>
                        <a14:foregroundMark x1="89144" y1="54494" x2="93272" y2="43937"/>
                        <a14:foregroundMark x1="93272" y1="43937" x2="92202" y2="32525"/>
                        <a14:foregroundMark x1="90826" y1="47646" x2="91131" y2="47789"/>
                        <a14:foregroundMark x1="92508" y1="49358" x2="92813" y2="53780"/>
                        <a14:foregroundMark x1="44343" y1="9415" x2="52752" y2="9558"/>
                        <a14:foregroundMark x1="6422" y1="35663" x2="6422" y2="40942"/>
                        <a14:foregroundMark x1="7187" y1="53495" x2="7951" y2="55777"/>
                        <a14:foregroundMark x1="94495" y1="44936" x2="94343" y2="46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5497" y="4814388"/>
            <a:ext cx="1520838" cy="16301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BA815E0-EE84-4D10-9A70-86A50570D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9369" y="1083101"/>
            <a:ext cx="2965241" cy="17019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30D119B-11F9-4260-822D-7CC8B4D77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7537" y="4906439"/>
            <a:ext cx="2906996" cy="17019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9B76563-1A4A-4C14-BB69-26B8DA909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9369" y="3060849"/>
            <a:ext cx="3025652" cy="16623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98A623D-F3C7-4B9C-A989-B177164047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65" b="97507" l="5892" r="92675">
                        <a14:foregroundMark x1="8280" y1="30499" x2="20223" y2="87390"/>
                        <a14:foregroundMark x1="20223" y1="87390" x2="30414" y2="94282"/>
                        <a14:foregroundMark x1="30414" y1="94282" x2="68471" y2="91789"/>
                        <a14:foregroundMark x1="68471" y1="91789" x2="80892" y2="73900"/>
                        <a14:foregroundMark x1="80892" y1="73900" x2="92357" y2="35191"/>
                        <a14:foregroundMark x1="54936" y1="8065" x2="46815" y2="8065"/>
                        <a14:foregroundMark x1="6051" y1="33724" x2="5892" y2="39883"/>
                        <a14:foregroundMark x1="92675" y1="48387" x2="85191" y2="975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223" y="1163235"/>
            <a:ext cx="1522104" cy="16529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46C9AF1-EE78-4BF8-8B36-69650D23147D}"/>
              </a:ext>
            </a:extLst>
          </p:cNvPr>
          <p:cNvSpPr txBox="1"/>
          <p:nvPr/>
        </p:nvSpPr>
        <p:spPr>
          <a:xfrm>
            <a:off x="846094" y="1455080"/>
            <a:ext cx="1351691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2D Free</a:t>
            </a:r>
          </a:p>
          <a:p>
            <a:pPr algn="ctr"/>
            <a:r>
              <a:rPr lang="en-US" dirty="0"/>
              <a:t>Sliding connection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7FA8BB5-D723-4524-8AB9-9D4E166A2604}"/>
              </a:ext>
            </a:extLst>
          </p:cNvPr>
          <p:cNvSpPr txBox="1"/>
          <p:nvPr/>
        </p:nvSpPr>
        <p:spPr>
          <a:xfrm>
            <a:off x="846094" y="3333663"/>
            <a:ext cx="1351691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1D Free</a:t>
            </a:r>
          </a:p>
          <a:p>
            <a:pPr algn="ctr"/>
            <a:r>
              <a:rPr lang="en-US" dirty="0"/>
              <a:t>Sliding connection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B2B9FEB-C5D8-43B8-9B45-BE500C3F2A39}"/>
              </a:ext>
            </a:extLst>
          </p:cNvPr>
          <p:cNvSpPr txBox="1"/>
          <p:nvPr/>
        </p:nvSpPr>
        <p:spPr>
          <a:xfrm>
            <a:off x="846094" y="5247130"/>
            <a:ext cx="135169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Fixed</a:t>
            </a:r>
          </a:p>
          <a:p>
            <a:pPr algn="ctr"/>
            <a:r>
              <a:rPr lang="en-US" dirty="0"/>
              <a:t>connection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09AFA5C-7392-43FC-B106-E7F454B8F397}"/>
              </a:ext>
            </a:extLst>
          </p:cNvPr>
          <p:cNvSpPr txBox="1"/>
          <p:nvPr/>
        </p:nvSpPr>
        <p:spPr>
          <a:xfrm>
            <a:off x="7564966" y="1261533"/>
            <a:ext cx="4298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Plastic connection fixed to post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retaining screw through center keeps foot from falling off during assembly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B66C17-A433-4115-BC0C-36615FC95C3B}"/>
              </a:ext>
            </a:extLst>
          </p:cNvPr>
          <p:cNvSpPr txBox="1"/>
          <p:nvPr/>
        </p:nvSpPr>
        <p:spPr>
          <a:xfrm>
            <a:off x="7564966" y="3173813"/>
            <a:ext cx="4298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Plastic connections fixed to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Plastic bar fixed to foot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retaining screw through center keeps foot from falling off during assembly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F4B677F-13B0-45EF-8BBD-68158D453DA6}"/>
              </a:ext>
            </a:extLst>
          </p:cNvPr>
          <p:cNvSpPr txBox="1"/>
          <p:nvPr/>
        </p:nvSpPr>
        <p:spPr>
          <a:xfrm>
            <a:off x="7564966" y="4996302"/>
            <a:ext cx="429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Screws through foot and plastic connection bind post to foot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72E74C8-0452-4453-A26A-E356BCE396AA}"/>
              </a:ext>
            </a:extLst>
          </p:cNvPr>
          <p:cNvCxnSpPr/>
          <p:nvPr/>
        </p:nvCxnSpPr>
        <p:spPr>
          <a:xfrm>
            <a:off x="901700" y="2922562"/>
            <a:ext cx="1031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11063F1D-E232-4CCF-AC98-A2B9F59CEAB4}"/>
              </a:ext>
            </a:extLst>
          </p:cNvPr>
          <p:cNvCxnSpPr/>
          <p:nvPr/>
        </p:nvCxnSpPr>
        <p:spPr>
          <a:xfrm>
            <a:off x="901700" y="4861429"/>
            <a:ext cx="1031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67CE61-26E9-4573-B019-EC2BA0DA7175}"/>
              </a:ext>
            </a:extLst>
          </p:cNvPr>
          <p:cNvSpPr txBox="1"/>
          <p:nvPr/>
        </p:nvSpPr>
        <p:spPr>
          <a:xfrm>
            <a:off x="3224339" y="4412114"/>
            <a:ext cx="168411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Bar fixed to foot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46BF6CC3-6282-46F5-94F6-18D45EB2096F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3104275" y="4068234"/>
            <a:ext cx="962124" cy="343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99E5899-A35B-40D6-B298-0BD67897F0EC}"/>
              </a:ext>
            </a:extLst>
          </p:cNvPr>
          <p:cNvSpPr txBox="1"/>
          <p:nvPr/>
        </p:nvSpPr>
        <p:spPr>
          <a:xfrm>
            <a:off x="3955683" y="1353947"/>
            <a:ext cx="168411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Retaining screw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CFDE37E-C516-4D09-9638-1A63DB9D0696}"/>
              </a:ext>
            </a:extLst>
          </p:cNvPr>
          <p:cNvSpPr txBox="1"/>
          <p:nvPr/>
        </p:nvSpPr>
        <p:spPr>
          <a:xfrm>
            <a:off x="3334987" y="2333724"/>
            <a:ext cx="168411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Hole for retaining screw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1E38EF3-A5D7-46FB-9F27-B5A234FCA593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3127271" y="1749160"/>
            <a:ext cx="1049776" cy="584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509640E-FE07-457F-BFA9-661493AD7C77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4797743" y="1661724"/>
            <a:ext cx="1085428" cy="115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486E2E0B-802B-45D2-9858-B29775B48C3C}"/>
              </a:ext>
            </a:extLst>
          </p:cNvPr>
          <p:cNvCxnSpPr/>
          <p:nvPr/>
        </p:nvCxnSpPr>
        <p:spPr>
          <a:xfrm>
            <a:off x="2343223" y="3847795"/>
            <a:ext cx="0" cy="71820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3B9A4C6-FD0A-42F9-9096-A136539C4AE1}"/>
              </a:ext>
            </a:extLst>
          </p:cNvPr>
          <p:cNvCxnSpPr>
            <a:cxnSpLocks/>
          </p:cNvCxnSpPr>
          <p:nvPr/>
        </p:nvCxnSpPr>
        <p:spPr>
          <a:xfrm>
            <a:off x="2343223" y="2265296"/>
            <a:ext cx="0" cy="54358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ED3642B2-C7F2-431C-B0E2-89EF4C83F0D1}"/>
              </a:ext>
            </a:extLst>
          </p:cNvPr>
          <p:cNvCxnSpPr>
            <a:cxnSpLocks/>
          </p:cNvCxnSpPr>
          <p:nvPr/>
        </p:nvCxnSpPr>
        <p:spPr>
          <a:xfrm flipH="1">
            <a:off x="2060278" y="2527245"/>
            <a:ext cx="565889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Summing Junction 58">
            <a:extLst>
              <a:ext uri="{FF2B5EF4-FFF2-40B4-BE49-F238E27FC236}">
                <a16:creationId xmlns:a16="http://schemas.microsoft.com/office/drawing/2014/main" xmlns="" id="{C0C7ACA1-E7F7-415A-85E3-375EDDBC5DE1}"/>
              </a:ext>
            </a:extLst>
          </p:cNvPr>
          <p:cNvSpPr/>
          <p:nvPr/>
        </p:nvSpPr>
        <p:spPr>
          <a:xfrm>
            <a:off x="2152723" y="6032500"/>
            <a:ext cx="381000" cy="381000"/>
          </a:xfrm>
          <a:prstGeom prst="flowChartSummingJunc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E1A1DF1-E49E-4943-A4DB-6D7C3AEA1F53}"/>
              </a:ext>
            </a:extLst>
          </p:cNvPr>
          <p:cNvSpPr txBox="1"/>
          <p:nvPr/>
        </p:nvSpPr>
        <p:spPr>
          <a:xfrm>
            <a:off x="4168512" y="6105723"/>
            <a:ext cx="168411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binding screws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D908708B-449F-44B2-A965-AF3C78BE5CD6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5010572" y="5642633"/>
            <a:ext cx="763695" cy="463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1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FEAE79-B96B-4727-B9FF-2031D31D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14955" y="1397268"/>
            <a:ext cx="6191952" cy="2223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316372"/>
            <a:ext cx="10943041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 to CRP composite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938C-BCAF-4895-9F39-62D10DC1F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E699B072-DDDA-47D0-8890-17550BBB8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r="17000" b="6842"/>
          <a:stretch/>
        </p:blipFill>
        <p:spPr>
          <a:xfrm>
            <a:off x="386937" y="1063564"/>
            <a:ext cx="4978400" cy="3737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507517-04C0-4645-BF14-0D3D18E92A54}"/>
              </a:ext>
            </a:extLst>
          </p:cNvPr>
          <p:cNvSpPr txBox="1"/>
          <p:nvPr/>
        </p:nvSpPr>
        <p:spPr>
          <a:xfrm>
            <a:off x="2187734" y="5147197"/>
            <a:ext cx="8598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Bolts to Bottom CRP composite structure </a:t>
            </a:r>
            <a:r>
              <a:rPr lang="en-US" dirty="0"/>
              <a:t>using a 27mm dia. ring of 4 M4 bolts.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locations coincident with stiffening C beams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Can be </a:t>
            </a:r>
            <a:r>
              <a:rPr lang="en-US" dirty="0">
                <a:solidFill>
                  <a:schemeClr val="accent1"/>
                </a:solidFill>
              </a:rPr>
              <a:t>installed from underneath </a:t>
            </a:r>
            <a:r>
              <a:rPr lang="en-US" dirty="0"/>
              <a:t>assembled CRU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Recess is lathed out of aluminum post for access to bolt heads from below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493E3D-5B7C-4889-B303-F2DB3DB86E57}"/>
              </a:ext>
            </a:extLst>
          </p:cNvPr>
          <p:cNvSpPr txBox="1"/>
          <p:nvPr/>
        </p:nvSpPr>
        <p:spPr>
          <a:xfrm>
            <a:off x="4878393" y="1467742"/>
            <a:ext cx="204367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8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CRU assembly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3C4B01C-EBDE-4BF8-BC0B-714E0B73476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922063" y="1652408"/>
            <a:ext cx="279639" cy="309367"/>
          </a:xfrm>
          <a:prstGeom prst="straightConnector1">
            <a:avLst/>
          </a:prstGeom>
          <a:ln w="19050">
            <a:solidFill>
              <a:srgbClr val="008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03C2DA-23B5-41DA-9A13-CFE4B151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553" y="3190346"/>
            <a:ext cx="2630913" cy="17041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DFCC1C-A16B-4564-9522-E88A3A2387C3}"/>
              </a:ext>
            </a:extLst>
          </p:cNvPr>
          <p:cNvSpPr txBox="1"/>
          <p:nvPr/>
        </p:nvSpPr>
        <p:spPr>
          <a:xfrm>
            <a:off x="7882466" y="3772348"/>
            <a:ext cx="224594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CRP Composite structure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8256737-4ED7-4C99-894E-5068210CEE7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212666" y="3190346"/>
            <a:ext cx="792774" cy="58200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5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71" y="4080386"/>
            <a:ext cx="11444748" cy="23228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Support Component: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bottom support post and foot design, attachment to CRP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/>
              <a:t>Placement of Supports: </a:t>
            </a:r>
            <a:r>
              <a:rPr lang="en-US" dirty="0" smtClean="0"/>
              <a:t>CRP attachment points and placement on Cryostat floor</a:t>
            </a:r>
            <a:endParaRPr lang="en-US" dirty="0"/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Controlling Contraction: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Controlling slip between foot and support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5688" y="722376"/>
            <a:ext cx="9201912" cy="248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Placement of Supports: </a:t>
            </a:r>
            <a:endParaRPr lang="en-US" sz="4800" b="1" dirty="0" smtClean="0"/>
          </a:p>
          <a:p>
            <a:r>
              <a:rPr lang="en-US" sz="4800" dirty="0"/>
              <a:t>CRP attachment points and placement on Cryostat floor</a:t>
            </a:r>
          </a:p>
        </p:txBody>
      </p:sp>
    </p:spTree>
    <p:extLst>
      <p:ext uri="{BB962C8B-B14F-4D97-AF65-F5344CB8AC3E}">
        <p14:creationId xmlns:p14="http://schemas.microsoft.com/office/powerpoint/2010/main" val="35174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screen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_Red" id="{9B3DFF0E-4F0E-AE42-83D8-CAA2347A64FA}" vid="{90A5962A-C2E9-F14F-B12F-64C3004664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20308</TotalTime>
  <Words>1075</Words>
  <Application>Microsoft Office PowerPoint</Application>
  <PresentationFormat>Widescreen</PresentationFormat>
  <Paragraphs>191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Widescreen_Red</vt:lpstr>
      <vt:lpstr>Bottom CRP Supports Consortium Meeting Design Update</vt:lpstr>
      <vt:lpstr>PowerPoint Presentation</vt:lpstr>
      <vt:lpstr>PowerPoint Presentation</vt:lpstr>
      <vt:lpstr>Support Design</vt:lpstr>
      <vt:lpstr>Clearance</vt:lpstr>
      <vt:lpstr>Stainless steel foot</vt:lpstr>
      <vt:lpstr>Motion is controlled by mounting different sliding connections</vt:lpstr>
      <vt:lpstr>Connection to CRP composite structure</vt:lpstr>
      <vt:lpstr>PowerPoint Presentation</vt:lpstr>
      <vt:lpstr>Bottom CRP Mounting configuration</vt:lpstr>
      <vt:lpstr>Evaluation of possible support locations on Cryostat floor</vt:lpstr>
      <vt:lpstr>PowerPoint Presentation</vt:lpstr>
      <vt:lpstr>Goal: controlled sliding during thermal contraction</vt:lpstr>
      <vt:lpstr>Friction in sliding </vt:lpstr>
      <vt:lpstr>Need investigation into friction coefficients</vt:lpstr>
      <vt:lpstr>Bottom CRP Support Progress Summary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Examination Nitrate Salt and Sodium in Diffusion-Bonded Heat Exchangers</dc:title>
  <dc:creator>Shaun Aakre</dc:creator>
  <cp:lastModifiedBy>Ian Jentz</cp:lastModifiedBy>
  <cp:revision>558</cp:revision>
  <cp:lastPrinted>2021-10-20T03:27:28Z</cp:lastPrinted>
  <dcterms:created xsi:type="dcterms:W3CDTF">2019-06-08T19:49:40Z</dcterms:created>
  <dcterms:modified xsi:type="dcterms:W3CDTF">2022-01-19T15:01:43Z</dcterms:modified>
</cp:coreProperties>
</file>