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64" r:id="rId3"/>
    <p:sldId id="263" r:id="rId4"/>
    <p:sldId id="278" r:id="rId5"/>
    <p:sldId id="277" r:id="rId6"/>
    <p:sldId id="265" r:id="rId7"/>
    <p:sldId id="266" r:id="rId8"/>
    <p:sldId id="272" r:id="rId9"/>
    <p:sldId id="269" r:id="rId10"/>
    <p:sldId id="268" r:id="rId11"/>
    <p:sldId id="274" r:id="rId12"/>
    <p:sldId id="275" r:id="rId13"/>
    <p:sldId id="276"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74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0" autoAdjust="0"/>
    <p:restoredTop sz="94660"/>
  </p:normalViewPr>
  <p:slideViewPr>
    <p:cSldViewPr snapToGrid="0">
      <p:cViewPr varScale="1">
        <p:scale>
          <a:sx n="67" d="100"/>
          <a:sy n="67" d="100"/>
        </p:scale>
        <p:origin x="6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20F5D-94D4-4C6C-8D26-1E514CF6BD6E}"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DDF30-57B5-4903-A759-4F4BEDDAD2F1}" type="slidenum">
              <a:rPr lang="en-US" smtClean="0"/>
              <a:t>‹N°›</a:t>
            </a:fld>
            <a:endParaRPr lang="en-US"/>
          </a:p>
        </p:txBody>
      </p:sp>
    </p:spTree>
    <p:extLst>
      <p:ext uri="{BB962C8B-B14F-4D97-AF65-F5344CB8AC3E}">
        <p14:creationId xmlns:p14="http://schemas.microsoft.com/office/powerpoint/2010/main" val="283790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06E8-F68B-4BD6-8041-FE8DDE052F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CF0484-4CD4-4251-9719-22C7FBB5DD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0B18E-9387-416E-8CC2-C2C32E6CB08E}"/>
              </a:ext>
            </a:extLst>
          </p:cNvPr>
          <p:cNvSpPr>
            <a:spLocks noGrp="1"/>
          </p:cNvSpPr>
          <p:nvPr>
            <p:ph type="dt" sz="half" idx="10"/>
          </p:nvPr>
        </p:nvSpPr>
        <p:spPr/>
        <p:txBody>
          <a:bodyPr/>
          <a:lstStyle/>
          <a:p>
            <a:fld id="{3547395B-19B4-4CD7-95BA-375CB45EA0DE}" type="datetime1">
              <a:rPr lang="en-US" smtClean="0"/>
              <a:t>1/19/2022</a:t>
            </a:fld>
            <a:endParaRPr lang="en-US"/>
          </a:p>
        </p:txBody>
      </p:sp>
      <p:sp>
        <p:nvSpPr>
          <p:cNvPr id="5" name="Footer Placeholder 4">
            <a:extLst>
              <a:ext uri="{FF2B5EF4-FFF2-40B4-BE49-F238E27FC236}">
                <a16:creationId xmlns:a16="http://schemas.microsoft.com/office/drawing/2014/main" id="{A0A8CF45-CCA0-43A0-91C9-E913E8B98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2B5E0-1733-42B5-A9F7-BBC447706DDF}"/>
              </a:ext>
            </a:extLst>
          </p:cNvPr>
          <p:cNvSpPr>
            <a:spLocks noGrp="1"/>
          </p:cNvSpPr>
          <p:nvPr>
            <p:ph type="sldNum" sz="quarter" idx="12"/>
          </p:nvPr>
        </p:nvSpPr>
        <p:spPr/>
        <p:txBody>
          <a:bodyPr/>
          <a:lstStyle/>
          <a:p>
            <a:fld id="{7D7A0D74-5A86-4706-83CB-BC966A82936E}" type="slidenum">
              <a:rPr lang="en-US" smtClean="0"/>
              <a:t>‹N°›</a:t>
            </a:fld>
            <a:endParaRPr lang="en-US"/>
          </a:p>
        </p:txBody>
      </p:sp>
    </p:spTree>
    <p:extLst>
      <p:ext uri="{BB962C8B-B14F-4D97-AF65-F5344CB8AC3E}">
        <p14:creationId xmlns:p14="http://schemas.microsoft.com/office/powerpoint/2010/main" val="11167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D6BCD-A309-4468-8EC7-F3DFC125F9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6D724F-3A3C-40C2-98D2-841AD450A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D9F1E-11F0-4CC4-82A6-FAC135B5D9D9}"/>
              </a:ext>
            </a:extLst>
          </p:cNvPr>
          <p:cNvSpPr>
            <a:spLocks noGrp="1"/>
          </p:cNvSpPr>
          <p:nvPr>
            <p:ph type="dt" sz="half" idx="10"/>
          </p:nvPr>
        </p:nvSpPr>
        <p:spPr/>
        <p:txBody>
          <a:bodyPr/>
          <a:lstStyle/>
          <a:p>
            <a:fld id="{5D1F200B-0CDE-451B-8B92-717FC18C0E41}" type="datetime1">
              <a:rPr lang="en-US" smtClean="0"/>
              <a:t>1/19/2022</a:t>
            </a:fld>
            <a:endParaRPr lang="en-US"/>
          </a:p>
        </p:txBody>
      </p:sp>
      <p:sp>
        <p:nvSpPr>
          <p:cNvPr id="5" name="Footer Placeholder 4">
            <a:extLst>
              <a:ext uri="{FF2B5EF4-FFF2-40B4-BE49-F238E27FC236}">
                <a16:creationId xmlns:a16="http://schemas.microsoft.com/office/drawing/2014/main" id="{BA05E810-4EA0-4638-980F-68CC9C779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6C5B7-2C27-4E9E-9253-C11881F8C350}"/>
              </a:ext>
            </a:extLst>
          </p:cNvPr>
          <p:cNvSpPr>
            <a:spLocks noGrp="1"/>
          </p:cNvSpPr>
          <p:nvPr>
            <p:ph type="sldNum" sz="quarter" idx="12"/>
          </p:nvPr>
        </p:nvSpPr>
        <p:spPr/>
        <p:txBody>
          <a:bodyPr/>
          <a:lstStyle/>
          <a:p>
            <a:fld id="{7D7A0D74-5A86-4706-83CB-BC966A82936E}" type="slidenum">
              <a:rPr lang="en-US" smtClean="0"/>
              <a:t>‹N°›</a:t>
            </a:fld>
            <a:endParaRPr lang="en-US"/>
          </a:p>
        </p:txBody>
      </p:sp>
    </p:spTree>
    <p:extLst>
      <p:ext uri="{BB962C8B-B14F-4D97-AF65-F5344CB8AC3E}">
        <p14:creationId xmlns:p14="http://schemas.microsoft.com/office/powerpoint/2010/main" val="425058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EF37D7-33B9-4E55-8EE0-2BF74069D1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BA955A-1919-4A6B-B6A3-66F9DE0FDD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41F03-5537-4670-933F-F6FA4D1CFD66}"/>
              </a:ext>
            </a:extLst>
          </p:cNvPr>
          <p:cNvSpPr>
            <a:spLocks noGrp="1"/>
          </p:cNvSpPr>
          <p:nvPr>
            <p:ph type="dt" sz="half" idx="10"/>
          </p:nvPr>
        </p:nvSpPr>
        <p:spPr/>
        <p:txBody>
          <a:bodyPr/>
          <a:lstStyle/>
          <a:p>
            <a:fld id="{5E13EA46-4A74-49F3-9F60-0D73DCC669DE}" type="datetime1">
              <a:rPr lang="en-US" smtClean="0"/>
              <a:t>1/19/2022</a:t>
            </a:fld>
            <a:endParaRPr lang="en-US"/>
          </a:p>
        </p:txBody>
      </p:sp>
      <p:sp>
        <p:nvSpPr>
          <p:cNvPr id="5" name="Footer Placeholder 4">
            <a:extLst>
              <a:ext uri="{FF2B5EF4-FFF2-40B4-BE49-F238E27FC236}">
                <a16:creationId xmlns:a16="http://schemas.microsoft.com/office/drawing/2014/main" id="{0CC4B66E-5BF3-4C2D-9D56-4E4AACE28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3BCF8-ABED-45EB-A9CD-32B111687A29}"/>
              </a:ext>
            </a:extLst>
          </p:cNvPr>
          <p:cNvSpPr>
            <a:spLocks noGrp="1"/>
          </p:cNvSpPr>
          <p:nvPr>
            <p:ph type="sldNum" sz="quarter" idx="12"/>
          </p:nvPr>
        </p:nvSpPr>
        <p:spPr/>
        <p:txBody>
          <a:bodyPr/>
          <a:lstStyle/>
          <a:p>
            <a:fld id="{7D7A0D74-5A86-4706-83CB-BC966A82936E}" type="slidenum">
              <a:rPr lang="en-US" smtClean="0"/>
              <a:t>‹N°›</a:t>
            </a:fld>
            <a:endParaRPr lang="en-US"/>
          </a:p>
        </p:txBody>
      </p:sp>
    </p:spTree>
    <p:extLst>
      <p:ext uri="{BB962C8B-B14F-4D97-AF65-F5344CB8AC3E}">
        <p14:creationId xmlns:p14="http://schemas.microsoft.com/office/powerpoint/2010/main" val="258083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A5F2-FF38-40F5-9132-CCC12CE9C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45F2BB-2213-49CF-84E9-87105BD73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7B6F7-4CD1-4640-98C5-F6BC3542666C}"/>
              </a:ext>
            </a:extLst>
          </p:cNvPr>
          <p:cNvSpPr>
            <a:spLocks noGrp="1"/>
          </p:cNvSpPr>
          <p:nvPr>
            <p:ph type="dt" sz="half" idx="10"/>
          </p:nvPr>
        </p:nvSpPr>
        <p:spPr/>
        <p:txBody>
          <a:bodyPr/>
          <a:lstStyle/>
          <a:p>
            <a:fld id="{1D6997B5-A86D-4D36-B786-C2F53A916EA7}" type="datetime1">
              <a:rPr lang="en-US" smtClean="0"/>
              <a:t>1/19/2022</a:t>
            </a:fld>
            <a:endParaRPr lang="en-US"/>
          </a:p>
        </p:txBody>
      </p:sp>
      <p:sp>
        <p:nvSpPr>
          <p:cNvPr id="5" name="Footer Placeholder 4">
            <a:extLst>
              <a:ext uri="{FF2B5EF4-FFF2-40B4-BE49-F238E27FC236}">
                <a16:creationId xmlns:a16="http://schemas.microsoft.com/office/drawing/2014/main" id="{7E3A1E58-3F39-4BD5-BB25-37934036B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EBF2D-7FA7-4751-8A1F-83F8E9FE60BC}"/>
              </a:ext>
            </a:extLst>
          </p:cNvPr>
          <p:cNvSpPr>
            <a:spLocks noGrp="1"/>
          </p:cNvSpPr>
          <p:nvPr>
            <p:ph type="sldNum" sz="quarter" idx="12"/>
          </p:nvPr>
        </p:nvSpPr>
        <p:spPr/>
        <p:txBody>
          <a:bodyPr/>
          <a:lstStyle/>
          <a:p>
            <a:fld id="{7D7A0D74-5A86-4706-83CB-BC966A82936E}" type="slidenum">
              <a:rPr lang="en-US" smtClean="0"/>
              <a:t>‹N°›</a:t>
            </a:fld>
            <a:endParaRPr lang="en-US"/>
          </a:p>
        </p:txBody>
      </p:sp>
    </p:spTree>
    <p:extLst>
      <p:ext uri="{BB962C8B-B14F-4D97-AF65-F5344CB8AC3E}">
        <p14:creationId xmlns:p14="http://schemas.microsoft.com/office/powerpoint/2010/main" val="19894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4431-1A9C-4552-A2F7-B6FF001F6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A7F75A-9F13-42D3-942E-A0B0CF10D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642A5-7653-4DD7-AD08-47A8F477D5CB}"/>
              </a:ext>
            </a:extLst>
          </p:cNvPr>
          <p:cNvSpPr>
            <a:spLocks noGrp="1"/>
          </p:cNvSpPr>
          <p:nvPr>
            <p:ph type="dt" sz="half" idx="10"/>
          </p:nvPr>
        </p:nvSpPr>
        <p:spPr/>
        <p:txBody>
          <a:bodyPr/>
          <a:lstStyle/>
          <a:p>
            <a:fld id="{889E4BE6-4059-459E-87CB-19D5919540D8}" type="datetime1">
              <a:rPr lang="en-US" smtClean="0"/>
              <a:t>1/19/2022</a:t>
            </a:fld>
            <a:endParaRPr lang="en-US"/>
          </a:p>
        </p:txBody>
      </p:sp>
      <p:sp>
        <p:nvSpPr>
          <p:cNvPr id="5" name="Footer Placeholder 4">
            <a:extLst>
              <a:ext uri="{FF2B5EF4-FFF2-40B4-BE49-F238E27FC236}">
                <a16:creationId xmlns:a16="http://schemas.microsoft.com/office/drawing/2014/main" id="{143F0D55-5757-4D14-BA15-05C70FBE3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82402-F5F8-4E7E-88D3-7CC11D8076BC}"/>
              </a:ext>
            </a:extLst>
          </p:cNvPr>
          <p:cNvSpPr>
            <a:spLocks noGrp="1"/>
          </p:cNvSpPr>
          <p:nvPr>
            <p:ph type="sldNum" sz="quarter" idx="12"/>
          </p:nvPr>
        </p:nvSpPr>
        <p:spPr/>
        <p:txBody>
          <a:bodyPr/>
          <a:lstStyle/>
          <a:p>
            <a:fld id="{7D7A0D74-5A86-4706-83CB-BC966A82936E}" type="slidenum">
              <a:rPr lang="en-US" smtClean="0"/>
              <a:t>‹N°›</a:t>
            </a:fld>
            <a:endParaRPr lang="en-US"/>
          </a:p>
        </p:txBody>
      </p:sp>
    </p:spTree>
    <p:extLst>
      <p:ext uri="{BB962C8B-B14F-4D97-AF65-F5344CB8AC3E}">
        <p14:creationId xmlns:p14="http://schemas.microsoft.com/office/powerpoint/2010/main" val="1155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E583-AC57-4C99-9648-E6F1B9084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988EB-D9D6-47DF-9219-DB6C24C1A8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CCC3C0-FEA9-451D-B3C6-484048812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EC65E9-5562-4C67-9E18-E8C6A4B71A1A}"/>
              </a:ext>
            </a:extLst>
          </p:cNvPr>
          <p:cNvSpPr>
            <a:spLocks noGrp="1"/>
          </p:cNvSpPr>
          <p:nvPr>
            <p:ph type="dt" sz="half" idx="10"/>
          </p:nvPr>
        </p:nvSpPr>
        <p:spPr/>
        <p:txBody>
          <a:bodyPr/>
          <a:lstStyle/>
          <a:p>
            <a:fld id="{3004E545-9E3B-4593-BA28-C57FA66ACBC9}" type="datetime1">
              <a:rPr lang="en-US" smtClean="0"/>
              <a:t>1/19/2022</a:t>
            </a:fld>
            <a:endParaRPr lang="en-US"/>
          </a:p>
        </p:txBody>
      </p:sp>
      <p:sp>
        <p:nvSpPr>
          <p:cNvPr id="6" name="Footer Placeholder 5">
            <a:extLst>
              <a:ext uri="{FF2B5EF4-FFF2-40B4-BE49-F238E27FC236}">
                <a16:creationId xmlns:a16="http://schemas.microsoft.com/office/drawing/2014/main" id="{0B0A3AE4-B07E-414B-93BC-491D419B0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5F7A0-75E4-49BF-BFDE-33B6F9A43F08}"/>
              </a:ext>
            </a:extLst>
          </p:cNvPr>
          <p:cNvSpPr>
            <a:spLocks noGrp="1"/>
          </p:cNvSpPr>
          <p:nvPr>
            <p:ph type="sldNum" sz="quarter" idx="12"/>
          </p:nvPr>
        </p:nvSpPr>
        <p:spPr/>
        <p:txBody>
          <a:bodyPr/>
          <a:lstStyle/>
          <a:p>
            <a:fld id="{7D7A0D74-5A86-4706-83CB-BC966A82936E}" type="slidenum">
              <a:rPr lang="en-US" smtClean="0"/>
              <a:t>‹N°›</a:t>
            </a:fld>
            <a:endParaRPr lang="en-US"/>
          </a:p>
        </p:txBody>
      </p:sp>
    </p:spTree>
    <p:extLst>
      <p:ext uri="{BB962C8B-B14F-4D97-AF65-F5344CB8AC3E}">
        <p14:creationId xmlns:p14="http://schemas.microsoft.com/office/powerpoint/2010/main" val="216487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47FB-FA03-45F7-BF44-FAE28DD117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6ABD77-F494-48E7-BB9A-A902E59D38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EB37EF-601C-414F-98E0-F80E86D123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9A5F9C-31B0-409B-990A-78331D42D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43C89A-5786-4F18-A2B9-9332F23F4A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99254-4B5D-4BAB-AA39-9AEA5F6CDB2C}"/>
              </a:ext>
            </a:extLst>
          </p:cNvPr>
          <p:cNvSpPr>
            <a:spLocks noGrp="1"/>
          </p:cNvSpPr>
          <p:nvPr>
            <p:ph type="dt" sz="half" idx="10"/>
          </p:nvPr>
        </p:nvSpPr>
        <p:spPr/>
        <p:txBody>
          <a:bodyPr/>
          <a:lstStyle/>
          <a:p>
            <a:fld id="{95C83C43-46A5-4DE3-89F5-EE88233CA2C6}" type="datetime1">
              <a:rPr lang="en-US" smtClean="0"/>
              <a:t>1/19/2022</a:t>
            </a:fld>
            <a:endParaRPr lang="en-US"/>
          </a:p>
        </p:txBody>
      </p:sp>
      <p:sp>
        <p:nvSpPr>
          <p:cNvPr id="8" name="Footer Placeholder 7">
            <a:extLst>
              <a:ext uri="{FF2B5EF4-FFF2-40B4-BE49-F238E27FC236}">
                <a16:creationId xmlns:a16="http://schemas.microsoft.com/office/drawing/2014/main" id="{B704ABD2-0DDF-481A-9E98-5A6D0F1EF8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202219-805D-4718-98F3-6C840AE72275}"/>
              </a:ext>
            </a:extLst>
          </p:cNvPr>
          <p:cNvSpPr>
            <a:spLocks noGrp="1"/>
          </p:cNvSpPr>
          <p:nvPr>
            <p:ph type="sldNum" sz="quarter" idx="12"/>
          </p:nvPr>
        </p:nvSpPr>
        <p:spPr/>
        <p:txBody>
          <a:bodyPr/>
          <a:lstStyle/>
          <a:p>
            <a:fld id="{7D7A0D74-5A86-4706-83CB-BC966A82936E}" type="slidenum">
              <a:rPr lang="en-US" smtClean="0"/>
              <a:t>‹N°›</a:t>
            </a:fld>
            <a:endParaRPr lang="en-US"/>
          </a:p>
        </p:txBody>
      </p:sp>
    </p:spTree>
    <p:extLst>
      <p:ext uri="{BB962C8B-B14F-4D97-AF65-F5344CB8AC3E}">
        <p14:creationId xmlns:p14="http://schemas.microsoft.com/office/powerpoint/2010/main" val="69067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B65B-B240-4199-8F0D-2B35A9F4F4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945B9A-DB05-4CFA-A0B9-B45F549EF9FF}"/>
              </a:ext>
            </a:extLst>
          </p:cNvPr>
          <p:cNvSpPr>
            <a:spLocks noGrp="1"/>
          </p:cNvSpPr>
          <p:nvPr>
            <p:ph type="dt" sz="half" idx="10"/>
          </p:nvPr>
        </p:nvSpPr>
        <p:spPr/>
        <p:txBody>
          <a:bodyPr/>
          <a:lstStyle/>
          <a:p>
            <a:fld id="{6B248F3B-8A0D-46FE-B80C-2741ACE714CB}" type="datetime1">
              <a:rPr lang="en-US" smtClean="0"/>
              <a:t>1/19/2022</a:t>
            </a:fld>
            <a:endParaRPr lang="en-US"/>
          </a:p>
        </p:txBody>
      </p:sp>
      <p:sp>
        <p:nvSpPr>
          <p:cNvPr id="4" name="Footer Placeholder 3">
            <a:extLst>
              <a:ext uri="{FF2B5EF4-FFF2-40B4-BE49-F238E27FC236}">
                <a16:creationId xmlns:a16="http://schemas.microsoft.com/office/drawing/2014/main" id="{51FDDABB-3586-4C43-B519-E26C58978A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0570E-35B9-446F-98CF-4D11F1B7A627}"/>
              </a:ext>
            </a:extLst>
          </p:cNvPr>
          <p:cNvSpPr>
            <a:spLocks noGrp="1"/>
          </p:cNvSpPr>
          <p:nvPr>
            <p:ph type="sldNum" sz="quarter" idx="12"/>
          </p:nvPr>
        </p:nvSpPr>
        <p:spPr/>
        <p:txBody>
          <a:bodyPr/>
          <a:lstStyle/>
          <a:p>
            <a:fld id="{7D7A0D74-5A86-4706-83CB-BC966A82936E}" type="slidenum">
              <a:rPr lang="en-US" smtClean="0"/>
              <a:t>‹N°›</a:t>
            </a:fld>
            <a:endParaRPr lang="en-US"/>
          </a:p>
        </p:txBody>
      </p:sp>
    </p:spTree>
    <p:extLst>
      <p:ext uri="{BB962C8B-B14F-4D97-AF65-F5344CB8AC3E}">
        <p14:creationId xmlns:p14="http://schemas.microsoft.com/office/powerpoint/2010/main" val="8188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49F07-0273-4E18-AE01-C91F9BB04275}"/>
              </a:ext>
            </a:extLst>
          </p:cNvPr>
          <p:cNvSpPr>
            <a:spLocks noGrp="1"/>
          </p:cNvSpPr>
          <p:nvPr>
            <p:ph type="dt" sz="half" idx="10"/>
          </p:nvPr>
        </p:nvSpPr>
        <p:spPr/>
        <p:txBody>
          <a:bodyPr/>
          <a:lstStyle/>
          <a:p>
            <a:fld id="{853D2E4D-4953-4153-B2FF-694413791B7A}" type="datetime1">
              <a:rPr lang="en-US" smtClean="0"/>
              <a:t>1/19/2022</a:t>
            </a:fld>
            <a:endParaRPr lang="en-US"/>
          </a:p>
        </p:txBody>
      </p:sp>
      <p:sp>
        <p:nvSpPr>
          <p:cNvPr id="3" name="Footer Placeholder 2">
            <a:extLst>
              <a:ext uri="{FF2B5EF4-FFF2-40B4-BE49-F238E27FC236}">
                <a16:creationId xmlns:a16="http://schemas.microsoft.com/office/drawing/2014/main" id="{47A4371C-1757-4A74-A0ED-1C074F5D2A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59B955-A321-4DD0-9599-CA4C20EC92BD}"/>
              </a:ext>
            </a:extLst>
          </p:cNvPr>
          <p:cNvSpPr>
            <a:spLocks noGrp="1"/>
          </p:cNvSpPr>
          <p:nvPr>
            <p:ph type="sldNum" sz="quarter" idx="12"/>
          </p:nvPr>
        </p:nvSpPr>
        <p:spPr/>
        <p:txBody>
          <a:bodyPr/>
          <a:lstStyle/>
          <a:p>
            <a:fld id="{7D7A0D74-5A86-4706-83CB-BC966A82936E}" type="slidenum">
              <a:rPr lang="en-US" smtClean="0"/>
              <a:t>‹N°›</a:t>
            </a:fld>
            <a:endParaRPr lang="en-US"/>
          </a:p>
        </p:txBody>
      </p:sp>
    </p:spTree>
    <p:extLst>
      <p:ext uri="{BB962C8B-B14F-4D97-AF65-F5344CB8AC3E}">
        <p14:creationId xmlns:p14="http://schemas.microsoft.com/office/powerpoint/2010/main" val="242764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F4B4-2882-4BB1-8ACD-514F2F6DA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589E68-F076-49E4-B63C-D3FEEC8B5D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77C73-9999-40A5-938F-2564C80A1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1B06A-6924-4B2B-8E35-90F8DF658C67}"/>
              </a:ext>
            </a:extLst>
          </p:cNvPr>
          <p:cNvSpPr>
            <a:spLocks noGrp="1"/>
          </p:cNvSpPr>
          <p:nvPr>
            <p:ph type="dt" sz="half" idx="10"/>
          </p:nvPr>
        </p:nvSpPr>
        <p:spPr/>
        <p:txBody>
          <a:bodyPr/>
          <a:lstStyle/>
          <a:p>
            <a:fld id="{F535285C-07DF-40E1-A319-6581FFF67851}" type="datetime1">
              <a:rPr lang="en-US" smtClean="0"/>
              <a:t>1/19/2022</a:t>
            </a:fld>
            <a:endParaRPr lang="en-US"/>
          </a:p>
        </p:txBody>
      </p:sp>
      <p:sp>
        <p:nvSpPr>
          <p:cNvPr id="6" name="Footer Placeholder 5">
            <a:extLst>
              <a:ext uri="{FF2B5EF4-FFF2-40B4-BE49-F238E27FC236}">
                <a16:creationId xmlns:a16="http://schemas.microsoft.com/office/drawing/2014/main" id="{CB0CD8CB-CA98-4405-8801-FB09B40CC2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333AA-75F1-467E-9920-80DFFF7772A2}"/>
              </a:ext>
            </a:extLst>
          </p:cNvPr>
          <p:cNvSpPr>
            <a:spLocks noGrp="1"/>
          </p:cNvSpPr>
          <p:nvPr>
            <p:ph type="sldNum" sz="quarter" idx="12"/>
          </p:nvPr>
        </p:nvSpPr>
        <p:spPr/>
        <p:txBody>
          <a:bodyPr/>
          <a:lstStyle/>
          <a:p>
            <a:fld id="{7D7A0D74-5A86-4706-83CB-BC966A82936E}" type="slidenum">
              <a:rPr lang="en-US" smtClean="0"/>
              <a:t>‹N°›</a:t>
            </a:fld>
            <a:endParaRPr lang="en-US"/>
          </a:p>
        </p:txBody>
      </p:sp>
    </p:spTree>
    <p:extLst>
      <p:ext uri="{BB962C8B-B14F-4D97-AF65-F5344CB8AC3E}">
        <p14:creationId xmlns:p14="http://schemas.microsoft.com/office/powerpoint/2010/main" val="347826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8F89-0695-4895-A299-E372534E64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4A4E97-3855-46C6-992C-4B6AEB548B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973299-F3AA-4EDC-A789-347A15C35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8096B-B724-457B-B44A-1366F189C4BB}"/>
              </a:ext>
            </a:extLst>
          </p:cNvPr>
          <p:cNvSpPr>
            <a:spLocks noGrp="1"/>
          </p:cNvSpPr>
          <p:nvPr>
            <p:ph type="dt" sz="half" idx="10"/>
          </p:nvPr>
        </p:nvSpPr>
        <p:spPr/>
        <p:txBody>
          <a:bodyPr/>
          <a:lstStyle/>
          <a:p>
            <a:fld id="{51646855-57E2-43B3-B7D8-C9A587A4FD79}" type="datetime1">
              <a:rPr lang="en-US" smtClean="0"/>
              <a:t>1/19/2022</a:t>
            </a:fld>
            <a:endParaRPr lang="en-US"/>
          </a:p>
        </p:txBody>
      </p:sp>
      <p:sp>
        <p:nvSpPr>
          <p:cNvPr id="6" name="Footer Placeholder 5">
            <a:extLst>
              <a:ext uri="{FF2B5EF4-FFF2-40B4-BE49-F238E27FC236}">
                <a16:creationId xmlns:a16="http://schemas.microsoft.com/office/drawing/2014/main" id="{B77D686F-77AB-41AE-8CA6-A55B7ED86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6BE8E-C33F-4107-AB4D-A94EA4CF251C}"/>
              </a:ext>
            </a:extLst>
          </p:cNvPr>
          <p:cNvSpPr>
            <a:spLocks noGrp="1"/>
          </p:cNvSpPr>
          <p:nvPr>
            <p:ph type="sldNum" sz="quarter" idx="12"/>
          </p:nvPr>
        </p:nvSpPr>
        <p:spPr/>
        <p:txBody>
          <a:bodyPr/>
          <a:lstStyle/>
          <a:p>
            <a:fld id="{7D7A0D74-5A86-4706-83CB-BC966A82936E}" type="slidenum">
              <a:rPr lang="en-US" smtClean="0"/>
              <a:t>‹N°›</a:t>
            </a:fld>
            <a:endParaRPr lang="en-US"/>
          </a:p>
        </p:txBody>
      </p:sp>
    </p:spTree>
    <p:extLst>
      <p:ext uri="{BB962C8B-B14F-4D97-AF65-F5344CB8AC3E}">
        <p14:creationId xmlns:p14="http://schemas.microsoft.com/office/powerpoint/2010/main" val="72090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06A541-2D9F-471F-9F21-17D978154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E7D5F7-1AAF-49C5-A34F-BF8968B4B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94A9D-AAC1-4FE1-A7D9-1EED04AC8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80D32-6509-4B73-AB34-4C8649DAC177}" type="datetime1">
              <a:rPr lang="en-US" smtClean="0"/>
              <a:t>1/19/2022</a:t>
            </a:fld>
            <a:endParaRPr lang="en-US"/>
          </a:p>
        </p:txBody>
      </p:sp>
      <p:sp>
        <p:nvSpPr>
          <p:cNvPr id="5" name="Footer Placeholder 4">
            <a:extLst>
              <a:ext uri="{FF2B5EF4-FFF2-40B4-BE49-F238E27FC236}">
                <a16:creationId xmlns:a16="http://schemas.microsoft.com/office/drawing/2014/main" id="{79FDDD8D-F68E-4714-8025-4EAF579507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75AA16-C376-4FE8-B957-038649EEA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A0D74-5A86-4706-83CB-BC966A82936E}" type="slidenum">
              <a:rPr lang="en-US" smtClean="0"/>
              <a:t>‹N°›</a:t>
            </a:fld>
            <a:endParaRPr lang="en-US"/>
          </a:p>
        </p:txBody>
      </p:sp>
    </p:spTree>
    <p:extLst>
      <p:ext uri="{BB962C8B-B14F-4D97-AF65-F5344CB8AC3E}">
        <p14:creationId xmlns:p14="http://schemas.microsoft.com/office/powerpoint/2010/main" val="3687525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2E45-2001-4A64-A5DB-12EE5FDB5166}"/>
              </a:ext>
            </a:extLst>
          </p:cNvPr>
          <p:cNvSpPr>
            <a:spLocks noGrp="1"/>
          </p:cNvSpPr>
          <p:nvPr>
            <p:ph type="ctrTitle"/>
          </p:nvPr>
        </p:nvSpPr>
        <p:spPr/>
        <p:txBody>
          <a:bodyPr>
            <a:normAutofit/>
          </a:bodyPr>
          <a:lstStyle/>
          <a:p>
            <a:r>
              <a:rPr lang="en-US" sz="4800" dirty="0"/>
              <a:t>Update on the 2</a:t>
            </a:r>
            <a:r>
              <a:rPr lang="en-US" sz="4800" baseline="30000" dirty="0"/>
              <a:t>nd</a:t>
            </a:r>
            <a:r>
              <a:rPr lang="en-US" sz="4800" dirty="0"/>
              <a:t> 3-View CRU Design with a 60° Relative Angle</a:t>
            </a:r>
          </a:p>
        </p:txBody>
      </p:sp>
      <p:sp>
        <p:nvSpPr>
          <p:cNvPr id="3" name="Subtitle 2">
            <a:extLst>
              <a:ext uri="{FF2B5EF4-FFF2-40B4-BE49-F238E27FC236}">
                <a16:creationId xmlns:a16="http://schemas.microsoft.com/office/drawing/2014/main" id="{591D729A-1127-448F-8B43-1DF710C2D738}"/>
              </a:ext>
            </a:extLst>
          </p:cNvPr>
          <p:cNvSpPr>
            <a:spLocks noGrp="1"/>
          </p:cNvSpPr>
          <p:nvPr>
            <p:ph type="subTitle" idx="1"/>
          </p:nvPr>
        </p:nvSpPr>
        <p:spPr>
          <a:xfrm>
            <a:off x="1524000" y="4066308"/>
            <a:ext cx="9144000" cy="1191491"/>
          </a:xfrm>
        </p:spPr>
        <p:txBody>
          <a:bodyPr/>
          <a:lstStyle/>
          <a:p>
            <a:r>
              <a:rPr lang="en-US" dirty="0"/>
              <a:t>Bo Yu</a:t>
            </a:r>
          </a:p>
          <a:p>
            <a:r>
              <a:rPr lang="en-US" dirty="0"/>
              <a:t>Jan 19, 2022</a:t>
            </a:r>
          </a:p>
        </p:txBody>
      </p:sp>
    </p:spTree>
    <p:extLst>
      <p:ext uri="{BB962C8B-B14F-4D97-AF65-F5344CB8AC3E}">
        <p14:creationId xmlns:p14="http://schemas.microsoft.com/office/powerpoint/2010/main" val="238166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4AA259-205D-4154-95AA-043DF2BF3DAB}"/>
              </a:ext>
            </a:extLst>
          </p:cNvPr>
          <p:cNvSpPr>
            <a:spLocks noGrp="1"/>
          </p:cNvSpPr>
          <p:nvPr>
            <p:ph type="sldNum" sz="quarter" idx="12"/>
          </p:nvPr>
        </p:nvSpPr>
        <p:spPr/>
        <p:txBody>
          <a:bodyPr/>
          <a:lstStyle/>
          <a:p>
            <a:fld id="{7D7A0D74-5A86-4706-83CB-BC966A82936E}" type="slidenum">
              <a:rPr lang="en-US" smtClean="0"/>
              <a:t>10</a:t>
            </a:fld>
            <a:endParaRPr lang="en-US"/>
          </a:p>
        </p:txBody>
      </p:sp>
      <p:sp>
        <p:nvSpPr>
          <p:cNvPr id="5" name="TextBox 4">
            <a:extLst>
              <a:ext uri="{FF2B5EF4-FFF2-40B4-BE49-F238E27FC236}">
                <a16:creationId xmlns:a16="http://schemas.microsoft.com/office/drawing/2014/main" id="{FC9FDFA5-F1D6-41AD-8D29-D1EF44F717C9}"/>
              </a:ext>
            </a:extLst>
          </p:cNvPr>
          <p:cNvSpPr txBox="1"/>
          <p:nvPr/>
        </p:nvSpPr>
        <p:spPr>
          <a:xfrm>
            <a:off x="471488" y="295937"/>
            <a:ext cx="9129712" cy="461665"/>
          </a:xfrm>
          <a:prstGeom prst="rect">
            <a:avLst/>
          </a:prstGeom>
          <a:noFill/>
        </p:spPr>
        <p:txBody>
          <a:bodyPr wrap="square" rtlCol="0">
            <a:spAutoFit/>
          </a:bodyPr>
          <a:lstStyle/>
          <a:p>
            <a:r>
              <a:rPr lang="en-US" sz="2400" dirty="0"/>
              <a:t>Edge Connectors used in 50L Test</a:t>
            </a:r>
          </a:p>
        </p:txBody>
      </p:sp>
      <p:pic>
        <p:nvPicPr>
          <p:cNvPr id="10" name="Picture 9">
            <a:extLst>
              <a:ext uri="{FF2B5EF4-FFF2-40B4-BE49-F238E27FC236}">
                <a16:creationId xmlns:a16="http://schemas.microsoft.com/office/drawing/2014/main" id="{A81BA1E7-CC8F-40A1-9B5A-7C382BDB2D3F}"/>
              </a:ext>
            </a:extLst>
          </p:cNvPr>
          <p:cNvPicPr>
            <a:picLocks noChangeAspect="1"/>
          </p:cNvPicPr>
          <p:nvPr/>
        </p:nvPicPr>
        <p:blipFill>
          <a:blip r:embed="rId2"/>
          <a:stretch>
            <a:fillRect/>
          </a:stretch>
        </p:blipFill>
        <p:spPr>
          <a:xfrm>
            <a:off x="400422" y="3373988"/>
            <a:ext cx="11540565" cy="3110152"/>
          </a:xfrm>
          <a:prstGeom prst="rect">
            <a:avLst/>
          </a:prstGeom>
        </p:spPr>
      </p:pic>
      <p:pic>
        <p:nvPicPr>
          <p:cNvPr id="14" name="Picture 13">
            <a:extLst>
              <a:ext uri="{FF2B5EF4-FFF2-40B4-BE49-F238E27FC236}">
                <a16:creationId xmlns:a16="http://schemas.microsoft.com/office/drawing/2014/main" id="{2997B8FD-23A4-47DB-8816-77EAB3CA55E8}"/>
              </a:ext>
            </a:extLst>
          </p:cNvPr>
          <p:cNvPicPr>
            <a:picLocks noChangeAspect="1"/>
          </p:cNvPicPr>
          <p:nvPr/>
        </p:nvPicPr>
        <p:blipFill>
          <a:blip r:embed="rId3"/>
          <a:stretch>
            <a:fillRect/>
          </a:stretch>
        </p:blipFill>
        <p:spPr>
          <a:xfrm rot="10800000">
            <a:off x="6360069" y="644521"/>
            <a:ext cx="4807335" cy="2845342"/>
          </a:xfrm>
          <a:prstGeom prst="rect">
            <a:avLst/>
          </a:prstGeom>
        </p:spPr>
      </p:pic>
      <p:pic>
        <p:nvPicPr>
          <p:cNvPr id="16" name="Picture 15">
            <a:extLst>
              <a:ext uri="{FF2B5EF4-FFF2-40B4-BE49-F238E27FC236}">
                <a16:creationId xmlns:a16="http://schemas.microsoft.com/office/drawing/2014/main" id="{E8753CC3-2171-43BC-AE0E-9A17E6657B67}"/>
              </a:ext>
            </a:extLst>
          </p:cNvPr>
          <p:cNvPicPr>
            <a:picLocks noChangeAspect="1"/>
          </p:cNvPicPr>
          <p:nvPr/>
        </p:nvPicPr>
        <p:blipFill>
          <a:blip r:embed="rId4"/>
          <a:stretch>
            <a:fillRect/>
          </a:stretch>
        </p:blipFill>
        <p:spPr>
          <a:xfrm rot="10800000">
            <a:off x="706918" y="1168719"/>
            <a:ext cx="4265509" cy="2409689"/>
          </a:xfrm>
          <a:prstGeom prst="rect">
            <a:avLst/>
          </a:prstGeom>
        </p:spPr>
      </p:pic>
      <p:sp>
        <p:nvSpPr>
          <p:cNvPr id="17" name="TextBox 16">
            <a:extLst>
              <a:ext uri="{FF2B5EF4-FFF2-40B4-BE49-F238E27FC236}">
                <a16:creationId xmlns:a16="http://schemas.microsoft.com/office/drawing/2014/main" id="{5301DAA8-922C-4758-8A7D-EE8D1805AE28}"/>
              </a:ext>
            </a:extLst>
          </p:cNvPr>
          <p:cNvSpPr txBox="1"/>
          <p:nvPr/>
        </p:nvSpPr>
        <p:spPr>
          <a:xfrm>
            <a:off x="3032807" y="1266956"/>
            <a:ext cx="2592748" cy="523220"/>
          </a:xfrm>
          <a:prstGeom prst="rect">
            <a:avLst/>
          </a:prstGeom>
          <a:noFill/>
        </p:spPr>
        <p:txBody>
          <a:bodyPr wrap="square" rtlCol="0">
            <a:spAutoFit/>
          </a:bodyPr>
          <a:lstStyle/>
          <a:p>
            <a:r>
              <a:rPr lang="en-US" sz="1400" dirty="0"/>
              <a:t>Short card to read out 2</a:t>
            </a:r>
            <a:r>
              <a:rPr lang="en-US" sz="1400" baseline="30000" dirty="0"/>
              <a:t>nd</a:t>
            </a:r>
            <a:r>
              <a:rPr lang="en-US" sz="1400" dirty="0"/>
              <a:t> induction and collection signals</a:t>
            </a:r>
          </a:p>
        </p:txBody>
      </p:sp>
      <p:sp>
        <p:nvSpPr>
          <p:cNvPr id="22" name="TextBox 21">
            <a:extLst>
              <a:ext uri="{FF2B5EF4-FFF2-40B4-BE49-F238E27FC236}">
                <a16:creationId xmlns:a16="http://schemas.microsoft.com/office/drawing/2014/main" id="{7B287D0D-BE7F-495D-AE82-E87F7808368D}"/>
              </a:ext>
            </a:extLst>
          </p:cNvPr>
          <p:cNvSpPr txBox="1"/>
          <p:nvPr/>
        </p:nvSpPr>
        <p:spPr>
          <a:xfrm>
            <a:off x="6170704" y="1140104"/>
            <a:ext cx="1973085" cy="523220"/>
          </a:xfrm>
          <a:prstGeom prst="rect">
            <a:avLst/>
          </a:prstGeom>
          <a:noFill/>
        </p:spPr>
        <p:txBody>
          <a:bodyPr wrap="square" rtlCol="0">
            <a:spAutoFit/>
          </a:bodyPr>
          <a:lstStyle/>
          <a:p>
            <a:r>
              <a:rPr lang="en-US" sz="1400" dirty="0"/>
              <a:t>Long card to read out both induction planes</a:t>
            </a:r>
          </a:p>
        </p:txBody>
      </p:sp>
      <p:sp>
        <p:nvSpPr>
          <p:cNvPr id="9" name="TextBox 8">
            <a:extLst>
              <a:ext uri="{FF2B5EF4-FFF2-40B4-BE49-F238E27FC236}">
                <a16:creationId xmlns:a16="http://schemas.microsoft.com/office/drawing/2014/main" id="{77468A0F-29D2-43A4-BF32-DEDB6B4BA01D}"/>
              </a:ext>
            </a:extLst>
          </p:cNvPr>
          <p:cNvSpPr txBox="1"/>
          <p:nvPr/>
        </p:nvSpPr>
        <p:spPr>
          <a:xfrm>
            <a:off x="10547817" y="5508562"/>
            <a:ext cx="805983" cy="307777"/>
          </a:xfrm>
          <a:prstGeom prst="rect">
            <a:avLst/>
          </a:prstGeom>
          <a:noFill/>
        </p:spPr>
        <p:txBody>
          <a:bodyPr wrap="square" rtlCol="0">
            <a:spAutoFit/>
          </a:bodyPr>
          <a:lstStyle/>
          <a:p>
            <a:r>
              <a:rPr lang="en-US" sz="1400" dirty="0"/>
              <a:t>Anode 1</a:t>
            </a:r>
          </a:p>
        </p:txBody>
      </p:sp>
      <p:sp>
        <p:nvSpPr>
          <p:cNvPr id="11" name="TextBox 10">
            <a:extLst>
              <a:ext uri="{FF2B5EF4-FFF2-40B4-BE49-F238E27FC236}">
                <a16:creationId xmlns:a16="http://schemas.microsoft.com/office/drawing/2014/main" id="{23EFEDDD-6112-44C9-BF35-63929E35224A}"/>
              </a:ext>
            </a:extLst>
          </p:cNvPr>
          <p:cNvSpPr txBox="1"/>
          <p:nvPr/>
        </p:nvSpPr>
        <p:spPr>
          <a:xfrm>
            <a:off x="9723719" y="5807031"/>
            <a:ext cx="805983" cy="307777"/>
          </a:xfrm>
          <a:prstGeom prst="rect">
            <a:avLst/>
          </a:prstGeom>
          <a:noFill/>
        </p:spPr>
        <p:txBody>
          <a:bodyPr wrap="square" rtlCol="0">
            <a:spAutoFit/>
          </a:bodyPr>
          <a:lstStyle/>
          <a:p>
            <a:r>
              <a:rPr lang="en-US" sz="1400" dirty="0"/>
              <a:t>Anode 2</a:t>
            </a:r>
          </a:p>
        </p:txBody>
      </p:sp>
      <p:sp>
        <p:nvSpPr>
          <p:cNvPr id="12" name="TextBox 11">
            <a:extLst>
              <a:ext uri="{FF2B5EF4-FFF2-40B4-BE49-F238E27FC236}">
                <a16:creationId xmlns:a16="http://schemas.microsoft.com/office/drawing/2014/main" id="{7095B2BB-B3B4-425E-A230-49760C96BC18}"/>
              </a:ext>
            </a:extLst>
          </p:cNvPr>
          <p:cNvSpPr txBox="1"/>
          <p:nvPr/>
        </p:nvSpPr>
        <p:spPr>
          <a:xfrm>
            <a:off x="8728625" y="6176363"/>
            <a:ext cx="995094" cy="523220"/>
          </a:xfrm>
          <a:prstGeom prst="rect">
            <a:avLst/>
          </a:prstGeom>
          <a:noFill/>
        </p:spPr>
        <p:txBody>
          <a:bodyPr wrap="square" rtlCol="0">
            <a:spAutoFit/>
          </a:bodyPr>
          <a:lstStyle/>
          <a:p>
            <a:r>
              <a:rPr lang="en-US" sz="1400" dirty="0"/>
              <a:t>CE adapter board</a:t>
            </a:r>
          </a:p>
        </p:txBody>
      </p:sp>
      <p:cxnSp>
        <p:nvCxnSpPr>
          <p:cNvPr id="3" name="Straight Arrow Connector 2">
            <a:extLst>
              <a:ext uri="{FF2B5EF4-FFF2-40B4-BE49-F238E27FC236}">
                <a16:creationId xmlns:a16="http://schemas.microsoft.com/office/drawing/2014/main" id="{D30AFF81-48D6-49EB-8F08-C4A47D55D446}"/>
              </a:ext>
            </a:extLst>
          </p:cNvPr>
          <p:cNvCxnSpPr>
            <a:cxnSpLocks/>
            <a:stCxn id="9" idx="0"/>
          </p:cNvCxnSpPr>
          <p:nvPr/>
        </p:nvCxnSpPr>
        <p:spPr>
          <a:xfrm flipH="1" flipV="1">
            <a:off x="10602261" y="4219380"/>
            <a:ext cx="348548" cy="1289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2441DC8-D21E-4F47-817A-1A5833022B35}"/>
              </a:ext>
            </a:extLst>
          </p:cNvPr>
          <p:cNvCxnSpPr>
            <a:cxnSpLocks/>
          </p:cNvCxnSpPr>
          <p:nvPr/>
        </p:nvCxnSpPr>
        <p:spPr>
          <a:xfrm flipH="1" flipV="1">
            <a:off x="9773679" y="4626832"/>
            <a:ext cx="291353" cy="11801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097B2A-F07D-423A-B54A-672DB4FF95F1}"/>
              </a:ext>
            </a:extLst>
          </p:cNvPr>
          <p:cNvCxnSpPr>
            <a:cxnSpLocks/>
          </p:cNvCxnSpPr>
          <p:nvPr/>
        </p:nvCxnSpPr>
        <p:spPr>
          <a:xfrm flipH="1" flipV="1">
            <a:off x="8817748" y="5017859"/>
            <a:ext cx="326252" cy="1158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2B2CB1E-FB62-4715-97EC-08E3DD3BE847}"/>
              </a:ext>
            </a:extLst>
          </p:cNvPr>
          <p:cNvSpPr txBox="1"/>
          <p:nvPr/>
        </p:nvSpPr>
        <p:spPr>
          <a:xfrm>
            <a:off x="8306185" y="680823"/>
            <a:ext cx="1630083" cy="523220"/>
          </a:xfrm>
          <a:prstGeom prst="rect">
            <a:avLst/>
          </a:prstGeom>
          <a:noFill/>
        </p:spPr>
        <p:txBody>
          <a:bodyPr wrap="square" rtlCol="0">
            <a:spAutoFit/>
          </a:bodyPr>
          <a:lstStyle/>
          <a:p>
            <a:r>
              <a:rPr lang="en-US" sz="1400" dirty="0"/>
              <a:t>Two spring contacts per channel</a:t>
            </a:r>
          </a:p>
        </p:txBody>
      </p:sp>
      <p:cxnSp>
        <p:nvCxnSpPr>
          <p:cNvPr id="20" name="Straight Arrow Connector 19">
            <a:extLst>
              <a:ext uri="{FF2B5EF4-FFF2-40B4-BE49-F238E27FC236}">
                <a16:creationId xmlns:a16="http://schemas.microsoft.com/office/drawing/2014/main" id="{09BA3242-E532-4C70-887D-63DBDEE13FFC}"/>
              </a:ext>
            </a:extLst>
          </p:cNvPr>
          <p:cNvCxnSpPr>
            <a:cxnSpLocks/>
          </p:cNvCxnSpPr>
          <p:nvPr/>
        </p:nvCxnSpPr>
        <p:spPr>
          <a:xfrm>
            <a:off x="9408269" y="1003988"/>
            <a:ext cx="1124189" cy="511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97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853118-9268-427B-9439-A0D03EB34F67}"/>
              </a:ext>
            </a:extLst>
          </p:cNvPr>
          <p:cNvPicPr>
            <a:picLocks noChangeAspect="1"/>
          </p:cNvPicPr>
          <p:nvPr/>
        </p:nvPicPr>
        <p:blipFill>
          <a:blip r:embed="rId2"/>
          <a:stretch>
            <a:fillRect/>
          </a:stretch>
        </p:blipFill>
        <p:spPr>
          <a:xfrm>
            <a:off x="5956471" y="1789525"/>
            <a:ext cx="5722554" cy="3539050"/>
          </a:xfrm>
          <a:prstGeom prst="rect">
            <a:avLst/>
          </a:prstGeom>
        </p:spPr>
      </p:pic>
      <p:pic>
        <p:nvPicPr>
          <p:cNvPr id="6" name="Picture 5">
            <a:extLst>
              <a:ext uri="{FF2B5EF4-FFF2-40B4-BE49-F238E27FC236}">
                <a16:creationId xmlns:a16="http://schemas.microsoft.com/office/drawing/2014/main" id="{06DB95B9-8FBF-4233-8B7C-F355E8BDF12C}"/>
              </a:ext>
            </a:extLst>
          </p:cNvPr>
          <p:cNvPicPr>
            <a:picLocks noChangeAspect="1"/>
          </p:cNvPicPr>
          <p:nvPr/>
        </p:nvPicPr>
        <p:blipFill>
          <a:blip r:embed="rId3"/>
          <a:stretch>
            <a:fillRect/>
          </a:stretch>
        </p:blipFill>
        <p:spPr>
          <a:xfrm>
            <a:off x="387869" y="1646075"/>
            <a:ext cx="5170420" cy="3862487"/>
          </a:xfrm>
          <a:prstGeom prst="rect">
            <a:avLst/>
          </a:prstGeom>
        </p:spPr>
      </p:pic>
      <p:sp>
        <p:nvSpPr>
          <p:cNvPr id="4" name="Slide Number Placeholder 3">
            <a:extLst>
              <a:ext uri="{FF2B5EF4-FFF2-40B4-BE49-F238E27FC236}">
                <a16:creationId xmlns:a16="http://schemas.microsoft.com/office/drawing/2014/main" id="{2D4AA259-205D-4154-95AA-043DF2BF3DAB}"/>
              </a:ext>
            </a:extLst>
          </p:cNvPr>
          <p:cNvSpPr>
            <a:spLocks noGrp="1"/>
          </p:cNvSpPr>
          <p:nvPr>
            <p:ph type="sldNum" sz="quarter" idx="12"/>
          </p:nvPr>
        </p:nvSpPr>
        <p:spPr/>
        <p:txBody>
          <a:bodyPr/>
          <a:lstStyle/>
          <a:p>
            <a:fld id="{7D7A0D74-5A86-4706-83CB-BC966A82936E}" type="slidenum">
              <a:rPr lang="en-US" smtClean="0"/>
              <a:t>11</a:t>
            </a:fld>
            <a:endParaRPr lang="en-US"/>
          </a:p>
        </p:txBody>
      </p:sp>
      <p:sp>
        <p:nvSpPr>
          <p:cNvPr id="5" name="TextBox 4">
            <a:extLst>
              <a:ext uri="{FF2B5EF4-FFF2-40B4-BE49-F238E27FC236}">
                <a16:creationId xmlns:a16="http://schemas.microsoft.com/office/drawing/2014/main" id="{FC9FDFA5-F1D6-41AD-8D29-D1EF44F717C9}"/>
              </a:ext>
            </a:extLst>
          </p:cNvPr>
          <p:cNvSpPr txBox="1"/>
          <p:nvPr/>
        </p:nvSpPr>
        <p:spPr>
          <a:xfrm>
            <a:off x="471488" y="295937"/>
            <a:ext cx="9129712" cy="461665"/>
          </a:xfrm>
          <a:prstGeom prst="rect">
            <a:avLst/>
          </a:prstGeom>
          <a:noFill/>
        </p:spPr>
        <p:txBody>
          <a:bodyPr wrap="square" rtlCol="0">
            <a:spAutoFit/>
          </a:bodyPr>
          <a:lstStyle/>
          <a:p>
            <a:r>
              <a:rPr lang="en-US" sz="2400" dirty="0"/>
              <a:t>Edge Connectors</a:t>
            </a:r>
          </a:p>
        </p:txBody>
      </p:sp>
      <p:sp>
        <p:nvSpPr>
          <p:cNvPr id="17" name="TextBox 16">
            <a:extLst>
              <a:ext uri="{FF2B5EF4-FFF2-40B4-BE49-F238E27FC236}">
                <a16:creationId xmlns:a16="http://schemas.microsoft.com/office/drawing/2014/main" id="{5301DAA8-922C-4758-8A7D-EE8D1805AE28}"/>
              </a:ext>
            </a:extLst>
          </p:cNvPr>
          <p:cNvSpPr txBox="1"/>
          <p:nvPr/>
        </p:nvSpPr>
        <p:spPr>
          <a:xfrm>
            <a:off x="2863158" y="1861518"/>
            <a:ext cx="2857364" cy="523220"/>
          </a:xfrm>
          <a:prstGeom prst="rect">
            <a:avLst/>
          </a:prstGeom>
          <a:noFill/>
        </p:spPr>
        <p:txBody>
          <a:bodyPr wrap="square" rtlCol="0">
            <a:spAutoFit/>
          </a:bodyPr>
          <a:lstStyle/>
          <a:p>
            <a:r>
              <a:rPr lang="en-US" sz="1400" dirty="0"/>
              <a:t>Short card (~260mm) to read out 2</a:t>
            </a:r>
            <a:r>
              <a:rPr lang="en-US" sz="1400" baseline="30000" dirty="0"/>
              <a:t>nd</a:t>
            </a:r>
            <a:r>
              <a:rPr lang="en-US" sz="1400" dirty="0"/>
              <a:t> induction and collection signals</a:t>
            </a:r>
          </a:p>
        </p:txBody>
      </p:sp>
      <p:sp>
        <p:nvSpPr>
          <p:cNvPr id="22" name="TextBox 21">
            <a:extLst>
              <a:ext uri="{FF2B5EF4-FFF2-40B4-BE49-F238E27FC236}">
                <a16:creationId xmlns:a16="http://schemas.microsoft.com/office/drawing/2014/main" id="{7B287D0D-BE7F-495D-AE82-E87F7808368D}"/>
              </a:ext>
            </a:extLst>
          </p:cNvPr>
          <p:cNvSpPr txBox="1"/>
          <p:nvPr/>
        </p:nvSpPr>
        <p:spPr>
          <a:xfrm>
            <a:off x="7616679" y="1785377"/>
            <a:ext cx="1973085" cy="738664"/>
          </a:xfrm>
          <a:prstGeom prst="rect">
            <a:avLst/>
          </a:prstGeom>
          <a:noFill/>
        </p:spPr>
        <p:txBody>
          <a:bodyPr wrap="square" rtlCol="0">
            <a:spAutoFit/>
          </a:bodyPr>
          <a:lstStyle/>
          <a:p>
            <a:r>
              <a:rPr lang="en-US" sz="1400" dirty="0"/>
              <a:t>Long card (~280mm) to read out both induction planes</a:t>
            </a:r>
          </a:p>
        </p:txBody>
      </p:sp>
      <p:sp>
        <p:nvSpPr>
          <p:cNvPr id="9" name="TextBox 8">
            <a:extLst>
              <a:ext uri="{FF2B5EF4-FFF2-40B4-BE49-F238E27FC236}">
                <a16:creationId xmlns:a16="http://schemas.microsoft.com/office/drawing/2014/main" id="{77468A0F-29D2-43A4-BF32-DEDB6B4BA01D}"/>
              </a:ext>
            </a:extLst>
          </p:cNvPr>
          <p:cNvSpPr txBox="1"/>
          <p:nvPr/>
        </p:nvSpPr>
        <p:spPr>
          <a:xfrm>
            <a:off x="8253698" y="5292348"/>
            <a:ext cx="805983" cy="307777"/>
          </a:xfrm>
          <a:prstGeom prst="rect">
            <a:avLst/>
          </a:prstGeom>
          <a:noFill/>
        </p:spPr>
        <p:txBody>
          <a:bodyPr wrap="square" rtlCol="0">
            <a:spAutoFit/>
          </a:bodyPr>
          <a:lstStyle/>
          <a:p>
            <a:r>
              <a:rPr lang="en-US" sz="1400" dirty="0"/>
              <a:t>Anode 1</a:t>
            </a:r>
          </a:p>
        </p:txBody>
      </p:sp>
      <p:sp>
        <p:nvSpPr>
          <p:cNvPr id="11" name="TextBox 10">
            <a:extLst>
              <a:ext uri="{FF2B5EF4-FFF2-40B4-BE49-F238E27FC236}">
                <a16:creationId xmlns:a16="http://schemas.microsoft.com/office/drawing/2014/main" id="{23EFEDDD-6112-44C9-BF35-63929E35224A}"/>
              </a:ext>
            </a:extLst>
          </p:cNvPr>
          <p:cNvSpPr txBox="1"/>
          <p:nvPr/>
        </p:nvSpPr>
        <p:spPr>
          <a:xfrm>
            <a:off x="1361598" y="1113086"/>
            <a:ext cx="1659898" cy="523220"/>
          </a:xfrm>
          <a:prstGeom prst="rect">
            <a:avLst/>
          </a:prstGeom>
          <a:noFill/>
        </p:spPr>
        <p:txBody>
          <a:bodyPr wrap="square" rtlCol="0">
            <a:spAutoFit/>
          </a:bodyPr>
          <a:lstStyle/>
          <a:p>
            <a:r>
              <a:rPr lang="en-US" sz="1400" dirty="0"/>
              <a:t>Bracket screwed on to adapter board</a:t>
            </a:r>
          </a:p>
        </p:txBody>
      </p:sp>
      <p:sp>
        <p:nvSpPr>
          <p:cNvPr id="12" name="TextBox 11">
            <a:extLst>
              <a:ext uri="{FF2B5EF4-FFF2-40B4-BE49-F238E27FC236}">
                <a16:creationId xmlns:a16="http://schemas.microsoft.com/office/drawing/2014/main" id="{7095B2BB-B3B4-425E-A230-49760C96BC18}"/>
              </a:ext>
            </a:extLst>
          </p:cNvPr>
          <p:cNvSpPr txBox="1"/>
          <p:nvPr/>
        </p:nvSpPr>
        <p:spPr>
          <a:xfrm>
            <a:off x="1226428" y="5545421"/>
            <a:ext cx="1719971" cy="523220"/>
          </a:xfrm>
          <a:prstGeom prst="rect">
            <a:avLst/>
          </a:prstGeom>
          <a:noFill/>
        </p:spPr>
        <p:txBody>
          <a:bodyPr wrap="square" rtlCol="0">
            <a:spAutoFit/>
          </a:bodyPr>
          <a:lstStyle/>
          <a:p>
            <a:r>
              <a:rPr lang="en-US" sz="1400" dirty="0"/>
              <a:t>Bracket soldered to the shield plane</a:t>
            </a:r>
          </a:p>
        </p:txBody>
      </p:sp>
      <p:cxnSp>
        <p:nvCxnSpPr>
          <p:cNvPr id="3" name="Straight Arrow Connector 2">
            <a:extLst>
              <a:ext uri="{FF2B5EF4-FFF2-40B4-BE49-F238E27FC236}">
                <a16:creationId xmlns:a16="http://schemas.microsoft.com/office/drawing/2014/main" id="{D30AFF81-48D6-49EB-8F08-C4A47D55D446}"/>
              </a:ext>
            </a:extLst>
          </p:cNvPr>
          <p:cNvCxnSpPr>
            <a:cxnSpLocks/>
            <a:stCxn id="9" idx="0"/>
          </p:cNvCxnSpPr>
          <p:nvPr/>
        </p:nvCxnSpPr>
        <p:spPr>
          <a:xfrm flipV="1">
            <a:off x="8656690" y="4351902"/>
            <a:ext cx="595962" cy="9404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2441DC8-D21E-4F47-817A-1A5833022B35}"/>
              </a:ext>
            </a:extLst>
          </p:cNvPr>
          <p:cNvCxnSpPr>
            <a:cxnSpLocks/>
          </p:cNvCxnSpPr>
          <p:nvPr/>
        </p:nvCxnSpPr>
        <p:spPr>
          <a:xfrm flipH="1">
            <a:off x="1018942" y="1420863"/>
            <a:ext cx="407875" cy="3686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097B2A-F07D-423A-B54A-672DB4FF95F1}"/>
              </a:ext>
            </a:extLst>
          </p:cNvPr>
          <p:cNvCxnSpPr>
            <a:cxnSpLocks/>
          </p:cNvCxnSpPr>
          <p:nvPr/>
        </p:nvCxnSpPr>
        <p:spPr>
          <a:xfrm flipH="1" flipV="1">
            <a:off x="985714" y="5197846"/>
            <a:ext cx="255477" cy="5359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2AE1C1E-03AF-43A9-91E3-4A15429761ED}"/>
              </a:ext>
            </a:extLst>
          </p:cNvPr>
          <p:cNvCxnSpPr>
            <a:cxnSpLocks/>
          </p:cNvCxnSpPr>
          <p:nvPr/>
        </p:nvCxnSpPr>
        <p:spPr>
          <a:xfrm flipV="1">
            <a:off x="8060730" y="3645119"/>
            <a:ext cx="1191921" cy="12316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C5B3079-DA0B-464F-BF01-A741B7E8F342}"/>
              </a:ext>
            </a:extLst>
          </p:cNvPr>
          <p:cNvSpPr txBox="1"/>
          <p:nvPr/>
        </p:nvSpPr>
        <p:spPr>
          <a:xfrm>
            <a:off x="7645590" y="4863583"/>
            <a:ext cx="805983" cy="307777"/>
          </a:xfrm>
          <a:prstGeom prst="rect">
            <a:avLst/>
          </a:prstGeom>
          <a:noFill/>
        </p:spPr>
        <p:txBody>
          <a:bodyPr wrap="square" rtlCol="0">
            <a:spAutoFit/>
          </a:bodyPr>
          <a:lstStyle/>
          <a:p>
            <a:r>
              <a:rPr lang="en-US" sz="1400" dirty="0"/>
              <a:t>Anode 2</a:t>
            </a:r>
          </a:p>
        </p:txBody>
      </p:sp>
    </p:spTree>
    <p:extLst>
      <p:ext uri="{BB962C8B-B14F-4D97-AF65-F5344CB8AC3E}">
        <p14:creationId xmlns:p14="http://schemas.microsoft.com/office/powerpoint/2010/main" val="358832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E1DE384-D2C4-43BA-A977-708FB8D462C7}"/>
              </a:ext>
            </a:extLst>
          </p:cNvPr>
          <p:cNvPicPr>
            <a:picLocks noChangeAspect="1"/>
          </p:cNvPicPr>
          <p:nvPr/>
        </p:nvPicPr>
        <p:blipFill>
          <a:blip r:embed="rId2"/>
          <a:stretch>
            <a:fillRect/>
          </a:stretch>
        </p:blipFill>
        <p:spPr>
          <a:xfrm flipH="1">
            <a:off x="2048934" y="4368007"/>
            <a:ext cx="4286826" cy="2353468"/>
          </a:xfrm>
          <a:prstGeom prst="rect">
            <a:avLst/>
          </a:prstGeom>
        </p:spPr>
      </p:pic>
      <p:pic>
        <p:nvPicPr>
          <p:cNvPr id="16" name="Picture 15">
            <a:extLst>
              <a:ext uri="{FF2B5EF4-FFF2-40B4-BE49-F238E27FC236}">
                <a16:creationId xmlns:a16="http://schemas.microsoft.com/office/drawing/2014/main" id="{76BEDA7B-D1FE-4355-B014-CF6ACF36FAE6}"/>
              </a:ext>
            </a:extLst>
          </p:cNvPr>
          <p:cNvPicPr>
            <a:picLocks noChangeAspect="1"/>
          </p:cNvPicPr>
          <p:nvPr/>
        </p:nvPicPr>
        <p:blipFill>
          <a:blip r:embed="rId3"/>
          <a:stretch>
            <a:fillRect/>
          </a:stretch>
        </p:blipFill>
        <p:spPr>
          <a:xfrm>
            <a:off x="6407984" y="1473609"/>
            <a:ext cx="5396147" cy="3845658"/>
          </a:xfrm>
          <a:prstGeom prst="rect">
            <a:avLst/>
          </a:prstGeom>
        </p:spPr>
      </p:pic>
      <p:pic>
        <p:nvPicPr>
          <p:cNvPr id="6" name="Picture 5">
            <a:extLst>
              <a:ext uri="{FF2B5EF4-FFF2-40B4-BE49-F238E27FC236}">
                <a16:creationId xmlns:a16="http://schemas.microsoft.com/office/drawing/2014/main" id="{06DB95B9-8FBF-4233-8B7C-F355E8BDF12C}"/>
              </a:ext>
            </a:extLst>
          </p:cNvPr>
          <p:cNvPicPr>
            <a:picLocks noChangeAspect="1"/>
          </p:cNvPicPr>
          <p:nvPr/>
        </p:nvPicPr>
        <p:blipFill rotWithShape="1">
          <a:blip r:embed="rId4"/>
          <a:srcRect r="2441" b="3094"/>
          <a:stretch/>
        </p:blipFill>
        <p:spPr>
          <a:xfrm>
            <a:off x="273015" y="1073774"/>
            <a:ext cx="5044176" cy="3742979"/>
          </a:xfrm>
          <a:prstGeom prst="rect">
            <a:avLst/>
          </a:prstGeom>
        </p:spPr>
      </p:pic>
      <p:sp>
        <p:nvSpPr>
          <p:cNvPr id="4" name="Slide Number Placeholder 3">
            <a:extLst>
              <a:ext uri="{FF2B5EF4-FFF2-40B4-BE49-F238E27FC236}">
                <a16:creationId xmlns:a16="http://schemas.microsoft.com/office/drawing/2014/main" id="{2D4AA259-205D-4154-95AA-043DF2BF3DAB}"/>
              </a:ext>
            </a:extLst>
          </p:cNvPr>
          <p:cNvSpPr>
            <a:spLocks noGrp="1"/>
          </p:cNvSpPr>
          <p:nvPr>
            <p:ph type="sldNum" sz="quarter" idx="12"/>
          </p:nvPr>
        </p:nvSpPr>
        <p:spPr/>
        <p:txBody>
          <a:bodyPr/>
          <a:lstStyle/>
          <a:p>
            <a:fld id="{7D7A0D74-5A86-4706-83CB-BC966A82936E}" type="slidenum">
              <a:rPr lang="en-US" smtClean="0"/>
              <a:t>12</a:t>
            </a:fld>
            <a:endParaRPr lang="en-US"/>
          </a:p>
        </p:txBody>
      </p:sp>
      <p:sp>
        <p:nvSpPr>
          <p:cNvPr id="5" name="TextBox 4">
            <a:extLst>
              <a:ext uri="{FF2B5EF4-FFF2-40B4-BE49-F238E27FC236}">
                <a16:creationId xmlns:a16="http://schemas.microsoft.com/office/drawing/2014/main" id="{FC9FDFA5-F1D6-41AD-8D29-D1EF44F717C9}"/>
              </a:ext>
            </a:extLst>
          </p:cNvPr>
          <p:cNvSpPr txBox="1"/>
          <p:nvPr/>
        </p:nvSpPr>
        <p:spPr>
          <a:xfrm>
            <a:off x="511245" y="295937"/>
            <a:ext cx="9129712" cy="461665"/>
          </a:xfrm>
          <a:prstGeom prst="rect">
            <a:avLst/>
          </a:prstGeom>
          <a:noFill/>
        </p:spPr>
        <p:txBody>
          <a:bodyPr wrap="square" rtlCol="0">
            <a:spAutoFit/>
          </a:bodyPr>
          <a:lstStyle/>
          <a:p>
            <a:r>
              <a:rPr lang="en-US" sz="2400" dirty="0"/>
              <a:t>Edge Connector Features</a:t>
            </a:r>
          </a:p>
        </p:txBody>
      </p:sp>
      <p:sp>
        <p:nvSpPr>
          <p:cNvPr id="11" name="TextBox 10">
            <a:extLst>
              <a:ext uri="{FF2B5EF4-FFF2-40B4-BE49-F238E27FC236}">
                <a16:creationId xmlns:a16="http://schemas.microsoft.com/office/drawing/2014/main" id="{23EFEDDD-6112-44C9-BF35-63929E35224A}"/>
              </a:ext>
            </a:extLst>
          </p:cNvPr>
          <p:cNvSpPr txBox="1"/>
          <p:nvPr/>
        </p:nvSpPr>
        <p:spPr>
          <a:xfrm>
            <a:off x="2266989" y="1014760"/>
            <a:ext cx="1659898" cy="523220"/>
          </a:xfrm>
          <a:prstGeom prst="rect">
            <a:avLst/>
          </a:prstGeom>
          <a:noFill/>
        </p:spPr>
        <p:txBody>
          <a:bodyPr wrap="square" rtlCol="0">
            <a:spAutoFit/>
          </a:bodyPr>
          <a:lstStyle/>
          <a:p>
            <a:r>
              <a:rPr lang="en-US" sz="1400" dirty="0"/>
              <a:t>Bracket screwed on to adapter board</a:t>
            </a:r>
          </a:p>
        </p:txBody>
      </p:sp>
      <p:sp>
        <p:nvSpPr>
          <p:cNvPr id="12" name="TextBox 11">
            <a:extLst>
              <a:ext uri="{FF2B5EF4-FFF2-40B4-BE49-F238E27FC236}">
                <a16:creationId xmlns:a16="http://schemas.microsoft.com/office/drawing/2014/main" id="{7095B2BB-B3B4-425E-A230-49760C96BC18}"/>
              </a:ext>
            </a:extLst>
          </p:cNvPr>
          <p:cNvSpPr txBox="1"/>
          <p:nvPr/>
        </p:nvSpPr>
        <p:spPr>
          <a:xfrm>
            <a:off x="2436899" y="4400763"/>
            <a:ext cx="1719971" cy="523220"/>
          </a:xfrm>
          <a:prstGeom prst="rect">
            <a:avLst/>
          </a:prstGeom>
          <a:noFill/>
        </p:spPr>
        <p:txBody>
          <a:bodyPr wrap="square" rtlCol="0">
            <a:spAutoFit/>
          </a:bodyPr>
          <a:lstStyle/>
          <a:p>
            <a:r>
              <a:rPr lang="en-US" sz="1400" dirty="0"/>
              <a:t>Bracket soldered to the shield plane</a:t>
            </a:r>
          </a:p>
        </p:txBody>
      </p:sp>
      <p:cxnSp>
        <p:nvCxnSpPr>
          <p:cNvPr id="15" name="Straight Arrow Connector 14">
            <a:extLst>
              <a:ext uri="{FF2B5EF4-FFF2-40B4-BE49-F238E27FC236}">
                <a16:creationId xmlns:a16="http://schemas.microsoft.com/office/drawing/2014/main" id="{52441DC8-D21E-4F47-817A-1A5833022B35}"/>
              </a:ext>
            </a:extLst>
          </p:cNvPr>
          <p:cNvCxnSpPr>
            <a:cxnSpLocks/>
            <a:stCxn id="11" idx="1"/>
          </p:cNvCxnSpPr>
          <p:nvPr/>
        </p:nvCxnSpPr>
        <p:spPr>
          <a:xfrm flipH="1">
            <a:off x="1981951" y="1276370"/>
            <a:ext cx="285038" cy="7582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097B2A-F07D-423A-B54A-672DB4FF95F1}"/>
              </a:ext>
            </a:extLst>
          </p:cNvPr>
          <p:cNvCxnSpPr>
            <a:cxnSpLocks/>
          </p:cNvCxnSpPr>
          <p:nvPr/>
        </p:nvCxnSpPr>
        <p:spPr>
          <a:xfrm flipH="1" flipV="1">
            <a:off x="1409148" y="4218609"/>
            <a:ext cx="1027752" cy="4074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4A4FC81-63C5-4C2B-8296-4E46763038BB}"/>
              </a:ext>
            </a:extLst>
          </p:cNvPr>
          <p:cNvSpPr txBox="1"/>
          <p:nvPr/>
        </p:nvSpPr>
        <p:spPr>
          <a:xfrm>
            <a:off x="6855152" y="5733774"/>
            <a:ext cx="4572596" cy="738664"/>
          </a:xfrm>
          <a:prstGeom prst="rect">
            <a:avLst/>
          </a:prstGeom>
          <a:noFill/>
        </p:spPr>
        <p:txBody>
          <a:bodyPr wrap="square" rtlCol="0">
            <a:spAutoFit/>
          </a:bodyPr>
          <a:lstStyle/>
          <a:p>
            <a:r>
              <a:rPr lang="en-US" sz="1400" dirty="0"/>
              <a:t>Injection molded card guide glued onto the edge board, and snap into the notches in the PCB stack.</a:t>
            </a:r>
          </a:p>
          <a:p>
            <a:r>
              <a:rPr lang="en-US" sz="1400" dirty="0"/>
              <a:t>A screw is used to lock the card guide to the adapter board </a:t>
            </a:r>
          </a:p>
        </p:txBody>
      </p:sp>
      <p:cxnSp>
        <p:nvCxnSpPr>
          <p:cNvPr id="19" name="Straight Arrow Connector 18">
            <a:extLst>
              <a:ext uri="{FF2B5EF4-FFF2-40B4-BE49-F238E27FC236}">
                <a16:creationId xmlns:a16="http://schemas.microsoft.com/office/drawing/2014/main" id="{3AC3A941-71F0-4C1B-A088-644DCFB70B1A}"/>
              </a:ext>
            </a:extLst>
          </p:cNvPr>
          <p:cNvCxnSpPr>
            <a:cxnSpLocks/>
            <a:stCxn id="10" idx="0"/>
          </p:cNvCxnSpPr>
          <p:nvPr/>
        </p:nvCxnSpPr>
        <p:spPr>
          <a:xfrm flipV="1">
            <a:off x="9141450" y="4603612"/>
            <a:ext cx="320858" cy="1130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61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4AA259-205D-4154-95AA-043DF2BF3DAB}"/>
              </a:ext>
            </a:extLst>
          </p:cNvPr>
          <p:cNvSpPr>
            <a:spLocks noGrp="1"/>
          </p:cNvSpPr>
          <p:nvPr>
            <p:ph type="sldNum" sz="quarter" idx="12"/>
          </p:nvPr>
        </p:nvSpPr>
        <p:spPr/>
        <p:txBody>
          <a:bodyPr/>
          <a:lstStyle/>
          <a:p>
            <a:fld id="{7D7A0D74-5A86-4706-83CB-BC966A82936E}" type="slidenum">
              <a:rPr lang="en-US" smtClean="0"/>
              <a:t>13</a:t>
            </a:fld>
            <a:endParaRPr lang="en-US"/>
          </a:p>
        </p:txBody>
      </p:sp>
      <p:sp>
        <p:nvSpPr>
          <p:cNvPr id="5" name="TextBox 4">
            <a:extLst>
              <a:ext uri="{FF2B5EF4-FFF2-40B4-BE49-F238E27FC236}">
                <a16:creationId xmlns:a16="http://schemas.microsoft.com/office/drawing/2014/main" id="{FC9FDFA5-F1D6-41AD-8D29-D1EF44F717C9}"/>
              </a:ext>
            </a:extLst>
          </p:cNvPr>
          <p:cNvSpPr txBox="1"/>
          <p:nvPr/>
        </p:nvSpPr>
        <p:spPr>
          <a:xfrm>
            <a:off x="511245" y="295937"/>
            <a:ext cx="9129712" cy="461665"/>
          </a:xfrm>
          <a:prstGeom prst="rect">
            <a:avLst/>
          </a:prstGeom>
          <a:noFill/>
        </p:spPr>
        <p:txBody>
          <a:bodyPr wrap="square" rtlCol="0">
            <a:spAutoFit/>
          </a:bodyPr>
          <a:lstStyle/>
          <a:p>
            <a:r>
              <a:rPr lang="en-US" sz="2400" dirty="0"/>
              <a:t>Other card guide options</a:t>
            </a:r>
          </a:p>
        </p:txBody>
      </p:sp>
      <p:pic>
        <p:nvPicPr>
          <p:cNvPr id="3" name="Picture 2">
            <a:extLst>
              <a:ext uri="{FF2B5EF4-FFF2-40B4-BE49-F238E27FC236}">
                <a16:creationId xmlns:a16="http://schemas.microsoft.com/office/drawing/2014/main" id="{E961C71A-458B-4786-86E5-FEA9B99D0DCA}"/>
              </a:ext>
            </a:extLst>
          </p:cNvPr>
          <p:cNvPicPr>
            <a:picLocks noChangeAspect="1"/>
          </p:cNvPicPr>
          <p:nvPr/>
        </p:nvPicPr>
        <p:blipFill>
          <a:blip r:embed="rId2"/>
          <a:stretch>
            <a:fillRect/>
          </a:stretch>
        </p:blipFill>
        <p:spPr>
          <a:xfrm>
            <a:off x="7745479" y="380477"/>
            <a:ext cx="2656625" cy="4874217"/>
          </a:xfrm>
          <a:prstGeom prst="rect">
            <a:avLst/>
          </a:prstGeom>
        </p:spPr>
      </p:pic>
      <p:pic>
        <p:nvPicPr>
          <p:cNvPr id="8" name="Picture 7">
            <a:extLst>
              <a:ext uri="{FF2B5EF4-FFF2-40B4-BE49-F238E27FC236}">
                <a16:creationId xmlns:a16="http://schemas.microsoft.com/office/drawing/2014/main" id="{6DE13437-1305-487C-8AF4-434586012D7D}"/>
              </a:ext>
            </a:extLst>
          </p:cNvPr>
          <p:cNvPicPr>
            <a:picLocks noChangeAspect="1"/>
          </p:cNvPicPr>
          <p:nvPr/>
        </p:nvPicPr>
        <p:blipFill>
          <a:blip r:embed="rId3"/>
          <a:stretch>
            <a:fillRect/>
          </a:stretch>
        </p:blipFill>
        <p:spPr>
          <a:xfrm>
            <a:off x="4303329" y="859557"/>
            <a:ext cx="2780158" cy="4517756"/>
          </a:xfrm>
          <a:prstGeom prst="rect">
            <a:avLst/>
          </a:prstGeom>
        </p:spPr>
      </p:pic>
      <p:pic>
        <p:nvPicPr>
          <p:cNvPr id="13" name="Picture 12">
            <a:extLst>
              <a:ext uri="{FF2B5EF4-FFF2-40B4-BE49-F238E27FC236}">
                <a16:creationId xmlns:a16="http://schemas.microsoft.com/office/drawing/2014/main" id="{11B0CFBC-98AD-4E8B-9B3A-A5E47416433E}"/>
              </a:ext>
            </a:extLst>
          </p:cNvPr>
          <p:cNvPicPr>
            <a:picLocks noChangeAspect="1"/>
          </p:cNvPicPr>
          <p:nvPr/>
        </p:nvPicPr>
        <p:blipFill>
          <a:blip r:embed="rId4"/>
          <a:stretch>
            <a:fillRect/>
          </a:stretch>
        </p:blipFill>
        <p:spPr>
          <a:xfrm>
            <a:off x="561258" y="942215"/>
            <a:ext cx="2980924" cy="4791559"/>
          </a:xfrm>
          <a:prstGeom prst="rect">
            <a:avLst/>
          </a:prstGeom>
        </p:spPr>
      </p:pic>
      <p:sp>
        <p:nvSpPr>
          <p:cNvPr id="20" name="TextBox 19">
            <a:extLst>
              <a:ext uri="{FF2B5EF4-FFF2-40B4-BE49-F238E27FC236}">
                <a16:creationId xmlns:a16="http://schemas.microsoft.com/office/drawing/2014/main" id="{A309C8F1-1C8B-40E2-9F45-3FAF650B09B4}"/>
              </a:ext>
            </a:extLst>
          </p:cNvPr>
          <p:cNvSpPr txBox="1"/>
          <p:nvPr/>
        </p:nvSpPr>
        <p:spPr>
          <a:xfrm>
            <a:off x="1019003" y="5472164"/>
            <a:ext cx="2147817" cy="523220"/>
          </a:xfrm>
          <a:prstGeom prst="rect">
            <a:avLst/>
          </a:prstGeom>
          <a:noFill/>
        </p:spPr>
        <p:txBody>
          <a:bodyPr wrap="square" rtlCol="0">
            <a:spAutoFit/>
          </a:bodyPr>
          <a:lstStyle/>
          <a:p>
            <a:r>
              <a:rPr lang="en-US" sz="1400" dirty="0"/>
              <a:t>Use a screw to lock onto adapter board.</a:t>
            </a:r>
          </a:p>
        </p:txBody>
      </p:sp>
      <p:sp>
        <p:nvSpPr>
          <p:cNvPr id="21" name="TextBox 20">
            <a:extLst>
              <a:ext uri="{FF2B5EF4-FFF2-40B4-BE49-F238E27FC236}">
                <a16:creationId xmlns:a16="http://schemas.microsoft.com/office/drawing/2014/main" id="{F8668C43-8A13-4203-9E07-A1B2A97281AB}"/>
              </a:ext>
            </a:extLst>
          </p:cNvPr>
          <p:cNvSpPr txBox="1"/>
          <p:nvPr/>
        </p:nvSpPr>
        <p:spPr>
          <a:xfrm>
            <a:off x="4490623" y="5472164"/>
            <a:ext cx="2147817" cy="523220"/>
          </a:xfrm>
          <a:prstGeom prst="rect">
            <a:avLst/>
          </a:prstGeom>
          <a:noFill/>
        </p:spPr>
        <p:txBody>
          <a:bodyPr wrap="square" rtlCol="0">
            <a:spAutoFit/>
          </a:bodyPr>
          <a:lstStyle/>
          <a:p>
            <a:r>
              <a:rPr lang="en-US" sz="1400" dirty="0"/>
              <a:t>Use a long G10 rod to lock onto all three PCB layers</a:t>
            </a:r>
          </a:p>
        </p:txBody>
      </p:sp>
      <p:sp>
        <p:nvSpPr>
          <p:cNvPr id="22" name="TextBox 21">
            <a:extLst>
              <a:ext uri="{FF2B5EF4-FFF2-40B4-BE49-F238E27FC236}">
                <a16:creationId xmlns:a16="http://schemas.microsoft.com/office/drawing/2014/main" id="{6E9C73CA-A5C7-472C-AB20-CB516FED6E5E}"/>
              </a:ext>
            </a:extLst>
          </p:cNvPr>
          <p:cNvSpPr txBox="1"/>
          <p:nvPr/>
        </p:nvSpPr>
        <p:spPr>
          <a:xfrm>
            <a:off x="8391029" y="5472164"/>
            <a:ext cx="2147817" cy="523220"/>
          </a:xfrm>
          <a:prstGeom prst="rect">
            <a:avLst/>
          </a:prstGeom>
          <a:noFill/>
        </p:spPr>
        <p:txBody>
          <a:bodyPr wrap="square" rtlCol="0">
            <a:spAutoFit/>
          </a:bodyPr>
          <a:lstStyle/>
          <a:p>
            <a:r>
              <a:rPr lang="en-US" sz="1400" dirty="0"/>
              <a:t>Self locking onto the top and bottom PCBs.</a:t>
            </a:r>
          </a:p>
        </p:txBody>
      </p:sp>
    </p:spTree>
    <p:extLst>
      <p:ext uri="{BB962C8B-B14F-4D97-AF65-F5344CB8AC3E}">
        <p14:creationId xmlns:p14="http://schemas.microsoft.com/office/powerpoint/2010/main" val="262689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4AA259-205D-4154-95AA-043DF2BF3DAB}"/>
              </a:ext>
            </a:extLst>
          </p:cNvPr>
          <p:cNvSpPr>
            <a:spLocks noGrp="1"/>
          </p:cNvSpPr>
          <p:nvPr>
            <p:ph type="sldNum" sz="quarter" idx="12"/>
          </p:nvPr>
        </p:nvSpPr>
        <p:spPr/>
        <p:txBody>
          <a:bodyPr/>
          <a:lstStyle/>
          <a:p>
            <a:fld id="{7D7A0D74-5A86-4706-83CB-BC966A82936E}" type="slidenum">
              <a:rPr lang="en-US" smtClean="0"/>
              <a:t>14</a:t>
            </a:fld>
            <a:endParaRPr lang="en-US"/>
          </a:p>
        </p:txBody>
      </p:sp>
      <p:sp>
        <p:nvSpPr>
          <p:cNvPr id="5" name="TextBox 4">
            <a:extLst>
              <a:ext uri="{FF2B5EF4-FFF2-40B4-BE49-F238E27FC236}">
                <a16:creationId xmlns:a16="http://schemas.microsoft.com/office/drawing/2014/main" id="{FC9FDFA5-F1D6-41AD-8D29-D1EF44F717C9}"/>
              </a:ext>
            </a:extLst>
          </p:cNvPr>
          <p:cNvSpPr txBox="1"/>
          <p:nvPr/>
        </p:nvSpPr>
        <p:spPr>
          <a:xfrm>
            <a:off x="471488" y="295937"/>
            <a:ext cx="9129712" cy="523220"/>
          </a:xfrm>
          <a:prstGeom prst="rect">
            <a:avLst/>
          </a:prstGeom>
          <a:noFill/>
        </p:spPr>
        <p:txBody>
          <a:bodyPr wrap="square" rtlCol="0">
            <a:spAutoFit/>
          </a:bodyPr>
          <a:lstStyle/>
          <a:p>
            <a:r>
              <a:rPr lang="en-US" sz="2800" dirty="0"/>
              <a:t>Summary</a:t>
            </a:r>
          </a:p>
        </p:txBody>
      </p:sp>
      <p:sp>
        <p:nvSpPr>
          <p:cNvPr id="17" name="TextBox 16">
            <a:extLst>
              <a:ext uri="{FF2B5EF4-FFF2-40B4-BE49-F238E27FC236}">
                <a16:creationId xmlns:a16="http://schemas.microsoft.com/office/drawing/2014/main" id="{5301DAA8-922C-4758-8A7D-EE8D1805AE28}"/>
              </a:ext>
            </a:extLst>
          </p:cNvPr>
          <p:cNvSpPr txBox="1"/>
          <p:nvPr/>
        </p:nvSpPr>
        <p:spPr>
          <a:xfrm>
            <a:off x="552823" y="1174248"/>
            <a:ext cx="11086353" cy="572464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The 2</a:t>
            </a:r>
            <a:r>
              <a:rPr lang="en-US" sz="2400" baseline="30000" dirty="0"/>
              <a:t>nd</a:t>
            </a:r>
            <a:r>
              <a:rPr lang="en-US" sz="2400" dirty="0"/>
              <a:t> 3-View PCB anodes design is complete.  Gerber files are with CERN PCB shop to add the milling features.</a:t>
            </a:r>
          </a:p>
          <a:p>
            <a:pPr marL="285750" indent="-285750">
              <a:spcBef>
                <a:spcPts val="600"/>
              </a:spcBef>
              <a:buFont typeface="Arial" panose="020B0604020202020204" pitchFamily="34" charset="0"/>
              <a:buChar char="•"/>
            </a:pPr>
            <a:r>
              <a:rPr lang="en-US" sz="2400" dirty="0"/>
              <a:t>Several edge connector board locking feature concepts have been developed.  We need to select the ones for prototyping and testing.</a:t>
            </a:r>
          </a:p>
          <a:p>
            <a:pPr marL="285750" indent="-285750">
              <a:spcBef>
                <a:spcPts val="600"/>
              </a:spcBef>
              <a:buFont typeface="Arial" panose="020B0604020202020204" pitchFamily="34" charset="0"/>
              <a:buChar char="•"/>
            </a:pPr>
            <a:r>
              <a:rPr lang="en-US" sz="2400" dirty="0"/>
              <a:t>The PCB layout of the edge connector boards and the BDE adapter boards will start soon.</a:t>
            </a:r>
          </a:p>
          <a:p>
            <a:pPr marL="285750" indent="-285750">
              <a:spcBef>
                <a:spcPts val="600"/>
              </a:spcBef>
              <a:buFont typeface="Arial" panose="020B0604020202020204" pitchFamily="34" charset="0"/>
              <a:buChar char="•"/>
            </a:pPr>
            <a:r>
              <a:rPr lang="en-US" sz="2400" dirty="0"/>
              <a:t>For the BDE electronics, additional adapter board ground plane interconnects will be implemented, based on the cold box test results last December.</a:t>
            </a:r>
          </a:p>
          <a:p>
            <a:pPr marL="285750" indent="-285750">
              <a:spcBef>
                <a:spcPts val="600"/>
              </a:spcBef>
              <a:buFont typeface="Arial" panose="020B0604020202020204" pitchFamily="34" charset="0"/>
              <a:buChar char="•"/>
            </a:pPr>
            <a:r>
              <a:rPr lang="en-US" sz="2400" dirty="0"/>
              <a:t>Additional capacitors will be added to each adapter board to further stabilize the bias lines and improve noise performance.  Similar capacitor banks can also be implemented to improve the shield plane stability.</a:t>
            </a:r>
          </a:p>
          <a:p>
            <a:pPr marL="285750" indent="-285750">
              <a:spcBef>
                <a:spcPts val="600"/>
              </a:spcBef>
              <a:buFont typeface="Arial" panose="020B0604020202020204" pitchFamily="34" charset="0"/>
              <a:buChar char="•"/>
            </a:pPr>
            <a:r>
              <a:rPr lang="en-US" sz="2400" dirty="0"/>
              <a:t>Waiting for the TDE guidance on the features of the TDE adapter boards.</a:t>
            </a:r>
          </a:p>
          <a:p>
            <a:pPr marL="285750" indent="-285750">
              <a:spcBef>
                <a:spcPts val="600"/>
              </a:spcBef>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99824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DA0BE-1364-45FC-B3EF-DAE19C1F4ED8}"/>
              </a:ext>
            </a:extLst>
          </p:cNvPr>
          <p:cNvPicPr>
            <a:picLocks noChangeAspect="1"/>
          </p:cNvPicPr>
          <p:nvPr/>
        </p:nvPicPr>
        <p:blipFill rotWithShape="1">
          <a:blip r:embed="rId2"/>
          <a:srcRect l="13542" t="1779" r="2030" b="5994"/>
          <a:stretch/>
        </p:blipFill>
        <p:spPr>
          <a:xfrm>
            <a:off x="8918354" y="556901"/>
            <a:ext cx="2623383" cy="5675587"/>
          </a:xfrm>
          <a:prstGeom prst="rect">
            <a:avLst/>
          </a:prstGeom>
        </p:spPr>
      </p:pic>
      <p:sp>
        <p:nvSpPr>
          <p:cNvPr id="6" name="TextBox 5">
            <a:extLst>
              <a:ext uri="{FF2B5EF4-FFF2-40B4-BE49-F238E27FC236}">
                <a16:creationId xmlns:a16="http://schemas.microsoft.com/office/drawing/2014/main" id="{E66A569D-86A4-4251-B13B-2C2D0790E48F}"/>
              </a:ext>
            </a:extLst>
          </p:cNvPr>
          <p:cNvSpPr txBox="1"/>
          <p:nvPr/>
        </p:nvSpPr>
        <p:spPr>
          <a:xfrm>
            <a:off x="269632" y="757499"/>
            <a:ext cx="8457293" cy="638636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t>The CRU design described in the current CDR has 48°, 0°, 90° strip angles with respect to the beam direction.  It has 1600 readout channels.  The size of the CRU is 2998mm x 1686mm.</a:t>
            </a:r>
          </a:p>
          <a:p>
            <a:pPr marL="742950" lvl="1" indent="-285750">
              <a:spcBef>
                <a:spcPts val="600"/>
              </a:spcBef>
              <a:buFont typeface="Calibri" panose="020F0502020204030204" pitchFamily="34" charset="0"/>
              <a:buChar char="‐"/>
            </a:pPr>
            <a:r>
              <a:rPr lang="en-US" sz="1600" dirty="0"/>
              <a:t>The 0° angle is parallel to the beam, which is not preferred.  A single diagonal view gives an asymmetric angular response.</a:t>
            </a:r>
          </a:p>
          <a:p>
            <a:pPr marL="742950" lvl="1" indent="-285750">
              <a:spcBef>
                <a:spcPts val="600"/>
              </a:spcBef>
              <a:buFont typeface="Calibri" panose="020F0502020204030204" pitchFamily="34" charset="0"/>
              <a:buChar char="‐"/>
            </a:pPr>
            <a:r>
              <a:rPr lang="en-US" sz="1600" dirty="0"/>
              <a:t>The 1600 readout channel count was aimed at fully utilize a feedthrough design for the top electronics.  However, if one reduces the channel count by 4% to 1536, the bottom electronics can save 20% of its signal flanges and free up 20% of available feedthrough ports for other purposes.</a:t>
            </a:r>
          </a:p>
          <a:p>
            <a:pPr marL="742950" lvl="1" indent="-285750">
              <a:spcBef>
                <a:spcPts val="600"/>
              </a:spcBef>
              <a:buFont typeface="Calibri" panose="020F0502020204030204" pitchFamily="34" charset="0"/>
              <a:buChar char="‐"/>
            </a:pPr>
            <a:r>
              <a:rPr lang="en-US" sz="1600" dirty="0"/>
              <a:t>Implementing additional clearance between CRPs for installation expands the area of the TPC and pushes the field cage too close to the cryostat wall.</a:t>
            </a:r>
          </a:p>
          <a:p>
            <a:pPr marL="285750" indent="-285750">
              <a:spcBef>
                <a:spcPts val="600"/>
              </a:spcBef>
              <a:buFont typeface="Arial" panose="020B0604020202020204" pitchFamily="34" charset="0"/>
              <a:buChar char="•"/>
            </a:pPr>
            <a:r>
              <a:rPr lang="en-US" sz="1600" dirty="0"/>
              <a:t>To satisfy these new considerations, a new 3V anode layout is being developed in conjunction with the new TPC layout proposed by CERN:</a:t>
            </a:r>
          </a:p>
          <a:p>
            <a:pPr marL="742950" lvl="1" indent="-285750">
              <a:spcBef>
                <a:spcPts val="600"/>
              </a:spcBef>
              <a:buFont typeface="Calibri" panose="020F0502020204030204" pitchFamily="34" charset="0"/>
              <a:buChar char="‐"/>
            </a:pPr>
            <a:r>
              <a:rPr lang="en-US" sz="1600" dirty="0"/>
              <a:t>Change the strips angles to ±30°, 90° (collection). </a:t>
            </a:r>
          </a:p>
          <a:p>
            <a:pPr marL="742950" lvl="1" indent="-285750">
              <a:spcBef>
                <a:spcPts val="600"/>
              </a:spcBef>
              <a:buFont typeface="Calibri" panose="020F0502020204030204" pitchFamily="34" charset="0"/>
              <a:buChar char="‐"/>
            </a:pPr>
            <a:r>
              <a:rPr lang="en-US" sz="1600" dirty="0"/>
              <a:t>Change the CRU orientation to have its long edge perpendicular to the beam.   </a:t>
            </a:r>
          </a:p>
          <a:p>
            <a:pPr marL="742950" lvl="1" indent="-285750">
              <a:spcBef>
                <a:spcPts val="600"/>
              </a:spcBef>
              <a:buFont typeface="Calibri" panose="020F0502020204030204" pitchFamily="34" charset="0"/>
              <a:buChar char="‐"/>
            </a:pPr>
            <a:r>
              <a:rPr lang="en-US" sz="1600" dirty="0"/>
              <a:t>Change the total channel count to 1536ch =&gt; two SFT flanges per bottom CE penetration.</a:t>
            </a:r>
          </a:p>
          <a:p>
            <a:pPr marL="742950" lvl="1" indent="-285750">
              <a:spcBef>
                <a:spcPts val="600"/>
              </a:spcBef>
              <a:buFont typeface="Calibri" panose="020F0502020204030204" pitchFamily="34" charset="0"/>
              <a:buChar char="‐"/>
            </a:pPr>
            <a:r>
              <a:rPr lang="en-US" sz="1600" dirty="0"/>
              <a:t>Reduce the envelop of the CRU by a few mm to allow more clearance between CRPs without expanding the TPC footprint.</a:t>
            </a:r>
          </a:p>
          <a:p>
            <a:pPr marL="742950" lvl="1" indent="-285750">
              <a:spcBef>
                <a:spcPts val="600"/>
              </a:spcBef>
              <a:buFont typeface="Calibri" panose="020F0502020204030204" pitchFamily="34" charset="0"/>
              <a:buChar char="‐"/>
            </a:pPr>
            <a:r>
              <a:rPr lang="en-US" sz="1600" dirty="0"/>
              <a:t>Implement edge connectors to bring signals from anodes to readout electronics adapter boards.</a:t>
            </a:r>
          </a:p>
          <a:p>
            <a:pPr>
              <a:spcBef>
                <a:spcPts val="600"/>
              </a:spcBef>
            </a:pPr>
            <a:endParaRPr lang="en-US" sz="1600" dirty="0"/>
          </a:p>
          <a:p>
            <a:pPr>
              <a:spcBef>
                <a:spcPts val="600"/>
              </a:spcBef>
            </a:pPr>
            <a:endParaRPr lang="en-US" sz="1600"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D4AA259-205D-4154-95AA-043DF2BF3DAB}"/>
              </a:ext>
            </a:extLst>
          </p:cNvPr>
          <p:cNvSpPr>
            <a:spLocks noGrp="1"/>
          </p:cNvSpPr>
          <p:nvPr>
            <p:ph type="sldNum" sz="quarter" idx="12"/>
          </p:nvPr>
        </p:nvSpPr>
        <p:spPr/>
        <p:txBody>
          <a:bodyPr/>
          <a:lstStyle/>
          <a:p>
            <a:fld id="{7D7A0D74-5A86-4706-83CB-BC966A82936E}" type="slidenum">
              <a:rPr lang="en-US" smtClean="0"/>
              <a:t>2</a:t>
            </a:fld>
            <a:endParaRPr lang="en-US"/>
          </a:p>
        </p:txBody>
      </p:sp>
      <p:sp>
        <p:nvSpPr>
          <p:cNvPr id="9" name="TextBox 8">
            <a:extLst>
              <a:ext uri="{FF2B5EF4-FFF2-40B4-BE49-F238E27FC236}">
                <a16:creationId xmlns:a16="http://schemas.microsoft.com/office/drawing/2014/main" id="{1BD2E8D3-0E83-45C3-8856-4A673F930829}"/>
              </a:ext>
            </a:extLst>
          </p:cNvPr>
          <p:cNvSpPr txBox="1"/>
          <p:nvPr/>
        </p:nvSpPr>
        <p:spPr>
          <a:xfrm>
            <a:off x="9464380" y="6232488"/>
            <a:ext cx="698810" cy="276999"/>
          </a:xfrm>
          <a:prstGeom prst="rect">
            <a:avLst/>
          </a:prstGeom>
          <a:noFill/>
        </p:spPr>
        <p:txBody>
          <a:bodyPr wrap="square" rtlCol="0">
            <a:spAutoFit/>
          </a:bodyPr>
          <a:lstStyle/>
          <a:p>
            <a:r>
              <a:rPr lang="en-US" sz="1200" dirty="0">
                <a:solidFill>
                  <a:srgbClr val="53D749"/>
                </a:solidFill>
              </a:rPr>
              <a:t>292ch</a:t>
            </a:r>
          </a:p>
        </p:txBody>
      </p:sp>
      <p:sp>
        <p:nvSpPr>
          <p:cNvPr id="10" name="TextBox 9">
            <a:extLst>
              <a:ext uri="{FF2B5EF4-FFF2-40B4-BE49-F238E27FC236}">
                <a16:creationId xmlns:a16="http://schemas.microsoft.com/office/drawing/2014/main" id="{33A9246F-D64F-41FB-9B4F-3C09B99ED57A}"/>
              </a:ext>
            </a:extLst>
          </p:cNvPr>
          <p:cNvSpPr txBox="1"/>
          <p:nvPr/>
        </p:nvSpPr>
        <p:spPr>
          <a:xfrm>
            <a:off x="10354619" y="6224471"/>
            <a:ext cx="698810" cy="276999"/>
          </a:xfrm>
          <a:prstGeom prst="rect">
            <a:avLst/>
          </a:prstGeom>
          <a:noFill/>
        </p:spPr>
        <p:txBody>
          <a:bodyPr wrap="square" rtlCol="0">
            <a:spAutoFit/>
          </a:bodyPr>
          <a:lstStyle/>
          <a:p>
            <a:r>
              <a:rPr lang="en-US" sz="1200" dirty="0">
                <a:solidFill>
                  <a:srgbClr val="FF00FF"/>
                </a:solidFill>
              </a:rPr>
              <a:t>96ch</a:t>
            </a:r>
          </a:p>
        </p:txBody>
      </p:sp>
      <p:sp>
        <p:nvSpPr>
          <p:cNvPr id="11" name="TextBox 10">
            <a:extLst>
              <a:ext uri="{FF2B5EF4-FFF2-40B4-BE49-F238E27FC236}">
                <a16:creationId xmlns:a16="http://schemas.microsoft.com/office/drawing/2014/main" id="{95C83341-B57B-43A8-A6DC-2ED9DBDCCCA4}"/>
              </a:ext>
            </a:extLst>
          </p:cNvPr>
          <p:cNvSpPr txBox="1"/>
          <p:nvPr/>
        </p:nvSpPr>
        <p:spPr>
          <a:xfrm>
            <a:off x="9464380" y="295937"/>
            <a:ext cx="698810" cy="276999"/>
          </a:xfrm>
          <a:prstGeom prst="rect">
            <a:avLst/>
          </a:prstGeom>
          <a:noFill/>
        </p:spPr>
        <p:txBody>
          <a:bodyPr wrap="square" rtlCol="0">
            <a:spAutoFit/>
          </a:bodyPr>
          <a:lstStyle/>
          <a:p>
            <a:r>
              <a:rPr lang="en-US" sz="1200" dirty="0">
                <a:solidFill>
                  <a:srgbClr val="53D749"/>
                </a:solidFill>
              </a:rPr>
              <a:t>292ch</a:t>
            </a:r>
          </a:p>
        </p:txBody>
      </p:sp>
      <p:sp>
        <p:nvSpPr>
          <p:cNvPr id="12" name="TextBox 11">
            <a:extLst>
              <a:ext uri="{FF2B5EF4-FFF2-40B4-BE49-F238E27FC236}">
                <a16:creationId xmlns:a16="http://schemas.microsoft.com/office/drawing/2014/main" id="{FF7AECBB-77C1-4ED7-8B7D-04ADC4E5C18E}"/>
              </a:ext>
            </a:extLst>
          </p:cNvPr>
          <p:cNvSpPr txBox="1"/>
          <p:nvPr/>
        </p:nvSpPr>
        <p:spPr>
          <a:xfrm>
            <a:off x="10354619" y="287920"/>
            <a:ext cx="698810" cy="276999"/>
          </a:xfrm>
          <a:prstGeom prst="rect">
            <a:avLst/>
          </a:prstGeom>
          <a:noFill/>
        </p:spPr>
        <p:txBody>
          <a:bodyPr wrap="square" rtlCol="0">
            <a:spAutoFit/>
          </a:bodyPr>
          <a:lstStyle/>
          <a:p>
            <a:r>
              <a:rPr lang="en-US" sz="1200" dirty="0">
                <a:solidFill>
                  <a:schemeClr val="accent1"/>
                </a:solidFill>
              </a:rPr>
              <a:t>96ch</a:t>
            </a:r>
          </a:p>
        </p:txBody>
      </p:sp>
      <p:sp>
        <p:nvSpPr>
          <p:cNvPr id="13" name="TextBox 12">
            <a:extLst>
              <a:ext uri="{FF2B5EF4-FFF2-40B4-BE49-F238E27FC236}">
                <a16:creationId xmlns:a16="http://schemas.microsoft.com/office/drawing/2014/main" id="{C2EDA3B8-BDD2-452F-93D1-C8F89AAF2642}"/>
              </a:ext>
            </a:extLst>
          </p:cNvPr>
          <p:cNvSpPr txBox="1"/>
          <p:nvPr/>
        </p:nvSpPr>
        <p:spPr>
          <a:xfrm rot="16200000">
            <a:off x="8399694" y="2297894"/>
            <a:ext cx="698810" cy="276999"/>
          </a:xfrm>
          <a:prstGeom prst="rect">
            <a:avLst/>
          </a:prstGeom>
          <a:noFill/>
        </p:spPr>
        <p:txBody>
          <a:bodyPr wrap="square" rtlCol="0">
            <a:spAutoFit/>
          </a:bodyPr>
          <a:lstStyle/>
          <a:p>
            <a:r>
              <a:rPr lang="en-US" sz="1200" dirty="0">
                <a:solidFill>
                  <a:schemeClr val="accent1"/>
                </a:solidFill>
              </a:rPr>
              <a:t>380ch</a:t>
            </a:r>
          </a:p>
        </p:txBody>
      </p:sp>
      <p:sp>
        <p:nvSpPr>
          <p:cNvPr id="14" name="TextBox 13">
            <a:extLst>
              <a:ext uri="{FF2B5EF4-FFF2-40B4-BE49-F238E27FC236}">
                <a16:creationId xmlns:a16="http://schemas.microsoft.com/office/drawing/2014/main" id="{70599B97-4BA2-4495-9644-0D7AF4CC5F76}"/>
              </a:ext>
            </a:extLst>
          </p:cNvPr>
          <p:cNvSpPr txBox="1"/>
          <p:nvPr/>
        </p:nvSpPr>
        <p:spPr>
          <a:xfrm rot="16200000">
            <a:off x="8399694" y="3988192"/>
            <a:ext cx="698810" cy="276999"/>
          </a:xfrm>
          <a:prstGeom prst="rect">
            <a:avLst/>
          </a:prstGeom>
          <a:noFill/>
        </p:spPr>
        <p:txBody>
          <a:bodyPr wrap="square" rtlCol="0">
            <a:spAutoFit/>
          </a:bodyPr>
          <a:lstStyle/>
          <a:p>
            <a:r>
              <a:rPr lang="en-US" sz="1200" dirty="0">
                <a:solidFill>
                  <a:srgbClr val="FF00FF"/>
                </a:solidFill>
              </a:rPr>
              <a:t>380ch</a:t>
            </a:r>
          </a:p>
        </p:txBody>
      </p:sp>
      <p:sp>
        <p:nvSpPr>
          <p:cNvPr id="5" name="TextBox 4">
            <a:extLst>
              <a:ext uri="{FF2B5EF4-FFF2-40B4-BE49-F238E27FC236}">
                <a16:creationId xmlns:a16="http://schemas.microsoft.com/office/drawing/2014/main" id="{FC9FDFA5-F1D6-41AD-8D29-D1EF44F717C9}"/>
              </a:ext>
            </a:extLst>
          </p:cNvPr>
          <p:cNvSpPr txBox="1"/>
          <p:nvPr/>
        </p:nvSpPr>
        <p:spPr>
          <a:xfrm>
            <a:off x="471488" y="295937"/>
            <a:ext cx="9129712" cy="461665"/>
          </a:xfrm>
          <a:prstGeom prst="rect">
            <a:avLst/>
          </a:prstGeom>
          <a:noFill/>
        </p:spPr>
        <p:txBody>
          <a:bodyPr wrap="square" rtlCol="0">
            <a:spAutoFit/>
          </a:bodyPr>
          <a:lstStyle/>
          <a:p>
            <a:r>
              <a:rPr lang="en-US" sz="2400" dirty="0"/>
              <a:t>A New 3V Design with 1536 </a:t>
            </a:r>
            <a:r>
              <a:rPr lang="en-US" sz="2400" dirty="0" err="1"/>
              <a:t>ch</a:t>
            </a:r>
            <a:r>
              <a:rPr lang="en-US" sz="2400" dirty="0"/>
              <a:t> per CRU</a:t>
            </a:r>
          </a:p>
        </p:txBody>
      </p:sp>
      <p:sp>
        <p:nvSpPr>
          <p:cNvPr id="2" name="Rectangle 1">
            <a:extLst>
              <a:ext uri="{FF2B5EF4-FFF2-40B4-BE49-F238E27FC236}">
                <a16:creationId xmlns:a16="http://schemas.microsoft.com/office/drawing/2014/main" id="{722D3C75-C0EC-4876-8BF2-1FF16A0D553D}"/>
              </a:ext>
            </a:extLst>
          </p:cNvPr>
          <p:cNvSpPr/>
          <p:nvPr/>
        </p:nvSpPr>
        <p:spPr>
          <a:xfrm>
            <a:off x="9252409" y="2791043"/>
            <a:ext cx="302675" cy="377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A61A27-1BC3-4657-9B8F-F2852DFA21B5}"/>
              </a:ext>
            </a:extLst>
          </p:cNvPr>
          <p:cNvSpPr/>
          <p:nvPr/>
        </p:nvSpPr>
        <p:spPr>
          <a:xfrm>
            <a:off x="9253701" y="2072621"/>
            <a:ext cx="302675" cy="377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048309C-8BD8-4232-9056-E29E6FEF89D6}"/>
              </a:ext>
            </a:extLst>
          </p:cNvPr>
          <p:cNvSpPr/>
          <p:nvPr/>
        </p:nvSpPr>
        <p:spPr>
          <a:xfrm>
            <a:off x="9253701" y="1324103"/>
            <a:ext cx="302675" cy="377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1EA0D7-E9A4-49D1-A084-048909AF76DE}"/>
              </a:ext>
            </a:extLst>
          </p:cNvPr>
          <p:cNvSpPr/>
          <p:nvPr/>
        </p:nvSpPr>
        <p:spPr>
          <a:xfrm>
            <a:off x="10841458" y="930554"/>
            <a:ext cx="423942"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14BC659-4D6F-48CF-8EF5-F9F474D564D6}"/>
              </a:ext>
            </a:extLst>
          </p:cNvPr>
          <p:cNvSpPr/>
          <p:nvPr/>
        </p:nvSpPr>
        <p:spPr>
          <a:xfrm>
            <a:off x="10163190" y="930554"/>
            <a:ext cx="423942"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3B542F-3834-46B5-A532-6D74CA5D26DD}"/>
              </a:ext>
            </a:extLst>
          </p:cNvPr>
          <p:cNvSpPr/>
          <p:nvPr/>
        </p:nvSpPr>
        <p:spPr>
          <a:xfrm>
            <a:off x="9475013" y="933825"/>
            <a:ext cx="423942"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6A6854F-4BA1-43B4-B0E2-6FB248601989}"/>
              </a:ext>
            </a:extLst>
          </p:cNvPr>
          <p:cNvCxnSpPr/>
          <p:nvPr/>
        </p:nvCxnSpPr>
        <p:spPr>
          <a:xfrm>
            <a:off x="11668715" y="643317"/>
            <a:ext cx="0" cy="547426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E7ECC3D-7BE5-494B-ADAD-50978B822637}"/>
              </a:ext>
            </a:extLst>
          </p:cNvPr>
          <p:cNvSpPr txBox="1"/>
          <p:nvPr/>
        </p:nvSpPr>
        <p:spPr>
          <a:xfrm rot="16200000">
            <a:off x="11407116" y="3195781"/>
            <a:ext cx="1021433" cy="369332"/>
          </a:xfrm>
          <a:prstGeom prst="rect">
            <a:avLst/>
          </a:prstGeom>
          <a:noFill/>
        </p:spPr>
        <p:txBody>
          <a:bodyPr wrap="none" rtlCol="0">
            <a:spAutoFit/>
          </a:bodyPr>
          <a:lstStyle/>
          <a:p>
            <a:r>
              <a:rPr lang="en-US" dirty="0"/>
              <a:t>3370mm</a:t>
            </a:r>
          </a:p>
        </p:txBody>
      </p:sp>
      <p:cxnSp>
        <p:nvCxnSpPr>
          <p:cNvPr id="22" name="Straight Arrow Connector 21">
            <a:extLst>
              <a:ext uri="{FF2B5EF4-FFF2-40B4-BE49-F238E27FC236}">
                <a16:creationId xmlns:a16="http://schemas.microsoft.com/office/drawing/2014/main" id="{B72D4666-C5AD-49C5-BA3B-FDBF5E5C5CF9}"/>
              </a:ext>
            </a:extLst>
          </p:cNvPr>
          <p:cNvCxnSpPr/>
          <p:nvPr/>
        </p:nvCxnSpPr>
        <p:spPr>
          <a:xfrm>
            <a:off x="9053384" y="6484994"/>
            <a:ext cx="237249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026E044-8AD1-4936-80B9-21CE1D939373}"/>
              </a:ext>
            </a:extLst>
          </p:cNvPr>
          <p:cNvSpPr txBox="1"/>
          <p:nvPr/>
        </p:nvSpPr>
        <p:spPr>
          <a:xfrm>
            <a:off x="9898955" y="6594389"/>
            <a:ext cx="1077964" cy="369332"/>
          </a:xfrm>
          <a:prstGeom prst="rect">
            <a:avLst/>
          </a:prstGeom>
          <a:noFill/>
        </p:spPr>
        <p:txBody>
          <a:bodyPr wrap="square" rtlCol="0">
            <a:spAutoFit/>
          </a:bodyPr>
          <a:lstStyle/>
          <a:p>
            <a:r>
              <a:rPr lang="en-US" dirty="0"/>
              <a:t>1496mm</a:t>
            </a:r>
          </a:p>
        </p:txBody>
      </p:sp>
    </p:spTree>
    <p:extLst>
      <p:ext uri="{BB962C8B-B14F-4D97-AF65-F5344CB8AC3E}">
        <p14:creationId xmlns:p14="http://schemas.microsoft.com/office/powerpoint/2010/main" val="181769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8875CC-BBFA-4FF6-B4A6-26224F6CE91E}"/>
              </a:ext>
            </a:extLst>
          </p:cNvPr>
          <p:cNvPicPr>
            <a:picLocks noChangeAspect="1"/>
          </p:cNvPicPr>
          <p:nvPr/>
        </p:nvPicPr>
        <p:blipFill>
          <a:blip r:embed="rId2"/>
          <a:stretch>
            <a:fillRect/>
          </a:stretch>
        </p:blipFill>
        <p:spPr>
          <a:xfrm>
            <a:off x="417443" y="900476"/>
            <a:ext cx="5745254" cy="4775467"/>
          </a:xfrm>
          <a:prstGeom prst="rect">
            <a:avLst/>
          </a:prstGeom>
        </p:spPr>
      </p:pic>
      <p:sp>
        <p:nvSpPr>
          <p:cNvPr id="4" name="Slide Number Placeholder 3">
            <a:extLst>
              <a:ext uri="{FF2B5EF4-FFF2-40B4-BE49-F238E27FC236}">
                <a16:creationId xmlns:a16="http://schemas.microsoft.com/office/drawing/2014/main" id="{2D4AA259-205D-4154-95AA-043DF2BF3DAB}"/>
              </a:ext>
            </a:extLst>
          </p:cNvPr>
          <p:cNvSpPr>
            <a:spLocks noGrp="1"/>
          </p:cNvSpPr>
          <p:nvPr>
            <p:ph type="sldNum" sz="quarter" idx="12"/>
          </p:nvPr>
        </p:nvSpPr>
        <p:spPr/>
        <p:txBody>
          <a:bodyPr/>
          <a:lstStyle/>
          <a:p>
            <a:fld id="{7D7A0D74-5A86-4706-83CB-BC966A82936E}" type="slidenum">
              <a:rPr lang="en-US" smtClean="0"/>
              <a:t>3</a:t>
            </a:fld>
            <a:endParaRPr lang="en-US"/>
          </a:p>
        </p:txBody>
      </p:sp>
      <p:sp>
        <p:nvSpPr>
          <p:cNvPr id="5" name="TextBox 4">
            <a:extLst>
              <a:ext uri="{FF2B5EF4-FFF2-40B4-BE49-F238E27FC236}">
                <a16:creationId xmlns:a16="http://schemas.microsoft.com/office/drawing/2014/main" id="{FC9FDFA5-F1D6-41AD-8D29-D1EF44F717C9}"/>
              </a:ext>
            </a:extLst>
          </p:cNvPr>
          <p:cNvSpPr txBox="1"/>
          <p:nvPr/>
        </p:nvSpPr>
        <p:spPr>
          <a:xfrm>
            <a:off x="471488" y="295937"/>
            <a:ext cx="9129712" cy="461665"/>
          </a:xfrm>
          <a:prstGeom prst="rect">
            <a:avLst/>
          </a:prstGeom>
          <a:noFill/>
        </p:spPr>
        <p:txBody>
          <a:bodyPr wrap="square" rtlCol="0">
            <a:spAutoFit/>
          </a:bodyPr>
          <a:lstStyle/>
          <a:p>
            <a:r>
              <a:rPr lang="en-US" sz="2400" dirty="0"/>
              <a:t>Key Dimensions</a:t>
            </a:r>
          </a:p>
        </p:txBody>
      </p:sp>
      <p:sp>
        <p:nvSpPr>
          <p:cNvPr id="24" name="TextBox 23">
            <a:extLst>
              <a:ext uri="{FF2B5EF4-FFF2-40B4-BE49-F238E27FC236}">
                <a16:creationId xmlns:a16="http://schemas.microsoft.com/office/drawing/2014/main" id="{3CE0E197-4BB9-44D8-A635-CC4DB352DB91}"/>
              </a:ext>
            </a:extLst>
          </p:cNvPr>
          <p:cNvSpPr txBox="1"/>
          <p:nvPr/>
        </p:nvSpPr>
        <p:spPr>
          <a:xfrm>
            <a:off x="3600121" y="3461715"/>
            <a:ext cx="877345" cy="276999"/>
          </a:xfrm>
          <a:prstGeom prst="rect">
            <a:avLst/>
          </a:prstGeom>
          <a:noFill/>
        </p:spPr>
        <p:txBody>
          <a:bodyPr wrap="square" rtlCol="0">
            <a:spAutoFit/>
          </a:bodyPr>
          <a:lstStyle/>
          <a:p>
            <a:r>
              <a:rPr lang="en-US" sz="1200" dirty="0"/>
              <a:t>Edge card</a:t>
            </a:r>
          </a:p>
        </p:txBody>
      </p:sp>
      <p:sp>
        <p:nvSpPr>
          <p:cNvPr id="25" name="TextBox 24">
            <a:extLst>
              <a:ext uri="{FF2B5EF4-FFF2-40B4-BE49-F238E27FC236}">
                <a16:creationId xmlns:a16="http://schemas.microsoft.com/office/drawing/2014/main" id="{813D6F21-3E4D-40C2-8D89-EB1291B539E0}"/>
              </a:ext>
            </a:extLst>
          </p:cNvPr>
          <p:cNvSpPr txBox="1"/>
          <p:nvPr/>
        </p:nvSpPr>
        <p:spPr>
          <a:xfrm rot="16200000">
            <a:off x="1736387" y="1500672"/>
            <a:ext cx="800751" cy="276999"/>
          </a:xfrm>
          <a:prstGeom prst="rect">
            <a:avLst/>
          </a:prstGeom>
          <a:noFill/>
        </p:spPr>
        <p:txBody>
          <a:bodyPr wrap="square" rtlCol="0">
            <a:spAutoFit/>
          </a:bodyPr>
          <a:lstStyle/>
          <a:p>
            <a:r>
              <a:rPr lang="en-US" sz="1200" dirty="0"/>
              <a:t>Edge card</a:t>
            </a:r>
          </a:p>
        </p:txBody>
      </p:sp>
      <p:sp>
        <p:nvSpPr>
          <p:cNvPr id="26" name="TextBox 25">
            <a:extLst>
              <a:ext uri="{FF2B5EF4-FFF2-40B4-BE49-F238E27FC236}">
                <a16:creationId xmlns:a16="http://schemas.microsoft.com/office/drawing/2014/main" id="{72A1F338-63EC-439B-A8D6-8CA831456F1A}"/>
              </a:ext>
            </a:extLst>
          </p:cNvPr>
          <p:cNvSpPr txBox="1"/>
          <p:nvPr/>
        </p:nvSpPr>
        <p:spPr>
          <a:xfrm flipH="1">
            <a:off x="219103" y="5879752"/>
            <a:ext cx="3559955" cy="830997"/>
          </a:xfrm>
          <a:prstGeom prst="rect">
            <a:avLst/>
          </a:prstGeom>
          <a:noFill/>
        </p:spPr>
        <p:txBody>
          <a:bodyPr wrap="square" rtlCol="0">
            <a:spAutoFit/>
          </a:bodyPr>
          <a:lstStyle/>
          <a:p>
            <a:r>
              <a:rPr lang="en-US" sz="1600" dirty="0"/>
              <a:t>CRP envelop: (2993mm x 3370mm)</a:t>
            </a:r>
          </a:p>
          <a:p>
            <a:r>
              <a:rPr lang="en-US" sz="1600" dirty="0"/>
              <a:t>CRU envelop: (1496mm x 3370mm, 1mm gap between a CRU pair)</a:t>
            </a:r>
          </a:p>
        </p:txBody>
      </p:sp>
      <p:cxnSp>
        <p:nvCxnSpPr>
          <p:cNvPr id="28" name="Straight Arrow Connector 27">
            <a:extLst>
              <a:ext uri="{FF2B5EF4-FFF2-40B4-BE49-F238E27FC236}">
                <a16:creationId xmlns:a16="http://schemas.microsoft.com/office/drawing/2014/main" id="{46CA3661-FDE1-45A6-968A-BB1D477E10B9}"/>
              </a:ext>
            </a:extLst>
          </p:cNvPr>
          <p:cNvCxnSpPr>
            <a:cxnSpLocks/>
            <a:stCxn id="26" idx="0"/>
          </p:cNvCxnSpPr>
          <p:nvPr/>
        </p:nvCxnSpPr>
        <p:spPr>
          <a:xfrm flipV="1">
            <a:off x="1999080" y="3841474"/>
            <a:ext cx="46251" cy="203827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DED11DDF-307E-4A0C-A752-9BDD88FE8D38}"/>
              </a:ext>
            </a:extLst>
          </p:cNvPr>
          <p:cNvSpPr txBox="1"/>
          <p:nvPr/>
        </p:nvSpPr>
        <p:spPr>
          <a:xfrm flipH="1">
            <a:off x="3410155" y="5639273"/>
            <a:ext cx="2274473" cy="584775"/>
          </a:xfrm>
          <a:prstGeom prst="rect">
            <a:avLst/>
          </a:prstGeom>
          <a:noFill/>
        </p:spPr>
        <p:txBody>
          <a:bodyPr wrap="square" rtlCol="0">
            <a:spAutoFit/>
          </a:bodyPr>
          <a:lstStyle/>
          <a:p>
            <a:r>
              <a:rPr lang="en-US" sz="1600" dirty="0"/>
              <a:t>Anode PCB envelop: </a:t>
            </a:r>
            <a:br>
              <a:rPr lang="en-US" sz="1600" dirty="0"/>
            </a:br>
            <a:r>
              <a:rPr lang="en-US" sz="1600" dirty="0"/>
              <a:t>(1494mm x 3366mm)</a:t>
            </a:r>
          </a:p>
        </p:txBody>
      </p:sp>
      <p:cxnSp>
        <p:nvCxnSpPr>
          <p:cNvPr id="36" name="Straight Arrow Connector 35">
            <a:extLst>
              <a:ext uri="{FF2B5EF4-FFF2-40B4-BE49-F238E27FC236}">
                <a16:creationId xmlns:a16="http://schemas.microsoft.com/office/drawing/2014/main" id="{EA050E05-A308-4D68-8F68-29BF2AE8F1F4}"/>
              </a:ext>
            </a:extLst>
          </p:cNvPr>
          <p:cNvCxnSpPr>
            <a:cxnSpLocks/>
            <a:stCxn id="35" idx="3"/>
          </p:cNvCxnSpPr>
          <p:nvPr/>
        </p:nvCxnSpPr>
        <p:spPr>
          <a:xfrm flipH="1" flipV="1">
            <a:off x="2779595" y="3206641"/>
            <a:ext cx="630560" cy="2725020"/>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1CB8EA2A-D765-42A3-BB74-3BF5A3C07CF0}"/>
              </a:ext>
            </a:extLst>
          </p:cNvPr>
          <p:cNvCxnSpPr>
            <a:cxnSpLocks/>
            <a:stCxn id="40" idx="3"/>
          </p:cNvCxnSpPr>
          <p:nvPr/>
        </p:nvCxnSpPr>
        <p:spPr>
          <a:xfrm flipH="1" flipV="1">
            <a:off x="3220777" y="2771189"/>
            <a:ext cx="1882012" cy="2409629"/>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43" name="TextBox 42">
            <a:extLst>
              <a:ext uri="{FF2B5EF4-FFF2-40B4-BE49-F238E27FC236}">
                <a16:creationId xmlns:a16="http://schemas.microsoft.com/office/drawing/2014/main" id="{02AD8963-D2F7-4BC6-9F4B-6F982DAD5BD9}"/>
              </a:ext>
            </a:extLst>
          </p:cNvPr>
          <p:cNvSpPr txBox="1"/>
          <p:nvPr/>
        </p:nvSpPr>
        <p:spPr>
          <a:xfrm>
            <a:off x="3600121" y="3041842"/>
            <a:ext cx="947270" cy="276999"/>
          </a:xfrm>
          <a:prstGeom prst="rect">
            <a:avLst/>
          </a:prstGeom>
          <a:noFill/>
        </p:spPr>
        <p:txBody>
          <a:bodyPr wrap="square" rtlCol="0">
            <a:spAutoFit/>
          </a:bodyPr>
          <a:lstStyle/>
          <a:p>
            <a:r>
              <a:rPr lang="en-US" sz="1200" dirty="0"/>
              <a:t>Edge fingers</a:t>
            </a:r>
          </a:p>
        </p:txBody>
      </p:sp>
      <p:sp>
        <p:nvSpPr>
          <p:cNvPr id="44" name="TextBox 43">
            <a:extLst>
              <a:ext uri="{FF2B5EF4-FFF2-40B4-BE49-F238E27FC236}">
                <a16:creationId xmlns:a16="http://schemas.microsoft.com/office/drawing/2014/main" id="{56B1AB4E-6F41-4999-9F56-57771BB228F6}"/>
              </a:ext>
            </a:extLst>
          </p:cNvPr>
          <p:cNvSpPr txBox="1"/>
          <p:nvPr/>
        </p:nvSpPr>
        <p:spPr>
          <a:xfrm rot="16200000">
            <a:off x="1993864" y="1100297"/>
            <a:ext cx="947270" cy="276999"/>
          </a:xfrm>
          <a:prstGeom prst="rect">
            <a:avLst/>
          </a:prstGeom>
          <a:noFill/>
        </p:spPr>
        <p:txBody>
          <a:bodyPr wrap="square" rtlCol="0">
            <a:spAutoFit/>
          </a:bodyPr>
          <a:lstStyle/>
          <a:p>
            <a:r>
              <a:rPr lang="en-US" sz="1200" dirty="0"/>
              <a:t>Edge fingers</a:t>
            </a:r>
          </a:p>
        </p:txBody>
      </p:sp>
      <p:pic>
        <p:nvPicPr>
          <p:cNvPr id="46" name="Picture 45">
            <a:extLst>
              <a:ext uri="{FF2B5EF4-FFF2-40B4-BE49-F238E27FC236}">
                <a16:creationId xmlns:a16="http://schemas.microsoft.com/office/drawing/2014/main" id="{1228811A-12EA-420E-A199-E26C2C70AEB4}"/>
              </a:ext>
            </a:extLst>
          </p:cNvPr>
          <p:cNvPicPr>
            <a:picLocks noChangeAspect="1"/>
          </p:cNvPicPr>
          <p:nvPr/>
        </p:nvPicPr>
        <p:blipFill>
          <a:blip r:embed="rId3"/>
          <a:stretch>
            <a:fillRect/>
          </a:stretch>
        </p:blipFill>
        <p:spPr>
          <a:xfrm>
            <a:off x="7278023" y="407934"/>
            <a:ext cx="3107412" cy="2781939"/>
          </a:xfrm>
          <a:prstGeom prst="rect">
            <a:avLst/>
          </a:prstGeom>
        </p:spPr>
      </p:pic>
      <p:sp>
        <p:nvSpPr>
          <p:cNvPr id="19" name="TextBox 18">
            <a:extLst>
              <a:ext uri="{FF2B5EF4-FFF2-40B4-BE49-F238E27FC236}">
                <a16:creationId xmlns:a16="http://schemas.microsoft.com/office/drawing/2014/main" id="{D7F5CE76-9EE7-4CF5-8591-A9AF6963BCC3}"/>
              </a:ext>
            </a:extLst>
          </p:cNvPr>
          <p:cNvSpPr txBox="1"/>
          <p:nvPr/>
        </p:nvSpPr>
        <p:spPr>
          <a:xfrm>
            <a:off x="9771681" y="526769"/>
            <a:ext cx="2338621" cy="1169551"/>
          </a:xfrm>
          <a:prstGeom prst="rect">
            <a:avLst/>
          </a:prstGeom>
          <a:noFill/>
        </p:spPr>
        <p:txBody>
          <a:bodyPr wrap="square" rtlCol="0">
            <a:spAutoFit/>
          </a:bodyPr>
          <a:lstStyle/>
          <a:p>
            <a:r>
              <a:rPr lang="en-US" sz="1400" dirty="0"/>
              <a:t>Use edge connectors to bring anode signal to the readout adapter boards.  This Eliminates the need to solder connectors on the large PCBs.</a:t>
            </a:r>
          </a:p>
        </p:txBody>
      </p:sp>
      <p:sp>
        <p:nvSpPr>
          <p:cNvPr id="40" name="TextBox 39">
            <a:extLst>
              <a:ext uri="{FF2B5EF4-FFF2-40B4-BE49-F238E27FC236}">
                <a16:creationId xmlns:a16="http://schemas.microsoft.com/office/drawing/2014/main" id="{28E43A86-76C6-4031-9884-145838A9B103}"/>
              </a:ext>
            </a:extLst>
          </p:cNvPr>
          <p:cNvSpPr txBox="1"/>
          <p:nvPr/>
        </p:nvSpPr>
        <p:spPr>
          <a:xfrm flipH="1">
            <a:off x="5102789" y="4888430"/>
            <a:ext cx="1971818" cy="584775"/>
          </a:xfrm>
          <a:prstGeom prst="rect">
            <a:avLst/>
          </a:prstGeom>
          <a:solidFill>
            <a:schemeClr val="bg1"/>
          </a:solidFill>
          <a:ln>
            <a:solidFill>
              <a:schemeClr val="bg1"/>
            </a:solidFill>
          </a:ln>
        </p:spPr>
        <p:txBody>
          <a:bodyPr wrap="square" rtlCol="0">
            <a:spAutoFit/>
          </a:bodyPr>
          <a:lstStyle/>
          <a:p>
            <a:r>
              <a:rPr lang="en-US" sz="1600" dirty="0"/>
              <a:t>Active area: </a:t>
            </a:r>
            <a:br>
              <a:rPr lang="en-US" sz="1600" dirty="0"/>
            </a:br>
            <a:r>
              <a:rPr lang="en-US" sz="1600" dirty="0"/>
              <a:t>(1490mm x 3358mm)</a:t>
            </a:r>
          </a:p>
        </p:txBody>
      </p:sp>
      <p:pic>
        <p:nvPicPr>
          <p:cNvPr id="12" name="Picture 11">
            <a:extLst>
              <a:ext uri="{FF2B5EF4-FFF2-40B4-BE49-F238E27FC236}">
                <a16:creationId xmlns:a16="http://schemas.microsoft.com/office/drawing/2014/main" id="{94708F4F-56D0-4EE5-8D9B-03AC17A4C581}"/>
              </a:ext>
            </a:extLst>
          </p:cNvPr>
          <p:cNvPicPr>
            <a:picLocks noChangeAspect="1"/>
          </p:cNvPicPr>
          <p:nvPr/>
        </p:nvPicPr>
        <p:blipFill rotWithShape="1">
          <a:blip r:embed="rId4"/>
          <a:srcRect l="11392" t="18231" r="11776" b="17401"/>
          <a:stretch/>
        </p:blipFill>
        <p:spPr>
          <a:xfrm>
            <a:off x="7074607" y="3424355"/>
            <a:ext cx="4586293" cy="2040413"/>
          </a:xfrm>
          <a:prstGeom prst="rect">
            <a:avLst/>
          </a:prstGeom>
        </p:spPr>
      </p:pic>
      <p:sp>
        <p:nvSpPr>
          <p:cNvPr id="21" name="TextBox 20">
            <a:extLst>
              <a:ext uri="{FF2B5EF4-FFF2-40B4-BE49-F238E27FC236}">
                <a16:creationId xmlns:a16="http://schemas.microsoft.com/office/drawing/2014/main" id="{9679F4DE-7077-4FA4-8060-2D72CD8EE68D}"/>
              </a:ext>
            </a:extLst>
          </p:cNvPr>
          <p:cNvSpPr txBox="1"/>
          <p:nvPr/>
        </p:nvSpPr>
        <p:spPr>
          <a:xfrm>
            <a:off x="6970110" y="5464768"/>
            <a:ext cx="4784490" cy="738664"/>
          </a:xfrm>
          <a:prstGeom prst="rect">
            <a:avLst/>
          </a:prstGeom>
          <a:noFill/>
        </p:spPr>
        <p:txBody>
          <a:bodyPr wrap="square" rtlCol="0">
            <a:spAutoFit/>
          </a:bodyPr>
          <a:lstStyle/>
          <a:p>
            <a:r>
              <a:rPr lang="en-US" sz="1400" dirty="0"/>
              <a:t>The left and right CRUs on a CRP are identical (180° rotation). Across the CRU gap (1mm) within a CRP, the induction strips are aligned, and the collection strip pitch is maintained.</a:t>
            </a:r>
          </a:p>
        </p:txBody>
      </p:sp>
    </p:spTree>
    <p:extLst>
      <p:ext uri="{BB962C8B-B14F-4D97-AF65-F5344CB8AC3E}">
        <p14:creationId xmlns:p14="http://schemas.microsoft.com/office/powerpoint/2010/main" val="336169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ED4D254-510E-4998-9DDE-7E29EF259DA6}"/>
              </a:ext>
            </a:extLst>
          </p:cNvPr>
          <p:cNvPicPr>
            <a:picLocks noChangeAspect="1"/>
          </p:cNvPicPr>
          <p:nvPr/>
        </p:nvPicPr>
        <p:blipFill>
          <a:blip r:embed="rId2"/>
          <a:stretch>
            <a:fillRect/>
          </a:stretch>
        </p:blipFill>
        <p:spPr>
          <a:xfrm>
            <a:off x="5402853" y="669223"/>
            <a:ext cx="6648143" cy="6029288"/>
          </a:xfrm>
          <a:prstGeom prst="rect">
            <a:avLst/>
          </a:prstGeom>
        </p:spPr>
      </p:pic>
      <p:sp>
        <p:nvSpPr>
          <p:cNvPr id="6" name="TextBox 5">
            <a:extLst>
              <a:ext uri="{FF2B5EF4-FFF2-40B4-BE49-F238E27FC236}">
                <a16:creationId xmlns:a16="http://schemas.microsoft.com/office/drawing/2014/main" id="{E66A569D-86A4-4251-B13B-2C2D0790E48F}"/>
              </a:ext>
            </a:extLst>
          </p:cNvPr>
          <p:cNvSpPr txBox="1"/>
          <p:nvPr/>
        </p:nvSpPr>
        <p:spPr>
          <a:xfrm>
            <a:off x="269632" y="757499"/>
            <a:ext cx="5133221" cy="170816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Due to PCB fabrication limitations, the anode is once again made from 6 segments.</a:t>
            </a:r>
          </a:p>
          <a:p>
            <a:pPr marL="285750" indent="-285750">
              <a:spcBef>
                <a:spcPts val="600"/>
              </a:spcBef>
              <a:buFont typeface="Arial" panose="020B0604020202020204" pitchFamily="34" charset="0"/>
              <a:buChar char="•"/>
            </a:pPr>
            <a:r>
              <a:rPr lang="en-US" sz="2000" dirty="0"/>
              <a:t>The anode support pattern is tailed to match the strip pattern such that the middle 4 segments are identical.</a:t>
            </a:r>
            <a:endParaRPr lang="en-US" sz="2400" dirty="0"/>
          </a:p>
        </p:txBody>
      </p:sp>
      <p:sp>
        <p:nvSpPr>
          <p:cNvPr id="5" name="TextBox 4">
            <a:extLst>
              <a:ext uri="{FF2B5EF4-FFF2-40B4-BE49-F238E27FC236}">
                <a16:creationId xmlns:a16="http://schemas.microsoft.com/office/drawing/2014/main" id="{FC9FDFA5-F1D6-41AD-8D29-D1EF44F717C9}"/>
              </a:ext>
            </a:extLst>
          </p:cNvPr>
          <p:cNvSpPr txBox="1"/>
          <p:nvPr/>
        </p:nvSpPr>
        <p:spPr>
          <a:xfrm>
            <a:off x="471488" y="295937"/>
            <a:ext cx="9129712" cy="461665"/>
          </a:xfrm>
          <a:prstGeom prst="rect">
            <a:avLst/>
          </a:prstGeom>
          <a:noFill/>
        </p:spPr>
        <p:txBody>
          <a:bodyPr wrap="square" rtlCol="0">
            <a:spAutoFit/>
          </a:bodyPr>
          <a:lstStyle/>
          <a:p>
            <a:r>
              <a:rPr lang="en-US" sz="2400" dirty="0"/>
              <a:t>Dividing the Anode into 6 Segments</a:t>
            </a:r>
          </a:p>
        </p:txBody>
      </p:sp>
      <p:sp>
        <p:nvSpPr>
          <p:cNvPr id="23" name="Slide Number Placeholder 22">
            <a:extLst>
              <a:ext uri="{FF2B5EF4-FFF2-40B4-BE49-F238E27FC236}">
                <a16:creationId xmlns:a16="http://schemas.microsoft.com/office/drawing/2014/main" id="{E5DA5AA5-7628-4E4E-AE8A-04843DE1A7C1}"/>
              </a:ext>
            </a:extLst>
          </p:cNvPr>
          <p:cNvSpPr>
            <a:spLocks noGrp="1"/>
          </p:cNvSpPr>
          <p:nvPr>
            <p:ph type="sldNum" sz="quarter" idx="12"/>
          </p:nvPr>
        </p:nvSpPr>
        <p:spPr/>
        <p:txBody>
          <a:bodyPr/>
          <a:lstStyle/>
          <a:p>
            <a:fld id="{7D7A0D74-5A86-4706-83CB-BC966A82936E}" type="slidenum">
              <a:rPr lang="en-US" smtClean="0"/>
              <a:t>4</a:t>
            </a:fld>
            <a:endParaRPr lang="en-US"/>
          </a:p>
        </p:txBody>
      </p:sp>
    </p:spTree>
    <p:extLst>
      <p:ext uri="{BB962C8B-B14F-4D97-AF65-F5344CB8AC3E}">
        <p14:creationId xmlns:p14="http://schemas.microsoft.com/office/powerpoint/2010/main" val="127546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8336BFB-DDC2-4C11-AFD7-6C63D192B82F}"/>
              </a:ext>
            </a:extLst>
          </p:cNvPr>
          <p:cNvPicPr>
            <a:picLocks noChangeAspect="1"/>
          </p:cNvPicPr>
          <p:nvPr/>
        </p:nvPicPr>
        <p:blipFill>
          <a:blip r:embed="rId2"/>
          <a:stretch>
            <a:fillRect/>
          </a:stretch>
        </p:blipFill>
        <p:spPr>
          <a:xfrm>
            <a:off x="4230378" y="857572"/>
            <a:ext cx="7052313" cy="5313336"/>
          </a:xfrm>
          <a:prstGeom prst="rect">
            <a:avLst/>
          </a:prstGeom>
        </p:spPr>
      </p:pic>
      <p:sp>
        <p:nvSpPr>
          <p:cNvPr id="6" name="TextBox 5">
            <a:extLst>
              <a:ext uri="{FF2B5EF4-FFF2-40B4-BE49-F238E27FC236}">
                <a16:creationId xmlns:a16="http://schemas.microsoft.com/office/drawing/2014/main" id="{E66A569D-86A4-4251-B13B-2C2D0790E48F}"/>
              </a:ext>
            </a:extLst>
          </p:cNvPr>
          <p:cNvSpPr txBox="1"/>
          <p:nvPr/>
        </p:nvSpPr>
        <p:spPr>
          <a:xfrm>
            <a:off x="209443" y="1025687"/>
            <a:ext cx="4134507" cy="266226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This is a small portion of the anode where two segments overlap to form the half lap joint.</a:t>
            </a:r>
          </a:p>
          <a:p>
            <a:pPr marL="285750" indent="-285750">
              <a:spcBef>
                <a:spcPts val="600"/>
              </a:spcBef>
              <a:buFont typeface="Arial" panose="020B0604020202020204" pitchFamily="34" charset="0"/>
              <a:buChar char="•"/>
            </a:pPr>
            <a:r>
              <a:rPr lang="en-US" dirty="0"/>
              <a:t>At the request of the CERN PCB shop, two rows of holes have been removed at every joint on the 2</a:t>
            </a:r>
            <a:r>
              <a:rPr lang="en-US" baseline="30000" dirty="0"/>
              <a:t>nd</a:t>
            </a:r>
            <a:r>
              <a:rPr lang="en-US" dirty="0"/>
              <a:t> anode to make room for the glue filling step before the screen printing of the silver paint patches. </a:t>
            </a:r>
          </a:p>
        </p:txBody>
      </p:sp>
      <p:sp>
        <p:nvSpPr>
          <p:cNvPr id="5" name="TextBox 4">
            <a:extLst>
              <a:ext uri="{FF2B5EF4-FFF2-40B4-BE49-F238E27FC236}">
                <a16:creationId xmlns:a16="http://schemas.microsoft.com/office/drawing/2014/main" id="{FC9FDFA5-F1D6-41AD-8D29-D1EF44F717C9}"/>
              </a:ext>
            </a:extLst>
          </p:cNvPr>
          <p:cNvSpPr txBox="1"/>
          <p:nvPr/>
        </p:nvSpPr>
        <p:spPr>
          <a:xfrm>
            <a:off x="471488" y="295937"/>
            <a:ext cx="9129712" cy="461665"/>
          </a:xfrm>
          <a:prstGeom prst="rect">
            <a:avLst/>
          </a:prstGeom>
          <a:noFill/>
        </p:spPr>
        <p:txBody>
          <a:bodyPr wrap="square" rtlCol="0">
            <a:spAutoFit/>
          </a:bodyPr>
          <a:lstStyle/>
          <a:p>
            <a:r>
              <a:rPr lang="en-US" sz="2400" dirty="0"/>
              <a:t>Anode PCB Layout Details</a:t>
            </a:r>
          </a:p>
        </p:txBody>
      </p:sp>
      <p:sp>
        <p:nvSpPr>
          <p:cNvPr id="23" name="Slide Number Placeholder 22">
            <a:extLst>
              <a:ext uri="{FF2B5EF4-FFF2-40B4-BE49-F238E27FC236}">
                <a16:creationId xmlns:a16="http://schemas.microsoft.com/office/drawing/2014/main" id="{E5DA5AA5-7628-4E4E-AE8A-04843DE1A7C1}"/>
              </a:ext>
            </a:extLst>
          </p:cNvPr>
          <p:cNvSpPr>
            <a:spLocks noGrp="1"/>
          </p:cNvSpPr>
          <p:nvPr>
            <p:ph type="sldNum" sz="quarter" idx="12"/>
          </p:nvPr>
        </p:nvSpPr>
        <p:spPr/>
        <p:txBody>
          <a:bodyPr/>
          <a:lstStyle/>
          <a:p>
            <a:fld id="{7D7A0D74-5A86-4706-83CB-BC966A82936E}" type="slidenum">
              <a:rPr lang="en-US" smtClean="0"/>
              <a:t>5</a:t>
            </a:fld>
            <a:endParaRPr lang="en-US"/>
          </a:p>
        </p:txBody>
      </p:sp>
      <p:sp>
        <p:nvSpPr>
          <p:cNvPr id="29" name="TextBox 28">
            <a:extLst>
              <a:ext uri="{FF2B5EF4-FFF2-40B4-BE49-F238E27FC236}">
                <a16:creationId xmlns:a16="http://schemas.microsoft.com/office/drawing/2014/main" id="{FFD942F1-B53E-4297-894E-B81FE6D98F14}"/>
              </a:ext>
            </a:extLst>
          </p:cNvPr>
          <p:cNvSpPr txBox="1"/>
          <p:nvPr/>
        </p:nvSpPr>
        <p:spPr>
          <a:xfrm>
            <a:off x="4859251" y="3226289"/>
            <a:ext cx="1751308" cy="923330"/>
          </a:xfrm>
          <a:prstGeom prst="rect">
            <a:avLst/>
          </a:prstGeom>
          <a:noFill/>
        </p:spPr>
        <p:txBody>
          <a:bodyPr wrap="square" rtlCol="0">
            <a:spAutoFit/>
          </a:bodyPr>
          <a:lstStyle/>
          <a:p>
            <a:r>
              <a:rPr lang="en-US" dirty="0"/>
              <a:t>Splice joint tab </a:t>
            </a:r>
          </a:p>
          <a:p>
            <a:endParaRPr lang="en-US" dirty="0"/>
          </a:p>
          <a:p>
            <a:r>
              <a:rPr lang="en-US" dirty="0"/>
              <a:t>&amp; pinning holes</a:t>
            </a:r>
          </a:p>
        </p:txBody>
      </p:sp>
      <p:sp>
        <p:nvSpPr>
          <p:cNvPr id="30" name="TextBox 29">
            <a:extLst>
              <a:ext uri="{FF2B5EF4-FFF2-40B4-BE49-F238E27FC236}">
                <a16:creationId xmlns:a16="http://schemas.microsoft.com/office/drawing/2014/main" id="{C4C2A29D-1C95-444A-BBA0-66FF1E04C827}"/>
              </a:ext>
            </a:extLst>
          </p:cNvPr>
          <p:cNvSpPr txBox="1"/>
          <p:nvPr/>
        </p:nvSpPr>
        <p:spPr>
          <a:xfrm>
            <a:off x="4619318" y="5248044"/>
            <a:ext cx="1751308" cy="646331"/>
          </a:xfrm>
          <a:prstGeom prst="rect">
            <a:avLst/>
          </a:prstGeom>
          <a:noFill/>
        </p:spPr>
        <p:txBody>
          <a:bodyPr wrap="square" rtlCol="0">
            <a:spAutoFit/>
          </a:bodyPr>
          <a:lstStyle/>
          <a:p>
            <a:r>
              <a:rPr lang="en-US" dirty="0"/>
              <a:t>Induction 2 edge fingers</a:t>
            </a:r>
          </a:p>
        </p:txBody>
      </p:sp>
      <p:cxnSp>
        <p:nvCxnSpPr>
          <p:cNvPr id="32" name="Straight Arrow Connector 31">
            <a:extLst>
              <a:ext uri="{FF2B5EF4-FFF2-40B4-BE49-F238E27FC236}">
                <a16:creationId xmlns:a16="http://schemas.microsoft.com/office/drawing/2014/main" id="{A6B75EB3-2B16-4DB7-937C-0F0CE5497B9D}"/>
              </a:ext>
            </a:extLst>
          </p:cNvPr>
          <p:cNvCxnSpPr>
            <a:cxnSpLocks/>
          </p:cNvCxnSpPr>
          <p:nvPr/>
        </p:nvCxnSpPr>
        <p:spPr>
          <a:xfrm flipV="1">
            <a:off x="6332522" y="5406887"/>
            <a:ext cx="699965" cy="154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1E07C26-5209-436A-B09B-B1C57190B030}"/>
              </a:ext>
            </a:extLst>
          </p:cNvPr>
          <p:cNvSpPr txBox="1"/>
          <p:nvPr/>
        </p:nvSpPr>
        <p:spPr>
          <a:xfrm>
            <a:off x="4854450" y="4587085"/>
            <a:ext cx="2169432" cy="646331"/>
          </a:xfrm>
          <a:prstGeom prst="rect">
            <a:avLst/>
          </a:prstGeom>
          <a:noFill/>
        </p:spPr>
        <p:txBody>
          <a:bodyPr wrap="square" rtlCol="0">
            <a:spAutoFit/>
          </a:bodyPr>
          <a:lstStyle/>
          <a:p>
            <a:r>
              <a:rPr lang="en-US" dirty="0"/>
              <a:t>Induction 2 silver paint patch</a:t>
            </a:r>
          </a:p>
        </p:txBody>
      </p:sp>
      <p:cxnSp>
        <p:nvCxnSpPr>
          <p:cNvPr id="34" name="Straight Arrow Connector 33">
            <a:extLst>
              <a:ext uri="{FF2B5EF4-FFF2-40B4-BE49-F238E27FC236}">
                <a16:creationId xmlns:a16="http://schemas.microsoft.com/office/drawing/2014/main" id="{35D1A32C-93E1-4C9E-B397-432CD9EAD07F}"/>
              </a:ext>
            </a:extLst>
          </p:cNvPr>
          <p:cNvCxnSpPr>
            <a:cxnSpLocks/>
          </p:cNvCxnSpPr>
          <p:nvPr/>
        </p:nvCxnSpPr>
        <p:spPr>
          <a:xfrm flipV="1">
            <a:off x="6643757" y="4602161"/>
            <a:ext cx="1519919" cy="249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89E7CD8-3E00-428C-8B7F-AF0DD0E69C44}"/>
              </a:ext>
            </a:extLst>
          </p:cNvPr>
          <p:cNvSpPr txBox="1"/>
          <p:nvPr/>
        </p:nvSpPr>
        <p:spPr>
          <a:xfrm>
            <a:off x="5145768" y="2161682"/>
            <a:ext cx="2169432" cy="646331"/>
          </a:xfrm>
          <a:prstGeom prst="rect">
            <a:avLst/>
          </a:prstGeom>
          <a:noFill/>
        </p:spPr>
        <p:txBody>
          <a:bodyPr wrap="square" rtlCol="0">
            <a:spAutoFit/>
          </a:bodyPr>
          <a:lstStyle/>
          <a:p>
            <a:r>
              <a:rPr lang="en-US" dirty="0"/>
              <a:t>Collection silver paint patch</a:t>
            </a:r>
          </a:p>
        </p:txBody>
      </p:sp>
      <p:cxnSp>
        <p:nvCxnSpPr>
          <p:cNvPr id="38" name="Straight Arrow Connector 37">
            <a:extLst>
              <a:ext uri="{FF2B5EF4-FFF2-40B4-BE49-F238E27FC236}">
                <a16:creationId xmlns:a16="http://schemas.microsoft.com/office/drawing/2014/main" id="{1A30A027-795E-45F4-9FFA-3B0D6E830D50}"/>
              </a:ext>
            </a:extLst>
          </p:cNvPr>
          <p:cNvCxnSpPr>
            <a:cxnSpLocks/>
          </p:cNvCxnSpPr>
          <p:nvPr/>
        </p:nvCxnSpPr>
        <p:spPr>
          <a:xfrm>
            <a:off x="6732104" y="2511825"/>
            <a:ext cx="892313" cy="240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80309DB-B320-4994-826F-BD8DC4925201}"/>
              </a:ext>
            </a:extLst>
          </p:cNvPr>
          <p:cNvSpPr txBox="1"/>
          <p:nvPr/>
        </p:nvSpPr>
        <p:spPr>
          <a:xfrm>
            <a:off x="5247806" y="1209158"/>
            <a:ext cx="2169432" cy="369332"/>
          </a:xfrm>
          <a:prstGeom prst="rect">
            <a:avLst/>
          </a:prstGeom>
          <a:noFill/>
        </p:spPr>
        <p:txBody>
          <a:bodyPr wrap="square" rtlCol="0">
            <a:spAutoFit/>
          </a:bodyPr>
          <a:lstStyle/>
          <a:p>
            <a:r>
              <a:rPr lang="en-US" dirty="0"/>
              <a:t>Collection strip</a:t>
            </a:r>
          </a:p>
        </p:txBody>
      </p:sp>
      <p:cxnSp>
        <p:nvCxnSpPr>
          <p:cNvPr id="42" name="Straight Arrow Connector 41">
            <a:extLst>
              <a:ext uri="{FF2B5EF4-FFF2-40B4-BE49-F238E27FC236}">
                <a16:creationId xmlns:a16="http://schemas.microsoft.com/office/drawing/2014/main" id="{FD70AC34-2CA0-437F-A896-71CBE2692686}"/>
              </a:ext>
            </a:extLst>
          </p:cNvPr>
          <p:cNvCxnSpPr/>
          <p:nvPr/>
        </p:nvCxnSpPr>
        <p:spPr>
          <a:xfrm flipV="1">
            <a:off x="6838122" y="1055757"/>
            <a:ext cx="640521" cy="338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0D3529E-CBA2-403F-A286-768D086E6D00}"/>
              </a:ext>
            </a:extLst>
          </p:cNvPr>
          <p:cNvSpPr txBox="1"/>
          <p:nvPr/>
        </p:nvSpPr>
        <p:spPr>
          <a:xfrm>
            <a:off x="4457522" y="2795402"/>
            <a:ext cx="2143939" cy="307777"/>
          </a:xfrm>
          <a:prstGeom prst="rect">
            <a:avLst/>
          </a:prstGeom>
          <a:noFill/>
        </p:spPr>
        <p:txBody>
          <a:bodyPr wrap="square" rtlCol="0">
            <a:spAutoFit/>
          </a:bodyPr>
          <a:lstStyle/>
          <a:p>
            <a:r>
              <a:rPr lang="en-US" sz="1400" dirty="0"/>
              <a:t>Gap on top layer</a:t>
            </a:r>
          </a:p>
        </p:txBody>
      </p:sp>
      <p:sp>
        <p:nvSpPr>
          <p:cNvPr id="46" name="TextBox 45">
            <a:extLst>
              <a:ext uri="{FF2B5EF4-FFF2-40B4-BE49-F238E27FC236}">
                <a16:creationId xmlns:a16="http://schemas.microsoft.com/office/drawing/2014/main" id="{8D369F28-6BC8-49A5-89E3-6FBE86A23020}"/>
              </a:ext>
            </a:extLst>
          </p:cNvPr>
          <p:cNvSpPr txBox="1"/>
          <p:nvPr/>
        </p:nvSpPr>
        <p:spPr>
          <a:xfrm>
            <a:off x="4457522" y="4348913"/>
            <a:ext cx="2143939" cy="307777"/>
          </a:xfrm>
          <a:prstGeom prst="rect">
            <a:avLst/>
          </a:prstGeom>
          <a:noFill/>
        </p:spPr>
        <p:txBody>
          <a:bodyPr wrap="square" rtlCol="0">
            <a:spAutoFit/>
          </a:bodyPr>
          <a:lstStyle/>
          <a:p>
            <a:r>
              <a:rPr lang="en-US" sz="1400" dirty="0"/>
              <a:t>Gap on bottom layer</a:t>
            </a:r>
          </a:p>
        </p:txBody>
      </p:sp>
      <p:cxnSp>
        <p:nvCxnSpPr>
          <p:cNvPr id="48" name="Straight Arrow Connector 47">
            <a:extLst>
              <a:ext uri="{FF2B5EF4-FFF2-40B4-BE49-F238E27FC236}">
                <a16:creationId xmlns:a16="http://schemas.microsoft.com/office/drawing/2014/main" id="{B0AF8A66-D180-4088-8242-C799F08BCAD8}"/>
              </a:ext>
            </a:extLst>
          </p:cNvPr>
          <p:cNvCxnSpPr/>
          <p:nvPr/>
        </p:nvCxnSpPr>
        <p:spPr>
          <a:xfrm>
            <a:off x="6171096" y="4502801"/>
            <a:ext cx="861391" cy="99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B9D86A4-00E3-4AB7-8B49-830A3116734D}"/>
              </a:ext>
            </a:extLst>
          </p:cNvPr>
          <p:cNvCxnSpPr/>
          <p:nvPr/>
        </p:nvCxnSpPr>
        <p:spPr>
          <a:xfrm flipV="1">
            <a:off x="5939166" y="2808013"/>
            <a:ext cx="1186086" cy="141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71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0BD91F-DB1B-45CF-BE71-874ED3A0CDCB}"/>
              </a:ext>
            </a:extLst>
          </p:cNvPr>
          <p:cNvPicPr>
            <a:picLocks noChangeAspect="1"/>
          </p:cNvPicPr>
          <p:nvPr/>
        </p:nvPicPr>
        <p:blipFill>
          <a:blip r:embed="rId2"/>
          <a:stretch>
            <a:fillRect/>
          </a:stretch>
        </p:blipFill>
        <p:spPr>
          <a:xfrm>
            <a:off x="7135599" y="3396503"/>
            <a:ext cx="4319894" cy="2548696"/>
          </a:xfrm>
          <a:prstGeom prst="rect">
            <a:avLst/>
          </a:prstGeom>
        </p:spPr>
      </p:pic>
      <p:pic>
        <p:nvPicPr>
          <p:cNvPr id="7" name="Picture 6">
            <a:extLst>
              <a:ext uri="{FF2B5EF4-FFF2-40B4-BE49-F238E27FC236}">
                <a16:creationId xmlns:a16="http://schemas.microsoft.com/office/drawing/2014/main" id="{C46585D8-BA18-4342-ACE1-AF58405C869A}"/>
              </a:ext>
            </a:extLst>
          </p:cNvPr>
          <p:cNvPicPr>
            <a:picLocks noChangeAspect="1"/>
          </p:cNvPicPr>
          <p:nvPr/>
        </p:nvPicPr>
        <p:blipFill>
          <a:blip r:embed="rId3"/>
          <a:stretch>
            <a:fillRect/>
          </a:stretch>
        </p:blipFill>
        <p:spPr>
          <a:xfrm>
            <a:off x="736507" y="3354650"/>
            <a:ext cx="4548842" cy="2572009"/>
          </a:xfrm>
          <a:prstGeom prst="rect">
            <a:avLst/>
          </a:prstGeom>
        </p:spPr>
      </p:pic>
      <p:sp>
        <p:nvSpPr>
          <p:cNvPr id="4" name="Slide Number Placeholder 3">
            <a:extLst>
              <a:ext uri="{FF2B5EF4-FFF2-40B4-BE49-F238E27FC236}">
                <a16:creationId xmlns:a16="http://schemas.microsoft.com/office/drawing/2014/main" id="{2D4AA259-205D-4154-95AA-043DF2BF3DAB}"/>
              </a:ext>
            </a:extLst>
          </p:cNvPr>
          <p:cNvSpPr>
            <a:spLocks noGrp="1"/>
          </p:cNvSpPr>
          <p:nvPr>
            <p:ph type="sldNum" sz="quarter" idx="12"/>
          </p:nvPr>
        </p:nvSpPr>
        <p:spPr/>
        <p:txBody>
          <a:bodyPr/>
          <a:lstStyle/>
          <a:p>
            <a:fld id="{7D7A0D74-5A86-4706-83CB-BC966A82936E}" type="slidenum">
              <a:rPr lang="en-US" smtClean="0"/>
              <a:t>6</a:t>
            </a:fld>
            <a:endParaRPr lang="en-US"/>
          </a:p>
        </p:txBody>
      </p:sp>
      <p:sp>
        <p:nvSpPr>
          <p:cNvPr id="5" name="TextBox 4">
            <a:extLst>
              <a:ext uri="{FF2B5EF4-FFF2-40B4-BE49-F238E27FC236}">
                <a16:creationId xmlns:a16="http://schemas.microsoft.com/office/drawing/2014/main" id="{FC9FDFA5-F1D6-41AD-8D29-D1EF44F717C9}"/>
              </a:ext>
            </a:extLst>
          </p:cNvPr>
          <p:cNvSpPr txBox="1"/>
          <p:nvPr/>
        </p:nvSpPr>
        <p:spPr>
          <a:xfrm>
            <a:off x="471488" y="295937"/>
            <a:ext cx="9129712" cy="461665"/>
          </a:xfrm>
          <a:prstGeom prst="rect">
            <a:avLst/>
          </a:prstGeom>
          <a:noFill/>
        </p:spPr>
        <p:txBody>
          <a:bodyPr wrap="square" rtlCol="0">
            <a:spAutoFit/>
          </a:bodyPr>
          <a:lstStyle/>
          <a:p>
            <a:r>
              <a:rPr lang="en-US" sz="2400" dirty="0"/>
              <a:t>3D Model of the Anodes</a:t>
            </a:r>
          </a:p>
        </p:txBody>
      </p:sp>
      <p:sp>
        <p:nvSpPr>
          <p:cNvPr id="26" name="TextBox 25">
            <a:extLst>
              <a:ext uri="{FF2B5EF4-FFF2-40B4-BE49-F238E27FC236}">
                <a16:creationId xmlns:a16="http://schemas.microsoft.com/office/drawing/2014/main" id="{72A1F338-63EC-439B-A8D6-8CA831456F1A}"/>
              </a:ext>
            </a:extLst>
          </p:cNvPr>
          <p:cNvSpPr txBox="1"/>
          <p:nvPr/>
        </p:nvSpPr>
        <p:spPr>
          <a:xfrm flipH="1">
            <a:off x="632598" y="3595256"/>
            <a:ext cx="1856662" cy="338554"/>
          </a:xfrm>
          <a:prstGeom prst="rect">
            <a:avLst/>
          </a:prstGeom>
          <a:noFill/>
        </p:spPr>
        <p:txBody>
          <a:bodyPr wrap="square" rtlCol="0">
            <a:spAutoFit/>
          </a:bodyPr>
          <a:lstStyle/>
          <a:p>
            <a:r>
              <a:rPr lang="en-US" sz="1600" dirty="0"/>
              <a:t>1</a:t>
            </a:r>
            <a:r>
              <a:rPr lang="en-US" sz="1600" baseline="30000" dirty="0"/>
              <a:t>st</a:t>
            </a:r>
            <a:r>
              <a:rPr lang="en-US" sz="1600" dirty="0"/>
              <a:t> induction plane</a:t>
            </a:r>
          </a:p>
        </p:txBody>
      </p:sp>
      <p:pic>
        <p:nvPicPr>
          <p:cNvPr id="10" name="Picture 9">
            <a:extLst>
              <a:ext uri="{FF2B5EF4-FFF2-40B4-BE49-F238E27FC236}">
                <a16:creationId xmlns:a16="http://schemas.microsoft.com/office/drawing/2014/main" id="{BEEDC06A-3C1A-47E5-9393-725C2F97C5DB}"/>
              </a:ext>
            </a:extLst>
          </p:cNvPr>
          <p:cNvPicPr>
            <a:picLocks noChangeAspect="1"/>
          </p:cNvPicPr>
          <p:nvPr/>
        </p:nvPicPr>
        <p:blipFill>
          <a:blip r:embed="rId4"/>
          <a:stretch>
            <a:fillRect/>
          </a:stretch>
        </p:blipFill>
        <p:spPr>
          <a:xfrm>
            <a:off x="7082118" y="501481"/>
            <a:ext cx="4590677" cy="2895022"/>
          </a:xfrm>
          <a:prstGeom prst="rect">
            <a:avLst/>
          </a:prstGeom>
        </p:spPr>
      </p:pic>
      <p:sp>
        <p:nvSpPr>
          <p:cNvPr id="27" name="TextBox 26">
            <a:extLst>
              <a:ext uri="{FF2B5EF4-FFF2-40B4-BE49-F238E27FC236}">
                <a16:creationId xmlns:a16="http://schemas.microsoft.com/office/drawing/2014/main" id="{99D48B64-8498-4DB7-8C4D-1CD52EB4C8E7}"/>
              </a:ext>
            </a:extLst>
          </p:cNvPr>
          <p:cNvSpPr txBox="1"/>
          <p:nvPr/>
        </p:nvSpPr>
        <p:spPr>
          <a:xfrm flipH="1">
            <a:off x="7082118" y="3032236"/>
            <a:ext cx="1856662" cy="338554"/>
          </a:xfrm>
          <a:prstGeom prst="rect">
            <a:avLst/>
          </a:prstGeom>
          <a:noFill/>
        </p:spPr>
        <p:txBody>
          <a:bodyPr wrap="square" rtlCol="0">
            <a:spAutoFit/>
          </a:bodyPr>
          <a:lstStyle/>
          <a:p>
            <a:r>
              <a:rPr lang="en-US" sz="1600" dirty="0"/>
              <a:t>2</a:t>
            </a:r>
            <a:r>
              <a:rPr lang="en-US" sz="1600" baseline="30000" dirty="0"/>
              <a:t>nd</a:t>
            </a:r>
            <a:r>
              <a:rPr lang="en-US" sz="1600" dirty="0"/>
              <a:t> induction plane</a:t>
            </a:r>
          </a:p>
        </p:txBody>
      </p:sp>
      <p:sp>
        <p:nvSpPr>
          <p:cNvPr id="30" name="TextBox 29">
            <a:extLst>
              <a:ext uri="{FF2B5EF4-FFF2-40B4-BE49-F238E27FC236}">
                <a16:creationId xmlns:a16="http://schemas.microsoft.com/office/drawing/2014/main" id="{D7AA772D-10CD-4074-923C-1F1B05EB07D6}"/>
              </a:ext>
            </a:extLst>
          </p:cNvPr>
          <p:cNvSpPr txBox="1"/>
          <p:nvPr/>
        </p:nvSpPr>
        <p:spPr>
          <a:xfrm flipH="1">
            <a:off x="7082118" y="3396503"/>
            <a:ext cx="1856662" cy="338554"/>
          </a:xfrm>
          <a:prstGeom prst="rect">
            <a:avLst/>
          </a:prstGeom>
          <a:noFill/>
        </p:spPr>
        <p:txBody>
          <a:bodyPr wrap="square" rtlCol="0">
            <a:spAutoFit/>
          </a:bodyPr>
          <a:lstStyle/>
          <a:p>
            <a:r>
              <a:rPr lang="en-US" sz="1600" dirty="0"/>
              <a:t>Collection plane</a:t>
            </a:r>
          </a:p>
        </p:txBody>
      </p:sp>
      <p:pic>
        <p:nvPicPr>
          <p:cNvPr id="14" name="Picture 13">
            <a:extLst>
              <a:ext uri="{FF2B5EF4-FFF2-40B4-BE49-F238E27FC236}">
                <a16:creationId xmlns:a16="http://schemas.microsoft.com/office/drawing/2014/main" id="{8F84C693-11A5-4102-A0CD-695604C1C2AE}"/>
              </a:ext>
            </a:extLst>
          </p:cNvPr>
          <p:cNvPicPr>
            <a:picLocks noChangeAspect="1"/>
          </p:cNvPicPr>
          <p:nvPr/>
        </p:nvPicPr>
        <p:blipFill>
          <a:blip r:embed="rId5"/>
          <a:stretch>
            <a:fillRect/>
          </a:stretch>
        </p:blipFill>
        <p:spPr>
          <a:xfrm>
            <a:off x="736507" y="856991"/>
            <a:ext cx="4623036" cy="2572009"/>
          </a:xfrm>
          <a:prstGeom prst="rect">
            <a:avLst/>
          </a:prstGeom>
        </p:spPr>
      </p:pic>
      <p:sp>
        <p:nvSpPr>
          <p:cNvPr id="31" name="TextBox 30">
            <a:extLst>
              <a:ext uri="{FF2B5EF4-FFF2-40B4-BE49-F238E27FC236}">
                <a16:creationId xmlns:a16="http://schemas.microsoft.com/office/drawing/2014/main" id="{C6085F40-61B7-4292-8ECC-0ACF6E9C923D}"/>
              </a:ext>
            </a:extLst>
          </p:cNvPr>
          <p:cNvSpPr txBox="1"/>
          <p:nvPr/>
        </p:nvSpPr>
        <p:spPr>
          <a:xfrm flipH="1">
            <a:off x="632598" y="2883884"/>
            <a:ext cx="1856662" cy="338554"/>
          </a:xfrm>
          <a:prstGeom prst="rect">
            <a:avLst/>
          </a:prstGeom>
          <a:noFill/>
        </p:spPr>
        <p:txBody>
          <a:bodyPr wrap="square" rtlCol="0">
            <a:spAutoFit/>
          </a:bodyPr>
          <a:lstStyle/>
          <a:p>
            <a:r>
              <a:rPr lang="en-US" sz="1600" dirty="0"/>
              <a:t>Shield plane</a:t>
            </a:r>
          </a:p>
        </p:txBody>
      </p:sp>
      <p:sp>
        <p:nvSpPr>
          <p:cNvPr id="32" name="TextBox 31">
            <a:extLst>
              <a:ext uri="{FF2B5EF4-FFF2-40B4-BE49-F238E27FC236}">
                <a16:creationId xmlns:a16="http://schemas.microsoft.com/office/drawing/2014/main" id="{5A8742E1-BBE1-4A37-A1D2-B8A270FC002A}"/>
              </a:ext>
            </a:extLst>
          </p:cNvPr>
          <p:cNvSpPr txBox="1"/>
          <p:nvPr/>
        </p:nvSpPr>
        <p:spPr>
          <a:xfrm flipH="1">
            <a:off x="736506" y="6054083"/>
            <a:ext cx="10212387" cy="584775"/>
          </a:xfrm>
          <a:prstGeom prst="rect">
            <a:avLst/>
          </a:prstGeom>
          <a:noFill/>
        </p:spPr>
        <p:txBody>
          <a:bodyPr wrap="square" rtlCol="0">
            <a:spAutoFit/>
          </a:bodyPr>
          <a:lstStyle/>
          <a:p>
            <a:r>
              <a:rPr lang="en-US" sz="1600" dirty="0"/>
              <a:t>Using separate edge connectors, the need to install connectors (pins or sockets) on the anode PCBs has been eliminated.  The bare anode PCBs go straight to CRU assembly (after the mechanical bonding and electrical interconnect).</a:t>
            </a:r>
          </a:p>
        </p:txBody>
      </p:sp>
    </p:spTree>
    <p:extLst>
      <p:ext uri="{BB962C8B-B14F-4D97-AF65-F5344CB8AC3E}">
        <p14:creationId xmlns:p14="http://schemas.microsoft.com/office/powerpoint/2010/main" val="370539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CF5575-5AB5-4373-BC03-8CFCFFB9A905}"/>
              </a:ext>
            </a:extLst>
          </p:cNvPr>
          <p:cNvPicPr>
            <a:picLocks noChangeAspect="1"/>
          </p:cNvPicPr>
          <p:nvPr/>
        </p:nvPicPr>
        <p:blipFill>
          <a:blip r:embed="rId2"/>
          <a:stretch>
            <a:fillRect/>
          </a:stretch>
        </p:blipFill>
        <p:spPr>
          <a:xfrm>
            <a:off x="335569" y="675845"/>
            <a:ext cx="11723498" cy="5358179"/>
          </a:xfrm>
          <a:prstGeom prst="rect">
            <a:avLst/>
          </a:prstGeom>
        </p:spPr>
      </p:pic>
      <p:sp>
        <p:nvSpPr>
          <p:cNvPr id="4" name="Slide Number Placeholder 3">
            <a:extLst>
              <a:ext uri="{FF2B5EF4-FFF2-40B4-BE49-F238E27FC236}">
                <a16:creationId xmlns:a16="http://schemas.microsoft.com/office/drawing/2014/main" id="{2D4AA259-205D-4154-95AA-043DF2BF3DAB}"/>
              </a:ext>
            </a:extLst>
          </p:cNvPr>
          <p:cNvSpPr>
            <a:spLocks noGrp="1"/>
          </p:cNvSpPr>
          <p:nvPr>
            <p:ph type="sldNum" sz="quarter" idx="12"/>
          </p:nvPr>
        </p:nvSpPr>
        <p:spPr/>
        <p:txBody>
          <a:bodyPr/>
          <a:lstStyle/>
          <a:p>
            <a:fld id="{7D7A0D74-5A86-4706-83CB-BC966A82936E}" type="slidenum">
              <a:rPr lang="en-US" smtClean="0"/>
              <a:t>7</a:t>
            </a:fld>
            <a:endParaRPr lang="en-US"/>
          </a:p>
        </p:txBody>
      </p:sp>
      <p:sp>
        <p:nvSpPr>
          <p:cNvPr id="5" name="TextBox 4">
            <a:extLst>
              <a:ext uri="{FF2B5EF4-FFF2-40B4-BE49-F238E27FC236}">
                <a16:creationId xmlns:a16="http://schemas.microsoft.com/office/drawing/2014/main" id="{FC9FDFA5-F1D6-41AD-8D29-D1EF44F717C9}"/>
              </a:ext>
            </a:extLst>
          </p:cNvPr>
          <p:cNvSpPr txBox="1"/>
          <p:nvPr/>
        </p:nvSpPr>
        <p:spPr>
          <a:xfrm>
            <a:off x="471488" y="295937"/>
            <a:ext cx="9129712" cy="461665"/>
          </a:xfrm>
          <a:prstGeom prst="rect">
            <a:avLst/>
          </a:prstGeom>
          <a:noFill/>
        </p:spPr>
        <p:txBody>
          <a:bodyPr wrap="square" rtlCol="0">
            <a:spAutoFit/>
          </a:bodyPr>
          <a:lstStyle/>
          <a:p>
            <a:r>
              <a:rPr lang="en-US" sz="2400" dirty="0"/>
              <a:t>Arrangement of the </a:t>
            </a:r>
            <a:r>
              <a:rPr lang="en-US" sz="2400"/>
              <a:t>Bottom CE Adapter </a:t>
            </a:r>
            <a:r>
              <a:rPr lang="en-US" sz="2400" dirty="0"/>
              <a:t>Boards</a:t>
            </a:r>
          </a:p>
        </p:txBody>
      </p:sp>
      <p:sp>
        <p:nvSpPr>
          <p:cNvPr id="26" name="TextBox 25">
            <a:extLst>
              <a:ext uri="{FF2B5EF4-FFF2-40B4-BE49-F238E27FC236}">
                <a16:creationId xmlns:a16="http://schemas.microsoft.com/office/drawing/2014/main" id="{72A1F338-63EC-439B-A8D6-8CA831456F1A}"/>
              </a:ext>
            </a:extLst>
          </p:cNvPr>
          <p:cNvSpPr txBox="1"/>
          <p:nvPr/>
        </p:nvSpPr>
        <p:spPr>
          <a:xfrm flipH="1">
            <a:off x="5562274" y="5831648"/>
            <a:ext cx="1856662" cy="338554"/>
          </a:xfrm>
          <a:prstGeom prst="rect">
            <a:avLst/>
          </a:prstGeom>
          <a:noFill/>
        </p:spPr>
        <p:txBody>
          <a:bodyPr wrap="square" rtlCol="0">
            <a:spAutoFit/>
          </a:bodyPr>
          <a:lstStyle/>
          <a:p>
            <a:r>
              <a:rPr lang="en-US" sz="1600" dirty="0"/>
              <a:t>Long board</a:t>
            </a:r>
          </a:p>
        </p:txBody>
      </p:sp>
      <p:sp>
        <p:nvSpPr>
          <p:cNvPr id="27" name="TextBox 26">
            <a:extLst>
              <a:ext uri="{FF2B5EF4-FFF2-40B4-BE49-F238E27FC236}">
                <a16:creationId xmlns:a16="http://schemas.microsoft.com/office/drawing/2014/main" id="{99D48B64-8498-4DB7-8C4D-1CD52EB4C8E7}"/>
              </a:ext>
            </a:extLst>
          </p:cNvPr>
          <p:cNvSpPr txBox="1"/>
          <p:nvPr/>
        </p:nvSpPr>
        <p:spPr>
          <a:xfrm rot="16200000" flipH="1">
            <a:off x="-626120" y="1995462"/>
            <a:ext cx="1856662" cy="338554"/>
          </a:xfrm>
          <a:prstGeom prst="rect">
            <a:avLst/>
          </a:prstGeom>
          <a:noFill/>
        </p:spPr>
        <p:txBody>
          <a:bodyPr wrap="square" rtlCol="0">
            <a:spAutoFit/>
          </a:bodyPr>
          <a:lstStyle/>
          <a:p>
            <a:r>
              <a:rPr lang="en-US" sz="1600" dirty="0"/>
              <a:t>Short board 1</a:t>
            </a:r>
          </a:p>
        </p:txBody>
      </p:sp>
      <p:sp>
        <p:nvSpPr>
          <p:cNvPr id="31" name="TextBox 30">
            <a:extLst>
              <a:ext uri="{FF2B5EF4-FFF2-40B4-BE49-F238E27FC236}">
                <a16:creationId xmlns:a16="http://schemas.microsoft.com/office/drawing/2014/main" id="{C6085F40-61B7-4292-8ECC-0ACF6E9C923D}"/>
              </a:ext>
            </a:extLst>
          </p:cNvPr>
          <p:cNvSpPr txBox="1"/>
          <p:nvPr/>
        </p:nvSpPr>
        <p:spPr>
          <a:xfrm flipH="1">
            <a:off x="754437" y="5843601"/>
            <a:ext cx="1856662" cy="338554"/>
          </a:xfrm>
          <a:prstGeom prst="rect">
            <a:avLst/>
          </a:prstGeom>
          <a:noFill/>
        </p:spPr>
        <p:txBody>
          <a:bodyPr wrap="square" rtlCol="0">
            <a:spAutoFit/>
          </a:bodyPr>
          <a:lstStyle/>
          <a:p>
            <a:r>
              <a:rPr lang="en-US" sz="1600" dirty="0"/>
              <a:t>Corner board 1</a:t>
            </a:r>
          </a:p>
        </p:txBody>
      </p:sp>
      <p:sp>
        <p:nvSpPr>
          <p:cNvPr id="15" name="TextBox 14">
            <a:extLst>
              <a:ext uri="{FF2B5EF4-FFF2-40B4-BE49-F238E27FC236}">
                <a16:creationId xmlns:a16="http://schemas.microsoft.com/office/drawing/2014/main" id="{00C47E54-83FF-4ABA-930E-39318BE4D1AB}"/>
              </a:ext>
            </a:extLst>
          </p:cNvPr>
          <p:cNvSpPr txBox="1"/>
          <p:nvPr/>
        </p:nvSpPr>
        <p:spPr>
          <a:xfrm flipH="1">
            <a:off x="10191284" y="5843601"/>
            <a:ext cx="1856662" cy="338554"/>
          </a:xfrm>
          <a:prstGeom prst="rect">
            <a:avLst/>
          </a:prstGeom>
          <a:noFill/>
        </p:spPr>
        <p:txBody>
          <a:bodyPr wrap="square" rtlCol="0">
            <a:spAutoFit/>
          </a:bodyPr>
          <a:lstStyle/>
          <a:p>
            <a:r>
              <a:rPr lang="en-US" sz="1600" dirty="0"/>
              <a:t>Corner board 2</a:t>
            </a:r>
          </a:p>
        </p:txBody>
      </p:sp>
      <p:sp>
        <p:nvSpPr>
          <p:cNvPr id="16" name="TextBox 15">
            <a:extLst>
              <a:ext uri="{FF2B5EF4-FFF2-40B4-BE49-F238E27FC236}">
                <a16:creationId xmlns:a16="http://schemas.microsoft.com/office/drawing/2014/main" id="{F2DE5CCD-7D48-40DE-8612-F03179C950E0}"/>
              </a:ext>
            </a:extLst>
          </p:cNvPr>
          <p:cNvSpPr txBox="1"/>
          <p:nvPr/>
        </p:nvSpPr>
        <p:spPr>
          <a:xfrm rot="16200000" flipH="1">
            <a:off x="11044475" y="2132921"/>
            <a:ext cx="1856662" cy="338554"/>
          </a:xfrm>
          <a:prstGeom prst="rect">
            <a:avLst/>
          </a:prstGeom>
          <a:noFill/>
        </p:spPr>
        <p:txBody>
          <a:bodyPr wrap="square" rtlCol="0">
            <a:spAutoFit/>
          </a:bodyPr>
          <a:lstStyle/>
          <a:p>
            <a:r>
              <a:rPr lang="en-US" sz="1600" dirty="0"/>
              <a:t>Short board 2</a:t>
            </a:r>
          </a:p>
        </p:txBody>
      </p:sp>
      <p:sp>
        <p:nvSpPr>
          <p:cNvPr id="17" name="TextBox 16">
            <a:extLst>
              <a:ext uri="{FF2B5EF4-FFF2-40B4-BE49-F238E27FC236}">
                <a16:creationId xmlns:a16="http://schemas.microsoft.com/office/drawing/2014/main" id="{438A550F-327B-4BAA-B974-1B68E42B77E3}"/>
              </a:ext>
            </a:extLst>
          </p:cNvPr>
          <p:cNvSpPr txBox="1"/>
          <p:nvPr/>
        </p:nvSpPr>
        <p:spPr>
          <a:xfrm flipH="1">
            <a:off x="571919" y="6369635"/>
            <a:ext cx="9886903" cy="338554"/>
          </a:xfrm>
          <a:prstGeom prst="rect">
            <a:avLst/>
          </a:prstGeom>
          <a:noFill/>
        </p:spPr>
        <p:txBody>
          <a:bodyPr wrap="square" rtlCol="0">
            <a:spAutoFit/>
          </a:bodyPr>
          <a:lstStyle/>
          <a:p>
            <a:r>
              <a:rPr lang="en-US" sz="1600" dirty="0"/>
              <a:t>Top electronics adapter boards have not been designed yet pending the decision on the cable arrangement.</a:t>
            </a:r>
          </a:p>
        </p:txBody>
      </p:sp>
    </p:spTree>
    <p:extLst>
      <p:ext uri="{BB962C8B-B14F-4D97-AF65-F5344CB8AC3E}">
        <p14:creationId xmlns:p14="http://schemas.microsoft.com/office/powerpoint/2010/main" val="718606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4AA259-205D-4154-95AA-043DF2BF3DAB}"/>
              </a:ext>
            </a:extLst>
          </p:cNvPr>
          <p:cNvSpPr>
            <a:spLocks noGrp="1"/>
          </p:cNvSpPr>
          <p:nvPr>
            <p:ph type="sldNum" sz="quarter" idx="12"/>
          </p:nvPr>
        </p:nvSpPr>
        <p:spPr/>
        <p:txBody>
          <a:bodyPr/>
          <a:lstStyle/>
          <a:p>
            <a:fld id="{7D7A0D74-5A86-4706-83CB-BC966A82936E}" type="slidenum">
              <a:rPr lang="en-US" smtClean="0"/>
              <a:t>8</a:t>
            </a:fld>
            <a:endParaRPr lang="en-US"/>
          </a:p>
        </p:txBody>
      </p:sp>
      <p:sp>
        <p:nvSpPr>
          <p:cNvPr id="5" name="TextBox 4">
            <a:extLst>
              <a:ext uri="{FF2B5EF4-FFF2-40B4-BE49-F238E27FC236}">
                <a16:creationId xmlns:a16="http://schemas.microsoft.com/office/drawing/2014/main" id="{FC9FDFA5-F1D6-41AD-8D29-D1EF44F717C9}"/>
              </a:ext>
            </a:extLst>
          </p:cNvPr>
          <p:cNvSpPr txBox="1"/>
          <p:nvPr/>
        </p:nvSpPr>
        <p:spPr>
          <a:xfrm>
            <a:off x="471488" y="295937"/>
            <a:ext cx="9129712" cy="461665"/>
          </a:xfrm>
          <a:prstGeom prst="rect">
            <a:avLst/>
          </a:prstGeom>
          <a:noFill/>
        </p:spPr>
        <p:txBody>
          <a:bodyPr wrap="square" rtlCol="0">
            <a:spAutoFit/>
          </a:bodyPr>
          <a:lstStyle/>
          <a:p>
            <a:r>
              <a:rPr lang="en-US" sz="2400" dirty="0"/>
              <a:t>Purpose of the Chopped Corners on the Anode PCBs</a:t>
            </a:r>
          </a:p>
        </p:txBody>
      </p:sp>
      <p:sp>
        <p:nvSpPr>
          <p:cNvPr id="17" name="TextBox 16">
            <a:extLst>
              <a:ext uri="{FF2B5EF4-FFF2-40B4-BE49-F238E27FC236}">
                <a16:creationId xmlns:a16="http://schemas.microsoft.com/office/drawing/2014/main" id="{5301DAA8-922C-4758-8A7D-EE8D1805AE28}"/>
              </a:ext>
            </a:extLst>
          </p:cNvPr>
          <p:cNvSpPr txBox="1"/>
          <p:nvPr/>
        </p:nvSpPr>
        <p:spPr>
          <a:xfrm>
            <a:off x="179294" y="1105645"/>
            <a:ext cx="3424518" cy="189282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400" dirty="0"/>
              <a:t>The 2 chopped corners on the anode/adapter PCBs provide a larger opening at the 4 CRP intersection for the passing of cathode suspension ropes.  </a:t>
            </a:r>
          </a:p>
          <a:p>
            <a:pPr marL="285750" indent="-285750">
              <a:spcBef>
                <a:spcPts val="600"/>
              </a:spcBef>
              <a:buFont typeface="Arial" panose="020B0604020202020204" pitchFamily="34" charset="0"/>
              <a:buChar char="•"/>
            </a:pPr>
            <a:r>
              <a:rPr lang="en-US" sz="1400" dirty="0"/>
              <a:t>This provides a ~20mm hole for the cathode ropes while the nominal CRP to CRP gaps can be kept reasonably small (~5mm in this case).</a:t>
            </a:r>
          </a:p>
        </p:txBody>
      </p:sp>
      <p:pic>
        <p:nvPicPr>
          <p:cNvPr id="3" name="Picture 2">
            <a:extLst>
              <a:ext uri="{FF2B5EF4-FFF2-40B4-BE49-F238E27FC236}">
                <a16:creationId xmlns:a16="http://schemas.microsoft.com/office/drawing/2014/main" id="{41D6F52B-4DD1-4F36-9291-8D8B8764CC6D}"/>
              </a:ext>
            </a:extLst>
          </p:cNvPr>
          <p:cNvPicPr>
            <a:picLocks noChangeAspect="1"/>
          </p:cNvPicPr>
          <p:nvPr/>
        </p:nvPicPr>
        <p:blipFill>
          <a:blip r:embed="rId2"/>
          <a:stretch>
            <a:fillRect/>
          </a:stretch>
        </p:blipFill>
        <p:spPr>
          <a:xfrm>
            <a:off x="3914738" y="1021416"/>
            <a:ext cx="6958779" cy="5334934"/>
          </a:xfrm>
          <a:prstGeom prst="rect">
            <a:avLst/>
          </a:prstGeom>
        </p:spPr>
      </p:pic>
    </p:spTree>
    <p:extLst>
      <p:ext uri="{BB962C8B-B14F-4D97-AF65-F5344CB8AC3E}">
        <p14:creationId xmlns:p14="http://schemas.microsoft.com/office/powerpoint/2010/main" val="130740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F44D02-9912-4ED5-9A96-EBC6F66689BB}"/>
              </a:ext>
            </a:extLst>
          </p:cNvPr>
          <p:cNvPicPr>
            <a:picLocks noChangeAspect="1"/>
          </p:cNvPicPr>
          <p:nvPr/>
        </p:nvPicPr>
        <p:blipFill>
          <a:blip r:embed="rId2"/>
          <a:stretch>
            <a:fillRect/>
          </a:stretch>
        </p:blipFill>
        <p:spPr>
          <a:xfrm>
            <a:off x="971227" y="958057"/>
            <a:ext cx="10652502" cy="5704272"/>
          </a:xfrm>
          <a:prstGeom prst="rect">
            <a:avLst/>
          </a:prstGeom>
        </p:spPr>
      </p:pic>
      <p:sp>
        <p:nvSpPr>
          <p:cNvPr id="4" name="Slide Number Placeholder 3">
            <a:extLst>
              <a:ext uri="{FF2B5EF4-FFF2-40B4-BE49-F238E27FC236}">
                <a16:creationId xmlns:a16="http://schemas.microsoft.com/office/drawing/2014/main" id="{2D4AA259-205D-4154-95AA-043DF2BF3DAB}"/>
              </a:ext>
            </a:extLst>
          </p:cNvPr>
          <p:cNvSpPr>
            <a:spLocks noGrp="1"/>
          </p:cNvSpPr>
          <p:nvPr>
            <p:ph type="sldNum" sz="quarter" idx="12"/>
          </p:nvPr>
        </p:nvSpPr>
        <p:spPr/>
        <p:txBody>
          <a:bodyPr/>
          <a:lstStyle/>
          <a:p>
            <a:fld id="{7D7A0D74-5A86-4706-83CB-BC966A82936E}" type="slidenum">
              <a:rPr lang="en-US" smtClean="0"/>
              <a:t>9</a:t>
            </a:fld>
            <a:endParaRPr lang="en-US"/>
          </a:p>
        </p:txBody>
      </p:sp>
      <p:sp>
        <p:nvSpPr>
          <p:cNvPr id="5" name="TextBox 4">
            <a:extLst>
              <a:ext uri="{FF2B5EF4-FFF2-40B4-BE49-F238E27FC236}">
                <a16:creationId xmlns:a16="http://schemas.microsoft.com/office/drawing/2014/main" id="{FC9FDFA5-F1D6-41AD-8D29-D1EF44F717C9}"/>
              </a:ext>
            </a:extLst>
          </p:cNvPr>
          <p:cNvSpPr txBox="1"/>
          <p:nvPr/>
        </p:nvSpPr>
        <p:spPr>
          <a:xfrm>
            <a:off x="471488" y="295937"/>
            <a:ext cx="9129712" cy="461665"/>
          </a:xfrm>
          <a:prstGeom prst="rect">
            <a:avLst/>
          </a:prstGeom>
          <a:noFill/>
        </p:spPr>
        <p:txBody>
          <a:bodyPr wrap="square" rtlCol="0">
            <a:spAutoFit/>
          </a:bodyPr>
          <a:lstStyle/>
          <a:p>
            <a:r>
              <a:rPr lang="en-US" sz="2400" dirty="0"/>
              <a:t>Corner Details of a Bottom CRU</a:t>
            </a:r>
          </a:p>
        </p:txBody>
      </p:sp>
    </p:spTree>
    <p:extLst>
      <p:ext uri="{BB962C8B-B14F-4D97-AF65-F5344CB8AC3E}">
        <p14:creationId xmlns:p14="http://schemas.microsoft.com/office/powerpoint/2010/main" val="143600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17956</TotalTime>
  <Words>1008</Words>
  <Application>Microsoft Office PowerPoint</Application>
  <PresentationFormat>Grand écran</PresentationFormat>
  <Paragraphs>109</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Office Theme</vt:lpstr>
      <vt:lpstr>Update on the 2nd 3-View CRU Design with a 60° Relative Angle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3-View Anode Layouts</dc:title>
  <dc:creator>Yu, Bo</dc:creator>
  <cp:lastModifiedBy>Dominique Duchesneau</cp:lastModifiedBy>
  <cp:revision>75</cp:revision>
  <dcterms:created xsi:type="dcterms:W3CDTF">2021-01-13T19:41:13Z</dcterms:created>
  <dcterms:modified xsi:type="dcterms:W3CDTF">2022-01-19T09:31:04Z</dcterms:modified>
</cp:coreProperties>
</file>