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1080" r:id="rId3"/>
    <p:sldId id="1088" r:id="rId4"/>
    <p:sldId id="1095" r:id="rId5"/>
    <p:sldId id="109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C5E0B4"/>
    <a:srgbClr val="F23B0F"/>
    <a:srgbClr val="4472C4"/>
    <a:srgbClr val="216E79"/>
    <a:srgbClr val="176582"/>
    <a:srgbClr val="2B8999"/>
    <a:srgbClr val="4BCCC3"/>
    <a:srgbClr val="B0DCED"/>
    <a:srgbClr val="74D3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52"/>
    <p:restoredTop sz="94790"/>
  </p:normalViewPr>
  <p:slideViewPr>
    <p:cSldViewPr snapToGrid="0" snapToObjects="1">
      <p:cViewPr varScale="1">
        <p:scale>
          <a:sx n="108" d="100"/>
          <a:sy n="108" d="100"/>
        </p:scale>
        <p:origin x="20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AA5D6-645D-7C42-A814-E9B7EBC775BA}" type="datetimeFigureOut">
              <a:rPr lang="en-US" smtClean="0"/>
              <a:t>1/17/22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EE191-8465-7D41-B5B0-52B2730B8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6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EE191-8465-7D41-B5B0-52B2730B83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314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28799"/>
            <a:ext cx="9144000" cy="16811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en-US"/>
              <a:t>C. Montanari | SAND-GRAIN Cryogenics &amp; Purification| SAND Technical Meeting - Jan 18,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00344" y="6356350"/>
            <a:ext cx="2743200" cy="365125"/>
          </a:xfrm>
        </p:spPr>
        <p:txBody>
          <a:bodyPr/>
          <a:lstStyle>
            <a:lvl1pPr>
              <a:defRPr sz="1800"/>
            </a:lvl1pPr>
          </a:lstStyle>
          <a:p>
            <a:fld id="{A3AE0841-66DC-0F46-9E18-1EC22739124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41569" y="6281235"/>
            <a:ext cx="11204999" cy="0"/>
          </a:xfrm>
          <a:prstGeom prst="line">
            <a:avLst/>
          </a:prstGeom>
          <a:ln w="44450" cap="rnd">
            <a:gradFill flip="none" rotWithShape="1">
              <a:gsLst>
                <a:gs pos="0">
                  <a:srgbClr val="176582"/>
                </a:gs>
                <a:gs pos="38000">
                  <a:srgbClr val="43DEE4"/>
                </a:gs>
                <a:gs pos="67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C5892D6-1606-DF42-B2F1-4EBE0A68304F}"/>
              </a:ext>
            </a:extLst>
          </p:cNvPr>
          <p:cNvSpPr/>
          <p:nvPr userDrawn="1"/>
        </p:nvSpPr>
        <p:spPr>
          <a:xfrm>
            <a:off x="-1" y="-8606"/>
            <a:ext cx="12211159" cy="1195304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FermiLogoBar_DOE_KO_horiz.eps">
            <a:extLst>
              <a:ext uri="{FF2B5EF4-FFF2-40B4-BE49-F238E27FC236}">
                <a16:creationId xmlns:a16="http://schemas.microsoft.com/office/drawing/2014/main" id="{0116AD60-A04A-5448-9F15-01E7E0443D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62" y="288917"/>
            <a:ext cx="12008243" cy="402316"/>
          </a:xfrm>
          <a:prstGeom prst="rect">
            <a:avLst/>
          </a:prstGeom>
        </p:spPr>
      </p:pic>
      <p:pic>
        <p:nvPicPr>
          <p:cNvPr id="12" name="Picture 11" descr="FermiLogoBar_DOE_KO_horiz.eps">
            <a:extLst>
              <a:ext uri="{FF2B5EF4-FFF2-40B4-BE49-F238E27FC236}">
                <a16:creationId xmlns:a16="http://schemas.microsoft.com/office/drawing/2014/main" id="{CE1AFA61-4005-B34D-AF85-0218C7F57D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88917"/>
            <a:ext cx="11984574" cy="402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19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C. Montanari | SAND-GRAIN Cryogenics &amp; Purification| SAND Technical Meeting - Jan 18,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0841-66DC-0F46-9E18-1EC2273912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16569" y="450858"/>
            <a:ext cx="450000" cy="450000"/>
          </a:xfrm>
          <a:prstGeom prst="roundRect">
            <a:avLst/>
          </a:prstGeom>
          <a:gradFill flip="none" rotWithShape="1">
            <a:gsLst>
              <a:gs pos="3000">
                <a:srgbClr val="4BCCC3"/>
              </a:gs>
              <a:gs pos="36000">
                <a:srgbClr val="49979A"/>
              </a:gs>
              <a:gs pos="64000">
                <a:srgbClr val="2B8999"/>
              </a:gs>
              <a:gs pos="96000">
                <a:srgbClr val="216E79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B8999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41569" y="1155031"/>
            <a:ext cx="11204999" cy="0"/>
          </a:xfrm>
          <a:prstGeom prst="line">
            <a:avLst/>
          </a:prstGeom>
          <a:ln w="88900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41569" y="6281235"/>
            <a:ext cx="11204999" cy="0"/>
          </a:xfrm>
          <a:prstGeom prst="line">
            <a:avLst/>
          </a:prstGeom>
          <a:ln w="34925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97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C. Montanari | SAND-GRAIN Cryogenics &amp; Purification| SAND Technical Meeting - Jan 18,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0841-66DC-0F46-9E18-1EC22739124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41569" y="6281235"/>
            <a:ext cx="11204999" cy="0"/>
          </a:xfrm>
          <a:prstGeom prst="line">
            <a:avLst/>
          </a:prstGeom>
          <a:ln w="34925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650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1" y="914401"/>
            <a:ext cx="11563351" cy="5106266"/>
          </a:xfrm>
          <a:prstGeom prst="rect">
            <a:avLst/>
          </a:prstGeom>
        </p:spPr>
        <p:txBody>
          <a:bodyPr lIns="0" tIns="0" rIns="0" bIns="0"/>
          <a:lstStyle>
            <a:lvl1pPr marL="342900" indent="-228600">
              <a:buFont typeface="Arial" panose="020B0604020202020204" pitchFamily="34" charset="0"/>
              <a:buChar char="•"/>
              <a:defRPr sz="220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71500" indent="-228600">
              <a:buFont typeface="Arial" panose="020B0604020202020204" pitchFamily="34" charset="0"/>
              <a:buChar char="–"/>
              <a:defRPr sz="200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00100" indent="-228600">
              <a:buFont typeface="Arial" panose="020B0604020202020204" pitchFamily="34" charset="0"/>
              <a:buChar char="•"/>
              <a:defRPr sz="180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028700" indent="-228600">
              <a:buFont typeface="Arial" panose="020B0604020202020204" pitchFamily="34" charset="0"/>
              <a:buChar char="–"/>
              <a:defRPr sz="160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257300" indent="-228600">
              <a:buFont typeface="Arial" panose="020B0604020202020204" pitchFamily="34" charset="0"/>
              <a:buChar char="•"/>
              <a:defRPr sz="1600">
                <a:solidFill>
                  <a:srgbClr val="40404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Enter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48785" y="6485235"/>
            <a:ext cx="1083777" cy="247532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it-IT"/>
              <a:t>09/29/2020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40803" y="6495483"/>
            <a:ext cx="8218636" cy="2372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en-US"/>
              <a:t>C. Montanari | SAND-GRAIN Cryogenics &amp; Purification| SAND Technical Meeting - Jan 18, 2022</a:t>
            </a:r>
            <a:endParaRPr lang="en-US" b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4D7BEFE-4E12-4C7B-9CFD-1B5B7EE463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6333" y="365126"/>
            <a:ext cx="11057467" cy="434974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51E6A15-BE22-8C44-95C3-04244ECA44DD}"/>
              </a:ext>
            </a:extLst>
          </p:cNvPr>
          <p:cNvSpPr/>
          <p:nvPr userDrawn="1"/>
        </p:nvSpPr>
        <p:spPr>
          <a:xfrm>
            <a:off x="216569" y="155583"/>
            <a:ext cx="450000" cy="450000"/>
          </a:xfrm>
          <a:prstGeom prst="roundRect">
            <a:avLst/>
          </a:prstGeom>
          <a:gradFill flip="none" rotWithShape="1">
            <a:gsLst>
              <a:gs pos="3000">
                <a:srgbClr val="4BCCC3"/>
              </a:gs>
              <a:gs pos="36000">
                <a:srgbClr val="49979A"/>
              </a:gs>
              <a:gs pos="64000">
                <a:srgbClr val="2B8999"/>
              </a:gs>
              <a:gs pos="96000">
                <a:srgbClr val="216E79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B8999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8F269A-B0A3-FB4B-8011-174547BEBD07}"/>
              </a:ext>
            </a:extLst>
          </p:cNvPr>
          <p:cNvCxnSpPr/>
          <p:nvPr userDrawn="1"/>
        </p:nvCxnSpPr>
        <p:spPr>
          <a:xfrm>
            <a:off x="441569" y="859756"/>
            <a:ext cx="11204999" cy="0"/>
          </a:xfrm>
          <a:prstGeom prst="line">
            <a:avLst/>
          </a:prstGeom>
          <a:ln w="88900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4B33AC-7C04-1C4F-8DDE-C90373AF4761}"/>
              </a:ext>
            </a:extLst>
          </p:cNvPr>
          <p:cNvCxnSpPr/>
          <p:nvPr userDrawn="1"/>
        </p:nvCxnSpPr>
        <p:spPr>
          <a:xfrm>
            <a:off x="441569" y="6366960"/>
            <a:ext cx="11204999" cy="0"/>
          </a:xfrm>
          <a:prstGeom prst="line">
            <a:avLst/>
          </a:prstGeom>
          <a:ln w="34925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397C6EE-8AD9-ED43-92F6-3A947A89FD5C}"/>
              </a:ext>
            </a:extLst>
          </p:cNvPr>
          <p:cNvSpPr txBox="1">
            <a:spLocks/>
          </p:cNvSpPr>
          <p:nvPr userDrawn="1"/>
        </p:nvSpPr>
        <p:spPr>
          <a:xfrm>
            <a:off x="11077574" y="6485236"/>
            <a:ext cx="552451" cy="247531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 smtClean="0">
                <a:solidFill>
                  <a:srgbClr val="004C97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C. Montanari | SAND-GRAIN Cryogenics &amp; Purification| SAND Technical Meeting - Jan 18,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0841-66DC-0F46-9E18-1EC2273912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ed Rectangle 6"/>
          <p:cNvSpPr/>
          <p:nvPr userDrawn="1"/>
        </p:nvSpPr>
        <p:spPr>
          <a:xfrm>
            <a:off x="216569" y="450858"/>
            <a:ext cx="450000" cy="450000"/>
          </a:xfrm>
          <a:prstGeom prst="roundRect">
            <a:avLst/>
          </a:prstGeom>
          <a:gradFill flip="none" rotWithShape="1">
            <a:gsLst>
              <a:gs pos="3000">
                <a:srgbClr val="4BCCC3"/>
              </a:gs>
              <a:gs pos="36000">
                <a:srgbClr val="49979A"/>
              </a:gs>
              <a:gs pos="64000">
                <a:srgbClr val="2B8999"/>
              </a:gs>
              <a:gs pos="96000">
                <a:srgbClr val="216E79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B8999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41569" y="1155031"/>
            <a:ext cx="11204999" cy="0"/>
          </a:xfrm>
          <a:prstGeom prst="line">
            <a:avLst/>
          </a:prstGeom>
          <a:ln w="88900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41569" y="6281235"/>
            <a:ext cx="11204999" cy="0"/>
          </a:xfrm>
          <a:prstGeom prst="line">
            <a:avLst/>
          </a:prstGeom>
          <a:ln w="34925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50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C. Montanari | SAND-GRAIN Cryogenics &amp; Purification| SAND Technical Meeting - Jan 18,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0841-66DC-0F46-9E18-1EC22739124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41569" y="6281235"/>
            <a:ext cx="11204999" cy="0"/>
          </a:xfrm>
          <a:prstGeom prst="line">
            <a:avLst/>
          </a:prstGeom>
          <a:ln w="34925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240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C. Montanari | SAND-GRAIN Cryogenics &amp; Purification| SAND Technical Meeting - Jan 18,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0841-66DC-0F46-9E18-1EC2273912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216569" y="450858"/>
            <a:ext cx="450000" cy="450000"/>
          </a:xfrm>
          <a:prstGeom prst="roundRect">
            <a:avLst/>
          </a:prstGeom>
          <a:gradFill flip="none" rotWithShape="1">
            <a:gsLst>
              <a:gs pos="3000">
                <a:srgbClr val="4BCCC3"/>
              </a:gs>
              <a:gs pos="36000">
                <a:srgbClr val="49979A"/>
              </a:gs>
              <a:gs pos="64000">
                <a:srgbClr val="2B8999"/>
              </a:gs>
              <a:gs pos="96000">
                <a:srgbClr val="216E79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B8999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41569" y="1155031"/>
            <a:ext cx="11204999" cy="0"/>
          </a:xfrm>
          <a:prstGeom prst="line">
            <a:avLst/>
          </a:prstGeom>
          <a:ln w="88900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441569" y="6281235"/>
            <a:ext cx="11204999" cy="0"/>
          </a:xfrm>
          <a:prstGeom prst="line">
            <a:avLst/>
          </a:prstGeom>
          <a:ln w="34925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04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983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C. Montanari | SAND-GRAIN Cryogenics &amp; Purification| SAND Technical Meeting - Jan 18,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0841-66DC-0F46-9E18-1EC22739124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ounded Rectangle 9"/>
          <p:cNvSpPr/>
          <p:nvPr userDrawn="1"/>
        </p:nvSpPr>
        <p:spPr>
          <a:xfrm>
            <a:off x="216569" y="450858"/>
            <a:ext cx="450000" cy="450000"/>
          </a:xfrm>
          <a:prstGeom prst="roundRect">
            <a:avLst/>
          </a:prstGeom>
          <a:gradFill flip="none" rotWithShape="1">
            <a:gsLst>
              <a:gs pos="3000">
                <a:srgbClr val="4BCCC3"/>
              </a:gs>
              <a:gs pos="36000">
                <a:srgbClr val="49979A"/>
              </a:gs>
              <a:gs pos="64000">
                <a:srgbClr val="2B8999"/>
              </a:gs>
              <a:gs pos="96000">
                <a:srgbClr val="216E79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B8999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41569" y="1155031"/>
            <a:ext cx="11204999" cy="0"/>
          </a:xfrm>
          <a:prstGeom prst="line">
            <a:avLst/>
          </a:prstGeom>
          <a:ln w="88900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441569" y="6281235"/>
            <a:ext cx="11204999" cy="0"/>
          </a:xfrm>
          <a:prstGeom prst="line">
            <a:avLst/>
          </a:prstGeom>
          <a:ln w="34925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079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C. Montanari | SAND-GRAIN Cryogenics &amp; Purification| SAND Technical Meeting - Jan 18,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0841-66DC-0F46-9E18-1EC2273912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216569" y="450858"/>
            <a:ext cx="450000" cy="450000"/>
          </a:xfrm>
          <a:prstGeom prst="roundRect">
            <a:avLst/>
          </a:prstGeom>
          <a:gradFill flip="none" rotWithShape="1">
            <a:gsLst>
              <a:gs pos="3000">
                <a:srgbClr val="4BCCC3"/>
              </a:gs>
              <a:gs pos="36000">
                <a:srgbClr val="49979A"/>
              </a:gs>
              <a:gs pos="64000">
                <a:srgbClr val="2B8999"/>
              </a:gs>
              <a:gs pos="96000">
                <a:srgbClr val="216E79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2B8999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41569" y="1155031"/>
            <a:ext cx="11204999" cy="0"/>
          </a:xfrm>
          <a:prstGeom prst="line">
            <a:avLst/>
          </a:prstGeom>
          <a:ln w="88900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441569" y="6281235"/>
            <a:ext cx="11204999" cy="0"/>
          </a:xfrm>
          <a:prstGeom prst="line">
            <a:avLst/>
          </a:prstGeom>
          <a:ln w="34925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75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C. Montanari | SAND-GRAIN Cryogenics &amp; Purification| SAND Technical Meeting - Jan 18,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0841-66DC-0F46-9E18-1EC2273912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41569" y="6281235"/>
            <a:ext cx="11204999" cy="0"/>
          </a:xfrm>
          <a:prstGeom prst="line">
            <a:avLst/>
          </a:prstGeom>
          <a:ln w="34925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24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C. Montanari | SAND-GRAIN Cryogenics &amp; Purification| SAND Technical Meeting - Jan 18,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0841-66DC-0F46-9E18-1EC22739124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41569" y="6281235"/>
            <a:ext cx="11204999" cy="0"/>
          </a:xfrm>
          <a:prstGeom prst="line">
            <a:avLst/>
          </a:prstGeom>
          <a:ln w="34925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83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C. Montanari | SAND-GRAIN Cryogenics &amp; Purification| SAND Technical Meeting - Jan 18,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E0841-66DC-0F46-9E18-1EC22739124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41569" y="6281235"/>
            <a:ext cx="11204999" cy="0"/>
          </a:xfrm>
          <a:prstGeom prst="line">
            <a:avLst/>
          </a:prstGeom>
          <a:ln w="34925" cap="rnd">
            <a:gradFill flip="none" rotWithShape="1">
              <a:gsLst>
                <a:gs pos="0">
                  <a:srgbClr val="CAFAFC"/>
                </a:gs>
                <a:gs pos="55000">
                  <a:srgbClr val="43DEE4"/>
                </a:gs>
                <a:gs pos="83000">
                  <a:srgbClr val="4BCCC3"/>
                </a:gs>
                <a:gs pos="100000">
                  <a:srgbClr val="176582"/>
                </a:gs>
              </a:gsLst>
              <a:lin ang="10800000" scaled="1"/>
              <a:tileRect/>
            </a:gra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72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92937"/>
            <a:ext cx="10515600" cy="765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C. Montanari | SAND-GRAIN Cryogenics &amp; Purification| SAND Technical Meeting - Jan 18,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E0841-66DC-0F46-9E18-1EC2273912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8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083" y="1214438"/>
            <a:ext cx="11600329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SAND-GRAIN Cryogenics &amp; Purification: Functional Specifications and Interfaces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C. </a:t>
            </a:r>
            <a:r>
              <a:rPr lang="en-US" dirty="0" err="1"/>
              <a:t>Montanari</a:t>
            </a:r>
            <a:endParaRPr lang="en-US" dirty="0"/>
          </a:p>
          <a:p>
            <a:r>
              <a:rPr lang="en-US" dirty="0"/>
              <a:t>FNAL </a:t>
            </a:r>
            <a:r>
              <a:rPr lang="mr-IN" dirty="0"/>
              <a:t>–</a:t>
            </a:r>
            <a:r>
              <a:rPr lang="en-US" dirty="0"/>
              <a:t> INFN </a:t>
            </a:r>
          </a:p>
          <a:p>
            <a:endParaRPr lang="en-US" dirty="0"/>
          </a:p>
          <a:p>
            <a:r>
              <a:rPr lang="en-US" sz="1800" dirty="0"/>
              <a:t>SAND Technical Meeting – January 18,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75C85D-5B7A-604B-B216-88228D97EB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952" y="4895862"/>
            <a:ext cx="2013048" cy="140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909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11DBB0-C066-D840-B3B1-088C8B3F6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C. Montanari | SAND-GRAIN Cryogenics &amp; Purification| SAND Technical Meeting - Jan 18, 2022</a:t>
            </a:r>
            <a:endParaRPr lang="en-US" b="1" dirty="0"/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66C3561F-880C-3440-8DD1-A92753CC2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77" y="1081770"/>
            <a:ext cx="11232983" cy="554570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66355" lvl="1">
              <a:lnSpc>
                <a:spcPts val="2123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GRAIN consists of a volume of O(1 m</a:t>
            </a:r>
            <a:r>
              <a:rPr lang="en-US" baseline="30000" dirty="0">
                <a:solidFill>
                  <a:schemeClr val="accent5">
                    <a:lumMod val="50000"/>
                  </a:schemeClr>
                </a:solidFill>
              </a:rPr>
              <a:t>3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) of liquid argon to be kept in stable thermal conditions and with purity adequate for the readout of scintillation light produced by relativistic charged particles.</a:t>
            </a:r>
          </a:p>
          <a:p>
            <a:pPr marL="366355" lvl="1">
              <a:lnSpc>
                <a:spcPts val="2123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Doping with Xenon at concentrations ≥ 10 ppm is presently considered as an option to shift the scintillation light wavelength from 128 nm to 178 nm.</a:t>
            </a:r>
          </a:p>
          <a:p>
            <a:pPr marL="366355" lvl="1">
              <a:lnSpc>
                <a:spcPts val="2123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A large number of active electronic components are expected to be immersed in LAr with, potentially, a significant amount of heat injected in the LAr volume.</a:t>
            </a:r>
          </a:p>
          <a:p>
            <a:pPr marL="366355" lvl="1">
              <a:lnSpc>
                <a:spcPts val="2123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Bubbles formation in the liquid volume should be avoided (optical transparency and microphonic noise) as well as large thermal gradients (Rayleigh scattering).</a:t>
            </a:r>
          </a:p>
          <a:p>
            <a:pPr marL="366355" lvl="1">
              <a:lnSpc>
                <a:spcPts val="2123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The LAr purity required for good optical transparency is:</a:t>
            </a:r>
          </a:p>
          <a:p>
            <a:pPr marL="594955" lvl="2">
              <a:lnSpc>
                <a:spcPts val="2123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&lt; 1 ppm</a:t>
            </a:r>
          </a:p>
          <a:p>
            <a:pPr marL="594955" lvl="2">
              <a:lnSpc>
                <a:spcPts val="2123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&lt; 2 ppm</a:t>
            </a:r>
          </a:p>
          <a:p>
            <a:pPr marL="594955" lvl="2">
              <a:lnSpc>
                <a:spcPts val="2123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H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 &lt; 2 ppm (to be verified)</a:t>
            </a:r>
          </a:p>
          <a:p>
            <a:pPr marL="366355" lvl="1">
              <a:lnSpc>
                <a:spcPts val="2123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No ultra-purification is strictly required, but a recirculation/purification system is required to preserve the LAr quality during the detector operation.</a:t>
            </a:r>
          </a:p>
          <a:p>
            <a:pPr marL="594955" lvl="2">
              <a:lnSpc>
                <a:spcPts val="2123"/>
              </a:lnSpc>
              <a:spcBef>
                <a:spcPts val="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100000"/>
              <a:buFont typeface="Wingdings" panose="05000000000000000000" pitchFamily="2" charset="2"/>
              <a:buChar char="ü"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D9A4838-19C1-1443-880A-2CFB1C52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783" y="193832"/>
            <a:ext cx="10632017" cy="49236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GRAIN Cryogenics and Purification</a:t>
            </a:r>
          </a:p>
        </p:txBody>
      </p:sp>
    </p:spTree>
    <p:extLst>
      <p:ext uri="{BB962C8B-B14F-4D97-AF65-F5344CB8AC3E}">
        <p14:creationId xmlns:p14="http://schemas.microsoft.com/office/powerpoint/2010/main" val="339831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CA73B1A9-45DA-6A46-830F-ED985CCF76CF}"/>
              </a:ext>
            </a:extLst>
          </p:cNvPr>
          <p:cNvSpPr/>
          <p:nvPr/>
        </p:nvSpPr>
        <p:spPr>
          <a:xfrm>
            <a:off x="2563090" y="2361211"/>
            <a:ext cx="880754" cy="13082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221ACB55-4901-DE40-BA56-EEBCBE8288C7}"/>
              </a:ext>
            </a:extLst>
          </p:cNvPr>
          <p:cNvSpPr/>
          <p:nvPr/>
        </p:nvSpPr>
        <p:spPr>
          <a:xfrm>
            <a:off x="2683823" y="2446317"/>
            <a:ext cx="641268" cy="11400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80D81CF9-E4F2-404C-8976-F8CACBD99FDB}"/>
              </a:ext>
            </a:extLst>
          </p:cNvPr>
          <p:cNvSpPr/>
          <p:nvPr/>
        </p:nvSpPr>
        <p:spPr>
          <a:xfrm>
            <a:off x="7647708" y="1371138"/>
            <a:ext cx="1007423" cy="13364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AC995394-32A2-2B43-8CBD-0EC02DC09A71}"/>
              </a:ext>
            </a:extLst>
          </p:cNvPr>
          <p:cNvSpPr/>
          <p:nvPr/>
        </p:nvSpPr>
        <p:spPr>
          <a:xfrm>
            <a:off x="7718960" y="1425038"/>
            <a:ext cx="866899" cy="11994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>
            <a:extLst>
              <a:ext uri="{FF2B5EF4-FFF2-40B4-BE49-F238E27FC236}">
                <a16:creationId xmlns:a16="http://schemas.microsoft.com/office/drawing/2014/main" id="{90C07E62-5F28-E94E-A986-C7FD75633448}"/>
              </a:ext>
            </a:extLst>
          </p:cNvPr>
          <p:cNvSpPr/>
          <p:nvPr/>
        </p:nvSpPr>
        <p:spPr>
          <a:xfrm>
            <a:off x="7716981" y="2018805"/>
            <a:ext cx="866899" cy="60366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708D8D3-358C-3742-A5AF-EA129C02845F}"/>
              </a:ext>
            </a:extLst>
          </p:cNvPr>
          <p:cNvSpPr/>
          <p:nvPr/>
        </p:nvSpPr>
        <p:spPr>
          <a:xfrm>
            <a:off x="7718961" y="1959429"/>
            <a:ext cx="855023" cy="23750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524A306-0E82-A246-840E-EB2A77D442B0}"/>
              </a:ext>
            </a:extLst>
          </p:cNvPr>
          <p:cNvSpPr/>
          <p:nvPr/>
        </p:nvSpPr>
        <p:spPr>
          <a:xfrm>
            <a:off x="3810000" y="2848099"/>
            <a:ext cx="3778332" cy="19257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11DBB0-C066-D840-B3B1-088C8B3F6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Montanari | SAND-GRAIN Cryogenics &amp; Purification| SAND Technical Meeting - Jan 18, 2022</a:t>
            </a:r>
            <a:endParaRPr lang="en-US" b="1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D9A4838-19C1-1443-880A-2CFB1C52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783" y="193832"/>
            <a:ext cx="10997777" cy="49236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GRAIN – Cryogenics &amp; Purification layout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6389283-DD22-DB45-AB0E-C8F1319804AF}"/>
              </a:ext>
            </a:extLst>
          </p:cNvPr>
          <p:cNvSpPr/>
          <p:nvPr/>
        </p:nvSpPr>
        <p:spPr>
          <a:xfrm>
            <a:off x="4018808" y="3086595"/>
            <a:ext cx="3360716" cy="144879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AFD849-FFE5-E24F-A91A-D9E7B57DE492}"/>
              </a:ext>
            </a:extLst>
          </p:cNvPr>
          <p:cNvSpPr/>
          <p:nvPr/>
        </p:nvSpPr>
        <p:spPr>
          <a:xfrm>
            <a:off x="4013860" y="3348842"/>
            <a:ext cx="3360717" cy="558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E0F15CD-F1DB-0649-8383-AB653DEE0C43}"/>
              </a:ext>
            </a:extLst>
          </p:cNvPr>
          <p:cNvSpPr/>
          <p:nvPr/>
        </p:nvSpPr>
        <p:spPr>
          <a:xfrm>
            <a:off x="4018808" y="3562597"/>
            <a:ext cx="3360716" cy="972788"/>
          </a:xfrm>
          <a:prstGeom prst="roundRect">
            <a:avLst>
              <a:gd name="adj" fmla="val 239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E43A11E-0097-ED43-8CD1-51C23EC3FE74}"/>
              </a:ext>
            </a:extLst>
          </p:cNvPr>
          <p:cNvGrpSpPr/>
          <p:nvPr/>
        </p:nvGrpSpPr>
        <p:grpSpPr>
          <a:xfrm>
            <a:off x="4928259" y="3980213"/>
            <a:ext cx="1425039" cy="203860"/>
            <a:chOff x="7932717" y="3196442"/>
            <a:chExt cx="1425039" cy="203860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9D2A2D0-08CD-444B-A972-5FBD383D8D08}"/>
                </a:ext>
              </a:extLst>
            </p:cNvPr>
            <p:cNvGrpSpPr/>
            <p:nvPr/>
          </p:nvGrpSpPr>
          <p:grpSpPr>
            <a:xfrm>
              <a:off x="7932717" y="3196442"/>
              <a:ext cx="235527" cy="203860"/>
              <a:chOff x="7932717" y="3204358"/>
              <a:chExt cx="235527" cy="203860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46EA9FA9-9ACA-CE43-ACC3-8865CA0B988A}"/>
                  </a:ext>
                </a:extLst>
              </p:cNvPr>
              <p:cNvCxnSpPr/>
              <p:nvPr/>
            </p:nvCxnSpPr>
            <p:spPr>
              <a:xfrm>
                <a:off x="7932717" y="320633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C66BFFEA-4776-0F44-8BDA-DB20CC21CF2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9491" y="320435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107D069-2B12-9740-BDA4-4D85DC3AF760}"/>
                </a:ext>
              </a:extLst>
            </p:cNvPr>
            <p:cNvGrpSpPr/>
            <p:nvPr/>
          </p:nvGrpSpPr>
          <p:grpSpPr>
            <a:xfrm>
              <a:off x="8170619" y="3196442"/>
              <a:ext cx="235527" cy="203860"/>
              <a:chOff x="7932717" y="3204358"/>
              <a:chExt cx="235527" cy="203860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0DAB61B-687B-114E-9BFB-F0EBD47E1665}"/>
                  </a:ext>
                </a:extLst>
              </p:cNvPr>
              <p:cNvCxnSpPr/>
              <p:nvPr/>
            </p:nvCxnSpPr>
            <p:spPr>
              <a:xfrm>
                <a:off x="7932717" y="320633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C7A52249-C2AC-AD4E-8793-3122E655C32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9491" y="320435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3F2C365-9DD7-FC49-A1C8-601F3F448704}"/>
                </a:ext>
              </a:extLst>
            </p:cNvPr>
            <p:cNvGrpSpPr/>
            <p:nvPr/>
          </p:nvGrpSpPr>
          <p:grpSpPr>
            <a:xfrm>
              <a:off x="8408521" y="3196442"/>
              <a:ext cx="235527" cy="203860"/>
              <a:chOff x="7932717" y="3204358"/>
              <a:chExt cx="235527" cy="203860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6AA0BD8B-C5D5-3D48-80BD-F0990FDA7DA9}"/>
                  </a:ext>
                </a:extLst>
              </p:cNvPr>
              <p:cNvCxnSpPr/>
              <p:nvPr/>
            </p:nvCxnSpPr>
            <p:spPr>
              <a:xfrm>
                <a:off x="7932717" y="320633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8F64B0C6-DFBC-6847-87F0-6E87096D9A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9491" y="320435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D4F8C39E-8BFA-5C44-9770-F4F65A8C25A7}"/>
                </a:ext>
              </a:extLst>
            </p:cNvPr>
            <p:cNvGrpSpPr/>
            <p:nvPr/>
          </p:nvGrpSpPr>
          <p:grpSpPr>
            <a:xfrm>
              <a:off x="8646423" y="3196442"/>
              <a:ext cx="235527" cy="203860"/>
              <a:chOff x="7932717" y="3204358"/>
              <a:chExt cx="235527" cy="203860"/>
            </a:xfrm>
          </p:grpSpPr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45B9B433-F47C-1A4C-8671-4CB1ADE2AE37}"/>
                  </a:ext>
                </a:extLst>
              </p:cNvPr>
              <p:cNvCxnSpPr/>
              <p:nvPr/>
            </p:nvCxnSpPr>
            <p:spPr>
              <a:xfrm>
                <a:off x="7932717" y="320633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9258805D-2677-B14F-81D5-8EB82630382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9491" y="320435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1B62E149-AD19-CF4E-8BFD-97F1C09D2916}"/>
                </a:ext>
              </a:extLst>
            </p:cNvPr>
            <p:cNvGrpSpPr/>
            <p:nvPr/>
          </p:nvGrpSpPr>
          <p:grpSpPr>
            <a:xfrm>
              <a:off x="8884325" y="3196442"/>
              <a:ext cx="235527" cy="203860"/>
              <a:chOff x="7932717" y="3204358"/>
              <a:chExt cx="235527" cy="203860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81667A05-B604-6A40-9EF9-09F4BF77D755}"/>
                  </a:ext>
                </a:extLst>
              </p:cNvPr>
              <p:cNvCxnSpPr/>
              <p:nvPr/>
            </p:nvCxnSpPr>
            <p:spPr>
              <a:xfrm>
                <a:off x="7932717" y="320633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BFBF1C96-D1C6-824B-A6D7-0D9EA41EBA0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9491" y="320435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551302B0-417E-A541-A9DC-F32B6EEDE5AD}"/>
                </a:ext>
              </a:extLst>
            </p:cNvPr>
            <p:cNvGrpSpPr/>
            <p:nvPr/>
          </p:nvGrpSpPr>
          <p:grpSpPr>
            <a:xfrm>
              <a:off x="9122229" y="3196442"/>
              <a:ext cx="235527" cy="203860"/>
              <a:chOff x="7932717" y="3204358"/>
              <a:chExt cx="235527" cy="203860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8E622653-CC0A-5449-A4FD-B5144CC010E6}"/>
                  </a:ext>
                </a:extLst>
              </p:cNvPr>
              <p:cNvCxnSpPr/>
              <p:nvPr/>
            </p:nvCxnSpPr>
            <p:spPr>
              <a:xfrm>
                <a:off x="7932717" y="320633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9BC81C79-4533-9346-8DC3-5A6520C1DCC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9491" y="320435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2B85BAA-7F87-A84E-967B-0AB39467E047}"/>
              </a:ext>
            </a:extLst>
          </p:cNvPr>
          <p:cNvCxnSpPr>
            <a:cxnSpLocks/>
          </p:cNvCxnSpPr>
          <p:nvPr/>
        </p:nvCxnSpPr>
        <p:spPr>
          <a:xfrm flipV="1">
            <a:off x="4928260" y="2410691"/>
            <a:ext cx="0" cy="15556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FC053E5-B419-8544-A169-8FA7B9750C05}"/>
              </a:ext>
            </a:extLst>
          </p:cNvPr>
          <p:cNvCxnSpPr>
            <a:cxnSpLocks/>
          </p:cNvCxnSpPr>
          <p:nvPr/>
        </p:nvCxnSpPr>
        <p:spPr>
          <a:xfrm flipV="1">
            <a:off x="6335774" y="2410691"/>
            <a:ext cx="0" cy="15556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53F2817-7973-1745-931E-51BA8E123009}"/>
              </a:ext>
            </a:extLst>
          </p:cNvPr>
          <p:cNvCxnSpPr/>
          <p:nvPr/>
        </p:nvCxnSpPr>
        <p:spPr>
          <a:xfrm>
            <a:off x="4928260" y="2398816"/>
            <a:ext cx="140128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9778C15B-08BD-EF46-97F2-AB6AF0E0D9B3}"/>
              </a:ext>
            </a:extLst>
          </p:cNvPr>
          <p:cNvSpPr/>
          <p:nvPr/>
        </p:nvSpPr>
        <p:spPr>
          <a:xfrm>
            <a:off x="5474525" y="2232561"/>
            <a:ext cx="320634" cy="32063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F4626A1-0FA7-DB46-9E67-29E386309A2F}"/>
              </a:ext>
            </a:extLst>
          </p:cNvPr>
          <p:cNvSpPr txBox="1"/>
          <p:nvPr/>
        </p:nvSpPr>
        <p:spPr>
          <a:xfrm>
            <a:off x="5450774" y="217318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~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6A5185C-9C59-3D45-8C9E-122BC8434E96}"/>
              </a:ext>
            </a:extLst>
          </p:cNvPr>
          <p:cNvCxnSpPr/>
          <p:nvPr/>
        </p:nvCxnSpPr>
        <p:spPr>
          <a:xfrm flipV="1">
            <a:off x="6982691" y="1235034"/>
            <a:ext cx="0" cy="1864426"/>
          </a:xfrm>
          <a:prstGeom prst="line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86842C1-BF2F-0A4F-8051-4E0337275D35}"/>
              </a:ext>
            </a:extLst>
          </p:cNvPr>
          <p:cNvCxnSpPr>
            <a:cxnSpLocks/>
          </p:cNvCxnSpPr>
          <p:nvPr/>
        </p:nvCxnSpPr>
        <p:spPr>
          <a:xfrm flipH="1">
            <a:off x="6980711" y="1256805"/>
            <a:ext cx="1201387" cy="0"/>
          </a:xfrm>
          <a:prstGeom prst="line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F666CD3-CB8D-D547-9BAA-6E83FC8C320C}"/>
              </a:ext>
            </a:extLst>
          </p:cNvPr>
          <p:cNvCxnSpPr>
            <a:cxnSpLocks/>
          </p:cNvCxnSpPr>
          <p:nvPr/>
        </p:nvCxnSpPr>
        <p:spPr>
          <a:xfrm flipH="1">
            <a:off x="8156369" y="1242950"/>
            <a:ext cx="1" cy="336468"/>
          </a:xfrm>
          <a:prstGeom prst="line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77BB41B-AD01-0945-9460-842DBEE9FF0E}"/>
              </a:ext>
            </a:extLst>
          </p:cNvPr>
          <p:cNvCxnSpPr>
            <a:cxnSpLocks/>
          </p:cNvCxnSpPr>
          <p:nvPr/>
        </p:nvCxnSpPr>
        <p:spPr>
          <a:xfrm flipV="1">
            <a:off x="7861465" y="1555668"/>
            <a:ext cx="296883" cy="83128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B83D0B5-2146-764B-9AA0-1439078CCE99}"/>
              </a:ext>
            </a:extLst>
          </p:cNvPr>
          <p:cNvGrpSpPr/>
          <p:nvPr/>
        </p:nvGrpSpPr>
        <p:grpSpPr>
          <a:xfrm>
            <a:off x="7859486" y="1638796"/>
            <a:ext cx="593766" cy="199901"/>
            <a:chOff x="7859486" y="1638796"/>
            <a:chExt cx="593766" cy="199901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7F3AC5A5-C889-C14A-8A42-BE9492FCF3D0}"/>
                </a:ext>
              </a:extLst>
            </p:cNvPr>
            <p:cNvCxnSpPr>
              <a:cxnSpLocks/>
            </p:cNvCxnSpPr>
            <p:nvPr/>
          </p:nvCxnSpPr>
          <p:spPr>
            <a:xfrm>
              <a:off x="7859486" y="1638796"/>
              <a:ext cx="593766" cy="95003"/>
            </a:xfrm>
            <a:prstGeom prst="line">
              <a:avLst/>
            </a:prstGeom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16A3C8B-CB98-B240-B8A4-112DA703CE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59486" y="1743694"/>
              <a:ext cx="593766" cy="95003"/>
            </a:xfrm>
            <a:prstGeom prst="line">
              <a:avLst/>
            </a:prstGeom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6CDA5DA-58FE-FA48-8C5C-BAC2EF345F7C}"/>
              </a:ext>
            </a:extLst>
          </p:cNvPr>
          <p:cNvCxnSpPr>
            <a:cxnSpLocks/>
          </p:cNvCxnSpPr>
          <p:nvPr/>
        </p:nvCxnSpPr>
        <p:spPr>
          <a:xfrm>
            <a:off x="7859486" y="1857455"/>
            <a:ext cx="593766" cy="95003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B9EAB054-794D-1D4C-B23D-94F3E2EFE1A5}"/>
              </a:ext>
            </a:extLst>
          </p:cNvPr>
          <p:cNvCxnSpPr>
            <a:cxnSpLocks/>
          </p:cNvCxnSpPr>
          <p:nvPr/>
        </p:nvCxnSpPr>
        <p:spPr>
          <a:xfrm flipV="1">
            <a:off x="7859486" y="1962353"/>
            <a:ext cx="593766" cy="9500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8F9720F-5B12-154A-88ED-60EA78171E84}"/>
              </a:ext>
            </a:extLst>
          </p:cNvPr>
          <p:cNvGrpSpPr/>
          <p:nvPr/>
        </p:nvGrpSpPr>
        <p:grpSpPr>
          <a:xfrm>
            <a:off x="7859486" y="2050484"/>
            <a:ext cx="593766" cy="199901"/>
            <a:chOff x="7859486" y="1638796"/>
            <a:chExt cx="593766" cy="199901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55B54FF7-76EB-A447-9FDA-BD68905D49BD}"/>
                </a:ext>
              </a:extLst>
            </p:cNvPr>
            <p:cNvCxnSpPr>
              <a:cxnSpLocks/>
            </p:cNvCxnSpPr>
            <p:nvPr/>
          </p:nvCxnSpPr>
          <p:spPr>
            <a:xfrm>
              <a:off x="7859486" y="1638796"/>
              <a:ext cx="593766" cy="95003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1AC0275-5823-F945-90B0-9D09893CCA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59486" y="1743694"/>
              <a:ext cx="593766" cy="95003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298E7D4-8ADC-D44A-86E8-E07AB988C31D}"/>
              </a:ext>
            </a:extLst>
          </p:cNvPr>
          <p:cNvCxnSpPr>
            <a:cxnSpLocks/>
          </p:cNvCxnSpPr>
          <p:nvPr/>
        </p:nvCxnSpPr>
        <p:spPr>
          <a:xfrm flipH="1">
            <a:off x="8156371" y="2348880"/>
            <a:ext cx="1" cy="198561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5AA2B95F-9284-0D48-A5E1-CBBC1129715C}"/>
              </a:ext>
            </a:extLst>
          </p:cNvPr>
          <p:cNvCxnSpPr>
            <a:cxnSpLocks/>
          </p:cNvCxnSpPr>
          <p:nvPr/>
        </p:nvCxnSpPr>
        <p:spPr>
          <a:xfrm>
            <a:off x="7897091" y="2256312"/>
            <a:ext cx="261257" cy="9256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779DDBC-D30A-1141-A27E-A2A48644E2D8}"/>
              </a:ext>
            </a:extLst>
          </p:cNvPr>
          <p:cNvCxnSpPr>
            <a:cxnSpLocks/>
          </p:cNvCxnSpPr>
          <p:nvPr/>
        </p:nvCxnSpPr>
        <p:spPr>
          <a:xfrm>
            <a:off x="7350827" y="4320640"/>
            <a:ext cx="80752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4B5BFD5-F3FB-854D-8E3D-66845633D78E}"/>
              </a:ext>
            </a:extLst>
          </p:cNvPr>
          <p:cNvCxnSpPr/>
          <p:nvPr/>
        </p:nvCxnSpPr>
        <p:spPr>
          <a:xfrm flipV="1">
            <a:off x="4239491" y="2196935"/>
            <a:ext cx="0" cy="1816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FF2126AB-71D5-1A46-A7EE-7B0789FCEEC1}"/>
              </a:ext>
            </a:extLst>
          </p:cNvPr>
          <p:cNvSpPr/>
          <p:nvPr/>
        </p:nvSpPr>
        <p:spPr>
          <a:xfrm>
            <a:off x="6828312" y="1591294"/>
            <a:ext cx="308758" cy="7600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7C6AE3A-FE92-AC49-AD9A-AA4979A6953D}"/>
              </a:ext>
            </a:extLst>
          </p:cNvPr>
          <p:cNvCxnSpPr>
            <a:cxnSpLocks/>
          </p:cNvCxnSpPr>
          <p:nvPr/>
        </p:nvCxnSpPr>
        <p:spPr>
          <a:xfrm>
            <a:off x="2992582" y="2204853"/>
            <a:ext cx="124492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3A7E27AB-045A-2F47-BB27-F5572F29808A}"/>
              </a:ext>
            </a:extLst>
          </p:cNvPr>
          <p:cNvCxnSpPr/>
          <p:nvPr/>
        </p:nvCxnSpPr>
        <p:spPr>
          <a:xfrm flipV="1">
            <a:off x="3002478" y="2206832"/>
            <a:ext cx="0" cy="1816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32B5FBF1-620E-2145-BA9B-35967E76A883}"/>
              </a:ext>
            </a:extLst>
          </p:cNvPr>
          <p:cNvSpPr/>
          <p:nvPr/>
        </p:nvSpPr>
        <p:spPr>
          <a:xfrm>
            <a:off x="2855640" y="2636912"/>
            <a:ext cx="308758" cy="7600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54FB2611-303D-4E45-A920-F32CF0417C23}"/>
              </a:ext>
            </a:extLst>
          </p:cNvPr>
          <p:cNvCxnSpPr>
            <a:cxnSpLocks/>
          </p:cNvCxnSpPr>
          <p:nvPr/>
        </p:nvCxnSpPr>
        <p:spPr>
          <a:xfrm>
            <a:off x="1755569" y="4007923"/>
            <a:ext cx="124492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680358AC-78EB-E44B-B39E-3DCD4E87B9D3}"/>
              </a:ext>
            </a:extLst>
          </p:cNvPr>
          <p:cNvSpPr txBox="1"/>
          <p:nvPr/>
        </p:nvSpPr>
        <p:spPr>
          <a:xfrm>
            <a:off x="4726379" y="4833257"/>
            <a:ext cx="1694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 LAr Dewar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CA2D799-B86C-AF4B-BE97-D52773B0A2DF}"/>
              </a:ext>
            </a:extLst>
          </p:cNvPr>
          <p:cNvSpPr txBox="1"/>
          <p:nvPr/>
        </p:nvSpPr>
        <p:spPr>
          <a:xfrm>
            <a:off x="4536375" y="1626920"/>
            <a:ext cx="1971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Power injected by internal electronics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19D3BEF-4409-F34F-8AF9-B7445FEFFEC2}"/>
              </a:ext>
            </a:extLst>
          </p:cNvPr>
          <p:cNvSpPr txBox="1"/>
          <p:nvPr/>
        </p:nvSpPr>
        <p:spPr>
          <a:xfrm>
            <a:off x="1888177" y="4180114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LAr Filling Line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54DF1503-AAB7-CC4A-AA63-C7C9DE042417}"/>
              </a:ext>
            </a:extLst>
          </p:cNvPr>
          <p:cNvCxnSpPr>
            <a:cxnSpLocks/>
          </p:cNvCxnSpPr>
          <p:nvPr/>
        </p:nvCxnSpPr>
        <p:spPr>
          <a:xfrm flipV="1">
            <a:off x="6980712" y="2493818"/>
            <a:ext cx="0" cy="627413"/>
          </a:xfrm>
          <a:prstGeom prst="line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3C787260-B648-8B49-A868-5E44ABBE1739}"/>
              </a:ext>
            </a:extLst>
          </p:cNvPr>
          <p:cNvCxnSpPr>
            <a:cxnSpLocks/>
          </p:cNvCxnSpPr>
          <p:nvPr/>
        </p:nvCxnSpPr>
        <p:spPr>
          <a:xfrm flipH="1">
            <a:off x="7228115" y="1254826"/>
            <a:ext cx="550223" cy="0"/>
          </a:xfrm>
          <a:prstGeom prst="line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9041FBD9-9B5D-6746-9B3D-FE2833E756CE}"/>
              </a:ext>
            </a:extLst>
          </p:cNvPr>
          <p:cNvCxnSpPr>
            <a:cxnSpLocks/>
          </p:cNvCxnSpPr>
          <p:nvPr/>
        </p:nvCxnSpPr>
        <p:spPr>
          <a:xfrm>
            <a:off x="8154392" y="2992582"/>
            <a:ext cx="1" cy="924297"/>
          </a:xfrm>
          <a:prstGeom prst="line">
            <a:avLst/>
          </a:prstGeom>
          <a:ln w="38100">
            <a:solidFill>
              <a:schemeClr val="accent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22C9A69B-4E35-3343-97E3-905F21E150F9}"/>
              </a:ext>
            </a:extLst>
          </p:cNvPr>
          <p:cNvCxnSpPr>
            <a:cxnSpLocks/>
          </p:cNvCxnSpPr>
          <p:nvPr/>
        </p:nvCxnSpPr>
        <p:spPr>
          <a:xfrm>
            <a:off x="1979221" y="4017819"/>
            <a:ext cx="502722" cy="0"/>
          </a:xfrm>
          <a:prstGeom prst="line">
            <a:avLst/>
          </a:prstGeom>
          <a:ln w="38100">
            <a:solidFill>
              <a:schemeClr val="accent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C72E529-6510-5947-ADDD-95871837C2C8}"/>
              </a:ext>
            </a:extLst>
          </p:cNvPr>
          <p:cNvCxnSpPr>
            <a:cxnSpLocks/>
          </p:cNvCxnSpPr>
          <p:nvPr/>
        </p:nvCxnSpPr>
        <p:spPr>
          <a:xfrm>
            <a:off x="3180608" y="2202874"/>
            <a:ext cx="619496" cy="0"/>
          </a:xfrm>
          <a:prstGeom prst="line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134797F3-7216-D24F-A450-9F41C0F0E6E7}"/>
              </a:ext>
            </a:extLst>
          </p:cNvPr>
          <p:cNvSpPr txBox="1"/>
          <p:nvPr/>
        </p:nvSpPr>
        <p:spPr>
          <a:xfrm>
            <a:off x="8740238" y="2125682"/>
            <a:ext cx="2790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GAr re-condenser (Heat exchanger immersed in LN2)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F514D4D-F9BA-E24D-A51D-93322374C852}"/>
              </a:ext>
            </a:extLst>
          </p:cNvPr>
          <p:cNvSpPr txBox="1"/>
          <p:nvPr/>
        </p:nvSpPr>
        <p:spPr>
          <a:xfrm>
            <a:off x="5581402" y="1116281"/>
            <a:ext cx="1042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GAr filter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48BFDE9-8D3E-1F40-91F2-5E8D1A012284}"/>
              </a:ext>
            </a:extLst>
          </p:cNvPr>
          <p:cNvSpPr txBox="1"/>
          <p:nvPr/>
        </p:nvSpPr>
        <p:spPr>
          <a:xfrm>
            <a:off x="1605485" y="1852385"/>
            <a:ext cx="994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LAr filter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9A5535F5-AB58-1C49-86BC-26A7D2E12B4D}"/>
              </a:ext>
            </a:extLst>
          </p:cNvPr>
          <p:cNvCxnSpPr>
            <a:cxnSpLocks/>
            <a:stCxn id="120" idx="3"/>
          </p:cNvCxnSpPr>
          <p:nvPr/>
        </p:nvCxnSpPr>
        <p:spPr>
          <a:xfrm>
            <a:off x="2600373" y="2037051"/>
            <a:ext cx="261580" cy="587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D4F984A5-A5A6-8D4E-B19D-0861951F6968}"/>
              </a:ext>
            </a:extLst>
          </p:cNvPr>
          <p:cNvCxnSpPr>
            <a:stCxn id="119" idx="3"/>
          </p:cNvCxnSpPr>
          <p:nvPr/>
        </p:nvCxnSpPr>
        <p:spPr>
          <a:xfrm>
            <a:off x="6624380" y="1300947"/>
            <a:ext cx="180181" cy="314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002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0E4FE47A-B24B-AB4F-944F-2A2EE521A8F9}"/>
              </a:ext>
            </a:extLst>
          </p:cNvPr>
          <p:cNvSpPr/>
          <p:nvPr/>
        </p:nvSpPr>
        <p:spPr>
          <a:xfrm>
            <a:off x="878774" y="4085112"/>
            <a:ext cx="912421" cy="16130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CA73B1A9-45DA-6A46-830F-ED985CCF76CF}"/>
              </a:ext>
            </a:extLst>
          </p:cNvPr>
          <p:cNvSpPr/>
          <p:nvPr/>
        </p:nvSpPr>
        <p:spPr>
          <a:xfrm>
            <a:off x="2563090" y="2361211"/>
            <a:ext cx="880754" cy="13082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221ACB55-4901-DE40-BA56-EEBCBE8288C7}"/>
              </a:ext>
            </a:extLst>
          </p:cNvPr>
          <p:cNvSpPr/>
          <p:nvPr/>
        </p:nvSpPr>
        <p:spPr>
          <a:xfrm>
            <a:off x="2683823" y="2446317"/>
            <a:ext cx="641268" cy="11400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ounded Rectangle 89">
            <a:extLst>
              <a:ext uri="{FF2B5EF4-FFF2-40B4-BE49-F238E27FC236}">
                <a16:creationId xmlns:a16="http://schemas.microsoft.com/office/drawing/2014/main" id="{80D81CF9-E4F2-404C-8976-F8CACBD99FDB}"/>
              </a:ext>
            </a:extLst>
          </p:cNvPr>
          <p:cNvSpPr/>
          <p:nvPr/>
        </p:nvSpPr>
        <p:spPr>
          <a:xfrm>
            <a:off x="7647708" y="1371138"/>
            <a:ext cx="1007423" cy="13364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AC995394-32A2-2B43-8CBD-0EC02DC09A71}"/>
              </a:ext>
            </a:extLst>
          </p:cNvPr>
          <p:cNvSpPr/>
          <p:nvPr/>
        </p:nvSpPr>
        <p:spPr>
          <a:xfrm>
            <a:off x="7718960" y="1425038"/>
            <a:ext cx="866899" cy="11994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>
            <a:extLst>
              <a:ext uri="{FF2B5EF4-FFF2-40B4-BE49-F238E27FC236}">
                <a16:creationId xmlns:a16="http://schemas.microsoft.com/office/drawing/2014/main" id="{90C07E62-5F28-E94E-A986-C7FD75633448}"/>
              </a:ext>
            </a:extLst>
          </p:cNvPr>
          <p:cNvSpPr/>
          <p:nvPr/>
        </p:nvSpPr>
        <p:spPr>
          <a:xfrm>
            <a:off x="7716981" y="2018805"/>
            <a:ext cx="866899" cy="60366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708D8D3-358C-3742-A5AF-EA129C02845F}"/>
              </a:ext>
            </a:extLst>
          </p:cNvPr>
          <p:cNvSpPr/>
          <p:nvPr/>
        </p:nvSpPr>
        <p:spPr>
          <a:xfrm>
            <a:off x="7718961" y="1959429"/>
            <a:ext cx="855023" cy="23750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524A306-0E82-A246-840E-EB2A77D442B0}"/>
              </a:ext>
            </a:extLst>
          </p:cNvPr>
          <p:cNvSpPr/>
          <p:nvPr/>
        </p:nvSpPr>
        <p:spPr>
          <a:xfrm>
            <a:off x="3810000" y="2848099"/>
            <a:ext cx="3778332" cy="192578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11DBB0-C066-D840-B3B1-088C8B3F6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C. Montanari | SAND-GRAIN Cryogenics &amp; Purification| SAND Technical Meeting - Jan 18, 2022</a:t>
            </a:r>
            <a:endParaRPr lang="en-US" b="1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D9A4838-19C1-1443-880A-2CFB1C52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783" y="193832"/>
            <a:ext cx="10997777" cy="49236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GRAIN – Cryogenics &amp; Purification – Interfaces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6389283-DD22-DB45-AB0E-C8F1319804AF}"/>
              </a:ext>
            </a:extLst>
          </p:cNvPr>
          <p:cNvSpPr/>
          <p:nvPr/>
        </p:nvSpPr>
        <p:spPr>
          <a:xfrm>
            <a:off x="4018808" y="3086595"/>
            <a:ext cx="3360716" cy="144879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AFD849-FFE5-E24F-A91A-D9E7B57DE492}"/>
              </a:ext>
            </a:extLst>
          </p:cNvPr>
          <p:cNvSpPr/>
          <p:nvPr/>
        </p:nvSpPr>
        <p:spPr>
          <a:xfrm>
            <a:off x="4013860" y="3348842"/>
            <a:ext cx="3360717" cy="558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E0F15CD-F1DB-0649-8383-AB653DEE0C43}"/>
              </a:ext>
            </a:extLst>
          </p:cNvPr>
          <p:cNvSpPr/>
          <p:nvPr/>
        </p:nvSpPr>
        <p:spPr>
          <a:xfrm>
            <a:off x="4018808" y="3562597"/>
            <a:ext cx="3360716" cy="972788"/>
          </a:xfrm>
          <a:prstGeom prst="roundRect">
            <a:avLst>
              <a:gd name="adj" fmla="val 2399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E43A11E-0097-ED43-8CD1-51C23EC3FE74}"/>
              </a:ext>
            </a:extLst>
          </p:cNvPr>
          <p:cNvGrpSpPr/>
          <p:nvPr/>
        </p:nvGrpSpPr>
        <p:grpSpPr>
          <a:xfrm>
            <a:off x="4928259" y="3980213"/>
            <a:ext cx="1425039" cy="203860"/>
            <a:chOff x="7932717" y="3196442"/>
            <a:chExt cx="1425039" cy="203860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9D2A2D0-08CD-444B-A972-5FBD383D8D08}"/>
                </a:ext>
              </a:extLst>
            </p:cNvPr>
            <p:cNvGrpSpPr/>
            <p:nvPr/>
          </p:nvGrpSpPr>
          <p:grpSpPr>
            <a:xfrm>
              <a:off x="7932717" y="3196442"/>
              <a:ext cx="235527" cy="203860"/>
              <a:chOff x="7932717" y="3204358"/>
              <a:chExt cx="235527" cy="203860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46EA9FA9-9ACA-CE43-ACC3-8865CA0B988A}"/>
                  </a:ext>
                </a:extLst>
              </p:cNvPr>
              <p:cNvCxnSpPr/>
              <p:nvPr/>
            </p:nvCxnSpPr>
            <p:spPr>
              <a:xfrm>
                <a:off x="7932717" y="320633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C66BFFEA-4776-0F44-8BDA-DB20CC21CF2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9491" y="320435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D107D069-2B12-9740-BDA4-4D85DC3AF760}"/>
                </a:ext>
              </a:extLst>
            </p:cNvPr>
            <p:cNvGrpSpPr/>
            <p:nvPr/>
          </p:nvGrpSpPr>
          <p:grpSpPr>
            <a:xfrm>
              <a:off x="8170619" y="3196442"/>
              <a:ext cx="235527" cy="203860"/>
              <a:chOff x="7932717" y="3204358"/>
              <a:chExt cx="235527" cy="203860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0DAB61B-687B-114E-9BFB-F0EBD47E1665}"/>
                  </a:ext>
                </a:extLst>
              </p:cNvPr>
              <p:cNvCxnSpPr/>
              <p:nvPr/>
            </p:nvCxnSpPr>
            <p:spPr>
              <a:xfrm>
                <a:off x="7932717" y="320633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C7A52249-C2AC-AD4E-8793-3122E655C32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9491" y="320435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3F2C365-9DD7-FC49-A1C8-601F3F448704}"/>
                </a:ext>
              </a:extLst>
            </p:cNvPr>
            <p:cNvGrpSpPr/>
            <p:nvPr/>
          </p:nvGrpSpPr>
          <p:grpSpPr>
            <a:xfrm>
              <a:off x="8408521" y="3196442"/>
              <a:ext cx="235527" cy="203860"/>
              <a:chOff x="7932717" y="3204358"/>
              <a:chExt cx="235527" cy="203860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6AA0BD8B-C5D5-3D48-80BD-F0990FDA7DA9}"/>
                  </a:ext>
                </a:extLst>
              </p:cNvPr>
              <p:cNvCxnSpPr/>
              <p:nvPr/>
            </p:nvCxnSpPr>
            <p:spPr>
              <a:xfrm>
                <a:off x="7932717" y="320633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8F64B0C6-DFBC-6847-87F0-6E87096D9A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9491" y="320435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D4F8C39E-8BFA-5C44-9770-F4F65A8C25A7}"/>
                </a:ext>
              </a:extLst>
            </p:cNvPr>
            <p:cNvGrpSpPr/>
            <p:nvPr/>
          </p:nvGrpSpPr>
          <p:grpSpPr>
            <a:xfrm>
              <a:off x="8646423" y="3196442"/>
              <a:ext cx="235527" cy="203860"/>
              <a:chOff x="7932717" y="3204358"/>
              <a:chExt cx="235527" cy="203860"/>
            </a:xfrm>
          </p:grpSpPr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45B9B433-F47C-1A4C-8671-4CB1ADE2AE37}"/>
                  </a:ext>
                </a:extLst>
              </p:cNvPr>
              <p:cNvCxnSpPr/>
              <p:nvPr/>
            </p:nvCxnSpPr>
            <p:spPr>
              <a:xfrm>
                <a:off x="7932717" y="320633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9258805D-2677-B14F-81D5-8EB82630382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9491" y="320435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1B62E149-AD19-CF4E-8BFD-97F1C09D2916}"/>
                </a:ext>
              </a:extLst>
            </p:cNvPr>
            <p:cNvGrpSpPr/>
            <p:nvPr/>
          </p:nvGrpSpPr>
          <p:grpSpPr>
            <a:xfrm>
              <a:off x="8884325" y="3196442"/>
              <a:ext cx="235527" cy="203860"/>
              <a:chOff x="7932717" y="3204358"/>
              <a:chExt cx="235527" cy="203860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81667A05-B604-6A40-9EF9-09F4BF77D755}"/>
                  </a:ext>
                </a:extLst>
              </p:cNvPr>
              <p:cNvCxnSpPr/>
              <p:nvPr/>
            </p:nvCxnSpPr>
            <p:spPr>
              <a:xfrm>
                <a:off x="7932717" y="320633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BFBF1C96-D1C6-824B-A6D7-0D9EA41EBA0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9491" y="320435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551302B0-417E-A541-A9DC-F32B6EEDE5AD}"/>
                </a:ext>
              </a:extLst>
            </p:cNvPr>
            <p:cNvGrpSpPr/>
            <p:nvPr/>
          </p:nvGrpSpPr>
          <p:grpSpPr>
            <a:xfrm>
              <a:off x="9122229" y="3196442"/>
              <a:ext cx="235527" cy="203860"/>
              <a:chOff x="7932717" y="3204358"/>
              <a:chExt cx="235527" cy="203860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8E622653-CC0A-5449-A4FD-B5144CC010E6}"/>
                  </a:ext>
                </a:extLst>
              </p:cNvPr>
              <p:cNvCxnSpPr/>
              <p:nvPr/>
            </p:nvCxnSpPr>
            <p:spPr>
              <a:xfrm>
                <a:off x="7932717" y="320633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9BC81C79-4533-9346-8DC3-5A6520C1DCC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9491" y="3204358"/>
                <a:ext cx="118753" cy="2018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2B85BAA-7F87-A84E-967B-0AB39467E047}"/>
              </a:ext>
            </a:extLst>
          </p:cNvPr>
          <p:cNvCxnSpPr>
            <a:cxnSpLocks/>
          </p:cNvCxnSpPr>
          <p:nvPr/>
        </p:nvCxnSpPr>
        <p:spPr>
          <a:xfrm flipV="1">
            <a:off x="4928260" y="2410691"/>
            <a:ext cx="0" cy="15556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FC053E5-B419-8544-A169-8FA7B9750C05}"/>
              </a:ext>
            </a:extLst>
          </p:cNvPr>
          <p:cNvCxnSpPr>
            <a:cxnSpLocks/>
          </p:cNvCxnSpPr>
          <p:nvPr/>
        </p:nvCxnSpPr>
        <p:spPr>
          <a:xfrm flipV="1">
            <a:off x="6335774" y="2410691"/>
            <a:ext cx="0" cy="155566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53F2817-7973-1745-931E-51BA8E123009}"/>
              </a:ext>
            </a:extLst>
          </p:cNvPr>
          <p:cNvCxnSpPr/>
          <p:nvPr/>
        </p:nvCxnSpPr>
        <p:spPr>
          <a:xfrm>
            <a:off x="4928260" y="2398816"/>
            <a:ext cx="140128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9778C15B-08BD-EF46-97F2-AB6AF0E0D9B3}"/>
              </a:ext>
            </a:extLst>
          </p:cNvPr>
          <p:cNvSpPr/>
          <p:nvPr/>
        </p:nvSpPr>
        <p:spPr>
          <a:xfrm>
            <a:off x="5474525" y="2232561"/>
            <a:ext cx="320634" cy="32063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F4626A1-0FA7-DB46-9E67-29E386309A2F}"/>
              </a:ext>
            </a:extLst>
          </p:cNvPr>
          <p:cNvSpPr txBox="1"/>
          <p:nvPr/>
        </p:nvSpPr>
        <p:spPr>
          <a:xfrm>
            <a:off x="5450774" y="217318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~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6A5185C-9C59-3D45-8C9E-122BC8434E96}"/>
              </a:ext>
            </a:extLst>
          </p:cNvPr>
          <p:cNvCxnSpPr/>
          <p:nvPr/>
        </p:nvCxnSpPr>
        <p:spPr>
          <a:xfrm flipV="1">
            <a:off x="6982691" y="1235034"/>
            <a:ext cx="0" cy="1864426"/>
          </a:xfrm>
          <a:prstGeom prst="line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86842C1-BF2F-0A4F-8051-4E0337275D35}"/>
              </a:ext>
            </a:extLst>
          </p:cNvPr>
          <p:cNvCxnSpPr>
            <a:cxnSpLocks/>
          </p:cNvCxnSpPr>
          <p:nvPr/>
        </p:nvCxnSpPr>
        <p:spPr>
          <a:xfrm flipH="1">
            <a:off x="6980711" y="1256805"/>
            <a:ext cx="1201387" cy="0"/>
          </a:xfrm>
          <a:prstGeom prst="line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F666CD3-CB8D-D547-9BAA-6E83FC8C320C}"/>
              </a:ext>
            </a:extLst>
          </p:cNvPr>
          <p:cNvCxnSpPr>
            <a:cxnSpLocks/>
          </p:cNvCxnSpPr>
          <p:nvPr/>
        </p:nvCxnSpPr>
        <p:spPr>
          <a:xfrm flipH="1">
            <a:off x="8156369" y="1242950"/>
            <a:ext cx="1" cy="336468"/>
          </a:xfrm>
          <a:prstGeom prst="line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77BB41B-AD01-0945-9460-842DBEE9FF0E}"/>
              </a:ext>
            </a:extLst>
          </p:cNvPr>
          <p:cNvCxnSpPr>
            <a:cxnSpLocks/>
          </p:cNvCxnSpPr>
          <p:nvPr/>
        </p:nvCxnSpPr>
        <p:spPr>
          <a:xfrm flipV="1">
            <a:off x="7861465" y="1555668"/>
            <a:ext cx="296883" cy="83128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B83D0B5-2146-764B-9AA0-1439078CCE99}"/>
              </a:ext>
            </a:extLst>
          </p:cNvPr>
          <p:cNvGrpSpPr/>
          <p:nvPr/>
        </p:nvGrpSpPr>
        <p:grpSpPr>
          <a:xfrm>
            <a:off x="7859486" y="1638796"/>
            <a:ext cx="593766" cy="199901"/>
            <a:chOff x="7859486" y="1638796"/>
            <a:chExt cx="593766" cy="199901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7F3AC5A5-C889-C14A-8A42-BE9492FCF3D0}"/>
                </a:ext>
              </a:extLst>
            </p:cNvPr>
            <p:cNvCxnSpPr>
              <a:cxnSpLocks/>
            </p:cNvCxnSpPr>
            <p:nvPr/>
          </p:nvCxnSpPr>
          <p:spPr>
            <a:xfrm>
              <a:off x="7859486" y="1638796"/>
              <a:ext cx="593766" cy="95003"/>
            </a:xfrm>
            <a:prstGeom prst="line">
              <a:avLst/>
            </a:prstGeom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16A3C8B-CB98-B240-B8A4-112DA703CE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59486" y="1743694"/>
              <a:ext cx="593766" cy="95003"/>
            </a:xfrm>
            <a:prstGeom prst="line">
              <a:avLst/>
            </a:prstGeom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6CDA5DA-58FE-FA48-8C5C-BAC2EF345F7C}"/>
              </a:ext>
            </a:extLst>
          </p:cNvPr>
          <p:cNvCxnSpPr>
            <a:cxnSpLocks/>
          </p:cNvCxnSpPr>
          <p:nvPr/>
        </p:nvCxnSpPr>
        <p:spPr>
          <a:xfrm>
            <a:off x="7859486" y="1857455"/>
            <a:ext cx="593766" cy="95003"/>
          </a:xfrm>
          <a:prstGeom prst="line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B9EAB054-794D-1D4C-B23D-94F3E2EFE1A5}"/>
              </a:ext>
            </a:extLst>
          </p:cNvPr>
          <p:cNvCxnSpPr>
            <a:cxnSpLocks/>
          </p:cNvCxnSpPr>
          <p:nvPr/>
        </p:nvCxnSpPr>
        <p:spPr>
          <a:xfrm flipV="1">
            <a:off x="7859486" y="1962353"/>
            <a:ext cx="593766" cy="95003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E8F9720F-5B12-154A-88ED-60EA78171E84}"/>
              </a:ext>
            </a:extLst>
          </p:cNvPr>
          <p:cNvGrpSpPr/>
          <p:nvPr/>
        </p:nvGrpSpPr>
        <p:grpSpPr>
          <a:xfrm>
            <a:off x="7859486" y="2050484"/>
            <a:ext cx="593766" cy="199901"/>
            <a:chOff x="7859486" y="1638796"/>
            <a:chExt cx="593766" cy="199901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55B54FF7-76EB-A447-9FDA-BD68905D49BD}"/>
                </a:ext>
              </a:extLst>
            </p:cNvPr>
            <p:cNvCxnSpPr>
              <a:cxnSpLocks/>
            </p:cNvCxnSpPr>
            <p:nvPr/>
          </p:nvCxnSpPr>
          <p:spPr>
            <a:xfrm>
              <a:off x="7859486" y="1638796"/>
              <a:ext cx="593766" cy="95003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41AC0275-5823-F945-90B0-9D09893CCA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59486" y="1743694"/>
              <a:ext cx="593766" cy="95003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298E7D4-8ADC-D44A-86E8-E07AB988C31D}"/>
              </a:ext>
            </a:extLst>
          </p:cNvPr>
          <p:cNvCxnSpPr>
            <a:cxnSpLocks/>
          </p:cNvCxnSpPr>
          <p:nvPr/>
        </p:nvCxnSpPr>
        <p:spPr>
          <a:xfrm flipH="1">
            <a:off x="8156371" y="2348880"/>
            <a:ext cx="1" cy="1985614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5AA2B95F-9284-0D48-A5E1-CBBC1129715C}"/>
              </a:ext>
            </a:extLst>
          </p:cNvPr>
          <p:cNvCxnSpPr>
            <a:cxnSpLocks/>
          </p:cNvCxnSpPr>
          <p:nvPr/>
        </p:nvCxnSpPr>
        <p:spPr>
          <a:xfrm>
            <a:off x="7897091" y="2256312"/>
            <a:ext cx="261257" cy="9256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779DDBC-D30A-1141-A27E-A2A48644E2D8}"/>
              </a:ext>
            </a:extLst>
          </p:cNvPr>
          <p:cNvCxnSpPr>
            <a:cxnSpLocks/>
          </p:cNvCxnSpPr>
          <p:nvPr/>
        </p:nvCxnSpPr>
        <p:spPr>
          <a:xfrm>
            <a:off x="7350827" y="4320640"/>
            <a:ext cx="80752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4B5BFD5-F3FB-854D-8E3D-66845633D78E}"/>
              </a:ext>
            </a:extLst>
          </p:cNvPr>
          <p:cNvCxnSpPr/>
          <p:nvPr/>
        </p:nvCxnSpPr>
        <p:spPr>
          <a:xfrm flipV="1">
            <a:off x="4239491" y="2196935"/>
            <a:ext cx="0" cy="1816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FF2126AB-71D5-1A46-A7EE-7B0789FCEEC1}"/>
              </a:ext>
            </a:extLst>
          </p:cNvPr>
          <p:cNvSpPr/>
          <p:nvPr/>
        </p:nvSpPr>
        <p:spPr>
          <a:xfrm>
            <a:off x="6828312" y="1591294"/>
            <a:ext cx="308758" cy="7600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7C6AE3A-FE92-AC49-AD9A-AA4979A6953D}"/>
              </a:ext>
            </a:extLst>
          </p:cNvPr>
          <p:cNvCxnSpPr>
            <a:cxnSpLocks/>
          </p:cNvCxnSpPr>
          <p:nvPr/>
        </p:nvCxnSpPr>
        <p:spPr>
          <a:xfrm>
            <a:off x="2992582" y="2204853"/>
            <a:ext cx="1244929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3A7E27AB-045A-2F47-BB27-F5572F29808A}"/>
              </a:ext>
            </a:extLst>
          </p:cNvPr>
          <p:cNvCxnSpPr/>
          <p:nvPr/>
        </p:nvCxnSpPr>
        <p:spPr>
          <a:xfrm flipV="1">
            <a:off x="3002478" y="2206832"/>
            <a:ext cx="0" cy="18169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32B5FBF1-620E-2145-BA9B-35967E76A883}"/>
              </a:ext>
            </a:extLst>
          </p:cNvPr>
          <p:cNvSpPr/>
          <p:nvPr/>
        </p:nvSpPr>
        <p:spPr>
          <a:xfrm>
            <a:off x="2855640" y="2636912"/>
            <a:ext cx="308758" cy="76002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54FB2611-303D-4E45-A920-F32CF0417C23}"/>
              </a:ext>
            </a:extLst>
          </p:cNvPr>
          <p:cNvCxnSpPr>
            <a:cxnSpLocks/>
          </p:cNvCxnSpPr>
          <p:nvPr/>
        </p:nvCxnSpPr>
        <p:spPr>
          <a:xfrm>
            <a:off x="1377538" y="4007923"/>
            <a:ext cx="162296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680358AC-78EB-E44B-B39E-3DCD4E87B9D3}"/>
              </a:ext>
            </a:extLst>
          </p:cNvPr>
          <p:cNvSpPr txBox="1"/>
          <p:nvPr/>
        </p:nvSpPr>
        <p:spPr>
          <a:xfrm>
            <a:off x="4726379" y="4833257"/>
            <a:ext cx="1694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Main LAr Dewar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CA2D799-B86C-AF4B-BE97-D52773B0A2DF}"/>
              </a:ext>
            </a:extLst>
          </p:cNvPr>
          <p:cNvSpPr txBox="1"/>
          <p:nvPr/>
        </p:nvSpPr>
        <p:spPr>
          <a:xfrm>
            <a:off x="4536375" y="1626920"/>
            <a:ext cx="1971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Power injected by internal electronics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19D3BEF-4409-F34F-8AF9-B7445FEFFEC2}"/>
              </a:ext>
            </a:extLst>
          </p:cNvPr>
          <p:cNvSpPr txBox="1"/>
          <p:nvPr/>
        </p:nvSpPr>
        <p:spPr>
          <a:xfrm>
            <a:off x="1888177" y="4180114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LAr Filling Line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54DF1503-AAB7-CC4A-AA63-C7C9DE042417}"/>
              </a:ext>
            </a:extLst>
          </p:cNvPr>
          <p:cNvCxnSpPr>
            <a:cxnSpLocks/>
          </p:cNvCxnSpPr>
          <p:nvPr/>
        </p:nvCxnSpPr>
        <p:spPr>
          <a:xfrm flipV="1">
            <a:off x="6980712" y="2493818"/>
            <a:ext cx="0" cy="627413"/>
          </a:xfrm>
          <a:prstGeom prst="line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3C787260-B648-8B49-A868-5E44ABBE1739}"/>
              </a:ext>
            </a:extLst>
          </p:cNvPr>
          <p:cNvCxnSpPr>
            <a:cxnSpLocks/>
          </p:cNvCxnSpPr>
          <p:nvPr/>
        </p:nvCxnSpPr>
        <p:spPr>
          <a:xfrm flipH="1">
            <a:off x="7228115" y="1254826"/>
            <a:ext cx="550223" cy="0"/>
          </a:xfrm>
          <a:prstGeom prst="line">
            <a:avLst/>
          </a:prstGeom>
          <a:ln w="57150">
            <a:solidFill>
              <a:schemeClr val="accent5">
                <a:lumMod val="40000"/>
                <a:lumOff val="6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9041FBD9-9B5D-6746-9B3D-FE2833E756CE}"/>
              </a:ext>
            </a:extLst>
          </p:cNvPr>
          <p:cNvCxnSpPr>
            <a:cxnSpLocks/>
          </p:cNvCxnSpPr>
          <p:nvPr/>
        </p:nvCxnSpPr>
        <p:spPr>
          <a:xfrm>
            <a:off x="8154392" y="2992582"/>
            <a:ext cx="1" cy="924297"/>
          </a:xfrm>
          <a:prstGeom prst="line">
            <a:avLst/>
          </a:prstGeom>
          <a:ln w="38100">
            <a:solidFill>
              <a:schemeClr val="accent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22C9A69B-4E35-3343-97E3-905F21E150F9}"/>
              </a:ext>
            </a:extLst>
          </p:cNvPr>
          <p:cNvCxnSpPr>
            <a:cxnSpLocks/>
          </p:cNvCxnSpPr>
          <p:nvPr/>
        </p:nvCxnSpPr>
        <p:spPr>
          <a:xfrm>
            <a:off x="1979221" y="4017819"/>
            <a:ext cx="502722" cy="0"/>
          </a:xfrm>
          <a:prstGeom prst="line">
            <a:avLst/>
          </a:prstGeom>
          <a:ln w="38100">
            <a:solidFill>
              <a:schemeClr val="accent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5C72E529-6510-5947-ADDD-95871837C2C8}"/>
              </a:ext>
            </a:extLst>
          </p:cNvPr>
          <p:cNvCxnSpPr>
            <a:cxnSpLocks/>
          </p:cNvCxnSpPr>
          <p:nvPr/>
        </p:nvCxnSpPr>
        <p:spPr>
          <a:xfrm>
            <a:off x="3180608" y="2202874"/>
            <a:ext cx="619496" cy="0"/>
          </a:xfrm>
          <a:prstGeom prst="line">
            <a:avLst/>
          </a:prstGeom>
          <a:ln w="381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134797F3-7216-D24F-A450-9F41C0F0E6E7}"/>
              </a:ext>
            </a:extLst>
          </p:cNvPr>
          <p:cNvSpPr txBox="1"/>
          <p:nvPr/>
        </p:nvSpPr>
        <p:spPr>
          <a:xfrm>
            <a:off x="8740238" y="2125682"/>
            <a:ext cx="2790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GAr re-condenser (Heat exchanger immersed in LN2)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BF514D4D-F9BA-E24D-A51D-93322374C852}"/>
              </a:ext>
            </a:extLst>
          </p:cNvPr>
          <p:cNvSpPr txBox="1"/>
          <p:nvPr/>
        </p:nvSpPr>
        <p:spPr>
          <a:xfrm>
            <a:off x="5581402" y="1116281"/>
            <a:ext cx="1042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GAr filter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48BFDE9-8D3E-1F40-91F2-5E8D1A012284}"/>
              </a:ext>
            </a:extLst>
          </p:cNvPr>
          <p:cNvSpPr txBox="1"/>
          <p:nvPr/>
        </p:nvSpPr>
        <p:spPr>
          <a:xfrm>
            <a:off x="1605485" y="1852385"/>
            <a:ext cx="994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LAr filter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9A5535F5-AB58-1C49-86BC-26A7D2E12B4D}"/>
              </a:ext>
            </a:extLst>
          </p:cNvPr>
          <p:cNvCxnSpPr>
            <a:cxnSpLocks/>
            <a:stCxn id="120" idx="3"/>
          </p:cNvCxnSpPr>
          <p:nvPr/>
        </p:nvCxnSpPr>
        <p:spPr>
          <a:xfrm>
            <a:off x="2600373" y="2037051"/>
            <a:ext cx="261580" cy="5873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D4F984A5-A5A6-8D4E-B19D-0861951F6968}"/>
              </a:ext>
            </a:extLst>
          </p:cNvPr>
          <p:cNvCxnSpPr>
            <a:stCxn id="119" idx="3"/>
          </p:cNvCxnSpPr>
          <p:nvPr/>
        </p:nvCxnSpPr>
        <p:spPr>
          <a:xfrm>
            <a:off x="6624380" y="1300947"/>
            <a:ext cx="180181" cy="314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D14CE08-FA23-C040-A97D-00460AAFFF50}"/>
              </a:ext>
            </a:extLst>
          </p:cNvPr>
          <p:cNvCxnSpPr/>
          <p:nvPr/>
        </p:nvCxnSpPr>
        <p:spPr>
          <a:xfrm flipH="1">
            <a:off x="8455231" y="1211283"/>
            <a:ext cx="169817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A76C7C18-0594-464A-82F9-8440E128BC95}"/>
              </a:ext>
            </a:extLst>
          </p:cNvPr>
          <p:cNvCxnSpPr>
            <a:cxnSpLocks/>
          </p:cNvCxnSpPr>
          <p:nvPr/>
        </p:nvCxnSpPr>
        <p:spPr>
          <a:xfrm flipV="1">
            <a:off x="8453252" y="1197428"/>
            <a:ext cx="0" cy="3344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3545E10-348B-9248-B99A-3417164B6E01}"/>
              </a:ext>
            </a:extLst>
          </p:cNvPr>
          <p:cNvSpPr txBox="1"/>
          <p:nvPr/>
        </p:nvSpPr>
        <p:spPr>
          <a:xfrm>
            <a:off x="9535887" y="1211283"/>
            <a:ext cx="2196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LN2 Filling line (from ground level)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C227E66A-D142-D348-A94C-7F0221F206C0}"/>
              </a:ext>
            </a:extLst>
          </p:cNvPr>
          <p:cNvCxnSpPr>
            <a:cxnSpLocks/>
          </p:cNvCxnSpPr>
          <p:nvPr/>
        </p:nvCxnSpPr>
        <p:spPr>
          <a:xfrm flipH="1">
            <a:off x="9025247" y="1209303"/>
            <a:ext cx="983673" cy="0"/>
          </a:xfrm>
          <a:prstGeom prst="line">
            <a:avLst/>
          </a:prstGeom>
          <a:ln w="38100"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4A1D116-55F8-3C4A-9375-1086E2C273D4}"/>
              </a:ext>
            </a:extLst>
          </p:cNvPr>
          <p:cNvSpPr/>
          <p:nvPr/>
        </p:nvSpPr>
        <p:spPr>
          <a:xfrm>
            <a:off x="985652" y="4168239"/>
            <a:ext cx="688769" cy="14131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A846EBA8-B6A1-4649-B80E-0D1DF6B56549}"/>
              </a:ext>
            </a:extLst>
          </p:cNvPr>
          <p:cNvCxnSpPr>
            <a:cxnSpLocks/>
          </p:cNvCxnSpPr>
          <p:nvPr/>
        </p:nvCxnSpPr>
        <p:spPr>
          <a:xfrm flipV="1">
            <a:off x="1387434" y="4025735"/>
            <a:ext cx="0" cy="22959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75E8AC7B-1908-E74B-829B-5D42EE558746}"/>
              </a:ext>
            </a:extLst>
          </p:cNvPr>
          <p:cNvSpPr/>
          <p:nvPr/>
        </p:nvSpPr>
        <p:spPr>
          <a:xfrm>
            <a:off x="1009403" y="5700156"/>
            <a:ext cx="629392" cy="1662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C1D8AFD-1A68-124F-85FB-F930392741E4}"/>
              </a:ext>
            </a:extLst>
          </p:cNvPr>
          <p:cNvSpPr txBox="1"/>
          <p:nvPr/>
        </p:nvSpPr>
        <p:spPr>
          <a:xfrm>
            <a:off x="2113808" y="5652655"/>
            <a:ext cx="6002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Portable commercial dewar taken to the gallery for the filling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C7CAD8B-0A37-084C-A962-BA10F2E7F7C5}"/>
              </a:ext>
            </a:extLst>
          </p:cNvPr>
          <p:cNvSpPr/>
          <p:nvPr/>
        </p:nvSpPr>
        <p:spPr>
          <a:xfrm>
            <a:off x="534390" y="3716977"/>
            <a:ext cx="1603168" cy="22206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11DBB0-C066-D840-B3B1-088C8B3F6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C. Montanari | SAND-GRAIN Cryogenics &amp; Purification| SAND Technical Meeting - Jan 18, 2022</a:t>
            </a:r>
            <a:endParaRPr lang="en-US" b="1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D9A4838-19C1-1443-880A-2CFB1C52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783" y="193832"/>
            <a:ext cx="10632017" cy="492369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GRAIN - I&amp;I Requirements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A49CC91-1535-C248-B3D4-DB61EBBFE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765817"/>
              </p:ext>
            </p:extLst>
          </p:nvPr>
        </p:nvGraphicFramePr>
        <p:xfrm>
          <a:off x="660070" y="1153721"/>
          <a:ext cx="11025250" cy="2565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191">
                  <a:extLst>
                    <a:ext uri="{9D8B030D-6E8A-4147-A177-3AD203B41FA5}">
                      <a16:colId xmlns:a16="http://schemas.microsoft.com/office/drawing/2014/main" val="3905678884"/>
                    </a:ext>
                  </a:extLst>
                </a:gridCol>
                <a:gridCol w="440402">
                  <a:extLst>
                    <a:ext uri="{9D8B030D-6E8A-4147-A177-3AD203B41FA5}">
                      <a16:colId xmlns:a16="http://schemas.microsoft.com/office/drawing/2014/main" val="3231824673"/>
                    </a:ext>
                  </a:extLst>
                </a:gridCol>
                <a:gridCol w="344223">
                  <a:extLst>
                    <a:ext uri="{9D8B030D-6E8A-4147-A177-3AD203B41FA5}">
                      <a16:colId xmlns:a16="http://schemas.microsoft.com/office/drawing/2014/main" val="461602009"/>
                    </a:ext>
                  </a:extLst>
                </a:gridCol>
                <a:gridCol w="573705">
                  <a:extLst>
                    <a:ext uri="{9D8B030D-6E8A-4147-A177-3AD203B41FA5}">
                      <a16:colId xmlns:a16="http://schemas.microsoft.com/office/drawing/2014/main" val="557310348"/>
                    </a:ext>
                  </a:extLst>
                </a:gridCol>
                <a:gridCol w="136677">
                  <a:extLst>
                    <a:ext uri="{9D8B030D-6E8A-4147-A177-3AD203B41FA5}">
                      <a16:colId xmlns:a16="http://schemas.microsoft.com/office/drawing/2014/main" val="2337915946"/>
                    </a:ext>
                  </a:extLst>
                </a:gridCol>
                <a:gridCol w="1263971">
                  <a:extLst>
                    <a:ext uri="{9D8B030D-6E8A-4147-A177-3AD203B41FA5}">
                      <a16:colId xmlns:a16="http://schemas.microsoft.com/office/drawing/2014/main" val="4155824767"/>
                    </a:ext>
                  </a:extLst>
                </a:gridCol>
                <a:gridCol w="688769">
                  <a:extLst>
                    <a:ext uri="{9D8B030D-6E8A-4147-A177-3AD203B41FA5}">
                      <a16:colId xmlns:a16="http://schemas.microsoft.com/office/drawing/2014/main" val="1764322711"/>
                    </a:ext>
                  </a:extLst>
                </a:gridCol>
                <a:gridCol w="2066306">
                  <a:extLst>
                    <a:ext uri="{9D8B030D-6E8A-4147-A177-3AD203B41FA5}">
                      <a16:colId xmlns:a16="http://schemas.microsoft.com/office/drawing/2014/main" val="3109265432"/>
                    </a:ext>
                  </a:extLst>
                </a:gridCol>
                <a:gridCol w="2561680">
                  <a:extLst>
                    <a:ext uri="{9D8B030D-6E8A-4147-A177-3AD203B41FA5}">
                      <a16:colId xmlns:a16="http://schemas.microsoft.com/office/drawing/2014/main" val="2680951559"/>
                    </a:ext>
                  </a:extLst>
                </a:gridCol>
                <a:gridCol w="1039418">
                  <a:extLst>
                    <a:ext uri="{9D8B030D-6E8A-4147-A177-3AD203B41FA5}">
                      <a16:colId xmlns:a16="http://schemas.microsoft.com/office/drawing/2014/main" val="2824593140"/>
                    </a:ext>
                  </a:extLst>
                </a:gridCol>
                <a:gridCol w="1160908">
                  <a:extLst>
                    <a:ext uri="{9D8B030D-6E8A-4147-A177-3AD203B41FA5}">
                      <a16:colId xmlns:a16="http://schemas.microsoft.com/office/drawing/2014/main" val="2219940714"/>
                    </a:ext>
                  </a:extLst>
                </a:gridCol>
              </a:tblGrid>
              <a:tr h="1164810"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>
                          <a:effectLst/>
                        </a:rPr>
                        <a:t>REQ-SND-CRY-042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0" marR="4830" marT="483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>
                          <a:effectLst/>
                        </a:rPr>
                        <a:t>SND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0" marR="4830" marT="483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>
                          <a:effectLst/>
                        </a:rPr>
                        <a:t>CRY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0" marR="4830" marT="4830" marB="0"/>
                </a:tc>
                <a:tc>
                  <a:txBody>
                    <a:bodyPr/>
                    <a:lstStyle/>
                    <a:p>
                      <a:pPr algn="l" fontAlgn="t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0" marR="4830" marT="483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it-IT" sz="1400" u="none" strike="noStrike">
                          <a:effectLst/>
                        </a:rPr>
                        <a:t>42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0" marR="4830" marT="483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>
                          <a:effectLst/>
                        </a:rPr>
                        <a:t>SAND Cryogen Supply Requirements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0" marR="4830" marT="4830" marB="0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>
                          <a:effectLst/>
                        </a:rPr>
                        <a:t>see "DUNE ND He Cryogenics_Facilities_LW 20200828update" from Li W</a:t>
                      </a:r>
                      <a:br>
                        <a:rPr lang="it-IT" sz="1400" u="none" strike="noStrike">
                          <a:effectLst/>
                        </a:rPr>
                      </a:br>
                      <a:r>
                        <a:rPr lang="it-IT" sz="1400" u="none" strike="noStrike">
                          <a:effectLst/>
                        </a:rPr>
                        <a:t>49-56 L/hr for cold box and controls. LN2 supplied to shared Phase Sep.</a:t>
                      </a:r>
                      <a:br>
                        <a:rPr lang="it-IT" sz="1400" u="none" strike="noStrike">
                          <a:effectLst/>
                        </a:rPr>
                      </a:br>
                      <a:r>
                        <a:rPr lang="it-IT" sz="1400" u="none" strike="noStrike">
                          <a:effectLst/>
                        </a:rPr>
                        <a:t>return lines 80K and 4.4K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0" marR="4830" marT="483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>
                          <a:effectLst/>
                        </a:rPr>
                        <a:t>GHe (70K/4-5bara): 10.2 g/s</a:t>
                      </a:r>
                      <a:br>
                        <a:rPr lang="it-IT" sz="1400" u="none" strike="noStrike">
                          <a:effectLst/>
                        </a:rPr>
                      </a:br>
                      <a:r>
                        <a:rPr lang="it-IT" sz="1400" u="none" strike="noStrike">
                          <a:effectLst/>
                        </a:rPr>
                        <a:t>Supercritical He(5K/3bara): 10.2 g/s (25 max)</a:t>
                      </a:r>
                      <a:br>
                        <a:rPr lang="it-IT" sz="1400" u="none" strike="noStrike">
                          <a:effectLst/>
                        </a:rPr>
                      </a:br>
                      <a:r>
                        <a:rPr lang="it-IT" sz="1400" u="none" strike="noStrike">
                          <a:effectLst/>
                        </a:rPr>
                        <a:t>Liquid argon: For filling of the LAr detector: 200 lt/hr (approx). Can be replaced by LAr carriers (500 lt each) placed in close proximity of the detector.</a:t>
                      </a:r>
                      <a:br>
                        <a:rPr lang="it-IT" sz="1400" u="none" strike="noStrike">
                          <a:effectLst/>
                        </a:rPr>
                      </a:br>
                      <a:r>
                        <a:rPr lang="it-IT" sz="1400" u="none" strike="noStrike">
                          <a:effectLst/>
                        </a:rPr>
                        <a:t>Liquid nitrogen: For cooling and operation of the LAr detector: 200 lr/hr (max) continuous use during operation at the level of 20 lt/hr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0" marR="4830" marT="483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GHe (70K/4-5bara): 10.2 g/s</a:t>
                      </a:r>
                      <a:br>
                        <a:rPr lang="it-IT" sz="1400" u="none" strike="noStrike">
                          <a:effectLst/>
                        </a:rPr>
                      </a:br>
                      <a:r>
                        <a:rPr lang="it-IT" sz="1400" u="none" strike="noStrike">
                          <a:effectLst/>
                        </a:rPr>
                        <a:t> Supercritical He(5K/3bara): 10.2 g/s (25 max)</a:t>
                      </a:r>
                      <a:br>
                        <a:rPr lang="it-IT" sz="1400" u="none" strike="noStrike">
                          <a:effectLst/>
                        </a:rPr>
                      </a:br>
                      <a:r>
                        <a:rPr lang="it-IT" sz="1400" u="none" strike="noStrike">
                          <a:effectLst/>
                        </a:rPr>
                        <a:t>Liquid nitrogen for the cooling phase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0" marR="4830" marT="48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no </a:t>
                      </a:r>
                      <a:r>
                        <a:rPr lang="it-IT" sz="1400" u="none" strike="noStrike" dirty="0" err="1">
                          <a:effectLst/>
                        </a:rPr>
                        <a:t>requirement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830" marR="4830" marT="4830" marB="0" anchor="ctr"/>
                </a:tc>
                <a:extLst>
                  <a:ext uri="{0D108BD9-81ED-4DB2-BD59-A6C34878D82A}">
                    <a16:rowId xmlns:a16="http://schemas.microsoft.com/office/drawing/2014/main" val="57481227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560C5CB-AF27-1949-9414-D28C4CA67896}"/>
              </a:ext>
            </a:extLst>
          </p:cNvPr>
          <p:cNvSpPr txBox="1"/>
          <p:nvPr/>
        </p:nvSpPr>
        <p:spPr>
          <a:xfrm>
            <a:off x="534390" y="3978233"/>
            <a:ext cx="108777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The only requests for GRAIN impacting the general infrastructure are:</a:t>
            </a:r>
          </a:p>
          <a:p>
            <a:pPr marL="342900" indent="-342900">
              <a:buAutoNum type="arabicParenR"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An LN2 line, shared with the magnet.</a:t>
            </a:r>
          </a:p>
          <a:p>
            <a:pPr marL="342900" indent="-342900">
              <a:buAutoNum type="arabicParenR"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Connection to the exhaust pipes already present for the other detectors</a:t>
            </a:r>
          </a:p>
          <a:p>
            <a:pPr marL="342900" indent="-342900">
              <a:buAutoNum type="arabicParenR"/>
            </a:pPr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These requirements have been communicated to DUNE-ND I&amp;I team in 2020 and are integrated in the infrastructures design.</a:t>
            </a:r>
          </a:p>
        </p:txBody>
      </p:sp>
    </p:spTree>
    <p:extLst>
      <p:ext uri="{BB962C8B-B14F-4D97-AF65-F5344CB8AC3E}">
        <p14:creationId xmlns:p14="http://schemas.microsoft.com/office/powerpoint/2010/main" val="2892320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30288</TotalTime>
  <Words>583</Words>
  <Application>Microsoft Macintosh PowerPoint</Application>
  <PresentationFormat>Widescreen</PresentationFormat>
  <Paragraphs>53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Mangal</vt:lpstr>
      <vt:lpstr>Wingdings</vt:lpstr>
      <vt:lpstr>Office Theme</vt:lpstr>
      <vt:lpstr>SAND-GRAIN Cryogenics &amp; Purification: Functional Specifications and Interfaces</vt:lpstr>
      <vt:lpstr>GRAIN Cryogenics and Purification</vt:lpstr>
      <vt:lpstr>GRAIN – Cryogenics &amp; Purification layout</vt:lpstr>
      <vt:lpstr>GRAIN – Cryogenics &amp; Purification – Interfaces</vt:lpstr>
      <vt:lpstr>GRAIN - I&amp;I Requirements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claudiosilverio1@outlook.com</dc:creator>
  <cp:lastModifiedBy>Claudio Silverio Montanari</cp:lastModifiedBy>
  <cp:revision>316</cp:revision>
  <cp:lastPrinted>2022-01-18T05:38:42Z</cp:lastPrinted>
  <dcterms:created xsi:type="dcterms:W3CDTF">2017-09-26T16:04:38Z</dcterms:created>
  <dcterms:modified xsi:type="dcterms:W3CDTF">2022-01-18T05:50:08Z</dcterms:modified>
</cp:coreProperties>
</file>