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7307-965F-EC48-A04B-59499ABA27B6}" type="datetimeFigureOut">
              <a:rPr lang="en-US" smtClean="0"/>
              <a:t>6/16/12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E06C-1A89-4F4B-BB1E-AB97FBFB8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7307-965F-EC48-A04B-59499ABA27B6}" type="datetimeFigureOut">
              <a:rPr lang="en-US" smtClean="0"/>
              <a:t>6/16/12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E06C-1A89-4F4B-BB1E-AB97FBFB8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7307-965F-EC48-A04B-59499ABA27B6}" type="datetimeFigureOut">
              <a:rPr lang="en-US" smtClean="0"/>
              <a:t>6/16/12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E06C-1A89-4F4B-BB1E-AB97FBFB8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7307-965F-EC48-A04B-59499ABA27B6}" type="datetimeFigureOut">
              <a:rPr lang="en-US" smtClean="0"/>
              <a:t>6/16/12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E06C-1A89-4F4B-BB1E-AB97FBFB8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7307-965F-EC48-A04B-59499ABA27B6}" type="datetimeFigureOut">
              <a:rPr lang="en-US" smtClean="0"/>
              <a:t>6/16/12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E06C-1A89-4F4B-BB1E-AB97FBFB8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7307-965F-EC48-A04B-59499ABA27B6}" type="datetimeFigureOut">
              <a:rPr lang="en-US" smtClean="0"/>
              <a:t>6/16/12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E06C-1A89-4F4B-BB1E-AB97FBFB8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7307-965F-EC48-A04B-59499ABA27B6}" type="datetimeFigureOut">
              <a:rPr lang="en-US" smtClean="0"/>
              <a:t>6/16/12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E06C-1A89-4F4B-BB1E-AB97FBFB8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7307-965F-EC48-A04B-59499ABA27B6}" type="datetimeFigureOut">
              <a:rPr lang="en-US" smtClean="0"/>
              <a:t>6/16/12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E06C-1A89-4F4B-BB1E-AB97FBFB8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7307-965F-EC48-A04B-59499ABA27B6}" type="datetimeFigureOut">
              <a:rPr lang="en-US" smtClean="0"/>
              <a:t>6/16/12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E06C-1A89-4F4B-BB1E-AB97FBFB8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7307-965F-EC48-A04B-59499ABA27B6}" type="datetimeFigureOut">
              <a:rPr lang="en-US" smtClean="0"/>
              <a:t>6/16/12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E06C-1A89-4F4B-BB1E-AB97FBFB8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7307-965F-EC48-A04B-59499ABA27B6}" type="datetimeFigureOut">
              <a:rPr lang="en-US" smtClean="0"/>
              <a:t>6/16/12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E06C-1A89-4F4B-BB1E-AB97FBFB8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57307-965F-EC48-A04B-59499ABA27B6}" type="datetimeFigureOut">
              <a:rPr lang="en-US" smtClean="0"/>
              <a:t>6/16/12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Mike Albrow, Time of Flight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4E06C-1A89-4F4B-BB1E-AB97FBFB81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4997" y="0"/>
            <a:ext cx="7846168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0000FF"/>
                </a:solidFill>
              </a:rPr>
              <a:t>PROJECT X PHYSICS STUDY WORKSHOP (PXPS 2012)</a:t>
            </a:r>
          </a:p>
          <a:p>
            <a:r>
              <a:rPr lang="en-US" sz="2000" dirty="0" smtClean="0"/>
              <a:t>                               Working Group on Time of Flight </a:t>
            </a:r>
          </a:p>
          <a:p>
            <a:r>
              <a:rPr lang="en-US" sz="2000" dirty="0" smtClean="0"/>
              <a:t>                   Conveners: Mike Albrow (FNAL) &amp; Bob Wagner (ANL)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493456"/>
            <a:ext cx="922372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New directions in fast timing:</a:t>
            </a:r>
          </a:p>
          <a:p>
            <a:endParaRPr lang="en-US" sz="2000" dirty="0" smtClean="0"/>
          </a:p>
          <a:p>
            <a:r>
              <a:rPr lang="en-US" sz="2000" dirty="0" smtClean="0"/>
              <a:t>What are the needs of precision timing in Project X experiments?</a:t>
            </a:r>
          </a:p>
          <a:p>
            <a:r>
              <a:rPr lang="en-US" sz="2000" dirty="0" smtClean="0"/>
              <a:t>Have the proponents considered how better timing (how much better) can help?</a:t>
            </a:r>
          </a:p>
          <a:p>
            <a:r>
              <a:rPr lang="en-US" sz="2000" dirty="0" smtClean="0"/>
              <a:t>How might more ambitious goals (if useful) be achieved?</a:t>
            </a:r>
          </a:p>
          <a:p>
            <a:endParaRPr lang="en-US" sz="2000" dirty="0" smtClean="0"/>
          </a:p>
          <a:p>
            <a:r>
              <a:rPr lang="en-US" sz="2000" dirty="0" smtClean="0"/>
              <a:t>Can we identify an R&amp;D project (or projects) on the scale of say 0.2 – 2.0 M$ for a</a:t>
            </a:r>
          </a:p>
          <a:p>
            <a:r>
              <a:rPr lang="en-US" sz="2000" dirty="0" smtClean="0"/>
              <a:t>targeted or generic project for DOE/OHEP funding?</a:t>
            </a:r>
          </a:p>
          <a:p>
            <a:r>
              <a:rPr lang="en-US" sz="2000" dirty="0" smtClean="0"/>
              <a:t>(With a team that wants to do it!)</a:t>
            </a:r>
          </a:p>
          <a:p>
            <a:endParaRPr lang="en-US" sz="2000" dirty="0" smtClean="0"/>
          </a:p>
          <a:p>
            <a:r>
              <a:rPr lang="en-US" sz="2000" dirty="0" smtClean="0"/>
              <a:t>In this group, let us not be 100% focused on PX.</a:t>
            </a:r>
          </a:p>
          <a:p>
            <a:r>
              <a:rPr lang="en-US" sz="2000" dirty="0" smtClean="0"/>
              <a:t>Detector developments will have wider application (e.g. LHC, Cosmic rays, </a:t>
            </a:r>
            <a:r>
              <a:rPr lang="en-US" sz="2000" dirty="0" err="1" smtClean="0"/>
              <a:t>p</a:t>
            </a:r>
            <a:r>
              <a:rPr lang="en-US" sz="2000" dirty="0" smtClean="0"/>
              <a:t>-decay, etc)</a:t>
            </a:r>
          </a:p>
          <a:p>
            <a:r>
              <a:rPr lang="en-US" sz="2000" dirty="0" smtClean="0"/>
              <a:t>Developments driven by LHC or other needs may find application in PX projects.</a:t>
            </a:r>
          </a:p>
          <a:p>
            <a:endParaRPr lang="en-US" sz="2000" dirty="0" smtClean="0"/>
          </a:p>
          <a:p>
            <a:r>
              <a:rPr lang="en-US" sz="2000" dirty="0" smtClean="0"/>
              <a:t>Wide-ranging, lateral thinking, ideas welcome, discussion!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9970" y="0"/>
            <a:ext cx="3332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Planned sessions (so far):</a:t>
            </a:r>
            <a:endParaRPr lang="en-US" sz="24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997940" y="1028039"/>
            <a:ext cx="54938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Today (Sat): 11:00 – 12:30, go to Large Area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gp</a:t>
            </a:r>
            <a:r>
              <a:rPr lang="en-US" dirty="0" smtClean="0"/>
              <a:t>, 2NE</a:t>
            </a:r>
          </a:p>
          <a:p>
            <a:r>
              <a:rPr lang="en-US" dirty="0" smtClean="0"/>
              <a:t>                     16:00 – 17:30   2NW</a:t>
            </a:r>
            <a:endParaRPr lang="en-US" dirty="0"/>
          </a:p>
        </p:txBody>
      </p:sp>
      <p:pic>
        <p:nvPicPr>
          <p:cNvPr id="4" name="Picture 3" descr="Screen shot 2012-06-16 at 8.45.23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675" y="1674370"/>
            <a:ext cx="3556000" cy="2235200"/>
          </a:xfrm>
          <a:prstGeom prst="rect">
            <a:avLst/>
          </a:prstGeom>
          <a:ln>
            <a:solidFill>
              <a:srgbClr val="FF99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509970" y="4708049"/>
            <a:ext cx="28135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Monday 9:00 – 10:30 2NW</a:t>
            </a:r>
          </a:p>
          <a:p>
            <a:r>
              <a:rPr lang="en-US" dirty="0" smtClean="0"/>
              <a:t>              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Monday 14:00 – 15:30 2NW </a:t>
            </a:r>
            <a:endParaRPr lang="en-US" dirty="0"/>
          </a:p>
        </p:txBody>
      </p:sp>
      <p:pic>
        <p:nvPicPr>
          <p:cNvPr id="6" name="Picture 5" descr="Screen shot 2012-06-16 at 8.48.19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7675" y="5656341"/>
            <a:ext cx="2451100" cy="812800"/>
          </a:xfrm>
          <a:prstGeom prst="rect">
            <a:avLst/>
          </a:prstGeom>
        </p:spPr>
      </p:pic>
      <p:pic>
        <p:nvPicPr>
          <p:cNvPr id="7" name="Picture 6" descr="Screen shot 2012-06-16 at 8.48.06 A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7675" y="4291013"/>
            <a:ext cx="3556000" cy="11557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0173" y="5862211"/>
            <a:ext cx="1603699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Room for more</a:t>
            </a:r>
          </a:p>
          <a:p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contributions!</a:t>
            </a:r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8968" y="203536"/>
            <a:ext cx="8425203" cy="6463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0000FF"/>
                </a:solidFill>
              </a:rPr>
              <a:t>Uses for timing,  classes, mostly not PX, not all needing super-precision):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00FF"/>
                </a:solidFill>
              </a:rPr>
              <a:t>Together with </a:t>
            </a:r>
            <a:r>
              <a:rPr lang="en-US" b="1" dirty="0" err="1" smtClean="0">
                <a:solidFill>
                  <a:srgbClr val="0000FF"/>
                </a:solidFill>
              </a:rPr>
              <a:t>p</a:t>
            </a:r>
            <a:r>
              <a:rPr lang="en-US" b="1" dirty="0" smtClean="0">
                <a:solidFill>
                  <a:srgbClr val="0000FF"/>
                </a:solidFill>
              </a:rPr>
              <a:t> or E : identification of particle type (PID)</a:t>
            </a:r>
          </a:p>
          <a:p>
            <a:r>
              <a:rPr lang="en-US" dirty="0" smtClean="0"/>
              <a:t>     in beam (small area ~ cm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r>
              <a:rPr lang="en-US" dirty="0" smtClean="0"/>
              <a:t>OR in large area (~10 m</a:t>
            </a:r>
            <a:r>
              <a:rPr lang="en-US" baseline="30000" dirty="0" smtClean="0"/>
              <a:t>2</a:t>
            </a:r>
            <a:r>
              <a:rPr lang="en-US" dirty="0" smtClean="0"/>
              <a:t>)   e.g. CDF/D0 size</a:t>
            </a:r>
          </a:p>
          <a:p>
            <a:r>
              <a:rPr lang="en-US" dirty="0" smtClean="0"/>
              <a:t>OR very large area (~100s m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  <a:r>
              <a:rPr lang="en-US" dirty="0" err="1" smtClean="0"/>
              <a:t>e.g</a:t>
            </a:r>
            <a:r>
              <a:rPr lang="en-US" dirty="0" smtClean="0"/>
              <a:t> Large water Cherenkov</a:t>
            </a:r>
          </a:p>
          <a:p>
            <a:endParaRPr lang="en-US" dirty="0" smtClean="0"/>
          </a:p>
          <a:p>
            <a:r>
              <a:rPr lang="en-US" b="1" dirty="0">
                <a:solidFill>
                  <a:srgbClr val="0000FF"/>
                </a:solidFill>
              </a:rPr>
              <a:t>T</a:t>
            </a:r>
            <a:r>
              <a:rPr lang="en-US" b="1" dirty="0" smtClean="0">
                <a:solidFill>
                  <a:srgbClr val="0000FF"/>
                </a:solidFill>
              </a:rPr>
              <a:t>ogether with another time (or reference time): Position of origin in space (</a:t>
            </a:r>
            <a:r>
              <a:rPr lang="en-US" b="1" dirty="0" err="1" smtClean="0">
                <a:solidFill>
                  <a:srgbClr val="0000FF"/>
                </a:solidFill>
              </a:rPr>
              <a:t>spacetime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Again: cm</a:t>
            </a:r>
            <a:r>
              <a:rPr lang="en-US" baseline="30000" dirty="0" smtClean="0"/>
              <a:t>2</a:t>
            </a:r>
            <a:r>
              <a:rPr lang="en-US" dirty="0" smtClean="0"/>
              <a:t> areas  (e.g. forward protons at LHC, </a:t>
            </a:r>
            <a:r>
              <a:rPr lang="en-US" dirty="0" err="1" smtClean="0"/>
              <a:t>p</a:t>
            </a:r>
            <a:r>
              <a:rPr lang="en-US" dirty="0" smtClean="0"/>
              <a:t> + X + </a:t>
            </a:r>
            <a:r>
              <a:rPr lang="en-US" dirty="0" err="1" smtClean="0"/>
              <a:t>p</a:t>
            </a:r>
            <a:r>
              <a:rPr lang="en-US" dirty="0" smtClean="0"/>
              <a:t>, Brandt, Albrow)</a:t>
            </a:r>
          </a:p>
          <a:p>
            <a:r>
              <a:rPr lang="en-US" dirty="0" smtClean="0"/>
              <a:t>~ m2 (PET)</a:t>
            </a:r>
          </a:p>
          <a:p>
            <a:r>
              <a:rPr lang="en-US" dirty="0" smtClean="0"/>
              <a:t>to 100’s m</a:t>
            </a:r>
            <a:r>
              <a:rPr lang="en-US" baseline="30000" dirty="0" smtClean="0"/>
              <a:t>2</a:t>
            </a:r>
            <a:r>
              <a:rPr lang="en-US" dirty="0" smtClean="0"/>
              <a:t> areas (e.g. photons in K</a:t>
            </a:r>
            <a:r>
              <a:rPr lang="en-US" baseline="30000" dirty="0" smtClean="0"/>
              <a:t>0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π</a:t>
            </a:r>
            <a:r>
              <a:rPr lang="en-US" baseline="30000" dirty="0" smtClean="0">
                <a:sym typeface="Wingdings"/>
              </a:rPr>
              <a:t>0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υ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υ</a:t>
            </a:r>
            <a:r>
              <a:rPr lang="en-US" dirty="0" smtClean="0">
                <a:sym typeface="Wingdings"/>
              </a:rPr>
              <a:t> , </a:t>
            </a:r>
            <a:r>
              <a:rPr lang="en-US" dirty="0" err="1" smtClean="0">
                <a:sym typeface="Wingdings"/>
              </a:rPr>
              <a:t>Littenberg</a:t>
            </a:r>
            <a:r>
              <a:rPr lang="en-US" dirty="0" smtClean="0">
                <a:sym typeface="Wingdings"/>
              </a:rPr>
              <a:t>)</a:t>
            </a:r>
          </a:p>
          <a:p>
            <a:endParaRPr lang="en-US" dirty="0" smtClean="0">
              <a:sym typeface="Wingdings"/>
            </a:endParaRPr>
          </a:p>
          <a:p>
            <a:r>
              <a:rPr lang="en-US" b="1" dirty="0" smtClean="0">
                <a:solidFill>
                  <a:srgbClr val="0000FF"/>
                </a:solidFill>
                <a:sym typeface="Wingdings"/>
              </a:rPr>
              <a:t>Actual time an event occurred</a:t>
            </a:r>
          </a:p>
          <a:p>
            <a:r>
              <a:rPr lang="en-US" dirty="0" smtClean="0">
                <a:sym typeface="Wingdings"/>
              </a:rPr>
              <a:t>Examples: </a:t>
            </a:r>
          </a:p>
          <a:p>
            <a:r>
              <a:rPr lang="en-US" dirty="0" smtClean="0">
                <a:sym typeface="Wingdings"/>
              </a:rPr>
              <a:t>Time of a neutrino interaction (</a:t>
            </a:r>
            <a:r>
              <a:rPr lang="en-US" dirty="0" err="1" smtClean="0">
                <a:sym typeface="Wingdings"/>
              </a:rPr>
              <a:t>wrt</a:t>
            </a:r>
            <a:r>
              <a:rPr lang="en-US" dirty="0" smtClean="0">
                <a:sym typeface="Wingdings"/>
              </a:rPr>
              <a:t> production) for speed (mass?!) measurement</a:t>
            </a:r>
          </a:p>
          <a:p>
            <a:r>
              <a:rPr lang="en-US" dirty="0" smtClean="0">
                <a:sym typeface="Wingdings"/>
              </a:rPr>
              <a:t>Supernova neutrinos</a:t>
            </a:r>
          </a:p>
          <a:p>
            <a:r>
              <a:rPr lang="en-US" dirty="0" smtClean="0">
                <a:sym typeface="Wingdings"/>
              </a:rPr>
              <a:t>Background reduction (referred to a pulsed beam/ source, e.g.)</a:t>
            </a:r>
          </a:p>
          <a:p>
            <a:r>
              <a:rPr lang="en-US" dirty="0" smtClean="0">
                <a:sym typeface="Wingdings"/>
              </a:rPr>
              <a:t>Within a &lt; 1ns bunch crossing at LHC</a:t>
            </a:r>
          </a:p>
          <a:p>
            <a:endParaRPr lang="en-US" dirty="0" smtClean="0">
              <a:sym typeface="Wingdings"/>
            </a:endParaRPr>
          </a:p>
          <a:p>
            <a:r>
              <a:rPr lang="en-US" b="1" dirty="0" smtClean="0">
                <a:solidFill>
                  <a:srgbClr val="0000FF"/>
                </a:solidFill>
                <a:sym typeface="Wingdings"/>
              </a:rPr>
              <a:t>Directionality</a:t>
            </a:r>
          </a:p>
          <a:p>
            <a:r>
              <a:rPr lang="en-US" dirty="0" smtClean="0">
                <a:sym typeface="Wingdings"/>
              </a:rPr>
              <a:t>Example: timing shower front in AUGER for cosmic ray direction, source search.</a:t>
            </a:r>
          </a:p>
          <a:p>
            <a:endParaRPr lang="en-US" dirty="0" smtClean="0">
              <a:sym typeface="Wingdings"/>
            </a:endParaRPr>
          </a:p>
          <a:p>
            <a:r>
              <a:rPr lang="en-US" b="1" dirty="0" smtClean="0">
                <a:solidFill>
                  <a:srgbClr val="0000FF"/>
                </a:solidFill>
                <a:sym typeface="Wingdings"/>
              </a:rPr>
              <a:t>Others?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59374"/>
            <a:ext cx="9104513" cy="4524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Detector Techniques: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00FF"/>
                </a:solidFill>
              </a:rPr>
              <a:t>Cherenkov light (solids, liquids, gases) :</a:t>
            </a:r>
          </a:p>
          <a:p>
            <a:r>
              <a:rPr lang="en-US" dirty="0" smtClean="0"/>
              <a:t> prompt, directional, speed-dependent (both mount and direction)</a:t>
            </a:r>
          </a:p>
          <a:p>
            <a:r>
              <a:rPr lang="en-US" dirty="0" smtClean="0"/>
              <a:t>Very large masses (ICECUBE, HYPER-K) possible with solid &amp; liquid radiators.</a:t>
            </a:r>
          </a:p>
          <a:p>
            <a:r>
              <a:rPr lang="en-US" dirty="0" smtClean="0"/>
              <a:t>Gases for low-mass, e.g. timing intense beam, few mm low pressure gas (</a:t>
            </a:r>
            <a:r>
              <a:rPr lang="en-US" dirty="0" err="1" smtClean="0"/>
              <a:t>rad</a:t>
            </a:r>
            <a:r>
              <a:rPr lang="en-US" dirty="0" smtClean="0"/>
              <a:t> hard)</a:t>
            </a:r>
          </a:p>
          <a:p>
            <a:r>
              <a:rPr lang="en-US" dirty="0" smtClean="0"/>
              <a:t>Detecting the Cherenkov light:</a:t>
            </a:r>
          </a:p>
          <a:p>
            <a:r>
              <a:rPr lang="en-US" dirty="0" smtClean="0"/>
              <a:t>Classic </a:t>
            </a:r>
            <a:r>
              <a:rPr lang="en-US" dirty="0" err="1" smtClean="0"/>
              <a:t>PMTs</a:t>
            </a:r>
            <a:r>
              <a:rPr lang="en-US" dirty="0" smtClean="0"/>
              <a:t>, MCP-</a:t>
            </a:r>
            <a:r>
              <a:rPr lang="en-US" dirty="0" err="1" smtClean="0"/>
              <a:t>PMTs</a:t>
            </a:r>
            <a:r>
              <a:rPr lang="en-US" dirty="0" smtClean="0"/>
              <a:t> (faster) – Large area development, </a:t>
            </a:r>
            <a:r>
              <a:rPr lang="en-US" dirty="0" err="1" smtClean="0"/>
              <a:t>SiPMs</a:t>
            </a:r>
            <a:r>
              <a:rPr lang="en-US" dirty="0" smtClean="0"/>
              <a:t> good for small areas.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00FF"/>
                </a:solidFill>
              </a:rPr>
              <a:t>Scintillation light (solids, liquids, gases) :</a:t>
            </a:r>
          </a:p>
          <a:p>
            <a:r>
              <a:rPr lang="en-US" dirty="0" smtClean="0"/>
              <a:t> Classic, not as fast (but maybe fine), </a:t>
            </a:r>
          </a:p>
          <a:p>
            <a:r>
              <a:rPr lang="en-US" dirty="0" smtClean="0"/>
              <a:t> </a:t>
            </a:r>
            <a:r>
              <a:rPr lang="en-US" dirty="0"/>
              <a:t>W</a:t>
            </a:r>
            <a:r>
              <a:rPr lang="en-US" dirty="0" smtClean="0"/>
              <a:t>avelength shifting collection also “slow”, inefficient (&lt; 1/6), but area reduction can be crucial.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00FF"/>
                </a:solidFill>
              </a:rPr>
              <a:t>Ionization (gases) :</a:t>
            </a:r>
          </a:p>
          <a:p>
            <a:r>
              <a:rPr lang="en-US" dirty="0" smtClean="0"/>
              <a:t>E.g. Drift chamber (to wires) main purpose tracking, but multiple time measurements for free.</a:t>
            </a:r>
          </a:p>
          <a:p>
            <a:r>
              <a:rPr lang="en-US" dirty="0" smtClean="0"/>
              <a:t>or TPC, timing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track position reconstruction from time of drift.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767" y="264009"/>
            <a:ext cx="5541488" cy="5355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Parameters of importance (sometimes)</a:t>
            </a:r>
          </a:p>
          <a:p>
            <a:endParaRPr lang="en-US" dirty="0" smtClean="0"/>
          </a:p>
          <a:p>
            <a:r>
              <a:rPr lang="en-US" dirty="0" smtClean="0"/>
              <a:t>Time resolution: </a:t>
            </a:r>
            <a:r>
              <a:rPr lang="en-US" dirty="0" err="1" smtClean="0"/>
              <a:t>ps</a:t>
            </a:r>
            <a:r>
              <a:rPr lang="en-US" dirty="0" smtClean="0"/>
              <a:t>, 10ps, 100ps, ns, ..?</a:t>
            </a:r>
          </a:p>
          <a:p>
            <a:r>
              <a:rPr lang="en-US" dirty="0" smtClean="0"/>
              <a:t>Size of unit area: cm</a:t>
            </a:r>
            <a:r>
              <a:rPr lang="en-US" baseline="30000" dirty="0" smtClean="0"/>
              <a:t>2</a:t>
            </a:r>
            <a:r>
              <a:rPr lang="en-US" dirty="0" smtClean="0"/>
              <a:t>? m</a:t>
            </a:r>
            <a:r>
              <a:rPr lang="en-US" baseline="30000" dirty="0" smtClean="0"/>
              <a:t>2</a:t>
            </a:r>
            <a:r>
              <a:rPr lang="en-US" dirty="0" smtClean="0"/>
              <a:t>?</a:t>
            </a:r>
          </a:p>
          <a:p>
            <a:r>
              <a:rPr lang="en-US" dirty="0" smtClean="0"/>
              <a:t># channels and Cost per unit area or per channel</a:t>
            </a:r>
          </a:p>
          <a:p>
            <a:r>
              <a:rPr lang="en-US" dirty="0" smtClean="0"/>
              <a:t>Electronics (speed, cost, location) to read out to DAQ</a:t>
            </a:r>
          </a:p>
          <a:p>
            <a:r>
              <a:rPr lang="en-US" dirty="0" smtClean="0"/>
              <a:t>Thinness, physical and probably in radiation lengths X</a:t>
            </a:r>
            <a:r>
              <a:rPr lang="en-US" baseline="-25000" dirty="0" smtClean="0"/>
              <a:t>0</a:t>
            </a:r>
          </a:p>
          <a:p>
            <a:r>
              <a:rPr lang="en-US" dirty="0" smtClean="0"/>
              <a:t>Radiation hardness?</a:t>
            </a:r>
          </a:p>
          <a:p>
            <a:r>
              <a:rPr lang="en-US" dirty="0" smtClean="0"/>
              <a:t>Rates ... from 10</a:t>
            </a:r>
            <a:r>
              <a:rPr lang="en-US" baseline="30000" dirty="0" smtClean="0"/>
              <a:t>10</a:t>
            </a:r>
            <a:r>
              <a:rPr lang="en-US" dirty="0" smtClean="0"/>
              <a:t>/s to 10</a:t>
            </a:r>
            <a:r>
              <a:rPr lang="en-US" baseline="30000" dirty="0" smtClean="0"/>
              <a:t>-8</a:t>
            </a:r>
            <a:r>
              <a:rPr lang="en-US" dirty="0" smtClean="0"/>
              <a:t>/s !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0000FF"/>
                </a:solidFill>
              </a:rPr>
              <a:t>Electronics issues</a:t>
            </a:r>
          </a:p>
          <a:p>
            <a:endParaRPr lang="en-US" dirty="0" smtClean="0"/>
          </a:p>
          <a:p>
            <a:r>
              <a:rPr lang="en-US" dirty="0" smtClean="0"/>
              <a:t>Crucial issue ... speed, #channels, integration</a:t>
            </a:r>
          </a:p>
          <a:p>
            <a:r>
              <a:rPr lang="en-US" dirty="0" smtClean="0"/>
              <a:t>Time information required (or useful) in 1</a:t>
            </a:r>
            <a:r>
              <a:rPr lang="en-US" baseline="30000" dirty="0" smtClean="0"/>
              <a:t>st</a:t>
            </a:r>
            <a:r>
              <a:rPr lang="en-US" dirty="0" smtClean="0"/>
              <a:t> level triggers?</a:t>
            </a:r>
          </a:p>
          <a:p>
            <a:r>
              <a:rPr lang="en-US" dirty="0" smtClean="0"/>
              <a:t>Into fast trigger processors perhaps.</a:t>
            </a:r>
          </a:p>
          <a:p>
            <a:r>
              <a:rPr lang="en-US" dirty="0" smtClean="0"/>
              <a:t>Does it need to be </a:t>
            </a:r>
            <a:r>
              <a:rPr lang="en-US" dirty="0" err="1" smtClean="0"/>
              <a:t>rad</a:t>
            </a:r>
            <a:r>
              <a:rPr lang="en-US" dirty="0" smtClean="0"/>
              <a:t> hard? compact?</a:t>
            </a:r>
          </a:p>
          <a:p>
            <a:r>
              <a:rPr lang="en-US" dirty="0" smtClean="0"/>
              <a:t>Reference time signals, &lt;</a:t>
            </a:r>
            <a:r>
              <a:rPr lang="en-US" dirty="0" err="1" smtClean="0"/>
              <a:t>ps</a:t>
            </a:r>
            <a:r>
              <a:rPr lang="en-US" dirty="0" smtClean="0"/>
              <a:t> clock and transmission (PLL?)</a:t>
            </a:r>
          </a:p>
          <a:p>
            <a:r>
              <a:rPr lang="en-US" dirty="0" smtClean="0"/>
              <a:t>Time stretcher electronics   x10, x50 ...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7255" y="56413"/>
            <a:ext cx="2885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0000FF"/>
                </a:solidFill>
              </a:rPr>
              <a:t>R&amp;D DIRECTIONS ??? </a:t>
            </a:r>
            <a:endParaRPr lang="en-US" sz="2400" b="1" u="sng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9451" y="876856"/>
            <a:ext cx="801070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Large area fast </a:t>
            </a:r>
            <a:r>
              <a:rPr lang="en-US" sz="2000" dirty="0" err="1" smtClean="0"/>
              <a:t>photodetectors</a:t>
            </a:r>
            <a:r>
              <a:rPr lang="en-US" sz="2000" dirty="0" smtClean="0"/>
              <a:t>, e.g. </a:t>
            </a:r>
            <a:r>
              <a:rPr lang="en-US" sz="2000" dirty="0" err="1" smtClean="0"/>
              <a:t>Photocathodes</a:t>
            </a:r>
            <a:r>
              <a:rPr lang="en-US" sz="2000" dirty="0" smtClean="0"/>
              <a:t> and </a:t>
            </a:r>
            <a:r>
              <a:rPr lang="en-US" sz="2000" dirty="0" err="1" smtClean="0"/>
              <a:t>MCPs</a:t>
            </a:r>
            <a:r>
              <a:rPr lang="en-US" sz="2000" dirty="0" smtClean="0"/>
              <a:t> (</a:t>
            </a:r>
            <a:r>
              <a:rPr lang="en-US" sz="2000" dirty="0" err="1" smtClean="0"/>
              <a:t>Elagin’s</a:t>
            </a:r>
            <a:r>
              <a:rPr lang="en-US" sz="2000" dirty="0" smtClean="0"/>
              <a:t> talk)</a:t>
            </a:r>
          </a:p>
          <a:p>
            <a:r>
              <a:rPr lang="en-US" sz="2000" dirty="0" smtClean="0"/>
              <a:t>Material budget minimization (inside tracking?)</a:t>
            </a:r>
          </a:p>
          <a:p>
            <a:r>
              <a:rPr lang="en-US" sz="2000" dirty="0" smtClean="0"/>
              <a:t>Cherenkov radiator materials</a:t>
            </a:r>
          </a:p>
          <a:p>
            <a:r>
              <a:rPr lang="en-US" sz="2000" dirty="0" smtClean="0"/>
              <a:t>Solid state </a:t>
            </a:r>
            <a:r>
              <a:rPr lang="en-US" sz="2000" dirty="0" err="1" smtClean="0"/>
              <a:t>photodetectors</a:t>
            </a:r>
            <a:r>
              <a:rPr lang="en-US" sz="2000" dirty="0" smtClean="0"/>
              <a:t> e.g. </a:t>
            </a:r>
            <a:r>
              <a:rPr lang="en-US" sz="2000" dirty="0" err="1" smtClean="0"/>
              <a:t>SiPM</a:t>
            </a:r>
            <a:r>
              <a:rPr lang="en-US" sz="2000" dirty="0" smtClean="0"/>
              <a:t> and others</a:t>
            </a:r>
          </a:p>
          <a:p>
            <a:r>
              <a:rPr lang="en-US" sz="2000" dirty="0" smtClean="0"/>
              <a:t>Geometries (experiment specific)</a:t>
            </a:r>
          </a:p>
          <a:p>
            <a:r>
              <a:rPr lang="en-US" sz="2000" dirty="0" smtClean="0"/>
              <a:t>Very fast electronics (e.g. CERN HPTDC 25ps </a:t>
            </a:r>
            <a:r>
              <a:rPr lang="en-US" sz="2000" dirty="0" err="1" smtClean="0">
                <a:sym typeface="Wingdings"/>
              </a:rPr>
              <a:t></a:t>
            </a:r>
            <a:r>
              <a:rPr lang="en-US" sz="2000" dirty="0" smtClean="0">
                <a:sym typeface="Wingdings"/>
              </a:rPr>
              <a:t> 10 </a:t>
            </a:r>
            <a:r>
              <a:rPr lang="en-US" sz="2000" dirty="0" err="1" smtClean="0">
                <a:sym typeface="Wingdings"/>
              </a:rPr>
              <a:t>ps</a:t>
            </a:r>
            <a:r>
              <a:rPr lang="en-US" sz="2000" dirty="0" smtClean="0">
                <a:sym typeface="Wingdings"/>
              </a:rPr>
              <a:t>)</a:t>
            </a:r>
          </a:p>
          <a:p>
            <a:r>
              <a:rPr lang="en-US" sz="2000" dirty="0" smtClean="0">
                <a:sym typeface="Wingdings"/>
              </a:rPr>
              <a:t>New ideas:   streak camera detector? jet timing ring? X? Y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86601" y="4142391"/>
            <a:ext cx="439927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Not to forget (keep in mind):</a:t>
            </a:r>
          </a:p>
          <a:p>
            <a:endParaRPr lang="en-US" dirty="0" smtClean="0"/>
          </a:p>
          <a:p>
            <a:r>
              <a:rPr lang="en-US" dirty="0" smtClean="0"/>
              <a:t>Non-HEP applications, e.g.</a:t>
            </a:r>
          </a:p>
          <a:p>
            <a:r>
              <a:rPr lang="en-US" dirty="0" smtClean="0"/>
              <a:t>PET (of course)</a:t>
            </a:r>
          </a:p>
          <a:p>
            <a:r>
              <a:rPr lang="en-US" dirty="0" smtClean="0"/>
              <a:t>Other medical?</a:t>
            </a:r>
          </a:p>
          <a:p>
            <a:r>
              <a:rPr lang="en-US" dirty="0" smtClean="0"/>
              <a:t>Industrial (source location    “bomb in truck”)</a:t>
            </a:r>
          </a:p>
          <a:p>
            <a:r>
              <a:rPr lang="en-US" dirty="0" smtClean="0"/>
              <a:t>You name it.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866</Words>
  <Application>Microsoft Macintosh PowerPoint</Application>
  <PresentationFormat>On-screen Show (4:3)</PresentationFormat>
  <Paragraphs>100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Albrow</dc:creator>
  <cp:lastModifiedBy>M Albrow</cp:lastModifiedBy>
  <cp:revision>3</cp:revision>
  <dcterms:created xsi:type="dcterms:W3CDTF">2012-06-16T13:23:50Z</dcterms:created>
  <dcterms:modified xsi:type="dcterms:W3CDTF">2012-06-16T15:06:40Z</dcterms:modified>
</cp:coreProperties>
</file>