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9" r:id="rId2"/>
    <p:sldMasterId id="2147483661" r:id="rId3"/>
    <p:sldMasterId id="2147483663" r:id="rId4"/>
  </p:sldMasterIdLst>
  <p:notesMasterIdLst>
    <p:notesMasterId r:id="rId51"/>
  </p:notesMasterIdLst>
  <p:handoutMasterIdLst>
    <p:handoutMasterId r:id="rId52"/>
  </p:handoutMasterIdLst>
  <p:sldIdLst>
    <p:sldId id="655" r:id="rId5"/>
    <p:sldId id="795" r:id="rId6"/>
    <p:sldId id="773" r:id="rId7"/>
    <p:sldId id="772" r:id="rId8"/>
    <p:sldId id="660" r:id="rId9"/>
    <p:sldId id="768" r:id="rId10"/>
    <p:sldId id="769" r:id="rId11"/>
    <p:sldId id="687" r:id="rId12"/>
    <p:sldId id="713" r:id="rId13"/>
    <p:sldId id="774" r:id="rId14"/>
    <p:sldId id="686" r:id="rId15"/>
    <p:sldId id="775" r:id="rId16"/>
    <p:sldId id="776" r:id="rId17"/>
    <p:sldId id="716" r:id="rId18"/>
    <p:sldId id="717" r:id="rId19"/>
    <p:sldId id="798" r:id="rId20"/>
    <p:sldId id="688" r:id="rId21"/>
    <p:sldId id="777" r:id="rId22"/>
    <p:sldId id="792" r:id="rId23"/>
    <p:sldId id="690" r:id="rId24"/>
    <p:sldId id="778" r:id="rId25"/>
    <p:sldId id="731" r:id="rId26"/>
    <p:sldId id="761" r:id="rId27"/>
    <p:sldId id="797" r:id="rId28"/>
    <p:sldId id="779" r:id="rId29"/>
    <p:sldId id="780" r:id="rId30"/>
    <p:sldId id="781" r:id="rId31"/>
    <p:sldId id="782" r:id="rId32"/>
    <p:sldId id="783" r:id="rId33"/>
    <p:sldId id="784" r:id="rId34"/>
    <p:sldId id="700" r:id="rId35"/>
    <p:sldId id="726" r:id="rId36"/>
    <p:sldId id="727" r:id="rId37"/>
    <p:sldId id="728" r:id="rId38"/>
    <p:sldId id="748" r:id="rId39"/>
    <p:sldId id="741" r:id="rId40"/>
    <p:sldId id="793" r:id="rId41"/>
    <p:sldId id="794" r:id="rId42"/>
    <p:sldId id="742" r:id="rId43"/>
    <p:sldId id="785" r:id="rId44"/>
    <p:sldId id="787" r:id="rId45"/>
    <p:sldId id="788" r:id="rId46"/>
    <p:sldId id="789" r:id="rId47"/>
    <p:sldId id="790" r:id="rId48"/>
    <p:sldId id="796" r:id="rId49"/>
    <p:sldId id="743" r:id="rId5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66FFFF"/>
    <a:srgbClr val="FFFF66"/>
    <a:srgbClr val="FF0000"/>
    <a:srgbClr val="33CCFF"/>
    <a:srgbClr val="FFFF00"/>
    <a:srgbClr val="0000CC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9517" autoAdjust="0"/>
  </p:normalViewPr>
  <p:slideViewPr>
    <p:cSldViewPr>
      <p:cViewPr varScale="1">
        <p:scale>
          <a:sx n="133" d="100"/>
          <a:sy n="133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6/19/2012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FAA77-5213-4661-91D9-DCDDDE6540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4675"/>
            <a:ext cx="508635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D3ABD-9732-4902-8938-18A95A63B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70781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" y="118393"/>
            <a:ext cx="1505712" cy="862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unilogo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6"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88913"/>
            <a:ext cx="640873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3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 algn="r"/>
            <a:fld id="{DFA115CC-7DB7-40F3-B83F-9D104872B4D4}" type="slidenum">
              <a:rPr lang="de-DE" smtClean="0">
                <a:latin typeface="Times New Roman" pitchFamily="18" charset="0"/>
              </a:rPr>
              <a:pPr algn="r"/>
              <a:t>‹#›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unilogo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6"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88913"/>
            <a:ext cx="640873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3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 algn="r"/>
            <a:fld id="{DFA115CC-7DB7-40F3-B83F-9D104872B4D4}" type="slidenum">
              <a:rPr lang="de-DE" smtClean="0">
                <a:latin typeface="Times New Roman" pitchFamily="18" charset="0"/>
              </a:rPr>
              <a:pPr algn="r"/>
              <a:t>‹#›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unilogo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6"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88913"/>
            <a:ext cx="640873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3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 algn="r"/>
            <a:fld id="{DFA115CC-7DB7-40F3-B83F-9D104872B4D4}" type="slidenum">
              <a:rPr lang="de-DE" smtClean="0">
                <a:latin typeface="Times New Roman" pitchFamily="18" charset="0"/>
              </a:rPr>
              <a:pPr algn="r"/>
              <a:t>‹#›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220200" cy="1905000"/>
          </a:xfrm>
        </p:spPr>
        <p:txBody>
          <a:bodyPr/>
          <a:lstStyle/>
          <a:p>
            <a:r>
              <a:rPr lang="en-US" sz="3600" b="0" dirty="0" smtClean="0"/>
              <a:t>Neutrinos from Stored Muons</a:t>
            </a:r>
            <a:br>
              <a:rPr lang="en-US" sz="3600" b="0" dirty="0" smtClean="0"/>
            </a:br>
            <a:r>
              <a:rPr lang="en-US" sz="3600" b="0" dirty="0" err="1" smtClean="0">
                <a:latin typeface="Symbol" pitchFamily="18" charset="2"/>
              </a:rPr>
              <a:t>n</a:t>
            </a:r>
            <a:r>
              <a:rPr lang="en-US" sz="3600" b="0" dirty="0" err="1" smtClean="0">
                <a:latin typeface="+mn-lt"/>
              </a:rPr>
              <a:t>STORM</a:t>
            </a:r>
            <a:endParaRPr lang="en-US" sz="3600" b="0" dirty="0">
              <a:latin typeface="Symbol" pitchFamily="18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0" i="1" dirty="0" smtClean="0">
                <a:latin typeface="Symbol" pitchFamily="18" charset="2"/>
              </a:rPr>
              <a:t>n</a:t>
            </a:r>
            <a:r>
              <a:rPr lang="en-US" sz="3200" b="0" i="1" dirty="0" smtClean="0"/>
              <a:t> physics </a:t>
            </a:r>
            <a:r>
              <a:rPr lang="en-US" sz="3200" b="0" i="1" dirty="0"/>
              <a:t>with a μ storage ring</a:t>
            </a:r>
          </a:p>
        </p:txBody>
      </p:sp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2100" y="2209800"/>
            <a:ext cx="30091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momentum range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4.5 &lt; 5.0 &lt; 5.5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Obtain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 » </a:t>
            </a:r>
            <a:r>
              <a:rPr lang="en-US" sz="2400" dirty="0" smtClean="0">
                <a:solidFill>
                  <a:schemeClr val="bg1"/>
                </a:solidFill>
              </a:rPr>
              <a:t>0.11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400" baseline="30000" dirty="0">
                <a:solidFill>
                  <a:schemeClr val="bg1"/>
                </a:solidFill>
              </a:rPr>
              <a:t>±</a:t>
            </a:r>
            <a:r>
              <a:rPr lang="en-US" sz="2400" dirty="0" smtClean="0">
                <a:solidFill>
                  <a:schemeClr val="bg1"/>
                </a:solidFill>
              </a:rPr>
              <a:t>/pot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with 60 GeV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3064" y="5105400"/>
            <a:ext cx="3687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Target/capture optimization ongoing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033212" cy="4991100"/>
          </a:xfrm>
        </p:spPr>
      </p:pic>
    </p:spTree>
    <p:extLst>
      <p:ext uri="{BB962C8B-B14F-4D97-AF65-F5344CB8AC3E}">
        <p14:creationId xmlns:p14="http://schemas.microsoft.com/office/powerpoint/2010/main" val="176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23" y="1143000"/>
            <a:ext cx="4402667" cy="2133600"/>
          </a:xfrm>
        </p:spPr>
        <p:txBody>
          <a:bodyPr/>
          <a:lstStyle/>
          <a:p>
            <a:r>
              <a:rPr lang="el-GR" b="0" dirty="0"/>
              <a:t>π</a:t>
            </a:r>
            <a:r>
              <a:rPr lang="en-US" b="0" dirty="0"/>
              <a:t>’s are in injection orbit</a:t>
            </a:r>
          </a:p>
          <a:p>
            <a:pPr lvl="1"/>
            <a:r>
              <a:rPr lang="en-US" b="0" dirty="0"/>
              <a:t>separated by chicane</a:t>
            </a:r>
          </a:p>
          <a:p>
            <a:r>
              <a:rPr lang="en-US" sz="1800" b="0" dirty="0" err="1"/>
              <a:t>μ’s</a:t>
            </a:r>
            <a:r>
              <a:rPr lang="en-US" sz="1800" b="0" dirty="0"/>
              <a:t> are in ring circulating orbit</a:t>
            </a:r>
          </a:p>
          <a:p>
            <a:pPr lvl="1"/>
            <a:r>
              <a:rPr lang="en-US" b="0" dirty="0"/>
              <a:t>lower energy - </a:t>
            </a:r>
            <a:r>
              <a:rPr lang="en-US" b="0" dirty="0" smtClean="0"/>
              <a:t>~3.8 </a:t>
            </a:r>
            <a:r>
              <a:rPr lang="en-US" b="0" dirty="0" err="1" smtClean="0"/>
              <a:t>GeV</a:t>
            </a:r>
            <a:r>
              <a:rPr lang="en-US" b="0" dirty="0" smtClean="0"/>
              <a:t>/c</a:t>
            </a:r>
            <a:endParaRPr lang="en-US" b="0" dirty="0"/>
          </a:p>
          <a:p>
            <a:r>
              <a:rPr lang="en-US" b="0" dirty="0"/>
              <a:t>~30cm separation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2150" y="1143000"/>
            <a:ext cx="44026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Concept works for FODO lattice</a:t>
            </a:r>
          </a:p>
          <a:p>
            <a:r>
              <a:rPr lang="en-US" dirty="0" smtClean="0"/>
              <a:t>Work in progress for RFFAG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7315200" cy="31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Decay ring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72475" cy="33222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628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3.8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/c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±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10% momentum acceptance, circumference = 350 m</a:t>
            </a:r>
            <a:endParaRPr lang="en-US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99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FFAG Racetrack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9464" y="5334000"/>
            <a:ext cx="18309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/p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»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15%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" y="1295400"/>
            <a:ext cx="8372475" cy="3862710"/>
          </a:xfrm>
        </p:spPr>
      </p:pic>
      <p:sp>
        <p:nvSpPr>
          <p:cNvPr id="3" name="TextBox 2"/>
          <p:cNvSpPr txBox="1"/>
          <p:nvPr/>
        </p:nvSpPr>
        <p:spPr>
          <a:xfrm>
            <a:off x="7239000" y="5715000"/>
            <a:ext cx="11432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3.8 GeV/c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1500" y="5884277"/>
            <a:ext cx="26468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dispersion in 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RFFAG Tracking Studies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338"/>
            <a:ext cx="8372475" cy="45128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FFAG Tracking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76504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048000"/>
            <a:ext cx="102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&gt;90%</a:t>
            </a:r>
          </a:p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ynamic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aperture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vs. RFFAG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2614"/>
            <a:ext cx="8372475" cy="47842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 smtClean="0"/>
              <a:t>The Physics Reach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/>
          <a:lstStyle/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21</a:t>
            </a:r>
            <a:r>
              <a:rPr lang="en-US" sz="2200" dirty="0" smtClean="0"/>
              <a:t> POT in 5 years of running @ 60 GeV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err="1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>
                <a:latin typeface="Symbol" pitchFamily="18" charset="2"/>
              </a:rPr>
              <a:t>p ® </a:t>
            </a:r>
            <a:r>
              <a:rPr lang="en-US" sz="2200" dirty="0" smtClean="0">
                <a:latin typeface="Symbol" pitchFamily="18" charset="2"/>
              </a:rPr>
              <a:t>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2"/>
            <a:r>
              <a:rPr lang="en-US" sz="2000" dirty="0" smtClean="0"/>
              <a:t>Might do better with a </a:t>
            </a:r>
            <a:r>
              <a:rPr lang="en-US" sz="2000" dirty="0">
                <a:latin typeface="Symbol" pitchFamily="18" charset="2"/>
              </a:rPr>
              <a:t>p ® m </a:t>
            </a:r>
            <a:r>
              <a:rPr lang="en-US" sz="2000" dirty="0" smtClean="0"/>
              <a:t>decay channel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0.75 (from G4Beamline simulation)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(0.43)</a:t>
            </a:r>
          </a:p>
          <a:p>
            <a:r>
              <a:rPr lang="en-US" sz="2400" dirty="0" smtClean="0"/>
              <a:t>This yields </a:t>
            </a:r>
            <a:r>
              <a:rPr lang="en-US" sz="2400" dirty="0">
                <a:latin typeface="Symbol" pitchFamily="18" charset="2"/>
              </a:rPr>
              <a:t>»</a:t>
            </a:r>
            <a:r>
              <a:rPr lang="en-US" sz="2400" dirty="0"/>
              <a:t> </a:t>
            </a:r>
            <a:r>
              <a:rPr lang="en-US" sz="2400" dirty="0" smtClean="0"/>
              <a:t>1.7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useful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decays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n-lt"/>
              </a:rPr>
              <a:t>spectra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+mn-lt"/>
              </a:rPr>
              <a:t>+ </a:t>
            </a:r>
            <a:r>
              <a:rPr lang="en-US" dirty="0" smtClean="0">
                <a:latin typeface="+mn-lt"/>
              </a:rPr>
              <a:t>stored)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527285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6" y="1333500"/>
            <a:ext cx="4430714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98120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05740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-bar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04" y="4164540"/>
            <a:ext cx="2390662" cy="2026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4885506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Event rates/100T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at ND hall 50m from straight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“Collaboration”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P. Kyberd,</a:t>
            </a:r>
            <a:r>
              <a:rPr lang="en-US" baseline="30000" dirty="0"/>
              <a:t>1</a:t>
            </a:r>
            <a:r>
              <a:rPr lang="en-US" dirty="0"/>
              <a:t> D.R. Smith,</a:t>
            </a:r>
            <a:r>
              <a:rPr lang="en-US" baseline="30000" dirty="0"/>
              <a:t>1</a:t>
            </a:r>
            <a:r>
              <a:rPr lang="en-US" dirty="0"/>
              <a:t> L. Coney,</a:t>
            </a:r>
            <a:r>
              <a:rPr lang="en-US" baseline="30000" dirty="0"/>
              <a:t>2</a:t>
            </a:r>
            <a:r>
              <a:rPr lang="en-US" dirty="0"/>
              <a:t> S. Pascoli,</a:t>
            </a:r>
            <a:r>
              <a:rPr lang="en-US" baseline="30000" dirty="0"/>
              <a:t>3</a:t>
            </a:r>
            <a:r>
              <a:rPr lang="en-US" dirty="0"/>
              <a:t> C. Ankenbrandt,</a:t>
            </a:r>
            <a:r>
              <a:rPr lang="en-US" baseline="30000" dirty="0"/>
              <a:t>4</a:t>
            </a:r>
            <a:r>
              <a:rPr lang="en-US" dirty="0"/>
              <a:t> S.J. </a:t>
            </a:r>
            <a:r>
              <a:rPr lang="en-US" dirty="0" smtClean="0"/>
              <a:t>Brice,</a:t>
            </a:r>
            <a:r>
              <a:rPr lang="en-US" baseline="30000" dirty="0" smtClean="0"/>
              <a:t>4</a:t>
            </a:r>
            <a:r>
              <a:rPr lang="en-US" dirty="0" smtClean="0"/>
              <a:t> A.D</a:t>
            </a:r>
            <a:r>
              <a:rPr lang="en-US" dirty="0"/>
              <a:t>. Brossa,</a:t>
            </a:r>
            <a:r>
              <a:rPr lang="en-US" baseline="30000" dirty="0"/>
              <a:t>4</a:t>
            </a:r>
            <a:r>
              <a:rPr lang="en-US" dirty="0"/>
              <a:t> H. Cease,</a:t>
            </a:r>
            <a:r>
              <a:rPr lang="en-US" baseline="30000" dirty="0"/>
              <a:t>4</a:t>
            </a:r>
            <a:r>
              <a:rPr lang="en-US" dirty="0"/>
              <a:t> J. Kopp,</a:t>
            </a:r>
            <a:r>
              <a:rPr lang="en-US" baseline="30000" dirty="0"/>
              <a:t>4</a:t>
            </a:r>
            <a:r>
              <a:rPr lang="en-US" dirty="0"/>
              <a:t> N. Mokhov,</a:t>
            </a:r>
            <a:r>
              <a:rPr lang="en-US" baseline="30000" dirty="0"/>
              <a:t>4</a:t>
            </a:r>
            <a:r>
              <a:rPr lang="en-US" dirty="0"/>
              <a:t> J. </a:t>
            </a:r>
            <a:r>
              <a:rPr lang="en-US" dirty="0" smtClean="0"/>
              <a:t>Morfin,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D. </a:t>
            </a:r>
            <a:r>
              <a:rPr lang="en-US" dirty="0" smtClean="0"/>
              <a:t>Neufer,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M. </a:t>
            </a:r>
            <a:r>
              <a:rPr lang="en-US" dirty="0" smtClean="0"/>
              <a:t>Popovic,</a:t>
            </a:r>
            <a:r>
              <a:rPr lang="en-US" baseline="30000" dirty="0" smtClean="0"/>
              <a:t>4</a:t>
            </a:r>
            <a:r>
              <a:rPr lang="en-US" dirty="0" smtClean="0"/>
              <a:t> P</a:t>
            </a:r>
            <a:r>
              <a:rPr lang="en-US" dirty="0"/>
              <a:t>. Rubinov,</a:t>
            </a:r>
            <a:r>
              <a:rPr lang="en-US" baseline="30000" dirty="0"/>
              <a:t>4</a:t>
            </a:r>
            <a:r>
              <a:rPr lang="en-US" dirty="0"/>
              <a:t> S. Striganov,</a:t>
            </a:r>
            <a:r>
              <a:rPr lang="en-US" baseline="30000" dirty="0"/>
              <a:t>4</a:t>
            </a:r>
            <a:r>
              <a:rPr lang="en-US" dirty="0"/>
              <a:t> A. Blondel,</a:t>
            </a:r>
            <a:r>
              <a:rPr lang="en-US" baseline="30000" dirty="0"/>
              <a:t>5</a:t>
            </a:r>
            <a:r>
              <a:rPr lang="en-US" dirty="0"/>
              <a:t> A. Bravar,</a:t>
            </a:r>
            <a:r>
              <a:rPr lang="en-US" baseline="30000" dirty="0"/>
              <a:t>5</a:t>
            </a:r>
            <a:r>
              <a:rPr lang="en-US" dirty="0"/>
              <a:t> E. Noah,</a:t>
            </a:r>
            <a:r>
              <a:rPr lang="en-US" baseline="30000" dirty="0"/>
              <a:t>5</a:t>
            </a:r>
            <a:r>
              <a:rPr lang="en-US" dirty="0"/>
              <a:t> R. Bayes,</a:t>
            </a:r>
            <a:r>
              <a:rPr lang="en-US" baseline="30000" dirty="0"/>
              <a:t>6</a:t>
            </a:r>
            <a:r>
              <a:rPr lang="en-US" dirty="0"/>
              <a:t> F.J.P. </a:t>
            </a:r>
            <a:r>
              <a:rPr lang="en-US" dirty="0" smtClean="0"/>
              <a:t>Soler,</a:t>
            </a:r>
            <a:r>
              <a:rPr lang="en-US" baseline="30000" dirty="0" smtClean="0"/>
              <a:t>6</a:t>
            </a:r>
            <a:r>
              <a:rPr lang="en-US" dirty="0" smtClean="0"/>
              <a:t> A</a:t>
            </a:r>
            <a:r>
              <a:rPr lang="en-US" dirty="0"/>
              <a:t>. Dobbs,</a:t>
            </a:r>
            <a:r>
              <a:rPr lang="en-US" baseline="30000" dirty="0"/>
              <a:t>7</a:t>
            </a:r>
            <a:r>
              <a:rPr lang="en-US" dirty="0"/>
              <a:t> K. Long,</a:t>
            </a:r>
            <a:r>
              <a:rPr lang="en-US" baseline="30000" dirty="0"/>
              <a:t>7</a:t>
            </a:r>
            <a:r>
              <a:rPr lang="en-US" dirty="0"/>
              <a:t> J. Pasternak,</a:t>
            </a:r>
            <a:r>
              <a:rPr lang="en-US" baseline="30000" dirty="0"/>
              <a:t>7</a:t>
            </a:r>
            <a:r>
              <a:rPr lang="en-US" dirty="0"/>
              <a:t> E. Santos,</a:t>
            </a:r>
            <a:r>
              <a:rPr lang="en-US" baseline="30000" dirty="0"/>
              <a:t>7</a:t>
            </a:r>
            <a:r>
              <a:rPr lang="en-US" dirty="0"/>
              <a:t> M.O. Wascko,</a:t>
            </a:r>
            <a:r>
              <a:rPr lang="en-US" baseline="30000" dirty="0"/>
              <a:t>7</a:t>
            </a:r>
            <a:r>
              <a:rPr lang="en-US" dirty="0"/>
              <a:t> S.K. </a:t>
            </a:r>
            <a:r>
              <a:rPr lang="en-US" dirty="0" smtClean="0"/>
              <a:t>Agarwalla,</a:t>
            </a:r>
            <a:r>
              <a:rPr lang="en-US" baseline="30000" dirty="0" smtClean="0"/>
              <a:t>8</a:t>
            </a:r>
            <a:r>
              <a:rPr lang="en-US" dirty="0" smtClean="0"/>
              <a:t> S.A</a:t>
            </a:r>
            <a:r>
              <a:rPr lang="en-US" dirty="0"/>
              <a:t>. Bogacz,</a:t>
            </a:r>
            <a:r>
              <a:rPr lang="en-US" baseline="30000" dirty="0"/>
              <a:t>9</a:t>
            </a:r>
            <a:r>
              <a:rPr lang="en-US" dirty="0"/>
              <a:t> Y. Mori,</a:t>
            </a:r>
            <a:r>
              <a:rPr lang="en-US" baseline="30000" dirty="0"/>
              <a:t>10</a:t>
            </a:r>
            <a:r>
              <a:rPr lang="en-US" dirty="0"/>
              <a:t> J.B. Lagrange,</a:t>
            </a:r>
            <a:r>
              <a:rPr lang="en-US" baseline="30000" dirty="0"/>
              <a:t>10</a:t>
            </a:r>
            <a:r>
              <a:rPr lang="en-US" dirty="0"/>
              <a:t> A. de </a:t>
            </a:r>
            <a:r>
              <a:rPr lang="en-US" dirty="0" smtClean="0"/>
              <a:t>Gouvêa,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Y. Kuno,</a:t>
            </a:r>
            <a:r>
              <a:rPr lang="en-US" baseline="30000" dirty="0"/>
              <a:t>12</a:t>
            </a:r>
            <a:r>
              <a:rPr lang="en-US" dirty="0"/>
              <a:t> A. Sato,</a:t>
            </a:r>
            <a:r>
              <a:rPr lang="en-US" baseline="30000" dirty="0"/>
              <a:t>12</a:t>
            </a:r>
          </a:p>
          <a:p>
            <a:pPr marL="0" indent="0" algn="ctr">
              <a:buNone/>
            </a:pPr>
            <a:r>
              <a:rPr lang="en-US" dirty="0"/>
              <a:t>V. Blackmore,</a:t>
            </a:r>
            <a:r>
              <a:rPr lang="en-US" baseline="30000" dirty="0"/>
              <a:t>13</a:t>
            </a:r>
            <a:r>
              <a:rPr lang="en-US" dirty="0"/>
              <a:t> J. Cobb,</a:t>
            </a:r>
            <a:r>
              <a:rPr lang="en-US" baseline="30000" dirty="0"/>
              <a:t>13</a:t>
            </a:r>
            <a:r>
              <a:rPr lang="en-US" dirty="0"/>
              <a:t> C. D. Tunnell,</a:t>
            </a:r>
            <a:r>
              <a:rPr lang="en-US" baseline="30000" dirty="0"/>
              <a:t>13</a:t>
            </a:r>
            <a:r>
              <a:rPr lang="en-US" dirty="0"/>
              <a:t> J.M. Link,</a:t>
            </a:r>
            <a:r>
              <a:rPr lang="en-US" baseline="30000" dirty="0"/>
              <a:t>14</a:t>
            </a:r>
            <a:r>
              <a:rPr lang="en-US" dirty="0"/>
              <a:t> P. Huber,</a:t>
            </a:r>
            <a:r>
              <a:rPr lang="en-US" baseline="30000" dirty="0"/>
              <a:t>14</a:t>
            </a:r>
            <a:r>
              <a:rPr lang="en-US" dirty="0"/>
              <a:t> and W. </a:t>
            </a:r>
            <a:r>
              <a:rPr lang="en-US" dirty="0" smtClean="0"/>
              <a:t>Winter</a:t>
            </a:r>
            <a:r>
              <a:rPr lang="en-US" baseline="30000" dirty="0" smtClean="0"/>
              <a:t>15</a:t>
            </a:r>
          </a:p>
          <a:p>
            <a:pPr marL="0" indent="0" algn="ctr">
              <a:buNone/>
            </a:pPr>
            <a:r>
              <a:rPr lang="en-US" sz="1400" baseline="30000" dirty="0"/>
              <a:t>1</a:t>
            </a:r>
            <a:r>
              <a:rPr lang="en-US" sz="1400" dirty="0"/>
              <a:t>Brunel </a:t>
            </a:r>
            <a:r>
              <a:rPr lang="en-US" sz="1400" dirty="0" smtClean="0"/>
              <a:t>University, 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University </a:t>
            </a:r>
            <a:r>
              <a:rPr lang="en-US" sz="1400" dirty="0"/>
              <a:t>of California, </a:t>
            </a:r>
            <a:r>
              <a:rPr lang="en-US" sz="1400" dirty="0" smtClean="0"/>
              <a:t>Riverside,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aseline="30000" dirty="0" smtClean="0"/>
              <a:t>3</a:t>
            </a:r>
            <a:r>
              <a:rPr lang="en-US" sz="1400" dirty="0" smtClean="0"/>
              <a:t>Institute </a:t>
            </a:r>
            <a:r>
              <a:rPr lang="en-US" sz="1400" dirty="0"/>
              <a:t>for Particle Physics Phenomenology, </a:t>
            </a:r>
            <a:r>
              <a:rPr lang="en-US" sz="1400" dirty="0" smtClean="0"/>
              <a:t>Durham </a:t>
            </a:r>
            <a:r>
              <a:rPr lang="en-US" sz="1400" dirty="0"/>
              <a:t>University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4</a:t>
            </a:r>
            <a:r>
              <a:rPr lang="en-US" sz="1400" dirty="0" smtClean="0"/>
              <a:t>Fermi </a:t>
            </a:r>
            <a:r>
              <a:rPr lang="en-US" sz="1400" dirty="0"/>
              <a:t>National Accelerator </a:t>
            </a:r>
            <a:r>
              <a:rPr lang="en-US" sz="1400" dirty="0" smtClean="0"/>
              <a:t>Laboratory, 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University  </a:t>
            </a:r>
            <a:r>
              <a:rPr lang="en-US" sz="1400" dirty="0"/>
              <a:t>of Geneva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6</a:t>
            </a:r>
            <a:r>
              <a:rPr lang="en-US" sz="1400" dirty="0" smtClean="0"/>
              <a:t>University  </a:t>
            </a:r>
            <a:r>
              <a:rPr lang="en-US" sz="1400" dirty="0"/>
              <a:t>of </a:t>
            </a:r>
            <a:r>
              <a:rPr lang="en-US" sz="1400" dirty="0" smtClean="0"/>
              <a:t>Glasgow, 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Imperial  </a:t>
            </a:r>
            <a:r>
              <a:rPr lang="en-US" sz="1400" dirty="0"/>
              <a:t>College  </a:t>
            </a:r>
            <a:r>
              <a:rPr lang="en-US" sz="1400" dirty="0" smtClean="0"/>
              <a:t>London, 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Instituto </a:t>
            </a:r>
            <a:r>
              <a:rPr lang="en-US" sz="1400" dirty="0"/>
              <a:t>de </a:t>
            </a:r>
            <a:r>
              <a:rPr lang="en-US" sz="1400" dirty="0" err="1"/>
              <a:t>Fisica</a:t>
            </a:r>
            <a:r>
              <a:rPr lang="en-US" sz="1400" dirty="0"/>
              <a:t> Corpuscular, CSIC and Universidad de </a:t>
            </a:r>
            <a:r>
              <a:rPr lang="en-US" sz="1400" dirty="0" smtClean="0"/>
              <a:t>Valencia, 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Thomas </a:t>
            </a:r>
            <a:r>
              <a:rPr lang="en-US" sz="1400" dirty="0"/>
              <a:t>Jefferson National Accelerator </a:t>
            </a:r>
            <a:r>
              <a:rPr lang="en-US" sz="1400" dirty="0" smtClean="0"/>
              <a:t>Facility,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Kyoto University,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aseline="30000" dirty="0" smtClean="0"/>
              <a:t>11</a:t>
            </a:r>
            <a:r>
              <a:rPr lang="en-US" sz="1400" dirty="0" smtClean="0"/>
              <a:t>Northwestern University, 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Osaka University, 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Oxford </a:t>
            </a:r>
            <a:r>
              <a:rPr lang="en-US" sz="1400" dirty="0"/>
              <a:t>University, </a:t>
            </a:r>
            <a:r>
              <a:rPr lang="en-US" sz="1400" dirty="0" err="1"/>
              <a:t>Subdepartment</a:t>
            </a:r>
            <a:r>
              <a:rPr lang="en-US" sz="1400" dirty="0"/>
              <a:t> of Particle </a:t>
            </a:r>
            <a:r>
              <a:rPr lang="en-US" sz="1400" dirty="0" smtClean="0"/>
              <a:t>Physics, 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Center </a:t>
            </a:r>
            <a:r>
              <a:rPr lang="en-US" sz="1400" dirty="0"/>
              <a:t>for Neutrino Physics, Virginia  Polytechnic Institute and State University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15</a:t>
            </a:r>
            <a:r>
              <a:rPr lang="en-US" sz="1400" dirty="0" smtClean="0"/>
              <a:t>Institut  </a:t>
            </a:r>
            <a:r>
              <a:rPr lang="en-US" sz="1400" dirty="0" err="1" smtClean="0"/>
              <a:t>für</a:t>
            </a:r>
            <a:r>
              <a:rPr lang="en-US" sz="1400" dirty="0" smtClean="0"/>
              <a:t> 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Physik</a:t>
            </a:r>
            <a:r>
              <a:rPr lang="en-US" sz="1400" dirty="0"/>
              <a:t> und </a:t>
            </a:r>
            <a:r>
              <a:rPr lang="en-US" sz="1400" dirty="0" err="1"/>
              <a:t>Astrophysik</a:t>
            </a:r>
            <a:r>
              <a:rPr lang="en-US" sz="1400" dirty="0"/>
              <a:t>, </a:t>
            </a:r>
            <a:r>
              <a:rPr lang="en-US" sz="1400" dirty="0" err="1" smtClean="0"/>
              <a:t>Universität</a:t>
            </a:r>
            <a:r>
              <a:rPr lang="en-US" sz="1400" dirty="0" smtClean="0"/>
              <a:t>  </a:t>
            </a:r>
            <a:r>
              <a:rPr lang="en-US" sz="1400" dirty="0" err="1" smtClean="0"/>
              <a:t>Würzburg</a:t>
            </a:r>
            <a:endParaRPr lang="en-US" sz="14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LOI submitted to Fermilab PAC (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P-1080) &amp; arXiv:1206.0294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66810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1494" y="35052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Must reject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“wrong” sign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reat 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943" y="1371600"/>
            <a:ext cx="203683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Appearance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Channel: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® n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Golden Channel</a:t>
            </a:r>
            <a:r>
              <a:rPr lang="en-US" sz="2800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en-US" sz="2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880" y="46482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Why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 ® n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Appearance Ch.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not possible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85" y="4047974"/>
            <a:ext cx="4427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828800"/>
            <a:ext cx="914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015228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 1500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95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352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1.3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fiducial</a:t>
            </a:r>
            <a:r>
              <a:rPr lang="en-US" dirty="0" smtClean="0"/>
              <a:t> volume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 cm Fe plate</a:t>
            </a:r>
          </a:p>
          <a:p>
            <a:pPr lvl="2"/>
            <a:r>
              <a:rPr lang="en-US" dirty="0" smtClean="0"/>
              <a:t>5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</a:t>
            </a:r>
            <a:r>
              <a:rPr lang="en-US" dirty="0" err="1" smtClean="0"/>
              <a:t>SiPM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3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800"/>
            <a:ext cx="2659380" cy="2099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58469"/>
            <a:ext cx="2255520" cy="2278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09" y="3988995"/>
            <a:ext cx="3357935" cy="22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Candidates in </a:t>
            </a:r>
            <a:r>
              <a:rPr lang="en-US" dirty="0" err="1" smtClean="0"/>
              <a:t>SuperBIND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739989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2971800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 vs. 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3" y="1371600"/>
            <a:ext cx="5334000" cy="4648200"/>
          </a:xfrm>
        </p:spPr>
        <p:txBody>
          <a:bodyPr>
            <a:normAutofit/>
          </a:bodyPr>
          <a:lstStyle/>
          <a:p>
            <a:r>
              <a:rPr lang="en-US" dirty="0"/>
              <a:t>Full GEANT4 Simulation</a:t>
            </a:r>
          </a:p>
          <a:p>
            <a:pPr lvl="1"/>
            <a:r>
              <a:rPr lang="en-US" dirty="0"/>
              <a:t>Extrapolation from ISS and IDS-NF studies for the MIND detector</a:t>
            </a:r>
          </a:p>
          <a:p>
            <a:pPr lvl="1"/>
            <a:r>
              <a:rPr lang="en-US" dirty="0" smtClean="0"/>
              <a:t>Uses GENIE to generate the neutrino interactions.</a:t>
            </a:r>
          </a:p>
          <a:p>
            <a:pPr lvl="1"/>
            <a:r>
              <a:rPr lang="en-US" dirty="0" smtClean="0"/>
              <a:t>Involves a flexible geometry that allows the dimensions of the detector to be altered easily (for optimization purposes, for example).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yet have the detailed B </a:t>
            </a:r>
            <a:r>
              <a:rPr lang="en-US" dirty="0" smtClean="0"/>
              <a:t>field, but parameterized fit is very good</a:t>
            </a:r>
          </a:p>
          <a:p>
            <a:pPr lvl="1"/>
            <a:r>
              <a:rPr lang="en-US" dirty="0" smtClean="0"/>
              <a:t> Event selection/cuts</a:t>
            </a:r>
          </a:p>
          <a:p>
            <a:pPr lvl="2"/>
            <a:r>
              <a:rPr lang="en-US" dirty="0" smtClean="0"/>
              <a:t>Cuts-based analysis</a:t>
            </a:r>
          </a:p>
          <a:p>
            <a:pPr lvl="2"/>
            <a:r>
              <a:rPr lang="en-US" dirty="0" smtClean="0"/>
              <a:t>Multivariate to come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1065"/>
            <a:ext cx="3733800" cy="26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242050" cy="757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684846" cy="266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reconstruction efficiency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039561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257799"/>
            <a:ext cx="69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Left: 1 cm plates,                  Right: 2 cm plates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250870"/>
            <a:ext cx="727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Left: 1 cm </a:t>
            </a:r>
            <a:r>
              <a:rPr lang="en-US" sz="2400" dirty="0" smtClean="0">
                <a:solidFill>
                  <a:schemeClr val="bg1"/>
                </a:solidFill>
              </a:rPr>
              <a:t>plates                       </a:t>
            </a:r>
            <a:r>
              <a:rPr lang="en-US" sz="2400" dirty="0" smtClean="0">
                <a:solidFill>
                  <a:schemeClr val="bg1"/>
                </a:solidFill>
              </a:rPr>
              <a:t>Right: 2 cm plates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" y="1303769"/>
            <a:ext cx="4355356" cy="29657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399"/>
            <a:ext cx="4419600" cy="29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759339" y="5105400"/>
            <a:ext cx="2175596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820436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5726" y="2895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4251" y="2165925"/>
            <a:ext cx="3136749" cy="342900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99022"/>
            <a:ext cx="35838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9339" y="5640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channels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72000"/>
            <a:ext cx="3140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/>
              <a:t>e</a:t>
            </a:r>
            <a:r>
              <a:rPr lang="en-US" dirty="0">
                <a:latin typeface="Symbol" pitchFamily="18" charset="2"/>
              </a:rPr>
              <a:t> ® 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appearance</a:t>
            </a:r>
            <a:br>
              <a:rPr lang="en-US" dirty="0"/>
            </a:br>
            <a:r>
              <a:rPr lang="en-US" i="1" dirty="0"/>
              <a:t>CPT invariant channel to </a:t>
            </a:r>
            <a:r>
              <a:rPr lang="en-US" i="1" dirty="0" err="1"/>
              <a:t>MiniBooNE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1" y="1219200"/>
            <a:ext cx="7587593" cy="4991100"/>
          </a:xfrm>
        </p:spPr>
      </p:pic>
    </p:spTree>
    <p:extLst>
      <p:ext uri="{BB962C8B-B14F-4D97-AF65-F5344CB8AC3E}">
        <p14:creationId xmlns:p14="http://schemas.microsoft.com/office/powerpoint/2010/main" val="3371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705600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r>
              <a:rPr lang="en-US" dirty="0" smtClean="0">
                <a:latin typeface="Symbol" pitchFamily="18" charset="2"/>
              </a:rPr>
              <a:t> ® 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appearance</a:t>
            </a:r>
            <a:br>
              <a:rPr lang="en-US" dirty="0" smtClean="0"/>
            </a:br>
            <a:r>
              <a:rPr lang="en-US" i="1" dirty="0" smtClean="0"/>
              <a:t>CPT invariant channel to </a:t>
            </a:r>
            <a:r>
              <a:rPr lang="en-US" i="1" dirty="0" err="1" smtClean="0"/>
              <a:t>MiniBooNE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6086" y="3276599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7" y="1295400"/>
            <a:ext cx="7635159" cy="4991100"/>
          </a:xfrm>
        </p:spPr>
      </p:pic>
    </p:spTree>
    <p:extLst>
      <p:ext uri="{BB962C8B-B14F-4D97-AF65-F5344CB8AC3E}">
        <p14:creationId xmlns:p14="http://schemas.microsoft.com/office/powerpoint/2010/main" val="3728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idea of using a muon storage ring to produce neutrino beams for experiments is not new</a:t>
            </a:r>
          </a:p>
          <a:p>
            <a:pPr lvl="1"/>
            <a:r>
              <a:rPr lang="en-US" sz="2000" dirty="0" smtClean="0"/>
              <a:t>50 </a:t>
            </a:r>
            <a:r>
              <a:rPr lang="en-US" sz="2000" dirty="0" err="1" smtClean="0"/>
              <a:t>GeV</a:t>
            </a:r>
            <a:r>
              <a:rPr lang="en-US" sz="2000" dirty="0" smtClean="0"/>
              <a:t> beam – </a:t>
            </a:r>
            <a:r>
              <a:rPr lang="en-US" sz="2000" dirty="0" err="1" smtClean="0"/>
              <a:t>Koshkarev</a:t>
            </a:r>
            <a:r>
              <a:rPr lang="en-US" sz="2000" dirty="0" smtClean="0"/>
              <a:t> @ CERN in 1974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GeV</a:t>
            </a:r>
            <a:r>
              <a:rPr lang="en-US" sz="2000" dirty="0" smtClean="0"/>
              <a:t> – Neuffer in 1980</a:t>
            </a:r>
          </a:p>
          <a:p>
            <a:r>
              <a:rPr lang="en-US" sz="2400" dirty="0" smtClean="0"/>
              <a:t>The facility/program I will describe here can: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the large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oscillation regime and make a major contribution to the study of sterile </a:t>
            </a:r>
            <a:r>
              <a:rPr lang="en-US" sz="2000" dirty="0" smtClean="0"/>
              <a:t>neutrinos</a:t>
            </a:r>
          </a:p>
          <a:p>
            <a:pPr lvl="2"/>
            <a:r>
              <a:rPr lang="en-US" dirty="0" smtClean="0"/>
              <a:t>Either allow for precision study if they exist in this regime</a:t>
            </a:r>
          </a:p>
          <a:p>
            <a:pPr lvl="2"/>
            <a:r>
              <a:rPr lang="en-US" dirty="0" smtClean="0"/>
              <a:t>Or greatly expand the dis-allowed region</a:t>
            </a:r>
            <a:endParaRPr lang="en-US" dirty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ake precision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-bar cross-section measurements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technology 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 decay </a:t>
            </a:r>
            <a:r>
              <a:rPr lang="en-US" sz="2000" dirty="0"/>
              <a:t>ring) test demonstration and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/>
              <a:t>beam diagnostics test </a:t>
            </a:r>
            <a:r>
              <a:rPr lang="en-US" sz="2000" dirty="0" smtClean="0"/>
              <a:t>bed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precisely understood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beam for detector </a:t>
            </a:r>
            <a:r>
              <a:rPr lang="en-US" sz="2000" dirty="0" smtClean="0"/>
              <a:t>studies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charge </a:t>
            </a:r>
            <a:r>
              <a:rPr lang="en-US" dirty="0" err="1" smtClean="0"/>
              <a:t>mis</a:t>
            </a:r>
            <a:r>
              <a:rPr lang="en-US" dirty="0" smtClean="0"/>
              <a:t>-ID rate needed for given sensitivity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0" y="1219200"/>
            <a:ext cx="8299154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Considerations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Other options</a:t>
            </a:r>
          </a:p>
          <a:p>
            <a:pPr lvl="1"/>
            <a:r>
              <a:rPr lang="en-US" sz="2600" dirty="0" smtClean="0"/>
              <a:t>Totally Active Scintillator - TASD</a:t>
            </a:r>
          </a:p>
          <a:p>
            <a:pPr lvl="1"/>
            <a:r>
              <a:rPr lang="en-US" sz="2600" dirty="0" err="1" smtClean="0"/>
              <a:t>LAr</a:t>
            </a:r>
            <a:endParaRPr lang="en-US" sz="2600" dirty="0" smtClean="0"/>
          </a:p>
          <a:p>
            <a:pPr lvl="1"/>
            <a:r>
              <a:rPr lang="en-US" sz="2600" dirty="0" smtClean="0"/>
              <a:t>Present opportunity to measure </a:t>
            </a:r>
            <a:r>
              <a:rPr lang="en-US" sz="2600" dirty="0" smtClean="0">
                <a:latin typeface="Symbol" pitchFamily="18" charset="2"/>
              </a:rPr>
              <a:t>n</a:t>
            </a:r>
            <a:r>
              <a:rPr lang="en-US" sz="2600" baseline="-25000" dirty="0" smtClean="0"/>
              <a:t>e</a:t>
            </a:r>
            <a:r>
              <a:rPr lang="en-US" sz="2600" dirty="0" smtClean="0"/>
              <a:t> appearance?</a:t>
            </a:r>
          </a:p>
          <a:p>
            <a:r>
              <a:rPr lang="en-US" sz="2800" dirty="0" smtClean="0"/>
              <a:t>Must be Magnetized, however</a:t>
            </a:r>
          </a:p>
          <a:p>
            <a:pPr lvl="1"/>
            <a:r>
              <a:rPr lang="en-US" sz="2600" dirty="0" smtClean="0"/>
              <a:t>A hybrid approach (external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 spectrometer) is a possibility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599"/>
            <a:ext cx="2895600" cy="29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909C-095F-40BA-B9D3-374EED61C5AE}" type="slidenum">
              <a:rPr lang="en-US"/>
              <a:pPr/>
              <a:t>32</a:t>
            </a:fld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7" y="228600"/>
            <a:ext cx="7469188" cy="757237"/>
          </a:xfrm>
        </p:spPr>
        <p:txBody>
          <a:bodyPr/>
          <a:lstStyle/>
          <a:p>
            <a:r>
              <a:rPr lang="en-US" sz="2400" dirty="0"/>
              <a:t>Fine-Resolution Totally Active Segmented </a:t>
            </a:r>
            <a:r>
              <a:rPr lang="en-US" sz="2400" dirty="0" smtClean="0"/>
              <a:t>Detector (IDS-NF)</a:t>
            </a:r>
            <a:endParaRPr lang="en-US" sz="24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219200"/>
            <a:ext cx="84470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Simulation of a Totally Active Scintillating Detector (TASD) using No</a:t>
            </a:r>
            <a:r>
              <a:rPr lang="en-GB" sz="200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a and Miner</a:t>
            </a:r>
            <a:r>
              <a:rPr lang="en-GB" sz="200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a concepts with Geant4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04800" y="2590800"/>
            <a:ext cx="4105275" cy="2730500"/>
            <a:chOff x="113" y="1569"/>
            <a:chExt cx="2586" cy="1720"/>
          </a:xfrm>
        </p:grpSpPr>
        <p:pic>
          <p:nvPicPr>
            <p:cNvPr id="10245" name="Picture 5" descr="05-0476-06D-TiO2triangl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69"/>
              <a:ext cx="2586" cy="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930" y="2750"/>
              <a:ext cx="21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814" y="2774"/>
              <a:ext cx="4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3 cm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385" y="2523"/>
              <a:ext cx="0" cy="13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13" y="2331"/>
              <a:ext cx="6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1.5 cm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 flipV="1">
              <a:off x="1927" y="2251"/>
              <a:ext cx="478" cy="30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084" y="2195"/>
              <a:ext cx="4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15 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9388" y="1868488"/>
            <a:ext cx="41767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3333 Modules (X and Y plane)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Each plane contains 1000 slabs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Total: 6.7M channels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2400" y="5334000"/>
            <a:ext cx="837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Momenta between 100 MeV/c to 15 GeV/c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Magnetic field considered: 0.5 T</a:t>
            </a:r>
            <a:endParaRPr lang="en-US" sz="1600" b="1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Reconstructed position resolution ~ 4.5 mm</a:t>
            </a:r>
            <a:endParaRPr lang="en-US" sz="1600" b="1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4724400" y="2057400"/>
            <a:ext cx="4248150" cy="3362325"/>
            <a:chOff x="2653" y="1253"/>
            <a:chExt cx="2676" cy="2118"/>
          </a:xfrm>
        </p:grpSpPr>
        <p:pic>
          <p:nvPicPr>
            <p:cNvPr id="10255" name="Picture 15" descr="smallDet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53"/>
              <a:ext cx="2676" cy="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H="1" flipV="1">
              <a:off x="3068" y="2228"/>
              <a:ext cx="538" cy="2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3061" y="2228"/>
              <a:ext cx="7" cy="56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3068" y="1525"/>
              <a:ext cx="1309" cy="7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 rot="1288785">
              <a:off x="3332" y="2166"/>
              <a:ext cx="4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 m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 rot="16200000">
              <a:off x="2727" y="2410"/>
              <a:ext cx="4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 m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 rot="-1219533">
              <a:off x="3513" y="1623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150 m</a:t>
              </a:r>
            </a:p>
          </p:txBody>
        </p:sp>
      </p:grp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156325" y="5603875"/>
            <a:ext cx="1230313" cy="3952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B = 0.5T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4831716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r>
              <a:rPr lang="en-US" dirty="0" smtClean="0">
                <a:solidFill>
                  <a:schemeClr val="bg1"/>
                </a:solidFill>
              </a:rPr>
              <a:t> Total Mass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685800" cy="304800"/>
          </a:xfrm>
          <a:prstGeom prst="rect">
            <a:avLst/>
          </a:prstGeom>
        </p:spPr>
        <p:txBody>
          <a:bodyPr/>
          <a:lstStyle/>
          <a:p>
            <a:fld id="{CBEC2CE7-9DC5-43F7-9438-F74EB4D5DC80}" type="slidenum">
              <a:rPr lang="en-US"/>
              <a:pPr/>
              <a:t>33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40588" cy="757237"/>
          </a:xfrm>
        </p:spPr>
        <p:txBody>
          <a:bodyPr/>
          <a:lstStyle/>
          <a:p>
            <a:r>
              <a:rPr lang="en-US" sz="3200" dirty="0" smtClean="0"/>
              <a:t>Magnet- Concept for IDS-NF </a:t>
            </a:r>
            <a:endParaRPr lang="en-US" sz="3200" dirty="0"/>
          </a:p>
        </p:txBody>
      </p:sp>
      <p:pic>
        <p:nvPicPr>
          <p:cNvPr id="49155" name="Picture 3" descr="MC_iro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745056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895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276600" cy="4495800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VLHC SC Transmission Line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Technically proven</a:t>
            </a:r>
          </a:p>
          <a:p>
            <a:pPr lvl="1"/>
            <a:r>
              <a:rPr lang="en-US" dirty="0"/>
              <a:t>A</a:t>
            </a:r>
            <a:r>
              <a:rPr lang="en-US" dirty="0" smtClean="0">
                <a:solidFill>
                  <a:schemeClr val="bg1"/>
                </a:solidFill>
              </a:rPr>
              <a:t>ffordable</a:t>
            </a:r>
            <a:endParaRPr lang="en-US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62400" y="5257800"/>
            <a:ext cx="46482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1 m iron wall thickness. </a:t>
            </a:r>
          </a:p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~2.4 T peak field in the iron.</a:t>
            </a:r>
          </a:p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Good field uniformity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42" y="55626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R&amp;D to support concept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Has not been funded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E9B5-B8FE-47BF-BD3D-A1C49DC18FA4}" type="slidenum">
              <a:rPr lang="en-US"/>
              <a:pPr/>
              <a:t>34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TASD Performance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219200"/>
            <a:ext cx="41989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Event</a:t>
            </a:r>
            <a:r>
              <a:rPr lang="en-GB" sz="2000" dirty="0">
                <a:solidFill>
                  <a:srgbClr val="FFFF00"/>
                </a:solidFill>
                <a:cs typeface="Arial" pitchFamily="34" charset="0"/>
              </a:rPr>
              <a:t> Reconstruction </a:t>
            </a:r>
            <a:r>
              <a:rPr lang="en-GB" sz="2000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e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648200" y="1752600"/>
            <a:ext cx="4343400" cy="4518025"/>
            <a:chOff x="1104" y="768"/>
            <a:chExt cx="3552" cy="3552"/>
          </a:xfrm>
        </p:grpSpPr>
        <p:pic>
          <p:nvPicPr>
            <p:cNvPr id="17413" name="Picture 5" descr="charge_mis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768"/>
              <a:ext cx="3552" cy="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2496" y="1152"/>
              <a:ext cx="0" cy="2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181600" y="1295400"/>
            <a:ext cx="35385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>
                <a:solidFill>
                  <a:srgbClr val="FFFF00"/>
                </a:solidFill>
                <a:cs typeface="Arial" pitchFamily="34" charset="0"/>
              </a:rPr>
              <a:t>Muon charge mis-ID rate</a:t>
            </a:r>
          </a:p>
        </p:txBody>
      </p:sp>
      <p:pic>
        <p:nvPicPr>
          <p:cNvPr id="17416" name="Picture 8" descr="eff_vs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165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" y="5765800"/>
            <a:ext cx="1395413" cy="3556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Excellent </a:t>
            </a:r>
            <a:r>
              <a:rPr lang="en-US" sz="1600" b="1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1600" b="1" baseline="-25000">
                <a:solidFill>
                  <a:schemeClr val="accent2"/>
                </a:solidFill>
                <a:latin typeface="Comic Sans MS" pitchFamily="66" charset="0"/>
              </a:rPr>
              <a:t>E</a:t>
            </a:r>
            <a:endParaRPr lang="en-US" sz="16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Options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630369"/>
              </p:ext>
            </p:extLst>
          </p:nvPr>
        </p:nvGraphicFramePr>
        <p:xfrm>
          <a:off x="185737" y="2057400"/>
          <a:ext cx="8610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Fid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Costing Model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SuperBIND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Mag-TASD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Mag-</a:t>
                      </a:r>
                      <a:r>
                        <a:rPr lang="en-US" dirty="0" err="1" smtClean="0"/>
                        <a:t>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☑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64235"/>
              </p:ext>
            </p:extLst>
          </p:nvPr>
        </p:nvGraphicFramePr>
        <p:xfrm>
          <a:off x="3195637" y="4038600"/>
          <a:ext cx="259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 - OK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☑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Yet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2533" y="1447800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check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sz="4000" b="0" dirty="0" smtClean="0"/>
              <a:t>Disappearance Experiments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248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759339" y="5105400"/>
            <a:ext cx="2175596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820436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5726" y="2895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4251" y="2165925"/>
            <a:ext cx="3136749" cy="342900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99022"/>
            <a:ext cx="35838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9339" y="5640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channels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72000"/>
            <a:ext cx="3140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6917" y="3897249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Tremendous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Statistical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Significance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Disappearance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/>
              <a:t>But:</a:t>
            </a:r>
          </a:p>
          <a:p>
            <a:r>
              <a:rPr lang="de-DE" sz="2800" dirty="0" smtClean="0"/>
              <a:t>Need self-consistent </a:t>
            </a:r>
            <a:r>
              <a:rPr lang="de-DE" sz="2800" dirty="0"/>
              <a:t>two-detector simulation including (bin-to-bin) uncorrelated shape error ~ 10</a:t>
            </a:r>
            <a:r>
              <a:rPr lang="de-DE" sz="2800" dirty="0" smtClean="0"/>
              <a:t>%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 </a:t>
            </a:r>
            <a:r>
              <a:rPr lang="de-DE" sz="2800" dirty="0"/>
              <a:t>challenge: there may be oscillations already in near </a:t>
            </a:r>
            <a:r>
              <a:rPr lang="de-DE" sz="2800" dirty="0" smtClean="0"/>
              <a:t>detectors</a:t>
            </a:r>
          </a:p>
          <a:p>
            <a:pPr lvl="1"/>
            <a:r>
              <a:rPr lang="de-DE" sz="2800" dirty="0"/>
              <a:t>Geometry important for </a:t>
            </a:r>
            <a:r>
              <a:rPr lang="de-DE" sz="2800" dirty="0">
                <a:latin typeface="Symbol" pitchFamily="18" charset="2"/>
              </a:rPr>
              <a:t>D</a:t>
            </a:r>
            <a:r>
              <a:rPr lang="de-DE" sz="2800" dirty="0"/>
              <a:t>m</a:t>
            </a:r>
            <a:r>
              <a:rPr lang="de-DE" sz="2800" baseline="30000" dirty="0"/>
              <a:t>2</a:t>
            </a:r>
            <a:r>
              <a:rPr lang="de-DE" sz="2800" dirty="0"/>
              <a:t> ~ 10</a:t>
            </a:r>
            <a:r>
              <a:rPr lang="de-DE" sz="2800" baseline="30000" dirty="0"/>
              <a:t>1</a:t>
            </a:r>
            <a:r>
              <a:rPr lang="de-DE" sz="2800" dirty="0"/>
              <a:t> – 10</a:t>
            </a:r>
            <a:r>
              <a:rPr lang="de-DE" sz="2800" baseline="30000" dirty="0"/>
              <a:t>3 </a:t>
            </a:r>
            <a:r>
              <a:rPr lang="de-DE" sz="2800" dirty="0"/>
              <a:t>eV</a:t>
            </a:r>
            <a:r>
              <a:rPr lang="de-DE" sz="2800" baseline="30000" dirty="0"/>
              <a:t>2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 smtClean="0"/>
              <a:t>Suitability of SuperBIND for </a:t>
            </a:r>
            <a:r>
              <a:rPr lang="de-DE" sz="2800" dirty="0" smtClean="0">
                <a:latin typeface="Symbol" pitchFamily="18" charset="2"/>
              </a:rPr>
              <a:t>n</a:t>
            </a:r>
            <a:r>
              <a:rPr lang="de-DE" sz="2800" baseline="-25000" dirty="0" smtClean="0"/>
              <a:t>e</a:t>
            </a:r>
            <a:r>
              <a:rPr lang="de-DE" sz="2800" dirty="0" smtClean="0"/>
              <a:t> channels needs to be studied</a:t>
            </a:r>
            <a:endParaRPr lang="de-D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86800" cy="1470025"/>
          </a:xfrm>
        </p:spPr>
        <p:txBody>
          <a:bodyPr/>
          <a:lstStyle/>
          <a:p>
            <a:r>
              <a:rPr lang="en-US" sz="4800" b="0" dirty="0" smtClean="0"/>
              <a:t>Cross-Section Measurements</a:t>
            </a:r>
            <a:br>
              <a:rPr lang="en-US" sz="4800" b="0" dirty="0" smtClean="0"/>
            </a:br>
            <a:r>
              <a:rPr lang="en-US" sz="4800" b="0" dirty="0" smtClean="0"/>
              <a:t>&amp;</a:t>
            </a:r>
            <a:br>
              <a:rPr lang="en-US" sz="4800" b="0" dirty="0" smtClean="0"/>
            </a:br>
            <a:r>
              <a:rPr lang="en-US" sz="4800" b="0" dirty="0" smtClean="0"/>
              <a:t>Disappearance Searches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24219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629400" cy="757237"/>
          </a:xfrm>
        </p:spPr>
        <p:txBody>
          <a:bodyPr/>
          <a:lstStyle/>
          <a:p>
            <a:r>
              <a:rPr lang="en-US" dirty="0" smtClean="0"/>
              <a:t>Short-baseline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oscillation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95400"/>
            <a:ext cx="3581399" cy="4914900"/>
          </a:xfrm>
        </p:spPr>
        <p:txBody>
          <a:bodyPr/>
          <a:lstStyle/>
          <a:p>
            <a:r>
              <a:rPr lang="en-US" dirty="0" smtClean="0"/>
              <a:t>Sterile neutrinos arise naturally in many extensions of the Standard Model.</a:t>
            </a:r>
          </a:p>
          <a:p>
            <a:pPr lvl="1"/>
            <a:r>
              <a:rPr lang="en-US" dirty="0" smtClean="0"/>
              <a:t>GUT models</a:t>
            </a:r>
          </a:p>
          <a:p>
            <a:pPr lvl="1"/>
            <a:r>
              <a:rPr lang="en-US" dirty="0" smtClean="0"/>
              <a:t>Seesaw mechanism for n mass</a:t>
            </a:r>
          </a:p>
          <a:p>
            <a:pPr lvl="1"/>
            <a:r>
              <a:rPr lang="en-US" dirty="0" smtClean="0"/>
              <a:t>Cosmological models of evolution of early universe</a:t>
            </a:r>
          </a:p>
          <a:p>
            <a:pPr lvl="1"/>
            <a:r>
              <a:rPr lang="en-US" dirty="0" smtClean="0"/>
              <a:t>“Dark” sector</a:t>
            </a:r>
          </a:p>
          <a:p>
            <a:r>
              <a:rPr lang="en-US" dirty="0" smtClean="0"/>
              <a:t>Experimental hints</a:t>
            </a:r>
          </a:p>
          <a:p>
            <a:pPr lvl="1"/>
            <a:r>
              <a:rPr lang="en-US" dirty="0" smtClean="0"/>
              <a:t>LSND</a:t>
            </a:r>
          </a:p>
          <a:p>
            <a:pPr lvl="1"/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Reactor “anomaly”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4943643" cy="4557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107" y="5926723"/>
            <a:ext cx="4439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constraints on sterile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in a 3+1 model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Cross-section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0772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Cross-section measurements</a:t>
            </a:r>
          </a:p>
          <a:p>
            <a:pPr lvl="1"/>
            <a:r>
              <a:rPr lang="en-US" sz="2400" dirty="0">
                <a:latin typeface="Symbol" pitchFamily="18" charset="2"/>
              </a:rPr>
              <a:t>m </a:t>
            </a:r>
            <a:r>
              <a:rPr lang="en-US" sz="2400" dirty="0"/>
              <a:t>storage ring presents only way to measure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Symbol" pitchFamily="18" charset="2"/>
              </a:rPr>
              <a:t>m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/>
              <a:t>&amp;</a:t>
            </a:r>
            <a:r>
              <a:rPr lang="en-US" sz="2400" dirty="0">
                <a:latin typeface="Symbol" pitchFamily="18" charset="2"/>
              </a:rPr>
              <a:t> n</a:t>
            </a:r>
            <a:r>
              <a:rPr lang="en-US" sz="2400" baseline="-25000" dirty="0"/>
              <a:t>e</a:t>
            </a:r>
            <a:r>
              <a:rPr lang="en-US" sz="2400" dirty="0"/>
              <a:t>  &amp;   (              ) x-sections in same experiment</a:t>
            </a:r>
          </a:p>
          <a:p>
            <a:pPr lvl="2"/>
            <a:r>
              <a:rPr lang="en-US" sz="2400" dirty="0"/>
              <a:t>Supports future long-baseline </a:t>
            </a:r>
            <a:r>
              <a:rPr lang="en-US" sz="2400" dirty="0" smtClean="0"/>
              <a:t>experiments</a:t>
            </a:r>
          </a:p>
          <a:p>
            <a:pPr lvl="3"/>
            <a:r>
              <a:rPr lang="en-US" sz="2200" dirty="0" smtClean="0"/>
              <a:t>E</a:t>
            </a:r>
            <a:r>
              <a:rPr lang="en-US" sz="2200" baseline="-25000" dirty="0" smtClean="0">
                <a:latin typeface="Symbol" pitchFamily="18" charset="2"/>
              </a:rPr>
              <a:t>n</a:t>
            </a:r>
            <a:r>
              <a:rPr lang="en-US" sz="2200" dirty="0" smtClean="0"/>
              <a:t> matched well to needs of these experiments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33476"/>
              </p:ext>
            </p:extLst>
          </p:nvPr>
        </p:nvGraphicFramePr>
        <p:xfrm>
          <a:off x="1295400" y="1828800"/>
          <a:ext cx="1148862" cy="45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545760" imgH="177480" progId="Equation.DSMT4">
                  <p:embed/>
                </p:oleObj>
              </mc:Choice>
              <mc:Fallback>
                <p:oleObj name="Equation" r:id="rId3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1148862" cy="45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389979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62" y="2987415"/>
            <a:ext cx="321885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89" y="3962399"/>
            <a:ext cx="38089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00302" y="444241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-bar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87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Future Work:</a:t>
            </a:r>
            <a:endParaRPr lang="en-US" b="0" dirty="0" smtClean="0"/>
          </a:p>
          <a:p>
            <a:r>
              <a:rPr lang="en-US" b="0" dirty="0" smtClean="0"/>
              <a:t>Facility</a:t>
            </a:r>
          </a:p>
          <a:p>
            <a:pPr lvl="1"/>
            <a:r>
              <a:rPr lang="en-US" b="0" dirty="0" smtClean="0"/>
              <a:t>Targeting, capture/transport &amp; Injection</a:t>
            </a:r>
          </a:p>
          <a:p>
            <a:pPr lvl="2"/>
            <a:r>
              <a:rPr lang="en-US" b="0" dirty="0" smtClean="0"/>
              <a:t>Need detailed design and simulation </a:t>
            </a:r>
          </a:p>
          <a:p>
            <a:pPr lvl="1"/>
            <a:r>
              <a:rPr lang="en-US" b="0" dirty="0" smtClean="0"/>
              <a:t>Decay Ring optimization</a:t>
            </a:r>
          </a:p>
          <a:p>
            <a:pPr lvl="2"/>
            <a:r>
              <a:rPr lang="en-US" b="0" dirty="0" smtClean="0"/>
              <a:t>Continued study of both RFFAG  &amp; FODO decay rings</a:t>
            </a:r>
          </a:p>
          <a:p>
            <a:pPr lvl="1"/>
            <a:r>
              <a:rPr lang="en-US" b="0" dirty="0" smtClean="0"/>
              <a:t>Decay Ring Instrumentation</a:t>
            </a:r>
          </a:p>
          <a:p>
            <a:pPr lvl="2"/>
            <a:r>
              <a:rPr lang="en-US" b="0" dirty="0" smtClean="0"/>
              <a:t>Define and simulate performance of BCT, </a:t>
            </a:r>
            <a:r>
              <a:rPr lang="en-US" b="0" dirty="0" err="1" smtClean="0"/>
              <a:t>polarimeter</a:t>
            </a:r>
            <a:r>
              <a:rPr lang="en-US" b="0" dirty="0" smtClean="0"/>
              <a:t>, </a:t>
            </a:r>
            <a:r>
              <a:rPr lang="en-US" dirty="0" smtClean="0"/>
              <a:t>Magnetic-</a:t>
            </a:r>
            <a:r>
              <a:rPr lang="en-US" b="0" dirty="0" smtClean="0"/>
              <a:t>spectrometer, etc.</a:t>
            </a:r>
          </a:p>
          <a:p>
            <a:pPr lvl="1"/>
            <a:r>
              <a:rPr lang="en-US" b="0" dirty="0" smtClean="0"/>
              <a:t>Produce full G4Beamline simulation of all of the above to define 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="0" dirty="0" smtClean="0"/>
              <a:t> flux</a:t>
            </a:r>
          </a:p>
          <a:p>
            <a:pPr lvl="2"/>
            <a:r>
              <a:rPr lang="en-US" b="0" dirty="0" smtClean="0"/>
              <a:t>And verify the precision to which it can be </a:t>
            </a:r>
            <a:r>
              <a:rPr lang="en-US" dirty="0" smtClean="0"/>
              <a:t>determined.</a:t>
            </a:r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Future Work:</a:t>
            </a:r>
          </a:p>
          <a:p>
            <a:r>
              <a:rPr lang="en-US" dirty="0" smtClean="0"/>
              <a:t>Detector </a:t>
            </a:r>
            <a:r>
              <a:rPr lang="en-US" dirty="0"/>
              <a:t>simulation</a:t>
            </a:r>
          </a:p>
          <a:p>
            <a:pPr lvl="1"/>
            <a:r>
              <a:rPr lang="en-US" dirty="0"/>
              <a:t>For oscillation studies, continue MC study of backgrounds &amp; systematics</a:t>
            </a:r>
          </a:p>
          <a:p>
            <a:pPr lvl="2"/>
            <a:r>
              <a:rPr lang="en-US" dirty="0"/>
              <a:t>Also investigate disappearance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In particular the </a:t>
            </a:r>
            <a:r>
              <a:rPr lang="en-US" dirty="0"/>
              <a:t>event classification in the reconstruction needs optimization.</a:t>
            </a:r>
          </a:p>
          <a:p>
            <a:pPr lvl="2"/>
            <a:r>
              <a:rPr lang="en-US" dirty="0" smtClean="0"/>
              <a:t>Currently </a:t>
            </a:r>
            <a:r>
              <a:rPr lang="en-US" dirty="0"/>
              <a:t>assumes "longest track" is interaction muon.</a:t>
            </a:r>
          </a:p>
          <a:p>
            <a:pPr lvl="2"/>
            <a:r>
              <a:rPr lang="en-US" dirty="0" smtClean="0"/>
              <a:t>Plan </a:t>
            </a:r>
            <a:r>
              <a:rPr lang="en-US" dirty="0"/>
              <a:t>to assign hits to and fit multiple tracks. </a:t>
            </a:r>
          </a:p>
          <a:p>
            <a:pPr lvl="2"/>
            <a:r>
              <a:rPr lang="en-US" dirty="0" smtClean="0"/>
              <a:t>Vertex </a:t>
            </a:r>
            <a:r>
              <a:rPr lang="en-US" dirty="0"/>
              <a:t>definition must also be improved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For cross-section measurements need detector baseline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much from detector work </a:t>
            </a:r>
            <a:r>
              <a:rPr lang="en-US" dirty="0" smtClean="0"/>
              <a:t>for LBNE &amp; IDS-NF</a:t>
            </a:r>
          </a:p>
          <a:p>
            <a:pPr lvl="3"/>
            <a:r>
              <a:rPr lang="en-US" dirty="0" smtClean="0"/>
              <a:t>Increased emphasis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interactions, however</a:t>
            </a:r>
            <a:endParaRPr lang="en-US" dirty="0"/>
          </a:p>
          <a:p>
            <a:pPr lvl="2"/>
            <a:r>
              <a:rPr lang="en-US" dirty="0"/>
              <a:t>Near Detector hall could be envisioned as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detector test </a:t>
            </a:r>
            <a:r>
              <a:rPr lang="en-US" dirty="0" smtClean="0"/>
              <a:t>facility</a:t>
            </a:r>
          </a:p>
          <a:p>
            <a:r>
              <a:rPr lang="en-US" sz="2800" dirty="0" smtClean="0"/>
              <a:t>Produce Full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>
                <a:latin typeface="+mn-lt"/>
              </a:rPr>
              <a:t>STORM</a:t>
            </a:r>
            <a:r>
              <a:rPr lang="en-US" dirty="0" smtClean="0"/>
              <a:t>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dirty="0" smtClean="0"/>
              <a:t>The Physics case:</a:t>
            </a:r>
          </a:p>
          <a:p>
            <a:r>
              <a:rPr lang="en-US" b="0" dirty="0" smtClean="0"/>
              <a:t>Initial </a:t>
            </a:r>
            <a:r>
              <a:rPr lang="en-US" b="0" dirty="0"/>
              <a:t>simulation work indicates that a L/E </a:t>
            </a:r>
            <a:r>
              <a:rPr lang="en-US" b="0" dirty="0">
                <a:latin typeface="Symbol" pitchFamily="18" charset="2"/>
              </a:rPr>
              <a:t>» </a:t>
            </a:r>
            <a:r>
              <a:rPr lang="en-US" b="0" dirty="0"/>
              <a:t>1 oscillation experiment using a muon storage ring can </a:t>
            </a:r>
            <a:r>
              <a:rPr lang="en-US" dirty="0" smtClean="0"/>
              <a:t>confirm/exclude</a:t>
            </a:r>
            <a:r>
              <a:rPr lang="en-US" b="0" dirty="0" smtClean="0"/>
              <a:t> at 10</a:t>
            </a:r>
            <a:r>
              <a:rPr lang="en-US" b="0" dirty="0" smtClean="0">
                <a:latin typeface="Symbol" pitchFamily="18" charset="2"/>
              </a:rPr>
              <a:t>s</a:t>
            </a:r>
            <a:r>
              <a:rPr lang="en-US" b="0" dirty="0" smtClean="0"/>
              <a:t> </a:t>
            </a:r>
            <a:r>
              <a:rPr lang="en-US" dirty="0"/>
              <a:t>(</a:t>
            </a:r>
            <a:r>
              <a:rPr lang="en-US" b="0" dirty="0" smtClean="0"/>
              <a:t>CPT invariant channel) the LSND/</a:t>
            </a:r>
            <a:r>
              <a:rPr lang="en-US" b="0" dirty="0" err="1" smtClean="0"/>
              <a:t>MiniBooNE</a:t>
            </a:r>
            <a:r>
              <a:rPr lang="en-US" b="0" dirty="0" smtClean="0"/>
              <a:t> result</a:t>
            </a:r>
            <a:endParaRPr lang="en-US" b="0" i="1" dirty="0">
              <a:solidFill>
                <a:srgbClr val="FF0000"/>
              </a:solidFill>
            </a:endParaRPr>
          </a:p>
          <a:p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smtClean="0"/>
              <a:t>(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="0" dirty="0" smtClean="0"/>
              <a:t> ) disappearance </a:t>
            </a:r>
            <a:r>
              <a:rPr lang="en-US" b="0" dirty="0"/>
              <a:t>experiments delivering at the </a:t>
            </a:r>
            <a:r>
              <a:rPr lang="en-US" b="0" dirty="0" smtClean="0"/>
              <a:t>&lt;1</a:t>
            </a:r>
            <a:r>
              <a:rPr lang="en-US" b="0" dirty="0"/>
              <a:t>% level look to be doable</a:t>
            </a:r>
          </a:p>
          <a:p>
            <a:pPr lvl="1"/>
            <a:r>
              <a:rPr lang="en-US" b="0" dirty="0"/>
              <a:t>Systematics need careful </a:t>
            </a:r>
            <a:r>
              <a:rPr lang="en-US" b="0" dirty="0" smtClean="0"/>
              <a:t>analysis</a:t>
            </a:r>
          </a:p>
          <a:p>
            <a:pPr lvl="1"/>
            <a:r>
              <a:rPr lang="en-US" dirty="0" smtClean="0"/>
              <a:t>Detailed simulation work on these channels has not yet started</a:t>
            </a:r>
            <a:endParaRPr lang="en-US" b="0" dirty="0"/>
          </a:p>
          <a:p>
            <a:r>
              <a:rPr lang="en-US" b="0" dirty="0"/>
              <a:t>Cross section measurements with near detector(s) offer a </a:t>
            </a:r>
            <a:r>
              <a:rPr lang="en-US" b="0" dirty="0">
                <a:solidFill>
                  <a:srgbClr val="FF0000"/>
                </a:solidFill>
              </a:rPr>
              <a:t>unique</a:t>
            </a:r>
            <a:r>
              <a:rPr lang="en-US" b="0" dirty="0"/>
              <a:t> </a:t>
            </a:r>
            <a:r>
              <a:rPr lang="en-US" b="0" dirty="0" smtClean="0"/>
              <a:t> opportunity</a:t>
            </a:r>
          </a:p>
          <a:p>
            <a:pPr marL="0" indent="0">
              <a:buNone/>
            </a:pPr>
            <a:r>
              <a:rPr lang="en-US" sz="2400" b="0" dirty="0" smtClean="0"/>
              <a:t>The Facility:</a:t>
            </a:r>
            <a:endParaRPr lang="en-US" sz="2400" dirty="0"/>
          </a:p>
          <a:p>
            <a:r>
              <a:rPr lang="en-US" b="0" dirty="0" smtClean="0"/>
              <a:t>Presents very manageable extrapolations from </a:t>
            </a:r>
            <a:r>
              <a:rPr lang="en-US" b="0" dirty="0" smtClean="0">
                <a:solidFill>
                  <a:srgbClr val="FF0000"/>
                </a:solidFill>
              </a:rPr>
              <a:t>existing </a:t>
            </a:r>
            <a:r>
              <a:rPr lang="en-US" b="0" dirty="0" smtClean="0"/>
              <a:t>technology</a:t>
            </a:r>
          </a:p>
          <a:p>
            <a:pPr lvl="1"/>
            <a:r>
              <a:rPr lang="en-US" b="0" dirty="0" smtClean="0"/>
              <a:t>But can explore new ideas regarding beam optics and instrumentation </a:t>
            </a:r>
          </a:p>
          <a:p>
            <a:r>
              <a:rPr lang="en-US" b="0" dirty="0" smtClean="0"/>
              <a:t>Offers opportunities for extensions</a:t>
            </a:r>
          </a:p>
          <a:p>
            <a:pPr lvl="1"/>
            <a:r>
              <a:rPr lang="en-US" b="0" dirty="0" smtClean="0"/>
              <a:t>Add RF for bunching/acceleration/phase space manipulation</a:t>
            </a:r>
          </a:p>
          <a:p>
            <a:pPr lvl="2"/>
            <a:r>
              <a:rPr lang="en-US" b="0" dirty="0" smtClean="0"/>
              <a:t>Provide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 source for 6D cooling experiment with intense pulsed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STORM</a:t>
            </a:r>
            <a:r>
              <a:rPr lang="en-US" dirty="0"/>
              <a:t> </a:t>
            </a:r>
            <a:r>
              <a:rPr lang="en-US" dirty="0" smtClean="0"/>
              <a:t>: 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The Detector:</a:t>
            </a:r>
          </a:p>
          <a:p>
            <a:r>
              <a:rPr lang="en-US" sz="2400" dirty="0" smtClean="0"/>
              <a:t>Is based on demonstrated technology and follows engineering principles from existing detectors</a:t>
            </a:r>
          </a:p>
          <a:p>
            <a:pPr lvl="1"/>
            <a:r>
              <a:rPr lang="en-US" sz="2200" dirty="0" smtClean="0"/>
              <a:t>Technology extrapolations (scintillator readout) are perfectly aligned with development work within </a:t>
            </a:r>
            <a:r>
              <a:rPr lang="en-US" sz="2200" dirty="0" err="1" smtClean="0"/>
              <a:t>Fermilab’s</a:t>
            </a:r>
            <a:r>
              <a:rPr lang="en-US" sz="2200" dirty="0" smtClean="0"/>
              <a:t> existing program (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2e)</a:t>
            </a:r>
          </a:p>
          <a:p>
            <a:pPr lvl="1"/>
            <a:r>
              <a:rPr lang="en-US" sz="2200" dirty="0" smtClean="0"/>
              <a:t>Magnetization is based on technology that was fully vetted over 10 years ago</a:t>
            </a:r>
          </a:p>
          <a:p>
            <a:pPr lvl="2"/>
            <a:r>
              <a:rPr lang="en-US" sz="2000" dirty="0" smtClean="0"/>
              <a:t>But has been in a dormant state</a:t>
            </a:r>
          </a:p>
          <a:p>
            <a:pPr marL="0" indent="0">
              <a:buNone/>
            </a:pPr>
            <a:r>
              <a:rPr lang="en-US" sz="3300" dirty="0" err="1">
                <a:latin typeface="Symbol" pitchFamily="18" charset="2"/>
              </a:rPr>
              <a:t>n</a:t>
            </a:r>
            <a:r>
              <a:rPr lang="en-US" sz="3300" dirty="0" err="1"/>
              <a:t>STORM</a:t>
            </a:r>
            <a:r>
              <a:rPr lang="en-US" sz="3300" dirty="0"/>
              <a:t> </a:t>
            </a:r>
            <a:r>
              <a:rPr lang="en-US" sz="3300" dirty="0" smtClean="0"/>
              <a:t>:</a:t>
            </a:r>
          </a:p>
          <a:p>
            <a:r>
              <a:rPr lang="en-US" sz="2400" dirty="0" smtClean="0"/>
              <a:t>Delivers on the physics for the study of sterile </a:t>
            </a:r>
            <a:r>
              <a:rPr lang="en-US" sz="2400" dirty="0" smtClean="0">
                <a:latin typeface="Symbol" pitchFamily="18" charset="2"/>
              </a:rPr>
              <a:t>n</a:t>
            </a:r>
          </a:p>
          <a:p>
            <a:pPr lvl="1"/>
            <a:r>
              <a:rPr lang="en-US" sz="2200" dirty="0" smtClean="0"/>
              <a:t>Offering a new approach to the production of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 beams setting a 10 </a:t>
            </a:r>
            <a:r>
              <a:rPr lang="en-US" sz="2200" dirty="0" smtClean="0">
                <a:latin typeface="Symbol" pitchFamily="18" charset="2"/>
              </a:rPr>
              <a:t>s</a:t>
            </a:r>
            <a:r>
              <a:rPr lang="en-US" sz="2200" dirty="0" smtClean="0"/>
              <a:t> benchmark to confirm/exclude LSND/</a:t>
            </a:r>
            <a:r>
              <a:rPr lang="en-US" sz="2200" dirty="0" err="1" smtClean="0"/>
              <a:t>MiniBooNE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-bar data</a:t>
            </a:r>
          </a:p>
          <a:p>
            <a:r>
              <a:rPr lang="en-US" sz="2400" dirty="0" smtClean="0"/>
              <a:t>Can add significantly to our knowledge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cross-sections, particularly for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interactions</a:t>
            </a:r>
            <a:endParaRPr lang="en-US" sz="2400" baseline="-25000" dirty="0" smtClean="0"/>
          </a:p>
          <a:p>
            <a:r>
              <a:rPr lang="en-US" sz="2400" dirty="0" smtClean="0"/>
              <a:t>Provides an accelerator technology test bed</a:t>
            </a:r>
          </a:p>
          <a:p>
            <a:r>
              <a:rPr lang="en-US" sz="2400" dirty="0" smtClean="0"/>
              <a:t>Provides a powerful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detector test facility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itchFamily="18" charset="2"/>
              </a:rPr>
              <a:t>n</a:t>
            </a:r>
            <a:r>
              <a:rPr lang="en-US" dirty="0" err="1"/>
              <a:t>STORM</a:t>
            </a:r>
            <a:r>
              <a:rPr lang="en-US" dirty="0"/>
              <a:t> : </a:t>
            </a:r>
            <a:r>
              <a:rPr lang="en-US" dirty="0" smtClean="0"/>
              <a:t>Sterile </a:t>
            </a:r>
            <a:r>
              <a:rPr lang="en-US" dirty="0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Of the 30+ concepts that have recently been discussed in the literature to search for/study sterile neutrinos, 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dirty="0" err="1" smtClean="0"/>
              <a:t>STORM</a:t>
            </a:r>
            <a:r>
              <a:rPr lang="en-US" sz="2400" dirty="0" smtClean="0"/>
              <a:t> is the only one that can do all of: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a direct test of the LSND and </a:t>
            </a:r>
            <a:r>
              <a:rPr lang="en-US" sz="2400" dirty="0" err="1"/>
              <a:t>MiniBooNE</a:t>
            </a:r>
            <a:r>
              <a:rPr lang="en-US" sz="2400" dirty="0"/>
              <a:t> anomalies.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stringent constraints for both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disappearance to over constrain </a:t>
            </a:r>
            <a:r>
              <a:rPr lang="en-US" sz="2400" dirty="0" smtClean="0"/>
              <a:t>3+N oscillation </a:t>
            </a:r>
            <a:r>
              <a:rPr lang="en-US" sz="2400" dirty="0"/>
              <a:t>models and to test the Gallium and reactor anomalies directly.</a:t>
            </a:r>
          </a:p>
          <a:p>
            <a:r>
              <a:rPr lang="en-US" sz="2400" dirty="0" smtClean="0"/>
              <a:t>Test </a:t>
            </a:r>
            <a:r>
              <a:rPr lang="en-US" sz="2400" dirty="0"/>
              <a:t>the CP- and T-conjugated channels as well, in order to obtain the relevant </a:t>
            </a:r>
            <a:r>
              <a:rPr lang="en-US" sz="2400" dirty="0" smtClean="0"/>
              <a:t>clues for </a:t>
            </a:r>
            <a:r>
              <a:rPr lang="en-US" sz="2400" dirty="0"/>
              <a:t>the underlying physics model, such as CP violation in 3 + 2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END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latin typeface="Brush Script MT" pitchFamily="66" charset="0"/>
              </a:rPr>
              <a:t>Thank You</a:t>
            </a:r>
            <a:endParaRPr lang="en-US" sz="66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19800" cy="4960613"/>
          </a:xfrm>
        </p:spPr>
      </p:pic>
      <p:sp>
        <p:nvSpPr>
          <p:cNvPr id="9" name="TextBox 8"/>
          <p:cNvSpPr txBox="1"/>
          <p:nvPr/>
        </p:nvSpPr>
        <p:spPr>
          <a:xfrm>
            <a:off x="2438400" y="519847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10-100kW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157"/>
            <a:ext cx="6190709" cy="483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752600" y="152400"/>
            <a:ext cx="616323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IDS-NF</a:t>
            </a:r>
            <a:endParaRPr lang="en-US" dirty="0"/>
          </a:p>
          <a:p>
            <a:r>
              <a:rPr lang="en-US" dirty="0" smtClean="0"/>
              <a:t>Single baseline, Lower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3176434"/>
            <a:ext cx="1681871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s the simplest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NF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2165" y="4430452"/>
            <a:ext cx="1720344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DOES NOT</a:t>
            </a:r>
          </a:p>
          <a:p>
            <a:pPr algn="ctr"/>
            <a:r>
              <a:rPr lang="en-US" dirty="0" smtClean="0"/>
              <a:t>Require the </a:t>
            </a:r>
          </a:p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ANY</a:t>
            </a:r>
          </a:p>
          <a:p>
            <a:pPr algn="ctr"/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545523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150 m</a:t>
            </a:r>
            <a:endParaRPr lang="en-US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81250" y="152400"/>
            <a:ext cx="6242050" cy="757237"/>
          </a:xfrm>
        </p:spPr>
        <p:txBody>
          <a:bodyPr/>
          <a:lstStyle/>
          <a:p>
            <a:r>
              <a:rPr lang="en-US" dirty="0" smtClean="0"/>
              <a:t>Neutrinos from </a:t>
            </a:r>
            <a:r>
              <a:rPr lang="en-US" dirty="0" err="1" smtClean="0"/>
              <a:t>STORed</a:t>
            </a:r>
            <a:r>
              <a:rPr lang="en-US" dirty="0" smtClean="0"/>
              <a:t> Muons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-based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+mn-lt"/>
              </a:rPr>
              <a:t> beams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Flavor </a:t>
            </a:r>
            <a:r>
              <a:rPr lang="en-US" dirty="0"/>
              <a:t>content fully known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Near</a:t>
            </a:r>
            <a:r>
              <a:rPr lang="en-US" dirty="0" smtClean="0"/>
              <a:t> </a:t>
            </a:r>
            <a:r>
              <a:rPr lang="en-US" i="1" dirty="0" smtClean="0"/>
              <a:t>Absolute</a:t>
            </a:r>
            <a:r>
              <a:rPr lang="en-US" dirty="0"/>
              <a:t>” Flux Determination is </a:t>
            </a:r>
            <a:r>
              <a:rPr lang="en-US" dirty="0" smtClean="0"/>
              <a:t>possible in a storage ring</a:t>
            </a:r>
            <a:endParaRPr lang="en-US" dirty="0"/>
          </a:p>
          <a:p>
            <a:pPr lvl="1"/>
            <a:r>
              <a:rPr lang="en-US" dirty="0"/>
              <a:t>Beam current, polarization, </a:t>
            </a:r>
            <a:r>
              <a:rPr lang="en-US" dirty="0" smtClean="0"/>
              <a:t>beam divergence monitor,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spectrometer</a:t>
            </a:r>
          </a:p>
          <a:p>
            <a:r>
              <a:rPr lang="en-US" dirty="0" smtClean="0"/>
              <a:t>Overall, there is </a:t>
            </a:r>
            <a:r>
              <a:rPr lang="en-US" dirty="0"/>
              <a:t>t</a:t>
            </a:r>
            <a:r>
              <a:rPr lang="en-US" dirty="0" smtClean="0"/>
              <a:t>remendous control of systematic uncertainties with a well designed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1600200"/>
            <a:ext cx="8430652" cy="18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26511"/>
              </p:ext>
            </p:extLst>
          </p:nvPr>
        </p:nvGraphicFramePr>
        <p:xfrm>
          <a:off x="3429000" y="2133600"/>
          <a:ext cx="20574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876300" imgH="523943" progId="Equation.3">
                  <p:embed/>
                </p:oleObj>
              </mc:Choice>
              <mc:Fallback>
                <p:oleObj name="Equation" r:id="rId4" imgW="876300" imgH="523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20574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Grp="1" noChangeArrowheads="1"/>
          </p:cNvSpPr>
          <p:nvPr>
            <p:ph type="title"/>
          </p:nvPr>
        </p:nvSpPr>
        <p:spPr>
          <a:xfrm>
            <a:off x="1548020" y="152400"/>
            <a:ext cx="7088188" cy="757237"/>
          </a:xfrm>
        </p:spPr>
        <p:txBody>
          <a:bodyPr/>
          <a:lstStyle/>
          <a:p>
            <a:r>
              <a:rPr lang="en-US" dirty="0" smtClean="0"/>
              <a:t>Oscillation channels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699A0-13FD-4447-83D4-DE7563EEF79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15366" name="Picture 9" descr="NF_proc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8" y="1562100"/>
            <a:ext cx="844013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902" y="5181600"/>
            <a:ext cx="826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8 out of 12 channels potentially accessible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3886200"/>
            <a:ext cx="8077200" cy="38100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57200" y="3048000"/>
            <a:ext cx="8077200" cy="381000"/>
          </a:xfrm>
          <a:prstGeom prst="rect">
            <a:avLst/>
          </a:prstGeom>
          <a:solidFill>
            <a:srgbClr val="FF00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4330700"/>
            <a:ext cx="8089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 smtClean="0"/>
              <a:t>The Facility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" y="1295400"/>
            <a:ext cx="4495800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 GeV proton</a:t>
            </a:r>
          </a:p>
          <a:p>
            <a:pPr lvl="2"/>
            <a:r>
              <a:rPr lang="en-US" dirty="0" smtClean="0"/>
              <a:t>Fermilab PIP era</a:t>
            </a:r>
          </a:p>
          <a:p>
            <a:pPr lvl="1"/>
            <a:r>
              <a:rPr lang="en-US" dirty="0" smtClean="0"/>
              <a:t>Be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 smtClean="0"/>
              <a:t>Li Lens or horn collection after target</a:t>
            </a:r>
          </a:p>
          <a:p>
            <a:r>
              <a:rPr lang="en-US" dirty="0" smtClean="0"/>
              <a:t>Collection/transport  channel</a:t>
            </a:r>
          </a:p>
          <a:p>
            <a:pPr lvl="1"/>
            <a:r>
              <a:rPr lang="en-US" dirty="0" smtClean="0"/>
              <a:t>Two options </a:t>
            </a:r>
          </a:p>
          <a:p>
            <a:pPr lvl="2"/>
            <a:r>
              <a:rPr lang="en-US" dirty="0" smtClean="0"/>
              <a:t>Stochastic injection of 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2"/>
            <a:r>
              <a:rPr lang="en-US" dirty="0" smtClean="0"/>
              <a:t>Kicker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® m</a:t>
            </a:r>
            <a:r>
              <a:rPr lang="en-US" dirty="0" smtClean="0"/>
              <a:t> decay channel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</a:rPr>
              <a:t>At present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considering simultaneous collection of both signs 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Racetrack FFAG</a:t>
            </a:r>
          </a:p>
          <a:p>
            <a:pPr lvl="1"/>
            <a:r>
              <a:rPr lang="en-US" dirty="0" smtClean="0"/>
              <a:t>Instrumentation	</a:t>
            </a:r>
          </a:p>
          <a:p>
            <a:pPr lvl="2"/>
            <a:r>
              <a:rPr lang="en-US" dirty="0" smtClean="0"/>
              <a:t>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Project X Physics Study                              June 16,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199"/>
            <a:ext cx="4444465" cy="366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3585147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150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Wü2">
  <a:themeElements>
    <a:clrScheme name="UniWü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Wü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iWü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iWü2">
  <a:themeElements>
    <a:clrScheme name="UniWü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Wü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iWü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iWü2">
  <a:themeElements>
    <a:clrScheme name="UniWü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Wü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iWü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Wü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Wü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16935</TotalTime>
  <Words>2201</Words>
  <Application>Microsoft Office PowerPoint</Application>
  <PresentationFormat>On-screen Show (4:3)</PresentationFormat>
  <Paragraphs>400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Advanced_Scintillation_Detector _RnD_at_Fermilab</vt:lpstr>
      <vt:lpstr>UniWü2</vt:lpstr>
      <vt:lpstr>1_UniWü2</vt:lpstr>
      <vt:lpstr>2_UniWü2</vt:lpstr>
      <vt:lpstr>Equation</vt:lpstr>
      <vt:lpstr>Neutrinos from Stored Muons nSTORM</vt:lpstr>
      <vt:lpstr>The “Collaboration”</vt:lpstr>
      <vt:lpstr>Motivation</vt:lpstr>
      <vt:lpstr>Short-baseline n oscillation studies</vt:lpstr>
      <vt:lpstr>Neutrinos from STORed Muons</vt:lpstr>
      <vt:lpstr>m-based n beams</vt:lpstr>
      <vt:lpstr>Oscillation channels</vt:lpstr>
      <vt:lpstr>The Facility</vt:lpstr>
      <vt:lpstr>Baseline(s)</vt:lpstr>
      <vt:lpstr>p production</vt:lpstr>
      <vt:lpstr>Injection Concept</vt:lpstr>
      <vt:lpstr>FODO Decay ring</vt:lpstr>
      <vt:lpstr>FFAG Racetrack</vt:lpstr>
      <vt:lpstr>RFFAG Tracking Studies</vt:lpstr>
      <vt:lpstr>FFAG Tracking</vt:lpstr>
      <vt:lpstr>FODO vs. RFFAG</vt:lpstr>
      <vt:lpstr>The Physics Reach</vt:lpstr>
      <vt:lpstr>Assumptions</vt:lpstr>
      <vt:lpstr>En spectra (m+ stored)</vt:lpstr>
      <vt:lpstr>Experimental Layout</vt:lpstr>
      <vt:lpstr>Baseline Detector Super B Iron Neutrino Detector: SuperBIND</vt:lpstr>
      <vt:lpstr>Event Candidates in SuperBIND</vt:lpstr>
      <vt:lpstr>Simulation</vt:lpstr>
      <vt:lpstr>PowerPoint Presentation</vt:lpstr>
      <vt:lpstr>Event reconstruction efficiency</vt:lpstr>
      <vt:lpstr>Backgrounds</vt:lpstr>
      <vt:lpstr>Raw Event Rates</vt:lpstr>
      <vt:lpstr>ne ® nm appearance CPT invariant channel to MiniBooNE</vt:lpstr>
      <vt:lpstr>ne ® nm appearance CPT invariant channel to MiniBooNE</vt:lpstr>
      <vt:lpstr>Required m charge mis-ID rate needed for given sensitivity</vt:lpstr>
      <vt:lpstr>Detector Considerations</vt:lpstr>
      <vt:lpstr>Fine-Resolution Totally Active Segmented Detector (IDS-NF)</vt:lpstr>
      <vt:lpstr>Magnet- Concept for IDS-NF </vt:lpstr>
      <vt:lpstr>TASD Performance</vt:lpstr>
      <vt:lpstr>Detector Options</vt:lpstr>
      <vt:lpstr>Disappearance Experiments</vt:lpstr>
      <vt:lpstr>Raw Event Rates</vt:lpstr>
      <vt:lpstr>Disappearance channels</vt:lpstr>
      <vt:lpstr>Cross-Section Measurements &amp; Disappearance Searches</vt:lpstr>
      <vt:lpstr>n Cross-section measurements</vt:lpstr>
      <vt:lpstr>Outlook</vt:lpstr>
      <vt:lpstr>Outlook II</vt:lpstr>
      <vt:lpstr>nSTORM: Conclusions</vt:lpstr>
      <vt:lpstr>nSTORM : Conclusions II</vt:lpstr>
      <vt:lpstr>nSTORM : Sterile n</vt:lpstr>
      <vt:lpstr>END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625</cp:revision>
  <dcterms:created xsi:type="dcterms:W3CDTF">2003-04-30T03:46:14Z</dcterms:created>
  <dcterms:modified xsi:type="dcterms:W3CDTF">2012-06-19T16:45:12Z</dcterms:modified>
</cp:coreProperties>
</file>