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857" r:id="rId1"/>
    <p:sldMasterId id="2147483897" r:id="rId2"/>
    <p:sldMasterId id="2147483947" r:id="rId3"/>
  </p:sldMasterIdLst>
  <p:notesMasterIdLst>
    <p:notesMasterId r:id="rId43"/>
  </p:notesMasterIdLst>
  <p:sldIdLst>
    <p:sldId id="257" r:id="rId4"/>
    <p:sldId id="833" r:id="rId5"/>
    <p:sldId id="796" r:id="rId6"/>
    <p:sldId id="857" r:id="rId7"/>
    <p:sldId id="859" r:id="rId8"/>
    <p:sldId id="737" r:id="rId9"/>
    <p:sldId id="800" r:id="rId10"/>
    <p:sldId id="834" r:id="rId11"/>
    <p:sldId id="858" r:id="rId12"/>
    <p:sldId id="840" r:id="rId13"/>
    <p:sldId id="841" r:id="rId14"/>
    <p:sldId id="739" r:id="rId15"/>
    <p:sldId id="837" r:id="rId16"/>
    <p:sldId id="838" r:id="rId17"/>
    <p:sldId id="862" r:id="rId18"/>
    <p:sldId id="842" r:id="rId19"/>
    <p:sldId id="740" r:id="rId20"/>
    <p:sldId id="844" r:id="rId21"/>
    <p:sldId id="845" r:id="rId22"/>
    <p:sldId id="863" r:id="rId23"/>
    <p:sldId id="741" r:id="rId24"/>
    <p:sldId id="865" r:id="rId25"/>
    <p:sldId id="866" r:id="rId26"/>
    <p:sldId id="867" r:id="rId27"/>
    <p:sldId id="868" r:id="rId28"/>
    <p:sldId id="860" r:id="rId29"/>
    <p:sldId id="797" r:id="rId30"/>
    <p:sldId id="825" r:id="rId31"/>
    <p:sldId id="828" r:id="rId32"/>
    <p:sldId id="799" r:id="rId33"/>
    <p:sldId id="864" r:id="rId34"/>
    <p:sldId id="870" r:id="rId35"/>
    <p:sldId id="874" r:id="rId36"/>
    <p:sldId id="861" r:id="rId37"/>
    <p:sldId id="869" r:id="rId38"/>
    <p:sldId id="875" r:id="rId39"/>
    <p:sldId id="873" r:id="rId40"/>
    <p:sldId id="876" r:id="rId41"/>
    <p:sldId id="872" r:id="rId42"/>
  </p:sldIdLst>
  <p:sldSz cx="9144000" cy="6858000" type="screen4x3"/>
  <p:notesSz cx="6858000" cy="9144000"/>
  <p:embeddedFontLst>
    <p:embeddedFont>
      <p:font typeface="Calibri" pitchFamily="34" charset="0"/>
      <p:regular r:id="rId44"/>
      <p:bold r:id="rId45"/>
      <p:italic r:id="rId46"/>
      <p:boldItalic r:id="rId47"/>
    </p:embeddedFont>
    <p:embeddedFont>
      <p:font typeface="SimSun" pitchFamily="2" charset="-122"/>
      <p:regular r:id="rId48"/>
    </p:embeddedFont>
    <p:embeddedFont>
      <p:font typeface="Arial Unicode MS" pitchFamily="34" charset="-128"/>
      <p:regular r:id="rId49"/>
    </p:embeddedFont>
    <p:embeddedFont>
      <p:font typeface="Cambria Math" pitchFamily="18" charset="0"/>
      <p:regular r:id="rId50"/>
    </p:embeddedFont>
    <p:embeddedFont>
      <p:font typeface="Century Gothic" pitchFamily="34" charset="0"/>
      <p:regular r:id="rId51"/>
      <p:bold r:id="rId52"/>
      <p:italic r:id="rId53"/>
      <p:boldItalic r:id="rId54"/>
    </p:embeddedFont>
    <p:embeddedFont>
      <p:font typeface="Palatino Linotype" pitchFamily="18" charset="0"/>
      <p:regular r:id="rId55"/>
      <p:bold r:id="rId56"/>
      <p:italic r:id="rId57"/>
      <p:boldItalic r:id="rId58"/>
    </p:embeddedFont>
  </p:embeddedFontLst>
  <p:custDataLst>
    <p:tags r:id="rId5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500" kern="1200">
        <a:solidFill>
          <a:schemeClr val="folHlink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1500" kern="1200">
        <a:solidFill>
          <a:schemeClr val="folHlink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1500" kern="1200">
        <a:solidFill>
          <a:schemeClr val="folHlink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1500" kern="1200">
        <a:solidFill>
          <a:schemeClr val="folHlink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1500" kern="1200">
        <a:solidFill>
          <a:schemeClr val="folHlink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500" kern="1200">
        <a:solidFill>
          <a:schemeClr val="folHlink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1500" kern="1200">
        <a:solidFill>
          <a:schemeClr val="folHlink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1500" kern="1200">
        <a:solidFill>
          <a:schemeClr val="folHlink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1500" kern="1200">
        <a:solidFill>
          <a:schemeClr val="folHlink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88608"/>
    <a:srgbClr val="FF0000"/>
    <a:srgbClr val="57A374"/>
    <a:srgbClr val="F2F2F2"/>
    <a:srgbClr val="DF9D9D"/>
    <a:srgbClr val="DEA6A6"/>
    <a:srgbClr val="FFFFFF"/>
    <a:srgbClr val="FF6600"/>
    <a:srgbClr val="000000"/>
    <a:srgbClr val="9999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084" autoAdjust="0"/>
    <p:restoredTop sz="91064" autoAdjust="0"/>
  </p:normalViewPr>
  <p:slideViewPr>
    <p:cSldViewPr showGuides="1">
      <p:cViewPr varScale="1">
        <p:scale>
          <a:sx n="90" d="100"/>
          <a:sy n="90" d="100"/>
        </p:scale>
        <p:origin x="-88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font" Target="fonts/font11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8" Type="http://schemas.openxmlformats.org/officeDocument/2006/relationships/slide" Target="slides/slide5.xml"/><Relationship Id="rId51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3.fntdata"/><Relationship Id="rId5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99B3E0CA-4D95-40A6-B3CA-76CEA58446D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59673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232A7-3362-4883-BBC6-7D869315299E}" type="slidenum">
              <a:rPr lang="de-DE"/>
              <a:pPr>
                <a:defRPr/>
              </a:pPr>
              <a:t>1</a:t>
            </a:fld>
            <a:endParaRPr lang="de-DE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7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304800"/>
            <a:ext cx="7772400" cy="1143000"/>
          </a:xfrm>
        </p:spPr>
        <p:txBody>
          <a:bodyPr anchor="b"/>
          <a:lstStyle>
            <a:lvl1pPr>
              <a:defRPr sz="4000">
                <a:solidFill>
                  <a:schemeClr val="folHlink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811BF-527B-4056-8825-297A8EDAB084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468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15AF1-39EB-4222-AE10-BC8FC64140FD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413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91EF1-C84E-48A3-9AE5-1AC7D0956386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435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9350" y="381000"/>
            <a:ext cx="718185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990600"/>
            <a:ext cx="4051300" cy="5276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4700" y="990600"/>
            <a:ext cx="4051300" cy="5276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12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95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53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3236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90600"/>
            <a:ext cx="4051300" cy="5276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4700" y="990600"/>
            <a:ext cx="4051300" cy="5276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447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30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690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2220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4B800-29B2-420A-991A-F5659EE59597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6492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97196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10387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840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81000"/>
            <a:ext cx="2063750" cy="5886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6038850" cy="5886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88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rgbClr val="00206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4/25/2012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0A63E5-05DC-4749-AE29-579DD62E48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Kiburg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43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4/25/2012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63E5-05DC-4749-AE29-579DD62E48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959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rgbClr val="00206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4/25/2012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63E5-05DC-4749-AE29-579DD62E48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570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4/25/2012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Kiburg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63E5-05DC-4749-AE29-579DD62E48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964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4/25/2012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Kiburg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63E5-05DC-4749-AE29-579DD62E48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198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4/25/2012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Kiburg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63E5-05DC-4749-AE29-579DD62E48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571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E6444-54B8-4730-9B59-00CEB94013E6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9124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4/25/2012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Kiburg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63E5-05DC-4749-AE29-579DD62E48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151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4/25/2012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Kiburg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63E5-05DC-4749-AE29-579DD62E48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642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4/25/2012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Kiburg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63E5-05DC-4749-AE29-579DD62E48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711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4/25/2012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63E5-05DC-4749-AE29-579DD62E48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220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4/25/2012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63E5-05DC-4749-AE29-579DD62E48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964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A0A50-122F-4AFD-A34E-32259612DBD5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295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37C94-A7E7-4A39-9595-D6D10E95811F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311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6684"/>
            <a:ext cx="7772400" cy="1143000"/>
          </a:xfrm>
        </p:spPr>
        <p:txBody>
          <a:bodyPr/>
          <a:lstStyle>
            <a:lvl1pPr>
              <a:defRPr sz="4000" baseline="0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DB082-7995-481C-B8EC-576098E45935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770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69AC7-A7BE-49CF-8E0D-9772829E87FE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958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8787C-619D-4815-B572-0CFA2E2C194C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045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000F2-F029-4F7A-BD7E-8FA665130F3A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445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0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051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52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41E260E7-FCDA-4C1D-A5A6-4708DB752C06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103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3253244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90600"/>
            <a:ext cx="8255000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149350" y="381000"/>
            <a:ext cx="71818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24095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75000"/>
        <a:buFont typeface="Monotype Sorts" pitchFamily="2" charset="2"/>
        <a:buChar char="n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sz="2000" b="1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§"/>
        <a:defRPr b="1">
          <a:solidFill>
            <a:schemeClr val="accent2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rgbClr val="7030A0"/>
                </a:solidFill>
                <a:latin typeface="Century Gothic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cs typeface="+mn-cs"/>
              </a:rPr>
              <a:t>4/25/2012</a:t>
            </a:r>
            <a:endParaRPr lang="en-US" dirty="0"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rgbClr val="7030A0"/>
                </a:solidFill>
                <a:latin typeface="Century Gothic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cs typeface="+mn-cs"/>
              </a:rPr>
              <a:t>Kiburg</a:t>
            </a:r>
            <a:endParaRPr lang="en-US" dirty="0"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/>
                </a:solidFill>
                <a:latin typeface="Century Gothic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60A63E5-05DC-4749-AE29-579DD62E48C4}" type="slidenum">
              <a:rPr lang="en-US" smtClean="0">
                <a:solidFill>
                  <a:prstClr val="black"/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441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rgbClr val="002060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2060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800" kern="1200">
          <a:solidFill>
            <a:srgbClr val="002060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2060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rgbClr val="002060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002060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tm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tm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7" Type="http://schemas.openxmlformats.org/officeDocument/2006/relationships/image" Target="../media/image11.tm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tmp"/><Relationship Id="rId5" Type="http://schemas.openxmlformats.org/officeDocument/2006/relationships/image" Target="../media/image9.tm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tm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074985" y="2455985"/>
            <a:ext cx="4953000" cy="3968262"/>
          </a:xfrm>
          <a:prstGeom prst="rect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Fast calorimeter development for g-2</a:t>
            </a: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2843258" y="1142138"/>
            <a:ext cx="3429000" cy="147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1" hangingPunct="1">
              <a:spcAft>
                <a:spcPct val="50000"/>
              </a:spcAft>
              <a:defRPr/>
            </a:pP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Peter </a:t>
            </a:r>
            <a:r>
              <a:rPr lang="de-DE" sz="28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Winter</a:t>
            </a:r>
            <a:br>
              <a:rPr lang="de-DE" sz="280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8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sz="20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University </a:t>
            </a:r>
            <a:r>
              <a:rPr lang="de-DE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of </a:t>
            </a:r>
            <a:r>
              <a:rPr lang="de-DE" sz="20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Washington</a:t>
            </a:r>
            <a:endParaRPr lang="de-DE" sz="20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spcAft>
                <a:spcPct val="50000"/>
              </a:spcAft>
              <a:defRPr/>
            </a:pPr>
            <a:endParaRPr lang="de-DE" sz="2000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2323082" y="2535008"/>
            <a:ext cx="4515900" cy="3700987"/>
            <a:chOff x="152400" y="3429000"/>
            <a:chExt cx="3408882" cy="2833959"/>
          </a:xfrm>
        </p:grpSpPr>
        <p:pic>
          <p:nvPicPr>
            <p:cNvPr id="38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20000">
              <a:off x="242560" y="3633470"/>
              <a:ext cx="3222311" cy="2555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" name="Rectangle 38"/>
            <p:cNvSpPr/>
            <p:nvPr/>
          </p:nvSpPr>
          <p:spPr>
            <a:xfrm>
              <a:off x="152400" y="3429000"/>
              <a:ext cx="132893" cy="2759659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428389" y="3480885"/>
              <a:ext cx="132893" cy="2759659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 rot="5400000">
              <a:off x="1812785" y="1998789"/>
              <a:ext cx="154558" cy="3209542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 rot="5400000">
              <a:off x="1791067" y="4580909"/>
              <a:ext cx="154558" cy="3209542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advTm="3401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68235"/>
            <a:ext cx="26670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4800" y="1268235"/>
            <a:ext cx="1295400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210"/>
          <p:cNvSpPr>
            <a:spLocks noChangeArrowheads="1"/>
          </p:cNvSpPr>
          <p:nvPr/>
        </p:nvSpPr>
        <p:spPr bwMode="auto">
          <a:xfrm>
            <a:off x="2057400" y="286843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10" name="Line 211"/>
          <p:cNvSpPr>
            <a:spLocks noChangeShapeType="1"/>
          </p:cNvSpPr>
          <p:nvPr/>
        </p:nvSpPr>
        <p:spPr bwMode="auto">
          <a:xfrm>
            <a:off x="914400" y="2563635"/>
            <a:ext cx="1163637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212"/>
          <p:cNvSpPr>
            <a:spLocks noChangeShapeType="1"/>
          </p:cNvSpPr>
          <p:nvPr/>
        </p:nvSpPr>
        <p:spPr bwMode="auto">
          <a:xfrm>
            <a:off x="1409700" y="1612723"/>
            <a:ext cx="712787" cy="127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Rectangle 213"/>
          <p:cNvSpPr>
            <a:spLocks noChangeArrowheads="1"/>
          </p:cNvSpPr>
          <p:nvPr/>
        </p:nvSpPr>
        <p:spPr bwMode="auto">
          <a:xfrm>
            <a:off x="685800" y="1268235"/>
            <a:ext cx="538162" cy="1016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graphicFrame>
        <p:nvGraphicFramePr>
          <p:cNvPr id="18" name="Group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691658"/>
              </p:ext>
            </p:extLst>
          </p:nvPr>
        </p:nvGraphicFramePr>
        <p:xfrm>
          <a:off x="172155" y="4070027"/>
          <a:ext cx="5021263" cy="2178373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2444514"/>
                <a:gridCol w="2576749"/>
              </a:tblGrid>
              <a:tr h="1076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Size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 cm × 15 cm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</a:tr>
              <a:tr h="2929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Thickness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 cm (&gt; 15 X</a:t>
                      </a:r>
                      <a:r>
                        <a:rPr kumimoji="0" lang="en-US" sz="2000" u="none" strike="noStrike" cap="none" normalizeH="0" baseline="-25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</a:tr>
              <a:tr h="3495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Transverse segm.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 × 5 or 5 × 7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</a:tr>
              <a:tr h="2929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Tungsten thickness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0.5 mm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</a:tr>
              <a:tr h="2929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Fiber diameter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0.5 mm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</a:tr>
              <a:tr h="2929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W/SciFi/glue ratio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1:0.7:0.3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</a:tr>
              <a:tr h="2929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Radiation length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Calculated: 0.69 cm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</a:tr>
            </a:tbl>
          </a:graphicData>
        </a:graphic>
      </p:graphicFrame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111" y="1053290"/>
            <a:ext cx="3150466" cy="260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928" y="3846689"/>
            <a:ext cx="3200847" cy="273405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162800" y="5815451"/>
            <a:ext cx="18319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FFFF00"/>
                </a:solidFill>
              </a:rPr>
              <a:t>Concentrator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6286056" y="6395069"/>
            <a:ext cx="14834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FFFF00"/>
                </a:solidFill>
              </a:rPr>
              <a:t>Lightguide</a:t>
            </a:r>
            <a:endParaRPr lang="en-US" sz="2400" dirty="0"/>
          </a:p>
        </p:txBody>
      </p:sp>
      <p:sp>
        <p:nvSpPr>
          <p:cNvPr id="20" name="Rectangle 19"/>
          <p:cNvSpPr/>
          <p:nvPr/>
        </p:nvSpPr>
        <p:spPr>
          <a:xfrm>
            <a:off x="6096000" y="4267200"/>
            <a:ext cx="11304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FFFF00"/>
                </a:solidFill>
              </a:rPr>
              <a:t>W/SciFi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7064462" y="1381890"/>
            <a:ext cx="11304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FFFF00"/>
                </a:solidFill>
              </a:rPr>
              <a:t>W/SciFi</a:t>
            </a:r>
            <a:endParaRPr lang="en-US" sz="2400" dirty="0"/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381000" y="-119161"/>
            <a:ext cx="838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aseline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r>
              <a:rPr lang="en-US" smtClean="0"/>
              <a:t>Option 1: W/SciFi</a:t>
            </a:r>
            <a:endParaRPr lang="en-US" baseline="-25000"/>
          </a:p>
        </p:txBody>
      </p:sp>
    </p:spTree>
    <p:extLst>
      <p:ext uri="{BB962C8B-B14F-4D97-AF65-F5344CB8AC3E}">
        <p14:creationId xmlns:p14="http://schemas.microsoft.com/office/powerpoint/2010/main" val="148381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19161"/>
            <a:ext cx="8382000" cy="1143000"/>
          </a:xfrm>
        </p:spPr>
        <p:txBody>
          <a:bodyPr/>
          <a:lstStyle/>
          <a:p>
            <a:r>
              <a:rPr lang="en-US" smtClean="0"/>
              <a:t>Option 1: W/SciFi</a:t>
            </a:r>
            <a:endParaRPr lang="en-US" baseline="-250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-517878" y="1827388"/>
            <a:ext cx="5695244" cy="389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219" y="3369735"/>
            <a:ext cx="3852714" cy="3347154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28510"/>
            <a:ext cx="3572116" cy="13478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876800" y="2895600"/>
            <a:ext cx="3606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FFFF00"/>
                </a:solidFill>
              </a:rPr>
              <a:t>Bicron scintillator spectrum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0980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97716"/>
            <a:ext cx="7772400" cy="1143000"/>
          </a:xfrm>
        </p:spPr>
        <p:txBody>
          <a:bodyPr/>
          <a:lstStyle/>
          <a:p>
            <a:r>
              <a:rPr lang="en-US" smtClean="0"/>
              <a:t>Option 2: Cerenkov PbF</a:t>
            </a:r>
            <a:r>
              <a:rPr lang="en-US" baseline="-25000" smtClean="0"/>
              <a:t>2</a:t>
            </a:r>
            <a:endParaRPr lang="en-US" baseline="-25000"/>
          </a:p>
        </p:txBody>
      </p:sp>
      <p:graphicFrame>
        <p:nvGraphicFramePr>
          <p:cNvPr id="10" name="Group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72895"/>
              </p:ext>
            </p:extLst>
          </p:nvPr>
        </p:nvGraphicFramePr>
        <p:xfrm>
          <a:off x="1578934" y="1480996"/>
          <a:ext cx="6019800" cy="1263973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4127863"/>
                <a:gridCol w="1891937"/>
              </a:tblGrid>
              <a:tr h="2765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Size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 x 3 cm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</a:tr>
              <a:tr h="2929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Thickness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 cm (&gt; 15 X</a:t>
                      </a:r>
                      <a:r>
                        <a:rPr kumimoji="0" lang="en-US" sz="200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</a:tr>
              <a:tr h="3495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Transverse segm.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 × 7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</a:tr>
              <a:tr h="2929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SimSun" pitchFamily="2" charset="-122"/>
                          <a:cs typeface="Arial" charset="0"/>
                        </a:rPr>
                        <a:t>E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SimSun" pitchFamily="2" charset="-122"/>
                          <a:cs typeface="Arial" charset="0"/>
                        </a:rPr>
                        <a:t>thr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SimSun" pitchFamily="2" charset="-122"/>
                          <a:cs typeface="Arial" charset="0"/>
                        </a:rPr>
                        <a:t> (Cerenkov)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SimSun" pitchFamily="2" charset="-122"/>
                          <a:cs typeface="Arial" charset="0"/>
                        </a:rPr>
                        <a:t>102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SimSun" pitchFamily="2" charset="-122"/>
                          <a:cs typeface="Arial" charset="0"/>
                        </a:rPr>
                        <a:t>keV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920" y="3400425"/>
            <a:ext cx="5286160" cy="2619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839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6689"/>
            <a:ext cx="7772400" cy="1143000"/>
          </a:xfrm>
        </p:spPr>
        <p:txBody>
          <a:bodyPr/>
          <a:lstStyle/>
          <a:p>
            <a:r>
              <a:rPr lang="en-US" smtClean="0"/>
              <a:t>A4 calorimeter: PbF</a:t>
            </a:r>
            <a:r>
              <a:rPr lang="en-US" baseline="-25000" smtClean="0"/>
              <a:t>2</a:t>
            </a:r>
            <a:endParaRPr lang="en-US" baseline="-2500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294" y="990600"/>
            <a:ext cx="3515981" cy="533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145647" y="6324599"/>
            <a:ext cx="4373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NIM A 465 (2001) 318</a:t>
            </a: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4200" y="4814367"/>
            <a:ext cx="3635022" cy="200890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2400" y="3724167"/>
            <a:ext cx="5175956" cy="1889808"/>
            <a:chOff x="152400" y="3724167"/>
            <a:chExt cx="5175956" cy="1889808"/>
          </a:xfrm>
        </p:grpSpPr>
        <p:pic>
          <p:nvPicPr>
            <p:cNvPr id="4" name="Picture 3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243" y="3724167"/>
              <a:ext cx="5106113" cy="77163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52400" y="5029200"/>
              <a:ext cx="2861681" cy="584775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320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1.9% @ 3.1 GeV</a:t>
              </a:r>
              <a:endParaRPr lang="en-US" sz="3200">
                <a:latin typeface="+mn-lt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 flipH="1">
            <a:off x="152402" y="1143000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Effective light yield with 19mm HPMT:</a:t>
            </a:r>
          </a:p>
          <a:p>
            <a:pPr algn="ctr"/>
            <a:r>
              <a:rPr lang="en-US"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~ 1.8 p.e. / MeV</a:t>
            </a:r>
            <a:endParaRPr lang="en-US" sz="32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152400" y="2286000"/>
            <a:ext cx="5181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/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Brittle material required care for frame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152399" y="3029548"/>
            <a:ext cx="5181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Good energy resolution:</a:t>
            </a:r>
          </a:p>
        </p:txBody>
      </p:sp>
    </p:spTree>
    <p:extLst>
      <p:ext uri="{BB962C8B-B14F-4D97-AF65-F5344CB8AC3E}">
        <p14:creationId xmlns:p14="http://schemas.microsoft.com/office/powerpoint/2010/main" val="107741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6689"/>
            <a:ext cx="7772400" cy="1143000"/>
          </a:xfrm>
        </p:spPr>
        <p:txBody>
          <a:bodyPr/>
          <a:lstStyle/>
          <a:p>
            <a:r>
              <a:rPr lang="en-US" smtClean="0"/>
              <a:t>Cerenkov spectrum: PbF</a:t>
            </a:r>
            <a:r>
              <a:rPr lang="en-US" baseline="-25000" smtClean="0"/>
              <a:t>2</a:t>
            </a:r>
            <a:endParaRPr lang="en-US" baseline="-25000"/>
          </a:p>
        </p:txBody>
      </p:sp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67" y="1600200"/>
            <a:ext cx="4810797" cy="427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4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r>
              <a:rPr lang="en-US" smtClean="0"/>
              <a:t>PbF</a:t>
            </a:r>
            <a:r>
              <a:rPr lang="en-US" baseline="-25000" smtClean="0"/>
              <a:t>2</a:t>
            </a:r>
            <a:r>
              <a:rPr lang="en-US" smtClean="0"/>
              <a:t> proto-type</a:t>
            </a:r>
            <a:endParaRPr lang="en-US"/>
          </a:p>
        </p:txBody>
      </p:sp>
      <p:pic>
        <p:nvPicPr>
          <p:cNvPr id="3" name="Picture 2" descr="F:\Eigene Dateien\Documents\g-2\Pictures\TestBeamFermilab2012\DSC000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12880"/>
            <a:ext cx="3708339" cy="278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1" y="912880"/>
            <a:ext cx="4978429" cy="373382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616185" y="2614246"/>
            <a:ext cx="4992092" cy="3977054"/>
            <a:chOff x="2616185" y="2614246"/>
            <a:chExt cx="4992092" cy="39770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16185" y="2614246"/>
              <a:ext cx="4992092" cy="397705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210381" y="5824808"/>
              <a:ext cx="18036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mtClean="0">
                  <a:solidFill>
                    <a:srgbClr val="FF0000"/>
                  </a:solidFill>
                </a:rPr>
                <a:t>Front face</a:t>
              </a:r>
              <a:endParaRPr lang="en-US" sz="28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374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95955"/>
            <a:ext cx="7772400" cy="1143000"/>
          </a:xfrm>
        </p:spPr>
        <p:txBody>
          <a:bodyPr/>
          <a:lstStyle/>
          <a:p>
            <a:r>
              <a:rPr lang="en-US" smtClean="0"/>
              <a:t>Photo-detection: Parameters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38200" y="1252240"/>
            <a:ext cx="807720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indent="-225425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de-DE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Pulse shape, pileup resolution</a:t>
            </a:r>
            <a:r>
              <a:rPr lang="de-DE"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	</a:t>
            </a:r>
            <a:endParaRPr lang="de-DE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25425" indent="-225425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de-DE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Gain </a:t>
            </a:r>
            <a:r>
              <a:rPr lang="de-DE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stability, </a:t>
            </a:r>
            <a:r>
              <a:rPr lang="de-DE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rate </a:t>
            </a:r>
            <a:r>
              <a:rPr lang="de-DE"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dependence</a:t>
            </a:r>
            <a:endParaRPr lang="de-DE" sz="3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25425" indent="-225425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de-DE"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Timing stability</a:t>
            </a:r>
            <a:r>
              <a:rPr lang="de-DE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		</a:t>
            </a:r>
            <a:r>
              <a:rPr lang="de-DE"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	</a:t>
            </a:r>
            <a:endParaRPr lang="de-DE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25425" indent="-225425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de-DE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Effective </a:t>
            </a:r>
            <a:r>
              <a:rPr lang="de-DE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light collection</a:t>
            </a:r>
          </a:p>
          <a:p>
            <a:pPr marL="225425" indent="-225425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de-DE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Non-magnetic</a:t>
            </a:r>
            <a:endParaRPr lang="de-DE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25425" indent="-225425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de-DE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Gating </a:t>
            </a:r>
            <a:r>
              <a:rPr lang="de-DE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de-DE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hadronic / proton </a:t>
            </a:r>
            <a:r>
              <a:rPr lang="de-DE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flash)</a:t>
            </a:r>
          </a:p>
          <a:p>
            <a:pPr marL="225425" indent="-225425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de-DE"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...</a:t>
            </a:r>
            <a:endParaRPr lang="de-DE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4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602" y="990600"/>
            <a:ext cx="3391382" cy="20684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7586" y="3067111"/>
            <a:ext cx="3573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Hamamatsu R9800 PMT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6227743"/>
            <a:ext cx="4259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Hamamatsu 16 channel SiPM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7"/>
          <a:stretch/>
        </p:blipFill>
        <p:spPr>
          <a:xfrm>
            <a:off x="4824046" y="1066800"/>
            <a:ext cx="4015154" cy="191507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5800" y="-97716"/>
            <a:ext cx="7772400" cy="1143000"/>
          </a:xfrm>
        </p:spPr>
        <p:txBody>
          <a:bodyPr/>
          <a:lstStyle/>
          <a:p>
            <a:r>
              <a:rPr lang="en-US" smtClean="0">
                <a:solidFill>
                  <a:srgbClr val="FFFF00"/>
                </a:solidFill>
              </a:rPr>
              <a:t>Optimize photo readout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35860" y="3864553"/>
            <a:ext cx="3861955" cy="2570576"/>
            <a:chOff x="5035860" y="3864553"/>
            <a:chExt cx="3861955" cy="2570576"/>
          </a:xfrm>
        </p:grpSpPr>
        <p:pic>
          <p:nvPicPr>
            <p:cNvPr id="11" name="Picture 10" descr="Screen Clippi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2139" y="4415593"/>
              <a:ext cx="2474105" cy="201953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035860" y="3864553"/>
              <a:ext cx="38619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... and electronics for SiPM</a:t>
              </a:r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6693" y="3769560"/>
            <a:ext cx="2235200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042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r>
              <a:rPr lang="en-US" smtClean="0"/>
              <a:t>Photo-detection choice #1: SiPM</a:t>
            </a:r>
            <a:endParaRPr lang="en-US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23384"/>
            <a:ext cx="5953956" cy="38772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4648200" y="1584042"/>
            <a:ext cx="762000" cy="3216558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5"/>
          <a:stretch/>
        </p:blipFill>
        <p:spPr>
          <a:xfrm>
            <a:off x="826911" y="4894615"/>
            <a:ext cx="4521921" cy="1915071"/>
          </a:xfrm>
          <a:prstGeom prst="rect">
            <a:avLst/>
          </a:prstGeom>
        </p:spPr>
      </p:pic>
      <p:sp>
        <p:nvSpPr>
          <p:cNvPr id="6" name="AutoShape 2" descr="https://muon.npl.washington.edu/elog/g2/Detectors/110721_101451/S1182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https://muon.npl.washington.edu/elog/g2/Detectors/110721_101451/S11827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7" descr="https://muon.npl.washington.edu/elog/g2/Detectors/110721_100520/S10985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53200" y="1828800"/>
            <a:ext cx="2058078" cy="223640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11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Quantum efficiency SiPM</a:t>
            </a:r>
            <a:endParaRPr lang="en-US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813" y="1143000"/>
            <a:ext cx="6307142" cy="46612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2111" y="6091535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200"/>
              </a:spcAft>
              <a:tabLst>
                <a:tab pos="5035550" algn="l"/>
              </a:tabLst>
            </a:pPr>
            <a:r>
              <a:rPr lang="de-DE" sz="24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PDE = QE  </a:t>
            </a:r>
            <a:r>
              <a:rPr lang="de-DE" sz="24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  avalanche prob.    geometrical fill factor</a:t>
            </a:r>
            <a:endParaRPr lang="de-DE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59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/>
          <p:cNvGrpSpPr>
            <a:grpSpLocks/>
          </p:cNvGrpSpPr>
          <p:nvPr/>
        </p:nvGrpSpPr>
        <p:grpSpPr bwMode="auto">
          <a:xfrm>
            <a:off x="1018975" y="990600"/>
            <a:ext cx="7070924" cy="5593443"/>
            <a:chOff x="156" y="614"/>
            <a:chExt cx="4057" cy="3083"/>
          </a:xfrm>
        </p:grpSpPr>
        <p:grpSp>
          <p:nvGrpSpPr>
            <p:cNvPr id="17" name="Group 3"/>
            <p:cNvGrpSpPr>
              <a:grpSpLocks/>
            </p:cNvGrpSpPr>
            <p:nvPr/>
          </p:nvGrpSpPr>
          <p:grpSpPr bwMode="auto">
            <a:xfrm>
              <a:off x="246" y="614"/>
              <a:ext cx="3967" cy="3083"/>
              <a:chOff x="0" y="684"/>
              <a:chExt cx="5760" cy="2186"/>
            </a:xfrm>
          </p:grpSpPr>
          <p:pic>
            <p:nvPicPr>
              <p:cNvPr id="20" name="Picture 4" descr="ringcovered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84"/>
                <a:ext cx="5760" cy="2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Oval 5"/>
              <p:cNvSpPr>
                <a:spLocks noChangeArrowheads="1"/>
              </p:cNvSpPr>
              <p:nvPr/>
            </p:nvSpPr>
            <p:spPr bwMode="auto">
              <a:xfrm rot="21046348">
                <a:off x="352" y="828"/>
                <a:ext cx="4992" cy="203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b="1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" name="Rectangle 7"/>
            <p:cNvSpPr>
              <a:spLocks noChangeArrowheads="1"/>
            </p:cNvSpPr>
            <p:nvPr/>
          </p:nvSpPr>
          <p:spPr bwMode="auto">
            <a:xfrm rot="-2683347">
              <a:off x="3211" y="2825"/>
              <a:ext cx="354" cy="566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9" name="Line 8"/>
            <p:cNvSpPr>
              <a:spLocks noChangeShapeType="1"/>
            </p:cNvSpPr>
            <p:nvPr/>
          </p:nvSpPr>
          <p:spPr bwMode="auto">
            <a:xfrm flipV="1">
              <a:off x="156" y="1280"/>
              <a:ext cx="816" cy="61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90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1295400"/>
          </a:xfrm>
          <a:noFill/>
          <a:ln/>
        </p:spPr>
        <p:txBody>
          <a:bodyPr/>
          <a:lstStyle/>
          <a:p>
            <a:r>
              <a:rPr lang="en-US" sz="3600" smtClean="0">
                <a:solidFill>
                  <a:srgbClr val="FFFF00"/>
                </a:solidFill>
              </a:rPr>
              <a:t>g-2 in a nutshell</a:t>
            </a:r>
            <a:endParaRPr lang="en-US" sz="3600">
              <a:solidFill>
                <a:srgbClr val="FFFF00"/>
              </a:solidFill>
            </a:endParaRPr>
          </a:p>
        </p:txBody>
      </p:sp>
      <p:grpSp>
        <p:nvGrpSpPr>
          <p:cNvPr id="599043" name="Group 3"/>
          <p:cNvGrpSpPr>
            <a:grpSpLocks/>
          </p:cNvGrpSpPr>
          <p:nvPr/>
        </p:nvGrpSpPr>
        <p:grpSpPr bwMode="auto">
          <a:xfrm>
            <a:off x="1524000" y="2057400"/>
            <a:ext cx="6172200" cy="4179888"/>
            <a:chOff x="864" y="1104"/>
            <a:chExt cx="3888" cy="2633"/>
          </a:xfrm>
        </p:grpSpPr>
        <p:pic>
          <p:nvPicPr>
            <p:cNvPr id="599044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11" r="8456" b="35095"/>
            <a:stretch>
              <a:fillRect/>
            </a:stretch>
          </p:blipFill>
          <p:spPr bwMode="auto">
            <a:xfrm>
              <a:off x="864" y="1104"/>
              <a:ext cx="3888" cy="263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9045" name="Text Box 5"/>
            <p:cNvSpPr txBox="1">
              <a:spLocks noChangeArrowheads="1"/>
            </p:cNvSpPr>
            <p:nvPr/>
          </p:nvSpPr>
          <p:spPr bwMode="auto">
            <a:xfrm>
              <a:off x="1344" y="1152"/>
              <a:ext cx="672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>
                  <a:solidFill>
                    <a:schemeClr val="accent2"/>
                  </a:solidFill>
                  <a:latin typeface="Symbol" pitchFamily="18" charset="2"/>
                </a:rPr>
                <a:t>w</a:t>
              </a:r>
              <a:r>
                <a:rPr lang="en-US" sz="3200" baseline="-25000">
                  <a:solidFill>
                    <a:schemeClr val="accent2"/>
                  </a:solidFill>
                </a:rPr>
                <a:t>a</a:t>
              </a:r>
            </a:p>
          </p:txBody>
        </p:sp>
      </p:grpSp>
      <p:pic>
        <p:nvPicPr>
          <p:cNvPr id="599046" name="Picture 6" descr="qua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3024188"/>
            <a:ext cx="4267200" cy="28257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9047" name="Group 7"/>
          <p:cNvGrpSpPr>
            <a:grpSpLocks/>
          </p:cNvGrpSpPr>
          <p:nvPr/>
        </p:nvGrpSpPr>
        <p:grpSpPr bwMode="auto">
          <a:xfrm>
            <a:off x="3657600" y="3581400"/>
            <a:ext cx="1702676" cy="1703388"/>
            <a:chOff x="1434" y="2646"/>
            <a:chExt cx="1152" cy="1152"/>
          </a:xfrm>
          <a:solidFill>
            <a:schemeClr val="tx1"/>
          </a:solidFill>
        </p:grpSpPr>
        <p:grpSp>
          <p:nvGrpSpPr>
            <p:cNvPr id="599048" name="Group 8"/>
            <p:cNvGrpSpPr>
              <a:grpSpLocks/>
            </p:cNvGrpSpPr>
            <p:nvPr/>
          </p:nvGrpSpPr>
          <p:grpSpPr bwMode="auto">
            <a:xfrm>
              <a:off x="1434" y="2646"/>
              <a:ext cx="1152" cy="1152"/>
              <a:chOff x="3876" y="2597"/>
              <a:chExt cx="1152" cy="1152"/>
            </a:xfrm>
            <a:grpFill/>
          </p:grpSpPr>
          <p:sp>
            <p:nvSpPr>
              <p:cNvPr id="599049" name="Oval 9"/>
              <p:cNvSpPr>
                <a:spLocks noChangeArrowheads="1"/>
              </p:cNvSpPr>
              <p:nvPr/>
            </p:nvSpPr>
            <p:spPr bwMode="auto">
              <a:xfrm>
                <a:off x="3876" y="2597"/>
                <a:ext cx="1152" cy="1152"/>
              </a:xfrm>
              <a:prstGeom prst="ellipse">
                <a:avLst/>
              </a:prstGeom>
              <a:grpFill/>
              <a:ln w="254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50" name="Freeform 10" descr="Light upward diagonal"/>
              <p:cNvSpPr>
                <a:spLocks/>
              </p:cNvSpPr>
              <p:nvPr/>
            </p:nvSpPr>
            <p:spPr bwMode="auto">
              <a:xfrm>
                <a:off x="3930" y="2730"/>
                <a:ext cx="165" cy="219"/>
              </a:xfrm>
              <a:custGeom>
                <a:avLst/>
                <a:gdLst>
                  <a:gd name="T0" fmla="*/ 0 w 165"/>
                  <a:gd name="T1" fmla="*/ 219 h 219"/>
                  <a:gd name="T2" fmla="*/ 56 w 165"/>
                  <a:gd name="T3" fmla="*/ 196 h 219"/>
                  <a:gd name="T4" fmla="*/ 102 w 165"/>
                  <a:gd name="T5" fmla="*/ 158 h 219"/>
                  <a:gd name="T6" fmla="*/ 138 w 165"/>
                  <a:gd name="T7" fmla="*/ 98 h 219"/>
                  <a:gd name="T8" fmla="*/ 158 w 165"/>
                  <a:gd name="T9" fmla="*/ 32 h 219"/>
                  <a:gd name="T10" fmla="*/ 165 w 165"/>
                  <a:gd name="T11" fmla="*/ 0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5" h="219">
                    <a:moveTo>
                      <a:pt x="0" y="219"/>
                    </a:moveTo>
                    <a:cubicBezTo>
                      <a:pt x="9" y="215"/>
                      <a:pt x="39" y="206"/>
                      <a:pt x="56" y="196"/>
                    </a:cubicBezTo>
                    <a:cubicBezTo>
                      <a:pt x="73" y="186"/>
                      <a:pt x="88" y="174"/>
                      <a:pt x="102" y="158"/>
                    </a:cubicBezTo>
                    <a:cubicBezTo>
                      <a:pt x="115" y="141"/>
                      <a:pt x="129" y="119"/>
                      <a:pt x="138" y="98"/>
                    </a:cubicBezTo>
                    <a:cubicBezTo>
                      <a:pt x="147" y="77"/>
                      <a:pt x="154" y="48"/>
                      <a:pt x="158" y="32"/>
                    </a:cubicBezTo>
                    <a:cubicBezTo>
                      <a:pt x="156" y="21"/>
                      <a:pt x="165" y="11"/>
                      <a:pt x="165" y="0"/>
                    </a:cubicBezTo>
                  </a:path>
                </a:pathLst>
              </a:custGeom>
              <a:grpFill/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51" name="Freeform 11" descr="Light upward diagonal"/>
              <p:cNvSpPr>
                <a:spLocks/>
              </p:cNvSpPr>
              <p:nvPr/>
            </p:nvSpPr>
            <p:spPr bwMode="auto">
              <a:xfrm>
                <a:off x="4327" y="3656"/>
                <a:ext cx="317" cy="66"/>
              </a:xfrm>
              <a:custGeom>
                <a:avLst/>
                <a:gdLst>
                  <a:gd name="T0" fmla="*/ 3 w 317"/>
                  <a:gd name="T1" fmla="*/ 64 h 66"/>
                  <a:gd name="T2" fmla="*/ 13 w 317"/>
                  <a:gd name="T3" fmla="*/ 56 h 66"/>
                  <a:gd name="T4" fmla="*/ 69 w 317"/>
                  <a:gd name="T5" fmla="*/ 22 h 66"/>
                  <a:gd name="T6" fmla="*/ 115 w 317"/>
                  <a:gd name="T7" fmla="*/ 6 h 66"/>
                  <a:gd name="T8" fmla="*/ 179 w 317"/>
                  <a:gd name="T9" fmla="*/ 0 h 66"/>
                  <a:gd name="T10" fmla="*/ 239 w 317"/>
                  <a:gd name="T11" fmla="*/ 18 h 66"/>
                  <a:gd name="T12" fmla="*/ 279 w 317"/>
                  <a:gd name="T13" fmla="*/ 34 h 66"/>
                  <a:gd name="T14" fmla="*/ 317 w 317"/>
                  <a:gd name="T15" fmla="*/ 5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7" h="66">
                    <a:moveTo>
                      <a:pt x="3" y="64"/>
                    </a:moveTo>
                    <a:cubicBezTo>
                      <a:pt x="18" y="59"/>
                      <a:pt x="0" y="66"/>
                      <a:pt x="13" y="56"/>
                    </a:cubicBezTo>
                    <a:cubicBezTo>
                      <a:pt x="29" y="43"/>
                      <a:pt x="54" y="37"/>
                      <a:pt x="69" y="22"/>
                    </a:cubicBezTo>
                    <a:lnTo>
                      <a:pt x="115" y="6"/>
                    </a:lnTo>
                    <a:lnTo>
                      <a:pt x="179" y="0"/>
                    </a:lnTo>
                    <a:lnTo>
                      <a:pt x="239" y="18"/>
                    </a:lnTo>
                    <a:lnTo>
                      <a:pt x="279" y="34"/>
                    </a:lnTo>
                    <a:lnTo>
                      <a:pt x="317" y="58"/>
                    </a:lnTo>
                  </a:path>
                </a:pathLst>
              </a:custGeom>
              <a:grpFill/>
              <a:ln w="12700" cap="flat" cmpd="sng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52" name="Freeform 12" descr="Light upward diagonal"/>
              <p:cNvSpPr>
                <a:spLocks/>
              </p:cNvSpPr>
              <p:nvPr/>
            </p:nvSpPr>
            <p:spPr bwMode="auto">
              <a:xfrm>
                <a:off x="4784" y="3284"/>
                <a:ext cx="228" cy="342"/>
              </a:xfrm>
              <a:custGeom>
                <a:avLst/>
                <a:gdLst>
                  <a:gd name="T0" fmla="*/ 16 w 228"/>
                  <a:gd name="T1" fmla="*/ 342 h 342"/>
                  <a:gd name="T2" fmla="*/ 0 w 228"/>
                  <a:gd name="T3" fmla="*/ 300 h 342"/>
                  <a:gd name="T4" fmla="*/ 0 w 228"/>
                  <a:gd name="T5" fmla="*/ 244 h 342"/>
                  <a:gd name="T6" fmla="*/ 14 w 228"/>
                  <a:gd name="T7" fmla="*/ 162 h 342"/>
                  <a:gd name="T8" fmla="*/ 32 w 228"/>
                  <a:gd name="T9" fmla="*/ 112 h 342"/>
                  <a:gd name="T10" fmla="*/ 80 w 228"/>
                  <a:gd name="T11" fmla="*/ 62 h 342"/>
                  <a:gd name="T12" fmla="*/ 142 w 228"/>
                  <a:gd name="T13" fmla="*/ 26 h 342"/>
                  <a:gd name="T14" fmla="*/ 188 w 228"/>
                  <a:gd name="T15" fmla="*/ 10 h 342"/>
                  <a:gd name="T16" fmla="*/ 228 w 228"/>
                  <a:gd name="T17" fmla="*/ 0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8" h="342">
                    <a:moveTo>
                      <a:pt x="16" y="342"/>
                    </a:moveTo>
                    <a:lnTo>
                      <a:pt x="0" y="300"/>
                    </a:lnTo>
                    <a:lnTo>
                      <a:pt x="0" y="244"/>
                    </a:lnTo>
                    <a:lnTo>
                      <a:pt x="14" y="162"/>
                    </a:lnTo>
                    <a:lnTo>
                      <a:pt x="32" y="112"/>
                    </a:lnTo>
                    <a:lnTo>
                      <a:pt x="80" y="62"/>
                    </a:lnTo>
                    <a:lnTo>
                      <a:pt x="142" y="26"/>
                    </a:lnTo>
                    <a:lnTo>
                      <a:pt x="188" y="10"/>
                    </a:lnTo>
                    <a:lnTo>
                      <a:pt x="228" y="0"/>
                    </a:lnTo>
                  </a:path>
                </a:pathLst>
              </a:custGeom>
              <a:grpFill/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53" name="Freeform 13" descr="Light upward diagonal"/>
              <p:cNvSpPr>
                <a:spLocks/>
              </p:cNvSpPr>
              <p:nvPr/>
            </p:nvSpPr>
            <p:spPr bwMode="auto">
              <a:xfrm>
                <a:off x="4882" y="3418"/>
                <a:ext cx="88" cy="130"/>
              </a:xfrm>
              <a:custGeom>
                <a:avLst/>
                <a:gdLst>
                  <a:gd name="T0" fmla="*/ 0 w 88"/>
                  <a:gd name="T1" fmla="*/ 130 h 130"/>
                  <a:gd name="T2" fmla="*/ 12 w 88"/>
                  <a:gd name="T3" fmla="*/ 98 h 130"/>
                  <a:gd name="T4" fmla="*/ 24 w 88"/>
                  <a:gd name="T5" fmla="*/ 74 h 130"/>
                  <a:gd name="T6" fmla="*/ 56 w 88"/>
                  <a:gd name="T7" fmla="*/ 26 h 130"/>
                  <a:gd name="T8" fmla="*/ 88 w 88"/>
                  <a:gd name="T9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130">
                    <a:moveTo>
                      <a:pt x="0" y="130"/>
                    </a:moveTo>
                    <a:lnTo>
                      <a:pt x="12" y="98"/>
                    </a:lnTo>
                    <a:lnTo>
                      <a:pt x="24" y="74"/>
                    </a:lnTo>
                    <a:lnTo>
                      <a:pt x="56" y="26"/>
                    </a:lnTo>
                    <a:lnTo>
                      <a:pt x="88" y="0"/>
                    </a:lnTo>
                  </a:path>
                </a:pathLst>
              </a:custGeom>
              <a:grpFill/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54" name="Freeform 14" descr="Light upward diagonal"/>
              <p:cNvSpPr>
                <a:spLocks/>
              </p:cNvSpPr>
              <p:nvPr/>
            </p:nvSpPr>
            <p:spPr bwMode="auto">
              <a:xfrm>
                <a:off x="4306" y="2624"/>
                <a:ext cx="368" cy="94"/>
              </a:xfrm>
              <a:custGeom>
                <a:avLst/>
                <a:gdLst>
                  <a:gd name="T0" fmla="*/ 0 w 368"/>
                  <a:gd name="T1" fmla="*/ 0 h 94"/>
                  <a:gd name="T2" fmla="*/ 36 w 368"/>
                  <a:gd name="T3" fmla="*/ 36 h 94"/>
                  <a:gd name="T4" fmla="*/ 96 w 368"/>
                  <a:gd name="T5" fmla="*/ 64 h 94"/>
                  <a:gd name="T6" fmla="*/ 160 w 368"/>
                  <a:gd name="T7" fmla="*/ 90 h 94"/>
                  <a:gd name="T8" fmla="*/ 208 w 368"/>
                  <a:gd name="T9" fmla="*/ 94 h 94"/>
                  <a:gd name="T10" fmla="*/ 272 w 368"/>
                  <a:gd name="T11" fmla="*/ 88 h 94"/>
                  <a:gd name="T12" fmla="*/ 322 w 368"/>
                  <a:gd name="T13" fmla="*/ 64 h 94"/>
                  <a:gd name="T14" fmla="*/ 356 w 368"/>
                  <a:gd name="T15" fmla="*/ 38 h 94"/>
                  <a:gd name="T16" fmla="*/ 368 w 368"/>
                  <a:gd name="T17" fmla="*/ 2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8" h="94">
                    <a:moveTo>
                      <a:pt x="0" y="0"/>
                    </a:moveTo>
                    <a:lnTo>
                      <a:pt x="36" y="36"/>
                    </a:lnTo>
                    <a:lnTo>
                      <a:pt x="96" y="64"/>
                    </a:lnTo>
                    <a:lnTo>
                      <a:pt x="160" y="90"/>
                    </a:lnTo>
                    <a:lnTo>
                      <a:pt x="208" y="94"/>
                    </a:lnTo>
                    <a:lnTo>
                      <a:pt x="272" y="88"/>
                    </a:lnTo>
                    <a:lnTo>
                      <a:pt x="322" y="64"/>
                    </a:lnTo>
                    <a:lnTo>
                      <a:pt x="356" y="38"/>
                    </a:lnTo>
                    <a:lnTo>
                      <a:pt x="368" y="24"/>
                    </a:lnTo>
                  </a:path>
                </a:pathLst>
              </a:custGeom>
              <a:grpFill/>
              <a:ln w="12700" cap="flat" cmpd="sng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99055" name="Text Box 15" descr="Light upward diagonal"/>
            <p:cNvSpPr txBox="1">
              <a:spLocks noChangeArrowheads="1"/>
            </p:cNvSpPr>
            <p:nvPr/>
          </p:nvSpPr>
          <p:spPr bwMode="auto">
            <a:xfrm>
              <a:off x="1475" y="3077"/>
              <a:ext cx="1083" cy="229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>
                  <a:solidFill>
                    <a:schemeClr val="bg2"/>
                  </a:solidFill>
                </a:rPr>
                <a:t>1 ppm contours</a:t>
              </a:r>
              <a:endParaRPr lang="en-US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24218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8426 L 0.27916 -0.29352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990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1888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5990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9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9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382000" cy="1143000"/>
          </a:xfrm>
        </p:spPr>
        <p:txBody>
          <a:bodyPr/>
          <a:lstStyle/>
          <a:p>
            <a:r>
              <a:rPr lang="en-US" smtClean="0"/>
              <a:t>Photo-detection choice #2: R9800</a:t>
            </a:r>
            <a:endParaRPr lang="en-US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9642" y="990600"/>
            <a:ext cx="3391382" cy="206844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333" y="2019275"/>
            <a:ext cx="2963355" cy="34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7" y="3131195"/>
            <a:ext cx="5906910" cy="36985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24600" y="5486400"/>
            <a:ext cx="26318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FFFF00"/>
                </a:solidFill>
              </a:rPr>
              <a:t>Quantum efficiency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6634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F:\Eigene Dateien\Documents\g-2\Talks\CollaborationMeetings\January 2012 Fermilab\tek006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" y="1825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00575" y="1676400"/>
            <a:ext cx="14478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FFFF">
                    <a:lumMod val="75000"/>
                  </a:srgbClr>
                </a:solidFill>
              </a:rPr>
              <a:t>SiPM</a:t>
            </a:r>
            <a:endParaRPr lang="en-US" sz="2400">
              <a:solidFill>
                <a:srgbClr val="00FFFF">
                  <a:lumMod val="75000"/>
                </a:srgbClr>
              </a:solidFill>
            </a:endParaRPr>
          </a:p>
          <a:p>
            <a:r>
              <a:rPr lang="en-US" sz="2400" b="1" smtClean="0">
                <a:solidFill>
                  <a:srgbClr val="00FFFF">
                    <a:lumMod val="75000"/>
                  </a:srgbClr>
                </a:solidFill>
                <a:latin typeface="Symbol" pitchFamily="18" charset="2"/>
              </a:rPr>
              <a:t>t </a:t>
            </a:r>
            <a:r>
              <a:rPr lang="en-US" sz="2400" b="1">
                <a:solidFill>
                  <a:srgbClr val="00FFFF">
                    <a:lumMod val="75000"/>
                  </a:srgbClr>
                </a:solidFill>
                <a:sym typeface="Symbol"/>
              </a:rPr>
              <a:t>= </a:t>
            </a:r>
            <a:r>
              <a:rPr lang="en-US" sz="2400" b="1" smtClean="0">
                <a:solidFill>
                  <a:srgbClr val="00FFFF">
                    <a:lumMod val="75000"/>
                  </a:srgbClr>
                </a:solidFill>
                <a:sym typeface="Symbol"/>
              </a:rPr>
              <a:t>10 ns</a:t>
            </a:r>
            <a:endParaRPr lang="en-US" sz="2400" b="1">
              <a:solidFill>
                <a:srgbClr val="00FFFF">
                  <a:lumMod val="75000"/>
                </a:srgbClr>
              </a:solidFill>
              <a:sym typeface="Symbo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443133" y="4800600"/>
            <a:ext cx="898498" cy="413714"/>
            <a:chOff x="3369985" y="3064830"/>
            <a:chExt cx="898498" cy="413714"/>
          </a:xfrm>
        </p:grpSpPr>
        <p:cxnSp>
          <p:nvCxnSpPr>
            <p:cNvPr id="7" name="Straight Arrow Connector 6"/>
            <p:cNvCxnSpPr/>
            <p:nvPr/>
          </p:nvCxnSpPr>
          <p:spPr bwMode="auto">
            <a:xfrm flipV="1">
              <a:off x="3369985" y="3402344"/>
              <a:ext cx="898498" cy="2814"/>
            </a:xfrm>
            <a:prstGeom prst="straightConnector1">
              <a:avLst/>
            </a:prstGeom>
            <a:noFill/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3384120" y="3326144"/>
              <a:ext cx="0" cy="152400"/>
            </a:xfrm>
            <a:prstGeom prst="line">
              <a:avLst/>
            </a:prstGeom>
            <a:noFill/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 flipH="1">
              <a:off x="4268483" y="3326144"/>
              <a:ext cx="0" cy="152400"/>
            </a:xfrm>
            <a:prstGeom prst="line">
              <a:avLst/>
            </a:prstGeom>
            <a:noFill/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" name="Rectangle 9"/>
            <p:cNvSpPr/>
            <p:nvPr/>
          </p:nvSpPr>
          <p:spPr>
            <a:xfrm>
              <a:off x="3569381" y="3064830"/>
              <a:ext cx="6832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FFFF">
                      <a:lumMod val="75000"/>
                    </a:srgbClr>
                  </a:solidFill>
                </a:rPr>
                <a:t>40 ns</a:t>
              </a: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352800" y="4045803"/>
            <a:ext cx="16145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D60093"/>
                </a:solidFill>
              </a:rPr>
              <a:t>R9800 </a:t>
            </a:r>
            <a:r>
              <a:rPr lang="en-US" sz="2400" smtClean="0">
                <a:solidFill>
                  <a:srgbClr val="D60093"/>
                </a:solidFill>
              </a:rPr>
              <a:t>PMT</a:t>
            </a:r>
          </a:p>
          <a:p>
            <a:r>
              <a:rPr lang="en-US" sz="2400" smtClean="0">
                <a:solidFill>
                  <a:srgbClr val="D60093"/>
                </a:solidFill>
                <a:latin typeface="Symbol" pitchFamily="18" charset="2"/>
              </a:rPr>
              <a:t>t</a:t>
            </a:r>
            <a:r>
              <a:rPr lang="en-US" sz="2400" smtClean="0">
                <a:solidFill>
                  <a:srgbClr val="D60093"/>
                </a:solidFill>
              </a:rPr>
              <a:t> = 3.6 ns</a:t>
            </a:r>
            <a:endParaRPr lang="en-US" sz="2400" dirty="0">
              <a:solidFill>
                <a:srgbClr val="D60093"/>
              </a:solidFill>
            </a:endParaRPr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6664" y="4136316"/>
            <a:ext cx="2165035" cy="1320480"/>
          </a:xfrm>
          <a:prstGeom prst="rect">
            <a:avLst/>
          </a:prstGeom>
          <a:ln w="57150">
            <a:solidFill>
              <a:srgbClr val="CC0099"/>
            </a:solidFill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02590" y="1785283"/>
            <a:ext cx="1552698" cy="1687236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2662535"/>
            <a:ext cx="371127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Light source: 600ps laser</a:t>
            </a:r>
            <a:endParaRPr 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1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Electronics readout: Parameters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88579" y="1150849"/>
            <a:ext cx="756684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indent="-225425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de-DE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Commercial </a:t>
            </a:r>
            <a:r>
              <a:rPr lang="de-DE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vs custom made</a:t>
            </a:r>
          </a:p>
          <a:p>
            <a:pPr marL="225425" indent="-225425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de-DE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Cost</a:t>
            </a:r>
            <a:endParaRPr lang="de-DE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25425" indent="-225425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de-DE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Non-magnetic </a:t>
            </a:r>
            <a:r>
              <a:rPr lang="de-DE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(current minimization)</a:t>
            </a:r>
          </a:p>
          <a:p>
            <a:pPr marL="225425" indent="-225425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de-DE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Space </a:t>
            </a:r>
            <a:r>
              <a:rPr lang="de-DE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limitation</a:t>
            </a:r>
          </a:p>
          <a:p>
            <a:pPr marL="225425" indent="-225425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de-DE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Fast </a:t>
            </a:r>
            <a:r>
              <a:rPr lang="de-DE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pulse shape</a:t>
            </a:r>
          </a:p>
          <a:p>
            <a:pPr marL="225425" indent="-225425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de-DE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Bias </a:t>
            </a:r>
            <a:r>
              <a:rPr lang="de-DE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voltage (</a:t>
            </a:r>
            <a:r>
              <a:rPr lang="de-DE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SiPM</a:t>
            </a:r>
            <a:r>
              <a:rPr lang="de-DE"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  <a:p>
            <a:pPr marL="225425" indent="-225425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de-DE"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</a:t>
            </a:r>
            <a:endParaRPr lang="de-DE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89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6684"/>
            <a:ext cx="8839200" cy="1143000"/>
          </a:xfrm>
        </p:spPr>
        <p:txBody>
          <a:bodyPr/>
          <a:lstStyle/>
          <a:p>
            <a:r>
              <a:rPr lang="en-US" smtClean="0"/>
              <a:t>Voltage amplifier</a:t>
            </a:r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828800"/>
            <a:ext cx="4958385" cy="371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797" y="2667000"/>
            <a:ext cx="4048203" cy="226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1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Signal shapes with voltage amp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1954389"/>
            <a:ext cx="7006023" cy="4751211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8398" y="1165578"/>
            <a:ext cx="2539402" cy="1577622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9017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6684"/>
            <a:ext cx="8839200" cy="1143000"/>
          </a:xfrm>
        </p:spPr>
        <p:txBody>
          <a:bodyPr/>
          <a:lstStyle/>
          <a:p>
            <a:r>
              <a:rPr lang="en-US" smtClean="0"/>
              <a:t>Current amplifier</a:t>
            </a:r>
            <a:endParaRPr lang="en-US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2362200"/>
            <a:ext cx="4048203" cy="3000022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" y="1122528"/>
            <a:ext cx="9144000" cy="5717366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8" y="4746978"/>
            <a:ext cx="2474105" cy="20195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9400" y="6443349"/>
            <a:ext cx="22243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>
                <a:solidFill>
                  <a:schemeClr val="bg2"/>
                </a:solidFill>
              </a:rPr>
              <a:t>UW CENPA electronics </a:t>
            </a:r>
            <a:endParaRPr lang="en-US" i="1">
              <a:solidFill>
                <a:schemeClr val="bg2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9358" y="1464294"/>
            <a:ext cx="8855591" cy="4084226"/>
            <a:chOff x="269358" y="1464294"/>
            <a:chExt cx="8855591" cy="408422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358" y="1889051"/>
              <a:ext cx="3952227" cy="3659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2694" y="1464294"/>
              <a:ext cx="4642255" cy="4022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075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Calorimeter test @ FTBF</a:t>
            </a:r>
            <a:endParaRPr lang="en-US"/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352800"/>
            <a:ext cx="3819525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080379"/>
            <a:ext cx="1920875" cy="2240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60992" y="2438400"/>
            <a:ext cx="3640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 beam 2 – 8 GeV</a:t>
            </a:r>
            <a:endParaRPr lang="en-US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071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7284" y="1163860"/>
            <a:ext cx="4173952" cy="5003028"/>
          </a:xfrm>
          <a:prstGeom prst="rect">
            <a:avLst/>
          </a:prstGeom>
        </p:spPr>
      </p:pic>
      <p:pic>
        <p:nvPicPr>
          <p:cNvPr id="20" name="Content Placeholder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384" y="1158172"/>
            <a:ext cx="3810000" cy="5014028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684584" y="4891972"/>
            <a:ext cx="1143000" cy="685800"/>
          </a:xfrm>
          <a:prstGeom prst="roundRect">
            <a:avLst/>
          </a:prstGeom>
          <a:solidFill>
            <a:srgbClr val="5D5AD2">
              <a:lumMod val="20000"/>
              <a:lumOff val="80000"/>
            </a:srgbClr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EMC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684584" y="1539172"/>
            <a:ext cx="1295400" cy="685800"/>
          </a:xfrm>
          <a:prstGeom prst="roundRect">
            <a:avLst/>
          </a:prstGeom>
          <a:solidFill>
            <a:srgbClr val="5D5AD2">
              <a:lumMod val="20000"/>
              <a:lumOff val="80000"/>
            </a:srgbClr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EMC preamps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770184" y="1539172"/>
            <a:ext cx="571500" cy="685800"/>
          </a:xfrm>
          <a:prstGeom prst="roundRect">
            <a:avLst/>
          </a:prstGeom>
          <a:solidFill>
            <a:srgbClr val="5D5AD2">
              <a:lumMod val="20000"/>
              <a:lumOff val="80000"/>
            </a:srgbClr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S0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312984" y="5229556"/>
            <a:ext cx="1143000" cy="685800"/>
          </a:xfrm>
          <a:prstGeom prst="roundRect">
            <a:avLst/>
          </a:prstGeom>
          <a:solidFill>
            <a:srgbClr val="5D5AD2">
              <a:lumMod val="20000"/>
              <a:lumOff val="80000"/>
            </a:srgbClr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UVA lattice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931984" y="4206172"/>
            <a:ext cx="457200" cy="10287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26" name="Straight Arrow Connector 25"/>
          <p:cNvCxnSpPr>
            <a:stCxn id="23" idx="2"/>
          </p:cNvCxnSpPr>
          <p:nvPr/>
        </p:nvCxnSpPr>
        <p:spPr>
          <a:xfrm flipH="1">
            <a:off x="1617784" y="2224972"/>
            <a:ext cx="438150" cy="7620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27" name="Straight Arrow Connector 26"/>
          <p:cNvCxnSpPr>
            <a:stCxn id="22" idx="2"/>
          </p:cNvCxnSpPr>
          <p:nvPr/>
        </p:nvCxnSpPr>
        <p:spPr>
          <a:xfrm>
            <a:off x="3332284" y="2224972"/>
            <a:ext cx="0" cy="7620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28" name="Straight Arrow Connector 27"/>
          <p:cNvCxnSpPr>
            <a:stCxn id="21" idx="0"/>
          </p:cNvCxnSpPr>
          <p:nvPr/>
        </p:nvCxnSpPr>
        <p:spPr>
          <a:xfrm flipH="1" flipV="1">
            <a:off x="1884484" y="4358572"/>
            <a:ext cx="1371600" cy="5334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29" name="Rounded Rectangle 28"/>
          <p:cNvSpPr/>
          <p:nvPr/>
        </p:nvSpPr>
        <p:spPr>
          <a:xfrm>
            <a:off x="7561384" y="1691572"/>
            <a:ext cx="1143000" cy="685800"/>
          </a:xfrm>
          <a:prstGeom prst="roundRect">
            <a:avLst/>
          </a:prstGeom>
          <a:solidFill>
            <a:srgbClr val="5D5AD2">
              <a:lumMod val="20000"/>
              <a:lumOff val="80000"/>
            </a:srgbClr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UVA lattice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485184" y="3978458"/>
            <a:ext cx="647700" cy="342900"/>
          </a:xfrm>
          <a:prstGeom prst="roundRect">
            <a:avLst/>
          </a:prstGeom>
          <a:solidFill>
            <a:srgbClr val="5D5AD2">
              <a:lumMod val="20000"/>
              <a:lumOff val="80000"/>
            </a:srgbClr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SH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875584" y="5401006"/>
            <a:ext cx="495300" cy="342900"/>
          </a:xfrm>
          <a:prstGeom prst="roundRect">
            <a:avLst/>
          </a:prstGeom>
          <a:solidFill>
            <a:srgbClr val="5D5AD2">
              <a:lumMod val="20000"/>
              <a:lumOff val="80000"/>
            </a:srgbClr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SL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732584" y="5401006"/>
            <a:ext cx="609600" cy="342900"/>
          </a:xfrm>
          <a:prstGeom prst="roundRect">
            <a:avLst/>
          </a:prstGeom>
          <a:solidFill>
            <a:srgbClr val="5D5AD2">
              <a:lumMod val="20000"/>
              <a:lumOff val="80000"/>
            </a:srgbClr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SR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681540" y="2205922"/>
            <a:ext cx="647700" cy="342900"/>
          </a:xfrm>
          <a:prstGeom prst="roundRect">
            <a:avLst/>
          </a:prstGeom>
          <a:solidFill>
            <a:srgbClr val="5D5AD2">
              <a:lumMod val="20000"/>
              <a:lumOff val="80000"/>
            </a:srgbClr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SC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4665784" y="2834572"/>
            <a:ext cx="1328289" cy="571500"/>
          </a:xfrm>
          <a:prstGeom prst="roundRect">
            <a:avLst/>
          </a:prstGeom>
          <a:solidFill>
            <a:srgbClr val="5D5AD2">
              <a:lumMod val="20000"/>
              <a:lumOff val="80000"/>
            </a:srgbClr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S0 paddle upstream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685800" y="56684"/>
            <a:ext cx="7772400" cy="1143000"/>
          </a:xfrm>
        </p:spPr>
        <p:txBody>
          <a:bodyPr/>
          <a:lstStyle/>
          <a:p>
            <a:r>
              <a:rPr lang="en-US" smtClean="0"/>
              <a:t>Test setup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2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Calorimeters in the test</a:t>
            </a:r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329068" y="1926776"/>
            <a:ext cx="6468136" cy="4066444"/>
            <a:chOff x="1632496" y="2842266"/>
            <a:chExt cx="5296829" cy="3131636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32496" y="2842266"/>
              <a:ext cx="5296829" cy="31316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ounded Rectangle 11"/>
            <p:cNvSpPr/>
            <p:nvPr/>
          </p:nvSpPr>
          <p:spPr>
            <a:xfrm>
              <a:off x="1685836" y="2842266"/>
              <a:ext cx="1143000" cy="685800"/>
            </a:xfrm>
            <a:prstGeom prst="roundRect">
              <a:avLst/>
            </a:prstGeom>
            <a:solidFill>
              <a:srgbClr val="5D5AD2">
                <a:lumMod val="20000"/>
                <a:lumOff val="80000"/>
              </a:srgbClr>
            </a:solidFill>
            <a:ln w="2857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rPr>
                <a:t>UVA lattice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cxnSp>
          <p:nvCxnSpPr>
            <p:cNvPr id="13" name="Straight Arrow Connector 12"/>
            <p:cNvCxnSpPr>
              <a:stCxn id="12" idx="3"/>
            </p:cNvCxnSpPr>
            <p:nvPr/>
          </p:nvCxnSpPr>
          <p:spPr>
            <a:xfrm>
              <a:off x="2828836" y="3185166"/>
              <a:ext cx="295364" cy="599624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sp>
          <p:nvSpPr>
            <p:cNvPr id="14" name="Rounded Rectangle 13"/>
            <p:cNvSpPr/>
            <p:nvPr/>
          </p:nvSpPr>
          <p:spPr>
            <a:xfrm>
              <a:off x="1678260" y="4953000"/>
              <a:ext cx="1143000" cy="685800"/>
            </a:xfrm>
            <a:prstGeom prst="roundRect">
              <a:avLst/>
            </a:prstGeom>
            <a:solidFill>
              <a:srgbClr val="5D5AD2">
                <a:lumMod val="20000"/>
                <a:lumOff val="80000"/>
              </a:srgbClr>
            </a:solidFill>
            <a:ln w="2857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rPr>
                <a:t>Pb</a:t>
              </a: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rPr>
                <a:t> Glass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3505200" y="4953000"/>
              <a:ext cx="1143000" cy="685800"/>
            </a:xfrm>
            <a:prstGeom prst="roundRect">
              <a:avLst/>
            </a:prstGeom>
            <a:solidFill>
              <a:srgbClr val="5D5AD2">
                <a:lumMod val="20000"/>
                <a:lumOff val="80000"/>
              </a:srgbClr>
            </a:solidFill>
            <a:ln w="2857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rPr>
                <a:t>PbF2 array 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522970" y="4942744"/>
              <a:ext cx="1143000" cy="685800"/>
            </a:xfrm>
            <a:prstGeom prst="roundRect">
              <a:avLst/>
            </a:prstGeom>
            <a:solidFill>
              <a:srgbClr val="5D5AD2">
                <a:lumMod val="20000"/>
                <a:lumOff val="80000"/>
              </a:srgbClr>
            </a:solidFill>
            <a:ln w="2857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rPr>
                <a:t>W/</a:t>
              </a:r>
              <a:r>
                <a:rPr kumimoji="0" lang="en-US" sz="1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rPr>
                <a:t>SciFi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67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Crystal Configuration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5867400" y="3662660"/>
            <a:ext cx="914400" cy="914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BL </a:t>
            </a:r>
            <a:r>
              <a:rPr lang="en-US" sz="1400" dirty="0" smtClean="0">
                <a:solidFill>
                  <a:prstClr val="black"/>
                </a:solidFill>
              </a:rPr>
              <a:t>(367,197)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781800" y="3662660"/>
            <a:ext cx="914400" cy="914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BR </a:t>
            </a:r>
            <a:r>
              <a:rPr lang="en-US" sz="1400" dirty="0" smtClean="0">
                <a:solidFill>
                  <a:prstClr val="black"/>
                </a:solidFill>
              </a:rPr>
              <a:t>(337,197)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410200" y="2738735"/>
            <a:ext cx="914400" cy="914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ML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</a:rPr>
              <a:t>(382,167)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324600" y="2738735"/>
            <a:ext cx="914400" cy="914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MC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sz="1400" dirty="0" smtClean="0">
                <a:solidFill>
                  <a:prstClr val="black"/>
                </a:solidFill>
              </a:rPr>
              <a:t>(352,167)</a:t>
            </a:r>
            <a:endParaRPr lang="en-US" sz="1800" dirty="0" smtClean="0">
              <a:solidFill>
                <a:prstClr val="black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239000" y="2738735"/>
            <a:ext cx="914400" cy="914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MR</a:t>
            </a:r>
            <a:r>
              <a:rPr lang="en-US" sz="1400" dirty="0" smtClean="0">
                <a:solidFill>
                  <a:prstClr val="black"/>
                </a:solidFill>
              </a:rPr>
              <a:t> (322,167)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410200" y="1824335"/>
            <a:ext cx="457200" cy="914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953000" y="1824335"/>
            <a:ext cx="457200" cy="914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953000" y="2738735"/>
            <a:ext cx="457200" cy="914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153400" y="1824335"/>
            <a:ext cx="457200" cy="914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696200" y="1824335"/>
            <a:ext cx="457200" cy="914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153400" y="2738735"/>
            <a:ext cx="457200" cy="914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410200" y="3662660"/>
            <a:ext cx="457200" cy="914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953000" y="3662660"/>
            <a:ext cx="457200" cy="914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8153400" y="3662660"/>
            <a:ext cx="457200" cy="914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696200" y="3662660"/>
            <a:ext cx="457200" cy="914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867400" y="1824335"/>
            <a:ext cx="914400" cy="914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TL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</a:rPr>
              <a:t>(367,137)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781800" y="1824335"/>
            <a:ext cx="914400" cy="914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TR </a:t>
            </a:r>
            <a:r>
              <a:rPr lang="en-US" sz="1400" dirty="0" smtClean="0">
                <a:solidFill>
                  <a:prstClr val="black"/>
                </a:solidFill>
              </a:rPr>
              <a:t>(337,137</a:t>
            </a:r>
            <a:r>
              <a:rPr lang="en-US" sz="1400" dirty="0">
                <a:solidFill>
                  <a:prstClr val="black"/>
                </a:solidFill>
              </a:rPr>
              <a:t>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800600" y="1814810"/>
            <a:ext cx="152400" cy="275272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800600" y="4577060"/>
            <a:ext cx="3810000" cy="14287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 rot="5400000">
            <a:off x="6703219" y="-92571"/>
            <a:ext cx="152400" cy="36623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4495800" y="2576811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4495800" y="3957935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953000" y="6051623"/>
            <a:ext cx="152400" cy="152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4948237" y="6051623"/>
            <a:ext cx="152400" cy="152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5181600" y="5942717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Palatino Linotype"/>
                <a:cs typeface="+mn-cs"/>
              </a:rPr>
              <a:t>View of calorimeters looking downstream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Palatino Linotype"/>
                <a:cs typeface="+mn-cs"/>
              </a:rPr>
              <a:t>(beam into page)</a:t>
            </a:r>
            <a:endParaRPr lang="en-US" sz="1800" dirty="0">
              <a:solidFill>
                <a:prstClr val="black"/>
              </a:solidFill>
              <a:latin typeface="Palatino Linotype"/>
              <a:cs typeface="+mn-cs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847849" y="3448050"/>
            <a:ext cx="914400" cy="914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 W7 </a:t>
            </a:r>
            <a:r>
              <a:rPr lang="en-US" sz="1400" dirty="0" smtClean="0">
                <a:solidFill>
                  <a:prstClr val="black"/>
                </a:solidFill>
              </a:rPr>
              <a:t>(661,100)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671887" y="1609725"/>
            <a:ext cx="914400" cy="914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W3 </a:t>
            </a:r>
            <a:r>
              <a:rPr lang="en-US" sz="1400" dirty="0" smtClean="0">
                <a:solidFill>
                  <a:prstClr val="black"/>
                </a:solidFill>
              </a:rPr>
              <a:t>(601,40)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833562" y="2524125"/>
            <a:ext cx="914400" cy="914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W4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</a:rPr>
              <a:t>(661,70)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2747962" y="2524125"/>
            <a:ext cx="914400" cy="914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Center (W5) </a:t>
            </a:r>
            <a:r>
              <a:rPr lang="en-US" sz="1400" dirty="0" smtClean="0">
                <a:solidFill>
                  <a:prstClr val="black"/>
                </a:solidFill>
              </a:rPr>
              <a:t>(631,70)</a:t>
            </a:r>
            <a:endParaRPr lang="en-US" sz="1800" dirty="0" smtClean="0">
              <a:solidFill>
                <a:prstClr val="black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3662362" y="2524125"/>
            <a:ext cx="914400" cy="914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W6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</a:rPr>
              <a:t>(601,70)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962024" y="1609725"/>
            <a:ext cx="885825" cy="914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843087" y="1609725"/>
            <a:ext cx="914400" cy="914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W1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</a:rPr>
              <a:t>(661,40)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757487" y="1609725"/>
            <a:ext cx="914400" cy="914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W2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</a:rPr>
              <a:t>(631,40)</a:t>
            </a:r>
            <a:endParaRPr lang="en-US" sz="1400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>
            <a:off x="1404937" y="5680591"/>
            <a:ext cx="152400" cy="152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1400174" y="5680591"/>
            <a:ext cx="152400" cy="152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5180057" y="5594499"/>
            <a:ext cx="4072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Palatino Linotype"/>
                <a:cs typeface="+mn-cs"/>
              </a:rPr>
              <a:t>Table position  = (Horizontal, Vertical)</a:t>
            </a:r>
            <a:endParaRPr lang="en-US" sz="1800" dirty="0">
              <a:solidFill>
                <a:prstClr val="black"/>
              </a:solidFill>
              <a:latin typeface="Palatino Linotype"/>
              <a:cs typeface="+mn-cs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962024" y="2533650"/>
            <a:ext cx="885825" cy="914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957262" y="3448050"/>
            <a:ext cx="885825" cy="914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2752724" y="3438525"/>
            <a:ext cx="914400" cy="914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W8 </a:t>
            </a:r>
            <a:r>
              <a:rPr lang="en-US" sz="1400" dirty="0" smtClean="0">
                <a:solidFill>
                  <a:prstClr val="black"/>
                </a:solidFill>
              </a:rPr>
              <a:t>(367,100)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3676649" y="3438525"/>
            <a:ext cx="914400" cy="914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 W9 </a:t>
            </a:r>
            <a:r>
              <a:rPr lang="en-US" sz="1400" dirty="0" smtClean="0">
                <a:solidFill>
                  <a:prstClr val="black"/>
                </a:solidFill>
              </a:rPr>
              <a:t>(601,100)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71437" y="1609725"/>
            <a:ext cx="885825" cy="914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71437" y="2524125"/>
            <a:ext cx="885825" cy="914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66675" y="3448050"/>
            <a:ext cx="885825" cy="914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962024" y="4362450"/>
            <a:ext cx="885825" cy="914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71437" y="4362450"/>
            <a:ext cx="885825" cy="914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747962" y="4362450"/>
            <a:ext cx="914400" cy="914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1847850" y="4371975"/>
            <a:ext cx="885825" cy="914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3662363" y="4352925"/>
            <a:ext cx="909638" cy="914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973930" y="5289623"/>
            <a:ext cx="885825" cy="914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83343" y="5289623"/>
            <a:ext cx="885825" cy="914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2745580" y="5270573"/>
            <a:ext cx="928687" cy="914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1859755" y="5280098"/>
            <a:ext cx="885825" cy="914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3679030" y="5289623"/>
            <a:ext cx="919161" cy="914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5487501" y="4854059"/>
            <a:ext cx="303700" cy="33130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0" name="Content Placeholder 89"/>
          <p:cNvSpPr>
            <a:spLocks noGrp="1"/>
          </p:cNvSpPr>
          <p:nvPr>
            <p:ph sz="half" idx="2"/>
          </p:nvPr>
        </p:nvSpPr>
        <p:spPr>
          <a:xfrm>
            <a:off x="5477967" y="5257724"/>
            <a:ext cx="303700" cy="3026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98626" y="4835046"/>
            <a:ext cx="995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Palatino Linotype"/>
                <a:cs typeface="+mn-cs"/>
              </a:rPr>
              <a:t>Inactive</a:t>
            </a:r>
            <a:endParaRPr lang="en-US" sz="1800" dirty="0">
              <a:solidFill>
                <a:prstClr val="black"/>
              </a:solidFill>
              <a:latin typeface="Palatino Linotype"/>
              <a:cs typeface="+mn-cs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867400" y="5181600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Palatino Linotype"/>
                <a:cs typeface="+mn-cs"/>
              </a:rPr>
              <a:t>Crystal/</a:t>
            </a:r>
            <a:r>
              <a:rPr lang="en-US" sz="1800" dirty="0" err="1" smtClean="0">
                <a:solidFill>
                  <a:prstClr val="black"/>
                </a:solidFill>
                <a:latin typeface="Palatino Linotype"/>
                <a:cs typeface="+mn-cs"/>
              </a:rPr>
              <a:t>Calo</a:t>
            </a:r>
            <a:endParaRPr lang="en-US" sz="1800" dirty="0">
              <a:solidFill>
                <a:prstClr val="black"/>
              </a:solidFill>
              <a:latin typeface="Palatino Linotype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9587" y="990600"/>
            <a:ext cx="1781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Palatino Linotype"/>
                <a:cs typeface="+mn-cs"/>
              </a:rPr>
              <a:t>W/</a:t>
            </a:r>
            <a:r>
              <a:rPr lang="en-US" sz="2800" b="1" dirty="0" err="1" smtClean="0">
                <a:solidFill>
                  <a:prstClr val="black"/>
                </a:solidFill>
                <a:latin typeface="Palatino Linotype"/>
                <a:cs typeface="+mn-cs"/>
              </a:rPr>
              <a:t>SciFi</a:t>
            </a:r>
            <a:endParaRPr lang="en-US" sz="2800" b="1" dirty="0">
              <a:solidFill>
                <a:prstClr val="black"/>
              </a:solidFill>
              <a:latin typeface="Palatino Linotype"/>
              <a:cs typeface="+mn-cs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962317" y="1090237"/>
            <a:ext cx="1781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Palatino Linotype"/>
                <a:cs typeface="+mn-cs"/>
              </a:rPr>
              <a:t>PbF2</a:t>
            </a:r>
            <a:endParaRPr lang="en-US" sz="2800" b="1" dirty="0">
              <a:solidFill>
                <a:prstClr val="black"/>
              </a:solidFill>
              <a:latin typeface="Palatino Linotype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6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1" y="746614"/>
            <a:ext cx="9078718" cy="6035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91" y="76200"/>
            <a:ext cx="905021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mtClean="0">
                <a:solidFill>
                  <a:srgbClr val="FFFF00"/>
                </a:solidFill>
              </a:rPr>
              <a:t>The storage ring</a:t>
            </a:r>
            <a:endParaRPr lang="en-US" sz="40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51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58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75" y="189606"/>
            <a:ext cx="5683250" cy="6096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71397" y="6381690"/>
            <a:ext cx="3587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Struck </a:t>
            </a:r>
            <a:r>
              <a:rPr lang="en-US" sz="2000" smtClean="0"/>
              <a:t>digitizer: 500 MHz, 8bit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18592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69" y="722432"/>
            <a:ext cx="3196248" cy="3097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557" y="703645"/>
            <a:ext cx="3210727" cy="3135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068" y="3728668"/>
            <a:ext cx="3641993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5800" y="-166053"/>
            <a:ext cx="7772400" cy="1143000"/>
          </a:xfrm>
        </p:spPr>
        <p:txBody>
          <a:bodyPr/>
          <a:lstStyle/>
          <a:p>
            <a:r>
              <a:rPr lang="en-US" smtClean="0"/>
              <a:t>Preliminary analysis</a:t>
            </a:r>
            <a:endParaRPr lang="en-US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29" y="3711084"/>
            <a:ext cx="3590925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365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155" y="914400"/>
            <a:ext cx="6160236" cy="517332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5800" y="-166053"/>
            <a:ext cx="7772400" cy="1143000"/>
          </a:xfrm>
        </p:spPr>
        <p:txBody>
          <a:bodyPr/>
          <a:lstStyle/>
          <a:p>
            <a:r>
              <a:rPr lang="en-US" smtClean="0"/>
              <a:t>Preliminary analysis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54666" y="6305490"/>
            <a:ext cx="8032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Mean(8 GeV) known to be too low because analysis not optimized yet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85812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PbF2 with SiPM</a:t>
            </a:r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1566532" y="1412363"/>
            <a:ext cx="5997254" cy="4804901"/>
          </a:xfrm>
          <a:prstGeom prst="rect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72124" y="1471580"/>
            <a:ext cx="5766457" cy="4639353"/>
            <a:chOff x="152400" y="3480885"/>
            <a:chExt cx="3408882" cy="2782074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20000">
              <a:off x="242560" y="3633470"/>
              <a:ext cx="3222311" cy="2555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152400" y="3526281"/>
              <a:ext cx="111175" cy="266237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428389" y="3480885"/>
              <a:ext cx="132893" cy="2759659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rot="5400000">
              <a:off x="1812785" y="1998789"/>
              <a:ext cx="154558" cy="3209542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5400000">
              <a:off x="1791067" y="4580909"/>
              <a:ext cx="154558" cy="3209542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464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2400"/>
            <a:ext cx="5638800" cy="6087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5058" y="6359918"/>
            <a:ext cx="87735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SiPM and employed electronics not optimized for signal duration in this test!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25082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83992"/>
            <a:ext cx="7772400" cy="1143000"/>
          </a:xfrm>
        </p:spPr>
        <p:txBody>
          <a:bodyPr/>
          <a:lstStyle/>
          <a:p>
            <a:r>
              <a:rPr lang="en-US" smtClean="0"/>
              <a:t>Light yield: 4 GeV</a:t>
            </a:r>
            <a:endParaRPr lang="en-US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895600"/>
            <a:ext cx="3620005" cy="3219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895601"/>
            <a:ext cx="3789305" cy="321990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2616" y="914400"/>
            <a:ext cx="2042584" cy="124579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8336" y="850160"/>
            <a:ext cx="1346231" cy="146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29638" y="6243200"/>
            <a:ext cx="3211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Symbol" pitchFamily="18" charset="2"/>
              </a:rPr>
              <a:t>s</a:t>
            </a:r>
            <a:r>
              <a:rPr lang="en-US" sz="2800" smtClean="0"/>
              <a:t> / E (1GeV) </a:t>
            </a:r>
            <a:r>
              <a:rPr lang="en-US" sz="2800" smtClean="0">
                <a:sym typeface="Symbol"/>
              </a:rPr>
              <a:t></a:t>
            </a:r>
            <a:r>
              <a:rPr lang="en-US" sz="2800" smtClean="0"/>
              <a:t> 5 %</a:t>
            </a:r>
            <a:endParaRPr lang="en-US" sz="2800"/>
          </a:p>
        </p:txBody>
      </p:sp>
      <p:sp>
        <p:nvSpPr>
          <p:cNvPr id="9" name="TextBox 8"/>
          <p:cNvSpPr txBox="1"/>
          <p:nvPr/>
        </p:nvSpPr>
        <p:spPr>
          <a:xfrm>
            <a:off x="5158452" y="6218849"/>
            <a:ext cx="3211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Symbol" pitchFamily="18" charset="2"/>
              </a:rPr>
              <a:t>s</a:t>
            </a:r>
            <a:r>
              <a:rPr lang="en-US" sz="2800" smtClean="0"/>
              <a:t> / E (1GeV) </a:t>
            </a:r>
            <a:r>
              <a:rPr lang="en-US" sz="2800">
                <a:sym typeface="Symbol"/>
              </a:rPr>
              <a:t></a:t>
            </a:r>
            <a:r>
              <a:rPr lang="en-US" sz="2800"/>
              <a:t> </a:t>
            </a:r>
            <a:r>
              <a:rPr lang="en-US" sz="2800" smtClean="0"/>
              <a:t>9 %</a:t>
            </a:r>
            <a:endParaRPr lang="en-US" sz="2800"/>
          </a:p>
        </p:txBody>
      </p:sp>
      <p:sp>
        <p:nvSpPr>
          <p:cNvPr id="10" name="TextBox 9"/>
          <p:cNvSpPr txBox="1"/>
          <p:nvPr/>
        </p:nvSpPr>
        <p:spPr>
          <a:xfrm>
            <a:off x="1121384" y="2344938"/>
            <a:ext cx="2627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+mj-lt"/>
              </a:rPr>
              <a:t>Active area: 500 mm</a:t>
            </a:r>
            <a:r>
              <a:rPr lang="en-US" sz="2000" baseline="30000" smtClean="0">
                <a:latin typeface="+mj-lt"/>
              </a:rPr>
              <a:t>2</a:t>
            </a:r>
            <a:endParaRPr lang="en-US" sz="2000" baseline="3000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50198" y="2344938"/>
            <a:ext cx="2484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+mj-lt"/>
              </a:rPr>
              <a:t>Active area: 90 mm</a:t>
            </a:r>
            <a:r>
              <a:rPr lang="en-US" sz="2000" baseline="30000" smtClean="0">
                <a:latin typeface="+mj-lt"/>
              </a:rPr>
              <a:t>2</a:t>
            </a:r>
            <a:endParaRPr lang="en-US" sz="2000" baseline="30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271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Pulse shapes: Materials</a:t>
            </a:r>
            <a:endParaRPr lang="en-US"/>
          </a:p>
        </p:txBody>
      </p:sp>
      <p:sp>
        <p:nvSpPr>
          <p:cNvPr id="3" name="AutoShape 2" descr="https://muon.npl.washington.edu/elog/g2/TestBeamFNAL2012/120614_181604/calo_materials3.png?lb=TestBeamFNAL20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05" y="1066800"/>
            <a:ext cx="786539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https://muon.npl.washington.edu/elog/g2/TestBeamFNAL2012/120615_111813/pulses_runs_243_239_242_238.png?lb=TestBeamFNAL201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14897" y="6432699"/>
            <a:ext cx="65101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Peaks normalized to one for signal duration comparison</a:t>
            </a:r>
            <a:endParaRPr lang="en-US" sz="2000"/>
          </a:p>
        </p:txBody>
      </p:sp>
      <p:sp>
        <p:nvSpPr>
          <p:cNvPr id="7" name="TextBox 6"/>
          <p:cNvSpPr txBox="1"/>
          <p:nvPr/>
        </p:nvSpPr>
        <p:spPr>
          <a:xfrm>
            <a:off x="5638800" y="3505200"/>
            <a:ext cx="10534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bg2"/>
                </a:solidFill>
              </a:rPr>
              <a:t>FWHM:</a:t>
            </a:r>
          </a:p>
          <a:p>
            <a:r>
              <a:rPr lang="en-US" sz="2000" smtClean="0">
                <a:solidFill>
                  <a:schemeClr val="bg2"/>
                </a:solidFill>
              </a:rPr>
              <a:t>15 ns</a:t>
            </a:r>
          </a:p>
          <a:p>
            <a:r>
              <a:rPr lang="en-US" sz="2000" smtClean="0">
                <a:solidFill>
                  <a:srgbClr val="FF0000"/>
                </a:solidFill>
              </a:rPr>
              <a:t>4 ns</a:t>
            </a:r>
          </a:p>
          <a:p>
            <a:r>
              <a:rPr lang="en-US" sz="2000" smtClean="0">
                <a:solidFill>
                  <a:schemeClr val="bg1"/>
                </a:solidFill>
              </a:rPr>
              <a:t>6 ns</a:t>
            </a:r>
            <a:endParaRPr 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0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Light yields: PbF2 wrapping </a:t>
            </a:r>
            <a:endParaRPr lang="en-US"/>
          </a:p>
        </p:txBody>
      </p:sp>
      <p:sp>
        <p:nvSpPr>
          <p:cNvPr id="5" name="AutoShape 2" descr="https://muon.npl.washington.edu/elog/g2/TestBeamFNAL2012/120614_164916/wrappings.png?lb=TestBeamFNAL20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80814"/>
            <a:ext cx="7620000" cy="5167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5575" y="6390167"/>
            <a:ext cx="8828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Light yield comparison only approximate as better calibration required offline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0899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38200" y="1252240"/>
            <a:ext cx="807720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indent="-225425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de-DE"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Current best candidate: PbF2 + SiPM</a:t>
            </a:r>
            <a:r>
              <a:rPr lang="de-DE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de-DE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320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25425" indent="-225425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de-DE"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Still need to evaluate all options</a:t>
            </a:r>
            <a:br>
              <a:rPr lang="de-DE"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320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25425" indent="-225425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de-DE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  <a:r>
              <a:rPr lang="de-DE"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ngoing GEANT4 simulation to support decision making</a:t>
            </a:r>
            <a:r>
              <a:rPr lang="de-DE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de-DE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320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25425" indent="-225425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de-DE"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Beam test analysis will give us valuable input for calorimeter design</a:t>
            </a:r>
          </a:p>
        </p:txBody>
      </p:sp>
    </p:spTree>
    <p:extLst>
      <p:ext uri="{BB962C8B-B14F-4D97-AF65-F5344CB8AC3E}">
        <p14:creationId xmlns:p14="http://schemas.microsoft.com/office/powerpoint/2010/main" val="288310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2"/>
              <p:cNvSpPr>
                <a:spLocks noGrp="1" noChangeArrowheads="1"/>
              </p:cNvSpPr>
              <p:nvPr>
                <p:ph type="title"/>
              </p:nvPr>
            </p:nvSpPr>
            <p:spPr>
              <a:xfrm>
                <a:off x="0" y="-228600"/>
                <a:ext cx="9144000" cy="1295400"/>
              </a:xfrm>
              <a:noFill/>
              <a:ln/>
            </p:spPr>
            <p:txBody>
              <a:bodyPr/>
              <a:lstStyle/>
              <a:p>
                <a:r>
                  <a:rPr lang="en-US" sz="3600" smtClean="0">
                    <a:solidFill>
                      <a:srgbClr val="FFFF00"/>
                    </a:solidFill>
                  </a:rPr>
                  <a:t>Measuring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𝜔</m:t>
                    </m:r>
                    <m:r>
                      <a:rPr lang="en-US" sz="3600" b="0" i="1" baseline="-25000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𝑎</m:t>
                    </m:r>
                  </m:oMath>
                </a14:m>
                <a:endParaRPr lang="en-US" sz="360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4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-228600"/>
                <a:ext cx="9144000" cy="1295400"/>
              </a:xfrm>
              <a:blipFill rotWithShape="1">
                <a:blip r:embed="rId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66800"/>
            <a:ext cx="5008470" cy="4729284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225526" y="1066800"/>
            <a:ext cx="3283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calorimeter stations</a:t>
            </a:r>
            <a:endParaRPr lang="en-US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48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369" y="3909462"/>
            <a:ext cx="6949440" cy="23389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402338" y="1752600"/>
            <a:ext cx="3643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Scallop vacuum chamber</a:t>
            </a:r>
            <a:endParaRPr lang="en-US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46061" y="2362200"/>
            <a:ext cx="31962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 scintillating fiber</a:t>
            </a:r>
          </a:p>
          <a:p>
            <a:r>
              <a:rPr lang="en-US" sz="2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calorimeter with PMTs</a:t>
            </a:r>
            <a:endParaRPr lang="en-US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590800"/>
            <a:ext cx="4257708" cy="2710111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232" y="4067180"/>
            <a:ext cx="2505167" cy="2638420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5915466" y="3304409"/>
            <a:ext cx="3318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 waveform digitized</a:t>
            </a:r>
            <a:endParaRPr lang="en-US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03241"/>
            <a:ext cx="3629098" cy="308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5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4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923" y="1446140"/>
            <a:ext cx="9231923" cy="4078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838200" y="3851031"/>
            <a:ext cx="1295400" cy="457200"/>
          </a:xfrm>
          <a:prstGeom prst="rect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 rot="931632">
            <a:off x="6644597" y="4442125"/>
            <a:ext cx="1295400" cy="457200"/>
          </a:xfrm>
          <a:prstGeom prst="rect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876300" y="3962400"/>
            <a:ext cx="1219200" cy="0"/>
          </a:xfrm>
          <a:prstGeom prst="straightConnector1">
            <a:avLst/>
          </a:prstGeom>
          <a:noFill/>
          <a:ln w="19050" cap="flat" cmpd="sng" algn="ctr">
            <a:solidFill>
              <a:schemeClr val="bg2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931399" y="3962400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chemeClr val="bg2"/>
                </a:solidFill>
              </a:rPr>
              <a:t>38 cm</a:t>
            </a:r>
            <a:endParaRPr lang="en-US" sz="280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3666" y="186283"/>
            <a:ext cx="89514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Space for calorimeter is limited and needs to be </a:t>
            </a:r>
            <a:br>
              <a:rPr 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shared with other detectors</a:t>
            </a:r>
          </a:p>
        </p:txBody>
      </p:sp>
    </p:spTree>
    <p:extLst>
      <p:ext uri="{BB962C8B-B14F-4D97-AF65-F5344CB8AC3E}">
        <p14:creationId xmlns:p14="http://schemas.microsoft.com/office/powerpoint/2010/main" val="132986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381000" y="56684"/>
                <a:ext cx="8382000" cy="1143000"/>
              </a:xfrm>
            </p:spPr>
            <p:txBody>
              <a:bodyPr/>
              <a:lstStyle/>
              <a:p>
                <a:r>
                  <a:rPr lang="en-US" smtClean="0">
                    <a:solidFill>
                      <a:srgbClr val="FFFF00"/>
                    </a:solidFill>
                  </a:rPr>
                  <a:t>Improving on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𝜔</m:t>
                    </m:r>
                    <m:r>
                      <a:rPr lang="en-US" i="1" baseline="-2500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𝑎</m:t>
                    </m:r>
                  </m:oMath>
                </a14:m>
                <a:r>
                  <a:rPr lang="en-US" smtClean="0">
                    <a:solidFill>
                      <a:srgbClr val="FFFF00"/>
                    </a:solidFill>
                  </a:rPr>
                  <a:t> </a:t>
                </a:r>
                <a:endParaRPr lang="en-US" baseline="-2500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5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81000" y="56684"/>
                <a:ext cx="8382000" cy="1143000"/>
              </a:xfrm>
              <a:blipFill rotWithShape="1">
                <a:blip r:embed="rId2"/>
                <a:stretch>
                  <a:fillRect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58" y="1143000"/>
            <a:ext cx="7428156" cy="334023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07271" y="1981200"/>
            <a:ext cx="6634491" cy="3301571"/>
            <a:chOff x="807271" y="1981200"/>
            <a:chExt cx="6634491" cy="3301571"/>
          </a:xfrm>
        </p:grpSpPr>
        <p:grpSp>
          <p:nvGrpSpPr>
            <p:cNvPr id="20" name="Group 19"/>
            <p:cNvGrpSpPr/>
            <p:nvPr/>
          </p:nvGrpSpPr>
          <p:grpSpPr>
            <a:xfrm>
              <a:off x="807271" y="1981200"/>
              <a:ext cx="1335291" cy="1212916"/>
              <a:chOff x="807271" y="1981200"/>
              <a:chExt cx="1335291" cy="1212916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838200" y="1981200"/>
                <a:ext cx="1304362" cy="381000"/>
              </a:xfrm>
              <a:prstGeom prst="rect">
                <a:avLst/>
              </a:prstGeom>
              <a:ln w="38100">
                <a:solidFill>
                  <a:srgbClr val="7030A0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marL="225425" indent="-225425" algn="l">
                  <a:spcAft>
                    <a:spcPts val="1200"/>
                  </a:spcAft>
                  <a:buFont typeface="Arial" pitchFamily="34" charset="0"/>
                  <a:buChar char="•"/>
                </a:pPr>
                <a:endParaRPr lang="en-US" sz="2800" smtClean="0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807271" y="2813116"/>
                <a:ext cx="870023" cy="381000"/>
              </a:xfrm>
              <a:prstGeom prst="rect">
                <a:avLst/>
              </a:prstGeom>
              <a:ln w="38100">
                <a:solidFill>
                  <a:srgbClr val="7030A0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marL="225425" indent="-225425" algn="l">
                  <a:spcAft>
                    <a:spcPts val="1200"/>
                  </a:spcAft>
                  <a:buFont typeface="Arial" pitchFamily="34" charset="0"/>
                  <a:buChar char="•"/>
                </a:pPr>
                <a:endParaRPr lang="en-US" sz="2800" smtClean="0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  <p:cxnSp>
          <p:nvCxnSpPr>
            <p:cNvPr id="18" name="Straight Arrow Connector 17"/>
            <p:cNvCxnSpPr/>
            <p:nvPr/>
          </p:nvCxnSpPr>
          <p:spPr bwMode="auto">
            <a:xfrm>
              <a:off x="2142562" y="2362200"/>
              <a:ext cx="1057838" cy="2458906"/>
            </a:xfrm>
            <a:prstGeom prst="straightConnector1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>
              <a:off x="1685362" y="3177990"/>
              <a:ext cx="1515038" cy="1927410"/>
            </a:xfrm>
            <a:prstGeom prst="straightConnector1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" name="TextBox 3"/>
            <p:cNvSpPr txBox="1"/>
            <p:nvPr/>
          </p:nvSpPr>
          <p:spPr>
            <a:xfrm>
              <a:off x="3300885" y="4821106"/>
              <a:ext cx="41408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Electron calorimeter upgrade</a:t>
              </a:r>
            </a:p>
          </p:txBody>
        </p:sp>
      </p:grpSp>
      <p:pic>
        <p:nvPicPr>
          <p:cNvPr id="24" name="Picture 2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556" y="1960482"/>
            <a:ext cx="4257708" cy="2710111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26232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300" name="Rectangle 12"/>
          <p:cNvSpPr>
            <a:spLocks noChangeArrowheads="1"/>
          </p:cNvSpPr>
          <p:nvPr/>
        </p:nvSpPr>
        <p:spPr bwMode="auto">
          <a:xfrm>
            <a:off x="228600" y="4267200"/>
            <a:ext cx="8763000" cy="2057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 b="1" smtClean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91600" cy="990600"/>
          </a:xfrm>
        </p:spPr>
        <p:txBody>
          <a:bodyPr/>
          <a:lstStyle/>
          <a:p>
            <a:pPr algn="l"/>
            <a:r>
              <a:rPr lang="en-US" sz="2800"/>
              <a:t>The high rate at injection and the flash-induced background were severe design constraints</a:t>
            </a:r>
          </a:p>
        </p:txBody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4476750"/>
            <a:ext cx="8534400" cy="154305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1800" dirty="0"/>
              <a:t>E821 Instantaneous rates:</a:t>
            </a:r>
          </a:p>
          <a:p>
            <a:pPr lvl="1">
              <a:lnSpc>
                <a:spcPct val="70000"/>
              </a:lnSpc>
            </a:pPr>
            <a:r>
              <a:rPr lang="en-US" sz="1600" dirty="0"/>
              <a:t>At ~25 </a:t>
            </a:r>
            <a:r>
              <a:rPr lang="en-US" sz="1600" dirty="0" err="1">
                <a:latin typeface="Symbol" pitchFamily="18" charset="2"/>
              </a:rPr>
              <a:t>m</a:t>
            </a:r>
            <a:r>
              <a:rPr lang="en-US" sz="1600" dirty="0" err="1"/>
              <a:t>s</a:t>
            </a:r>
            <a:r>
              <a:rPr lang="en-US" sz="1600" dirty="0"/>
              <a:t> after injection, E &gt; 1 </a:t>
            </a:r>
            <a:r>
              <a:rPr lang="en-US" sz="1600" dirty="0" err="1"/>
              <a:t>GeV</a:t>
            </a:r>
            <a:r>
              <a:rPr lang="en-US" sz="1600" dirty="0"/>
              <a:t>:  Each </a:t>
            </a:r>
            <a:r>
              <a:rPr lang="en-US" sz="1600" dirty="0" err="1"/>
              <a:t>calo</a:t>
            </a:r>
            <a:r>
              <a:rPr lang="en-US" sz="1600" dirty="0"/>
              <a:t> sees up to </a:t>
            </a:r>
            <a:r>
              <a:rPr lang="en-US" sz="1600" dirty="0">
                <a:solidFill>
                  <a:schemeClr val="tx1"/>
                </a:solidFill>
              </a:rPr>
              <a:t>0.9 MHz</a:t>
            </a:r>
          </a:p>
          <a:p>
            <a:pPr lvl="1">
              <a:lnSpc>
                <a:spcPct val="70000"/>
              </a:lnSpc>
            </a:pPr>
            <a:r>
              <a:rPr lang="en-US" sz="1600" dirty="0"/>
              <a:t>With “no” threshold, the rate is up to </a:t>
            </a:r>
            <a:r>
              <a:rPr lang="en-US" sz="1600" dirty="0">
                <a:solidFill>
                  <a:schemeClr val="tx1"/>
                </a:solidFill>
              </a:rPr>
              <a:t>1.8 </a:t>
            </a:r>
            <a:r>
              <a:rPr lang="en-US" sz="1600">
                <a:solidFill>
                  <a:schemeClr val="tx1"/>
                </a:solidFill>
              </a:rPr>
              <a:t>MHz</a:t>
            </a:r>
            <a:r>
              <a:rPr lang="en-US" sz="1600"/>
              <a:t> </a:t>
            </a:r>
            <a:endParaRPr lang="en-US" sz="1600" smtClean="0"/>
          </a:p>
          <a:p>
            <a:pPr lvl="1">
              <a:lnSpc>
                <a:spcPct val="70000"/>
              </a:lnSpc>
            </a:pPr>
            <a:endParaRPr lang="en-US" sz="1600" dirty="0"/>
          </a:p>
          <a:p>
            <a:pPr>
              <a:lnSpc>
                <a:spcPct val="70000"/>
              </a:lnSpc>
            </a:pPr>
            <a:r>
              <a:rPr lang="en-US" sz="1800" dirty="0"/>
              <a:t>New Experiment Challenge:</a:t>
            </a:r>
          </a:p>
          <a:p>
            <a:pPr lvl="1">
              <a:lnSpc>
                <a:spcPct val="70000"/>
              </a:lnSpc>
            </a:pPr>
            <a:r>
              <a:rPr lang="en-US" sz="1600" dirty="0"/>
              <a:t>Determine average rate; it could be higher </a:t>
            </a:r>
            <a:r>
              <a:rPr lang="en-US" sz="1600" dirty="0" smtClean="0"/>
              <a:t>(up to 3x !) </a:t>
            </a:r>
            <a:endParaRPr lang="en-US" sz="1600" dirty="0"/>
          </a:p>
          <a:p>
            <a:pPr lvl="1">
              <a:lnSpc>
                <a:spcPct val="70000"/>
              </a:lnSpc>
            </a:pPr>
            <a:r>
              <a:rPr lang="en-US" sz="1600" dirty="0"/>
              <a:t>How to manage pileup and keep average rate on </a:t>
            </a:r>
            <a:r>
              <a:rPr lang="en-US" sz="1600" dirty="0" smtClean="0"/>
              <a:t>photo-detector </a:t>
            </a:r>
            <a:r>
              <a:rPr lang="en-US" sz="1600" dirty="0"/>
              <a:t>“low”?</a:t>
            </a:r>
          </a:p>
          <a:p>
            <a:pPr>
              <a:lnSpc>
                <a:spcPct val="70000"/>
              </a:lnSpc>
            </a:pPr>
            <a:endParaRPr lang="en-US" sz="1800" dirty="0"/>
          </a:p>
        </p:txBody>
      </p:sp>
      <p:grpSp>
        <p:nvGrpSpPr>
          <p:cNvPr id="268302" name="Group 14"/>
          <p:cNvGrpSpPr>
            <a:grpSpLocks/>
          </p:cNvGrpSpPr>
          <p:nvPr/>
        </p:nvGrpSpPr>
        <p:grpSpPr bwMode="auto">
          <a:xfrm>
            <a:off x="5461000" y="1219200"/>
            <a:ext cx="3911600" cy="2767013"/>
            <a:chOff x="3696" y="768"/>
            <a:chExt cx="1936" cy="1370"/>
          </a:xfrm>
        </p:grpSpPr>
        <p:pic>
          <p:nvPicPr>
            <p:cNvPr id="26829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768"/>
              <a:ext cx="1777" cy="115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8293" name="Line 5"/>
            <p:cNvSpPr>
              <a:spLocks noChangeShapeType="1"/>
            </p:cNvSpPr>
            <p:nvPr/>
          </p:nvSpPr>
          <p:spPr bwMode="auto">
            <a:xfrm flipH="1" flipV="1">
              <a:off x="4368" y="1584"/>
              <a:ext cx="912" cy="48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800" b="1" smtClean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268294" name="Line 6"/>
            <p:cNvSpPr>
              <a:spLocks noChangeShapeType="1"/>
            </p:cNvSpPr>
            <p:nvPr/>
          </p:nvSpPr>
          <p:spPr bwMode="auto">
            <a:xfrm>
              <a:off x="4536" y="1364"/>
              <a:ext cx="0" cy="288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800" b="1" smtClean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268296" name="Text Box 8"/>
            <p:cNvSpPr txBox="1">
              <a:spLocks noChangeArrowheads="1"/>
            </p:cNvSpPr>
            <p:nvPr/>
          </p:nvSpPr>
          <p:spPr bwMode="auto">
            <a:xfrm>
              <a:off x="4704" y="1536"/>
              <a:ext cx="816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b="1" smtClean="0">
                  <a:solidFill>
                    <a:srgbClr val="009900"/>
                  </a:solidFill>
                  <a:latin typeface="Arial"/>
                  <a:cs typeface="+mn-cs"/>
                </a:rPr>
                <a:t>hodoscope</a:t>
              </a:r>
            </a:p>
          </p:txBody>
        </p:sp>
        <p:sp>
          <p:nvSpPr>
            <p:cNvPr id="268297" name="Text Box 9"/>
            <p:cNvSpPr txBox="1">
              <a:spLocks noChangeArrowheads="1"/>
            </p:cNvSpPr>
            <p:nvPr/>
          </p:nvSpPr>
          <p:spPr bwMode="auto">
            <a:xfrm rot="-1564037">
              <a:off x="3877" y="1203"/>
              <a:ext cx="672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800" b="1" smtClean="0">
                  <a:solidFill>
                    <a:srgbClr val="FF0000"/>
                  </a:solidFill>
                  <a:latin typeface="Arial"/>
                  <a:cs typeface="+mn-cs"/>
                </a:rPr>
                <a:t>CALO</a:t>
              </a:r>
            </a:p>
          </p:txBody>
        </p:sp>
        <p:sp>
          <p:nvSpPr>
            <p:cNvPr id="268298" name="Text Box 10"/>
            <p:cNvSpPr txBox="1">
              <a:spLocks noChangeArrowheads="1"/>
            </p:cNvSpPr>
            <p:nvPr/>
          </p:nvSpPr>
          <p:spPr bwMode="auto">
            <a:xfrm>
              <a:off x="5248" y="1911"/>
              <a:ext cx="38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smtClean="0">
                  <a:solidFill>
                    <a:srgbClr val="DD0806"/>
                  </a:solidFill>
                  <a:latin typeface="Times New Roman" pitchFamily="18" charset="0"/>
                  <a:cs typeface="+mn-cs"/>
                </a:rPr>
                <a:t>e</a:t>
              </a:r>
              <a:r>
                <a:rPr lang="en-US" sz="2400" b="1" baseline="30000" smtClean="0">
                  <a:solidFill>
                    <a:srgbClr val="DD0806"/>
                  </a:solidFill>
                  <a:latin typeface="Times New Roman" pitchFamily="18" charset="0"/>
                  <a:cs typeface="+mn-cs"/>
                </a:rPr>
                <a:t>+</a:t>
              </a:r>
              <a:endParaRPr lang="en-US" sz="2400" b="1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268299" name="Text Box 11"/>
            <p:cNvSpPr txBox="1">
              <a:spLocks noChangeArrowheads="1"/>
            </p:cNvSpPr>
            <p:nvPr/>
          </p:nvSpPr>
          <p:spPr bwMode="auto">
            <a:xfrm>
              <a:off x="4246" y="1463"/>
              <a:ext cx="202" cy="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 b="1" baseline="-25000" smtClean="0">
                  <a:solidFill>
                    <a:srgbClr val="FF0000"/>
                  </a:solidFill>
                  <a:latin typeface="Arial"/>
                  <a:cs typeface="+mn-cs"/>
                </a:rPr>
                <a:t>X</a:t>
              </a:r>
            </a:p>
          </p:txBody>
        </p:sp>
      </p:grpSp>
      <p:sp>
        <p:nvSpPr>
          <p:cNvPr id="268301" name="Rectangle 13"/>
          <p:cNvSpPr>
            <a:spLocks noChangeArrowheads="1"/>
          </p:cNvSpPr>
          <p:nvPr/>
        </p:nvSpPr>
        <p:spPr bwMode="auto">
          <a:xfrm>
            <a:off x="381000" y="1447800"/>
            <a:ext cx="49530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285750" indent="-285750" eaLnBrk="0" hangingPunct="0">
              <a:lnSpc>
                <a:spcPct val="70000"/>
              </a:lnSpc>
              <a:spcBef>
                <a:spcPct val="30000"/>
              </a:spcBef>
              <a:buClr>
                <a:srgbClr val="000000"/>
              </a:buClr>
              <a:buSzPct val="75000"/>
              <a:buFont typeface="Monotype Sorts" pitchFamily="2" charset="2"/>
              <a:buChar char="n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cs typeface="+mn-cs"/>
              </a:rPr>
              <a:t>Detector response:  fast </a:t>
            </a:r>
            <a:r>
              <a:rPr lang="en-US" sz="1800" b="1" dirty="0" err="1" smtClean="0">
                <a:solidFill>
                  <a:srgbClr val="000000"/>
                </a:solidFill>
                <a:latin typeface="Arial"/>
                <a:cs typeface="+mn-cs"/>
              </a:rPr>
              <a:t>scint</a:t>
            </a:r>
            <a:endParaRPr lang="en-US" sz="1800" b="1" dirty="0" smtClean="0">
              <a:solidFill>
                <a:srgbClr val="000000"/>
              </a:solidFill>
              <a:latin typeface="Arial"/>
              <a:cs typeface="+mn-cs"/>
            </a:endParaRPr>
          </a:p>
          <a:p>
            <a:pPr marL="685800" lvl="1" indent="-228600" eaLnBrk="0" hangingPunct="0">
              <a:lnSpc>
                <a:spcPct val="70000"/>
              </a:lnSpc>
              <a:spcBef>
                <a:spcPct val="30000"/>
              </a:spcBef>
              <a:buClr>
                <a:srgbClr val="0000D4"/>
              </a:buClr>
              <a:buSzPct val="75000"/>
              <a:buFont typeface="Monotype Sorts" pitchFamily="2" charset="2"/>
              <a:buChar char="u"/>
            </a:pPr>
            <a:r>
              <a:rPr lang="en-US" sz="1600" b="1" dirty="0" smtClean="0">
                <a:solidFill>
                  <a:srgbClr val="0000D4"/>
                </a:solidFill>
                <a:latin typeface="Arial"/>
                <a:cs typeface="+mn-cs"/>
              </a:rPr>
              <a:t>Pulse-to-pulse separation ~ 5 </a:t>
            </a:r>
            <a:r>
              <a:rPr lang="en-US" sz="1600" b="1" dirty="0" err="1" smtClean="0">
                <a:solidFill>
                  <a:srgbClr val="0000D4"/>
                </a:solidFill>
                <a:latin typeface="Arial"/>
                <a:cs typeface="+mn-cs"/>
              </a:rPr>
              <a:t>nsec</a:t>
            </a:r>
            <a:endParaRPr lang="en-US" sz="1600" b="1" dirty="0" smtClean="0">
              <a:solidFill>
                <a:srgbClr val="0000D4"/>
              </a:solidFill>
              <a:latin typeface="Arial"/>
              <a:cs typeface="+mn-cs"/>
            </a:endParaRPr>
          </a:p>
          <a:p>
            <a:pPr marL="685800" lvl="1" indent="-228600" eaLnBrk="0" hangingPunct="0">
              <a:lnSpc>
                <a:spcPct val="70000"/>
              </a:lnSpc>
              <a:spcBef>
                <a:spcPct val="30000"/>
              </a:spcBef>
              <a:buClr>
                <a:srgbClr val="0000D4"/>
              </a:buClr>
              <a:buSzPct val="75000"/>
              <a:buFont typeface="Monotype Sorts" pitchFamily="2" charset="2"/>
              <a:buChar char="u"/>
            </a:pPr>
            <a:endParaRPr lang="en-US" sz="1600" b="1" dirty="0" smtClean="0">
              <a:solidFill>
                <a:srgbClr val="0000D4"/>
              </a:solidFill>
              <a:latin typeface="Arial"/>
              <a:cs typeface="+mn-cs"/>
            </a:endParaRPr>
          </a:p>
          <a:p>
            <a:pPr marL="285750" indent="-285750" eaLnBrk="0" hangingPunct="0">
              <a:lnSpc>
                <a:spcPct val="70000"/>
              </a:lnSpc>
              <a:spcBef>
                <a:spcPct val="30000"/>
              </a:spcBef>
              <a:buClr>
                <a:srgbClr val="000000"/>
              </a:buClr>
              <a:buSzPct val="75000"/>
              <a:buFont typeface="Monotype Sorts" pitchFamily="2" charset="2"/>
              <a:buChar char="n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cs typeface="+mn-cs"/>
              </a:rPr>
              <a:t>Gated off for ~10 </a:t>
            </a:r>
            <a:r>
              <a:rPr lang="en-US" sz="1800" b="1" dirty="0" err="1" smtClean="0">
                <a:solidFill>
                  <a:srgbClr val="000000"/>
                </a:solidFill>
                <a:latin typeface="Symbol" pitchFamily="18" charset="2"/>
                <a:cs typeface="+mn-cs"/>
              </a:rPr>
              <a:t>m</a:t>
            </a:r>
            <a:r>
              <a:rPr lang="en-US" sz="1800" b="1" dirty="0" err="1" smtClean="0">
                <a:solidFill>
                  <a:srgbClr val="000000"/>
                </a:solidFill>
                <a:latin typeface="Arial"/>
                <a:cs typeface="+mn-cs"/>
              </a:rPr>
              <a:t>s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cs typeface="+mn-cs"/>
              </a:rPr>
              <a:t> was required</a:t>
            </a:r>
          </a:p>
          <a:p>
            <a:pPr marL="685800" lvl="1" indent="-228600" eaLnBrk="0" hangingPunct="0">
              <a:lnSpc>
                <a:spcPct val="70000"/>
              </a:lnSpc>
              <a:spcBef>
                <a:spcPct val="30000"/>
              </a:spcBef>
              <a:buClr>
                <a:srgbClr val="0000D4"/>
              </a:buClr>
              <a:buSzPct val="75000"/>
              <a:buFont typeface="Monotype Sorts" pitchFamily="2" charset="2"/>
              <a:buChar char="u"/>
            </a:pPr>
            <a:r>
              <a:rPr lang="en-US" sz="1600" b="1" dirty="0" smtClean="0">
                <a:solidFill>
                  <a:srgbClr val="0000D4"/>
                </a:solidFill>
                <a:latin typeface="Arial"/>
                <a:cs typeface="+mn-cs"/>
              </a:rPr>
              <a:t>Back on in 1 </a:t>
            </a:r>
            <a:r>
              <a:rPr lang="en-US" sz="1600" b="1" dirty="0" err="1" smtClean="0">
                <a:solidFill>
                  <a:srgbClr val="0000D4"/>
                </a:solidFill>
                <a:latin typeface="Symbol" pitchFamily="18" charset="2"/>
                <a:cs typeface="+mn-cs"/>
              </a:rPr>
              <a:t>m</a:t>
            </a:r>
            <a:r>
              <a:rPr lang="en-US" sz="1600" b="1" dirty="0" err="1" smtClean="0">
                <a:solidFill>
                  <a:srgbClr val="0000D4"/>
                </a:solidFill>
                <a:latin typeface="Arial"/>
                <a:cs typeface="+mn-cs"/>
              </a:rPr>
              <a:t>s</a:t>
            </a:r>
            <a:r>
              <a:rPr lang="en-US" sz="1600" b="1" dirty="0" smtClean="0">
                <a:solidFill>
                  <a:srgbClr val="0000D4"/>
                </a:solidFill>
                <a:latin typeface="Arial"/>
                <a:cs typeface="+mn-cs"/>
              </a:rPr>
              <a:t> to 99.9% of gain</a:t>
            </a:r>
          </a:p>
          <a:p>
            <a:pPr marL="685800" lvl="1" indent="-228600" eaLnBrk="0" hangingPunct="0">
              <a:lnSpc>
                <a:spcPct val="70000"/>
              </a:lnSpc>
              <a:spcBef>
                <a:spcPct val="30000"/>
              </a:spcBef>
              <a:buClr>
                <a:srgbClr val="0000D4"/>
              </a:buClr>
              <a:buSzPct val="75000"/>
              <a:buFont typeface="Monotype Sorts" pitchFamily="2" charset="2"/>
              <a:buChar char="u"/>
            </a:pPr>
            <a:r>
              <a:rPr lang="en-US" sz="1600" b="1" dirty="0" smtClean="0">
                <a:solidFill>
                  <a:srgbClr val="0000D4"/>
                </a:solidFill>
                <a:latin typeface="Arial"/>
                <a:cs typeface="+mn-cs"/>
              </a:rPr>
              <a:t>Stability of gain </a:t>
            </a:r>
            <a:r>
              <a:rPr lang="en-US" sz="1600" b="1" smtClean="0">
                <a:solidFill>
                  <a:srgbClr val="0000D4"/>
                </a:solidFill>
                <a:latin typeface="Arial"/>
                <a:cs typeface="+mn-cs"/>
              </a:rPr>
              <a:t>a challenge (need &lt;0.1%, full simulation required)</a:t>
            </a:r>
            <a:endParaRPr lang="en-US" sz="1600" b="1" dirty="0" smtClean="0">
              <a:solidFill>
                <a:srgbClr val="0000D4"/>
              </a:solidFill>
              <a:latin typeface="Arial"/>
              <a:cs typeface="+mn-cs"/>
            </a:endParaRPr>
          </a:p>
          <a:p>
            <a:pPr marL="685800" lvl="1" indent="-228600" eaLnBrk="0" hangingPunct="0">
              <a:lnSpc>
                <a:spcPct val="70000"/>
              </a:lnSpc>
              <a:spcBef>
                <a:spcPct val="30000"/>
              </a:spcBef>
              <a:buClr>
                <a:srgbClr val="0000D4"/>
              </a:buClr>
              <a:buSzPct val="75000"/>
              <a:buFont typeface="Monotype Sorts" pitchFamily="2" charset="2"/>
              <a:buChar char="u"/>
            </a:pPr>
            <a:endParaRPr lang="en-US" sz="1600" b="1" dirty="0" smtClean="0">
              <a:solidFill>
                <a:srgbClr val="0000D4"/>
              </a:solidFill>
              <a:latin typeface="Arial"/>
              <a:cs typeface="+mn-cs"/>
            </a:endParaRPr>
          </a:p>
          <a:p>
            <a:pPr marL="285750" indent="-285750" eaLnBrk="0" hangingPunct="0">
              <a:lnSpc>
                <a:spcPct val="70000"/>
              </a:lnSpc>
              <a:spcBef>
                <a:spcPct val="30000"/>
              </a:spcBef>
              <a:buClr>
                <a:srgbClr val="000000"/>
              </a:buClr>
              <a:buSzPct val="75000"/>
              <a:buFont typeface="Monotype Sorts" pitchFamily="2" charset="2"/>
              <a:buChar char="n"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cs typeface="+mn-cs"/>
              </a:rPr>
              <a:t>Pileup algorithms clever, </a:t>
            </a:r>
          </a:p>
          <a:p>
            <a:pPr marL="685800" lvl="1" indent="-228600" eaLnBrk="0" hangingPunct="0">
              <a:lnSpc>
                <a:spcPct val="70000"/>
              </a:lnSpc>
              <a:spcBef>
                <a:spcPct val="30000"/>
              </a:spcBef>
              <a:buClr>
                <a:srgbClr val="0000D4"/>
              </a:buClr>
              <a:buSzPct val="75000"/>
              <a:buFont typeface="Monotype Sorts" pitchFamily="2" charset="2"/>
              <a:buChar char="u"/>
            </a:pPr>
            <a:r>
              <a:rPr lang="en-US" sz="1600" b="1" dirty="0" smtClean="0">
                <a:solidFill>
                  <a:srgbClr val="0000D4"/>
                </a:solidFill>
                <a:latin typeface="Arial"/>
                <a:cs typeface="+mn-cs"/>
              </a:rPr>
              <a:t>But, 0.08 ppm systematic remained from percent-level pileup (see later)</a:t>
            </a:r>
          </a:p>
          <a:p>
            <a:pPr marL="285750" indent="-285750" eaLnBrk="0" hangingPunct="0">
              <a:lnSpc>
                <a:spcPct val="70000"/>
              </a:lnSpc>
              <a:spcBef>
                <a:spcPct val="30000"/>
              </a:spcBef>
              <a:buClr>
                <a:srgbClr val="000000"/>
              </a:buClr>
              <a:buSzPct val="75000"/>
              <a:buFont typeface="Monotype Sorts" pitchFamily="2" charset="2"/>
              <a:buChar char="n"/>
            </a:pPr>
            <a:endParaRPr lang="en-US" sz="1800" b="1" dirty="0" smtClean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28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Calo detector: Parameters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61646" y="1328440"/>
            <a:ext cx="756684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indent="-225425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de-DE"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Signal </a:t>
            </a:r>
            <a:r>
              <a:rPr lang="de-DE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speed (fast), pulse </a:t>
            </a:r>
            <a:r>
              <a:rPr lang="de-DE"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shape</a:t>
            </a:r>
          </a:p>
          <a:p>
            <a:pPr marL="225425" indent="-225425">
              <a:spcAft>
                <a:spcPts val="1200"/>
              </a:spcAft>
              <a:buFont typeface="Arial" pitchFamily="34" charset="0"/>
              <a:buChar char="•"/>
            </a:pPr>
            <a:r>
              <a:rPr lang="de-DE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Higher light yield – better shower separ.</a:t>
            </a:r>
          </a:p>
          <a:p>
            <a:pPr marL="225425" indent="-225425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de-DE"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Segmentation for shower separation</a:t>
            </a:r>
          </a:p>
          <a:p>
            <a:pPr marL="225425" indent="-225425">
              <a:spcAft>
                <a:spcPts val="1200"/>
              </a:spcAft>
              <a:buFont typeface="Arial" pitchFamily="34" charset="0"/>
              <a:buChar char="•"/>
            </a:pPr>
            <a:r>
              <a:rPr lang="de-DE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Density (dense, compact): ~</a:t>
            </a:r>
            <a:r>
              <a:rPr lang="de-DE"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15X</a:t>
            </a:r>
            <a:r>
              <a:rPr lang="de-DE" sz="3200" baseline="-25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</a:t>
            </a:r>
            <a:endParaRPr lang="de-DE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25425" indent="-225425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de-DE"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Resolution </a:t>
            </a:r>
            <a:r>
              <a:rPr lang="de-DE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de-DE"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&lt;10% / √E)</a:t>
            </a:r>
          </a:p>
          <a:p>
            <a:pPr marL="225425" indent="-225425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de-DE"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Non-magnetic</a:t>
            </a:r>
            <a:endParaRPr lang="de-DE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25425" indent="-225425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de-DE"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...</a:t>
            </a:r>
            <a:endParaRPr lang="de-DE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36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Considered calo materials</a:t>
            </a:r>
            <a:endParaRPr lang="en-US"/>
          </a:p>
        </p:txBody>
      </p:sp>
      <p:graphicFrame>
        <p:nvGraphicFramePr>
          <p:cNvPr id="7" name="Group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139031"/>
              </p:ext>
            </p:extLst>
          </p:nvPr>
        </p:nvGraphicFramePr>
        <p:xfrm>
          <a:off x="908538" y="1523998"/>
          <a:ext cx="7315200" cy="4800602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2067339"/>
                <a:gridCol w="1895061"/>
                <a:gridCol w="1752600"/>
                <a:gridCol w="1600200"/>
              </a:tblGrid>
              <a:tr h="7620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Material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PbF2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PbWO4</a:t>
                      </a:r>
                      <a:b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(undoped)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W / SciFi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Type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Cerenkov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Cerenkov </a:t>
                      </a:r>
                      <a:b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+ Scintillation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Sampling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</a:tr>
              <a:tr h="838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Radiation length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0.93 cm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0.89 cm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0.69 cm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</a:tr>
              <a:tr h="1905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Moliere radius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1.8 cm (Cerenkov)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2.0 cm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1.73 cm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Typical resolution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 – 5 %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 – 5 %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12 %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</a:tr>
            </a:tbl>
          </a:graphicData>
        </a:graphic>
      </p:graphicFrame>
      <p:cxnSp>
        <p:nvCxnSpPr>
          <p:cNvPr id="8" name="Straight Arrow Connector 7"/>
          <p:cNvCxnSpPr/>
          <p:nvPr/>
        </p:nvCxnSpPr>
        <p:spPr bwMode="auto">
          <a:xfrm>
            <a:off x="3118338" y="3516926"/>
            <a:ext cx="1524000" cy="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5058669" y="3516926"/>
            <a:ext cx="1371925" cy="0"/>
          </a:xfrm>
          <a:prstGeom prst="straightConnector1">
            <a:avLst/>
          </a:prstGeom>
          <a:noFill/>
          <a:ln w="57150" cap="flat" cmpd="sng" algn="ctr">
            <a:solidFill>
              <a:srgbClr val="F88608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6939735" y="3505201"/>
            <a:ext cx="1067125" cy="0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4" name="Oval 13"/>
          <p:cNvSpPr/>
          <p:nvPr/>
        </p:nvSpPr>
        <p:spPr bwMode="auto">
          <a:xfrm>
            <a:off x="7092297" y="4604403"/>
            <a:ext cx="762000" cy="762000"/>
          </a:xfrm>
          <a:prstGeom prst="ellipse">
            <a:avLst/>
          </a:prstGeom>
          <a:solidFill>
            <a:srgbClr val="00B05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176062" y="4402343"/>
            <a:ext cx="1166121" cy="1166121"/>
          </a:xfrm>
          <a:prstGeom prst="ellipse">
            <a:avLst/>
          </a:prstGeom>
          <a:solidFill>
            <a:srgbClr val="FF000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405554" y="4510619"/>
            <a:ext cx="949568" cy="949568"/>
          </a:xfrm>
          <a:prstGeom prst="ellipse">
            <a:avLst/>
          </a:prstGeom>
          <a:solidFill>
            <a:srgbClr val="F88608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26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WINTER@AEJIM8NFUVWXYL28" val="2771"/>
  <p:tag name="DEFAULTDISPLAYSOURCE" val="\documentclass{article}\pagestyle{empty}&#10;\begin{document}&#10;&#10;\end{document}&#10;"/>
  <p:tag name="EMBEDFONTS" val="1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L_Seminar_2012">
  <a:themeElements>
    <a:clrScheme name="Aufsteigend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Custom 1">
      <a:majorFont>
        <a:latin typeface="Arial Unicode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500" b="0" i="0" u="none" strike="noStrike" cap="none" normalizeH="0" baseline="0" smtClean="0">
            <a:ln>
              <a:noFill/>
            </a:ln>
            <a:solidFill>
              <a:schemeClr val="fol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fol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Aufsteigend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fsteigend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fsteigend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fsteigend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fsteigend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ASCOS 98">
  <a:themeElements>
    <a:clrScheme name="">
      <a:dk1>
        <a:srgbClr val="000000"/>
      </a:dk1>
      <a:lt1>
        <a:srgbClr val="FFFFFF"/>
      </a:lt1>
      <a:dk2>
        <a:srgbClr val="0000D4"/>
      </a:dk2>
      <a:lt2>
        <a:srgbClr val="000080"/>
      </a:lt2>
      <a:accent1>
        <a:srgbClr val="F20884"/>
      </a:accent1>
      <a:accent2>
        <a:srgbClr val="DD0806"/>
      </a:accent2>
      <a:accent3>
        <a:srgbClr val="FFFFFF"/>
      </a:accent3>
      <a:accent4>
        <a:srgbClr val="000000"/>
      </a:accent4>
      <a:accent5>
        <a:srgbClr val="F7AAC2"/>
      </a:accent5>
      <a:accent6>
        <a:srgbClr val="C80605"/>
      </a:accent6>
      <a:hlink>
        <a:srgbClr val="02ABEA"/>
      </a:hlink>
      <a:folHlink>
        <a:srgbClr val="C0C0C0"/>
      </a:folHlink>
    </a:clrScheme>
    <a:fontScheme name="PASCOS 9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bg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bg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ASCOS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COS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SCOS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COS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COS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COS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COS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Execu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ANL_Seminar_2012</Template>
  <TotalTime>472</TotalTime>
  <Words>769</Words>
  <Application>Microsoft Office PowerPoint</Application>
  <PresentationFormat>On-screen Show (4:3)</PresentationFormat>
  <Paragraphs>217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54" baseType="lpstr">
      <vt:lpstr>Arial</vt:lpstr>
      <vt:lpstr>Calibri</vt:lpstr>
      <vt:lpstr>Wingdings</vt:lpstr>
      <vt:lpstr>SimSun</vt:lpstr>
      <vt:lpstr>Monotype Sorts</vt:lpstr>
      <vt:lpstr>Arial Unicode MS</vt:lpstr>
      <vt:lpstr>Cambria Math</vt:lpstr>
      <vt:lpstr>Times New Roman</vt:lpstr>
      <vt:lpstr>Courier New</vt:lpstr>
      <vt:lpstr>Century Gothic</vt:lpstr>
      <vt:lpstr>Symbol</vt:lpstr>
      <vt:lpstr>Palatino Linotype</vt:lpstr>
      <vt:lpstr>ANL_Seminar_2012</vt:lpstr>
      <vt:lpstr>PASCOS 98</vt:lpstr>
      <vt:lpstr>Executive</vt:lpstr>
      <vt:lpstr>Fast calorimeter development for g-2</vt:lpstr>
      <vt:lpstr>g-2 in a nutshell</vt:lpstr>
      <vt:lpstr>The storage ring</vt:lpstr>
      <vt:lpstr>Measuring ωa</vt:lpstr>
      <vt:lpstr>PowerPoint Presentation</vt:lpstr>
      <vt:lpstr>Improving on ωa </vt:lpstr>
      <vt:lpstr>The high rate at injection and the flash-induced background were severe design constraints</vt:lpstr>
      <vt:lpstr>Calo detector: Parameters</vt:lpstr>
      <vt:lpstr>Considered calo materials</vt:lpstr>
      <vt:lpstr>PowerPoint Presentation</vt:lpstr>
      <vt:lpstr>Option 1: W/SciFi</vt:lpstr>
      <vt:lpstr>Option 2: Cerenkov PbF2</vt:lpstr>
      <vt:lpstr>A4 calorimeter: PbF2</vt:lpstr>
      <vt:lpstr>Cerenkov spectrum: PbF2</vt:lpstr>
      <vt:lpstr>PbF2 proto-type</vt:lpstr>
      <vt:lpstr>Photo-detection: Parameters</vt:lpstr>
      <vt:lpstr>Optimize photo readout</vt:lpstr>
      <vt:lpstr>Photo-detection choice #1: SiPM</vt:lpstr>
      <vt:lpstr>Quantum efficiency SiPM</vt:lpstr>
      <vt:lpstr>Photo-detection choice #2: R9800</vt:lpstr>
      <vt:lpstr>PowerPoint Presentation</vt:lpstr>
      <vt:lpstr>Electronics readout: Parameters</vt:lpstr>
      <vt:lpstr>Voltage amplifier</vt:lpstr>
      <vt:lpstr>Signal shapes with voltage amp</vt:lpstr>
      <vt:lpstr>Current amplifier</vt:lpstr>
      <vt:lpstr>Calorimeter test @ FTBF</vt:lpstr>
      <vt:lpstr>Test setup</vt:lpstr>
      <vt:lpstr>Calorimeters in the test</vt:lpstr>
      <vt:lpstr>Crystal Configuration</vt:lpstr>
      <vt:lpstr>PowerPoint Presentation</vt:lpstr>
      <vt:lpstr>PowerPoint Presentation</vt:lpstr>
      <vt:lpstr>Preliminary analysis</vt:lpstr>
      <vt:lpstr>Preliminary analysis</vt:lpstr>
      <vt:lpstr>PbF2 with SiPM</vt:lpstr>
      <vt:lpstr>PowerPoint Presentation</vt:lpstr>
      <vt:lpstr>Light yield: 4 GeV</vt:lpstr>
      <vt:lpstr>Pulse shapes: Materials</vt:lpstr>
      <vt:lpstr>Light yields: PbF2 wrapping 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Precision Physics with Muons</dc:title>
  <dc:creator>Peter Winter</dc:creator>
  <cp:lastModifiedBy>Peter Winter</cp:lastModifiedBy>
  <cp:revision>39</cp:revision>
  <cp:lastPrinted>1601-01-01T00:00:00Z</cp:lastPrinted>
  <dcterms:created xsi:type="dcterms:W3CDTF">2012-06-14T17:03:43Z</dcterms:created>
  <dcterms:modified xsi:type="dcterms:W3CDTF">2012-06-16T14:58:34Z</dcterms:modified>
</cp:coreProperties>
</file>