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embeddings/oleObject4.bin" ContentType="application/vnd.openxmlformats-officedocument.oleObject"/>
  <Override PartName="/ppt/embeddings/oleObject2.bin" ContentType="application/vnd.openxmlformats-officedocument.oleObject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embeddings/oleObject3.bin" ContentType="application/vnd.openxmlformats-officedocument.oleObject"/>
  <Override PartName="/ppt/embeddings/oleObject1.bin" ContentType="application/vnd.openxmlformats-officedocument.oleObject"/>
  <Override PartName="/ppt/legacyDocTextInfo.bin" ContentType="application/vnd.ms-office.legacyDocTextInf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notesMasterIdLst>
    <p:notesMasterId r:id="rId55"/>
  </p:notesMasterIdLst>
  <p:sldIdLst>
    <p:sldId id="256" r:id="rId2"/>
    <p:sldId id="319" r:id="rId3"/>
    <p:sldId id="285" r:id="rId4"/>
    <p:sldId id="334" r:id="rId5"/>
    <p:sldId id="335" r:id="rId6"/>
    <p:sldId id="263" r:id="rId7"/>
    <p:sldId id="322" r:id="rId8"/>
    <p:sldId id="323" r:id="rId9"/>
    <p:sldId id="324" r:id="rId10"/>
    <p:sldId id="325" r:id="rId11"/>
    <p:sldId id="338" r:id="rId12"/>
    <p:sldId id="326" r:id="rId13"/>
    <p:sldId id="327" r:id="rId14"/>
    <p:sldId id="328" r:id="rId15"/>
    <p:sldId id="329" r:id="rId16"/>
    <p:sldId id="330" r:id="rId17"/>
    <p:sldId id="333" r:id="rId18"/>
    <p:sldId id="260" r:id="rId19"/>
    <p:sldId id="261" r:id="rId20"/>
    <p:sldId id="264" r:id="rId21"/>
    <p:sldId id="267" r:id="rId22"/>
    <p:sldId id="269" r:id="rId23"/>
    <p:sldId id="270" r:id="rId24"/>
    <p:sldId id="337" r:id="rId25"/>
    <p:sldId id="332" r:id="rId26"/>
    <p:sldId id="316" r:id="rId27"/>
    <p:sldId id="318" r:id="rId28"/>
    <p:sldId id="317" r:id="rId29"/>
    <p:sldId id="308" r:id="rId30"/>
    <p:sldId id="339" r:id="rId31"/>
    <p:sldId id="321" r:id="rId32"/>
    <p:sldId id="320" r:id="rId33"/>
    <p:sldId id="276" r:id="rId34"/>
    <p:sldId id="277" r:id="rId35"/>
    <p:sldId id="282" r:id="rId36"/>
    <p:sldId id="284" r:id="rId37"/>
    <p:sldId id="283" r:id="rId38"/>
    <p:sldId id="286" r:id="rId39"/>
    <p:sldId id="288" r:id="rId40"/>
    <p:sldId id="296" r:id="rId41"/>
    <p:sldId id="297" r:id="rId42"/>
    <p:sldId id="298" r:id="rId43"/>
    <p:sldId id="299" r:id="rId44"/>
    <p:sldId id="300" r:id="rId45"/>
    <p:sldId id="306" r:id="rId46"/>
    <p:sldId id="303" r:id="rId47"/>
    <p:sldId id="309" r:id="rId48"/>
    <p:sldId id="310" r:id="rId49"/>
    <p:sldId id="311" r:id="rId50"/>
    <p:sldId id="312" r:id="rId51"/>
    <p:sldId id="313" r:id="rId52"/>
    <p:sldId id="315" r:id="rId53"/>
    <p:sldId id="314" r:id="rId5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5" autoAdjust="0"/>
    <p:restoredTop sz="94715" autoAdjust="0"/>
  </p:normalViewPr>
  <p:slideViewPr>
    <p:cSldViewPr>
      <p:cViewPr varScale="1">
        <p:scale>
          <a:sx n="89" d="100"/>
          <a:sy n="89" d="100"/>
        </p:scale>
        <p:origin x="-1258" y="-62"/>
      </p:cViewPr>
      <p:guideLst>
        <p:guide orient="horz" pos="144"/>
        <p:guide orient="horz" pos="4176"/>
        <p:guide pos="3120"/>
        <p:guide pos="5657"/>
      </p:guideLst>
    </p:cSldViewPr>
  </p:slideViewPr>
  <p:outlineViewPr>
    <p:cViewPr>
      <p:scale>
        <a:sx n="33" d="100"/>
        <a:sy n="33" d="100"/>
      </p:scale>
      <p:origin x="53" y="1512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3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06/relationships/legacyDocTextInfo" Target="legacyDocTextInfo.bin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8.bin"/><Relationship Id="rId13" Type="http://schemas.microsoft.com/office/2006/relationships/legacyDiagramText" Target="legacyDiagramText13.bin"/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12" Type="http://schemas.microsoft.com/office/2006/relationships/legacyDiagramText" Target="legacyDiagramText12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11" Type="http://schemas.microsoft.com/office/2006/relationships/legacyDiagramText" Target="legacyDiagramText11.bin"/><Relationship Id="rId5" Type="http://schemas.microsoft.com/office/2006/relationships/legacyDiagramText" Target="legacyDiagramText5.bin"/><Relationship Id="rId10" Type="http://schemas.microsoft.com/office/2006/relationships/legacyDiagramText" Target="legacyDiagramText10.bin"/><Relationship Id="rId4" Type="http://schemas.microsoft.com/office/2006/relationships/legacyDiagramText" Target="legacyDiagramText4.bin"/><Relationship Id="rId9" Type="http://schemas.microsoft.com/office/2006/relationships/legacyDiagramText" Target="legacyDiagramText9.bin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654E0-7E58-44C4-A0D5-8EB4CAD1C903}" type="datetimeFigureOut">
              <a:rPr lang="en-US" smtClean="0"/>
              <a:pPr/>
              <a:t>6/18/2012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06223-68EA-4E54-8C76-6A4E5E22BD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8DDF34-C8AB-42D9-BF3F-08BD9A7B1E2B}" type="slidenum">
              <a:rPr lang="en-US" smtClean="0">
                <a:latin typeface="Arial" charset="0"/>
              </a:rPr>
              <a:pPr/>
              <a:t>14</a:t>
            </a:fld>
            <a:endParaRPr lang="en-US" smtClean="0">
              <a:latin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7388"/>
            <a:ext cx="4681537" cy="35115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Slide from last EFAC. No XFD Installations since that time, other than perhaps some final Duratek Blocks in dumps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F681F-65B2-4050-B5CB-1BEF64105DB5}" type="slidenum">
              <a:rPr lang="en-US" smtClean="0">
                <a:latin typeface="Arial" charset="0"/>
              </a:rPr>
              <a:pPr/>
              <a:t>17</a:t>
            </a:fld>
            <a:endParaRPr lang="en-US" smtClean="0"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7388"/>
            <a:ext cx="4681537" cy="3511550"/>
          </a:xfrm>
          <a:ln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 bwMode="auto">
          <a:xfrm>
            <a:off x="5610225" y="0"/>
            <a:ext cx="26988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9" descr="New_DOE_Logo_Color_042808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238875"/>
            <a:ext cx="17430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ORNL_managed by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738" y="6202363"/>
            <a:ext cx="3505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template graphic_090l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3925" y="1233488"/>
            <a:ext cx="42926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78" y="1085334"/>
            <a:ext cx="4454622" cy="8771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78" y="2667000"/>
            <a:ext cx="4170536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23825"/>
            <a:ext cx="7391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1529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19200"/>
            <a:ext cx="41529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886200"/>
            <a:ext cx="41529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4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14800" y="6553200"/>
            <a:ext cx="9144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B02F-55F5-4383-9D93-6A53CC9240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23825"/>
            <a:ext cx="7391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381000" y="1219200"/>
            <a:ext cx="8458200" cy="51816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4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14800" y="6553200"/>
            <a:ext cx="9144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77576-F6F9-4878-B18F-D778A36C71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23825"/>
            <a:ext cx="7391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1529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1529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14800" y="6553200"/>
            <a:ext cx="9144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BA22A-8D50-4510-BB61-6096104A2D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23825"/>
            <a:ext cx="7391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1529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219200"/>
            <a:ext cx="4152900" cy="51816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24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14800" y="6553200"/>
            <a:ext cx="9144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C5FA4-4764-4472-B3BF-E3EAC9BB46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1125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125" y="1344613"/>
            <a:ext cx="8229600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 flipH="1">
            <a:off x="228600" y="6402388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73038">
              <a:lnSpc>
                <a:spcPct val="90000"/>
              </a:lnSpc>
              <a:tabLst>
                <a:tab pos="230188" algn="l"/>
              </a:tabLst>
              <a:defRPr/>
            </a:pPr>
            <a:fld id="{A02848DA-B01A-4356-BDF6-9FC7FB162F59}" type="slidenum">
              <a:rPr lang="en-US" sz="9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pPr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for the U.S. Department of Energy</a:t>
            </a:r>
          </a:p>
        </p:txBody>
      </p:sp>
      <p:pic>
        <p:nvPicPr>
          <p:cNvPr id="1029" name="Content Placeholder 10" descr="ORNL emboss_2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77200" y="6216650"/>
            <a:ext cx="89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56"/>
          <p:cNvSpPr txBox="1">
            <a:spLocks noChangeArrowheads="1"/>
          </p:cNvSpPr>
          <p:nvPr/>
        </p:nvSpPr>
        <p:spPr>
          <a:xfrm>
            <a:off x="3124200" y="6477000"/>
            <a:ext cx="2895600" cy="1825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9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Presentation_name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1" r:id="rId2"/>
    <p:sldLayoutId id="2147483920" r:id="rId3"/>
    <p:sldLayoutId id="2147483919" r:id="rId4"/>
    <p:sldLayoutId id="2147483918" r:id="rId5"/>
    <p:sldLayoutId id="2147483917" r:id="rId6"/>
    <p:sldLayoutId id="2147483923" r:id="rId7"/>
    <p:sldLayoutId id="2147483924" r:id="rId8"/>
    <p:sldLayoutId id="2147483925" r:id="rId9"/>
    <p:sldLayoutId id="2147483926" r:id="rId10"/>
  </p:sldLayoutIdLst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rgbClr val="006C3A"/>
          </a:solidFill>
          <a:latin typeface="Arial Black" pitchFamily="34" charset="0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fontAlgn="base">
        <a:lnSpc>
          <a:spcPct val="90000"/>
        </a:lnSpc>
        <a:spcBef>
          <a:spcPts val="1400"/>
        </a:spcBef>
        <a:spcAft>
          <a:spcPct val="0"/>
        </a:spcAft>
        <a:buClr>
          <a:srgbClr val="006C3A"/>
        </a:buClr>
        <a:buFont typeface="Arial" charset="0"/>
        <a:buChar char="•"/>
        <a:defRPr sz="28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rtl="0" fontAlgn="base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charset="0"/>
        <a:buChar char="–"/>
        <a:defRPr sz="24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rtl="0" fontAlgn="base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charset="0"/>
        <a:buChar char="•"/>
        <a:defRPr sz="20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rtl="0" fontAlgn="base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charset="0"/>
        <a:buChar char="–"/>
        <a:defRPr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rtl="0" fontAlgn="base">
        <a:lnSpc>
          <a:spcPct val="90000"/>
        </a:lnSpc>
        <a:spcBef>
          <a:spcPts val="600"/>
        </a:spcBef>
        <a:spcAft>
          <a:spcPct val="0"/>
        </a:spcAft>
        <a:buClr>
          <a:srgbClr val="006C3A"/>
        </a:buClr>
        <a:buFont typeface="Arial" charset="0"/>
        <a:buChar char="»"/>
        <a:defRPr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ag\Desktop\FNAL%20Trips\FNAL%20Trip%206-13%20to%2017%202012\FNAL%20Presentation%206-17-2012\stream1.av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8.jpeg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ag\Desktop\FNAL%20Trips\FNAL%20Trip%206-13%20to%2017%202012\FNAL%20Presentation%206-17-2012\TargetRH.av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ctrTitle"/>
          </p:nvPr>
        </p:nvSpPr>
        <p:spPr>
          <a:xfrm>
            <a:off x="457200" y="1143000"/>
            <a:ext cx="4572000" cy="1666354"/>
          </a:xfrm>
        </p:spPr>
        <p:txBody>
          <a:bodyPr/>
          <a:lstStyle/>
          <a:p>
            <a:r>
              <a:rPr lang="en-US" sz="4000" dirty="0" err="1" smtClean="0"/>
              <a:t>Spallation</a:t>
            </a:r>
            <a:r>
              <a:rPr lang="en-US" sz="4000" dirty="0" smtClean="0"/>
              <a:t> Neutron</a:t>
            </a:r>
            <a:br>
              <a:rPr lang="en-US" sz="4000" dirty="0" smtClean="0"/>
            </a:br>
            <a:r>
              <a:rPr lang="en-US" sz="4000" dirty="0" smtClean="0"/>
              <a:t>Source (SNS)</a:t>
            </a:r>
          </a:p>
        </p:txBody>
      </p:sp>
      <p:sp>
        <p:nvSpPr>
          <p:cNvPr id="8194" name="Subtitle 2"/>
          <p:cNvSpPr>
            <a:spLocks noGrp="1"/>
          </p:cNvSpPr>
          <p:nvPr>
            <p:ph type="subTitle" idx="1"/>
          </p:nvPr>
        </p:nvSpPr>
        <p:spPr>
          <a:xfrm>
            <a:off x="381000" y="3200400"/>
            <a:ext cx="4800600" cy="2569934"/>
          </a:xfrm>
        </p:spPr>
        <p:txBody>
          <a:bodyPr/>
          <a:lstStyle/>
          <a:p>
            <a:r>
              <a:rPr lang="en-US" sz="2800" dirty="0" smtClean="0"/>
              <a:t>Tony Gabriel, UTK, SID, ORNL/SNS-Retired</a:t>
            </a:r>
          </a:p>
          <a:p>
            <a:endParaRPr lang="en-US" sz="2800" dirty="0" smtClean="0"/>
          </a:p>
          <a:p>
            <a:r>
              <a:rPr lang="en-US" sz="2800" dirty="0" smtClean="0"/>
              <a:t>FNAL Project X Meeting</a:t>
            </a:r>
          </a:p>
          <a:p>
            <a:r>
              <a:rPr lang="en-US" sz="2800" dirty="0" smtClean="0"/>
              <a:t>June 18,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114800" y="6553200"/>
            <a:ext cx="914400" cy="381000"/>
          </a:xfrm>
          <a:prstGeom prst="rect">
            <a:avLst/>
          </a:prstGeom>
          <a:noFill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7467600" cy="827919"/>
          </a:xfrm>
        </p:spPr>
        <p:txBody>
          <a:bodyPr/>
          <a:lstStyle/>
          <a:p>
            <a:pPr algn="ctr" eaLnBrk="1" hangingPunct="1"/>
            <a:r>
              <a:rPr lang="en-US" sz="2800" dirty="0" smtClean="0"/>
              <a:t>WBS 1.6.1 Target Assemblies (cont’d) </a:t>
            </a:r>
          </a:p>
        </p:txBody>
      </p:sp>
      <p:sp>
        <p:nvSpPr>
          <p:cNvPr id="18436" name="Line 3"/>
          <p:cNvSpPr>
            <a:spLocks noChangeShapeType="1"/>
          </p:cNvSpPr>
          <p:nvPr/>
        </p:nvSpPr>
        <p:spPr bwMode="auto">
          <a:xfrm flipH="1">
            <a:off x="3503613" y="3421063"/>
            <a:ext cx="268287" cy="892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14400" y="2286000"/>
            <a:ext cx="7239000" cy="4010025"/>
            <a:chOff x="576" y="1440"/>
            <a:chExt cx="4560" cy="2526"/>
          </a:xfrm>
        </p:grpSpPr>
        <p:pic>
          <p:nvPicPr>
            <p:cNvPr id="18440" name="Picture 5" descr="Hg_target_exp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" y="1440"/>
              <a:ext cx="4560" cy="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1" name="Picture 6" descr="Hg_target_instrument"/>
            <p:cNvPicPr>
              <a:picLocks noChangeAspect="1" noChangeArrowheads="1"/>
            </p:cNvPicPr>
            <p:nvPr/>
          </p:nvPicPr>
          <p:blipFill>
            <a:blip r:embed="rId3" cstate="print"/>
            <a:srcRect t="15611"/>
            <a:stretch>
              <a:fillRect/>
            </a:stretch>
          </p:blipFill>
          <p:spPr bwMode="auto">
            <a:xfrm>
              <a:off x="3493" y="2872"/>
              <a:ext cx="1627" cy="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2" name="Line 7"/>
            <p:cNvSpPr>
              <a:spLocks noChangeShapeType="1"/>
            </p:cNvSpPr>
            <p:nvPr/>
          </p:nvSpPr>
          <p:spPr bwMode="auto">
            <a:xfrm flipH="1">
              <a:off x="1471" y="2704"/>
              <a:ext cx="162" cy="4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3" name="Text Box 8"/>
            <p:cNvSpPr txBox="1">
              <a:spLocks noChangeArrowheads="1"/>
            </p:cNvSpPr>
            <p:nvPr/>
          </p:nvSpPr>
          <p:spPr bwMode="auto">
            <a:xfrm>
              <a:off x="1006" y="2581"/>
              <a:ext cx="109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Water Cooled Shroud</a:t>
              </a:r>
            </a:p>
          </p:txBody>
        </p:sp>
        <p:sp>
          <p:nvSpPr>
            <p:cNvPr id="18444" name="Line 9"/>
            <p:cNvSpPr>
              <a:spLocks noChangeShapeType="1"/>
            </p:cNvSpPr>
            <p:nvPr/>
          </p:nvSpPr>
          <p:spPr bwMode="auto">
            <a:xfrm flipH="1">
              <a:off x="1986" y="2532"/>
              <a:ext cx="352" cy="3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5" name="Text Box 10"/>
            <p:cNvSpPr txBox="1">
              <a:spLocks noChangeArrowheads="1"/>
            </p:cNvSpPr>
            <p:nvPr/>
          </p:nvSpPr>
          <p:spPr bwMode="auto">
            <a:xfrm>
              <a:off x="1279" y="2420"/>
              <a:ext cx="12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Hg Target-Outer Window</a:t>
              </a:r>
            </a:p>
          </p:txBody>
        </p:sp>
        <p:sp>
          <p:nvSpPr>
            <p:cNvPr id="18446" name="Text Box 11"/>
            <p:cNvSpPr txBox="1">
              <a:spLocks noChangeArrowheads="1"/>
            </p:cNvSpPr>
            <p:nvPr/>
          </p:nvSpPr>
          <p:spPr bwMode="auto">
            <a:xfrm>
              <a:off x="1613" y="2292"/>
              <a:ext cx="12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Hg Target-Inner Window</a:t>
              </a:r>
            </a:p>
          </p:txBody>
        </p:sp>
        <p:sp>
          <p:nvSpPr>
            <p:cNvPr id="18447" name="Line 12"/>
            <p:cNvSpPr>
              <a:spLocks noChangeShapeType="1"/>
            </p:cNvSpPr>
            <p:nvPr/>
          </p:nvSpPr>
          <p:spPr bwMode="auto">
            <a:xfrm flipH="1">
              <a:off x="3033" y="2133"/>
              <a:ext cx="121" cy="3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8" name="Text Box 13"/>
            <p:cNvSpPr txBox="1">
              <a:spLocks noChangeArrowheads="1"/>
            </p:cNvSpPr>
            <p:nvPr/>
          </p:nvSpPr>
          <p:spPr bwMode="auto">
            <a:xfrm>
              <a:off x="2028" y="2019"/>
              <a:ext cx="133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Hg Target-Transition Piece</a:t>
              </a:r>
            </a:p>
          </p:txBody>
        </p:sp>
        <p:sp>
          <p:nvSpPr>
            <p:cNvPr id="18449" name="Line 14"/>
            <p:cNvSpPr>
              <a:spLocks noChangeShapeType="1"/>
            </p:cNvSpPr>
            <p:nvPr/>
          </p:nvSpPr>
          <p:spPr bwMode="auto">
            <a:xfrm flipV="1">
              <a:off x="2691" y="2910"/>
              <a:ext cx="256" cy="3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Text Box 15"/>
            <p:cNvSpPr txBox="1">
              <a:spLocks noChangeArrowheads="1"/>
            </p:cNvSpPr>
            <p:nvPr/>
          </p:nvSpPr>
          <p:spPr bwMode="auto">
            <a:xfrm>
              <a:off x="2195" y="3224"/>
              <a:ext cx="73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Hg Target</a:t>
              </a:r>
            </a:p>
            <a:p>
              <a:r>
                <a:rPr lang="en-US" sz="1200" b="1"/>
                <a:t>Window Feed</a:t>
              </a:r>
            </a:p>
            <a:p>
              <a:r>
                <a:rPr lang="en-US" sz="1200" b="1"/>
                <a:t>Enclosure</a:t>
              </a:r>
            </a:p>
          </p:txBody>
        </p:sp>
        <p:sp>
          <p:nvSpPr>
            <p:cNvPr id="18451" name="Line 16"/>
            <p:cNvSpPr>
              <a:spLocks noChangeShapeType="1"/>
            </p:cNvSpPr>
            <p:nvPr/>
          </p:nvSpPr>
          <p:spPr bwMode="auto">
            <a:xfrm flipH="1">
              <a:off x="3438" y="1999"/>
              <a:ext cx="173" cy="3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2" name="Text Box 17"/>
            <p:cNvSpPr txBox="1">
              <a:spLocks noChangeArrowheads="1"/>
            </p:cNvSpPr>
            <p:nvPr/>
          </p:nvSpPr>
          <p:spPr bwMode="auto">
            <a:xfrm>
              <a:off x="2667" y="1880"/>
              <a:ext cx="10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Hg Target-Rear Body</a:t>
              </a:r>
            </a:p>
          </p:txBody>
        </p:sp>
        <p:sp>
          <p:nvSpPr>
            <p:cNvPr id="18453" name="Line 18"/>
            <p:cNvSpPr>
              <a:spLocks noChangeShapeType="1"/>
            </p:cNvSpPr>
            <p:nvPr/>
          </p:nvSpPr>
          <p:spPr bwMode="auto">
            <a:xfrm flipH="1">
              <a:off x="3704" y="1847"/>
              <a:ext cx="80" cy="2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Text Box 19"/>
            <p:cNvSpPr txBox="1">
              <a:spLocks noChangeArrowheads="1"/>
            </p:cNvSpPr>
            <p:nvPr/>
          </p:nvSpPr>
          <p:spPr bwMode="auto">
            <a:xfrm>
              <a:off x="3148" y="1736"/>
              <a:ext cx="7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Inflatable Seal</a:t>
              </a:r>
            </a:p>
          </p:txBody>
        </p:sp>
        <p:sp>
          <p:nvSpPr>
            <p:cNvPr id="18455" name="Line 20"/>
            <p:cNvSpPr>
              <a:spLocks noChangeShapeType="1"/>
            </p:cNvSpPr>
            <p:nvPr/>
          </p:nvSpPr>
          <p:spPr bwMode="auto">
            <a:xfrm flipH="1" flipV="1">
              <a:off x="4214" y="2361"/>
              <a:ext cx="202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Text Box 21"/>
            <p:cNvSpPr txBox="1">
              <a:spLocks noChangeArrowheads="1"/>
            </p:cNvSpPr>
            <p:nvPr/>
          </p:nvSpPr>
          <p:spPr bwMode="auto">
            <a:xfrm>
              <a:off x="4301" y="2475"/>
              <a:ext cx="7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Target Flange</a:t>
              </a:r>
            </a:p>
          </p:txBody>
        </p:sp>
        <p:sp>
          <p:nvSpPr>
            <p:cNvPr id="18457" name="Line 22"/>
            <p:cNvSpPr>
              <a:spLocks noChangeShapeType="1"/>
            </p:cNvSpPr>
            <p:nvPr/>
          </p:nvSpPr>
          <p:spPr bwMode="auto">
            <a:xfrm flipH="1">
              <a:off x="2737" y="2275"/>
              <a:ext cx="119" cy="3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Text Box 23"/>
            <p:cNvSpPr txBox="1">
              <a:spLocks noChangeArrowheads="1"/>
            </p:cNvSpPr>
            <p:nvPr/>
          </p:nvSpPr>
          <p:spPr bwMode="auto">
            <a:xfrm>
              <a:off x="1959" y="2160"/>
              <a:ext cx="110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Hg Target-Front Body</a:t>
              </a:r>
            </a:p>
          </p:txBody>
        </p:sp>
        <p:sp>
          <p:nvSpPr>
            <p:cNvPr id="18459" name="Line 24"/>
            <p:cNvSpPr>
              <a:spLocks noChangeShapeType="1"/>
            </p:cNvSpPr>
            <p:nvPr/>
          </p:nvSpPr>
          <p:spPr bwMode="auto">
            <a:xfrm flipH="1">
              <a:off x="4335" y="1676"/>
              <a:ext cx="81" cy="1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Text Box 25"/>
            <p:cNvSpPr txBox="1">
              <a:spLocks noChangeArrowheads="1"/>
            </p:cNvSpPr>
            <p:nvPr/>
          </p:nvSpPr>
          <p:spPr bwMode="auto">
            <a:xfrm>
              <a:off x="3467" y="1553"/>
              <a:ext cx="12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Hg Target Module Block</a:t>
              </a:r>
            </a:p>
          </p:txBody>
        </p:sp>
        <p:sp>
          <p:nvSpPr>
            <p:cNvPr id="18461" name="Line 26"/>
            <p:cNvSpPr>
              <a:spLocks noChangeShapeType="1"/>
            </p:cNvSpPr>
            <p:nvPr/>
          </p:nvSpPr>
          <p:spPr bwMode="auto">
            <a:xfrm flipV="1">
              <a:off x="3958" y="2418"/>
              <a:ext cx="160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2" name="Text Box 27"/>
            <p:cNvSpPr txBox="1">
              <a:spLocks noChangeArrowheads="1"/>
            </p:cNvSpPr>
            <p:nvPr/>
          </p:nvSpPr>
          <p:spPr bwMode="auto">
            <a:xfrm>
              <a:off x="3615" y="2609"/>
              <a:ext cx="7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Leak Detection</a:t>
              </a:r>
            </a:p>
            <a:p>
              <a:r>
                <a:rPr lang="en-US" sz="1200" b="1"/>
                <a:t>Instruments</a:t>
              </a:r>
            </a:p>
          </p:txBody>
        </p:sp>
        <p:sp>
          <p:nvSpPr>
            <p:cNvPr id="18463" name="Line 28"/>
            <p:cNvSpPr>
              <a:spLocks noChangeShapeType="1"/>
            </p:cNvSpPr>
            <p:nvPr/>
          </p:nvSpPr>
          <p:spPr bwMode="auto">
            <a:xfrm flipV="1">
              <a:off x="3744" y="3600"/>
              <a:ext cx="36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Line 29"/>
            <p:cNvSpPr>
              <a:spLocks noChangeShapeType="1"/>
            </p:cNvSpPr>
            <p:nvPr/>
          </p:nvSpPr>
          <p:spPr bwMode="auto">
            <a:xfrm flipH="1" flipV="1">
              <a:off x="4484" y="3160"/>
              <a:ext cx="80" cy="4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5" name="Line 30"/>
            <p:cNvSpPr>
              <a:spLocks noChangeShapeType="1"/>
            </p:cNvSpPr>
            <p:nvPr/>
          </p:nvSpPr>
          <p:spPr bwMode="auto">
            <a:xfrm flipV="1">
              <a:off x="3777" y="3275"/>
              <a:ext cx="601" cy="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6" name="Text Box 31"/>
            <p:cNvSpPr txBox="1">
              <a:spLocks noChangeArrowheads="1"/>
            </p:cNvSpPr>
            <p:nvPr/>
          </p:nvSpPr>
          <p:spPr bwMode="auto">
            <a:xfrm>
              <a:off x="2961" y="3678"/>
              <a:ext cx="10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/>
                <a:t>Hg Conductivity</a:t>
              </a:r>
            </a:p>
            <a:p>
              <a:r>
                <a:rPr lang="en-US" sz="1200" b="1"/>
                <a:t>Probe</a:t>
              </a:r>
            </a:p>
          </p:txBody>
        </p:sp>
        <p:sp>
          <p:nvSpPr>
            <p:cNvPr id="18467" name="Text Box 32"/>
            <p:cNvSpPr txBox="1">
              <a:spLocks noChangeArrowheads="1"/>
            </p:cNvSpPr>
            <p:nvPr/>
          </p:nvSpPr>
          <p:spPr bwMode="auto">
            <a:xfrm>
              <a:off x="3004" y="3387"/>
              <a:ext cx="8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Heated Junction</a:t>
              </a:r>
            </a:p>
            <a:p>
              <a:r>
                <a:rPr lang="en-US" sz="1200" b="1"/>
                <a:t>Thermocouple</a:t>
              </a:r>
            </a:p>
          </p:txBody>
        </p:sp>
        <p:sp>
          <p:nvSpPr>
            <p:cNvPr id="18468" name="Text Box 33"/>
            <p:cNvSpPr txBox="1">
              <a:spLocks noChangeArrowheads="1"/>
            </p:cNvSpPr>
            <p:nvPr/>
          </p:nvSpPr>
          <p:spPr bwMode="auto">
            <a:xfrm>
              <a:off x="4329" y="3611"/>
              <a:ext cx="64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He Fill</a:t>
              </a:r>
            </a:p>
            <a:p>
              <a:r>
                <a:rPr lang="en-US" sz="1200" b="1"/>
                <a:t>Connection</a:t>
              </a:r>
            </a:p>
          </p:txBody>
        </p:sp>
      </p:grpSp>
      <p:sp>
        <p:nvSpPr>
          <p:cNvPr id="18438" name="Line 34"/>
          <p:cNvSpPr>
            <a:spLocks noChangeShapeType="1"/>
          </p:cNvSpPr>
          <p:nvPr/>
        </p:nvSpPr>
        <p:spPr bwMode="auto">
          <a:xfrm flipH="1">
            <a:off x="3376613" y="3841750"/>
            <a:ext cx="820737" cy="706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39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305800" cy="770366"/>
          </a:xfrm>
        </p:spPr>
        <p:txBody>
          <a:bodyPr/>
          <a:lstStyle/>
          <a:p>
            <a:pPr eaLnBrk="1" hangingPunct="1"/>
            <a:r>
              <a:rPr lang="en-US" sz="2000" b="1" dirty="0" smtClean="0"/>
              <a:t>Several Target Modules have been manufactured and have survived the full 1250 MW-hrs that was required.</a:t>
            </a:r>
          </a:p>
          <a:p>
            <a:pPr eaLnBrk="1" hangingPunct="1">
              <a:buFontTx/>
              <a:buNone/>
            </a:pPr>
            <a:endParaRPr lang="en-US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114800" y="6553200"/>
            <a:ext cx="914400" cy="381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CFD Results Predict Recirculation Zone Near Flow Baffles</a:t>
            </a:r>
          </a:p>
        </p:txBody>
      </p:sp>
      <p:pic>
        <p:nvPicPr>
          <p:cNvPr id="304131" name="stream1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95400" y="990600"/>
            <a:ext cx="6400800" cy="5387975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7" fill="hold"/>
                                        <p:tgtEl>
                                          <p:spTgt spid="304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41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4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4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13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399"/>
            <a:ext cx="8839200" cy="487954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WBS 1.6.2 Moderator Systems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063521"/>
            <a:ext cx="5981700" cy="480387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700" b="1" dirty="0" smtClean="0"/>
              <a:t>The Moderator Systems has been successfully operated with both liquid Hydrogen and water, coupled and uncoup</a:t>
            </a:r>
            <a:r>
              <a:rPr lang="en-US" sz="1700" dirty="0" smtClean="0"/>
              <a:t>led.</a:t>
            </a:r>
            <a:endParaRPr lang="en-US" sz="1700" b="1" dirty="0" smtClean="0"/>
          </a:p>
          <a:p>
            <a:pPr eaLnBrk="1" hangingPunct="1">
              <a:lnSpc>
                <a:spcPct val="90000"/>
              </a:lnSpc>
            </a:pPr>
            <a:r>
              <a:rPr lang="en-US" sz="1700" b="1" dirty="0" smtClean="0"/>
              <a:t>Cadmium for use as a neutron </a:t>
            </a:r>
            <a:r>
              <a:rPr lang="en-US" sz="1700" b="1" dirty="0" err="1" smtClean="0"/>
              <a:t>decoupler</a:t>
            </a:r>
            <a:r>
              <a:rPr lang="en-US" sz="1700" b="1" dirty="0" smtClean="0"/>
              <a:t> is flame sprayed on the surface of the moderator vacuum vessel.</a:t>
            </a:r>
          </a:p>
          <a:p>
            <a:pPr eaLnBrk="1" hangingPunct="1">
              <a:lnSpc>
                <a:spcPct val="90000"/>
              </a:lnSpc>
            </a:pPr>
            <a:r>
              <a:rPr lang="en-US" sz="1700" b="1" dirty="0" smtClean="0"/>
              <a:t>Issues: Safety experts </a:t>
            </a:r>
            <a:r>
              <a:rPr lang="en-US" sz="1700" dirty="0" smtClean="0"/>
              <a:t>were</a:t>
            </a:r>
            <a:r>
              <a:rPr lang="en-US" sz="1700" b="1" dirty="0" smtClean="0"/>
              <a:t> concerned that during a P3 earthquake and simultaneous hydrogen burn in the hot cell that the two-hour fire wall will fail.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700" dirty="0" smtClean="0"/>
              <a:t>Occurrences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700" dirty="0" smtClean="0"/>
              <a:t>P3 earthquake.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700" dirty="0" smtClean="0"/>
              <a:t>Rupture all three hydrogen lines in the vessel.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700" dirty="0" smtClean="0"/>
              <a:t>Break Target cart assembly/vessel seal to the hot cell.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700" dirty="0" smtClean="0"/>
              <a:t>Potential Solutions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700" dirty="0" smtClean="0"/>
              <a:t>Probabilistic assessment of occurrences.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700" dirty="0" smtClean="0"/>
              <a:t>Rubble pile.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700" dirty="0" smtClean="0"/>
              <a:t>Reduce Hydrogen inventory.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324600" y="1447800"/>
            <a:ext cx="2514600" cy="2232025"/>
            <a:chOff x="3593" y="624"/>
            <a:chExt cx="1872" cy="1682"/>
          </a:xfrm>
        </p:grpSpPr>
        <p:graphicFrame>
          <p:nvGraphicFramePr>
            <p:cNvPr id="2051" name="Object 5"/>
            <p:cNvGraphicFramePr>
              <a:graphicFrameLocks noChangeAspect="1"/>
            </p:cNvGraphicFramePr>
            <p:nvPr/>
          </p:nvGraphicFramePr>
          <p:xfrm>
            <a:off x="3744" y="624"/>
            <a:ext cx="1557" cy="1501"/>
          </p:xfrm>
          <a:graphic>
            <a:graphicData uri="http://schemas.openxmlformats.org/presentationml/2006/ole">
              <p:oleObj spid="_x0000_s29699" name="Photo Editor Photo" r:id="rId3" imgW="3362794" imgH="3400900" progId="">
                <p:embed/>
              </p:oleObj>
            </a:graphicData>
          </a:graphic>
        </p:graphicFrame>
        <p:sp>
          <p:nvSpPr>
            <p:cNvPr id="2058" name="Text Box 6"/>
            <p:cNvSpPr txBox="1">
              <a:spLocks noChangeArrowheads="1"/>
            </p:cNvSpPr>
            <p:nvPr/>
          </p:nvSpPr>
          <p:spPr bwMode="auto">
            <a:xfrm>
              <a:off x="3593" y="2077"/>
              <a:ext cx="1872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/>
                <a:t>Vacuum vessel main body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553200" y="4191000"/>
            <a:ext cx="2263775" cy="1936750"/>
            <a:chOff x="3552" y="2427"/>
            <a:chExt cx="1858" cy="1506"/>
          </a:xfrm>
        </p:grpSpPr>
        <p:graphicFrame>
          <p:nvGraphicFramePr>
            <p:cNvPr id="2050" name="Object 8"/>
            <p:cNvGraphicFramePr>
              <a:graphicFrameLocks noChangeAspect="1"/>
            </p:cNvGraphicFramePr>
            <p:nvPr/>
          </p:nvGraphicFramePr>
          <p:xfrm>
            <a:off x="3552" y="2427"/>
            <a:ext cx="1858" cy="1289"/>
          </p:xfrm>
          <a:graphic>
            <a:graphicData uri="http://schemas.openxmlformats.org/presentationml/2006/ole">
              <p:oleObj spid="_x0000_s29698" name="Photo Editor Photo" r:id="rId4" imgW="4342857" imgH="3580952" progId="">
                <p:embed/>
              </p:oleObj>
            </a:graphicData>
          </a:graphic>
        </p:graphicFrame>
        <p:sp>
          <p:nvSpPr>
            <p:cNvPr id="2057" name="Text Box 9"/>
            <p:cNvSpPr txBox="1">
              <a:spLocks noChangeArrowheads="1"/>
            </p:cNvSpPr>
            <p:nvPr/>
          </p:nvSpPr>
          <p:spPr bwMode="auto">
            <a:xfrm>
              <a:off x="4120" y="3696"/>
              <a:ext cx="1016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/>
                <a:t>Beam tube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7924800" cy="914400"/>
          </a:xfrm>
        </p:spPr>
        <p:txBody>
          <a:bodyPr/>
          <a:lstStyle/>
          <a:p>
            <a:pPr eaLnBrk="1" hangingPunct="1"/>
            <a:r>
              <a:rPr lang="en-US" smtClean="0"/>
              <a:t>WBS 1.6.3 Reflector Assemblies </a:t>
            </a:r>
            <a:r>
              <a:rPr lang="en-US" smtClean="0">
                <a:cs typeface="Arial" charset="0"/>
              </a:rPr>
              <a:t>– </a:t>
            </a:r>
            <a:r>
              <a:rPr lang="en-US" smtClean="0"/>
              <a:t>Accomplishments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3200" y="1143000"/>
            <a:ext cx="4800600" cy="369332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SzPct val="115000"/>
              <a:buFontTx/>
              <a:buNone/>
            </a:pPr>
            <a:r>
              <a:rPr lang="en-US" sz="2000" b="1" dirty="0" smtClean="0">
                <a:cs typeface="Times New Roman" pitchFamily="18" charset="0"/>
              </a:rPr>
              <a:t>	   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The Outer Reflector Plug.</a:t>
            </a:r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197961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2895600" y="2362200"/>
            <a:ext cx="4343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70000"/>
              </a:spcBef>
              <a:buClr>
                <a:schemeClr val="tx1"/>
              </a:buClr>
              <a:buSzPct val="115000"/>
            </a:pPr>
            <a:endParaRPr lang="en-US" sz="2000" b="1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70000"/>
              </a:spcBef>
              <a:buClr>
                <a:schemeClr val="tx1"/>
              </a:buClr>
              <a:buSzPct val="115000"/>
            </a:pPr>
            <a:r>
              <a:rPr lang="en-US" sz="2000" b="1" dirty="0" smtClean="0">
                <a:cs typeface="Times New Roman" pitchFamily="18" charset="0"/>
              </a:rPr>
              <a:t>The inner </a:t>
            </a:r>
            <a:r>
              <a:rPr lang="en-US" sz="2000" b="1" dirty="0">
                <a:cs typeface="Times New Roman" pitchFamily="18" charset="0"/>
              </a:rPr>
              <a:t>Reflector </a:t>
            </a:r>
            <a:r>
              <a:rPr lang="en-US" sz="2000" b="1" dirty="0" smtClean="0">
                <a:cs typeface="Times New Roman" pitchFamily="18" charset="0"/>
              </a:rPr>
              <a:t>Plug. </a:t>
            </a:r>
            <a:endParaRPr lang="en-US" sz="2000" b="1" dirty="0"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70000"/>
              </a:spcBef>
              <a:buClr>
                <a:schemeClr val="tx1"/>
              </a:buClr>
              <a:buSzPct val="115000"/>
            </a:pPr>
            <a:r>
              <a:rPr lang="en-US" sz="2000" b="1" dirty="0" smtClean="0">
                <a:cs typeface="Times New Roman" pitchFamily="18" charset="0"/>
              </a:rPr>
              <a:t>Beryllium with heavy water cooling is used for the reflector.</a:t>
            </a:r>
          </a:p>
          <a:p>
            <a:pPr>
              <a:lnSpc>
                <a:spcPct val="90000"/>
              </a:lnSpc>
              <a:spcBef>
                <a:spcPct val="70000"/>
              </a:spcBef>
              <a:buClr>
                <a:schemeClr val="tx1"/>
              </a:buClr>
              <a:buSzPct val="115000"/>
            </a:pPr>
            <a:r>
              <a:rPr lang="en-US" sz="2000" b="1" dirty="0" smtClean="0">
                <a:cs typeface="Times New Roman" pitchFamily="18" charset="0"/>
              </a:rPr>
              <a:t>All material </a:t>
            </a:r>
            <a:r>
              <a:rPr lang="en-US" sz="2000" b="1" dirty="0" smtClean="0">
                <a:cs typeface="Times New Roman" pitchFamily="18" charset="0"/>
              </a:rPr>
              <a:t>within </a:t>
            </a:r>
            <a:r>
              <a:rPr lang="en-US" sz="2000" b="1" dirty="0" smtClean="0">
                <a:cs typeface="Times New Roman" pitchFamily="18" charset="0"/>
              </a:rPr>
              <a:t>one meter of the target requires active cooling.</a:t>
            </a:r>
          </a:p>
          <a:p>
            <a:pPr>
              <a:lnSpc>
                <a:spcPct val="90000"/>
              </a:lnSpc>
              <a:spcBef>
                <a:spcPct val="70000"/>
              </a:spcBef>
              <a:buClr>
                <a:schemeClr val="tx1"/>
              </a:buClr>
              <a:buSzPct val="115000"/>
            </a:pPr>
            <a:r>
              <a:rPr lang="en-US" sz="2000" b="1" dirty="0" smtClean="0">
                <a:cs typeface="Times New Roman" pitchFamily="18" charset="0"/>
              </a:rPr>
              <a:t> </a:t>
            </a:r>
            <a:endParaRPr lang="en-US" sz="2000" b="1" dirty="0">
              <a:cs typeface="Times New Roman" pitchFamily="18" charset="0"/>
            </a:endParaRPr>
          </a:p>
        </p:txBody>
      </p:sp>
      <p:pic>
        <p:nvPicPr>
          <p:cNvPr id="2048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752600"/>
            <a:ext cx="17430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Line 7"/>
          <p:cNvSpPr>
            <a:spLocks noChangeShapeType="1"/>
          </p:cNvSpPr>
          <p:nvPr/>
        </p:nvSpPr>
        <p:spPr bwMode="auto">
          <a:xfrm flipH="1">
            <a:off x="2438400" y="13716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Line 9"/>
          <p:cNvSpPr>
            <a:spLocks noChangeShapeType="1"/>
          </p:cNvSpPr>
          <p:nvPr/>
        </p:nvSpPr>
        <p:spPr bwMode="auto">
          <a:xfrm>
            <a:off x="6096000" y="3048000"/>
            <a:ext cx="167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114800" y="6553200"/>
            <a:ext cx="914400" cy="381000"/>
          </a:xfrm>
          <a:prstGeom prst="rect">
            <a:avLst/>
          </a:prstGeom>
          <a:noFill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1.6.4 Support Cylinders Status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5181600" cy="1497846"/>
          </a:xfrm>
        </p:spPr>
        <p:txBody>
          <a:bodyPr/>
          <a:lstStyle/>
          <a:p>
            <a:pPr eaLnBrk="1" hangingPunct="1">
              <a:spcAft>
                <a:spcPct val="35000"/>
              </a:spcAft>
            </a:pPr>
            <a:r>
              <a:rPr lang="en-US" sz="2000" b="1" dirty="0" smtClean="0"/>
              <a:t>Fabrication by Major Tool.</a:t>
            </a:r>
          </a:p>
          <a:p>
            <a:pPr eaLnBrk="1" hangingPunct="1">
              <a:spcAft>
                <a:spcPct val="35000"/>
              </a:spcAft>
            </a:pPr>
            <a:r>
              <a:rPr lang="en-US" sz="2000" b="1" dirty="0" smtClean="0"/>
              <a:t>Inner Support Cylinder</a:t>
            </a:r>
          </a:p>
          <a:p>
            <a:pPr eaLnBrk="1" hangingPunct="1">
              <a:spcAft>
                <a:spcPct val="35000"/>
              </a:spcAft>
            </a:pPr>
            <a:r>
              <a:rPr lang="en-US" sz="2000" b="1" dirty="0" smtClean="0"/>
              <a:t>Outer and Upper delivered.</a:t>
            </a:r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" y="2590800"/>
            <a:ext cx="2806700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914400"/>
            <a:ext cx="35052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8100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32766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399"/>
            <a:ext cx="7391400" cy="484748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1.6.5 Target System Shielding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828800"/>
            <a:ext cx="2590800" cy="3200400"/>
          </a:xfrm>
        </p:spPr>
        <p:txBody>
          <a:bodyPr/>
          <a:lstStyle/>
          <a:p>
            <a:pPr eaLnBrk="1" hangingPunct="1">
              <a:spcBef>
                <a:spcPct val="10000"/>
              </a:spcBef>
              <a:spcAft>
                <a:spcPct val="25000"/>
              </a:spcAft>
            </a:pPr>
            <a:r>
              <a:rPr lang="en-US" sz="1600" b="1" dirty="0" smtClean="0"/>
              <a:t>Shutter System</a:t>
            </a:r>
          </a:p>
          <a:p>
            <a:pPr lvl="1" eaLnBrk="1" hangingPunct="1">
              <a:spcBef>
                <a:spcPct val="10000"/>
              </a:spcBef>
              <a:spcAft>
                <a:spcPct val="25000"/>
              </a:spcAft>
            </a:pPr>
            <a:r>
              <a:rPr lang="en-US" sz="1600" dirty="0" smtClean="0"/>
              <a:t>Shutter Gates </a:t>
            </a:r>
          </a:p>
          <a:p>
            <a:pPr lvl="1" eaLnBrk="1" hangingPunct="1">
              <a:spcBef>
                <a:spcPct val="10000"/>
              </a:spcBef>
              <a:spcAft>
                <a:spcPct val="25000"/>
              </a:spcAft>
            </a:pPr>
            <a:r>
              <a:rPr lang="en-US" sz="1600" dirty="0" smtClean="0"/>
              <a:t>Top Blocks </a:t>
            </a:r>
          </a:p>
          <a:p>
            <a:pPr lvl="1" eaLnBrk="1" hangingPunct="1">
              <a:spcBef>
                <a:spcPct val="10000"/>
              </a:spcBef>
              <a:spcAft>
                <a:spcPct val="25000"/>
              </a:spcAft>
            </a:pPr>
            <a:r>
              <a:rPr lang="en-US" sz="1600" dirty="0" smtClean="0"/>
              <a:t>Guide Rails </a:t>
            </a:r>
          </a:p>
          <a:p>
            <a:pPr lvl="1" eaLnBrk="1" hangingPunct="1">
              <a:spcBef>
                <a:spcPct val="10000"/>
              </a:spcBef>
              <a:spcAft>
                <a:spcPct val="25000"/>
              </a:spcAft>
            </a:pPr>
            <a:r>
              <a:rPr lang="en-US" sz="1600" dirty="0" smtClean="0"/>
              <a:t>Hydraulic Drive </a:t>
            </a:r>
          </a:p>
          <a:p>
            <a:pPr eaLnBrk="1" hangingPunct="1">
              <a:spcBef>
                <a:spcPct val="10000"/>
              </a:spcBef>
              <a:spcAft>
                <a:spcPct val="25000"/>
              </a:spcAft>
            </a:pPr>
            <a:r>
              <a:rPr lang="en-US" sz="1600" b="1" dirty="0" smtClean="0"/>
              <a:t>Interstitial Blocks</a:t>
            </a:r>
          </a:p>
          <a:p>
            <a:pPr eaLnBrk="1" hangingPunct="1">
              <a:spcBef>
                <a:spcPct val="10000"/>
              </a:spcBef>
              <a:spcAft>
                <a:spcPct val="25000"/>
              </a:spcAft>
            </a:pPr>
            <a:r>
              <a:rPr lang="en-US" sz="1600" b="1" dirty="0" smtClean="0"/>
              <a:t>Fore and Aft Blocks</a:t>
            </a:r>
            <a:endParaRPr lang="en-US" sz="1600" dirty="0" smtClean="0"/>
          </a:p>
          <a:p>
            <a:pPr lvl="1" eaLnBrk="1" hangingPunct="1">
              <a:spcBef>
                <a:spcPct val="10000"/>
              </a:spcBef>
              <a:spcAft>
                <a:spcPct val="25000"/>
              </a:spcAft>
            </a:pPr>
            <a:endParaRPr lang="en-US" sz="1600" dirty="0" smtClean="0"/>
          </a:p>
          <a:p>
            <a:pPr lvl="1" eaLnBrk="1" hangingPunct="1">
              <a:spcBef>
                <a:spcPct val="10000"/>
              </a:spcBef>
              <a:spcAft>
                <a:spcPct val="25000"/>
              </a:spcAft>
            </a:pPr>
            <a:endParaRPr lang="en-US" sz="1600" dirty="0" smtClean="0"/>
          </a:p>
          <a:p>
            <a:pPr lvl="1" eaLnBrk="1" hangingPunct="1">
              <a:spcBef>
                <a:spcPct val="10000"/>
              </a:spcBef>
              <a:spcAft>
                <a:spcPct val="25000"/>
              </a:spcAft>
            </a:pPr>
            <a:endParaRPr lang="en-US" sz="1600" dirty="0" smtClean="0"/>
          </a:p>
          <a:p>
            <a:pPr lvl="1" eaLnBrk="1" hangingPunct="1">
              <a:spcBef>
                <a:spcPct val="10000"/>
              </a:spcBef>
              <a:spcAft>
                <a:spcPct val="25000"/>
              </a:spcAft>
              <a:buFontTx/>
              <a:buNone/>
            </a:pPr>
            <a:endParaRPr lang="en-US" sz="1600" dirty="0" smtClean="0"/>
          </a:p>
        </p:txBody>
      </p:sp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2113" y="914400"/>
            <a:ext cx="26558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867400" y="3733800"/>
            <a:ext cx="3121025" cy="2470150"/>
            <a:chOff x="3696" y="2352"/>
            <a:chExt cx="1966" cy="1556"/>
          </a:xfrm>
        </p:grpSpPr>
        <p:pic>
          <p:nvPicPr>
            <p:cNvPr id="2663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96" y="2352"/>
              <a:ext cx="1966" cy="1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5" name="Text Box 7"/>
            <p:cNvSpPr txBox="1">
              <a:spLocks noChangeArrowheads="1"/>
            </p:cNvSpPr>
            <p:nvPr/>
          </p:nvSpPr>
          <p:spPr bwMode="auto">
            <a:xfrm>
              <a:off x="4032" y="3696"/>
              <a:ext cx="11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/>
                <a:t>Interstitial Block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494088" y="4114800"/>
            <a:ext cx="2362200" cy="2289175"/>
            <a:chOff x="2160" y="2592"/>
            <a:chExt cx="1488" cy="1442"/>
          </a:xfrm>
        </p:grpSpPr>
        <p:pic>
          <p:nvPicPr>
            <p:cNvPr id="26632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2592"/>
              <a:ext cx="1488" cy="1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3" name="Text Box 10"/>
            <p:cNvSpPr txBox="1">
              <a:spLocks noChangeArrowheads="1"/>
            </p:cNvSpPr>
            <p:nvPr/>
          </p:nvSpPr>
          <p:spPr bwMode="auto">
            <a:xfrm>
              <a:off x="2352" y="3668"/>
              <a:ext cx="114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/>
                <a:t>Target Cart Liner</a:t>
              </a:r>
            </a:p>
            <a:p>
              <a:r>
                <a:rPr lang="en-US" sz="1600" b="1"/>
                <a:t>Fore Block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391400" cy="487954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WBS 1.6.6 Utility Systems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762000"/>
            <a:ext cx="39624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000" b="1" dirty="0" smtClean="0"/>
              <a:t>The Utility Systems had responsibility for heavy water, light water, and gases.</a:t>
            </a:r>
          </a:p>
        </p:txBody>
      </p:sp>
      <p:pic>
        <p:nvPicPr>
          <p:cNvPr id="307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38700" y="3575050"/>
            <a:ext cx="3276600" cy="2825750"/>
          </a:xfrm>
          <a:noFill/>
        </p:spPr>
      </p:pic>
      <p:graphicFrame>
        <p:nvGraphicFramePr>
          <p:cNvPr id="3074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4572000" y="990600"/>
          <a:ext cx="3641725" cy="2438400"/>
        </p:xfrm>
        <a:graphic>
          <a:graphicData uri="http://schemas.openxmlformats.org/presentationml/2006/ole">
            <p:oleObj spid="_x0000_s30722" name="Photo Editor Photo" r:id="rId4" imgW="17066667" imgH="11428571" progId="">
              <p:embed/>
            </p:oleObj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38200" y="3962400"/>
            <a:ext cx="3810000" cy="2362200"/>
            <a:chOff x="864" y="1440"/>
            <a:chExt cx="4080" cy="2544"/>
          </a:xfrm>
        </p:grpSpPr>
        <p:pic>
          <p:nvPicPr>
            <p:cNvPr id="3080" name="Picture 7" descr="AUT_08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64" y="1454"/>
              <a:ext cx="4080" cy="2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1" name="Line 8"/>
            <p:cNvSpPr>
              <a:spLocks noChangeShapeType="1"/>
            </p:cNvSpPr>
            <p:nvPr/>
          </p:nvSpPr>
          <p:spPr bwMode="auto">
            <a:xfrm flipH="1">
              <a:off x="3329" y="1488"/>
              <a:ext cx="559" cy="369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2" name="Line 9"/>
            <p:cNvSpPr>
              <a:spLocks noChangeShapeType="1"/>
            </p:cNvSpPr>
            <p:nvPr/>
          </p:nvSpPr>
          <p:spPr bwMode="auto">
            <a:xfrm flipH="1">
              <a:off x="3216" y="1440"/>
              <a:ext cx="240" cy="19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609600" y="1752600"/>
          <a:ext cx="3733800" cy="2514600"/>
        </p:xfrm>
        <a:graphic>
          <a:graphicData uri="http://schemas.openxmlformats.org/presentationml/2006/ole">
            <p:oleObj spid="_x0000_s30723" name="Photo Editor Photo" r:id="rId6" imgW="19504762" imgH="1462857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886200" y="6477000"/>
            <a:ext cx="914400" cy="381000"/>
          </a:xfrm>
          <a:prstGeom prst="rect">
            <a:avLst/>
          </a:prstGeom>
          <a:noFill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4429125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143000"/>
            <a:ext cx="383857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1.6.7 Hot Cell Manipulators</a:t>
            </a:r>
          </a:p>
        </p:txBody>
      </p:sp>
      <p:sp>
        <p:nvSpPr>
          <p:cNvPr id="2765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3352800" cy="127727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25000"/>
              </a:spcAft>
              <a:buClrTx/>
            </a:pPr>
            <a:r>
              <a:rPr lang="en-US" sz="2000" dirty="0" smtClean="0"/>
              <a:t>The </a:t>
            </a:r>
            <a:r>
              <a:rPr lang="en-US" sz="2000" dirty="0" err="1" smtClean="0"/>
              <a:t>Servomanipulator</a:t>
            </a:r>
            <a:r>
              <a:rPr lang="en-US" sz="2000" dirty="0" smtClean="0"/>
              <a:t> has proved to be invaluable for remote handling.</a:t>
            </a:r>
          </a:p>
          <a:p>
            <a:pPr eaLnBrk="1" hangingPunct="1">
              <a:spcBef>
                <a:spcPct val="0"/>
              </a:spcBef>
              <a:buClrTx/>
              <a:buNone/>
            </a:pPr>
            <a:endParaRPr lang="en-US" sz="2000" dirty="0" smtClean="0"/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4595813"/>
            <a:ext cx="3048000" cy="19338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Two </a:t>
            </a:r>
            <a:r>
              <a:rPr lang="en-US" sz="2000" dirty="0" err="1" smtClean="0"/>
              <a:t>Servomanipuloators</a:t>
            </a:r>
            <a:r>
              <a:rPr lang="en-US" sz="2000" dirty="0" smtClean="0"/>
              <a:t> are used at the SNS, one in the hot cell, the other on top of the shielding monolith.  </a:t>
            </a:r>
          </a:p>
          <a:p>
            <a:pPr eaLnBrk="1" hangingPunct="1"/>
            <a:endParaRPr lang="en-US" sz="2000" dirty="0" smtClean="0"/>
          </a:p>
        </p:txBody>
      </p:sp>
      <p:pic>
        <p:nvPicPr>
          <p:cNvPr id="2765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3276600"/>
            <a:ext cx="30654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1.6.7 Remote Handling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90600"/>
            <a:ext cx="8229600" cy="4842351"/>
          </a:xfrm>
        </p:spPr>
        <p:txBody>
          <a:bodyPr/>
          <a:lstStyle/>
          <a:p>
            <a:r>
              <a:rPr lang="en-US" dirty="0" smtClean="0"/>
              <a:t>Since SNS operation began in 2006, a significant amount of remote handling operations have occurred</a:t>
            </a:r>
          </a:p>
          <a:p>
            <a:r>
              <a:rPr lang="en-US" dirty="0" smtClean="0"/>
              <a:t>Remote handling at SNS encompasses:</a:t>
            </a:r>
          </a:p>
          <a:p>
            <a:pPr lvl="1"/>
            <a:r>
              <a:rPr lang="en-US" dirty="0" smtClean="0"/>
              <a:t>Major component replacement (target, PBW, CVI, etc)</a:t>
            </a:r>
          </a:p>
          <a:p>
            <a:pPr lvl="1"/>
            <a:r>
              <a:rPr lang="en-US" dirty="0"/>
              <a:t>PIE operations</a:t>
            </a:r>
          </a:p>
          <a:p>
            <a:pPr lvl="2"/>
            <a:r>
              <a:rPr lang="en-US" dirty="0"/>
              <a:t>Target Post-Irradiation Examination relies heavily on remote </a:t>
            </a:r>
            <a:r>
              <a:rPr lang="en-US" dirty="0" smtClean="0"/>
              <a:t>handling</a:t>
            </a:r>
          </a:p>
          <a:p>
            <a:pPr lvl="1"/>
            <a:r>
              <a:rPr lang="en-US" dirty="0" smtClean="0"/>
              <a:t>Waste shipment operations</a:t>
            </a:r>
          </a:p>
          <a:p>
            <a:pPr lvl="2"/>
            <a:r>
              <a:rPr lang="en-US" dirty="0" smtClean="0"/>
              <a:t>Cask loading and waste handling require significant remote handling</a:t>
            </a:r>
          </a:p>
          <a:p>
            <a:r>
              <a:rPr lang="en-US" dirty="0" smtClean="0"/>
              <a:t>The following provides an overview of these remote handling operations along with plans for future operations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1.6.7 Remote Handling -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90600"/>
            <a:ext cx="8229600" cy="5050613"/>
          </a:xfrm>
        </p:spPr>
        <p:txBody>
          <a:bodyPr/>
          <a:lstStyle/>
          <a:p>
            <a:r>
              <a:rPr lang="en-US" dirty="0" smtClean="0"/>
              <a:t>Planning for remote handling operations utilizes the following variables:</a:t>
            </a:r>
          </a:p>
          <a:p>
            <a:pPr lvl="1"/>
            <a:r>
              <a:rPr lang="en-US" dirty="0" smtClean="0"/>
              <a:t>End of life tracking for major components</a:t>
            </a:r>
          </a:p>
          <a:p>
            <a:pPr lvl="2"/>
            <a:r>
              <a:rPr lang="en-US" dirty="0" smtClean="0"/>
              <a:t>A spreadsheet is maintained to track end of life for targets, PBWs, Inner Reflector Plug, Ring Injection Dump window and beam stop, etc</a:t>
            </a:r>
          </a:p>
          <a:p>
            <a:pPr lvl="2"/>
            <a:r>
              <a:rPr lang="en-US" dirty="0" smtClean="0"/>
              <a:t>End of life for each item is estimated based on projected beam power, run schedules, availability, etc., and then updated monthly with actuals</a:t>
            </a:r>
          </a:p>
          <a:p>
            <a:pPr lvl="1"/>
            <a:r>
              <a:rPr lang="en-US" dirty="0" smtClean="0"/>
              <a:t>Beam Line Instrument requirements</a:t>
            </a:r>
          </a:p>
          <a:p>
            <a:pPr lvl="2"/>
            <a:r>
              <a:rPr lang="en-US" dirty="0" smtClean="0"/>
              <a:t>Shutter replacements and CVI installation requirements are tracked based on instrument operational need dates  </a:t>
            </a:r>
          </a:p>
          <a:p>
            <a:r>
              <a:rPr lang="en-US" dirty="0" smtClean="0"/>
              <a:t>These variables are then managed to ensure tooling and resource availability and to provide near and long term maintenance planning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330200"/>
            <a:ext cx="8229600" cy="827919"/>
          </a:xfrm>
        </p:spPr>
        <p:txBody>
          <a:bodyPr/>
          <a:lstStyle/>
          <a:p>
            <a:r>
              <a:rPr lang="en-US" sz="2800" dirty="0" smtClean="0"/>
              <a:t>At the Start of the SNS Target Systems, The Team attacked 4 Major Design Goals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344613"/>
            <a:ext cx="8229600" cy="5284524"/>
          </a:xfrm>
        </p:spPr>
        <p:txBody>
          <a:bodyPr/>
          <a:lstStyle/>
          <a:p>
            <a:r>
              <a:rPr lang="en-US" dirty="0" smtClean="0"/>
              <a:t>Design a Hg target system to produce room temperature and cold neutrons at high intensity using a one MW proton beam that would satisfy the requirements of the scattering instruments. (60 pulses per sec of 1 micro-sec width, 18 Beam Lines (6 Split), and </a:t>
            </a:r>
            <a:r>
              <a:rPr lang="en-US" dirty="0" err="1" smtClean="0"/>
              <a:t>Linac</a:t>
            </a:r>
            <a:r>
              <a:rPr lang="en-US" dirty="0" smtClean="0"/>
              <a:t>/accumulator ring) </a:t>
            </a:r>
          </a:p>
          <a:p>
            <a:r>
              <a:rPr lang="en-US" dirty="0" smtClean="0"/>
              <a:t>Design a system that could be operated safely.</a:t>
            </a:r>
          </a:p>
          <a:p>
            <a:r>
              <a:rPr lang="en-US" dirty="0" smtClean="0"/>
              <a:t>Design a system that could be built within the cost and schedule limits. </a:t>
            </a:r>
            <a:r>
              <a:rPr lang="en-US" smtClean="0"/>
              <a:t>($105M </a:t>
            </a:r>
            <a:r>
              <a:rPr lang="en-US" dirty="0" smtClean="0"/>
              <a:t>Construction, $35M R&amp;D, 7yrs construction, 10yrs total)</a:t>
            </a:r>
          </a:p>
          <a:p>
            <a:r>
              <a:rPr lang="en-US" dirty="0" smtClean="0"/>
              <a:t>Design a system that can be maintained (Efficient remote handling is a major driving requirement).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Module Replacement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4" y="1344613"/>
            <a:ext cx="8270875" cy="4889544"/>
          </a:xfrm>
        </p:spPr>
        <p:txBody>
          <a:bodyPr/>
          <a:lstStyle/>
          <a:p>
            <a:r>
              <a:rPr lang="en-US" sz="2400" dirty="0" smtClean="0"/>
              <a:t>Target Replacement </a:t>
            </a:r>
          </a:p>
          <a:p>
            <a:pPr lvl="1"/>
            <a:r>
              <a:rPr lang="en-US" sz="2000" dirty="0" smtClean="0"/>
              <a:t>Target Maintenance Environment</a:t>
            </a:r>
          </a:p>
          <a:p>
            <a:pPr lvl="2"/>
            <a:r>
              <a:rPr lang="en-US" sz="1600" dirty="0" smtClean="0"/>
              <a:t>Target Service Bay</a:t>
            </a:r>
          </a:p>
          <a:p>
            <a:pPr lvl="2"/>
            <a:r>
              <a:rPr lang="en-US" sz="1600" dirty="0" smtClean="0"/>
              <a:t>Maintenance Equipment</a:t>
            </a:r>
          </a:p>
          <a:p>
            <a:pPr lvl="2"/>
            <a:r>
              <a:rPr lang="en-US" sz="1600" dirty="0" smtClean="0"/>
              <a:t>Radiation and Contamination</a:t>
            </a:r>
          </a:p>
          <a:p>
            <a:pPr lvl="1"/>
            <a:r>
              <a:rPr lang="en-US" sz="2000" dirty="0" smtClean="0"/>
              <a:t>Target Replacement Operations</a:t>
            </a:r>
          </a:p>
          <a:p>
            <a:pPr lvl="1"/>
            <a:r>
              <a:rPr lang="en-US" sz="2000" dirty="0" smtClean="0"/>
              <a:t>Target Replacement Lessons Learned</a:t>
            </a:r>
          </a:p>
          <a:p>
            <a:r>
              <a:rPr lang="en-US" sz="2400" dirty="0" smtClean="0"/>
              <a:t>Replacement of the target modules is accomplished using only remote handling tooling and procedures (hands-on operations are not possible)</a:t>
            </a:r>
          </a:p>
          <a:p>
            <a:r>
              <a:rPr lang="en-US" sz="2400" dirty="0" smtClean="0"/>
              <a:t>While the tooling and procedures utilized enable successful replacement of the targets, continuous process improvement is employed to ensure successful replacements</a:t>
            </a:r>
          </a:p>
        </p:txBody>
      </p:sp>
      <p:pic>
        <p:nvPicPr>
          <p:cNvPr id="4" name="Picture 11" descr="sns-4104-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6858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95744" y="3386328"/>
            <a:ext cx="1862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SNS Target Module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Module Replacement (Cont’d)</a:t>
            </a:r>
            <a:endParaRPr lang="en-US" dirty="0"/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228600" y="914400"/>
            <a:ext cx="8229600" cy="165686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C3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Four window workstations each containing a pair of master-slave manipulators are built-into the target Service </a:t>
            </a:r>
            <a:r>
              <a:rPr lang="en-US" sz="2000" b="1" dirty="0" smtClean="0">
                <a:latin typeface="Arial Narrow" pitchFamily="34" charset="0"/>
                <a:cs typeface="+mn-cs"/>
              </a:rPr>
              <a:t>B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ay.  Only one is workstation is dedicated to target change-out</a:t>
            </a: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C3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b="1" dirty="0">
                <a:latin typeface="Arial Narrow" pitchFamily="34" charset="0"/>
                <a:cs typeface="+mn-cs"/>
              </a:rPr>
              <a:t>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servo-manipulator is required to perform most operations including bolt torquing, tool transport, inspections and precision operations</a:t>
            </a:r>
          </a:p>
        </p:txBody>
      </p:sp>
      <p:pic>
        <p:nvPicPr>
          <p:cNvPr id="5" name="Picture 4" descr="7_21_09 031_xx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5594" y="2761921"/>
            <a:ext cx="4446006" cy="295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223085" y="5678788"/>
            <a:ext cx="2873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Remote Handling Control Room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6200" y="5943600"/>
            <a:ext cx="18383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/>
              <a:t>Manipulator Gallery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495" y="2723664"/>
            <a:ext cx="4346565" cy="325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Module Replacement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4791055"/>
          </a:xfrm>
        </p:spPr>
        <p:txBody>
          <a:bodyPr/>
          <a:lstStyle/>
          <a:p>
            <a:r>
              <a:rPr lang="en-US" dirty="0" smtClean="0"/>
              <a:t>Radiation and Contamination Environment:</a:t>
            </a:r>
          </a:p>
          <a:p>
            <a:pPr lvl="1"/>
            <a:r>
              <a:rPr lang="en-US" dirty="0" smtClean="0"/>
              <a:t>Experience has shown that the isotopic particulate contamination is long-lived and wide-spread inside the Service Bay</a:t>
            </a:r>
          </a:p>
          <a:p>
            <a:pPr lvl="2"/>
            <a:r>
              <a:rPr lang="en-US" dirty="0" smtClean="0"/>
              <a:t>A systematic program of obtaining smears from within the Service Bay has been initiated to characterize the contamination environment</a:t>
            </a:r>
          </a:p>
          <a:p>
            <a:pPr lvl="3"/>
            <a:r>
              <a:rPr lang="en-US" dirty="0" smtClean="0"/>
              <a:t>Current contaminations levels range from 10,000 dpm to 3-5,000,000 dpm</a:t>
            </a:r>
          </a:p>
          <a:p>
            <a:pPr lvl="1"/>
            <a:r>
              <a:rPr lang="en-US" dirty="0" smtClean="0"/>
              <a:t>Radiation levels at various locations in the process bay are tracked during target replacements</a:t>
            </a:r>
          </a:p>
          <a:p>
            <a:pPr lvl="2"/>
            <a:r>
              <a:rPr lang="en-US" dirty="0" smtClean="0"/>
              <a:t>The maximum dose rates observed during Target #3 replacement:</a:t>
            </a:r>
          </a:p>
          <a:p>
            <a:pPr lvl="3"/>
            <a:r>
              <a:rPr lang="en-US" dirty="0" smtClean="0"/>
              <a:t>Mercury Pump:  21.45 R/hr  (.215 Gy/hr)</a:t>
            </a:r>
          </a:p>
          <a:p>
            <a:pPr lvl="3"/>
            <a:r>
              <a:rPr lang="en-US" dirty="0" smtClean="0"/>
              <a:t>Coolant Water Return Line from Carriage:  2475 R/hr  (24.75 Gy/hr) </a:t>
            </a:r>
          </a:p>
          <a:p>
            <a:pPr lvl="3"/>
            <a:r>
              <a:rPr lang="en-US" dirty="0" smtClean="0"/>
              <a:t>Mercury Return Line from Carriage:  2717 R/hr  (27.17 Gy/hr)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Module Replacement (Cont’d)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5" y="1066800"/>
            <a:ext cx="8229600" cy="4781822"/>
          </a:xfrm>
        </p:spPr>
        <p:txBody>
          <a:bodyPr/>
          <a:lstStyle/>
          <a:p>
            <a:r>
              <a:rPr lang="en-US" sz="2400" dirty="0" smtClean="0"/>
              <a:t>Following each target replacement, a “lessons learned” activity is conducted to ensure continuous improvement of the replacement procedures and tooling</a:t>
            </a:r>
          </a:p>
          <a:p>
            <a:pPr lvl="1"/>
            <a:r>
              <a:rPr lang="en-US" sz="2000" dirty="0" smtClean="0"/>
              <a:t>Enhancements to the process and tooling improvements enable replacement of a target in approximately 100 hours</a:t>
            </a:r>
          </a:p>
          <a:p>
            <a:r>
              <a:rPr lang="en-US" sz="2400" dirty="0" smtClean="0"/>
              <a:t>Each target replacement yields new challenges and issues</a:t>
            </a:r>
          </a:p>
          <a:p>
            <a:pPr lvl="1"/>
            <a:r>
              <a:rPr lang="en-US" sz="2000" dirty="0" smtClean="0"/>
              <a:t>Target #1:  Leaking Hiltap fitting in the mercury process loop required extensive real-time testing to identify and correct</a:t>
            </a:r>
          </a:p>
          <a:p>
            <a:pPr lvl="1"/>
            <a:r>
              <a:rPr lang="en-US" sz="2000" dirty="0" smtClean="0"/>
              <a:t>Target #2:  Inadequate target bolt torquing resulted in degraded mercury seal testing results requiring additional effort to identify and correct the issue prior to target insertion</a:t>
            </a:r>
          </a:p>
          <a:p>
            <a:pPr lvl="1"/>
            <a:r>
              <a:rPr lang="en-US" sz="2000" dirty="0" smtClean="0"/>
              <a:t>Target #3: Leaking Hiltap fitting in the water coolant loop required real-time testing to identify and correct resulting in a two day delay in completion of target replacement  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114800" y="6557963"/>
            <a:ext cx="914400" cy="381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114300"/>
            <a:ext cx="7391400" cy="914400"/>
          </a:xfrm>
        </p:spPr>
        <p:txBody>
          <a:bodyPr/>
          <a:lstStyle/>
          <a:p>
            <a:r>
              <a:rPr lang="en-US"/>
              <a:t>Target Module Replacement Demonstration</a:t>
            </a:r>
          </a:p>
        </p:txBody>
      </p:sp>
      <p:pic>
        <p:nvPicPr>
          <p:cNvPr id="321539" name="TargetRH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" y="1066800"/>
            <a:ext cx="77724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73" fill="hold"/>
                                        <p:tgtEl>
                                          <p:spTgt spid="321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1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21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53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153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114800" y="6553200"/>
            <a:ext cx="914400" cy="381000"/>
          </a:xfrm>
          <a:prstGeom prst="rect">
            <a:avLst/>
          </a:prstGeom>
          <a:noFill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125" y="177800"/>
            <a:ext cx="8229600" cy="435247"/>
          </a:xfrm>
        </p:spPr>
        <p:txBody>
          <a:bodyPr/>
          <a:lstStyle/>
          <a:p>
            <a:pPr algn="ctr" eaLnBrk="1" hangingPunct="1"/>
            <a:r>
              <a:rPr lang="en-US" sz="2600" dirty="0" smtClean="0"/>
              <a:t>WBS 1.6.9 Beam Dumps</a:t>
            </a:r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486150"/>
            <a:ext cx="3732213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429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1066800"/>
            <a:ext cx="2589213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 Box 7"/>
          <p:cNvSpPr txBox="1">
            <a:spLocks noChangeArrowheads="1"/>
          </p:cNvSpPr>
          <p:nvPr/>
        </p:nvSpPr>
        <p:spPr bwMode="auto">
          <a:xfrm>
            <a:off x="3048000" y="1016000"/>
            <a:ext cx="3276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 smtClean="0"/>
              <a:t>There are three beam stops at the SNS, </a:t>
            </a:r>
            <a:r>
              <a:rPr lang="en-US" sz="1600" b="1" dirty="0"/>
              <a:t>two </a:t>
            </a:r>
            <a:r>
              <a:rPr lang="en-US" sz="1600" b="1" dirty="0" smtClean="0"/>
              <a:t>passively cooled </a:t>
            </a:r>
            <a:r>
              <a:rPr lang="en-US" sz="1600" b="1" dirty="0"/>
              <a:t>beam </a:t>
            </a:r>
            <a:r>
              <a:rPr lang="en-US" sz="1600" b="1" dirty="0" smtClean="0"/>
              <a:t>stops (7.5 KW) </a:t>
            </a:r>
            <a:r>
              <a:rPr lang="en-US" sz="1600" b="1" dirty="0"/>
              <a:t>and </a:t>
            </a:r>
            <a:r>
              <a:rPr lang="en-US" sz="1600" b="1" dirty="0" smtClean="0"/>
              <a:t>a water cooled ring injection beam stop (150 KW).  Energy Solutions 10 ton shield blocks were used for most of the shielding mass.</a:t>
            </a:r>
            <a:endParaRPr lang="en-US" sz="1600" b="1" dirty="0"/>
          </a:p>
        </p:txBody>
      </p:sp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587375" y="2873375"/>
            <a:ext cx="251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/>
              <a:t>Passive Beam Stop</a:t>
            </a:r>
          </a:p>
        </p:txBody>
      </p:sp>
      <p:sp>
        <p:nvSpPr>
          <p:cNvPr id="29706" name="Text Box 9"/>
          <p:cNvSpPr txBox="1">
            <a:spLocks noChangeArrowheads="1"/>
          </p:cNvSpPr>
          <p:nvPr/>
        </p:nvSpPr>
        <p:spPr bwMode="auto">
          <a:xfrm>
            <a:off x="3581400" y="3060700"/>
            <a:ext cx="3505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/>
              <a:t>Ring Injection Beam Stop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90600"/>
            <a:ext cx="8229600" cy="4692567"/>
          </a:xfrm>
        </p:spPr>
        <p:txBody>
          <a:bodyPr/>
          <a:lstStyle/>
          <a:p>
            <a:r>
              <a:rPr lang="en-US" dirty="0" smtClean="0"/>
              <a:t>Post-Irradiation Examination (PIE) </a:t>
            </a:r>
            <a:r>
              <a:rPr lang="en-US" dirty="0"/>
              <a:t>has been conducted</a:t>
            </a:r>
            <a:r>
              <a:rPr lang="en-US" dirty="0" smtClean="0"/>
              <a:t> on each of spent target modules following replacement</a:t>
            </a:r>
          </a:p>
          <a:p>
            <a:r>
              <a:rPr lang="en-US" dirty="0" smtClean="0"/>
              <a:t>PIE operations have utilized the following tools:</a:t>
            </a:r>
          </a:p>
          <a:p>
            <a:pPr lvl="1"/>
            <a:r>
              <a:rPr lang="en-US" dirty="0" smtClean="0"/>
              <a:t>Pressure decay testing to verify the integrity of portions of the target vessel (interstitial volume and water shroud)</a:t>
            </a:r>
          </a:p>
          <a:p>
            <a:pPr lvl="1"/>
            <a:r>
              <a:rPr lang="en-US" dirty="0" smtClean="0"/>
              <a:t>Nose Sampling to remove samples of each target nose for subsequent testing</a:t>
            </a:r>
          </a:p>
          <a:p>
            <a:pPr lvl="1"/>
            <a:r>
              <a:rPr lang="en-US" dirty="0" smtClean="0"/>
              <a:t>Video scope inspection to enable visual inspection of areas of interest within the mercury vessel</a:t>
            </a:r>
          </a:p>
          <a:p>
            <a:r>
              <a:rPr lang="en-US" dirty="0" smtClean="0"/>
              <a:t>Non-destructive methods (decay testing and video scope) are employed prior to nose sampling</a:t>
            </a:r>
          </a:p>
        </p:txBody>
      </p:sp>
    </p:spTree>
    <p:extLst>
      <p:ext uri="{BB962C8B-B14F-4D97-AF65-F5344CB8AC3E}">
        <p14:creationId xmlns:p14="http://schemas.microsoft.com/office/powerpoint/2010/main" xmlns="" val="26066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</a:t>
            </a:r>
            <a:r>
              <a:rPr lang="en-US" dirty="0" smtClean="0"/>
              <a:t>Operations (Cont’d)</a:t>
            </a:r>
            <a:endParaRPr lang="en-US" dirty="0"/>
          </a:p>
        </p:txBody>
      </p:sp>
      <p:pic>
        <p:nvPicPr>
          <p:cNvPr id="4" name="Picture 3" descr="cap00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143000"/>
            <a:ext cx="6096000" cy="4572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1125" y="685800"/>
            <a:ext cx="8229600" cy="480131"/>
          </a:xfrm>
        </p:spPr>
        <p:txBody>
          <a:bodyPr/>
          <a:lstStyle/>
          <a:p>
            <a:r>
              <a:rPr lang="en-US" dirty="0" smtClean="0"/>
              <a:t>Target Video Scope Image: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99359" y="1066800"/>
            <a:ext cx="236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Video scope image of the interior of the Target</a:t>
            </a:r>
          </a:p>
          <a:p>
            <a:r>
              <a:rPr lang="en-US" sz="1400" dirty="0" smtClean="0"/>
              <a:t>Mercury Vessel at the </a:t>
            </a:r>
          </a:p>
          <a:p>
            <a:r>
              <a:rPr lang="en-US" sz="1400" dirty="0" smtClean="0"/>
              <a:t>Nose location showing</a:t>
            </a:r>
          </a:p>
          <a:p>
            <a:r>
              <a:rPr lang="en-US" sz="1400" dirty="0" smtClean="0"/>
              <a:t>significant cavitation damage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2667000"/>
            <a:ext cx="2628900" cy="350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5065" y="583817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Video scope being inserted into target nose following</a:t>
            </a:r>
            <a:r>
              <a:rPr lang="en-US" sz="1400" dirty="0"/>
              <a:t> </a:t>
            </a:r>
            <a:r>
              <a:rPr lang="en-US" sz="1400" dirty="0" smtClean="0"/>
              <a:t>sample cutting</a:t>
            </a:r>
          </a:p>
        </p:txBody>
      </p:sp>
    </p:spTree>
    <p:extLst>
      <p:ext uri="{BB962C8B-B14F-4D97-AF65-F5344CB8AC3E}">
        <p14:creationId xmlns:p14="http://schemas.microsoft.com/office/powerpoint/2010/main" xmlns="" val="4110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</a:t>
            </a:r>
            <a:r>
              <a:rPr lang="en-US" dirty="0" smtClean="0"/>
              <a:t>Operations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891469"/>
            <a:ext cx="8229600" cy="480131"/>
          </a:xfrm>
        </p:spPr>
        <p:txBody>
          <a:bodyPr/>
          <a:lstStyle/>
          <a:p>
            <a:r>
              <a:rPr lang="en-US" dirty="0" smtClean="0"/>
              <a:t>Target Nose Sampling Operations: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579830"/>
            <a:ext cx="4294360" cy="322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579830"/>
            <a:ext cx="4294360" cy="3220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41" y="4773441"/>
            <a:ext cx="29690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Spent Target suspended vertically</a:t>
            </a:r>
          </a:p>
          <a:p>
            <a:r>
              <a:rPr lang="en-US" sz="1400" dirty="0"/>
              <a:t>i</a:t>
            </a:r>
            <a:r>
              <a:rPr lang="en-US" sz="1400" dirty="0" smtClean="0"/>
              <a:t>n remote-operated Nose Sampling</a:t>
            </a:r>
          </a:p>
          <a:p>
            <a:r>
              <a:rPr lang="en-US" sz="1400" dirty="0" smtClean="0"/>
              <a:t>Cutter Assembly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4759922"/>
            <a:ext cx="3301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View of Target nose following the fourth</a:t>
            </a:r>
          </a:p>
          <a:p>
            <a:r>
              <a:rPr lang="en-US" sz="1400" dirty="0"/>
              <a:t>c</a:t>
            </a:r>
            <a:r>
              <a:rPr lang="en-US" sz="1400" dirty="0" smtClean="0"/>
              <a:t>utting operation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91621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880369"/>
          </a:xfrm>
        </p:spPr>
        <p:txBody>
          <a:bodyPr/>
          <a:lstStyle/>
          <a:p>
            <a:r>
              <a:rPr lang="en-US" dirty="0" smtClean="0"/>
              <a:t>Near Term and Future Remote Handling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066799"/>
            <a:ext cx="8229600" cy="4930791"/>
          </a:xfrm>
        </p:spPr>
        <p:txBody>
          <a:bodyPr/>
          <a:lstStyle/>
          <a:p>
            <a:r>
              <a:rPr lang="en-US" dirty="0" smtClean="0"/>
              <a:t>Near term:</a:t>
            </a:r>
          </a:p>
          <a:p>
            <a:pPr lvl="1"/>
            <a:r>
              <a:rPr lang="en-US" dirty="0" smtClean="0"/>
              <a:t>Target #4 replacement:  January 2012</a:t>
            </a:r>
          </a:p>
          <a:p>
            <a:pPr lvl="1"/>
            <a:r>
              <a:rPr lang="en-US" dirty="0" smtClean="0"/>
              <a:t>PBW #3 replacement:  July 2012</a:t>
            </a:r>
          </a:p>
          <a:p>
            <a:pPr lvl="1"/>
            <a:r>
              <a:rPr lang="en-US" dirty="0" smtClean="0"/>
              <a:t>Target #5 and BL 9 Shutter/CVI:  January 2013</a:t>
            </a:r>
          </a:p>
          <a:p>
            <a:r>
              <a:rPr lang="en-US" dirty="0" smtClean="0"/>
              <a:t>Inner Reflector Plug Replacement</a:t>
            </a:r>
          </a:p>
          <a:p>
            <a:pPr lvl="1"/>
            <a:r>
              <a:rPr lang="en-US" dirty="0" smtClean="0"/>
              <a:t>Anticipated to occur no sooner than January 2015</a:t>
            </a:r>
          </a:p>
          <a:p>
            <a:pPr lvl="1"/>
            <a:r>
              <a:rPr lang="en-US" dirty="0" smtClean="0"/>
              <a:t>All tooling has been designed and delivered</a:t>
            </a:r>
          </a:p>
          <a:p>
            <a:pPr lvl="1"/>
            <a:r>
              <a:rPr lang="en-US" dirty="0" smtClean="0"/>
              <a:t>Testing and procedure development remain</a:t>
            </a:r>
          </a:p>
          <a:p>
            <a:r>
              <a:rPr lang="en-US" dirty="0" smtClean="0"/>
              <a:t>Ring Injection Dump Window and Beam Stop</a:t>
            </a:r>
          </a:p>
          <a:p>
            <a:pPr lvl="1"/>
            <a:r>
              <a:rPr lang="en-US" dirty="0" smtClean="0"/>
              <a:t>Anticipated to occur no sooner than January 2016</a:t>
            </a:r>
          </a:p>
          <a:p>
            <a:pPr lvl="1"/>
            <a:r>
              <a:rPr lang="en-US" dirty="0" smtClean="0"/>
              <a:t>Tooling procurement in work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Target Monolith Components</a:t>
            </a:r>
            <a:endParaRPr lang="en-US" dirty="0"/>
          </a:p>
        </p:txBody>
      </p:sp>
      <p:pic>
        <p:nvPicPr>
          <p:cNvPr id="4" name="Picture 4" descr="Full_Monolith_5_02_big-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66750"/>
            <a:ext cx="86868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28800" y="44196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Shutter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47244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CVI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895600"/>
            <a:ext cx="118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Top Block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2105025" y="3257550"/>
            <a:ext cx="2009775" cy="438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2324100" y="3314700"/>
            <a:ext cx="1295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514600" y="3657600"/>
            <a:ext cx="9144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 flipV="1">
            <a:off x="1947004" y="2524125"/>
            <a:ext cx="1224821" cy="5561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0"/>
          </p:cNvCxnSpPr>
          <p:nvPr/>
        </p:nvCxnSpPr>
        <p:spPr>
          <a:xfrm rot="5400000" flipH="1" flipV="1">
            <a:off x="2861734" y="3785660"/>
            <a:ext cx="1333500" cy="5439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43400" y="4572000"/>
            <a:ext cx="142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Target Nose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6200000" flipV="1">
            <a:off x="3924300" y="3695700"/>
            <a:ext cx="1219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53108" y="3619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b="1" dirty="0" smtClean="0"/>
          </a:p>
          <a:p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03683" y="3590925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Neutron Path</a:t>
            </a: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200" y="762000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SDER Floor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3000" y="838200"/>
            <a:ext cx="2525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Monolith Shine Shield Beams</a:t>
            </a:r>
            <a:endParaRPr lang="en-US" sz="1400" dirty="0">
              <a:solidFill>
                <a:schemeClr val="bg2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4267200" y="1143000"/>
            <a:ext cx="914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4819650" y="1142999"/>
            <a:ext cx="361950" cy="333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4991100" y="1333499"/>
            <a:ext cx="390525" cy="9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752600" y="1066800"/>
            <a:ext cx="12954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457200"/>
            <a:ext cx="8229600" cy="533400"/>
          </a:xfrm>
        </p:spPr>
        <p:txBody>
          <a:bodyPr/>
          <a:lstStyle/>
          <a:p>
            <a:pPr algn="ctr"/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344613"/>
            <a:ext cx="8229600" cy="3912866"/>
          </a:xfrm>
        </p:spPr>
        <p:txBody>
          <a:bodyPr/>
          <a:lstStyle/>
          <a:p>
            <a:r>
              <a:rPr lang="en-US" dirty="0" smtClean="0"/>
              <a:t>The SNS is operating at a very high level of reliability and at times power levels &gt; 1MW.</a:t>
            </a:r>
          </a:p>
          <a:p>
            <a:r>
              <a:rPr lang="en-US" dirty="0" smtClean="0"/>
              <a:t>Development of high powered targets based on the SNS experience can be  accomplished.</a:t>
            </a:r>
          </a:p>
          <a:p>
            <a:r>
              <a:rPr lang="en-US" dirty="0" smtClean="0"/>
              <a:t>Cost savings are possible based on the SNS data.</a:t>
            </a:r>
          </a:p>
          <a:p>
            <a:r>
              <a:rPr lang="en-US" dirty="0" smtClean="0"/>
              <a:t>Experienced personnel are available to help develop these high powered targets.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838200"/>
            <a:ext cx="8229600" cy="990600"/>
          </a:xfrm>
        </p:spPr>
        <p:txBody>
          <a:bodyPr/>
          <a:lstStyle/>
          <a:p>
            <a:r>
              <a:rPr lang="en-US" dirty="0" smtClean="0"/>
              <a:t>Additional Slides for SNS Remote Handling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762001"/>
            <a:ext cx="8229600" cy="1047466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6066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838200"/>
            <a:ext cx="8229600" cy="990600"/>
          </a:xfrm>
        </p:spPr>
        <p:txBody>
          <a:bodyPr/>
          <a:lstStyle/>
          <a:p>
            <a:r>
              <a:rPr lang="en-US" dirty="0" smtClean="0"/>
              <a:t>Additional Slides for SNS Remote Handling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762001"/>
            <a:ext cx="8229600" cy="388414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Proton Beam Window Replacement</a:t>
            </a:r>
          </a:p>
          <a:p>
            <a:r>
              <a:rPr lang="en-US" dirty="0" smtClean="0"/>
              <a:t>Shutter and CVI Replacement</a:t>
            </a:r>
          </a:p>
          <a:p>
            <a:r>
              <a:rPr lang="en-US" dirty="0" smtClean="0"/>
              <a:t>Waste Shipment Operations</a:t>
            </a:r>
          </a:p>
          <a:p>
            <a:r>
              <a:rPr lang="en-US" dirty="0" smtClean="0"/>
              <a:t>Future  Remote Handling Operations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6066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Window Replacement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800600" y="609600"/>
            <a:ext cx="3682113" cy="5867400"/>
            <a:chOff x="4800600" y="609600"/>
            <a:chExt cx="3682113" cy="5867400"/>
          </a:xfrm>
        </p:grpSpPr>
        <p:grpSp>
          <p:nvGrpSpPr>
            <p:cNvPr id="5" name="Group 15"/>
            <p:cNvGrpSpPr/>
            <p:nvPr/>
          </p:nvGrpSpPr>
          <p:grpSpPr>
            <a:xfrm>
              <a:off x="4800600" y="609600"/>
              <a:ext cx="3682113" cy="5867400"/>
              <a:chOff x="4800600" y="609600"/>
              <a:chExt cx="3682113" cy="5867400"/>
            </a:xfrm>
          </p:grpSpPr>
          <p:pic>
            <p:nvPicPr>
              <p:cNvPr id="7" name="Picture 6" descr="pbw_iso_cropped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486400" y="609600"/>
                <a:ext cx="2093826" cy="586740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086600" y="838200"/>
                <a:ext cx="127951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PBW Module</a:t>
                </a:r>
              </a:p>
              <a:p>
                <a:r>
                  <a:rPr lang="en-US" sz="1400" b="1" dirty="0" smtClean="0"/>
                  <a:t>  ~  5.6 m tall</a:t>
                </a:r>
              </a:p>
              <a:p>
                <a:r>
                  <a:rPr lang="en-US" sz="1400" b="1" dirty="0" smtClean="0"/>
                  <a:t>  ~  2975 kg</a:t>
                </a:r>
                <a:endParaRPr lang="en-US" sz="1400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800600" y="5943600"/>
                <a:ext cx="11792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Water-Cooled</a:t>
                </a:r>
              </a:p>
              <a:p>
                <a:r>
                  <a:rPr lang="en-US" sz="1200" b="1" dirty="0" smtClean="0"/>
                  <a:t>Shields</a:t>
                </a:r>
                <a:endParaRPr lang="en-US" sz="1200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89520" y="4953000"/>
                <a:ext cx="89319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Inflatable</a:t>
                </a:r>
              </a:p>
              <a:p>
                <a:r>
                  <a:rPr lang="en-US" sz="1200" b="1" dirty="0" smtClean="0"/>
                  <a:t>Seals (NS</a:t>
                </a:r>
              </a:p>
              <a:p>
                <a:r>
                  <a:rPr lang="en-US" sz="1200" b="1" dirty="0" smtClean="0"/>
                  <a:t>and FS)</a:t>
                </a:r>
                <a:endParaRPr lang="en-US" sz="1200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239000" y="3733800"/>
                <a:ext cx="11288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Guide Shield</a:t>
                </a:r>
                <a:endParaRPr lang="en-US" sz="1200" b="1" dirty="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rot="10800000" flipV="1">
                <a:off x="6629400" y="2286000"/>
                <a:ext cx="685800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rot="5400000">
                <a:off x="6705600" y="4267200"/>
                <a:ext cx="1143000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rot="5400000">
                <a:off x="7239000" y="5410200"/>
                <a:ext cx="381000" cy="3810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9" idx="3"/>
              </p:cNvCxnSpPr>
              <p:nvPr/>
            </p:nvCxnSpPr>
            <p:spPr>
              <a:xfrm flipV="1">
                <a:off x="5979834" y="6019801"/>
                <a:ext cx="649566" cy="1546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7010400" y="2057400"/>
              <a:ext cx="11288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Utility Piping</a:t>
              </a:r>
              <a:endParaRPr lang="en-US" sz="1200" b="1" dirty="0"/>
            </a:p>
          </p:txBody>
        </p:sp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11204" y="990600"/>
            <a:ext cx="5984796" cy="4491486"/>
          </a:xfrm>
        </p:spPr>
        <p:txBody>
          <a:bodyPr/>
          <a:lstStyle/>
          <a:p>
            <a:r>
              <a:rPr lang="en-US" sz="2400" dirty="0" smtClean="0"/>
              <a:t>Two Proton Beam Window modules have been replaced at SNS:</a:t>
            </a:r>
          </a:p>
          <a:p>
            <a:pPr lvl="1"/>
            <a:r>
              <a:rPr lang="en-US" sz="2000" dirty="0" smtClean="0"/>
              <a:t>The initially-installed window had received just over 3000 MW-hrs of accumulated energy resulted in an approximate dpa level of 6.5</a:t>
            </a:r>
          </a:p>
          <a:p>
            <a:pPr lvl="1"/>
            <a:r>
              <a:rPr lang="en-US" sz="2000" dirty="0" smtClean="0"/>
              <a:t>The second window had received ~ 5200 MW-hrs of energy resulting in a dpa level of approximately 10.5</a:t>
            </a:r>
          </a:p>
          <a:p>
            <a:pPr lvl="1"/>
            <a:r>
              <a:rPr lang="en-US" sz="2000" dirty="0" smtClean="0"/>
              <a:t>The Proton Beam Windows incorporate the optics portion of the Target Imaging System enabling the viewing of the coated Target Module along with halo thermocouples to aid in beam centering</a:t>
            </a:r>
          </a:p>
          <a:p>
            <a:pPr lvl="1"/>
            <a:r>
              <a:rPr lang="en-US" sz="2000" dirty="0" smtClean="0"/>
              <a:t>Following both installations, Core Vessel and RTBT flight tube vacuum leak testing has indicated excellent PBW inflatable seal function 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62000" y="5504506"/>
            <a:ext cx="3200400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Window Replacement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204" y="986143"/>
            <a:ext cx="4079796" cy="4347857"/>
          </a:xfrm>
        </p:spPr>
        <p:txBody>
          <a:bodyPr/>
          <a:lstStyle/>
          <a:p>
            <a:r>
              <a:rPr lang="en-US" sz="2400" dirty="0" smtClean="0"/>
              <a:t>Replacement of a PBW module involves the following basic operations:</a:t>
            </a:r>
          </a:p>
          <a:p>
            <a:pPr lvl="1"/>
            <a:r>
              <a:rPr lang="en-US" sz="1600" dirty="0" smtClean="0"/>
              <a:t>Removal of five shield blocks (45 tons of shielding)</a:t>
            </a:r>
          </a:p>
          <a:p>
            <a:pPr lvl="1"/>
            <a:r>
              <a:rPr lang="en-US" sz="1600" dirty="0" smtClean="0"/>
              <a:t>Drying (water removal) of PBW module</a:t>
            </a:r>
          </a:p>
          <a:p>
            <a:pPr lvl="1"/>
            <a:r>
              <a:rPr lang="en-US" sz="1600" dirty="0" smtClean="0"/>
              <a:t>Cutting and removal of activated utility piping</a:t>
            </a:r>
          </a:p>
          <a:p>
            <a:pPr lvl="1"/>
            <a:r>
              <a:rPr lang="en-US" sz="1600" dirty="0" smtClean="0"/>
              <a:t>Withdrawal of PBW module from cavity</a:t>
            </a:r>
          </a:p>
          <a:p>
            <a:pPr lvl="1"/>
            <a:r>
              <a:rPr lang="en-US" sz="1600" dirty="0" smtClean="0"/>
              <a:t>Installation of new PBW module</a:t>
            </a:r>
          </a:p>
          <a:p>
            <a:pPr lvl="1"/>
            <a:r>
              <a:rPr lang="en-US" sz="1600" dirty="0" smtClean="0"/>
              <a:t>Connection of utility piping</a:t>
            </a:r>
          </a:p>
          <a:p>
            <a:pPr lvl="1"/>
            <a:r>
              <a:rPr lang="en-US" sz="1600" dirty="0" smtClean="0"/>
              <a:t>Leak testing of inflatable seals and piping connections</a:t>
            </a:r>
          </a:p>
          <a:p>
            <a:pPr lvl="1"/>
            <a:r>
              <a:rPr lang="en-US" sz="1600" dirty="0" smtClean="0"/>
              <a:t>Re-installation of shielding</a:t>
            </a:r>
            <a:endParaRPr lang="en-US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4191000" y="812031"/>
            <a:ext cx="4800600" cy="5089266"/>
            <a:chOff x="4191000" y="812031"/>
            <a:chExt cx="4800600" cy="5089266"/>
          </a:xfrm>
        </p:grpSpPr>
        <p:pic>
          <p:nvPicPr>
            <p:cNvPr id="6" name="Picture 5" descr="pbw_desrev_all4"/>
            <p:cNvPicPr>
              <a:picLocks noChangeArrowheads="1"/>
            </p:cNvPicPr>
            <p:nvPr/>
          </p:nvPicPr>
          <p:blipFill>
            <a:blip r:embed="rId2" cstate="print"/>
            <a:srcRect l="19662"/>
            <a:stretch>
              <a:fillRect/>
            </a:stretch>
          </p:blipFill>
          <p:spPr bwMode="auto">
            <a:xfrm>
              <a:off x="4572000" y="1329297"/>
              <a:ext cx="44196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" name="Group 35"/>
            <p:cNvGrpSpPr/>
            <p:nvPr/>
          </p:nvGrpSpPr>
          <p:grpSpPr>
            <a:xfrm>
              <a:off x="4191000" y="812031"/>
              <a:ext cx="4643653" cy="4217169"/>
              <a:chOff x="4191000" y="812031"/>
              <a:chExt cx="4643653" cy="4217169"/>
            </a:xfrm>
          </p:grpSpPr>
          <p:sp>
            <p:nvSpPr>
              <p:cNvPr id="8" name="TextBox 5"/>
              <p:cNvSpPr txBox="1"/>
              <p:nvPr/>
            </p:nvSpPr>
            <p:spPr>
              <a:xfrm>
                <a:off x="5105400" y="838200"/>
                <a:ext cx="1242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PBW Top Block</a:t>
                </a:r>
                <a:endParaRPr lang="en-US" sz="1200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267200" y="1383792"/>
                <a:ext cx="1752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PBW Shield Block 6</a:t>
                </a:r>
              </a:p>
              <a:p>
                <a:r>
                  <a:rPr lang="en-US" sz="1200" b="1" dirty="0" smtClean="0"/>
                  <a:t>(brown)</a:t>
                </a:r>
                <a:endParaRPr lang="en-US" sz="1200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191000" y="2584704"/>
                <a:ext cx="1676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PBW Shield Block 4</a:t>
                </a:r>
                <a:endParaRPr lang="en-US" sz="1200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191000" y="3364993"/>
                <a:ext cx="1676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PBW Shield Block 3</a:t>
                </a:r>
                <a:endParaRPr lang="en-US" sz="1200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191000" y="2145793"/>
                <a:ext cx="1752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PBW Shield Block 5</a:t>
                </a:r>
                <a:endParaRPr lang="en-US" sz="1200" b="1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rot="16200000" flipH="1">
                <a:off x="5753100" y="1193292"/>
                <a:ext cx="68580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5105400" y="1688592"/>
                <a:ext cx="1143000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5410200" y="2396097"/>
                <a:ext cx="1371600" cy="304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5410200" y="2853297"/>
                <a:ext cx="1371600" cy="3810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11" idx="3"/>
              </p:cNvCxnSpPr>
              <p:nvPr/>
            </p:nvCxnSpPr>
            <p:spPr>
              <a:xfrm>
                <a:off x="5867400" y="3503493"/>
                <a:ext cx="990600" cy="3948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4191000" y="4419600"/>
                <a:ext cx="1384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RTBT Flight Tube</a:t>
                </a:r>
                <a:endParaRPr lang="en-US" sz="1200" b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391400" y="812031"/>
                <a:ext cx="14432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Monolith/Core</a:t>
                </a:r>
              </a:p>
              <a:p>
                <a:pPr algn="ctr"/>
                <a:r>
                  <a:rPr lang="en-US" sz="1200" b="1" dirty="0" smtClean="0"/>
                  <a:t>Vessel</a:t>
                </a:r>
                <a:endParaRPr lang="en-US" sz="1200" b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800600" y="3886200"/>
                <a:ext cx="10807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PBW Module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4876800" y="4724400"/>
                <a:ext cx="685800" cy="304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rot="5400000">
                <a:off x="7620001" y="1536193"/>
                <a:ext cx="762000" cy="1523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5486400" y="4148697"/>
                <a:ext cx="1295400" cy="304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1088682" y="5596237"/>
            <a:ext cx="2597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latin typeface="Arial Narrow" pitchFamily="34" charset="0"/>
              </a:rPr>
              <a:t>PBW replacement requires</a:t>
            </a:r>
          </a:p>
          <a:p>
            <a:pPr algn="ctr"/>
            <a:r>
              <a:rPr lang="en-US" b="1" i="1" dirty="0">
                <a:latin typeface="Arial Narrow" pitchFamily="34" charset="0"/>
              </a:rPr>
              <a:t>a</a:t>
            </a:r>
            <a:r>
              <a:rPr lang="en-US" b="1" i="1" dirty="0" smtClean="0">
                <a:latin typeface="Arial Narrow" pitchFamily="34" charset="0"/>
              </a:rPr>
              <a:t>pproximately 9 days</a:t>
            </a:r>
            <a:endParaRPr lang="en-US" b="1" i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Window Replacement</a:t>
            </a:r>
            <a:endParaRPr lang="en-US" dirty="0"/>
          </a:p>
        </p:txBody>
      </p:sp>
      <p:pic>
        <p:nvPicPr>
          <p:cNvPr id="4" name="Picture 3" descr="PBW Install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685800"/>
            <a:ext cx="3314700" cy="4419600"/>
          </a:xfrm>
          <a:prstGeom prst="rect">
            <a:avLst/>
          </a:prstGeom>
        </p:spPr>
      </p:pic>
      <p:pic>
        <p:nvPicPr>
          <p:cNvPr id="5" name="Picture 4" descr="PBW Jumper Inst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685800"/>
            <a:ext cx="3200400" cy="2400300"/>
          </a:xfrm>
          <a:prstGeom prst="rect">
            <a:avLst/>
          </a:prstGeom>
        </p:spPr>
      </p:pic>
      <p:pic>
        <p:nvPicPr>
          <p:cNvPr id="6" name="Picture 5" descr="Fiber Optic Cable Inst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3276600"/>
            <a:ext cx="4114800" cy="3086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4112" y="609600"/>
            <a:ext cx="1588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r"/>
            <a:r>
              <a:rPr lang="en-US" sz="1400" b="1" dirty="0" smtClean="0"/>
              <a:t>Jumper</a:t>
            </a:r>
          </a:p>
          <a:p>
            <a:pPr lvl="1" algn="r"/>
            <a:r>
              <a:rPr lang="en-US" sz="1400" b="1" dirty="0" smtClean="0"/>
              <a:t>Installation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32888" y="5711952"/>
            <a:ext cx="16401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r"/>
            <a:r>
              <a:rPr lang="en-US" sz="1400" b="1" dirty="0" smtClean="0"/>
              <a:t>TIS Fiber</a:t>
            </a:r>
          </a:p>
          <a:p>
            <a:pPr lvl="1" algn="r"/>
            <a:r>
              <a:rPr lang="en-US" sz="1400" b="1" dirty="0" smtClean="0"/>
              <a:t>Optic Cable</a:t>
            </a:r>
          </a:p>
          <a:p>
            <a:pPr lvl="1" algn="r"/>
            <a:r>
              <a:rPr lang="en-US" sz="1400" b="1" dirty="0" smtClean="0"/>
              <a:t>Installation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456" y="5056632"/>
            <a:ext cx="2819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b="1" dirty="0" smtClean="0"/>
              <a:t>New PBW Installation</a:t>
            </a:r>
            <a:endParaRPr lang="en-US" sz="14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Window Replacement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204" y="1066800"/>
            <a:ext cx="8229600" cy="1255728"/>
          </a:xfrm>
        </p:spPr>
        <p:txBody>
          <a:bodyPr/>
          <a:lstStyle/>
          <a:p>
            <a:r>
              <a:rPr lang="en-US" dirty="0" smtClean="0"/>
              <a:t>Radiological surveys are done during every aspect of PBW replacement operations.  The following are some of the findings from the most recent operation:</a:t>
            </a:r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1600200" y="2514600"/>
          <a:ext cx="6651287" cy="3429000"/>
        </p:xfrm>
        <a:graphic>
          <a:graphicData uri="http://schemas.openxmlformats.org/presentationml/2006/ole">
            <p:oleObj spid="_x0000_s1050" name="Worksheet" r:id="rId3" imgW="5210048" imgH="2685898" progId="Excel.Sheet.12">
              <p:embed/>
            </p:oleObj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and CVI Replacement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066800"/>
            <a:ext cx="8229600" cy="4833118"/>
          </a:xfrm>
        </p:spPr>
        <p:txBody>
          <a:bodyPr/>
          <a:lstStyle/>
          <a:p>
            <a:r>
              <a:rPr lang="en-US" dirty="0" smtClean="0"/>
              <a:t>At the completion of SNS construction, seven instrument beam lines contained concrete shutter plugs in lieu of fully-functional shutters</a:t>
            </a:r>
          </a:p>
          <a:p>
            <a:pPr lvl="1"/>
            <a:r>
              <a:rPr lang="en-US" dirty="0" smtClean="0"/>
              <a:t>To date, four of these beam lines have been updated to remove the shutter plug assemblies and install operational shutters</a:t>
            </a:r>
          </a:p>
          <a:p>
            <a:r>
              <a:rPr lang="en-US" dirty="0" smtClean="0"/>
              <a:t>Additionally, four beam lines contained Core Vessel Insert plugs in lieu of functional inserts</a:t>
            </a:r>
          </a:p>
          <a:p>
            <a:pPr lvl="1"/>
            <a:r>
              <a:rPr lang="en-US" dirty="0" smtClean="0"/>
              <a:t>The BL 16 CVI was replaced during the winter 2011 outage</a:t>
            </a:r>
          </a:p>
          <a:p>
            <a:r>
              <a:rPr lang="en-US" dirty="0" smtClean="0"/>
              <a:t>The following slides give an overview of the BL 16 CVI and shutter replacement operation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and CVI Replacement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4237057"/>
          </a:xfrm>
        </p:spPr>
        <p:txBody>
          <a:bodyPr/>
          <a:lstStyle/>
          <a:p>
            <a:r>
              <a:rPr lang="en-US" dirty="0" smtClean="0"/>
              <a:t>Each beam line has its own user-operated primary shutter</a:t>
            </a:r>
          </a:p>
          <a:p>
            <a:pPr lvl="1"/>
            <a:r>
              <a:rPr lang="en-US" dirty="0" smtClean="0"/>
              <a:t>12 single channel shutters</a:t>
            </a:r>
          </a:p>
          <a:p>
            <a:pPr lvl="2"/>
            <a:r>
              <a:rPr lang="en-US" dirty="0" smtClean="0"/>
              <a:t>30 tons each (27,215 kg)</a:t>
            </a:r>
          </a:p>
          <a:p>
            <a:pPr lvl="1"/>
            <a:r>
              <a:rPr lang="en-US" dirty="0" smtClean="0"/>
              <a:t>6 multi channel shutters</a:t>
            </a:r>
          </a:p>
          <a:p>
            <a:pPr lvl="2"/>
            <a:r>
              <a:rPr lang="en-US" dirty="0" smtClean="0"/>
              <a:t>50 tons each  (45,350 kg)</a:t>
            </a:r>
          </a:p>
          <a:p>
            <a:pPr lvl="1"/>
            <a:r>
              <a:rPr lang="en-US" dirty="0" smtClean="0"/>
              <a:t>Each shutter incorporates a beam stop</a:t>
            </a:r>
          </a:p>
          <a:p>
            <a:pPr lvl="1">
              <a:buNone/>
            </a:pPr>
            <a:r>
              <a:rPr lang="en-US" dirty="0" smtClean="0"/>
              <a:t>    and a helium-purged optical insert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5638800" y="1371600"/>
            <a:ext cx="2286000" cy="5181600"/>
            <a:chOff x="5638800" y="1371600"/>
            <a:chExt cx="2286000" cy="5181600"/>
          </a:xfrm>
        </p:grpSpPr>
        <p:pic>
          <p:nvPicPr>
            <p:cNvPr id="4" name="Picture 3" descr="Multi Channel Detai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8800" y="1447800"/>
              <a:ext cx="1960770" cy="5105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477000" y="1371600"/>
              <a:ext cx="14478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010400" y="1828800"/>
            <a:ext cx="1921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Multi Channel</a:t>
            </a:r>
          </a:p>
          <a:p>
            <a:r>
              <a:rPr lang="en-US" sz="1600" b="1" dirty="0" smtClean="0"/>
              <a:t>Shutter Assembly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89135" y="2438400"/>
            <a:ext cx="167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195” x 78” x 31”</a:t>
            </a:r>
          </a:p>
          <a:p>
            <a:r>
              <a:rPr lang="en-US" sz="1400" b="1" dirty="0" smtClean="0"/>
              <a:t>(4.9m x .8m x 2m)</a:t>
            </a:r>
            <a:endParaRPr lang="en-US" sz="14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vi_is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200" y="152400"/>
            <a:ext cx="1828800" cy="6013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1807" y="228600"/>
            <a:ext cx="1640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BL 16 CVI</a:t>
            </a:r>
          </a:p>
          <a:p>
            <a:pPr>
              <a:buFontTx/>
              <a:buChar char="-"/>
            </a:pPr>
            <a:r>
              <a:rPr lang="en-US" sz="1200" dirty="0" smtClean="0"/>
              <a:t>  ~ 1900 lbs (860 kg)</a:t>
            </a:r>
          </a:p>
          <a:p>
            <a:pPr>
              <a:buFontTx/>
              <a:buChar char="-"/>
            </a:pPr>
            <a:r>
              <a:rPr lang="en-US" sz="1200" dirty="0" smtClean="0"/>
              <a:t>  22 feet tall (6.7 m)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and CVI Replacement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5" y="990600"/>
            <a:ext cx="8229600" cy="5158335"/>
          </a:xfrm>
        </p:spPr>
        <p:txBody>
          <a:bodyPr/>
          <a:lstStyle/>
          <a:p>
            <a:r>
              <a:rPr lang="en-US" dirty="0" smtClean="0"/>
              <a:t>The CVI interfaces directly with the Core Vessel and becomes part of the Vessel vacuum boundary</a:t>
            </a:r>
          </a:p>
          <a:p>
            <a:pPr lvl="1"/>
            <a:r>
              <a:rPr lang="en-US" dirty="0" smtClean="0"/>
              <a:t>Aligns to the Core Vessel via two alignment pins</a:t>
            </a:r>
          </a:p>
          <a:p>
            <a:pPr lvl="1"/>
            <a:r>
              <a:rPr lang="en-US" dirty="0" smtClean="0"/>
              <a:t>Secured using four 1.25” (31.75mm) diameter studs</a:t>
            </a:r>
          </a:p>
          <a:p>
            <a:pPr lvl="1"/>
            <a:r>
              <a:rPr lang="en-US" dirty="0" smtClean="0"/>
              <a:t>Utilizes a double o-ring (metal) seal</a:t>
            </a:r>
          </a:p>
          <a:p>
            <a:pPr lvl="2"/>
            <a:r>
              <a:rPr lang="en-US" dirty="0" smtClean="0"/>
              <a:t>These seals require 40,000 lbs (~18,100 kg) of tensile force in each stud</a:t>
            </a:r>
          </a:p>
          <a:p>
            <a:pPr lvl="2"/>
            <a:r>
              <a:rPr lang="en-US" dirty="0" smtClean="0"/>
              <a:t>Tensioning methods are used to stretch the studs in lieu of torquing</a:t>
            </a:r>
          </a:p>
          <a:p>
            <a:pPr lvl="3"/>
            <a:r>
              <a:rPr lang="en-US" dirty="0" smtClean="0"/>
              <a:t>Metal seals require high compressive forces</a:t>
            </a:r>
          </a:p>
          <a:p>
            <a:pPr lvl="3"/>
            <a:r>
              <a:rPr lang="en-US" dirty="0" smtClean="0"/>
              <a:t>Tensioning provides more repeatable, consistent seal compression</a:t>
            </a:r>
          </a:p>
          <a:p>
            <a:r>
              <a:rPr lang="en-US" dirty="0" smtClean="0"/>
              <a:t>Comprises the innermost portion of the instrument beam line</a:t>
            </a:r>
          </a:p>
          <a:p>
            <a:r>
              <a:rPr lang="en-US" dirty="0" smtClean="0"/>
              <a:t>Each CVI is water cooled and purged with helium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114800" y="6553200"/>
            <a:ext cx="914400" cy="381000"/>
          </a:xfrm>
          <a:prstGeom prst="rect">
            <a:avLst/>
          </a:prstGeom>
        </p:spPr>
        <p:txBody>
          <a:bodyPr/>
          <a:lstStyle/>
          <a:p>
            <a:fld id="{DE8C3A46-87AC-4CD4-A1FE-B1316C18FF2E}" type="slidenum">
              <a:rPr lang="en-US"/>
              <a:pPr/>
              <a:t>4</a:t>
            </a:fld>
            <a:endParaRPr lang="en-US"/>
          </a:p>
        </p:txBody>
      </p:sp>
      <p:pic>
        <p:nvPicPr>
          <p:cNvPr id="271362" name="Picture 2" descr="1_hot_cell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70000"/>
            <a:ext cx="7162800" cy="5511800"/>
          </a:xfrm>
          <a:prstGeom prst="rect">
            <a:avLst/>
          </a:prstGeom>
          <a:noFill/>
        </p:spPr>
      </p:pic>
      <p:sp>
        <p:nvSpPr>
          <p:cNvPr id="271363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152399"/>
            <a:ext cx="7696200" cy="6381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Arrangement of Hg Target Support Equipment in Hot 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and CVI Replacement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5" y="762000"/>
            <a:ext cx="8229600" cy="1255728"/>
          </a:xfrm>
        </p:spPr>
        <p:txBody>
          <a:bodyPr/>
          <a:lstStyle/>
          <a:p>
            <a:r>
              <a:rPr lang="en-US" dirty="0" smtClean="0"/>
              <a:t>Installation of the new BL 16 CVI proceeded following loading of the CVI into the Robot and installation of the O-ring seal:</a:t>
            </a:r>
            <a:endParaRPr lang="en-US" dirty="0"/>
          </a:p>
        </p:txBody>
      </p:sp>
      <p:pic>
        <p:nvPicPr>
          <p:cNvPr id="5" name="Picture 4" descr="CVI Loadin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133600"/>
            <a:ext cx="2686050" cy="3581400"/>
          </a:xfrm>
          <a:prstGeom prst="rect">
            <a:avLst/>
          </a:prstGeom>
        </p:spPr>
      </p:pic>
      <p:pic>
        <p:nvPicPr>
          <p:cNvPr id="6" name="Picture 5" descr="CVI Loaded in Rob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1676400"/>
            <a:ext cx="3600450" cy="480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368" y="5648980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Loading of BL 16</a:t>
            </a:r>
          </a:p>
          <a:p>
            <a:r>
              <a:rPr lang="en-US" sz="1400" b="1" dirty="0" smtClean="0"/>
              <a:t>CVI into Robot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34200" y="1828800"/>
            <a:ext cx="10839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Utility Tubing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934200" y="4343400"/>
            <a:ext cx="20585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Chamfered Clearance Holes</a:t>
            </a:r>
          </a:p>
          <a:p>
            <a:r>
              <a:rPr lang="en-US" sz="1100" b="1" dirty="0" smtClean="0"/>
              <a:t>For Core Vessel Studs</a:t>
            </a:r>
            <a:endParaRPr lang="en-US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10400" y="5334000"/>
            <a:ext cx="982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O-Ring Seal</a:t>
            </a:r>
            <a:endParaRPr lang="en-US" sz="1100" b="1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5129784" y="3712464"/>
            <a:ext cx="2109216" cy="16215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5334000" y="3581400"/>
            <a:ext cx="1981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5257800" y="2057400"/>
            <a:ext cx="1828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and CVI Replacement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5" y="762000"/>
            <a:ext cx="4689475" cy="2901307"/>
          </a:xfrm>
        </p:spPr>
        <p:txBody>
          <a:bodyPr/>
          <a:lstStyle/>
          <a:p>
            <a:r>
              <a:rPr lang="en-US" dirty="0" smtClean="0"/>
              <a:t>Stud tensioning was completed followed by leak testing of the CVI O-ring seal</a:t>
            </a:r>
          </a:p>
          <a:p>
            <a:pPr lvl="1"/>
            <a:r>
              <a:rPr lang="en-US" sz="2000" dirty="0" smtClean="0"/>
              <a:t>Leak testing involves evacuation of the interstitial region between the two o-rings followed by isolation and then a rate-of-rise test</a:t>
            </a:r>
          </a:p>
          <a:p>
            <a:pPr lvl="1"/>
            <a:endParaRPr lang="en-US" dirty="0"/>
          </a:p>
        </p:txBody>
      </p:sp>
      <p:pic>
        <p:nvPicPr>
          <p:cNvPr id="5" name="Picture 4" descr="CVI Seal Tes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685800"/>
            <a:ext cx="3943350" cy="525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94418" y="5894903"/>
            <a:ext cx="1681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Seal Leak Testing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276600"/>
            <a:ext cx="450450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Testing:</a:t>
            </a:r>
          </a:p>
          <a:p>
            <a:r>
              <a:rPr lang="en-US" sz="1400" dirty="0" smtClean="0"/>
              <a:t>Test criteria:  Evacuate to &lt; 100mTorr</a:t>
            </a:r>
          </a:p>
          <a:p>
            <a:r>
              <a:rPr lang="en-US" sz="1400" dirty="0" smtClean="0"/>
              <a:t>                      Isolate and measure rate-of-rise over</a:t>
            </a:r>
          </a:p>
          <a:p>
            <a:r>
              <a:rPr lang="en-US" sz="1400" dirty="0" smtClean="0"/>
              <a:t>                      3-hour period</a:t>
            </a:r>
          </a:p>
          <a:p>
            <a:r>
              <a:rPr lang="en-US" sz="1400" dirty="0" smtClean="0"/>
              <a:t>Permissible pressure rise:  50 mTorr/3 hr</a:t>
            </a:r>
          </a:p>
          <a:p>
            <a:endParaRPr lang="en-US" sz="1400" dirty="0" smtClean="0"/>
          </a:p>
          <a:p>
            <a:r>
              <a:rPr lang="en-US" sz="1400" dirty="0" smtClean="0"/>
              <a:t>Test results:  83 mTorr/3 hr</a:t>
            </a:r>
          </a:p>
          <a:p>
            <a:endParaRPr lang="en-US" sz="1400" dirty="0" smtClean="0"/>
          </a:p>
          <a:p>
            <a:r>
              <a:rPr lang="en-US" sz="1400" dirty="0" smtClean="0"/>
              <a:t>Originally installed (hands-on) CVI plug was only able</a:t>
            </a:r>
          </a:p>
          <a:p>
            <a:r>
              <a:rPr lang="en-US" sz="1400" dirty="0" smtClean="0"/>
              <a:t>to achieve a 95 mTorr/3 hr rate, so new CVI performed</a:t>
            </a:r>
          </a:p>
          <a:p>
            <a:r>
              <a:rPr lang="en-US" sz="1400" dirty="0" smtClean="0"/>
              <a:t>better than the initially-installed plug</a:t>
            </a:r>
          </a:p>
          <a:p>
            <a:endParaRPr lang="en-US" sz="1400" dirty="0" smtClean="0"/>
          </a:p>
          <a:p>
            <a:r>
              <a:rPr lang="en-US" sz="1400" dirty="0" smtClean="0"/>
              <a:t>Subsequent Core Vessel testing indicated an excellent</a:t>
            </a:r>
          </a:p>
          <a:p>
            <a:r>
              <a:rPr lang="en-US" sz="1400" dirty="0" smtClean="0"/>
              <a:t>leak rate of .017 Torr-L/sec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and CVI Replacement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5" y="685800"/>
            <a:ext cx="8229600" cy="867930"/>
          </a:xfrm>
        </p:spPr>
        <p:txBody>
          <a:bodyPr/>
          <a:lstStyle/>
          <a:p>
            <a:r>
              <a:rPr lang="en-US" dirty="0" smtClean="0"/>
              <a:t>The replacement process concluded with the installation of the new BL 16 shutter components:</a:t>
            </a:r>
            <a:endParaRPr lang="en-US" dirty="0"/>
          </a:p>
        </p:txBody>
      </p:sp>
      <p:pic>
        <p:nvPicPr>
          <p:cNvPr id="5" name="Picture 4" descr="Lower Segment Install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600200"/>
            <a:ext cx="2895600" cy="2171700"/>
          </a:xfrm>
          <a:prstGeom prst="rect">
            <a:avLst/>
          </a:prstGeom>
        </p:spPr>
      </p:pic>
      <p:pic>
        <p:nvPicPr>
          <p:cNvPr id="6" name="Picture 5" descr="Middle Segment Inst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3886200"/>
            <a:ext cx="3505200" cy="2628900"/>
          </a:xfrm>
          <a:prstGeom prst="rect">
            <a:avLst/>
          </a:prstGeom>
        </p:spPr>
      </p:pic>
      <p:pic>
        <p:nvPicPr>
          <p:cNvPr id="7" name="Picture 6" descr="Upper SegmentInstall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1600200"/>
            <a:ext cx="2971800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024" y="3724656"/>
            <a:ext cx="19623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Lower Segment</a:t>
            </a:r>
          </a:p>
          <a:p>
            <a:r>
              <a:rPr lang="en-US" sz="1400" b="1" dirty="0" smtClean="0"/>
              <a:t>Installation</a:t>
            </a:r>
          </a:p>
          <a:p>
            <a:r>
              <a:rPr lang="en-US" sz="1400" b="1" dirty="0" smtClean="0"/>
              <a:t>(31,000 lbs/14,000kg)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2139" y="5662136"/>
            <a:ext cx="18133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/>
              <a:t>Middle Segment</a:t>
            </a:r>
          </a:p>
          <a:p>
            <a:pPr algn="r"/>
            <a:r>
              <a:rPr lang="en-US" sz="1400" b="1" dirty="0" smtClean="0"/>
              <a:t>Installation</a:t>
            </a:r>
          </a:p>
          <a:p>
            <a:pPr algn="r"/>
            <a:r>
              <a:rPr lang="en-US" sz="1400" b="1" dirty="0" smtClean="0"/>
              <a:t>(20,000 lbs/9100kg)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108437" y="5519928"/>
            <a:ext cx="19623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/>
              <a:t>Upper Segment</a:t>
            </a:r>
          </a:p>
          <a:p>
            <a:pPr algn="r"/>
            <a:r>
              <a:rPr lang="en-US" sz="1400" b="1" dirty="0" smtClean="0"/>
              <a:t>Installation</a:t>
            </a:r>
          </a:p>
          <a:p>
            <a:pPr algn="r"/>
            <a:r>
              <a:rPr lang="en-US" sz="1400" b="1" dirty="0" smtClean="0"/>
              <a:t>(50,000 lbs/22,600kg)</a:t>
            </a:r>
            <a:endParaRPr lang="en-US" sz="1400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and CVI Replacement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5" y="1066800"/>
            <a:ext cx="8229600" cy="4756174"/>
          </a:xfrm>
        </p:spPr>
        <p:txBody>
          <a:bodyPr/>
          <a:lstStyle/>
          <a:p>
            <a:r>
              <a:rPr lang="en-US" dirty="0" smtClean="0"/>
              <a:t>This operation was the first fully-remote replacement of a CVI at SNS</a:t>
            </a:r>
          </a:p>
          <a:p>
            <a:r>
              <a:rPr lang="en-US" dirty="0" smtClean="0"/>
              <a:t>The replacement was completed over a period of 15 working days</a:t>
            </a:r>
          </a:p>
          <a:p>
            <a:pPr lvl="1"/>
            <a:r>
              <a:rPr lang="en-US" dirty="0" smtClean="0"/>
              <a:t>Total cumulative dose for all workers involved in the replacement was 7 mR (.07 mSv)</a:t>
            </a:r>
          </a:p>
          <a:p>
            <a:pPr lvl="1"/>
            <a:r>
              <a:rPr lang="en-US" dirty="0" smtClean="0"/>
              <a:t>Maximum dose for any individual was &lt; 2 mR (.02 mSv)</a:t>
            </a:r>
          </a:p>
          <a:p>
            <a:r>
              <a:rPr lang="de-CH" dirty="0" smtClean="0"/>
              <a:t>While several challenges were encountered, the design of the tooling, extensive testing and innovative real-time solutions enabled a successful replacement of this critical component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 Shipment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066800"/>
            <a:ext cx="8229600" cy="4735655"/>
          </a:xfrm>
        </p:spPr>
        <p:txBody>
          <a:bodyPr/>
          <a:lstStyle/>
          <a:p>
            <a:r>
              <a:rPr lang="en-US" dirty="0" smtClean="0"/>
              <a:t>SNS is design to utilize an over-the-road waste shipment cask known as the TN-RAM for disposal operations</a:t>
            </a:r>
          </a:p>
          <a:p>
            <a:pPr lvl="1"/>
            <a:r>
              <a:rPr lang="en-US" dirty="0" smtClean="0"/>
              <a:t>To date, three waste shipments have been completed:</a:t>
            </a:r>
          </a:p>
          <a:p>
            <a:pPr lvl="2"/>
            <a:r>
              <a:rPr lang="en-US" dirty="0" smtClean="0"/>
              <a:t>Target #1 shipped in May 2010</a:t>
            </a:r>
          </a:p>
          <a:p>
            <a:pPr lvl="2"/>
            <a:r>
              <a:rPr lang="en-US" dirty="0" smtClean="0"/>
              <a:t>PBW #1 shipped in December 2010</a:t>
            </a:r>
          </a:p>
          <a:p>
            <a:pPr lvl="2"/>
            <a:r>
              <a:rPr lang="en-US" dirty="0" smtClean="0"/>
              <a:t>Target #2 shipped in May 2011</a:t>
            </a:r>
          </a:p>
          <a:p>
            <a:pPr lvl="1"/>
            <a:r>
              <a:rPr lang="en-US" dirty="0" smtClean="0"/>
              <a:t>Cask loading occurs via the Service Bay and involves significant remote handling</a:t>
            </a:r>
          </a:p>
          <a:p>
            <a:pPr lvl="2"/>
            <a:r>
              <a:rPr lang="en-US" dirty="0" smtClean="0"/>
              <a:t>Handling of activated components</a:t>
            </a:r>
          </a:p>
          <a:p>
            <a:pPr lvl="2"/>
            <a:r>
              <a:rPr lang="en-US" dirty="0" smtClean="0"/>
              <a:t>Loading of the cask liner</a:t>
            </a:r>
          </a:p>
          <a:p>
            <a:pPr lvl="2"/>
            <a:r>
              <a:rPr lang="en-US" dirty="0" smtClean="0"/>
              <a:t>Cask liner bolt torquing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 Shipment Operations</a:t>
            </a:r>
            <a:endParaRPr lang="en-US" dirty="0"/>
          </a:p>
        </p:txBody>
      </p:sp>
      <p:pic>
        <p:nvPicPr>
          <p:cNvPr id="5" name="Picture 4" descr="Liner Loadin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828800"/>
            <a:ext cx="2819400" cy="3759200"/>
          </a:xfrm>
          <a:prstGeom prst="rect">
            <a:avLst/>
          </a:prstGeom>
        </p:spPr>
      </p:pic>
      <p:pic>
        <p:nvPicPr>
          <p:cNvPr id="6" name="Picture 5" descr="PBW Cask on TL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685800"/>
            <a:ext cx="2571750" cy="3429000"/>
          </a:xfrm>
          <a:prstGeom prst="rect">
            <a:avLst/>
          </a:prstGeom>
        </p:spPr>
      </p:pic>
      <p:pic>
        <p:nvPicPr>
          <p:cNvPr id="7" name="Picture 6" descr="PBW into Ce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1981200"/>
            <a:ext cx="3143250" cy="419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" y="5554492"/>
            <a:ext cx="2579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PBW Cask Liner is</a:t>
            </a:r>
          </a:p>
          <a:p>
            <a:r>
              <a:rPr lang="en-US" sz="1400" b="1" dirty="0" smtClean="0"/>
              <a:t>Loaded into the Service Bay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32704" y="594360"/>
            <a:ext cx="2661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PBW Cask is positioned over</a:t>
            </a:r>
          </a:p>
          <a:p>
            <a:r>
              <a:rPr lang="en-US" sz="1400" b="1" dirty="0" smtClean="0"/>
              <a:t>Top Loading Port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42175" y="5515832"/>
            <a:ext cx="21739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/>
              <a:t>PBW is lowered into</a:t>
            </a:r>
          </a:p>
          <a:p>
            <a:pPr algn="r"/>
            <a:r>
              <a:rPr lang="en-US" sz="1400" b="1" dirty="0" smtClean="0"/>
              <a:t>Service Bay for loading</a:t>
            </a:r>
          </a:p>
          <a:p>
            <a:pPr algn="r"/>
            <a:r>
              <a:rPr lang="en-US" sz="1400" b="1" dirty="0" smtClean="0"/>
              <a:t>Into Liner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914400"/>
            <a:ext cx="1609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PBW Waste</a:t>
            </a:r>
          </a:p>
          <a:p>
            <a:pPr algn="ctr"/>
            <a:r>
              <a:rPr lang="en-US" sz="2000" b="1" dirty="0" smtClean="0"/>
              <a:t>Preparation</a:t>
            </a:r>
            <a:endParaRPr lang="en-US" sz="2000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 Shipment Operations</a:t>
            </a:r>
            <a:endParaRPr lang="en-US" dirty="0"/>
          </a:p>
        </p:txBody>
      </p:sp>
      <p:pic>
        <p:nvPicPr>
          <p:cNvPr id="4" name="Picture 3" descr="Cask lif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264920"/>
            <a:ext cx="4470400" cy="3352800"/>
          </a:xfrm>
          <a:prstGeom prst="rect">
            <a:avLst/>
          </a:prstGeom>
        </p:spPr>
      </p:pic>
      <p:pic>
        <p:nvPicPr>
          <p:cNvPr id="5" name="Picture 4" descr="Cask lif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762000"/>
            <a:ext cx="3962400" cy="528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016" y="4569023"/>
            <a:ext cx="2183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Cask Lifting from Truck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00016" y="6001512"/>
            <a:ext cx="3177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Translating Cask over for Lowering</a:t>
            </a:r>
          </a:p>
          <a:p>
            <a:r>
              <a:rPr lang="en-US" sz="1400" b="1" dirty="0"/>
              <a:t>i</a:t>
            </a:r>
            <a:r>
              <a:rPr lang="en-US" sz="1400" b="1" dirty="0" smtClean="0"/>
              <a:t>nto Cask Cart</a:t>
            </a:r>
            <a:endParaRPr lang="en-US" sz="14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 Shipment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838200"/>
            <a:ext cx="8229600" cy="1255728"/>
          </a:xfrm>
        </p:spPr>
        <p:txBody>
          <a:bodyPr/>
          <a:lstStyle/>
          <a:p>
            <a:r>
              <a:rPr lang="en-US" dirty="0" smtClean="0"/>
              <a:t>Following loading of the Cask, leak testing and radiological surveys are performed to ensure DOT compliance</a:t>
            </a:r>
            <a:endParaRPr lang="en-US" dirty="0"/>
          </a:p>
        </p:txBody>
      </p:sp>
      <p:pic>
        <p:nvPicPr>
          <p:cNvPr id="4" name="Picture 3" descr="TN-Ram Cask Departure S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905000"/>
            <a:ext cx="5689600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Remote Handling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90600"/>
            <a:ext cx="8229600" cy="5195268"/>
          </a:xfrm>
        </p:spPr>
        <p:txBody>
          <a:bodyPr/>
          <a:lstStyle/>
          <a:p>
            <a:r>
              <a:rPr lang="en-US" dirty="0" smtClean="0"/>
              <a:t>Ring Injection Dump (RID) Component Replacement</a:t>
            </a:r>
          </a:p>
          <a:p>
            <a:pPr lvl="1"/>
            <a:r>
              <a:rPr lang="en-US" dirty="0" smtClean="0"/>
              <a:t>The RID contains two items that must be replaced via remote handling operations:</a:t>
            </a:r>
          </a:p>
          <a:p>
            <a:pPr lvl="2"/>
            <a:r>
              <a:rPr lang="en-US" dirty="0"/>
              <a:t>A window to isolate the high vacuum of the accelerator from the nominal atmospheric pressure of the RID cavity</a:t>
            </a:r>
          </a:p>
          <a:p>
            <a:pPr lvl="2"/>
            <a:r>
              <a:rPr lang="en-US" dirty="0"/>
              <a:t>A beam dump fabricated from copper plates to absorb the energy from the proton beam</a:t>
            </a:r>
          </a:p>
          <a:p>
            <a:pPr lvl="1"/>
            <a:r>
              <a:rPr lang="en-US" dirty="0" smtClean="0"/>
              <a:t>Current life expectancy planning for these items indicate that replacement will be required no sooner than the summer outage of 2016</a:t>
            </a:r>
          </a:p>
          <a:p>
            <a:pPr lvl="1"/>
            <a:r>
              <a:rPr lang="en-US" dirty="0" smtClean="0"/>
              <a:t>Procurement of the tooling required to replace these items is underway (AIP-29)</a:t>
            </a:r>
          </a:p>
          <a:p>
            <a:pPr lvl="1"/>
            <a:r>
              <a:rPr lang="en-US" dirty="0" smtClean="0"/>
              <a:t>Procurement of a spare Beam Stop Assembly is also in work (AIP-29)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191763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d is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759023"/>
            <a:ext cx="2069023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Remote Handling Operations</a:t>
            </a:r>
          </a:p>
        </p:txBody>
      </p:sp>
      <p:pic>
        <p:nvPicPr>
          <p:cNvPr id="5" name="Picture 4" descr="shielding sectio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676400"/>
            <a:ext cx="6402754" cy="441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2209800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Shielding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4038600"/>
            <a:ext cx="107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 Stop</a:t>
            </a:r>
          </a:p>
          <a:p>
            <a:r>
              <a:rPr lang="en-US" sz="1400" dirty="0" smtClean="0"/>
              <a:t>Position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4114800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Window</a:t>
            </a:r>
          </a:p>
          <a:p>
            <a:r>
              <a:rPr lang="en-US" sz="1400" dirty="0" smtClean="0"/>
              <a:t>Position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43000" y="4648200"/>
            <a:ext cx="7620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2590800" y="4495800"/>
            <a:ext cx="762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1"/>
          </p:cNvCxnSpPr>
          <p:nvPr/>
        </p:nvCxnSpPr>
        <p:spPr>
          <a:xfrm rot="10800000" flipV="1">
            <a:off x="2743200" y="2363688"/>
            <a:ext cx="762000" cy="5319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1"/>
          </p:cNvCxnSpPr>
          <p:nvPr/>
        </p:nvCxnSpPr>
        <p:spPr>
          <a:xfrm rot="10800000" flipV="1">
            <a:off x="2590800" y="2363688"/>
            <a:ext cx="914400" cy="1217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</p:cNvCxnSpPr>
          <p:nvPr/>
        </p:nvCxnSpPr>
        <p:spPr>
          <a:xfrm rot="10800000" flipV="1">
            <a:off x="2514600" y="2363688"/>
            <a:ext cx="990600" cy="21321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3"/>
          </p:cNvCxnSpPr>
          <p:nvPr/>
        </p:nvCxnSpPr>
        <p:spPr>
          <a:xfrm flipV="1">
            <a:off x="4427247" y="2133600"/>
            <a:ext cx="754353" cy="2300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</p:cNvCxnSpPr>
          <p:nvPr/>
        </p:nvCxnSpPr>
        <p:spPr>
          <a:xfrm>
            <a:off x="4427247" y="2363689"/>
            <a:ext cx="754353" cy="303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</p:cNvCxnSpPr>
          <p:nvPr/>
        </p:nvCxnSpPr>
        <p:spPr>
          <a:xfrm>
            <a:off x="4427247" y="2363689"/>
            <a:ext cx="754353" cy="1446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15200" y="4873823"/>
            <a:ext cx="1346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Isometric View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653784" y="4663511"/>
            <a:ext cx="332232" cy="195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73496" y="4815911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 Entrance</a:t>
            </a:r>
            <a:endParaRPr lang="en-US" sz="12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10312" y="5638800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432" y="5839968"/>
            <a:ext cx="1156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Beam Entrance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457200" y="1828800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RID</a:t>
            </a:r>
          </a:p>
          <a:p>
            <a:r>
              <a:rPr lang="en-US" sz="1400" dirty="0" smtClean="0"/>
              <a:t>Cavity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066800" y="220980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905000" y="6096000"/>
            <a:ext cx="1396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Vacuum</a:t>
            </a:r>
            <a:r>
              <a:rPr lang="en-US" sz="1400" dirty="0"/>
              <a:t> </a:t>
            </a:r>
            <a:r>
              <a:rPr lang="en-US" sz="1400" dirty="0" smtClean="0"/>
              <a:t>Clamp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6200000" flipV="1">
            <a:off x="1830324" y="5868924"/>
            <a:ext cx="280416" cy="173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8912" y="914400"/>
            <a:ext cx="515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latin typeface="Arial Narrow" pitchFamily="34" charset="0"/>
              </a:rPr>
              <a:t>Ring Injection Dump (RID) Component </a:t>
            </a:r>
            <a:r>
              <a:rPr lang="en-US" b="1" dirty="0" smtClean="0">
                <a:latin typeface="Arial Narrow" pitchFamily="34" charset="0"/>
              </a:rPr>
              <a:t>Replacement</a:t>
            </a:r>
            <a:endParaRPr lang="en-US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371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391400" cy="487954"/>
          </a:xfrm>
        </p:spPr>
        <p:txBody>
          <a:bodyPr/>
          <a:lstStyle/>
          <a:p>
            <a:pPr algn="ctr"/>
            <a:r>
              <a:rPr lang="en-US" dirty="0"/>
              <a:t>Target Region Within Core Vessel</a:t>
            </a:r>
          </a:p>
        </p:txBody>
      </p:sp>
      <p:pic>
        <p:nvPicPr>
          <p:cNvPr id="273411" name="Picture 3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838200"/>
            <a:ext cx="6629400" cy="5605463"/>
          </a:xfrm>
          <a:noFill/>
          <a:ln/>
        </p:spPr>
      </p:pic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517525" y="3770313"/>
            <a:ext cx="161607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Core Vessel water cooled shielding</a:t>
            </a:r>
          </a:p>
        </p:txBody>
      </p:sp>
      <p:sp>
        <p:nvSpPr>
          <p:cNvPr id="273413" name="Line 5"/>
          <p:cNvSpPr>
            <a:spLocks noChangeShapeType="1"/>
          </p:cNvSpPr>
          <p:nvPr/>
        </p:nvSpPr>
        <p:spPr bwMode="auto">
          <a:xfrm flipV="1">
            <a:off x="2133600" y="4191000"/>
            <a:ext cx="9144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4" name="Text Box 6"/>
          <p:cNvSpPr txBox="1">
            <a:spLocks noChangeArrowheads="1"/>
          </p:cNvSpPr>
          <p:nvPr/>
        </p:nvSpPr>
        <p:spPr bwMode="auto">
          <a:xfrm>
            <a:off x="304800" y="4953000"/>
            <a:ext cx="161607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Core Vessel Multi-channel flange</a:t>
            </a:r>
          </a:p>
        </p:txBody>
      </p:sp>
      <p:sp>
        <p:nvSpPr>
          <p:cNvPr id="273415" name="Line 7"/>
          <p:cNvSpPr>
            <a:spLocks noChangeShapeType="1"/>
          </p:cNvSpPr>
          <p:nvPr/>
        </p:nvSpPr>
        <p:spPr bwMode="auto">
          <a:xfrm flipV="1">
            <a:off x="1905000" y="54102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6" name="Text Box 8"/>
          <p:cNvSpPr txBox="1">
            <a:spLocks noChangeArrowheads="1"/>
          </p:cNvSpPr>
          <p:nvPr/>
        </p:nvSpPr>
        <p:spPr bwMode="auto">
          <a:xfrm>
            <a:off x="7620000" y="1447800"/>
            <a:ext cx="1219200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Outer Reflector Plug</a:t>
            </a:r>
          </a:p>
        </p:txBody>
      </p:sp>
      <p:sp>
        <p:nvSpPr>
          <p:cNvPr id="273417" name="Line 9"/>
          <p:cNvSpPr>
            <a:spLocks noChangeShapeType="1"/>
          </p:cNvSpPr>
          <p:nvPr/>
        </p:nvSpPr>
        <p:spPr bwMode="auto">
          <a:xfrm flipH="1">
            <a:off x="6553200" y="1905000"/>
            <a:ext cx="10668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8" name="Text Box 10"/>
          <p:cNvSpPr txBox="1">
            <a:spLocks noChangeArrowheads="1"/>
          </p:cNvSpPr>
          <p:nvPr/>
        </p:nvSpPr>
        <p:spPr bwMode="auto">
          <a:xfrm>
            <a:off x="381000" y="2590800"/>
            <a:ext cx="1371600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Target Inflatable seal</a:t>
            </a:r>
          </a:p>
        </p:txBody>
      </p:sp>
      <p:sp>
        <p:nvSpPr>
          <p:cNvPr id="273419" name="Line 11"/>
          <p:cNvSpPr>
            <a:spLocks noChangeShapeType="1"/>
          </p:cNvSpPr>
          <p:nvPr/>
        </p:nvSpPr>
        <p:spPr bwMode="auto">
          <a:xfrm>
            <a:off x="1752600" y="3048000"/>
            <a:ext cx="19812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20" name="Line 12"/>
          <p:cNvSpPr>
            <a:spLocks noChangeShapeType="1"/>
          </p:cNvSpPr>
          <p:nvPr/>
        </p:nvSpPr>
        <p:spPr bwMode="auto">
          <a:xfrm flipH="1" flipV="1">
            <a:off x="6019800" y="3886200"/>
            <a:ext cx="1981200" cy="762000"/>
          </a:xfrm>
          <a:prstGeom prst="line">
            <a:avLst/>
          </a:prstGeom>
          <a:noFill/>
          <a:ln w="38100">
            <a:solidFill>
              <a:srgbClr val="A5002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21" name="Line 13"/>
          <p:cNvSpPr>
            <a:spLocks noChangeShapeType="1"/>
          </p:cNvSpPr>
          <p:nvPr/>
        </p:nvSpPr>
        <p:spPr bwMode="auto">
          <a:xfrm>
            <a:off x="2438400" y="1524000"/>
            <a:ext cx="9906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22" name="Text Box 14"/>
          <p:cNvSpPr txBox="1">
            <a:spLocks noChangeArrowheads="1"/>
          </p:cNvSpPr>
          <p:nvPr/>
        </p:nvSpPr>
        <p:spPr bwMode="auto">
          <a:xfrm>
            <a:off x="1371600" y="914400"/>
            <a:ext cx="33528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Target Module with jumpers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Remote Handling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344613"/>
            <a:ext cx="8229600" cy="3106491"/>
          </a:xfrm>
        </p:spPr>
        <p:txBody>
          <a:bodyPr/>
          <a:lstStyle/>
          <a:p>
            <a:r>
              <a:rPr lang="en-US" dirty="0" smtClean="0"/>
              <a:t>Inner Reflector Plug (IRP) Replacement</a:t>
            </a:r>
          </a:p>
          <a:p>
            <a:pPr lvl="1"/>
            <a:r>
              <a:rPr lang="en-US" dirty="0" smtClean="0"/>
              <a:t>The SNS IRP has a nominal life expectancy of 30,000 MW-hrs</a:t>
            </a:r>
          </a:p>
          <a:p>
            <a:pPr lvl="2"/>
            <a:r>
              <a:rPr lang="en-US" dirty="0" smtClean="0"/>
              <a:t>Based on current planning, the first IRP replacement will occur no sooner than the winter outage of 2015</a:t>
            </a:r>
          </a:p>
          <a:p>
            <a:pPr lvl="1"/>
            <a:r>
              <a:rPr lang="en-US" dirty="0" smtClean="0"/>
              <a:t>The remote handling tooling has been fabricated and delivered</a:t>
            </a:r>
          </a:p>
          <a:p>
            <a:pPr lvl="1"/>
            <a:r>
              <a:rPr lang="en-US" dirty="0" smtClean="0"/>
              <a:t>Mockup testing and detailed procedure development remains to be completed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49513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Remote Handling Operations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5" y="957338"/>
            <a:ext cx="8229600" cy="4910062"/>
          </a:xfrm>
        </p:spPr>
        <p:txBody>
          <a:bodyPr/>
          <a:lstStyle/>
          <a:p>
            <a:r>
              <a:rPr lang="en-US" dirty="0" smtClean="0"/>
              <a:t>Replacement of the IRP is complex for many reasons</a:t>
            </a:r>
          </a:p>
          <a:p>
            <a:pPr lvl="1"/>
            <a:r>
              <a:rPr lang="en-US" dirty="0" smtClean="0"/>
              <a:t>Target module retraction is required due to the fact that the target nose extends into the Lower Inner Plug</a:t>
            </a:r>
          </a:p>
          <a:p>
            <a:pPr lvl="2"/>
            <a:r>
              <a:rPr lang="en-US" dirty="0" smtClean="0"/>
              <a:t>Target retraction itself requires 2-3 days of remote operations in the Service Bay</a:t>
            </a:r>
          </a:p>
          <a:p>
            <a:pPr lvl="1"/>
            <a:r>
              <a:rPr lang="en-US" dirty="0" smtClean="0"/>
              <a:t>The IRP is vertically integrated into the Core Vessel through the Shutter Drive Equipment Room(SDER) requiring the unstacking of a significant amount of shielding</a:t>
            </a:r>
          </a:p>
          <a:p>
            <a:pPr lvl="2"/>
            <a:r>
              <a:rPr lang="en-US" dirty="0" smtClean="0"/>
              <a:t>46 shield blocks + Monolith Shine Shield Beams must be removed to access the IRP</a:t>
            </a:r>
          </a:p>
          <a:p>
            <a:pPr lvl="1"/>
            <a:r>
              <a:rPr lang="en-US" dirty="0" smtClean="0"/>
              <a:t>The size and weigh of the IRP requires removal in segments</a:t>
            </a:r>
          </a:p>
          <a:p>
            <a:pPr lvl="1"/>
            <a:r>
              <a:rPr lang="en-US" dirty="0" smtClean="0"/>
              <a:t>The large amount of utility piping complicates removal</a:t>
            </a:r>
          </a:p>
          <a:p>
            <a:pPr lvl="2"/>
            <a:r>
              <a:rPr lang="en-US" dirty="0" smtClean="0"/>
              <a:t>This piping must be accessed, cut and removed during the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69479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Remote Handling Operations</a:t>
            </a:r>
          </a:p>
        </p:txBody>
      </p:sp>
      <p:pic>
        <p:nvPicPr>
          <p:cNvPr id="4" name="Content Placeholder 3" descr="BL 16 Area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1600200"/>
            <a:ext cx="5587999" cy="4191000"/>
          </a:xfrm>
        </p:spPr>
      </p:pic>
      <p:sp>
        <p:nvSpPr>
          <p:cNvPr id="5" name="TextBox 4"/>
          <p:cNvSpPr txBox="1"/>
          <p:nvPr/>
        </p:nvSpPr>
        <p:spPr>
          <a:xfrm>
            <a:off x="304800" y="895290"/>
            <a:ext cx="381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SDER Showing Access to IRP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53000" y="762000"/>
            <a:ext cx="2690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Monolith Shine Shield Beams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772400" y="1524000"/>
            <a:ext cx="12192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Pan Shield</a:t>
            </a:r>
          </a:p>
          <a:p>
            <a:r>
              <a:rPr lang="en-US" sz="1400" b="1" dirty="0" smtClean="0"/>
              <a:t>Blocks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72400" y="2743200"/>
            <a:ext cx="121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Hydraulic</a:t>
            </a:r>
          </a:p>
          <a:p>
            <a:r>
              <a:rPr lang="en-US" sz="1400" b="1" dirty="0" smtClean="0"/>
              <a:t>Shutter Drives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191000" y="60198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PBW Cavity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2057400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Shield Plate</a:t>
            </a:r>
          </a:p>
          <a:p>
            <a:r>
              <a:rPr lang="en-US" sz="1400" b="1" dirty="0" smtClean="0"/>
              <a:t>Directly Above IRP</a:t>
            </a:r>
            <a:endParaRPr lang="en-US" sz="14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66800" y="2590800"/>
            <a:ext cx="36576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3314700" y="1066799"/>
            <a:ext cx="2324100" cy="657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4910138" y="1223962"/>
            <a:ext cx="885825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5953126" y="2057400"/>
            <a:ext cx="1971675" cy="139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7086600" y="3276600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4953000" y="5715000"/>
            <a:ext cx="304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898662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Remote Handling Operations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838200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Removal of the Lower Inner Plug</a:t>
            </a:r>
            <a:endParaRPr lang="en-US" sz="2000" b="1" dirty="0"/>
          </a:p>
        </p:txBody>
      </p:sp>
      <p:pic>
        <p:nvPicPr>
          <p:cNvPr id="5" name="Picture 13" descr="operation_image-1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5029837" cy="3886200"/>
          </a:xfrm>
          <a:prstGeom prst="rect">
            <a:avLst/>
          </a:prstGeom>
          <a:noFill/>
        </p:spPr>
      </p:pic>
      <p:pic>
        <p:nvPicPr>
          <p:cNvPr id="6" name="Picture 4" descr="assembly1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743200"/>
            <a:ext cx="3994103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1600200"/>
            <a:ext cx="18838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Lead-Shielded Cask</a:t>
            </a:r>
          </a:p>
          <a:p>
            <a:r>
              <a:rPr lang="en-US" sz="1400" b="1" dirty="0" smtClean="0"/>
              <a:t>Positioned over</a:t>
            </a:r>
          </a:p>
          <a:p>
            <a:r>
              <a:rPr lang="en-US" sz="1400" b="1" dirty="0" smtClean="0"/>
              <a:t>IRP Cavity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5715000"/>
            <a:ext cx="26335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Lead shield door provides</a:t>
            </a:r>
          </a:p>
          <a:p>
            <a:r>
              <a:rPr lang="en-US" sz="1400" b="1" dirty="0" smtClean="0"/>
              <a:t>technician protection during</a:t>
            </a:r>
          </a:p>
          <a:p>
            <a:r>
              <a:rPr lang="en-US" sz="1400" b="1" dirty="0" smtClean="0"/>
              <a:t>removal of Cask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67400" y="1905000"/>
            <a:ext cx="212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Lower Inner Plug</a:t>
            </a:r>
          </a:p>
          <a:p>
            <a:r>
              <a:rPr lang="en-US" sz="1400" b="1" dirty="0" smtClean="0"/>
              <a:t>Is withdrawn into Cask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57600" y="1600200"/>
            <a:ext cx="17956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Air-operated Chain</a:t>
            </a:r>
          </a:p>
          <a:p>
            <a:r>
              <a:rPr lang="en-US" sz="1400" b="1" dirty="0" smtClean="0"/>
              <a:t>Hoist with Remote</a:t>
            </a:r>
          </a:p>
          <a:p>
            <a:r>
              <a:rPr lang="en-US" sz="1400" b="1" dirty="0" smtClean="0"/>
              <a:t>Grapple Fixture</a:t>
            </a:r>
            <a:endParaRPr lang="en-US" sz="1400" b="1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3048000" y="20574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1333500" y="2324100"/>
            <a:ext cx="12954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6362700" y="2628900"/>
            <a:ext cx="11430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4775" y="2495550"/>
            <a:ext cx="1950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Weight of Cask + IRP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Segment approaches the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capacity of the 50T crane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2957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338" y="1044819"/>
            <a:ext cx="7764462" cy="551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0"/>
            <a:ext cx="8229600" cy="838200"/>
          </a:xfrm>
        </p:spPr>
        <p:txBody>
          <a:bodyPr/>
          <a:lstStyle/>
          <a:p>
            <a:pPr algn="ctr"/>
            <a:r>
              <a:rPr lang="en-US" dirty="0" smtClean="0"/>
              <a:t>The SNS Target Team Delivered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2198858" y="5131308"/>
            <a:ext cx="16002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2458394" y="4914900"/>
            <a:ext cx="2057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2827020" y="4686300"/>
            <a:ext cx="2514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3080823" y="4305300"/>
            <a:ext cx="3276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3869595" y="3962400"/>
            <a:ext cx="3962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4345288" y="3848100"/>
            <a:ext cx="4191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700323" y="1524000"/>
            <a:ext cx="0" cy="4419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27359" y="335280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BL 15</a:t>
            </a:r>
          </a:p>
          <a:p>
            <a:r>
              <a:rPr lang="en-US" sz="1200" b="1" dirty="0" smtClean="0"/>
              <a:t>Shutter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039294" y="274320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BL 1</a:t>
            </a:r>
          </a:p>
          <a:p>
            <a:r>
              <a:rPr lang="en-US" sz="1200" b="1" dirty="0" smtClean="0"/>
              <a:t>Shutter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667000" y="228600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BL 14</a:t>
            </a:r>
          </a:p>
          <a:p>
            <a:r>
              <a:rPr lang="en-US" sz="1200" b="1" dirty="0" smtClean="0"/>
              <a:t>Shutter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71323" y="1447800"/>
            <a:ext cx="856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Target #1</a:t>
            </a:r>
          </a:p>
          <a:p>
            <a:r>
              <a:rPr lang="en-US" sz="1200" b="1" dirty="0" smtClean="0"/>
              <a:t>PBW #1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250595" y="1066800"/>
            <a:ext cx="856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Target #2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11988" y="457200"/>
            <a:ext cx="1635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PBW #2</a:t>
            </a:r>
          </a:p>
          <a:p>
            <a:r>
              <a:rPr lang="en-US" sz="1200" b="1" dirty="0" smtClean="0"/>
              <a:t>BL 16 CVI &amp; Shutter</a:t>
            </a:r>
            <a:endParaRPr lang="en-US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776523" y="444371"/>
            <a:ext cx="856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Target #3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236959" y="3810000"/>
            <a:ext cx="7620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572694" y="3200400"/>
            <a:ext cx="9144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3322320" y="2697480"/>
            <a:ext cx="762000" cy="701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 flipH="1">
            <a:off x="3944931" y="1917192"/>
            <a:ext cx="765048" cy="7406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936395" y="1371600"/>
            <a:ext cx="865632" cy="603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6200000" flipH="1">
            <a:off x="5591920" y="925068"/>
            <a:ext cx="822960" cy="8016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>
            <a:off x="6480867" y="974723"/>
            <a:ext cx="749808" cy="2987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52400" y="533400"/>
            <a:ext cx="44678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 </a:t>
            </a:r>
            <a:r>
              <a:rPr lang="en-US" b="1" dirty="0" smtClean="0"/>
              <a:t>Major Remote Handling Components</a:t>
            </a:r>
          </a:p>
          <a:p>
            <a:r>
              <a:rPr lang="en-US" b="1" dirty="0" smtClean="0"/>
              <a:t>   Have Been Replaced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 rot="5400000" flipH="1" flipV="1">
            <a:off x="5277968" y="3695700"/>
            <a:ext cx="44958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568178" y="925210"/>
            <a:ext cx="856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Target #</a:t>
            </a:r>
            <a:r>
              <a:rPr lang="en-US" sz="1200" b="1" dirty="0"/>
              <a:t>4</a:t>
            </a:r>
            <a:endParaRPr lang="en-US" sz="1200" b="1" dirty="0" smtClean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7531964" y="1205299"/>
            <a:ext cx="392836" cy="2303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114800" y="6553200"/>
            <a:ext cx="914400" cy="381000"/>
          </a:xfrm>
          <a:prstGeom prst="rect">
            <a:avLst/>
          </a:prstGeom>
          <a:noFill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111125" y="177800"/>
            <a:ext cx="8229600" cy="722762"/>
          </a:xfrm>
        </p:spPr>
        <p:txBody>
          <a:bodyPr/>
          <a:lstStyle/>
          <a:p>
            <a:r>
              <a:rPr lang="en-US" sz="2400" dirty="0" smtClean="0"/>
              <a:t>Target R&amp;D Program Has Addressed Key Design and Operational Issues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458200" cy="5410200"/>
          </a:xfrm>
        </p:spPr>
        <p:txBody>
          <a:bodyPr/>
          <a:lstStyle/>
          <a:p>
            <a:r>
              <a:rPr lang="en-US" sz="2000" b="1" dirty="0" smtClean="0"/>
              <a:t>Steady state power handling.</a:t>
            </a:r>
          </a:p>
          <a:p>
            <a:pPr lvl="1"/>
            <a:r>
              <a:rPr lang="en-US" sz="2000" dirty="0" smtClean="0"/>
              <a:t>Cooling of target/enclosure window – </a:t>
            </a:r>
            <a:r>
              <a:rPr lang="en-US" sz="2000" dirty="0" err="1" smtClean="0"/>
              <a:t>wettability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Hot spots in Hg caused by recirculation around flow baffles.</a:t>
            </a:r>
          </a:p>
          <a:p>
            <a:r>
              <a:rPr lang="en-US" sz="2000" b="1" dirty="0" smtClean="0"/>
              <a:t>Thermal Shock.</a:t>
            </a:r>
          </a:p>
          <a:p>
            <a:pPr lvl="1"/>
            <a:r>
              <a:rPr lang="en-US" sz="2000" dirty="0" smtClean="0"/>
              <a:t>Pressure pulse loads on structural material.</a:t>
            </a:r>
          </a:p>
          <a:p>
            <a:pPr lvl="1"/>
            <a:r>
              <a:rPr lang="en-US" sz="2000" dirty="0" err="1" smtClean="0"/>
              <a:t>Cavitation</a:t>
            </a:r>
            <a:r>
              <a:rPr lang="en-US" sz="2000" dirty="0" smtClean="0"/>
              <a:t> induced erosion (so-called pitting issue).</a:t>
            </a:r>
          </a:p>
          <a:p>
            <a:r>
              <a:rPr lang="en-US" sz="2000" b="1" dirty="0" smtClean="0"/>
              <a:t>Materials issues.</a:t>
            </a:r>
          </a:p>
          <a:p>
            <a:pPr lvl="1"/>
            <a:r>
              <a:rPr lang="en-US" sz="2000" dirty="0" smtClean="0"/>
              <a:t>Radiation damage to structural materials. </a:t>
            </a:r>
          </a:p>
          <a:p>
            <a:pPr lvl="1"/>
            <a:r>
              <a:rPr lang="en-US" sz="2000" dirty="0" smtClean="0"/>
              <a:t>Compatibility between Hg and other target system materials.</a:t>
            </a:r>
          </a:p>
          <a:p>
            <a:r>
              <a:rPr lang="en-US" sz="2000" b="1" dirty="0" smtClean="0"/>
              <a:t>Demonstration of key systems:</a:t>
            </a:r>
          </a:p>
          <a:p>
            <a:pPr lvl="1"/>
            <a:r>
              <a:rPr lang="en-US" sz="2000" dirty="0" smtClean="0"/>
              <a:t>Mercury loop operation. </a:t>
            </a:r>
          </a:p>
          <a:p>
            <a:pPr lvl="1"/>
            <a:r>
              <a:rPr lang="en-US" sz="2000" dirty="0" smtClean="0"/>
              <a:t>Remote handling.</a:t>
            </a:r>
          </a:p>
          <a:p>
            <a:r>
              <a:rPr lang="en-US" sz="2000" b="1" dirty="0" smtClean="0"/>
              <a:t>Nuclear data.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96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96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96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96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96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96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296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96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296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296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96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296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96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3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graphicFrame>
        <p:nvGraphicFramePr>
          <p:cNvPr id="1026" name="Organization Chart 3"/>
          <p:cNvGraphicFramePr>
            <a:graphicFrameLocks/>
          </p:cNvGraphicFramePr>
          <p:nvPr>
            <p:ph type="dgm" idx="1"/>
          </p:nvPr>
        </p:nvGraphicFramePr>
        <p:xfrm>
          <a:off x="533400" y="457200"/>
          <a:ext cx="8077200" cy="5410200"/>
        </p:xfrm>
        <a:graphic>
          <a:graphicData uri="http://schemas.openxmlformats.org/drawingml/2006/compatibility">
            <com:legacyDrawing xmlns:com="http://schemas.openxmlformats.org/drawingml/2006/compatibility" spid="_x0000_s28674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7391400" cy="713630"/>
          </a:xfrm>
        </p:spPr>
        <p:txBody>
          <a:bodyPr/>
          <a:lstStyle/>
          <a:p>
            <a:pPr algn="ctr"/>
            <a:r>
              <a:rPr lang="en-US" sz="2400" dirty="0" smtClean="0"/>
              <a:t>WBS Structure of Target Systems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305800" cy="487954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WBS 1.6.1 Target Assemblies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14400"/>
            <a:ext cx="8153400" cy="646331"/>
          </a:xfrm>
        </p:spPr>
        <p:txBody>
          <a:bodyPr/>
          <a:lstStyle/>
          <a:p>
            <a:pPr eaLnBrk="1" hangingPunct="1"/>
            <a:r>
              <a:rPr lang="en-US" sz="2000" b="1" dirty="0" smtClean="0"/>
              <a:t>The Target Carriage/Transport System and the Process System have been successfully </a:t>
            </a:r>
            <a:r>
              <a:rPr lang="en-US" sz="2000" dirty="0" smtClean="0"/>
              <a:t>operated and several Target Modules have been replaced. </a:t>
            </a:r>
            <a:endParaRPr lang="en-US" sz="1800" b="1" dirty="0" smtClean="0"/>
          </a:p>
        </p:txBody>
      </p:sp>
      <p:pic>
        <p:nvPicPr>
          <p:cNvPr id="17413" name="Picture 4" descr="carriage_exp"/>
          <p:cNvPicPr>
            <a:picLocks noChangeAspect="1" noChangeArrowheads="1"/>
          </p:cNvPicPr>
          <p:nvPr/>
        </p:nvPicPr>
        <p:blipFill>
          <a:blip r:embed="rId2" cstate="print"/>
          <a:srcRect t="2106" b="5299"/>
          <a:stretch>
            <a:fillRect/>
          </a:stretch>
        </p:blipFill>
        <p:spPr bwMode="auto">
          <a:xfrm>
            <a:off x="4572000" y="1905000"/>
            <a:ext cx="4343400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 descr="carriage"/>
          <p:cNvPicPr>
            <a:picLocks noChangeAspect="1" noChangeArrowheads="1"/>
          </p:cNvPicPr>
          <p:nvPr/>
        </p:nvPicPr>
        <p:blipFill>
          <a:blip r:embed="rId3" cstate="print"/>
          <a:srcRect t="30843" b="22328"/>
          <a:stretch>
            <a:fillRect/>
          </a:stretch>
        </p:blipFill>
        <p:spPr bwMode="auto">
          <a:xfrm>
            <a:off x="152400" y="2743200"/>
            <a:ext cx="5260975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RNL 0812 new">
      <a:dk1>
        <a:sysClr val="windowText" lastClr="000000"/>
      </a:dk1>
      <a:lt1>
        <a:sysClr val="window" lastClr="FFFFFF"/>
      </a:lt1>
      <a:dk2>
        <a:srgbClr val="006C3A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6C3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3519</TotalTime>
  <Words>3144</Words>
  <Application>Microsoft Office PowerPoint</Application>
  <PresentationFormat>On-screen Show (4:3)</PresentationFormat>
  <Paragraphs>466</Paragraphs>
  <Slides>53</Slides>
  <Notes>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Default Theme</vt:lpstr>
      <vt:lpstr>Photo Editor Photo</vt:lpstr>
      <vt:lpstr>Worksheet</vt:lpstr>
      <vt:lpstr>Spallation Neutron Source (SNS)</vt:lpstr>
      <vt:lpstr>At the Start of the SNS Target Systems, The Team attacked 4 Major Design Goals</vt:lpstr>
      <vt:lpstr> Target Monolith Components</vt:lpstr>
      <vt:lpstr>Arrangement of Hg Target Support Equipment in Hot Cell</vt:lpstr>
      <vt:lpstr>Target Region Within Core Vessel</vt:lpstr>
      <vt:lpstr>The SNS Target Team Delivered</vt:lpstr>
      <vt:lpstr>Target R&amp;D Program Has Addressed Key Design and Operational Issues</vt:lpstr>
      <vt:lpstr>WBS Structure of Target Systems</vt:lpstr>
      <vt:lpstr>WBS 1.6.1 Target Assemblies</vt:lpstr>
      <vt:lpstr>WBS 1.6.1 Target Assemblies (cont’d) </vt:lpstr>
      <vt:lpstr>CFD Results Predict Recirculation Zone Near Flow Baffles</vt:lpstr>
      <vt:lpstr>WBS 1.6.2 Moderator Systems</vt:lpstr>
      <vt:lpstr>WBS 1.6.3 Reflector Assemblies – Accomplishments</vt:lpstr>
      <vt:lpstr>1.6.4 Support Cylinders Status</vt:lpstr>
      <vt:lpstr>1.6.5 Target System Shielding</vt:lpstr>
      <vt:lpstr>WBS 1.6.6 Utility Systems</vt:lpstr>
      <vt:lpstr>1.6.7 Hot Cell Manipulators</vt:lpstr>
      <vt:lpstr>1.6.7 Remote Handling (cont’d)</vt:lpstr>
      <vt:lpstr>1.6.7 Remote Handling - Planning</vt:lpstr>
      <vt:lpstr>Target Module Replacement</vt:lpstr>
      <vt:lpstr>Target Module Replacement (Cont’d)</vt:lpstr>
      <vt:lpstr>Target Module Replacement (Cont’d)</vt:lpstr>
      <vt:lpstr>Target Module Replacement (Cont’d)</vt:lpstr>
      <vt:lpstr>Target Module Replacement Demonstration</vt:lpstr>
      <vt:lpstr>WBS 1.6.9 Beam Dumps</vt:lpstr>
      <vt:lpstr>PIE Operations</vt:lpstr>
      <vt:lpstr>PIE Operations (Cont’d)</vt:lpstr>
      <vt:lpstr>PIE Operations (Cont’d)</vt:lpstr>
      <vt:lpstr>Near Term and Future Remote Handling Operations</vt:lpstr>
      <vt:lpstr>Summary</vt:lpstr>
      <vt:lpstr>Additional Slides for SNS Remote Handling</vt:lpstr>
      <vt:lpstr>Additional Slides for SNS Remote Handling</vt:lpstr>
      <vt:lpstr>Proton Beam Window Replacement</vt:lpstr>
      <vt:lpstr>Proton Beam Window Replacement</vt:lpstr>
      <vt:lpstr>Proton Beam Window Replacement</vt:lpstr>
      <vt:lpstr>Proton Beam Window Replacement</vt:lpstr>
      <vt:lpstr>Shutter and CVI Replacement</vt:lpstr>
      <vt:lpstr>Shutter and CVI Replacement</vt:lpstr>
      <vt:lpstr>Shutter and CVI Replacement</vt:lpstr>
      <vt:lpstr>Shutter and CVI Replacement</vt:lpstr>
      <vt:lpstr>Shutter and CVI Replacement</vt:lpstr>
      <vt:lpstr>Shutter and CVI Replacement</vt:lpstr>
      <vt:lpstr>Shutter and CVI Replacement</vt:lpstr>
      <vt:lpstr>Waste Shipment Operations</vt:lpstr>
      <vt:lpstr>Waste Shipment Operations</vt:lpstr>
      <vt:lpstr>Waste Shipment Operations</vt:lpstr>
      <vt:lpstr>Waste Shipment Operations</vt:lpstr>
      <vt:lpstr>Future Remote Handling Operations</vt:lpstr>
      <vt:lpstr>Future Remote Handling Operations</vt:lpstr>
      <vt:lpstr>Future Remote Handling Operations</vt:lpstr>
      <vt:lpstr>Future Remote Handling Operations</vt:lpstr>
      <vt:lpstr>Future Remote Handling Operations</vt:lpstr>
      <vt:lpstr>Future Remote Handling Operations</vt:lpstr>
    </vt:vector>
  </TitlesOfParts>
  <Company>ORNL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Jo Roy</dc:creator>
  <cp:lastModifiedBy>tag</cp:lastModifiedBy>
  <cp:revision>108</cp:revision>
  <dcterms:created xsi:type="dcterms:W3CDTF">2008-12-10T13:33:36Z</dcterms:created>
  <dcterms:modified xsi:type="dcterms:W3CDTF">2012-06-18T16:24:15Z</dcterms:modified>
</cp:coreProperties>
</file>