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76" r:id="rId3"/>
    <p:sldId id="336" r:id="rId4"/>
    <p:sldId id="344" r:id="rId5"/>
    <p:sldId id="342" r:id="rId6"/>
    <p:sldId id="347" r:id="rId7"/>
    <p:sldId id="343" r:id="rId8"/>
    <p:sldId id="332" r:id="rId9"/>
    <p:sldId id="351" r:id="rId10"/>
    <p:sldId id="346" r:id="rId11"/>
    <p:sldId id="327" r:id="rId12"/>
    <p:sldId id="263" r:id="rId13"/>
    <p:sldId id="264" r:id="rId14"/>
    <p:sldId id="265" r:id="rId15"/>
    <p:sldId id="266" r:id="rId16"/>
    <p:sldId id="267" r:id="rId17"/>
    <p:sldId id="319" r:id="rId18"/>
    <p:sldId id="296" r:id="rId19"/>
    <p:sldId id="268" r:id="rId20"/>
    <p:sldId id="269" r:id="rId21"/>
    <p:sldId id="313" r:id="rId22"/>
    <p:sldId id="349" r:id="rId23"/>
    <p:sldId id="353" r:id="rId24"/>
    <p:sldId id="280" r:id="rId25"/>
    <p:sldId id="315" r:id="rId26"/>
    <p:sldId id="299" r:id="rId27"/>
    <p:sldId id="318" r:id="rId28"/>
    <p:sldId id="317" r:id="rId29"/>
    <p:sldId id="316" r:id="rId30"/>
    <p:sldId id="284" r:id="rId31"/>
    <p:sldId id="293" r:id="rId32"/>
    <p:sldId id="355" r:id="rId33"/>
    <p:sldId id="294" r:id="rId34"/>
    <p:sldId id="359" r:id="rId35"/>
    <p:sldId id="352" r:id="rId36"/>
    <p:sldId id="356" r:id="rId37"/>
    <p:sldId id="357" r:id="rId38"/>
    <p:sldId id="345" r:id="rId39"/>
    <p:sldId id="354" r:id="rId40"/>
    <p:sldId id="274" r:id="rId41"/>
    <p:sldId id="275" r:id="rId42"/>
    <p:sldId id="358" r:id="rId43"/>
    <p:sldId id="312" r:id="rId44"/>
    <p:sldId id="308" r:id="rId45"/>
    <p:sldId id="302" r:id="rId46"/>
    <p:sldId id="287" r:id="rId47"/>
    <p:sldId id="288" r:id="rId48"/>
    <p:sldId id="289" r:id="rId49"/>
    <p:sldId id="290" r:id="rId50"/>
    <p:sldId id="291" r:id="rId51"/>
    <p:sldId id="292" r:id="rId52"/>
    <p:sldId id="301" r:id="rId5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99"/>
    <a:srgbClr val="0066FF"/>
    <a:srgbClr val="00FF00"/>
    <a:srgbClr val="99FF99"/>
    <a:srgbClr val="66FF66"/>
    <a:srgbClr val="00FFFF"/>
    <a:srgbClr val="66FF33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96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FC9EC7-FCB9-4D6E-ACB6-9E9CA60B2AA7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B4B521B-F405-4372-871D-849836349EE2}">
      <dgm:prSet/>
      <dgm:spPr/>
      <dgm:t>
        <a:bodyPr/>
        <a:lstStyle/>
        <a:p>
          <a:pPr rtl="0"/>
          <a:r>
            <a:rPr lang="de-DE" smtClean="0">
              <a:solidFill>
                <a:srgbClr val="FFC000"/>
              </a:solidFill>
            </a:rPr>
            <a:t>L</a:t>
          </a:r>
          <a:r>
            <a:rPr lang="de-DE" smtClean="0"/>
            <a:t>ow </a:t>
          </a:r>
          <a:r>
            <a:rPr lang="de-DE" smtClean="0">
              <a:solidFill>
                <a:srgbClr val="FFC000"/>
              </a:solidFill>
            </a:rPr>
            <a:t>E</a:t>
          </a:r>
          <a:r>
            <a:rPr lang="de-DE" smtClean="0"/>
            <a:t>nergy </a:t>
          </a:r>
          <a:r>
            <a:rPr lang="de-DE" smtClean="0">
              <a:solidFill>
                <a:srgbClr val="FFC000"/>
              </a:solidFill>
            </a:rPr>
            <a:t>N</a:t>
          </a:r>
          <a:r>
            <a:rPr lang="de-DE" smtClean="0"/>
            <a:t>eutrino </a:t>
          </a:r>
          <a:r>
            <a:rPr lang="de-DE" smtClean="0">
              <a:solidFill>
                <a:srgbClr val="FFC000"/>
              </a:solidFill>
            </a:rPr>
            <a:t>A</a:t>
          </a:r>
          <a:r>
            <a:rPr lang="de-DE" smtClean="0"/>
            <a:t>stronomy</a:t>
          </a:r>
          <a:endParaRPr lang="de-DE"/>
        </a:p>
      </dgm:t>
    </dgm:pt>
    <dgm:pt modelId="{B65BEA9F-A1AC-41CA-A649-F3CF3A829921}" type="parTrans" cxnId="{E2158E59-C766-4AE3-9981-E198012FE55F}">
      <dgm:prSet/>
      <dgm:spPr/>
      <dgm:t>
        <a:bodyPr/>
        <a:lstStyle/>
        <a:p>
          <a:endParaRPr lang="de-DE"/>
        </a:p>
      </dgm:t>
    </dgm:pt>
    <dgm:pt modelId="{0555E8AB-3DC4-41D8-91DB-A87118961642}" type="sibTrans" cxnId="{E2158E59-C766-4AE3-9981-E198012FE55F}">
      <dgm:prSet/>
      <dgm:spPr/>
      <dgm:t>
        <a:bodyPr/>
        <a:lstStyle/>
        <a:p>
          <a:endParaRPr lang="de-DE"/>
        </a:p>
      </dgm:t>
    </dgm:pt>
    <dgm:pt modelId="{37EFF4F4-8B96-4EED-8A08-B09F2AE824A7}">
      <dgm:prSet custT="1"/>
      <dgm:spPr/>
      <dgm:t>
        <a:bodyPr/>
        <a:lstStyle/>
        <a:p>
          <a:pPr marL="0" indent="0" rtl="0">
            <a:spcBef>
              <a:spcPts val="600"/>
            </a:spcBef>
          </a:pPr>
          <a:endParaRPr lang="de-DE" sz="1200"/>
        </a:p>
      </dgm:t>
    </dgm:pt>
    <dgm:pt modelId="{19E8BB78-05B8-46CF-8C61-F059E6BADB52}" type="parTrans" cxnId="{BC63374E-1018-401A-976A-C95774B5769D}">
      <dgm:prSet/>
      <dgm:spPr/>
      <dgm:t>
        <a:bodyPr/>
        <a:lstStyle/>
        <a:p>
          <a:endParaRPr lang="de-DE"/>
        </a:p>
      </dgm:t>
    </dgm:pt>
    <dgm:pt modelId="{2DAD8763-FAA6-4587-A1C3-5C1DB96660E7}" type="sibTrans" cxnId="{BC63374E-1018-401A-976A-C95774B5769D}">
      <dgm:prSet/>
      <dgm:spPr/>
      <dgm:t>
        <a:bodyPr/>
        <a:lstStyle/>
        <a:p>
          <a:endParaRPr lang="de-DE"/>
        </a:p>
      </dgm:t>
    </dgm:pt>
    <dgm:pt modelId="{10C740C1-BE1C-47D8-A545-D7ADF83470CE}">
      <dgm:prSet/>
      <dgm:spPr/>
      <dgm:t>
        <a:bodyPr/>
        <a:lstStyle/>
        <a:p>
          <a:pPr marL="0" indent="0" rtl="0">
            <a:spcBef>
              <a:spcPct val="0"/>
            </a:spcBef>
          </a:pPr>
          <a:r>
            <a:rPr lang="de-DE" sz="2400" smtClean="0"/>
            <a:t>  Detector layout</a:t>
          </a:r>
          <a:endParaRPr lang="de-DE" sz="2400"/>
        </a:p>
      </dgm:t>
    </dgm:pt>
    <dgm:pt modelId="{EF5E8FA5-4AA4-49E5-9088-617E3B2FAE5E}" type="parTrans" cxnId="{6B01485B-887E-4A32-B486-024936A87E79}">
      <dgm:prSet/>
      <dgm:spPr/>
      <dgm:t>
        <a:bodyPr/>
        <a:lstStyle/>
        <a:p>
          <a:endParaRPr lang="de-DE"/>
        </a:p>
      </dgm:t>
    </dgm:pt>
    <dgm:pt modelId="{D875A520-E606-4233-BB22-01D2EFCF6D8D}" type="sibTrans" cxnId="{6B01485B-887E-4A32-B486-024936A87E79}">
      <dgm:prSet/>
      <dgm:spPr/>
      <dgm:t>
        <a:bodyPr/>
        <a:lstStyle/>
        <a:p>
          <a:endParaRPr lang="de-DE"/>
        </a:p>
      </dgm:t>
    </dgm:pt>
    <dgm:pt modelId="{732E5EEE-AD5B-4557-9A4D-FB63D2A7009E}">
      <dgm:prSet/>
      <dgm:spPr/>
      <dgm:t>
        <a:bodyPr/>
        <a:lstStyle/>
        <a:p>
          <a:pPr marL="0" indent="0" rtl="0">
            <a:spcBef>
              <a:spcPct val="0"/>
            </a:spcBef>
          </a:pPr>
          <a:r>
            <a:rPr lang="de-DE" sz="2400" smtClean="0"/>
            <a:t>  Photosensors</a:t>
          </a:r>
          <a:endParaRPr lang="de-DE" sz="2400"/>
        </a:p>
      </dgm:t>
    </dgm:pt>
    <dgm:pt modelId="{4CA4F2B4-5D2D-45B6-9E4F-BCFECF87F7D5}" type="parTrans" cxnId="{C6256975-00C4-44A0-8F00-DB0FFB8CCA53}">
      <dgm:prSet/>
      <dgm:spPr/>
      <dgm:t>
        <a:bodyPr/>
        <a:lstStyle/>
        <a:p>
          <a:endParaRPr lang="de-DE"/>
        </a:p>
      </dgm:t>
    </dgm:pt>
    <dgm:pt modelId="{4A2380C5-5E4E-4ADB-851D-87AA9E90A7BB}" type="sibTrans" cxnId="{C6256975-00C4-44A0-8F00-DB0FFB8CCA53}">
      <dgm:prSet/>
      <dgm:spPr/>
      <dgm:t>
        <a:bodyPr/>
        <a:lstStyle/>
        <a:p>
          <a:endParaRPr lang="de-DE"/>
        </a:p>
      </dgm:t>
    </dgm:pt>
    <dgm:pt modelId="{C5308149-4B86-499C-9C4F-7250F9B7346C}">
      <dgm:prSet/>
      <dgm:spPr/>
      <dgm:t>
        <a:bodyPr/>
        <a:lstStyle/>
        <a:p>
          <a:pPr marL="539750" indent="0" rtl="0">
            <a:spcBef>
              <a:spcPct val="0"/>
            </a:spcBef>
          </a:pPr>
          <a:r>
            <a:rPr lang="de-DE" sz="2400" smtClean="0"/>
            <a:t>  Requirements</a:t>
          </a:r>
          <a:endParaRPr lang="de-DE" sz="2400"/>
        </a:p>
      </dgm:t>
    </dgm:pt>
    <dgm:pt modelId="{BB2E1945-0600-43A5-922F-F74173F1C08A}" type="parTrans" cxnId="{C44A1851-AD15-4B36-93E8-084F92F5648A}">
      <dgm:prSet/>
      <dgm:spPr/>
      <dgm:t>
        <a:bodyPr/>
        <a:lstStyle/>
        <a:p>
          <a:endParaRPr lang="de-DE"/>
        </a:p>
      </dgm:t>
    </dgm:pt>
    <dgm:pt modelId="{92AAD332-DED9-4199-9F22-17162A445823}" type="sibTrans" cxnId="{C44A1851-AD15-4B36-93E8-084F92F5648A}">
      <dgm:prSet/>
      <dgm:spPr/>
      <dgm:t>
        <a:bodyPr/>
        <a:lstStyle/>
        <a:p>
          <a:endParaRPr lang="de-DE"/>
        </a:p>
      </dgm:t>
    </dgm:pt>
    <dgm:pt modelId="{FA450BB2-538D-4972-BC03-6F6E623305F4}">
      <dgm:prSet/>
      <dgm:spPr/>
      <dgm:t>
        <a:bodyPr/>
        <a:lstStyle/>
        <a:p>
          <a:pPr marL="539750" indent="0" rtl="0">
            <a:spcBef>
              <a:spcPct val="0"/>
            </a:spcBef>
          </a:pPr>
          <a:r>
            <a:rPr lang="de-DE" sz="2400" smtClean="0"/>
            <a:t>  Candidate photosensors</a:t>
          </a:r>
          <a:endParaRPr lang="de-DE" sz="2400"/>
        </a:p>
      </dgm:t>
    </dgm:pt>
    <dgm:pt modelId="{92259AB8-D3F4-4337-BF8B-8637E15CD27E}" type="parTrans" cxnId="{C9D67957-B305-4A9F-A528-47BD6C0BFA16}">
      <dgm:prSet/>
      <dgm:spPr/>
      <dgm:t>
        <a:bodyPr/>
        <a:lstStyle/>
        <a:p>
          <a:endParaRPr lang="de-DE"/>
        </a:p>
      </dgm:t>
    </dgm:pt>
    <dgm:pt modelId="{9F6DDF54-AFE4-4F6D-B2A4-76738216C7B9}" type="sibTrans" cxnId="{C9D67957-B305-4A9F-A528-47BD6C0BFA16}">
      <dgm:prSet/>
      <dgm:spPr/>
      <dgm:t>
        <a:bodyPr/>
        <a:lstStyle/>
        <a:p>
          <a:endParaRPr lang="de-DE"/>
        </a:p>
      </dgm:t>
    </dgm:pt>
    <dgm:pt modelId="{A3D7F4AA-F1B6-4119-926F-D6ECF5DCD8D8}">
      <dgm:prSet/>
      <dgm:spPr/>
      <dgm:t>
        <a:bodyPr/>
        <a:lstStyle/>
        <a:p>
          <a:pPr marL="539750" indent="0" rtl="0">
            <a:spcBef>
              <a:spcPct val="0"/>
            </a:spcBef>
          </a:pPr>
          <a:r>
            <a:rPr lang="de-DE" sz="2400" smtClean="0"/>
            <a:t>  Measurement of sensor properties</a:t>
          </a:r>
          <a:endParaRPr lang="de-DE" sz="2400"/>
        </a:p>
      </dgm:t>
    </dgm:pt>
    <dgm:pt modelId="{706F4FBE-E8FE-48F2-84A0-25DF5B10E7A3}" type="parTrans" cxnId="{27F40A52-FFB0-4EF9-A9E5-D0B065CD016B}">
      <dgm:prSet/>
      <dgm:spPr/>
      <dgm:t>
        <a:bodyPr/>
        <a:lstStyle/>
        <a:p>
          <a:endParaRPr lang="de-DE"/>
        </a:p>
      </dgm:t>
    </dgm:pt>
    <dgm:pt modelId="{9F99F9ED-FC2C-49F5-AE5E-F78B88241A41}" type="sibTrans" cxnId="{27F40A52-FFB0-4EF9-A9E5-D0B065CD016B}">
      <dgm:prSet/>
      <dgm:spPr/>
      <dgm:t>
        <a:bodyPr/>
        <a:lstStyle/>
        <a:p>
          <a:endParaRPr lang="de-DE"/>
        </a:p>
      </dgm:t>
    </dgm:pt>
    <dgm:pt modelId="{6F1D905D-1F0C-4584-BAB2-CD9B6B077ABC}">
      <dgm:prSet/>
      <dgm:spPr/>
      <dgm:t>
        <a:bodyPr/>
        <a:lstStyle/>
        <a:p>
          <a:pPr marL="539750" indent="0" rtl="0">
            <a:spcBef>
              <a:spcPct val="0"/>
            </a:spcBef>
          </a:pPr>
          <a:r>
            <a:rPr lang="de-DE" sz="2400" smtClean="0"/>
            <a:t>  Optical module for PMTs</a:t>
          </a:r>
          <a:endParaRPr lang="de-DE" sz="2400"/>
        </a:p>
      </dgm:t>
    </dgm:pt>
    <dgm:pt modelId="{B9B9F4E2-E025-4D14-88AA-24478A0CCE6A}" type="parTrans" cxnId="{AD02B647-B80F-477A-8C23-526B7D99C529}">
      <dgm:prSet/>
      <dgm:spPr/>
      <dgm:t>
        <a:bodyPr/>
        <a:lstStyle/>
        <a:p>
          <a:endParaRPr lang="de-DE"/>
        </a:p>
      </dgm:t>
    </dgm:pt>
    <dgm:pt modelId="{C9BFF6DD-ABB8-48DB-8F1A-E0B96397AD23}" type="sibTrans" cxnId="{AD02B647-B80F-477A-8C23-526B7D99C529}">
      <dgm:prSet/>
      <dgm:spPr/>
      <dgm:t>
        <a:bodyPr/>
        <a:lstStyle/>
        <a:p>
          <a:endParaRPr lang="de-DE"/>
        </a:p>
      </dgm:t>
    </dgm:pt>
    <dgm:pt modelId="{AA1EA1BE-5DDD-4B35-B878-A47FD2F5B423}">
      <dgm:prSet/>
      <dgm:spPr/>
      <dgm:t>
        <a:bodyPr/>
        <a:lstStyle/>
        <a:p>
          <a:pPr marL="0" indent="0" rtl="0">
            <a:spcBef>
              <a:spcPct val="0"/>
            </a:spcBef>
          </a:pPr>
          <a:r>
            <a:rPr lang="de-DE" sz="2400" smtClean="0"/>
            <a:t>  Demands on the detector</a:t>
          </a:r>
          <a:endParaRPr lang="de-DE" sz="2400"/>
        </a:p>
      </dgm:t>
    </dgm:pt>
    <dgm:pt modelId="{DD184EE1-A0B9-40D2-BB86-E8225BDD372B}" type="parTrans" cxnId="{16AB509D-B775-4EC1-92A6-530D1CF27D40}">
      <dgm:prSet/>
      <dgm:spPr/>
      <dgm:t>
        <a:bodyPr/>
        <a:lstStyle/>
        <a:p>
          <a:endParaRPr lang="de-DE"/>
        </a:p>
      </dgm:t>
    </dgm:pt>
    <dgm:pt modelId="{A7B898AE-570E-486B-BAA6-2C9E223BBCDC}" type="sibTrans" cxnId="{16AB509D-B775-4EC1-92A6-530D1CF27D40}">
      <dgm:prSet/>
      <dgm:spPr/>
      <dgm:t>
        <a:bodyPr/>
        <a:lstStyle/>
        <a:p>
          <a:endParaRPr lang="de-DE"/>
        </a:p>
      </dgm:t>
    </dgm:pt>
    <dgm:pt modelId="{9AF56DDD-B7BD-4AF4-BFC5-6E5118E43E18}">
      <dgm:prSet/>
      <dgm:spPr/>
      <dgm:t>
        <a:bodyPr/>
        <a:lstStyle/>
        <a:p>
          <a:pPr marL="0" indent="0" rtl="0">
            <a:spcBef>
              <a:spcPts val="600"/>
            </a:spcBef>
          </a:pPr>
          <a:r>
            <a:rPr lang="de-DE" sz="2400" smtClean="0"/>
            <a:t>  Physics potential</a:t>
          </a:r>
          <a:endParaRPr lang="de-DE" sz="2400"/>
        </a:p>
      </dgm:t>
    </dgm:pt>
    <dgm:pt modelId="{D69F674F-2F48-403A-8EF6-C2D4618973F0}" type="parTrans" cxnId="{1A3F74AC-7396-4186-9B2C-35298E830C80}">
      <dgm:prSet/>
      <dgm:spPr/>
      <dgm:t>
        <a:bodyPr/>
        <a:lstStyle/>
        <a:p>
          <a:endParaRPr lang="de-DE"/>
        </a:p>
      </dgm:t>
    </dgm:pt>
    <dgm:pt modelId="{89115007-84E1-42B9-BF80-8D04615F507E}" type="sibTrans" cxnId="{1A3F74AC-7396-4186-9B2C-35298E830C80}">
      <dgm:prSet/>
      <dgm:spPr/>
      <dgm:t>
        <a:bodyPr/>
        <a:lstStyle/>
        <a:p>
          <a:endParaRPr lang="de-DE"/>
        </a:p>
      </dgm:t>
    </dgm:pt>
    <dgm:pt modelId="{C62CC170-6DC1-4948-B873-16DD3426881D}" type="pres">
      <dgm:prSet presAssocID="{CDFC9EC7-FCB9-4D6E-ACB6-9E9CA60B2A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04887A1-B042-4466-9A22-AE216FF5A114}" type="pres">
      <dgm:prSet presAssocID="{DB4B521B-F405-4372-871D-849836349EE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9C0A723-21C8-4B34-881B-03030361AB40}" type="pres">
      <dgm:prSet presAssocID="{DB4B521B-F405-4372-871D-849836349EE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16AB509D-B775-4EC1-92A6-530D1CF27D40}" srcId="{DB4B521B-F405-4372-871D-849836349EE2}" destId="{AA1EA1BE-5DDD-4B35-B878-A47FD2F5B423}" srcOrd="3" destOrd="0" parTransId="{DD184EE1-A0B9-40D2-BB86-E8225BDD372B}" sibTransId="{A7B898AE-570E-486B-BAA6-2C9E223BBCDC}"/>
    <dgm:cxn modelId="{896745E1-7B2F-4536-9A0C-BF4838A3EFF6}" type="presOf" srcId="{DB4B521B-F405-4372-871D-849836349EE2}" destId="{004887A1-B042-4466-9A22-AE216FF5A114}" srcOrd="0" destOrd="0" presId="urn:microsoft.com/office/officeart/2005/8/layout/vList2"/>
    <dgm:cxn modelId="{C9D67957-B305-4A9F-A528-47BD6C0BFA16}" srcId="{732E5EEE-AD5B-4557-9A4D-FB63D2A7009E}" destId="{FA450BB2-538D-4972-BC03-6F6E623305F4}" srcOrd="1" destOrd="0" parTransId="{92259AB8-D3F4-4337-BF8B-8637E15CD27E}" sibTransId="{9F6DDF54-AFE4-4F6D-B2A4-76738216C7B9}"/>
    <dgm:cxn modelId="{3711EC92-6D35-4E11-B1C7-88366F50BEAC}" type="presOf" srcId="{CDFC9EC7-FCB9-4D6E-ACB6-9E9CA60B2AA7}" destId="{C62CC170-6DC1-4948-B873-16DD3426881D}" srcOrd="0" destOrd="0" presId="urn:microsoft.com/office/officeart/2005/8/layout/vList2"/>
    <dgm:cxn modelId="{29913F03-51FE-4B92-9EEF-B9CA1A0185F1}" type="presOf" srcId="{6F1D905D-1F0C-4584-BAB2-CD9B6B077ABC}" destId="{F9C0A723-21C8-4B34-881B-03030361AB40}" srcOrd="0" destOrd="8" presId="urn:microsoft.com/office/officeart/2005/8/layout/vList2"/>
    <dgm:cxn modelId="{BC63374E-1018-401A-976A-C95774B5769D}" srcId="{DB4B521B-F405-4372-871D-849836349EE2}" destId="{37EFF4F4-8B96-4EED-8A08-B09F2AE824A7}" srcOrd="0" destOrd="0" parTransId="{19E8BB78-05B8-46CF-8C61-F059E6BADB52}" sibTransId="{2DAD8763-FAA6-4587-A1C3-5C1DB96660E7}"/>
    <dgm:cxn modelId="{66E54150-82E5-47AC-B446-39CE995436EA}" type="presOf" srcId="{A3D7F4AA-F1B6-4119-926F-D6ECF5DCD8D8}" destId="{F9C0A723-21C8-4B34-881B-03030361AB40}" srcOrd="0" destOrd="7" presId="urn:microsoft.com/office/officeart/2005/8/layout/vList2"/>
    <dgm:cxn modelId="{D389C142-E30E-4A43-BBD9-6216B26A3E50}" type="presOf" srcId="{732E5EEE-AD5B-4557-9A4D-FB63D2A7009E}" destId="{F9C0A723-21C8-4B34-881B-03030361AB40}" srcOrd="0" destOrd="4" presId="urn:microsoft.com/office/officeart/2005/8/layout/vList2"/>
    <dgm:cxn modelId="{E2158E59-C766-4AE3-9981-E198012FE55F}" srcId="{CDFC9EC7-FCB9-4D6E-ACB6-9E9CA60B2AA7}" destId="{DB4B521B-F405-4372-871D-849836349EE2}" srcOrd="0" destOrd="0" parTransId="{B65BEA9F-A1AC-41CA-A649-F3CF3A829921}" sibTransId="{0555E8AB-3DC4-41D8-91DB-A87118961642}"/>
    <dgm:cxn modelId="{1A3F74AC-7396-4186-9B2C-35298E830C80}" srcId="{DB4B521B-F405-4372-871D-849836349EE2}" destId="{9AF56DDD-B7BD-4AF4-BFC5-6E5118E43E18}" srcOrd="1" destOrd="0" parTransId="{D69F674F-2F48-403A-8EF6-C2D4618973F0}" sibTransId="{89115007-84E1-42B9-BF80-8D04615F507E}"/>
    <dgm:cxn modelId="{AD02B647-B80F-477A-8C23-526B7D99C529}" srcId="{732E5EEE-AD5B-4557-9A4D-FB63D2A7009E}" destId="{6F1D905D-1F0C-4584-BAB2-CD9B6B077ABC}" srcOrd="3" destOrd="0" parTransId="{B9B9F4E2-E025-4D14-88AA-24478A0CCE6A}" sibTransId="{C9BFF6DD-ABB8-48DB-8F1A-E0B96397AD23}"/>
    <dgm:cxn modelId="{30367BAA-4CA5-4140-B31F-C4BCA2A53102}" type="presOf" srcId="{9AF56DDD-B7BD-4AF4-BFC5-6E5118E43E18}" destId="{F9C0A723-21C8-4B34-881B-03030361AB40}" srcOrd="0" destOrd="1" presId="urn:microsoft.com/office/officeart/2005/8/layout/vList2"/>
    <dgm:cxn modelId="{A493FF25-DB55-4688-85EB-CBA1F6F1219E}" type="presOf" srcId="{AA1EA1BE-5DDD-4B35-B878-A47FD2F5B423}" destId="{F9C0A723-21C8-4B34-881B-03030361AB40}" srcOrd="0" destOrd="3" presId="urn:microsoft.com/office/officeart/2005/8/layout/vList2"/>
    <dgm:cxn modelId="{27F40A52-FFB0-4EF9-A9E5-D0B065CD016B}" srcId="{732E5EEE-AD5B-4557-9A4D-FB63D2A7009E}" destId="{A3D7F4AA-F1B6-4119-926F-D6ECF5DCD8D8}" srcOrd="2" destOrd="0" parTransId="{706F4FBE-E8FE-48F2-84A0-25DF5B10E7A3}" sibTransId="{9F99F9ED-FC2C-49F5-AE5E-F78B88241A41}"/>
    <dgm:cxn modelId="{499FD77D-9F76-4F61-B72A-00117CC8AF53}" type="presOf" srcId="{C5308149-4B86-499C-9C4F-7250F9B7346C}" destId="{F9C0A723-21C8-4B34-881B-03030361AB40}" srcOrd="0" destOrd="5" presId="urn:microsoft.com/office/officeart/2005/8/layout/vList2"/>
    <dgm:cxn modelId="{C44A1851-AD15-4B36-93E8-084F92F5648A}" srcId="{732E5EEE-AD5B-4557-9A4D-FB63D2A7009E}" destId="{C5308149-4B86-499C-9C4F-7250F9B7346C}" srcOrd="0" destOrd="0" parTransId="{BB2E1945-0600-43A5-922F-F74173F1C08A}" sibTransId="{92AAD332-DED9-4199-9F22-17162A445823}"/>
    <dgm:cxn modelId="{A9CE5027-4E64-4E6C-9BDB-3E3651909238}" type="presOf" srcId="{FA450BB2-538D-4972-BC03-6F6E623305F4}" destId="{F9C0A723-21C8-4B34-881B-03030361AB40}" srcOrd="0" destOrd="6" presId="urn:microsoft.com/office/officeart/2005/8/layout/vList2"/>
    <dgm:cxn modelId="{A287B50A-7EFC-4F10-970E-6028857C9D2A}" type="presOf" srcId="{10C740C1-BE1C-47D8-A545-D7ADF83470CE}" destId="{F9C0A723-21C8-4B34-881B-03030361AB40}" srcOrd="0" destOrd="2" presId="urn:microsoft.com/office/officeart/2005/8/layout/vList2"/>
    <dgm:cxn modelId="{6B01485B-887E-4A32-B486-024936A87E79}" srcId="{DB4B521B-F405-4372-871D-849836349EE2}" destId="{10C740C1-BE1C-47D8-A545-D7ADF83470CE}" srcOrd="2" destOrd="0" parTransId="{EF5E8FA5-4AA4-49E5-9088-617E3B2FAE5E}" sibTransId="{D875A520-E606-4233-BB22-01D2EFCF6D8D}"/>
    <dgm:cxn modelId="{A21A2960-BDF0-460D-93CB-8C7CFED11966}" type="presOf" srcId="{37EFF4F4-8B96-4EED-8A08-B09F2AE824A7}" destId="{F9C0A723-21C8-4B34-881B-03030361AB40}" srcOrd="0" destOrd="0" presId="urn:microsoft.com/office/officeart/2005/8/layout/vList2"/>
    <dgm:cxn modelId="{C6256975-00C4-44A0-8F00-DB0FFB8CCA53}" srcId="{DB4B521B-F405-4372-871D-849836349EE2}" destId="{732E5EEE-AD5B-4557-9A4D-FB63D2A7009E}" srcOrd="4" destOrd="0" parTransId="{4CA4F2B4-5D2D-45B6-9E4F-BCFECF87F7D5}" sibTransId="{4A2380C5-5E4E-4ADB-851D-87AA9E90A7BB}"/>
    <dgm:cxn modelId="{0477105C-8D94-4DDF-9B11-64FAE0EEC64A}" type="presParOf" srcId="{C62CC170-6DC1-4948-B873-16DD3426881D}" destId="{004887A1-B042-4466-9A22-AE216FF5A114}" srcOrd="0" destOrd="0" presId="urn:microsoft.com/office/officeart/2005/8/layout/vList2"/>
    <dgm:cxn modelId="{2108D287-F306-4686-B210-2D78634B74B1}" type="presParOf" srcId="{C62CC170-6DC1-4948-B873-16DD3426881D}" destId="{F9C0A723-21C8-4B34-881B-03030361AB4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4887A1-B042-4466-9A22-AE216FF5A114}">
      <dsp:nvSpPr>
        <dsp:cNvPr id="0" name=""/>
        <dsp:cNvSpPr/>
      </dsp:nvSpPr>
      <dsp:spPr>
        <a:xfrm>
          <a:off x="0" y="11166"/>
          <a:ext cx="8229600" cy="7675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200" kern="1200" smtClean="0">
              <a:solidFill>
                <a:srgbClr val="FFC000"/>
              </a:solidFill>
            </a:rPr>
            <a:t>L</a:t>
          </a:r>
          <a:r>
            <a:rPr lang="de-DE" sz="3200" kern="1200" smtClean="0"/>
            <a:t>ow </a:t>
          </a:r>
          <a:r>
            <a:rPr lang="de-DE" sz="3200" kern="1200" smtClean="0">
              <a:solidFill>
                <a:srgbClr val="FFC000"/>
              </a:solidFill>
            </a:rPr>
            <a:t>E</a:t>
          </a:r>
          <a:r>
            <a:rPr lang="de-DE" sz="3200" kern="1200" smtClean="0"/>
            <a:t>nergy </a:t>
          </a:r>
          <a:r>
            <a:rPr lang="de-DE" sz="3200" kern="1200" smtClean="0">
              <a:solidFill>
                <a:srgbClr val="FFC000"/>
              </a:solidFill>
            </a:rPr>
            <a:t>N</a:t>
          </a:r>
          <a:r>
            <a:rPr lang="de-DE" sz="3200" kern="1200" smtClean="0"/>
            <a:t>eutrino </a:t>
          </a:r>
          <a:r>
            <a:rPr lang="de-DE" sz="3200" kern="1200" smtClean="0">
              <a:solidFill>
                <a:srgbClr val="FFC000"/>
              </a:solidFill>
            </a:rPr>
            <a:t>A</a:t>
          </a:r>
          <a:r>
            <a:rPr lang="de-DE" sz="3200" kern="1200" smtClean="0"/>
            <a:t>stronomy</a:t>
          </a:r>
          <a:endParaRPr lang="de-DE" sz="3200" kern="1200"/>
        </a:p>
      </dsp:txBody>
      <dsp:txXfrm>
        <a:off x="0" y="11166"/>
        <a:ext cx="8229600" cy="767520"/>
      </dsp:txXfrm>
    </dsp:sp>
    <dsp:sp modelId="{F9C0A723-21C8-4B34-881B-03030361AB40}">
      <dsp:nvSpPr>
        <dsp:cNvPr id="0" name=""/>
        <dsp:cNvSpPr/>
      </dsp:nvSpPr>
      <dsp:spPr>
        <a:xfrm>
          <a:off x="0" y="778686"/>
          <a:ext cx="8229600" cy="3444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15240" rIns="85344" bIns="15240" numCol="1" spcCol="1270" anchor="t" anchorCtr="0">
          <a:noAutofit/>
        </a:bodyPr>
        <a:lstStyle/>
        <a:p>
          <a:pPr marL="0" lvl="1" indent="0" algn="l" defTabSz="5334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de-DE" sz="1200" kern="1200"/>
        </a:p>
        <a:p>
          <a:pPr marL="0" lvl="1" indent="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2400" kern="1200" smtClean="0"/>
            <a:t>  Physics potential</a:t>
          </a:r>
          <a:endParaRPr lang="de-DE" sz="2400" kern="1200"/>
        </a:p>
        <a:p>
          <a:pPr marL="0" lvl="1" indent="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2400" kern="1200" smtClean="0"/>
            <a:t>  Detector layout</a:t>
          </a:r>
          <a:endParaRPr lang="de-DE" sz="2400" kern="1200"/>
        </a:p>
        <a:p>
          <a:pPr marL="0" lvl="1" indent="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2400" kern="1200" smtClean="0"/>
            <a:t>  Demands on the detector</a:t>
          </a:r>
          <a:endParaRPr lang="de-DE" sz="2400" kern="1200"/>
        </a:p>
        <a:p>
          <a:pPr marL="0" lvl="1" indent="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2400" kern="1200" smtClean="0"/>
            <a:t>  Photosensors</a:t>
          </a:r>
          <a:endParaRPr lang="de-DE" sz="2400" kern="1200"/>
        </a:p>
        <a:p>
          <a:pPr marL="539750" lvl="2" indent="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2400" kern="1200" smtClean="0"/>
            <a:t>  Requirements</a:t>
          </a:r>
          <a:endParaRPr lang="de-DE" sz="2400" kern="1200"/>
        </a:p>
        <a:p>
          <a:pPr marL="539750" lvl="2" indent="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2400" kern="1200" smtClean="0"/>
            <a:t>  Candidate photosensors</a:t>
          </a:r>
          <a:endParaRPr lang="de-DE" sz="2400" kern="1200"/>
        </a:p>
        <a:p>
          <a:pPr marL="539750" lvl="2" indent="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2400" kern="1200" smtClean="0"/>
            <a:t>  Measurement of sensor properties</a:t>
          </a:r>
          <a:endParaRPr lang="de-DE" sz="2400" kern="1200"/>
        </a:p>
        <a:p>
          <a:pPr marL="539750" lvl="2" indent="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de-DE" sz="2400" kern="1200" smtClean="0"/>
            <a:t>  Optical module for PMTs</a:t>
          </a:r>
          <a:endParaRPr lang="de-DE" sz="2400" kern="1200"/>
        </a:p>
      </dsp:txBody>
      <dsp:txXfrm>
        <a:off x="0" y="778686"/>
        <a:ext cx="8229600" cy="3444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BC44A-F7BB-4E9F-8C62-25F0DF201FCC}" type="datetimeFigureOut">
              <a:rPr lang="de-DE" smtClean="0"/>
              <a:pPr/>
              <a:t>20.06.2012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9D00F-76D5-4973-B8D4-86AA2E76A24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mtClean="0"/>
              <a:t>shortoverview photodetection hardware,</a:t>
            </a:r>
            <a:r>
              <a:rPr lang="de-DE" baseline="0" smtClean="0"/>
              <a:t> that is, the optical module for LENA project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111C4-1D3D-4F4E-8BB0-83A3233646DD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mtClean="0"/>
              <a:t>absorption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mtClean="0"/>
              <a:t>to give</a:t>
            </a:r>
            <a:r>
              <a:rPr lang="de-DE" baseline="0" smtClean="0"/>
              <a:t> an idea: </a:t>
            </a:r>
            <a:r>
              <a:rPr lang="de-DE" smtClean="0"/>
              <a:t>for PMTs covering 30% of area ~50 – 1*10^6 detected photons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111C4-1D3D-4F4E-8BB0-83A3233646DD}" type="slidenum">
              <a:rPr lang="de-DE" smtClean="0"/>
              <a:pPr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mtClean="0"/>
              <a:t>absorption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mtClean="0"/>
              <a:t>to give</a:t>
            </a:r>
            <a:r>
              <a:rPr lang="de-DE" baseline="0" smtClean="0"/>
              <a:t> an idea: </a:t>
            </a:r>
            <a:r>
              <a:rPr lang="de-DE" smtClean="0"/>
              <a:t>for PMTs covering 30% of area ~50 – 1*10^6 detected photons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111C4-1D3D-4F4E-8BB0-83A3233646DD}" type="slidenum">
              <a:rPr lang="de-DE" smtClean="0"/>
              <a:pPr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mtClean="0"/>
              <a:t>SiPMs DN -&gt; need HE</a:t>
            </a:r>
            <a:r>
              <a:rPr lang="de-DE" baseline="0" smtClean="0"/>
              <a:t> physics trigger logic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111C4-1D3D-4F4E-8BB0-83A3233646DD}" type="slidenum">
              <a:rPr lang="de-DE" smtClean="0"/>
              <a:pPr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mtClean="0"/>
              <a:t>11“ -&gt; 40k PMTs in ID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9D00F-76D5-4973-B8D4-86AA2E76A24C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mtClean="0"/>
              <a:t>5kHz -&gt;acquisiton of statistics not limitted by electronics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9D00F-76D5-4973-B8D4-86AA2E76A24C}" type="slidenum">
              <a:rPr lang="de-DE" smtClean="0"/>
              <a:pPr/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mtClean="0"/>
              <a:t>WC : maybe can do measurements at MPI Physik 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111C4-1D3D-4F4E-8BB0-83A3233646DD}" type="slidenum">
              <a:rPr lang="de-DE" smtClean="0"/>
              <a:pPr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mtClean="0"/>
              <a:t>WC : maybe can do measurements at MPI Physik 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111C4-1D3D-4F4E-8BB0-83A3233646DD}" type="slidenum">
              <a:rPr lang="de-DE" smtClean="0"/>
              <a:pPr/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LENA is a future 50kt liquid scintillator detector, which could provide valuable insights on neutrino properties, measure various neutrinos sources with unprecedented accuracy and set more stringent upper limits on proton decay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9D00F-76D5-4973-B8D4-86AA2E76A24C}" type="slidenum">
              <a:rPr lang="de-DE" smtClean="0"/>
              <a:pPr/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LENA is a future 50kt liquid scintillator detector, which could provide valuable insights on neutrino properties, measure various neutrinos sources with unprecedented accuracy and set more stringent upper limits on proton decay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9D00F-76D5-4973-B8D4-86AA2E76A24C}" type="slidenum">
              <a:rPr lang="de-DE" smtClean="0"/>
              <a:pPr/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mtClean="0"/>
              <a:t>SiPMs DN -&gt; need HE</a:t>
            </a:r>
            <a:r>
              <a:rPr lang="de-DE" baseline="0" smtClean="0"/>
              <a:t> physics trigger logic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111C4-1D3D-4F4E-8BB0-83A3233646DD}" type="slidenum">
              <a:rPr lang="de-DE" smtClean="0"/>
              <a:pPr/>
              <a:t>40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1200" smtClean="0"/>
              <a:t>andere experimente</a:t>
            </a:r>
          </a:p>
          <a:p>
            <a:r>
              <a:rPr lang="de-DE" sz="1200" smtClean="0"/>
              <a:t>LSc: borexino + kamland very successful:</a:t>
            </a:r>
            <a:r>
              <a:rPr lang="de-DE" sz="1200" baseline="0" smtClean="0"/>
              <a:t> theta12, dm12, solar nus geo nus, DC, dayabay, reno -&gt; what can we do with a 50kt Lsc?</a:t>
            </a:r>
            <a:endParaRPr lang="de-DE" sz="1200" smtClean="0"/>
          </a:p>
          <a:p>
            <a:r>
              <a:rPr lang="de-DE" sz="1200" smtClean="0"/>
              <a:t>LSD thr lower +upper -&gt; durchstreichen / x davor, haken, wo geht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9D00F-76D5-4973-B8D4-86AA2E76A24C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mtClean="0"/>
              <a:t>SiPMs DN -&gt; need HE</a:t>
            </a:r>
            <a:r>
              <a:rPr lang="de-DE" baseline="0" smtClean="0"/>
              <a:t> physics trigger logic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111C4-1D3D-4F4E-8BB0-83A3233646DD}" type="slidenum">
              <a:rPr lang="de-DE" smtClean="0"/>
              <a:pPr/>
              <a:t>41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mtClean="0"/>
          </a:p>
        </p:txBody>
      </p:sp>
      <p:sp>
        <p:nvSpPr>
          <p:cNvPr id="727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4A2AE4-C78D-4477-8CCF-4C3F6D7AC694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mtClean="0"/>
              <a:t>SW contains</a:t>
            </a:r>
            <a:r>
              <a:rPr lang="de-DE" baseline="0" smtClean="0"/>
              <a:t> CAD software for design</a:t>
            </a:r>
          </a:p>
          <a:p>
            <a:r>
              <a:rPr lang="de-DE" baseline="0" smtClean="0"/>
              <a:t>pressure resistance: 9.8bar needed -&gt; 2.2bar margin, LBNE: ~8.8bar needed, design PMTs to withstand 11bar -&gt; 2.2bar margin</a:t>
            </a:r>
            <a:endParaRPr lang="de-DE" smtClean="0"/>
          </a:p>
          <a:p>
            <a:r>
              <a:rPr lang="de-DE" smtClean="0"/>
              <a:t>meshing: acc. to our</a:t>
            </a:r>
            <a:r>
              <a:rPr lang="de-DE" baseline="0" smtClean="0"/>
              <a:t> solidworks expert 3mm is sufficient</a:t>
            </a:r>
            <a:endParaRPr lang="de-DE" smtClean="0"/>
          </a:p>
          <a:p>
            <a:r>
              <a:rPr lang="de-DE" smtClean="0"/>
              <a:t>computer: important</a:t>
            </a:r>
            <a:r>
              <a:rPr lang="de-DE" baseline="0" smtClean="0"/>
              <a:t>: too slow -&gt; simulations unstable, varying results for same encapsulation</a:t>
            </a:r>
          </a:p>
          <a:p>
            <a:r>
              <a:rPr lang="de-DE" baseline="0" smtClean="0"/>
              <a:t>Mainboard: Asus P8H61-M LE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919FB-1D3F-481C-9B09-04F5FF538A8A}" type="slidenum">
              <a:rPr lang="de-DE" smtClean="0"/>
              <a:pPr/>
              <a:t>46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aseline="0" smtClean="0"/>
              <a:t>so far if engineering drawing + dimensions were contradictory width was kept length was adjusted in straight part -&gt; not correct, will switch to „first stretch drawing dimensions accordingly, then read in“</a:t>
            </a:r>
            <a:endParaRPr lang="de-DE" smtClean="0"/>
          </a:p>
          <a:p>
            <a:r>
              <a:rPr lang="de-DE" smtClean="0"/>
              <a:t>Borexino +DC experience: taking into account construction procedure, sealing, attachment to tank, low radioactivity materials, material compatibility,</a:t>
            </a:r>
            <a:r>
              <a:rPr lang="de-DE" baseline="0" smtClean="0"/>
              <a:t> (</a:t>
            </a:r>
            <a:r>
              <a:rPr lang="de-DE" smtClean="0"/>
              <a:t>PMT properties,)… both encapsulations were not pressure withstanding, though</a:t>
            </a:r>
          </a:p>
          <a:p>
            <a:r>
              <a:rPr lang="de-DE" smtClean="0"/>
              <a:t>construction: draw, determine materials, assemble parts</a:t>
            </a:r>
          </a:p>
          <a:p>
            <a:r>
              <a:rPr lang="de-DE" smtClean="0"/>
              <a:t>simulation: static study, apply 12 bar pressure on all exterior surfaces, meshing, determine factor of safety</a:t>
            </a:r>
          </a:p>
          <a:p>
            <a:r>
              <a:rPr lang="de-DE" smtClean="0"/>
              <a:t>FoS: bearable pressure / applied pressure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919FB-1D3F-481C-9B09-04F5FF538A8A}" type="slidenum">
              <a:rPr lang="de-DE" smtClean="0"/>
              <a:pPr/>
              <a:t>47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mtClean="0"/>
              <a:t>thickness quite hogh for conical steel due to kink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919FB-1D3F-481C-9B09-04F5FF538A8A}" type="slidenum">
              <a:rPr lang="de-DE" smtClean="0"/>
              <a:pPr/>
              <a:t>48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de-DE" smtClean="0"/>
              <a:t>conical encaps.:</a:t>
            </a:r>
          </a:p>
          <a:p>
            <a:pPr lvl="2"/>
            <a:r>
              <a:rPr lang="de-DE" smtClean="0"/>
              <a:t>up to now surface minimized ideal length of conical part:</a:t>
            </a:r>
          </a:p>
          <a:p>
            <a:pPr lvl="2"/>
            <a:r>
              <a:rPr lang="de-DE" smtClean="0"/>
              <a:t>Rn probably not as critical as U, Th + K -&gt; switch to weight minimization</a:t>
            </a:r>
          </a:p>
          <a:p>
            <a:pPr lvl="2"/>
            <a:r>
              <a:rPr lang="de-DE" smtClean="0"/>
              <a:t>first result: make conical section as long as possible: more stable -&gt; thinner wall tickness suffices -&gt; despite higher surface less weight </a:t>
            </a:r>
          </a:p>
          <a:p>
            <a:r>
              <a:rPr lang="de-DE" smtClean="0"/>
              <a:t>encapsulations might actually influence choice of PMT diameter: up to now (not optimized)</a:t>
            </a:r>
            <a:r>
              <a:rPr lang="de-DE" baseline="0" smtClean="0"/>
              <a:t> least encapsulation mass / active area for highest PMT diameter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919FB-1D3F-481C-9B09-04F5FF538A8A}" type="slidenum">
              <a:rPr lang="de-DE" smtClean="0"/>
              <a:pPr/>
              <a:t>52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z="1200" smtClean="0"/>
              <a:t>andere experimente</a:t>
            </a:r>
          </a:p>
          <a:p>
            <a:r>
              <a:rPr lang="de-DE" sz="1200" smtClean="0"/>
              <a:t>LSc: borexino + kamland very successful:</a:t>
            </a:r>
            <a:r>
              <a:rPr lang="de-DE" sz="1200" baseline="0" smtClean="0"/>
              <a:t> theta12, dm12, solar nus geo nus, DC, dayabay, reno -&gt; what can we do with a 50kt Lsc?</a:t>
            </a:r>
            <a:endParaRPr lang="de-DE" sz="1200" smtClean="0"/>
          </a:p>
          <a:p>
            <a:r>
              <a:rPr lang="de-DE" sz="1200" smtClean="0"/>
              <a:t>LSD thr lower +upper -&gt; durchstreichen / x davor, haken, wo geht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9D00F-76D5-4973-B8D4-86AA2E76A24C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mtClean="0"/>
              <a:t>Use neutrinos to study sources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9D00F-76D5-4973-B8D4-86AA2E76A24C}" type="slidenum">
              <a:rPr lang="de-DE" smtClean="0"/>
              <a:pPr/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mtClean="0"/>
              <a:t>Use neutrinos to study sources</a:t>
            </a:r>
          </a:p>
          <a:p>
            <a:r>
              <a:rPr lang="de-DE" smtClean="0"/>
              <a:t>plan to increase bg free observation time by Pi0-e- discrimination algorithm using BDT -&gt; maybe</a:t>
            </a:r>
            <a:r>
              <a:rPr lang="de-DE" baseline="0" smtClean="0"/>
              <a:t> ~ 1*10^35yrs achievable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9D00F-76D5-4973-B8D4-86AA2E76A24C}" type="slidenum">
              <a:rPr lang="de-DE" smtClean="0"/>
              <a:pPr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mtClean="0"/>
              <a:t>Use sources to study neutrinos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9D00F-76D5-4973-B8D4-86AA2E76A24C}" type="slidenum">
              <a:rPr lang="de-DE" smtClean="0"/>
              <a:pPr/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mtClean="0"/>
              <a:t>PSS: thickness 1m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9D00F-76D5-4973-B8D4-86AA2E76A24C}" type="slidenum">
              <a:rPr lang="de-DE" smtClean="0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mtClean="0"/>
              <a:t>absorption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mtClean="0"/>
              <a:t>to give</a:t>
            </a:r>
            <a:r>
              <a:rPr lang="de-DE" baseline="0" smtClean="0"/>
              <a:t> an idea: </a:t>
            </a:r>
            <a:r>
              <a:rPr lang="de-DE" smtClean="0"/>
              <a:t>for PMTs covering 30% of area ~50 – 1*10^6 detected photons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111C4-1D3D-4F4E-8BB0-83A3233646DD}" type="slidenum">
              <a:rPr lang="de-DE" smtClean="0"/>
              <a:pPr/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smtClean="0"/>
              <a:t>absorption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mtClean="0"/>
              <a:t>to give</a:t>
            </a:r>
            <a:r>
              <a:rPr lang="de-DE" baseline="0" smtClean="0"/>
              <a:t> an idea: </a:t>
            </a:r>
            <a:r>
              <a:rPr lang="de-DE" smtClean="0"/>
              <a:t>for PMTs covering 30% of area ~50 – 1*10^6 detected photons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111C4-1D3D-4F4E-8BB0-83A3233646DD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54FBB-8C85-45B3-9A78-3C92CC7880E2}" type="datetimeFigureOut">
              <a:rPr lang="de-DE" smtClean="0"/>
              <a:pPr/>
              <a:t>20.06.2012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D08-7A5C-4F39-9D62-807A965310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54FBB-8C85-45B3-9A78-3C92CC7880E2}" type="datetimeFigureOut">
              <a:rPr lang="de-DE" smtClean="0"/>
              <a:pPr/>
              <a:t>20.06.2012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D08-7A5C-4F39-9D62-807A965310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54FBB-8C85-45B3-9A78-3C92CC7880E2}" type="datetimeFigureOut">
              <a:rPr lang="de-DE" smtClean="0"/>
              <a:pPr/>
              <a:t>20.06.2012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D08-7A5C-4F39-9D62-807A965310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54FBB-8C85-45B3-9A78-3C92CC7880E2}" type="datetimeFigureOut">
              <a:rPr lang="de-DE" smtClean="0"/>
              <a:pPr/>
              <a:t>20.06.2012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D08-7A5C-4F39-9D62-807A965310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54FBB-8C85-45B3-9A78-3C92CC7880E2}" type="datetimeFigureOut">
              <a:rPr lang="de-DE" smtClean="0"/>
              <a:pPr/>
              <a:t>20.06.2012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D08-7A5C-4F39-9D62-807A965310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54FBB-8C85-45B3-9A78-3C92CC7880E2}" type="datetimeFigureOut">
              <a:rPr lang="de-DE" smtClean="0"/>
              <a:pPr/>
              <a:t>20.06.2012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D08-7A5C-4F39-9D62-807A965310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54FBB-8C85-45B3-9A78-3C92CC7880E2}" type="datetimeFigureOut">
              <a:rPr lang="de-DE" smtClean="0"/>
              <a:pPr/>
              <a:t>20.06.2012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D08-7A5C-4F39-9D62-807A965310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54FBB-8C85-45B3-9A78-3C92CC7880E2}" type="datetimeFigureOut">
              <a:rPr lang="de-DE" smtClean="0"/>
              <a:pPr/>
              <a:t>20.06.2012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D08-7A5C-4F39-9D62-807A965310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54FBB-8C85-45B3-9A78-3C92CC7880E2}" type="datetimeFigureOut">
              <a:rPr lang="de-DE" smtClean="0"/>
              <a:pPr/>
              <a:t>20.06.2012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D08-7A5C-4F39-9D62-807A965310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54FBB-8C85-45B3-9A78-3C92CC7880E2}" type="datetimeFigureOut">
              <a:rPr lang="de-DE" smtClean="0"/>
              <a:pPr/>
              <a:t>20.06.2012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D08-7A5C-4F39-9D62-807A965310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54FBB-8C85-45B3-9A78-3C92CC7880E2}" type="datetimeFigureOut">
              <a:rPr lang="de-DE" smtClean="0"/>
              <a:pPr/>
              <a:t>20.06.2012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79D08-7A5C-4F39-9D62-807A965310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54FBB-8C85-45B3-9A78-3C92CC7880E2}" type="datetimeFigureOut">
              <a:rPr lang="de-DE" smtClean="0"/>
              <a:pPr/>
              <a:t>20.06.2012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79D08-7A5C-4F39-9D62-807A965310A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kds.kek.jp/contributionDisplay.py?sessionId=13&amp;contribId=27&amp;confId=9151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2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9.png"/><Relationship Id="rId7" Type="http://schemas.openxmlformats.org/officeDocument/2006/relationships/image" Target="../media/image5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61.jpeg"/><Relationship Id="rId10" Type="http://schemas.openxmlformats.org/officeDocument/2006/relationships/image" Target="../media/image2.png"/><Relationship Id="rId4" Type="http://schemas.openxmlformats.org/officeDocument/2006/relationships/image" Target="../media/image60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9.png"/><Relationship Id="rId7" Type="http://schemas.openxmlformats.org/officeDocument/2006/relationships/image" Target="../media/image5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61.jpeg"/><Relationship Id="rId10" Type="http://schemas.openxmlformats.org/officeDocument/2006/relationships/image" Target="../media/image2.png"/><Relationship Id="rId4" Type="http://schemas.openxmlformats.org/officeDocument/2006/relationships/image" Target="../media/image60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31.png"/><Relationship Id="rId7" Type="http://schemas.openxmlformats.org/officeDocument/2006/relationships/image" Target="../media/image72.pn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32.png"/><Relationship Id="rId9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094879"/>
            <a:ext cx="7772400" cy="1470025"/>
          </a:xfrm>
        </p:spPr>
        <p:txBody>
          <a:bodyPr>
            <a:normAutofit/>
          </a:bodyPr>
          <a:lstStyle/>
          <a:p>
            <a:r>
              <a:rPr lang="de-DE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LENA</a:t>
            </a:r>
            <a:br>
              <a:rPr lang="de-DE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3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 focus on photosensor R&amp;D</a:t>
            </a:r>
            <a:endParaRPr lang="de-DE" sz="3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717032"/>
            <a:ext cx="6400800" cy="1705744"/>
          </a:xfrm>
        </p:spPr>
        <p:txBody>
          <a:bodyPr>
            <a:normAutofit fontScale="62500" lnSpcReduction="20000"/>
          </a:bodyPr>
          <a:lstStyle/>
          <a:p>
            <a:r>
              <a:rPr lang="de-DE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 Tippmann</a:t>
            </a:r>
          </a:p>
          <a:p>
            <a:r>
              <a:rPr lang="de-DE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LENA working group</a:t>
            </a:r>
          </a:p>
          <a:p>
            <a:endParaRPr lang="de-DE" sz="3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sz="3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X Physics Study 2012, Fermilab</a:t>
            </a:r>
          </a:p>
          <a:p>
            <a:r>
              <a:rPr lang="de-DE" sz="3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2012/06/20</a:t>
            </a:r>
            <a:endParaRPr lang="de-DE" sz="3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1263" y="350763"/>
            <a:ext cx="8229600" cy="673770"/>
          </a:xfrm>
        </p:spPr>
        <p:txBody>
          <a:bodyPr>
            <a:normAutofit/>
          </a:bodyPr>
          <a:lstStyle/>
          <a:p>
            <a:r>
              <a:rPr lang="de-DE" sz="3200" smtClean="0">
                <a:solidFill>
                  <a:schemeClr val="tx2"/>
                </a:solidFill>
              </a:rPr>
              <a:t>LENA White Paper published recently</a:t>
            </a:r>
            <a:endParaRPr lang="de-DE" sz="320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772" y="1017735"/>
            <a:ext cx="5745497" cy="398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93431" y="5156582"/>
            <a:ext cx="8771021" cy="1554272"/>
          </a:xfrm>
          <a:prstGeom prst="rect">
            <a:avLst/>
          </a:prstGeom>
          <a:solidFill>
            <a:srgbClr val="FFFF99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69875" indent="-269875">
              <a:spcAft>
                <a:spcPts val="600"/>
              </a:spcAft>
              <a:buFont typeface="Arial" pitchFamily="34" charset="0"/>
              <a:buChar char="•"/>
            </a:pPr>
            <a:r>
              <a:rPr lang="de-DE" sz="1700" smtClean="0">
                <a:solidFill>
                  <a:srgbClr val="00B050"/>
                </a:solidFill>
              </a:rPr>
              <a:t>More information can be found in the LENA White Paper</a:t>
            </a:r>
            <a:endParaRPr lang="de-DE" sz="1700" smtClean="0"/>
          </a:p>
          <a:p>
            <a:pPr marL="269875" indent="-269875">
              <a:spcAft>
                <a:spcPts val="600"/>
              </a:spcAft>
              <a:buFont typeface="Arial" pitchFamily="34" charset="0"/>
              <a:buChar char="•"/>
            </a:pPr>
            <a:r>
              <a:rPr lang="de-DE" sz="1700" smtClean="0">
                <a:solidFill>
                  <a:srgbClr val="C00000"/>
                </a:solidFill>
              </a:rPr>
              <a:t>Watch out, already some changes</a:t>
            </a:r>
            <a:r>
              <a:rPr lang="de-DE" sz="1700" smtClean="0"/>
              <a:t>: e.g. physical goals (mass hierarchy, pion decay-at-rest), 	concrete tank, buffer within optical module, simulations of pressure encapsulation </a:t>
            </a:r>
          </a:p>
          <a:p>
            <a:pPr marL="269875" indent="-269875"/>
            <a:r>
              <a:rPr lang="de-DE" sz="1700" smtClean="0"/>
              <a:t>	</a:t>
            </a:r>
            <a:r>
              <a:rPr lang="de-DE" sz="1700" smtClean="0">
                <a:latin typeface="Arial"/>
                <a:cs typeface="Arial"/>
              </a:rPr>
              <a:t>→</a:t>
            </a:r>
            <a:r>
              <a:rPr lang="de-DE" sz="1700" smtClean="0"/>
              <a:t> Recent talks</a:t>
            </a:r>
          </a:p>
          <a:p>
            <a:r>
              <a:rPr lang="de-DE" sz="1700" smtClean="0"/>
              <a:t> 	e.g.     </a:t>
            </a:r>
            <a:r>
              <a:rPr lang="de-DE" sz="1700" smtClean="0">
                <a:hlinkClick r:id="rId3"/>
              </a:rPr>
              <a:t>Neutrino12, Lothar Oberauer, “Future liquid scintillator detectors“</a:t>
            </a:r>
            <a:endParaRPr lang="de-DE" sz="170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Physics potential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143000"/>
          </a:xfrm>
        </p:spPr>
        <p:txBody>
          <a:bodyPr>
            <a:normAutofit/>
          </a:bodyPr>
          <a:lstStyle/>
          <a:p>
            <a:r>
              <a:rPr lang="de-DE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Photosensors</a:t>
            </a:r>
            <a:endParaRPr lang="de-DE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19872" y="980728"/>
            <a:ext cx="3312368" cy="5589240"/>
          </a:xfrm>
        </p:spPr>
        <p:txBody>
          <a:bodyPr>
            <a:noAutofit/>
          </a:bodyPr>
          <a:lstStyle/>
          <a:p>
            <a:pPr marL="180975" indent="-180975"/>
            <a:r>
              <a:rPr lang="de-DE" sz="1300" smtClean="0">
                <a:solidFill>
                  <a:schemeClr val="accent1"/>
                </a:solidFill>
              </a:rPr>
              <a:t>Event detection in liquid scintillator detectors</a:t>
            </a:r>
            <a:r>
              <a:rPr lang="de-DE" sz="1300" smtClean="0"/>
              <a:t>: </a:t>
            </a:r>
          </a:p>
          <a:p>
            <a:pPr marL="180975" indent="-180975">
              <a:buNone/>
            </a:pPr>
            <a:r>
              <a:rPr lang="de-DE" sz="1300" smtClean="0"/>
              <a:t>	Neutrino scatters off electron </a:t>
            </a:r>
          </a:p>
          <a:p>
            <a:pPr marL="180975" indent="-180975">
              <a:buNone/>
              <a:tabLst>
                <a:tab pos="450850" algn="l"/>
              </a:tabLst>
            </a:pPr>
            <a:r>
              <a:rPr lang="de-DE" sz="1300" smtClean="0">
                <a:latin typeface="Arial"/>
                <a:cs typeface="Arial"/>
              </a:rPr>
              <a:t>	→</a:t>
            </a:r>
            <a:r>
              <a:rPr lang="de-DE" sz="1300" smtClean="0"/>
              <a:t> 	Electron freed</a:t>
            </a:r>
          </a:p>
          <a:p>
            <a:pPr marL="180975" indent="-180975">
              <a:buNone/>
              <a:tabLst>
                <a:tab pos="450850" algn="l"/>
                <a:tab pos="722313" algn="l"/>
              </a:tabLst>
            </a:pPr>
            <a:r>
              <a:rPr lang="de-DE" sz="1200" smtClean="0">
                <a:latin typeface="Arial"/>
                <a:cs typeface="Arial"/>
              </a:rPr>
              <a:t> 		</a:t>
            </a:r>
            <a:r>
              <a:rPr lang="de-DE" sz="1300" smtClean="0">
                <a:latin typeface="Arial"/>
                <a:cs typeface="Arial"/>
              </a:rPr>
              <a:t>→ 	</a:t>
            </a:r>
            <a:r>
              <a:rPr lang="de-DE" sz="1300" smtClean="0"/>
              <a:t>Loses kinetic energy via excitation 		of scintillator molecules </a:t>
            </a:r>
          </a:p>
          <a:p>
            <a:pPr marL="180975" indent="-180975">
              <a:buNone/>
              <a:tabLst>
                <a:tab pos="722313" algn="l"/>
                <a:tab pos="982663" algn="l"/>
              </a:tabLst>
            </a:pPr>
            <a:r>
              <a:rPr lang="de-DE" sz="1300" smtClean="0">
                <a:latin typeface="Arial"/>
                <a:cs typeface="Arial"/>
              </a:rPr>
              <a:t>		→</a:t>
            </a:r>
            <a:r>
              <a:rPr lang="de-DE" sz="1300" smtClean="0"/>
              <a:t> 	Emit light at deexcitation</a:t>
            </a:r>
          </a:p>
          <a:p>
            <a:pPr marL="180975" indent="-180975">
              <a:buNone/>
            </a:pPr>
            <a:endParaRPr lang="de-DE" sz="2100" smtClean="0"/>
          </a:p>
        </p:txBody>
      </p:sp>
      <p:grpSp>
        <p:nvGrpSpPr>
          <p:cNvPr id="34" name="Gruppieren 33"/>
          <p:cNvGrpSpPr>
            <a:grpSpLocks noChangeAspect="1"/>
          </p:cNvGrpSpPr>
          <p:nvPr/>
        </p:nvGrpSpPr>
        <p:grpSpPr>
          <a:xfrm>
            <a:off x="24780" y="620688"/>
            <a:ext cx="3458432" cy="6194774"/>
            <a:chOff x="24780" y="675084"/>
            <a:chExt cx="3467100" cy="6210300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780" y="675084"/>
              <a:ext cx="3467100" cy="621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6" name="Gerade Verbindung mit Pfeil 35"/>
            <p:cNvCxnSpPr/>
            <p:nvPr/>
          </p:nvCxnSpPr>
          <p:spPr>
            <a:xfrm>
              <a:off x="179512" y="1700808"/>
              <a:ext cx="1152128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/>
          </p:nvCxnSpPr>
          <p:spPr>
            <a:xfrm flipV="1">
              <a:off x="1331640" y="1772816"/>
              <a:ext cx="1584176" cy="4956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/>
          </p:nvCxnSpPr>
          <p:spPr>
            <a:xfrm>
              <a:off x="1331640" y="2276872"/>
              <a:ext cx="144016" cy="21602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/>
          </p:nvCxnSpPr>
          <p:spPr>
            <a:xfrm flipH="1">
              <a:off x="1259632" y="2492896"/>
              <a:ext cx="216024" cy="28803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/>
            <p:cNvCxnSpPr/>
            <p:nvPr/>
          </p:nvCxnSpPr>
          <p:spPr>
            <a:xfrm>
              <a:off x="1259632" y="2780928"/>
              <a:ext cx="144016" cy="21602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feld 40"/>
            <p:cNvSpPr txBox="1"/>
            <p:nvPr/>
          </p:nvSpPr>
          <p:spPr>
            <a:xfrm>
              <a:off x="179512" y="1412776"/>
              <a:ext cx="36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mtClean="0">
                  <a:latin typeface="Calibri"/>
                </a:rPr>
                <a:t>ν</a:t>
              </a:r>
              <a:r>
                <a:rPr lang="de-DE" baseline="-25000" smtClean="0">
                  <a:latin typeface="Calibri"/>
                </a:rPr>
                <a:t>e</a:t>
              </a:r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1115616" y="2276872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/>
                <a:t>e</a:t>
              </a:r>
              <a:r>
                <a:rPr lang="de-DE" baseline="30000" smtClean="0"/>
                <a:t>-</a:t>
              </a:r>
              <a:endParaRPr lang="de-DE"/>
            </a:p>
          </p:txBody>
        </p:sp>
        <p:cxnSp>
          <p:nvCxnSpPr>
            <p:cNvPr id="44" name="Gerade Verbindung mit Pfeil 43"/>
            <p:cNvCxnSpPr/>
            <p:nvPr/>
          </p:nvCxnSpPr>
          <p:spPr>
            <a:xfrm>
              <a:off x="1475656" y="2492896"/>
              <a:ext cx="936104" cy="216024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/>
            <p:cNvCxnSpPr/>
            <p:nvPr/>
          </p:nvCxnSpPr>
          <p:spPr>
            <a:xfrm flipH="1" flipV="1">
              <a:off x="899592" y="2492896"/>
              <a:ext cx="360040" cy="288032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/>
          </p:nvCxnSpPr>
          <p:spPr>
            <a:xfrm>
              <a:off x="1403648" y="2996952"/>
              <a:ext cx="72008" cy="936104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/>
            <p:cNvCxnSpPr/>
            <p:nvPr/>
          </p:nvCxnSpPr>
          <p:spPr>
            <a:xfrm>
              <a:off x="899592" y="5301208"/>
              <a:ext cx="1512168" cy="0"/>
            </a:xfrm>
            <a:prstGeom prst="straightConnector1">
              <a:avLst/>
            </a:prstGeom>
            <a:ln w="25400"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feld 51"/>
            <p:cNvSpPr txBox="1"/>
            <p:nvPr/>
          </p:nvSpPr>
          <p:spPr>
            <a:xfrm>
              <a:off x="1403648" y="4941168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/>
                <a:t>28m</a:t>
              </a:r>
              <a:endParaRPr lang="de-DE"/>
            </a:p>
          </p:txBody>
        </p:sp>
      </p:grpSp>
      <p:sp>
        <p:nvSpPr>
          <p:cNvPr id="54" name="Titel 1"/>
          <p:cNvSpPr>
            <a:spLocks noGrp="1"/>
          </p:cNvSpPr>
          <p:nvPr>
            <p:ph type="title"/>
          </p:nvPr>
        </p:nvSpPr>
        <p:spPr>
          <a:xfrm>
            <a:off x="3347864" y="269776"/>
            <a:ext cx="6192688" cy="854968"/>
          </a:xfrm>
        </p:spPr>
        <p:txBody>
          <a:bodyPr>
            <a:normAutofit/>
          </a:bodyPr>
          <a:lstStyle/>
          <a:p>
            <a:pPr algn="l"/>
            <a:r>
              <a:rPr lang="de-DE" sz="2200" smtClean="0">
                <a:solidFill>
                  <a:schemeClr val="accent1"/>
                </a:solidFill>
              </a:rPr>
              <a:t>Which demands result from our physics agenda?</a:t>
            </a:r>
            <a:endParaRPr lang="de-DE" sz="2200">
              <a:solidFill>
                <a:schemeClr val="accent1"/>
              </a:solidFill>
            </a:endParaRPr>
          </a:p>
        </p:txBody>
      </p:sp>
      <p:sp>
        <p:nvSpPr>
          <p:cNvPr id="25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Requirements 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  <p:cxnSp>
        <p:nvCxnSpPr>
          <p:cNvPr id="43" name="Gerade Verbindung mit Pfeil 42"/>
          <p:cNvCxnSpPr/>
          <p:nvPr/>
        </p:nvCxnSpPr>
        <p:spPr>
          <a:xfrm>
            <a:off x="3077180" y="1643848"/>
            <a:ext cx="0" cy="4884302"/>
          </a:xfrm>
          <a:prstGeom prst="straightConnector1">
            <a:avLst/>
          </a:prstGeom>
          <a:ln w="254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2442451" y="3583203"/>
            <a:ext cx="601542" cy="368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96m</a:t>
            </a:r>
            <a:endParaRPr lang="de-DE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19872" y="980728"/>
            <a:ext cx="3312368" cy="5589240"/>
          </a:xfrm>
        </p:spPr>
        <p:txBody>
          <a:bodyPr>
            <a:noAutofit/>
          </a:bodyPr>
          <a:lstStyle/>
          <a:p>
            <a:pPr marL="180975" indent="-180975"/>
            <a:r>
              <a:rPr lang="de-DE" sz="1300" smtClean="0">
                <a:solidFill>
                  <a:schemeClr val="accent1"/>
                </a:solidFill>
              </a:rPr>
              <a:t>Event detection in liquid scintillator detectors</a:t>
            </a:r>
            <a:r>
              <a:rPr lang="de-DE" sz="1300" smtClean="0"/>
              <a:t>: </a:t>
            </a:r>
          </a:p>
          <a:p>
            <a:pPr marL="180975" indent="-180975">
              <a:buNone/>
            </a:pPr>
            <a:r>
              <a:rPr lang="de-DE" sz="1300" smtClean="0"/>
              <a:t>	Neutrino scatters off electron </a:t>
            </a:r>
          </a:p>
          <a:p>
            <a:pPr marL="180975" indent="-180975">
              <a:buNone/>
              <a:tabLst>
                <a:tab pos="450850" algn="l"/>
              </a:tabLst>
            </a:pPr>
            <a:r>
              <a:rPr lang="de-DE" sz="1300" smtClean="0">
                <a:latin typeface="Arial"/>
                <a:cs typeface="Arial"/>
              </a:rPr>
              <a:t>	→</a:t>
            </a:r>
            <a:r>
              <a:rPr lang="de-DE" sz="1300" smtClean="0"/>
              <a:t> 	Electron freed</a:t>
            </a:r>
          </a:p>
          <a:p>
            <a:pPr marL="180975" indent="-180975">
              <a:buNone/>
              <a:tabLst>
                <a:tab pos="450850" algn="l"/>
                <a:tab pos="722313" algn="l"/>
              </a:tabLst>
            </a:pPr>
            <a:r>
              <a:rPr lang="de-DE" sz="1200" smtClean="0">
                <a:latin typeface="Arial"/>
                <a:cs typeface="Arial"/>
              </a:rPr>
              <a:t> 		</a:t>
            </a:r>
            <a:r>
              <a:rPr lang="de-DE" sz="1300" smtClean="0">
                <a:latin typeface="Arial"/>
                <a:cs typeface="Arial"/>
              </a:rPr>
              <a:t>→ 	</a:t>
            </a:r>
            <a:r>
              <a:rPr lang="de-DE" sz="1300" smtClean="0"/>
              <a:t>Loses kinetic energy via excitation 		of scintillator molecules </a:t>
            </a:r>
          </a:p>
          <a:p>
            <a:pPr marL="180975" indent="-180975">
              <a:buNone/>
              <a:tabLst>
                <a:tab pos="722313" algn="l"/>
                <a:tab pos="982663" algn="l"/>
              </a:tabLst>
            </a:pPr>
            <a:r>
              <a:rPr lang="de-DE" sz="1300" smtClean="0">
                <a:latin typeface="Arial"/>
                <a:cs typeface="Arial"/>
              </a:rPr>
              <a:t>		→</a:t>
            </a:r>
            <a:r>
              <a:rPr lang="de-DE" sz="1300" smtClean="0"/>
              <a:t> 	Emit light at deexcitation</a:t>
            </a:r>
          </a:p>
          <a:p>
            <a:pPr marL="180975" indent="-180975">
              <a:buNone/>
            </a:pPr>
            <a:endParaRPr lang="de-DE" sz="2100" smtClean="0"/>
          </a:p>
          <a:p>
            <a:pPr marL="180975" indent="-180975"/>
            <a:r>
              <a:rPr lang="de-DE" sz="1300" smtClean="0"/>
              <a:t>Low interaction cross-section </a:t>
            </a:r>
          </a:p>
          <a:p>
            <a:pPr marL="180975" indent="-180975">
              <a:buNone/>
              <a:tabLst>
                <a:tab pos="450850" algn="l"/>
              </a:tabLst>
            </a:pPr>
            <a:r>
              <a:rPr lang="de-DE" sz="1300" smtClean="0">
                <a:latin typeface="Arial"/>
                <a:cs typeface="Arial"/>
              </a:rPr>
              <a:t>	→</a:t>
            </a:r>
            <a:r>
              <a:rPr lang="de-DE" sz="1300" smtClean="0"/>
              <a:t> 	Big active volume</a:t>
            </a:r>
          </a:p>
          <a:p>
            <a:pPr marL="180975" indent="-180975">
              <a:buNone/>
              <a:tabLst>
                <a:tab pos="450850" algn="l"/>
                <a:tab pos="722313" algn="l"/>
              </a:tabLst>
            </a:pPr>
            <a:r>
              <a:rPr lang="de-DE" sz="1300" smtClean="0">
                <a:latin typeface="Arial"/>
                <a:cs typeface="Arial"/>
              </a:rPr>
              <a:t>		→ 	</a:t>
            </a:r>
            <a:r>
              <a:rPr lang="de-DE" sz="1300" smtClean="0"/>
              <a:t>Big surface (9700m²)</a:t>
            </a:r>
          </a:p>
          <a:p>
            <a:pPr marL="180975" indent="-180975">
              <a:buNone/>
            </a:pPr>
            <a:endParaRPr lang="de-DE" sz="700" smtClean="0"/>
          </a:p>
          <a:p>
            <a:pPr marL="180975" indent="-180975"/>
            <a:endParaRPr lang="de-DE" sz="1300" smtClean="0"/>
          </a:p>
        </p:txBody>
      </p:sp>
      <p:sp>
        <p:nvSpPr>
          <p:cNvPr id="5" name="Textfeld 4"/>
          <p:cNvSpPr txBox="1"/>
          <p:nvPr/>
        </p:nvSpPr>
        <p:spPr>
          <a:xfrm>
            <a:off x="7164288" y="2128500"/>
            <a:ext cx="1872208" cy="292388"/>
          </a:xfrm>
          <a:prstGeom prst="rect">
            <a:avLst/>
          </a:prstGeom>
          <a:solidFill>
            <a:srgbClr val="F6FF7D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300" smtClean="0"/>
              <a:t>sensitive around 420nm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7164288" y="2648525"/>
            <a:ext cx="1800200" cy="492443"/>
          </a:xfrm>
          <a:prstGeom prst="rect">
            <a:avLst/>
          </a:prstGeom>
          <a:solidFill>
            <a:srgbClr val="F6FF7D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300" smtClean="0"/>
              <a:t>pressure-withstanding, </a:t>
            </a:r>
          </a:p>
          <a:p>
            <a:r>
              <a:rPr lang="de-DE" sz="1300" smtClean="0"/>
              <a:t>long-term reliability</a:t>
            </a:r>
          </a:p>
        </p:txBody>
      </p:sp>
      <p:sp>
        <p:nvSpPr>
          <p:cNvPr id="37" name="Pfeil nach rechts 36"/>
          <p:cNvSpPr/>
          <p:nvPr/>
        </p:nvSpPr>
        <p:spPr>
          <a:xfrm rot="20998187">
            <a:off x="6301478" y="2265259"/>
            <a:ext cx="71879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Pfeil nach rechts 37"/>
          <p:cNvSpPr/>
          <p:nvPr/>
        </p:nvSpPr>
        <p:spPr>
          <a:xfrm rot="20640660">
            <a:off x="5630291" y="2967048"/>
            <a:ext cx="13918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Textfeld 45"/>
          <p:cNvSpPr txBox="1"/>
          <p:nvPr/>
        </p:nvSpPr>
        <p:spPr>
          <a:xfrm>
            <a:off x="7164288" y="3352636"/>
            <a:ext cx="1800200" cy="292388"/>
          </a:xfrm>
          <a:prstGeom prst="rect">
            <a:avLst/>
          </a:prstGeom>
          <a:solidFill>
            <a:srgbClr val="F6FF7D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300" smtClean="0"/>
              <a:t>low price/detector area</a:t>
            </a:r>
          </a:p>
        </p:txBody>
      </p:sp>
      <p:sp>
        <p:nvSpPr>
          <p:cNvPr id="47" name="Pfeil nach rechts 46"/>
          <p:cNvSpPr/>
          <p:nvPr/>
        </p:nvSpPr>
        <p:spPr>
          <a:xfrm rot="21319084">
            <a:off x="5734847" y="3409410"/>
            <a:ext cx="129614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Textfeld 48"/>
          <p:cNvSpPr txBox="1"/>
          <p:nvPr/>
        </p:nvSpPr>
        <p:spPr>
          <a:xfrm>
            <a:off x="6977793" y="1547500"/>
            <a:ext cx="220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Sensor requirements:</a:t>
            </a:r>
            <a:endParaRPr lang="de-DE"/>
          </a:p>
        </p:txBody>
      </p:sp>
      <p:grpSp>
        <p:nvGrpSpPr>
          <p:cNvPr id="64" name="Gruppieren 63"/>
          <p:cNvGrpSpPr>
            <a:grpSpLocks noChangeAspect="1"/>
          </p:cNvGrpSpPr>
          <p:nvPr/>
        </p:nvGrpSpPr>
        <p:grpSpPr>
          <a:xfrm>
            <a:off x="24780" y="620688"/>
            <a:ext cx="3458432" cy="6194774"/>
            <a:chOff x="24780" y="675084"/>
            <a:chExt cx="3467100" cy="6210300"/>
          </a:xfrm>
        </p:grpSpPr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780" y="675084"/>
              <a:ext cx="3467100" cy="621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6" name="Gerade Verbindung mit Pfeil 65"/>
            <p:cNvCxnSpPr/>
            <p:nvPr/>
          </p:nvCxnSpPr>
          <p:spPr>
            <a:xfrm>
              <a:off x="179512" y="1700808"/>
              <a:ext cx="1152128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66"/>
            <p:cNvCxnSpPr/>
            <p:nvPr/>
          </p:nvCxnSpPr>
          <p:spPr>
            <a:xfrm flipV="1">
              <a:off x="1331640" y="1772816"/>
              <a:ext cx="1584176" cy="4956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mit Pfeil 67"/>
            <p:cNvCxnSpPr/>
            <p:nvPr/>
          </p:nvCxnSpPr>
          <p:spPr>
            <a:xfrm>
              <a:off x="1331640" y="2276872"/>
              <a:ext cx="144016" cy="21602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mit Pfeil 68"/>
            <p:cNvCxnSpPr/>
            <p:nvPr/>
          </p:nvCxnSpPr>
          <p:spPr>
            <a:xfrm flipH="1">
              <a:off x="1259632" y="2492896"/>
              <a:ext cx="216024" cy="28803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mit Pfeil 69"/>
            <p:cNvCxnSpPr/>
            <p:nvPr/>
          </p:nvCxnSpPr>
          <p:spPr>
            <a:xfrm>
              <a:off x="1259632" y="2780928"/>
              <a:ext cx="144016" cy="21602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feld 70"/>
            <p:cNvSpPr txBox="1"/>
            <p:nvPr/>
          </p:nvSpPr>
          <p:spPr>
            <a:xfrm>
              <a:off x="179512" y="1412776"/>
              <a:ext cx="36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mtClean="0">
                  <a:latin typeface="Calibri"/>
                </a:rPr>
                <a:t>ν</a:t>
              </a:r>
              <a:r>
                <a:rPr lang="de-DE" baseline="-25000" smtClean="0">
                  <a:latin typeface="Calibri"/>
                </a:rPr>
                <a:t>e</a:t>
              </a:r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1115616" y="2276872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/>
                <a:t>e</a:t>
              </a:r>
              <a:r>
                <a:rPr lang="de-DE" baseline="30000" smtClean="0"/>
                <a:t>-</a:t>
              </a:r>
              <a:endParaRPr lang="de-DE"/>
            </a:p>
          </p:txBody>
        </p:sp>
        <p:cxnSp>
          <p:nvCxnSpPr>
            <p:cNvPr id="73" name="Gerade Verbindung mit Pfeil 72"/>
            <p:cNvCxnSpPr/>
            <p:nvPr/>
          </p:nvCxnSpPr>
          <p:spPr>
            <a:xfrm>
              <a:off x="1475656" y="2492896"/>
              <a:ext cx="936104" cy="216024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mit Pfeil 73"/>
            <p:cNvCxnSpPr/>
            <p:nvPr/>
          </p:nvCxnSpPr>
          <p:spPr>
            <a:xfrm flipH="1" flipV="1">
              <a:off x="899592" y="2492896"/>
              <a:ext cx="360040" cy="288032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mit Pfeil 74"/>
            <p:cNvCxnSpPr/>
            <p:nvPr/>
          </p:nvCxnSpPr>
          <p:spPr>
            <a:xfrm>
              <a:off x="1403648" y="2996952"/>
              <a:ext cx="72008" cy="936104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mit Pfeil 75"/>
            <p:cNvCxnSpPr/>
            <p:nvPr/>
          </p:nvCxnSpPr>
          <p:spPr>
            <a:xfrm>
              <a:off x="899592" y="5301208"/>
              <a:ext cx="1512168" cy="0"/>
            </a:xfrm>
            <a:prstGeom prst="straightConnector1">
              <a:avLst/>
            </a:prstGeom>
            <a:ln w="25400"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mit Pfeil 76"/>
            <p:cNvCxnSpPr/>
            <p:nvPr/>
          </p:nvCxnSpPr>
          <p:spPr>
            <a:xfrm>
              <a:off x="3084830" y="1700808"/>
              <a:ext cx="0" cy="4896544"/>
            </a:xfrm>
            <a:prstGeom prst="straightConnector1">
              <a:avLst/>
            </a:prstGeom>
            <a:ln w="25400"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feld 77"/>
            <p:cNvSpPr txBox="1"/>
            <p:nvPr/>
          </p:nvSpPr>
          <p:spPr>
            <a:xfrm>
              <a:off x="1403648" y="4941168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/>
                <a:t>28m</a:t>
              </a:r>
              <a:endParaRPr lang="de-DE"/>
            </a:p>
          </p:txBody>
        </p:sp>
        <p:sp>
          <p:nvSpPr>
            <p:cNvPr id="79" name="Textfeld 78"/>
            <p:cNvSpPr txBox="1"/>
            <p:nvPr/>
          </p:nvSpPr>
          <p:spPr>
            <a:xfrm>
              <a:off x="2448511" y="3645024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96m</a:t>
              </a:r>
              <a:endParaRPr lang="de-D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0" name="Titel 1"/>
          <p:cNvSpPr>
            <a:spLocks noGrp="1"/>
          </p:cNvSpPr>
          <p:nvPr>
            <p:ph type="title"/>
          </p:nvPr>
        </p:nvSpPr>
        <p:spPr>
          <a:xfrm>
            <a:off x="3347864" y="269776"/>
            <a:ext cx="6192688" cy="854968"/>
          </a:xfrm>
        </p:spPr>
        <p:txBody>
          <a:bodyPr>
            <a:normAutofit/>
          </a:bodyPr>
          <a:lstStyle/>
          <a:p>
            <a:pPr algn="l"/>
            <a:r>
              <a:rPr lang="de-DE" sz="2200" smtClean="0">
                <a:solidFill>
                  <a:schemeClr val="accent1"/>
                </a:solidFill>
              </a:rPr>
              <a:t>Which demands result from our physics agenda?</a:t>
            </a:r>
            <a:endParaRPr lang="de-DE" sz="2200">
              <a:solidFill>
                <a:schemeClr val="accent1"/>
              </a:solidFill>
            </a:endParaRPr>
          </a:p>
        </p:txBody>
      </p:sp>
      <p:sp>
        <p:nvSpPr>
          <p:cNvPr id="3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Requirements 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uppieren 56"/>
          <p:cNvGrpSpPr>
            <a:grpSpLocks noChangeAspect="1"/>
          </p:cNvGrpSpPr>
          <p:nvPr/>
        </p:nvGrpSpPr>
        <p:grpSpPr>
          <a:xfrm>
            <a:off x="24780" y="620688"/>
            <a:ext cx="3458432" cy="6194774"/>
            <a:chOff x="24780" y="675084"/>
            <a:chExt cx="3467100" cy="6210300"/>
          </a:xfrm>
        </p:grpSpPr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780" y="675084"/>
              <a:ext cx="3467100" cy="621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9" name="Gerade Verbindung mit Pfeil 58"/>
            <p:cNvCxnSpPr/>
            <p:nvPr/>
          </p:nvCxnSpPr>
          <p:spPr>
            <a:xfrm>
              <a:off x="179512" y="1700808"/>
              <a:ext cx="1152128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mit Pfeil 59"/>
            <p:cNvCxnSpPr/>
            <p:nvPr/>
          </p:nvCxnSpPr>
          <p:spPr>
            <a:xfrm flipV="1">
              <a:off x="1331640" y="1772816"/>
              <a:ext cx="1584176" cy="4956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/>
            <p:cNvCxnSpPr/>
            <p:nvPr/>
          </p:nvCxnSpPr>
          <p:spPr>
            <a:xfrm>
              <a:off x="1331640" y="2276872"/>
              <a:ext cx="144016" cy="21602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61"/>
            <p:cNvCxnSpPr/>
            <p:nvPr/>
          </p:nvCxnSpPr>
          <p:spPr>
            <a:xfrm flipH="1">
              <a:off x="1259632" y="2492896"/>
              <a:ext cx="216024" cy="28803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/>
            <p:cNvCxnSpPr/>
            <p:nvPr/>
          </p:nvCxnSpPr>
          <p:spPr>
            <a:xfrm>
              <a:off x="1259632" y="2780928"/>
              <a:ext cx="144016" cy="21602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feld 63"/>
            <p:cNvSpPr txBox="1"/>
            <p:nvPr/>
          </p:nvSpPr>
          <p:spPr>
            <a:xfrm>
              <a:off x="179512" y="1412776"/>
              <a:ext cx="36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mtClean="0">
                  <a:latin typeface="Calibri"/>
                </a:rPr>
                <a:t>ν</a:t>
              </a:r>
              <a:r>
                <a:rPr lang="de-DE" baseline="-25000" smtClean="0">
                  <a:latin typeface="Calibri"/>
                </a:rPr>
                <a:t>e</a:t>
              </a:r>
              <a:endParaRPr lang="de-DE"/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1115616" y="2276872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/>
                <a:t>e</a:t>
              </a:r>
              <a:r>
                <a:rPr lang="de-DE" baseline="30000" smtClean="0"/>
                <a:t>-</a:t>
              </a:r>
              <a:endParaRPr lang="de-DE"/>
            </a:p>
          </p:txBody>
        </p:sp>
        <p:cxnSp>
          <p:nvCxnSpPr>
            <p:cNvPr id="66" name="Gerade Verbindung mit Pfeil 65"/>
            <p:cNvCxnSpPr/>
            <p:nvPr/>
          </p:nvCxnSpPr>
          <p:spPr>
            <a:xfrm>
              <a:off x="1475656" y="2492896"/>
              <a:ext cx="936104" cy="216024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66"/>
            <p:cNvCxnSpPr/>
            <p:nvPr/>
          </p:nvCxnSpPr>
          <p:spPr>
            <a:xfrm flipH="1" flipV="1">
              <a:off x="899592" y="2492896"/>
              <a:ext cx="360040" cy="288032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mit Pfeil 67"/>
            <p:cNvCxnSpPr/>
            <p:nvPr/>
          </p:nvCxnSpPr>
          <p:spPr>
            <a:xfrm>
              <a:off x="1403648" y="2996952"/>
              <a:ext cx="72008" cy="936104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mit Pfeil 68"/>
            <p:cNvCxnSpPr/>
            <p:nvPr/>
          </p:nvCxnSpPr>
          <p:spPr>
            <a:xfrm>
              <a:off x="899592" y="5301208"/>
              <a:ext cx="1512168" cy="0"/>
            </a:xfrm>
            <a:prstGeom prst="straightConnector1">
              <a:avLst/>
            </a:prstGeom>
            <a:ln w="25400"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feld 70"/>
            <p:cNvSpPr txBox="1"/>
            <p:nvPr/>
          </p:nvSpPr>
          <p:spPr>
            <a:xfrm>
              <a:off x="1403648" y="4941168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/>
                <a:t>28m</a:t>
              </a:r>
              <a:endParaRPr lang="de-DE"/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19872" y="980728"/>
            <a:ext cx="3312368" cy="5589240"/>
          </a:xfrm>
        </p:spPr>
        <p:txBody>
          <a:bodyPr>
            <a:noAutofit/>
          </a:bodyPr>
          <a:lstStyle/>
          <a:p>
            <a:pPr marL="180975" indent="-180975"/>
            <a:r>
              <a:rPr lang="de-DE" sz="1300" smtClean="0">
                <a:solidFill>
                  <a:schemeClr val="accent1"/>
                </a:solidFill>
              </a:rPr>
              <a:t>Event detection in liquid scintillator detectors</a:t>
            </a:r>
            <a:r>
              <a:rPr lang="de-DE" sz="1300" smtClean="0"/>
              <a:t>: </a:t>
            </a:r>
          </a:p>
          <a:p>
            <a:pPr marL="180975" indent="-180975">
              <a:buNone/>
            </a:pPr>
            <a:r>
              <a:rPr lang="de-DE" sz="1300" smtClean="0"/>
              <a:t>	Neutrino scatters off electron </a:t>
            </a:r>
          </a:p>
          <a:p>
            <a:pPr marL="180975" indent="-180975">
              <a:buNone/>
              <a:tabLst>
                <a:tab pos="450850" algn="l"/>
              </a:tabLst>
            </a:pPr>
            <a:r>
              <a:rPr lang="de-DE" sz="1300" smtClean="0">
                <a:latin typeface="Arial"/>
                <a:cs typeface="Arial"/>
              </a:rPr>
              <a:t>	→</a:t>
            </a:r>
            <a:r>
              <a:rPr lang="de-DE" sz="1300" smtClean="0"/>
              <a:t> 	Electron freed</a:t>
            </a:r>
          </a:p>
          <a:p>
            <a:pPr marL="180975" indent="-180975">
              <a:buNone/>
              <a:tabLst>
                <a:tab pos="450850" algn="l"/>
                <a:tab pos="722313" algn="l"/>
              </a:tabLst>
            </a:pPr>
            <a:r>
              <a:rPr lang="de-DE" sz="1200" smtClean="0">
                <a:latin typeface="Arial"/>
                <a:cs typeface="Arial"/>
              </a:rPr>
              <a:t> 		</a:t>
            </a:r>
            <a:r>
              <a:rPr lang="de-DE" sz="1300" smtClean="0">
                <a:latin typeface="Arial"/>
                <a:cs typeface="Arial"/>
              </a:rPr>
              <a:t>→ 	</a:t>
            </a:r>
            <a:r>
              <a:rPr lang="de-DE" sz="1300" smtClean="0"/>
              <a:t>Loses kinetic energy via excitation 		of scintillator molecules </a:t>
            </a:r>
          </a:p>
          <a:p>
            <a:pPr marL="180975" indent="-180975">
              <a:buNone/>
              <a:tabLst>
                <a:tab pos="722313" algn="l"/>
                <a:tab pos="982663" algn="l"/>
              </a:tabLst>
            </a:pPr>
            <a:r>
              <a:rPr lang="de-DE" sz="1300" smtClean="0">
                <a:latin typeface="Arial"/>
                <a:cs typeface="Arial"/>
              </a:rPr>
              <a:t>		→</a:t>
            </a:r>
            <a:r>
              <a:rPr lang="de-DE" sz="1300" smtClean="0"/>
              <a:t> 	Emit light at deexcitation</a:t>
            </a:r>
          </a:p>
          <a:p>
            <a:pPr marL="180975" indent="-180975">
              <a:buNone/>
            </a:pPr>
            <a:endParaRPr lang="de-DE" sz="2100" smtClean="0"/>
          </a:p>
          <a:p>
            <a:pPr marL="180975" indent="-180975"/>
            <a:r>
              <a:rPr lang="de-DE" sz="1300" smtClean="0"/>
              <a:t>Low interaction cross-section </a:t>
            </a:r>
          </a:p>
          <a:p>
            <a:pPr marL="180975" indent="-180975">
              <a:buNone/>
              <a:tabLst>
                <a:tab pos="450850" algn="l"/>
              </a:tabLst>
            </a:pPr>
            <a:r>
              <a:rPr lang="de-DE" sz="1300" smtClean="0">
                <a:latin typeface="Arial"/>
                <a:cs typeface="Arial"/>
              </a:rPr>
              <a:t>	→</a:t>
            </a:r>
            <a:r>
              <a:rPr lang="de-DE" sz="1300" smtClean="0"/>
              <a:t> 	Big active volume</a:t>
            </a:r>
          </a:p>
          <a:p>
            <a:pPr marL="180975" indent="-180975">
              <a:buNone/>
              <a:tabLst>
                <a:tab pos="450850" algn="l"/>
                <a:tab pos="722313" algn="l"/>
              </a:tabLst>
            </a:pPr>
            <a:r>
              <a:rPr lang="de-DE" sz="1300" smtClean="0">
                <a:latin typeface="Arial"/>
                <a:cs typeface="Arial"/>
              </a:rPr>
              <a:t>		→ 	</a:t>
            </a:r>
            <a:r>
              <a:rPr lang="de-DE" sz="1300" smtClean="0"/>
              <a:t>Big surface (9700m²)</a:t>
            </a:r>
          </a:p>
          <a:p>
            <a:pPr marL="180975" indent="-180975">
              <a:buNone/>
            </a:pPr>
            <a:endParaRPr lang="de-DE" sz="700" smtClean="0"/>
          </a:p>
          <a:p>
            <a:pPr marL="180975" indent="-180975"/>
            <a:r>
              <a:rPr lang="de-DE" sz="1300" smtClean="0"/>
              <a:t>Deposited energies: 200keV - ≈20GeV </a:t>
            </a:r>
          </a:p>
          <a:p>
            <a:pPr marL="180975" indent="-180975">
              <a:buNone/>
              <a:tabLst>
                <a:tab pos="450850" algn="l"/>
              </a:tabLst>
            </a:pPr>
            <a:r>
              <a:rPr lang="de-DE" sz="1300" smtClean="0">
                <a:latin typeface="Arial"/>
                <a:cs typeface="Arial"/>
              </a:rPr>
              <a:t>	→</a:t>
            </a:r>
            <a:r>
              <a:rPr lang="de-DE" sz="1300" smtClean="0"/>
              <a:t> 	700 - 60</a:t>
            </a:r>
            <a:r>
              <a:rPr lang="de-DE" sz="1300" smtClean="0">
                <a:latin typeface="Calibri"/>
              </a:rPr>
              <a:t>∙</a:t>
            </a:r>
            <a:r>
              <a:rPr lang="de-DE" sz="1300" smtClean="0"/>
              <a:t>10</a:t>
            </a:r>
            <a:r>
              <a:rPr lang="de-DE" sz="1300" baseline="30000" smtClean="0"/>
              <a:t>6</a:t>
            </a:r>
            <a:r>
              <a:rPr lang="de-DE" sz="1300" smtClean="0"/>
              <a:t> photons arriving at  	photosensor surface</a:t>
            </a:r>
          </a:p>
          <a:p>
            <a:pPr marL="180975" indent="-180975">
              <a:buNone/>
            </a:pPr>
            <a:endParaRPr lang="de-DE" sz="700" smtClean="0"/>
          </a:p>
          <a:p>
            <a:pPr marL="180975" indent="-180975"/>
            <a:r>
              <a:rPr lang="de-DE" sz="1300" smtClean="0"/>
              <a:t>Low energies:   		   Only energy of event available to distinguish neutrino sources</a:t>
            </a:r>
          </a:p>
          <a:p>
            <a:pPr marL="180975" indent="-180975">
              <a:buNone/>
            </a:pPr>
            <a:endParaRPr lang="de-DE" sz="700" smtClean="0"/>
          </a:p>
          <a:p>
            <a:pPr marL="180975" indent="-180975"/>
            <a:r>
              <a:rPr lang="de-DE" sz="1300" smtClean="0"/>
              <a:t>High energies (e.g. neutrino beam):   	    Also directionality</a:t>
            </a:r>
          </a:p>
          <a:p>
            <a:pPr marL="180975" indent="-180975">
              <a:buNone/>
            </a:pPr>
            <a:endParaRPr lang="de-DE" sz="700" smtClean="0"/>
          </a:p>
        </p:txBody>
      </p:sp>
      <p:sp>
        <p:nvSpPr>
          <p:cNvPr id="4" name="Textfeld 3"/>
          <p:cNvSpPr txBox="1"/>
          <p:nvPr/>
        </p:nvSpPr>
        <p:spPr>
          <a:xfrm>
            <a:off x="7164288" y="3888631"/>
            <a:ext cx="1872208" cy="692497"/>
          </a:xfrm>
          <a:prstGeom prst="rect">
            <a:avLst/>
          </a:prstGeom>
          <a:solidFill>
            <a:srgbClr val="F6FF7D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300" smtClean="0"/>
              <a:t>single photon detection, high detection efficiency, large dynamic range</a:t>
            </a:r>
            <a:endParaRPr lang="de-DE" sz="1300"/>
          </a:p>
        </p:txBody>
      </p:sp>
      <p:sp>
        <p:nvSpPr>
          <p:cNvPr id="5" name="Textfeld 4"/>
          <p:cNvSpPr txBox="1"/>
          <p:nvPr/>
        </p:nvSpPr>
        <p:spPr>
          <a:xfrm>
            <a:off x="7164288" y="2128500"/>
            <a:ext cx="1872208" cy="292388"/>
          </a:xfrm>
          <a:prstGeom prst="rect">
            <a:avLst/>
          </a:prstGeom>
          <a:solidFill>
            <a:srgbClr val="F6FF7D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300" smtClean="0"/>
              <a:t>sensitive around 420nm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164288" y="4864804"/>
            <a:ext cx="1800200" cy="292388"/>
          </a:xfrm>
          <a:prstGeom prst="rect">
            <a:avLst/>
          </a:prstGeom>
          <a:solidFill>
            <a:srgbClr val="F6FF7D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300" smtClean="0"/>
              <a:t>good energy resolution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7164288" y="2648525"/>
            <a:ext cx="1800200" cy="492443"/>
          </a:xfrm>
          <a:prstGeom prst="rect">
            <a:avLst/>
          </a:prstGeom>
          <a:solidFill>
            <a:srgbClr val="F6FF7D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300" smtClean="0"/>
              <a:t>pressure-withstanding, </a:t>
            </a:r>
          </a:p>
          <a:p>
            <a:r>
              <a:rPr lang="de-DE" sz="1300" smtClean="0"/>
              <a:t>long-term reliability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7164288" y="5472807"/>
            <a:ext cx="1809363" cy="692497"/>
          </a:xfrm>
          <a:prstGeom prst="rect">
            <a:avLst/>
          </a:prstGeom>
          <a:solidFill>
            <a:srgbClr val="F6FF7D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300" smtClean="0"/>
              <a:t>low fake detections: dark count, afterpulsing </a:t>
            </a:r>
          </a:p>
          <a:p>
            <a:r>
              <a:rPr lang="de-DE" sz="1300" smtClean="0"/>
              <a:t>good time resolution</a:t>
            </a:r>
          </a:p>
        </p:txBody>
      </p:sp>
      <p:sp>
        <p:nvSpPr>
          <p:cNvPr id="37" name="Pfeil nach rechts 36"/>
          <p:cNvSpPr/>
          <p:nvPr/>
        </p:nvSpPr>
        <p:spPr>
          <a:xfrm rot="20998187">
            <a:off x="6301478" y="2265259"/>
            <a:ext cx="71879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Pfeil nach rechts 37"/>
          <p:cNvSpPr/>
          <p:nvPr/>
        </p:nvSpPr>
        <p:spPr>
          <a:xfrm rot="20640660">
            <a:off x="5630291" y="2967048"/>
            <a:ext cx="13918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Pfeil nach rechts 38"/>
          <p:cNvSpPr/>
          <p:nvPr/>
        </p:nvSpPr>
        <p:spPr>
          <a:xfrm>
            <a:off x="6228184" y="4077072"/>
            <a:ext cx="78846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Pfeil nach rechts 39"/>
          <p:cNvSpPr/>
          <p:nvPr/>
        </p:nvSpPr>
        <p:spPr>
          <a:xfrm>
            <a:off x="6012160" y="4869160"/>
            <a:ext cx="100811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Pfeil nach rechts 40"/>
          <p:cNvSpPr/>
          <p:nvPr/>
        </p:nvSpPr>
        <p:spPr>
          <a:xfrm>
            <a:off x="6156176" y="5517232"/>
            <a:ext cx="89468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Textfeld 45"/>
          <p:cNvSpPr txBox="1"/>
          <p:nvPr/>
        </p:nvSpPr>
        <p:spPr>
          <a:xfrm>
            <a:off x="7164288" y="3352636"/>
            <a:ext cx="1800200" cy="292388"/>
          </a:xfrm>
          <a:prstGeom prst="rect">
            <a:avLst/>
          </a:prstGeom>
          <a:solidFill>
            <a:srgbClr val="F6FF7D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300" smtClean="0"/>
              <a:t>low price/detector area</a:t>
            </a:r>
          </a:p>
        </p:txBody>
      </p:sp>
      <p:sp>
        <p:nvSpPr>
          <p:cNvPr id="47" name="Pfeil nach rechts 46"/>
          <p:cNvSpPr/>
          <p:nvPr/>
        </p:nvSpPr>
        <p:spPr>
          <a:xfrm rot="21319084">
            <a:off x="5734847" y="3409410"/>
            <a:ext cx="129614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Textfeld 48"/>
          <p:cNvSpPr txBox="1"/>
          <p:nvPr/>
        </p:nvSpPr>
        <p:spPr>
          <a:xfrm>
            <a:off x="6977793" y="1547500"/>
            <a:ext cx="220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Sensor requirements:</a:t>
            </a:r>
            <a:endParaRPr lang="de-DE"/>
          </a:p>
        </p:txBody>
      </p:sp>
      <p:sp>
        <p:nvSpPr>
          <p:cNvPr id="56" name="Titel 1"/>
          <p:cNvSpPr>
            <a:spLocks noGrp="1"/>
          </p:cNvSpPr>
          <p:nvPr>
            <p:ph type="title"/>
          </p:nvPr>
        </p:nvSpPr>
        <p:spPr>
          <a:xfrm>
            <a:off x="3347864" y="269776"/>
            <a:ext cx="6192688" cy="854968"/>
          </a:xfrm>
        </p:spPr>
        <p:txBody>
          <a:bodyPr>
            <a:normAutofit/>
          </a:bodyPr>
          <a:lstStyle/>
          <a:p>
            <a:pPr algn="l"/>
            <a:r>
              <a:rPr lang="de-DE" sz="2200" smtClean="0">
                <a:solidFill>
                  <a:schemeClr val="accent1"/>
                </a:solidFill>
              </a:rPr>
              <a:t>Which demands result from our physics agenda?</a:t>
            </a:r>
            <a:endParaRPr lang="de-DE" sz="2200">
              <a:solidFill>
                <a:schemeClr val="accent1"/>
              </a:solidFill>
            </a:endParaRPr>
          </a:p>
        </p:txBody>
      </p:sp>
      <p:sp>
        <p:nvSpPr>
          <p:cNvPr id="4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Requirements 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8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  <p:cxnSp>
        <p:nvCxnSpPr>
          <p:cNvPr id="50" name="Gerade Verbindung mit Pfeil 49"/>
          <p:cNvCxnSpPr/>
          <p:nvPr/>
        </p:nvCxnSpPr>
        <p:spPr>
          <a:xfrm>
            <a:off x="3077180" y="1643848"/>
            <a:ext cx="0" cy="4884302"/>
          </a:xfrm>
          <a:prstGeom prst="straightConnector1">
            <a:avLst/>
          </a:prstGeom>
          <a:ln w="254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>
          <a:xfrm>
            <a:off x="2442451" y="3583203"/>
            <a:ext cx="601542" cy="368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96m</a:t>
            </a:r>
            <a:endParaRPr lang="de-DE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19872" y="980728"/>
            <a:ext cx="3312368" cy="5589240"/>
          </a:xfrm>
        </p:spPr>
        <p:txBody>
          <a:bodyPr>
            <a:noAutofit/>
          </a:bodyPr>
          <a:lstStyle/>
          <a:p>
            <a:pPr marL="180975" indent="-180975"/>
            <a:r>
              <a:rPr lang="de-DE" sz="1300" smtClean="0">
                <a:solidFill>
                  <a:schemeClr val="accent1"/>
                </a:solidFill>
              </a:rPr>
              <a:t>Event detection in liquid scintillator detectors</a:t>
            </a:r>
            <a:r>
              <a:rPr lang="de-DE" sz="1300" smtClean="0"/>
              <a:t>: </a:t>
            </a:r>
          </a:p>
          <a:p>
            <a:pPr marL="180975" indent="-180975">
              <a:buNone/>
            </a:pPr>
            <a:r>
              <a:rPr lang="de-DE" sz="1300" smtClean="0"/>
              <a:t>	Neutrino scatters off electron </a:t>
            </a:r>
          </a:p>
          <a:p>
            <a:pPr marL="180975" indent="-180975">
              <a:buNone/>
              <a:tabLst>
                <a:tab pos="450850" algn="l"/>
              </a:tabLst>
            </a:pPr>
            <a:r>
              <a:rPr lang="de-DE" sz="1300" smtClean="0">
                <a:latin typeface="Arial"/>
                <a:cs typeface="Arial"/>
              </a:rPr>
              <a:t>	→</a:t>
            </a:r>
            <a:r>
              <a:rPr lang="de-DE" sz="1300" smtClean="0"/>
              <a:t> 	Electron freed</a:t>
            </a:r>
          </a:p>
          <a:p>
            <a:pPr marL="180975" indent="-180975">
              <a:buNone/>
              <a:tabLst>
                <a:tab pos="450850" algn="l"/>
                <a:tab pos="722313" algn="l"/>
              </a:tabLst>
            </a:pPr>
            <a:r>
              <a:rPr lang="de-DE" sz="1200" smtClean="0">
                <a:latin typeface="Arial"/>
                <a:cs typeface="Arial"/>
              </a:rPr>
              <a:t> 		</a:t>
            </a:r>
            <a:r>
              <a:rPr lang="de-DE" sz="1300" smtClean="0">
                <a:latin typeface="Arial"/>
                <a:cs typeface="Arial"/>
              </a:rPr>
              <a:t>→ 	</a:t>
            </a:r>
            <a:r>
              <a:rPr lang="de-DE" sz="1300" smtClean="0"/>
              <a:t>Loses kinetic energy via excitation 		of scintillator molecules </a:t>
            </a:r>
          </a:p>
          <a:p>
            <a:pPr marL="180975" indent="-180975">
              <a:buNone/>
              <a:tabLst>
                <a:tab pos="722313" algn="l"/>
                <a:tab pos="982663" algn="l"/>
              </a:tabLst>
            </a:pPr>
            <a:r>
              <a:rPr lang="de-DE" sz="1300" smtClean="0">
                <a:latin typeface="Arial"/>
                <a:cs typeface="Arial"/>
              </a:rPr>
              <a:t>		→</a:t>
            </a:r>
            <a:r>
              <a:rPr lang="de-DE" sz="1300" smtClean="0"/>
              <a:t> 	Emit light at deexcitation</a:t>
            </a:r>
          </a:p>
          <a:p>
            <a:pPr marL="180975" indent="-180975">
              <a:buNone/>
            </a:pPr>
            <a:endParaRPr lang="de-DE" sz="2100" smtClean="0"/>
          </a:p>
          <a:p>
            <a:pPr marL="180975" indent="-180975"/>
            <a:r>
              <a:rPr lang="de-DE" sz="1300" smtClean="0"/>
              <a:t>Low interaction cross-section </a:t>
            </a:r>
          </a:p>
          <a:p>
            <a:pPr marL="180975" indent="-180975">
              <a:buNone/>
              <a:tabLst>
                <a:tab pos="450850" algn="l"/>
              </a:tabLst>
            </a:pPr>
            <a:r>
              <a:rPr lang="de-DE" sz="1300" smtClean="0">
                <a:latin typeface="Arial"/>
                <a:cs typeface="Arial"/>
              </a:rPr>
              <a:t>	→</a:t>
            </a:r>
            <a:r>
              <a:rPr lang="de-DE" sz="1300" smtClean="0"/>
              <a:t> 	Big active volume</a:t>
            </a:r>
          </a:p>
          <a:p>
            <a:pPr marL="180975" indent="-180975">
              <a:buNone/>
              <a:tabLst>
                <a:tab pos="450850" algn="l"/>
                <a:tab pos="722313" algn="l"/>
              </a:tabLst>
            </a:pPr>
            <a:r>
              <a:rPr lang="de-DE" sz="1300" smtClean="0">
                <a:latin typeface="Arial"/>
                <a:cs typeface="Arial"/>
              </a:rPr>
              <a:t>		→ 	</a:t>
            </a:r>
            <a:r>
              <a:rPr lang="de-DE" sz="1300" smtClean="0"/>
              <a:t>Big surface (9700m²)</a:t>
            </a:r>
          </a:p>
          <a:p>
            <a:pPr marL="180975" indent="-180975">
              <a:buNone/>
            </a:pPr>
            <a:endParaRPr lang="de-DE" sz="700" smtClean="0"/>
          </a:p>
          <a:p>
            <a:pPr marL="180975" indent="-180975"/>
            <a:r>
              <a:rPr lang="de-DE" sz="1300" smtClean="0"/>
              <a:t>Deposited energies: 200keV - ≈20GeV </a:t>
            </a:r>
          </a:p>
          <a:p>
            <a:pPr marL="180975" indent="-180975">
              <a:buNone/>
              <a:tabLst>
                <a:tab pos="450850" algn="l"/>
              </a:tabLst>
            </a:pPr>
            <a:r>
              <a:rPr lang="de-DE" sz="1300" smtClean="0">
                <a:latin typeface="Arial"/>
                <a:cs typeface="Arial"/>
              </a:rPr>
              <a:t>	→</a:t>
            </a:r>
            <a:r>
              <a:rPr lang="de-DE" sz="1300" smtClean="0"/>
              <a:t> 	700 - 60</a:t>
            </a:r>
            <a:r>
              <a:rPr lang="de-DE" sz="1300" smtClean="0">
                <a:latin typeface="Calibri"/>
              </a:rPr>
              <a:t>∙</a:t>
            </a:r>
            <a:r>
              <a:rPr lang="de-DE" sz="1300" smtClean="0"/>
              <a:t>10</a:t>
            </a:r>
            <a:r>
              <a:rPr lang="de-DE" sz="1300" baseline="30000" smtClean="0"/>
              <a:t>6</a:t>
            </a:r>
            <a:r>
              <a:rPr lang="de-DE" sz="1300" smtClean="0"/>
              <a:t> photons arriving at  	photosensor surface</a:t>
            </a:r>
          </a:p>
          <a:p>
            <a:pPr marL="180975" indent="-180975">
              <a:buNone/>
            </a:pPr>
            <a:endParaRPr lang="de-DE" sz="700" smtClean="0"/>
          </a:p>
          <a:p>
            <a:pPr marL="180975" indent="-180975"/>
            <a:r>
              <a:rPr lang="de-DE" sz="1300" smtClean="0"/>
              <a:t>Low energies:   		   Only energy of event available to distinguish neutrino sources</a:t>
            </a:r>
          </a:p>
          <a:p>
            <a:pPr marL="180975" indent="-180975">
              <a:buNone/>
            </a:pPr>
            <a:endParaRPr lang="de-DE" sz="700" smtClean="0"/>
          </a:p>
          <a:p>
            <a:pPr marL="180975" indent="-180975"/>
            <a:r>
              <a:rPr lang="de-DE" sz="1300" smtClean="0"/>
              <a:t>High energies (e.g. neutrino beam):   	    Also directionality</a:t>
            </a:r>
          </a:p>
          <a:p>
            <a:pPr marL="180975" indent="-180975">
              <a:buNone/>
            </a:pPr>
            <a:endParaRPr lang="de-DE" sz="700" smtClean="0"/>
          </a:p>
          <a:p>
            <a:pPr marL="180975" indent="-180975"/>
            <a:r>
              <a:rPr lang="de-DE" sz="1300" smtClean="0"/>
              <a:t>Background (radioactivity inside + outside of detector, atmospheric muons, …); neutrino beam </a:t>
            </a:r>
          </a:p>
          <a:p>
            <a:pPr marL="180975" indent="-180975">
              <a:buNone/>
              <a:tabLst>
                <a:tab pos="450850" algn="l"/>
              </a:tabLst>
            </a:pPr>
            <a:r>
              <a:rPr lang="de-DE" sz="1300" smtClean="0">
                <a:latin typeface="Arial"/>
                <a:cs typeface="Arial"/>
              </a:rPr>
              <a:t>	→</a:t>
            </a:r>
            <a:r>
              <a:rPr lang="de-DE" sz="1300" smtClean="0"/>
              <a:t> 	Event reconstruction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164288" y="3888631"/>
            <a:ext cx="1872208" cy="692497"/>
          </a:xfrm>
          <a:prstGeom prst="rect">
            <a:avLst/>
          </a:prstGeom>
          <a:solidFill>
            <a:srgbClr val="F6FF7D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300" smtClean="0"/>
              <a:t>single photon detection, high detection efficiency, large dynamic range</a:t>
            </a:r>
            <a:endParaRPr lang="de-DE" sz="1300"/>
          </a:p>
        </p:txBody>
      </p:sp>
      <p:sp>
        <p:nvSpPr>
          <p:cNvPr id="5" name="Textfeld 4"/>
          <p:cNvSpPr txBox="1"/>
          <p:nvPr/>
        </p:nvSpPr>
        <p:spPr>
          <a:xfrm>
            <a:off x="7164288" y="2128500"/>
            <a:ext cx="1872208" cy="292388"/>
          </a:xfrm>
          <a:prstGeom prst="rect">
            <a:avLst/>
          </a:prstGeom>
          <a:solidFill>
            <a:srgbClr val="F6FF7D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300" smtClean="0"/>
              <a:t>sensitive around 420nm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164288" y="4864804"/>
            <a:ext cx="1800200" cy="292388"/>
          </a:xfrm>
          <a:prstGeom prst="rect">
            <a:avLst/>
          </a:prstGeom>
          <a:solidFill>
            <a:srgbClr val="F6FF7D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300" smtClean="0"/>
              <a:t>good energy resolution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7164288" y="2648525"/>
            <a:ext cx="1800200" cy="492443"/>
          </a:xfrm>
          <a:prstGeom prst="rect">
            <a:avLst/>
          </a:prstGeom>
          <a:solidFill>
            <a:srgbClr val="F6FF7D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300" smtClean="0"/>
              <a:t>pressure-withstanding, </a:t>
            </a:r>
          </a:p>
          <a:p>
            <a:r>
              <a:rPr lang="de-DE" sz="1300" smtClean="0"/>
              <a:t>long-term reliability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7164288" y="5472807"/>
            <a:ext cx="1809363" cy="692497"/>
          </a:xfrm>
          <a:prstGeom prst="rect">
            <a:avLst/>
          </a:prstGeom>
          <a:solidFill>
            <a:srgbClr val="F6FF7D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300" smtClean="0"/>
              <a:t>low fake detections: dark count, afterpulsing </a:t>
            </a:r>
          </a:p>
          <a:p>
            <a:r>
              <a:rPr lang="de-DE" sz="1300" smtClean="0"/>
              <a:t>good time resolution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7164288" y="6520988"/>
            <a:ext cx="1296144" cy="292388"/>
          </a:xfrm>
          <a:prstGeom prst="rect">
            <a:avLst/>
          </a:prstGeom>
          <a:solidFill>
            <a:srgbClr val="F6FF7D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300" smtClean="0"/>
              <a:t>low radioactivity</a:t>
            </a:r>
          </a:p>
        </p:txBody>
      </p:sp>
      <p:sp>
        <p:nvSpPr>
          <p:cNvPr id="37" name="Pfeil nach rechts 36"/>
          <p:cNvSpPr/>
          <p:nvPr/>
        </p:nvSpPr>
        <p:spPr>
          <a:xfrm rot="20998187">
            <a:off x="6301478" y="2265259"/>
            <a:ext cx="71879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Pfeil nach rechts 37"/>
          <p:cNvSpPr/>
          <p:nvPr/>
        </p:nvSpPr>
        <p:spPr>
          <a:xfrm rot="20640660">
            <a:off x="5630291" y="2967048"/>
            <a:ext cx="139183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Pfeil nach rechts 38"/>
          <p:cNvSpPr/>
          <p:nvPr/>
        </p:nvSpPr>
        <p:spPr>
          <a:xfrm>
            <a:off x="6228184" y="4077072"/>
            <a:ext cx="78846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Pfeil nach rechts 39"/>
          <p:cNvSpPr/>
          <p:nvPr/>
        </p:nvSpPr>
        <p:spPr>
          <a:xfrm>
            <a:off x="6012160" y="4869160"/>
            <a:ext cx="100811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Pfeil nach rechts 40"/>
          <p:cNvSpPr/>
          <p:nvPr/>
        </p:nvSpPr>
        <p:spPr>
          <a:xfrm>
            <a:off x="6156176" y="5517232"/>
            <a:ext cx="89468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Pfeil nach rechts 41"/>
          <p:cNvSpPr/>
          <p:nvPr/>
        </p:nvSpPr>
        <p:spPr>
          <a:xfrm>
            <a:off x="6300192" y="6525344"/>
            <a:ext cx="79208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Pfeil nach rechts 43"/>
          <p:cNvSpPr/>
          <p:nvPr/>
        </p:nvSpPr>
        <p:spPr>
          <a:xfrm rot="20419404">
            <a:off x="6034370" y="6185900"/>
            <a:ext cx="1010134" cy="3070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Textfeld 45"/>
          <p:cNvSpPr txBox="1"/>
          <p:nvPr/>
        </p:nvSpPr>
        <p:spPr>
          <a:xfrm>
            <a:off x="7164288" y="3352636"/>
            <a:ext cx="1800200" cy="292388"/>
          </a:xfrm>
          <a:prstGeom prst="rect">
            <a:avLst/>
          </a:prstGeom>
          <a:solidFill>
            <a:srgbClr val="F6FF7D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300" smtClean="0"/>
              <a:t>low price/detector area</a:t>
            </a:r>
          </a:p>
        </p:txBody>
      </p:sp>
      <p:sp>
        <p:nvSpPr>
          <p:cNvPr id="47" name="Pfeil nach rechts 46"/>
          <p:cNvSpPr/>
          <p:nvPr/>
        </p:nvSpPr>
        <p:spPr>
          <a:xfrm rot="21319084">
            <a:off x="5734847" y="3409410"/>
            <a:ext cx="129614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Textfeld 48"/>
          <p:cNvSpPr txBox="1"/>
          <p:nvPr/>
        </p:nvSpPr>
        <p:spPr>
          <a:xfrm>
            <a:off x="6977793" y="1547500"/>
            <a:ext cx="220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Sensor requirements:</a:t>
            </a:r>
            <a:endParaRPr lang="de-DE"/>
          </a:p>
        </p:txBody>
      </p:sp>
      <p:grpSp>
        <p:nvGrpSpPr>
          <p:cNvPr id="77" name="Gruppieren 76"/>
          <p:cNvGrpSpPr>
            <a:grpSpLocks noChangeAspect="1"/>
          </p:cNvGrpSpPr>
          <p:nvPr/>
        </p:nvGrpSpPr>
        <p:grpSpPr>
          <a:xfrm>
            <a:off x="24780" y="620688"/>
            <a:ext cx="3458432" cy="6194774"/>
            <a:chOff x="24780" y="675084"/>
            <a:chExt cx="3467100" cy="6210300"/>
          </a:xfrm>
        </p:grpSpPr>
        <p:pic>
          <p:nvPicPr>
            <p:cNvPr id="7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780" y="675084"/>
              <a:ext cx="3467100" cy="621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9" name="Gerade Verbindung mit Pfeil 78"/>
            <p:cNvCxnSpPr/>
            <p:nvPr/>
          </p:nvCxnSpPr>
          <p:spPr>
            <a:xfrm>
              <a:off x="179512" y="1700808"/>
              <a:ext cx="1152128" cy="576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mit Pfeil 79"/>
            <p:cNvCxnSpPr/>
            <p:nvPr/>
          </p:nvCxnSpPr>
          <p:spPr>
            <a:xfrm flipV="1">
              <a:off x="1331640" y="1772816"/>
              <a:ext cx="1584176" cy="4956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mit Pfeil 80"/>
            <p:cNvCxnSpPr/>
            <p:nvPr/>
          </p:nvCxnSpPr>
          <p:spPr>
            <a:xfrm>
              <a:off x="1331640" y="2276872"/>
              <a:ext cx="144016" cy="21602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mit Pfeil 81"/>
            <p:cNvCxnSpPr/>
            <p:nvPr/>
          </p:nvCxnSpPr>
          <p:spPr>
            <a:xfrm flipH="1">
              <a:off x="1259632" y="2492896"/>
              <a:ext cx="216024" cy="28803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mit Pfeil 82"/>
            <p:cNvCxnSpPr/>
            <p:nvPr/>
          </p:nvCxnSpPr>
          <p:spPr>
            <a:xfrm>
              <a:off x="1259632" y="2780928"/>
              <a:ext cx="144016" cy="21602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feld 83"/>
            <p:cNvSpPr txBox="1"/>
            <p:nvPr/>
          </p:nvSpPr>
          <p:spPr>
            <a:xfrm>
              <a:off x="179512" y="1412776"/>
              <a:ext cx="365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mtClean="0">
                  <a:latin typeface="Calibri"/>
                </a:rPr>
                <a:t>ν</a:t>
              </a:r>
              <a:r>
                <a:rPr lang="de-DE" baseline="-25000" smtClean="0">
                  <a:latin typeface="Calibri"/>
                </a:rPr>
                <a:t>e</a:t>
              </a:r>
              <a:endParaRPr lang="de-DE"/>
            </a:p>
          </p:txBody>
        </p:sp>
        <p:sp>
          <p:nvSpPr>
            <p:cNvPr id="85" name="Textfeld 84"/>
            <p:cNvSpPr txBox="1"/>
            <p:nvPr/>
          </p:nvSpPr>
          <p:spPr>
            <a:xfrm>
              <a:off x="1115616" y="2276872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/>
                <a:t>e</a:t>
              </a:r>
              <a:r>
                <a:rPr lang="de-DE" baseline="30000" smtClean="0"/>
                <a:t>-</a:t>
              </a:r>
              <a:endParaRPr lang="de-DE"/>
            </a:p>
          </p:txBody>
        </p:sp>
        <p:cxnSp>
          <p:nvCxnSpPr>
            <p:cNvPr id="86" name="Gerade Verbindung mit Pfeil 85"/>
            <p:cNvCxnSpPr/>
            <p:nvPr/>
          </p:nvCxnSpPr>
          <p:spPr>
            <a:xfrm>
              <a:off x="1475656" y="2492896"/>
              <a:ext cx="936104" cy="216024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mit Pfeil 86"/>
            <p:cNvCxnSpPr/>
            <p:nvPr/>
          </p:nvCxnSpPr>
          <p:spPr>
            <a:xfrm flipH="1" flipV="1">
              <a:off x="899592" y="2492896"/>
              <a:ext cx="360040" cy="288032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mit Pfeil 87"/>
            <p:cNvCxnSpPr/>
            <p:nvPr/>
          </p:nvCxnSpPr>
          <p:spPr>
            <a:xfrm>
              <a:off x="1403648" y="2996952"/>
              <a:ext cx="72008" cy="936104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mit Pfeil 88"/>
            <p:cNvCxnSpPr/>
            <p:nvPr/>
          </p:nvCxnSpPr>
          <p:spPr>
            <a:xfrm>
              <a:off x="899592" y="5301208"/>
              <a:ext cx="1512168" cy="0"/>
            </a:xfrm>
            <a:prstGeom prst="straightConnector1">
              <a:avLst/>
            </a:prstGeom>
            <a:ln w="25400">
              <a:solidFill>
                <a:srgbClr val="00206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feld 90"/>
            <p:cNvSpPr txBox="1"/>
            <p:nvPr/>
          </p:nvSpPr>
          <p:spPr>
            <a:xfrm>
              <a:off x="1403648" y="4941168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/>
                <a:t>28m</a:t>
              </a:r>
              <a:endParaRPr lang="de-DE"/>
            </a:p>
          </p:txBody>
        </p:sp>
      </p:grpSp>
      <p:sp>
        <p:nvSpPr>
          <p:cNvPr id="93" name="Titel 1"/>
          <p:cNvSpPr>
            <a:spLocks noGrp="1"/>
          </p:cNvSpPr>
          <p:nvPr>
            <p:ph type="title"/>
          </p:nvPr>
        </p:nvSpPr>
        <p:spPr>
          <a:xfrm>
            <a:off x="3347864" y="269776"/>
            <a:ext cx="6192688" cy="854968"/>
          </a:xfrm>
        </p:spPr>
        <p:txBody>
          <a:bodyPr>
            <a:normAutofit/>
          </a:bodyPr>
          <a:lstStyle/>
          <a:p>
            <a:pPr algn="l"/>
            <a:r>
              <a:rPr lang="de-DE" sz="2200" smtClean="0">
                <a:solidFill>
                  <a:schemeClr val="accent1"/>
                </a:solidFill>
              </a:rPr>
              <a:t>Which demands result from our physics agenda?</a:t>
            </a:r>
            <a:endParaRPr lang="de-DE" sz="2200">
              <a:solidFill>
                <a:schemeClr val="accent1"/>
              </a:solidFill>
            </a:endParaRPr>
          </a:p>
        </p:txBody>
      </p:sp>
      <p:sp>
        <p:nvSpPr>
          <p:cNvPr id="43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Requirements 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  <p:cxnSp>
        <p:nvCxnSpPr>
          <p:cNvPr id="52" name="Gerade Verbindung mit Pfeil 51"/>
          <p:cNvCxnSpPr/>
          <p:nvPr/>
        </p:nvCxnSpPr>
        <p:spPr>
          <a:xfrm>
            <a:off x="3077180" y="1643848"/>
            <a:ext cx="0" cy="4884302"/>
          </a:xfrm>
          <a:prstGeom prst="straightConnector1">
            <a:avLst/>
          </a:prstGeom>
          <a:ln w="254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>
            <a:off x="2442451" y="3583203"/>
            <a:ext cx="601542" cy="368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96m</a:t>
            </a:r>
            <a:endParaRPr lang="de-DE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de-DE" sz="2200" smtClean="0">
                <a:solidFill>
                  <a:schemeClr val="accent1"/>
                </a:solidFill>
              </a:rPr>
              <a:t>How can we obtain limits for the sensor requirements?</a:t>
            </a:r>
            <a:endParaRPr lang="de-DE" sz="220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808" y="936104"/>
            <a:ext cx="5493296" cy="5921896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de-DE" sz="1300" smtClean="0"/>
              <a:t>First estimate through comparison with previous liquid scintillator experiments (Borexino, KamLAND, DoubleChooz)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de-DE" sz="1300" smtClean="0"/>
              <a:t>Improve values of limits via </a:t>
            </a:r>
            <a:r>
              <a:rPr lang="de-DE" sz="1300" smtClean="0">
                <a:solidFill>
                  <a:schemeClr val="accent1"/>
                </a:solidFill>
              </a:rPr>
              <a:t>geant4 Monte Carlo simulations</a:t>
            </a:r>
          </a:p>
          <a:p>
            <a:pPr lvl="1">
              <a:buFont typeface="Arial" pitchFamily="34" charset="0"/>
              <a:buChar char="•"/>
            </a:pPr>
            <a:r>
              <a:rPr lang="de-DE" sz="1300" smtClean="0"/>
              <a:t>Determine influence of sensor properties on overall detector behavior</a:t>
            </a:r>
          </a:p>
          <a:p>
            <a:pPr lvl="1">
              <a:buFont typeface="Arial" pitchFamily="34" charset="0"/>
              <a:buChar char="•"/>
            </a:pPr>
            <a:r>
              <a:rPr lang="de-DE" sz="1300" smtClean="0"/>
              <a:t>If detector properties needed to achieve physics goals are known </a:t>
            </a:r>
            <a:r>
              <a:rPr lang="de-DE" sz="1300" smtClean="0">
                <a:latin typeface="Arial"/>
                <a:cs typeface="Arial"/>
              </a:rPr>
              <a:t>→ </a:t>
            </a:r>
            <a:r>
              <a:rPr lang="de-DE" sz="1300" smtClean="0">
                <a:latin typeface="+mj-lt"/>
                <a:cs typeface="Arial"/>
              </a:rPr>
              <a:t>can infer demands on sensor</a:t>
            </a:r>
            <a:endParaRPr lang="de-DE" sz="1300" smtClean="0"/>
          </a:p>
          <a:p>
            <a:pPr lvl="1">
              <a:buFont typeface="Arial" pitchFamily="34" charset="0"/>
              <a:buChar char="•"/>
            </a:pPr>
            <a:endParaRPr lang="de-DE" sz="1300" smtClean="0"/>
          </a:p>
          <a:p>
            <a:endParaRPr lang="de-DE" sz="1400" smtClean="0"/>
          </a:p>
          <a:p>
            <a:endParaRPr lang="de-DE" sz="1400"/>
          </a:p>
        </p:txBody>
      </p:sp>
      <p:sp>
        <p:nvSpPr>
          <p:cNvPr id="11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Requirements 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noProof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de-DE" sz="2200" smtClean="0">
                <a:solidFill>
                  <a:schemeClr val="accent1"/>
                </a:solidFill>
              </a:rPr>
              <a:t>How can we obtain limits for the sensor requirements?</a:t>
            </a:r>
            <a:endParaRPr lang="de-DE" sz="220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808" y="936104"/>
            <a:ext cx="5493296" cy="5921896"/>
          </a:xfrm>
        </p:spPr>
        <p:txBody>
          <a:bodyPr>
            <a:normAutofit fontScale="925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de-DE" sz="1400" smtClean="0"/>
              <a:t>First estimate through comparison with previous liquid scintillator experiments (Borexino, KamLAND, DoubleChooz)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de-DE" sz="1400" smtClean="0"/>
              <a:t>Improve values of limits via </a:t>
            </a:r>
            <a:r>
              <a:rPr lang="de-DE" sz="1400" smtClean="0">
                <a:solidFill>
                  <a:schemeClr val="accent1"/>
                </a:solidFill>
              </a:rPr>
              <a:t>geant4 Monte Carlo simulations</a:t>
            </a:r>
          </a:p>
          <a:p>
            <a:pPr lvl="1">
              <a:buFont typeface="Arial" pitchFamily="34" charset="0"/>
              <a:buChar char="•"/>
            </a:pPr>
            <a:r>
              <a:rPr lang="de-DE" sz="1400" smtClean="0"/>
              <a:t>Determine influence of sensor properties on overall detector behavior</a:t>
            </a:r>
          </a:p>
          <a:p>
            <a:pPr lvl="1">
              <a:buFont typeface="Arial" pitchFamily="34" charset="0"/>
              <a:buChar char="•"/>
            </a:pPr>
            <a:r>
              <a:rPr lang="de-DE" sz="1400" smtClean="0"/>
              <a:t>If detector properties needed to achieve physics goals are known </a:t>
            </a:r>
            <a:r>
              <a:rPr lang="de-DE" sz="1400" smtClean="0">
                <a:latin typeface="Arial"/>
                <a:cs typeface="Arial"/>
              </a:rPr>
              <a:t>→ </a:t>
            </a:r>
            <a:r>
              <a:rPr lang="de-DE" sz="1400" smtClean="0">
                <a:cs typeface="Arial"/>
              </a:rPr>
              <a:t>can infer demands on sensor</a:t>
            </a:r>
            <a:endParaRPr lang="de-DE" sz="1400" smtClean="0"/>
          </a:p>
          <a:p>
            <a:pPr lvl="1">
              <a:buFont typeface="Arial" pitchFamily="34" charset="0"/>
              <a:buChar char="•"/>
            </a:pPr>
            <a:endParaRPr lang="de-DE" sz="1400" smtClean="0"/>
          </a:p>
          <a:p>
            <a:r>
              <a:rPr lang="de-DE" sz="1400" smtClean="0"/>
              <a:t>MC studies in progress, first results:</a:t>
            </a:r>
          </a:p>
          <a:p>
            <a:pPr lvl="1" indent="-252413">
              <a:buFont typeface="Arial" pitchFamily="34" charset="0"/>
              <a:buChar char="•"/>
            </a:pPr>
            <a:r>
              <a:rPr lang="de-DE" sz="1400" smtClean="0"/>
              <a:t>Position and energy resolution  (</a:t>
            </a:r>
            <a:r>
              <a:rPr lang="de-DE" sz="1400" smtClean="0">
                <a:solidFill>
                  <a:srgbClr val="00B050"/>
                </a:solidFill>
              </a:rPr>
              <a:t>Dominikus Hellgartner</a:t>
            </a:r>
            <a:r>
              <a:rPr lang="de-DE" sz="1400" smtClean="0"/>
              <a:t>)</a:t>
            </a:r>
          </a:p>
          <a:p>
            <a:pPr lvl="2"/>
            <a:r>
              <a:rPr lang="de-DE" sz="1400" smtClean="0"/>
              <a:t>Timing uncertainty:</a:t>
            </a:r>
          </a:p>
          <a:p>
            <a:pPr lvl="3">
              <a:buFont typeface="Arial" pitchFamily="34" charset="0"/>
              <a:buChar char="•"/>
            </a:pPr>
            <a:r>
              <a:rPr lang="de-DE" sz="1400" smtClean="0"/>
              <a:t>First simulations, still fighting some problems with small timing uncertainties</a:t>
            </a:r>
          </a:p>
          <a:p>
            <a:pPr lvl="3">
              <a:buFont typeface="Arial" pitchFamily="34" charset="0"/>
              <a:buChar char="•"/>
            </a:pPr>
            <a:r>
              <a:rPr lang="de-DE" sz="1400" smtClean="0"/>
              <a:t>First impression: no big influence</a:t>
            </a:r>
          </a:p>
          <a:p>
            <a:pPr lvl="2"/>
            <a:r>
              <a:rPr lang="de-DE" sz="1400" smtClean="0"/>
              <a:t>Dark Noise: </a:t>
            </a:r>
          </a:p>
          <a:p>
            <a:pPr lvl="3">
              <a:buFont typeface="Arial" pitchFamily="34" charset="0"/>
              <a:buChar char="•"/>
            </a:pPr>
            <a:r>
              <a:rPr lang="de-DE" sz="1400" smtClean="0"/>
              <a:t>No big influence for energies around 1MeV or bigger</a:t>
            </a:r>
          </a:p>
          <a:p>
            <a:pPr lvl="3">
              <a:buFont typeface="Arial" pitchFamily="34" charset="0"/>
              <a:buChar char="•"/>
            </a:pPr>
            <a:r>
              <a:rPr lang="de-DE" sz="1400" smtClean="0"/>
              <a:t>For 200keV position + energy resolution ≈30% worse</a:t>
            </a:r>
          </a:p>
          <a:p>
            <a:endParaRPr lang="de-DE" sz="1400" smtClean="0"/>
          </a:p>
          <a:p>
            <a:pPr lvl="1" indent="-252413">
              <a:buFont typeface="Arial" pitchFamily="34" charset="0"/>
              <a:buChar char="•"/>
            </a:pPr>
            <a:r>
              <a:rPr lang="el-GR" sz="1400" smtClean="0"/>
              <a:t>α</a:t>
            </a:r>
            <a:r>
              <a:rPr lang="de-DE" sz="1400" smtClean="0"/>
              <a:t>/</a:t>
            </a:r>
            <a:r>
              <a:rPr lang="el-GR" sz="1400" smtClean="0"/>
              <a:t>β</a:t>
            </a:r>
            <a:r>
              <a:rPr lang="de-DE" sz="1400" smtClean="0"/>
              <a:t>-discrimination  (</a:t>
            </a:r>
            <a:r>
              <a:rPr lang="de-DE" sz="1400" smtClean="0">
                <a:solidFill>
                  <a:srgbClr val="00B050"/>
                </a:solidFill>
              </a:rPr>
              <a:t>Randolph Möllenberg</a:t>
            </a:r>
            <a:r>
              <a:rPr lang="de-DE" sz="1400" smtClean="0"/>
              <a:t>)</a:t>
            </a:r>
          </a:p>
          <a:p>
            <a:pPr lvl="2"/>
            <a:r>
              <a:rPr lang="de-DE" sz="1400" smtClean="0"/>
              <a:t>Dark Noise:</a:t>
            </a:r>
          </a:p>
          <a:p>
            <a:pPr lvl="3">
              <a:buFont typeface="Arial" pitchFamily="34" charset="0"/>
              <a:buChar char="•"/>
            </a:pPr>
            <a:r>
              <a:rPr lang="de-DE" sz="1400" smtClean="0"/>
              <a:t>Strong influence on efficiency</a:t>
            </a:r>
          </a:p>
          <a:p>
            <a:pPr lvl="2"/>
            <a:r>
              <a:rPr lang="de-DE" sz="1400" smtClean="0"/>
              <a:t>Late Pulses + Fast Afterpulses</a:t>
            </a:r>
          </a:p>
          <a:p>
            <a:pPr lvl="3">
              <a:buFont typeface="Arial" pitchFamily="34" charset="0"/>
              <a:buChar char="•"/>
            </a:pPr>
            <a:r>
              <a:rPr lang="de-DE" sz="1400" smtClean="0"/>
              <a:t>Negligible effect</a:t>
            </a:r>
          </a:p>
          <a:p>
            <a:pPr lvl="2"/>
            <a:r>
              <a:rPr lang="de-DE" sz="1400" smtClean="0"/>
              <a:t>Winston Cones (50° opening angle)</a:t>
            </a:r>
          </a:p>
          <a:p>
            <a:pPr lvl="3">
              <a:buFont typeface="Arial" pitchFamily="34" charset="0"/>
              <a:buChar char="•"/>
            </a:pPr>
            <a:r>
              <a:rPr lang="de-DE" sz="1400" smtClean="0"/>
              <a:t>Improve separation by a factor of two</a:t>
            </a:r>
          </a:p>
          <a:p>
            <a:endParaRPr lang="de-DE" sz="1400" smtClean="0"/>
          </a:p>
          <a:p>
            <a:endParaRPr lang="de-DE" sz="1400"/>
          </a:p>
        </p:txBody>
      </p:sp>
      <p:pic>
        <p:nvPicPr>
          <p:cNvPr id="11" name="Picture 2" descr="C:\Program Files\System\cygwin\home\Tippmann\PointFit\PointFitResults_E_below_1_MeV_DarkNoi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005064"/>
            <a:ext cx="3291840" cy="2660904"/>
          </a:xfrm>
          <a:prstGeom prst="rect">
            <a:avLst/>
          </a:prstGeom>
          <a:noFill/>
        </p:spPr>
      </p:pic>
      <p:pic>
        <p:nvPicPr>
          <p:cNvPr id="12" name="Grafik 11" descr="PointFit_10_MeV_SigmaZ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980728"/>
            <a:ext cx="3291840" cy="2660904"/>
          </a:xfrm>
          <a:prstGeom prst="rect">
            <a:avLst/>
          </a:prstGeom>
        </p:spPr>
      </p:pic>
      <p:sp>
        <p:nvSpPr>
          <p:cNvPr id="13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Requirements 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179512" y="764704"/>
          <a:ext cx="3816424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1440160"/>
              </a:tblGrid>
              <a:tr h="275893">
                <a:tc>
                  <a:txBody>
                    <a:bodyPr/>
                    <a:lstStyle/>
                    <a:p>
                      <a:r>
                        <a:rPr lang="de-DE" sz="1400" smtClean="0"/>
                        <a:t>Property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Current limit</a:t>
                      </a:r>
                      <a:endParaRPr lang="de-DE" sz="1400"/>
                    </a:p>
                  </a:txBody>
                  <a:tcPr/>
                </a:tc>
              </a:tr>
              <a:tr h="457151">
                <a:tc>
                  <a:txBody>
                    <a:bodyPr/>
                    <a:lstStyle/>
                    <a:p>
                      <a:r>
                        <a:rPr lang="de-DE" sz="1400" smtClean="0"/>
                        <a:t>Timing uncertainty (single photoelectrons(spe), FWHM)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&lt;3.0ns</a:t>
                      </a:r>
                      <a:endParaRPr lang="de-DE" sz="1400"/>
                    </a:p>
                  </a:txBody>
                  <a:tcPr/>
                </a:tc>
              </a:tr>
              <a:tr h="275893">
                <a:tc>
                  <a:txBody>
                    <a:bodyPr/>
                    <a:lstStyle/>
                    <a:p>
                      <a:r>
                        <a:rPr lang="de-DE" sz="1400" smtClean="0"/>
                        <a:t>Early pulses 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&lt;1%</a:t>
                      </a:r>
                      <a:endParaRPr lang="de-DE" sz="1400"/>
                    </a:p>
                  </a:txBody>
                  <a:tcPr/>
                </a:tc>
              </a:tr>
              <a:tr h="275893">
                <a:tc>
                  <a:txBody>
                    <a:bodyPr/>
                    <a:lstStyle/>
                    <a:p>
                      <a:r>
                        <a:rPr lang="de-DE" sz="1400" smtClean="0"/>
                        <a:t>Late pulses 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&lt;4%</a:t>
                      </a:r>
                      <a:endParaRPr lang="de-DE" sz="1400"/>
                    </a:p>
                  </a:txBody>
                  <a:tcPr/>
                </a:tc>
              </a:tr>
              <a:tr h="275893">
                <a:tc>
                  <a:txBody>
                    <a:bodyPr/>
                    <a:lstStyle/>
                    <a:p>
                      <a:r>
                        <a:rPr lang="de-DE" sz="1400" smtClean="0"/>
                        <a:t>Quantum efficiency @420nm 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&gt;21%</a:t>
                      </a:r>
                      <a:endParaRPr lang="de-DE" sz="1400"/>
                    </a:p>
                  </a:txBody>
                  <a:tcPr/>
                </a:tc>
              </a:tr>
              <a:tr h="457151">
                <a:tc>
                  <a:txBody>
                    <a:bodyPr/>
                    <a:lstStyle/>
                    <a:p>
                      <a:r>
                        <a:rPr lang="de-DE" sz="1400" smtClean="0"/>
                        <a:t>Optical coverage, using 1.75x light concentrators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30%</a:t>
                      </a:r>
                      <a:endParaRPr lang="de-DE" sz="1400"/>
                    </a:p>
                  </a:txBody>
                  <a:tcPr/>
                </a:tc>
              </a:tr>
              <a:tr h="275893">
                <a:tc>
                  <a:txBody>
                    <a:bodyPr/>
                    <a:lstStyle/>
                    <a:p>
                      <a:r>
                        <a:rPr lang="de-DE" sz="1400" smtClean="0"/>
                        <a:t>Dynamic range 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spe</a:t>
                      </a:r>
                      <a:r>
                        <a:rPr lang="de-DE" sz="1400" smtClean="0">
                          <a:latin typeface="Arial"/>
                          <a:cs typeface="Arial"/>
                        </a:rPr>
                        <a:t>→</a:t>
                      </a:r>
                      <a:r>
                        <a:rPr lang="de-DE" sz="1400" smtClean="0"/>
                        <a:t>0.3pe/cm² </a:t>
                      </a:r>
                      <a:endParaRPr lang="de-DE" sz="1400"/>
                    </a:p>
                  </a:txBody>
                  <a:tcPr/>
                </a:tc>
              </a:tr>
              <a:tr h="275893">
                <a:tc>
                  <a:txBody>
                    <a:bodyPr/>
                    <a:lstStyle/>
                    <a:p>
                      <a:r>
                        <a:rPr lang="de-DE" sz="1400" smtClean="0"/>
                        <a:t>Gain (PMTs)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&gt;3</a:t>
                      </a:r>
                      <a:r>
                        <a:rPr lang="de-DE" sz="1400" smtClean="0">
                          <a:latin typeface="Calibri"/>
                        </a:rPr>
                        <a:t>∙</a:t>
                      </a:r>
                      <a:r>
                        <a:rPr lang="de-DE" sz="1400" smtClean="0"/>
                        <a:t>10</a:t>
                      </a:r>
                      <a:r>
                        <a:rPr lang="de-DE" sz="1400" baseline="30000" smtClean="0"/>
                        <a:t>6</a:t>
                      </a:r>
                      <a:endParaRPr lang="de-DE" sz="1400" baseline="30000"/>
                    </a:p>
                  </a:txBody>
                  <a:tcPr/>
                </a:tc>
              </a:tr>
              <a:tr h="275893">
                <a:tc>
                  <a:txBody>
                    <a:bodyPr/>
                    <a:lstStyle/>
                    <a:p>
                      <a:r>
                        <a:rPr lang="de-DE" sz="1400" smtClean="0"/>
                        <a:t>Peak-to-valley ratio  (spe)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&gt;2 </a:t>
                      </a:r>
                      <a:endParaRPr lang="de-DE" sz="1400"/>
                    </a:p>
                  </a:txBody>
                  <a:tcPr/>
                </a:tc>
              </a:tr>
              <a:tr h="275893">
                <a:tc>
                  <a:txBody>
                    <a:bodyPr/>
                    <a:lstStyle/>
                    <a:p>
                      <a:r>
                        <a:rPr lang="de-DE" sz="1400" smtClean="0"/>
                        <a:t>Dark count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&lt; 15Hz/cm² </a:t>
                      </a:r>
                      <a:endParaRPr lang="de-DE" sz="1400"/>
                    </a:p>
                  </a:txBody>
                  <a:tcPr/>
                </a:tc>
              </a:tr>
              <a:tr h="275893">
                <a:tc>
                  <a:txBody>
                    <a:bodyPr/>
                    <a:lstStyle/>
                    <a:p>
                      <a:r>
                        <a:rPr lang="de-DE" sz="1400" smtClean="0"/>
                        <a:t>Slow afterpulses (0.2-200µs) 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&lt;5%</a:t>
                      </a:r>
                      <a:endParaRPr lang="de-DE" sz="1400"/>
                    </a:p>
                  </a:txBody>
                  <a:tcPr/>
                </a:tc>
              </a:tr>
              <a:tr h="275893">
                <a:tc>
                  <a:txBody>
                    <a:bodyPr/>
                    <a:lstStyle/>
                    <a:p>
                      <a:r>
                        <a:rPr lang="de-DE" sz="1400" smtClean="0"/>
                        <a:t>Fast afterpulses (0-200ns) 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&lt;5%</a:t>
                      </a:r>
                      <a:endParaRPr lang="de-DE" sz="1400"/>
                    </a:p>
                  </a:txBody>
                  <a:tcPr/>
                </a:tc>
              </a:tr>
              <a:tr h="275893">
                <a:tc>
                  <a:txBody>
                    <a:bodyPr/>
                    <a:lstStyle/>
                    <a:p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/>
                    </a:p>
                  </a:txBody>
                  <a:tcPr/>
                </a:tc>
              </a:tr>
              <a:tr h="275893">
                <a:tc>
                  <a:txBody>
                    <a:bodyPr/>
                    <a:lstStyle/>
                    <a:p>
                      <a:r>
                        <a:rPr lang="de-DE" sz="1400" smtClean="0"/>
                        <a:t>Pressure resistance 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&gt;13bar</a:t>
                      </a:r>
                      <a:endParaRPr lang="de-DE" sz="1400"/>
                    </a:p>
                  </a:txBody>
                  <a:tcPr/>
                </a:tc>
              </a:tr>
              <a:tr h="275893">
                <a:tc>
                  <a:txBody>
                    <a:bodyPr/>
                    <a:lstStyle/>
                    <a:p>
                      <a:r>
                        <a:rPr lang="de-DE" sz="1400" baseline="30000" smtClean="0"/>
                        <a:t>238</a:t>
                      </a:r>
                      <a:r>
                        <a:rPr lang="de-DE" sz="1400" smtClean="0"/>
                        <a:t>U content 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&lt; 3</a:t>
                      </a:r>
                      <a:r>
                        <a:rPr lang="de-DE" sz="1400" smtClean="0">
                          <a:latin typeface="Calibri"/>
                        </a:rPr>
                        <a:t>∙</a:t>
                      </a:r>
                      <a:r>
                        <a:rPr lang="de-DE" sz="1400" smtClean="0"/>
                        <a:t>10</a:t>
                      </a:r>
                      <a:r>
                        <a:rPr lang="de-DE" sz="1400" baseline="30000" smtClean="0"/>
                        <a:t>-8</a:t>
                      </a:r>
                      <a:r>
                        <a:rPr lang="de-DE" sz="1400" smtClean="0"/>
                        <a:t>g/g</a:t>
                      </a:r>
                      <a:endParaRPr lang="de-DE" sz="1400"/>
                    </a:p>
                  </a:txBody>
                  <a:tcPr/>
                </a:tc>
              </a:tr>
              <a:tr h="275893">
                <a:tc>
                  <a:txBody>
                    <a:bodyPr/>
                    <a:lstStyle/>
                    <a:p>
                      <a:r>
                        <a:rPr lang="de-DE" sz="1400" baseline="30000" smtClean="0"/>
                        <a:t>232</a:t>
                      </a:r>
                      <a:r>
                        <a:rPr lang="de-DE" sz="1400" smtClean="0"/>
                        <a:t>Th content 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&lt; 1</a:t>
                      </a:r>
                      <a:r>
                        <a:rPr lang="de-DE" sz="1400" smtClean="0">
                          <a:latin typeface="Calibri"/>
                        </a:rPr>
                        <a:t>∙</a:t>
                      </a:r>
                      <a:r>
                        <a:rPr lang="de-DE" sz="1400" smtClean="0"/>
                        <a:t>10</a:t>
                      </a:r>
                      <a:r>
                        <a:rPr lang="de-DE" sz="1400" baseline="30000" smtClean="0"/>
                        <a:t>-8</a:t>
                      </a:r>
                      <a:r>
                        <a:rPr lang="de-DE" sz="1400" smtClean="0"/>
                        <a:t>g/g</a:t>
                      </a:r>
                      <a:endParaRPr lang="de-DE" sz="1400"/>
                    </a:p>
                  </a:txBody>
                  <a:tcPr/>
                </a:tc>
              </a:tr>
              <a:tr h="275893">
                <a:tc>
                  <a:txBody>
                    <a:bodyPr/>
                    <a:lstStyle/>
                    <a:p>
                      <a:r>
                        <a:rPr lang="de-DE" sz="1400" baseline="30000" smtClean="0"/>
                        <a:t>nat</a:t>
                      </a:r>
                      <a:r>
                        <a:rPr lang="de-DE" sz="1400" smtClean="0"/>
                        <a:t>K content 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&lt; 2</a:t>
                      </a:r>
                      <a:r>
                        <a:rPr lang="de-DE" sz="1400" smtClean="0">
                          <a:latin typeface="Calibri"/>
                        </a:rPr>
                        <a:t>∙</a:t>
                      </a:r>
                      <a:r>
                        <a:rPr lang="de-DE" sz="1400" smtClean="0"/>
                        <a:t>10</a:t>
                      </a:r>
                      <a:r>
                        <a:rPr lang="de-DE" sz="1400" baseline="30000" smtClean="0"/>
                        <a:t>-5</a:t>
                      </a:r>
                      <a:r>
                        <a:rPr lang="de-DE" sz="1400" smtClean="0"/>
                        <a:t>g/g</a:t>
                      </a:r>
                      <a:endParaRPr lang="de-DE" sz="1400"/>
                    </a:p>
                  </a:txBody>
                  <a:tcPr/>
                </a:tc>
              </a:tr>
              <a:tr h="275893">
                <a:tc>
                  <a:txBody>
                    <a:bodyPr/>
                    <a:lstStyle/>
                    <a:p>
                      <a:r>
                        <a:rPr lang="de-DE" sz="1400" smtClean="0"/>
                        <a:t>Lifetime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&gt;30y</a:t>
                      </a:r>
                      <a:endParaRPr lang="de-DE" sz="14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Grafik 3" descr="PMT transit time distribu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692696"/>
            <a:ext cx="3141000" cy="2556000"/>
          </a:xfrm>
          <a:prstGeom prst="rect">
            <a:avLst/>
          </a:prstGeom>
        </p:spPr>
      </p:pic>
      <p:cxnSp>
        <p:nvCxnSpPr>
          <p:cNvPr id="16" name="Gerade Verbindung mit Pfeil 15"/>
          <p:cNvCxnSpPr>
            <a:stCxn id="26" idx="1"/>
          </p:cNvCxnSpPr>
          <p:nvPr/>
        </p:nvCxnSpPr>
        <p:spPr>
          <a:xfrm flipH="1">
            <a:off x="3347864" y="2762970"/>
            <a:ext cx="864096" cy="31445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28" idx="1"/>
          </p:cNvCxnSpPr>
          <p:nvPr/>
        </p:nvCxnSpPr>
        <p:spPr>
          <a:xfrm flipH="1">
            <a:off x="3563888" y="3942348"/>
            <a:ext cx="648072" cy="13472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4139952" y="835884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First MC results: </a:t>
            </a:r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4220345" y="1393612"/>
            <a:ext cx="1359767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271463" algn="l"/>
              </a:tabLst>
            </a:pPr>
            <a:r>
              <a:rPr lang="de-DE" sz="1400" smtClean="0"/>
              <a:t>possibly higher value allowed</a:t>
            </a:r>
          </a:p>
        </p:txBody>
      </p:sp>
      <p:cxnSp>
        <p:nvCxnSpPr>
          <p:cNvPr id="15" name="Gerade Verbindung mit Pfeil 14"/>
          <p:cNvCxnSpPr>
            <a:stCxn id="14" idx="1"/>
          </p:cNvCxnSpPr>
          <p:nvPr/>
        </p:nvCxnSpPr>
        <p:spPr>
          <a:xfrm flipH="1" flipV="1">
            <a:off x="3275856" y="1340768"/>
            <a:ext cx="944489" cy="31445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4211960" y="2501360"/>
            <a:ext cx="1359767" cy="523220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271463" algn="l"/>
              </a:tabLst>
            </a:pPr>
            <a:r>
              <a:rPr lang="de-DE" sz="1400" smtClean="0"/>
              <a:t>probably needs to be increased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4211960" y="3573016"/>
            <a:ext cx="3384376" cy="738664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smtClean="0"/>
              <a:t>order of magnitude correct for big sensors;          currently simulating with different trigger layout to establish value for SiPMs </a:t>
            </a:r>
            <a:endParaRPr lang="de-DE" sz="1400"/>
          </a:p>
        </p:txBody>
      </p:sp>
      <p:cxnSp>
        <p:nvCxnSpPr>
          <p:cNvPr id="34" name="Gerade Verbindung mit Pfeil 33"/>
          <p:cNvCxnSpPr>
            <a:stCxn id="35" idx="1"/>
          </p:cNvCxnSpPr>
          <p:nvPr/>
        </p:nvCxnSpPr>
        <p:spPr>
          <a:xfrm flipH="1">
            <a:off x="3059832" y="4723736"/>
            <a:ext cx="1152128" cy="9872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4211960" y="4569847"/>
            <a:ext cx="1440160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smtClean="0"/>
              <a:t>can be increased</a:t>
            </a:r>
            <a:endParaRPr lang="de-DE" sz="1400"/>
          </a:p>
        </p:txBody>
      </p:sp>
      <p:sp>
        <p:nvSpPr>
          <p:cNvPr id="1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lvl="0" algn="ctr"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Requirements 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/>
            </a:r>
            <a:br>
              <a:rPr lang="de-DE" smtClean="0"/>
            </a:b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620688"/>
            <a:ext cx="6347048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smtClean="0">
                <a:solidFill>
                  <a:schemeClr val="accent1"/>
                </a:solidFill>
              </a:rPr>
              <a:t>Which photosensors can fulfill the requirements?</a:t>
            </a:r>
          </a:p>
          <a:p>
            <a:pPr>
              <a:buNone/>
            </a:pPr>
            <a:endParaRPr lang="de-DE" sz="1100" smtClean="0">
              <a:solidFill>
                <a:schemeClr val="accent1"/>
              </a:solidFill>
            </a:endParaRPr>
          </a:p>
          <a:p>
            <a:r>
              <a:rPr lang="de-DE" sz="1700" smtClean="0">
                <a:solidFill>
                  <a:schemeClr val="accent1"/>
                </a:solidFill>
              </a:rPr>
              <a:t>Photomultipliers (PMTs)</a:t>
            </a:r>
          </a:p>
          <a:p>
            <a:pPr marL="628650" lvl="3">
              <a:buBlip>
                <a:blip r:embed="rId3"/>
              </a:buBlip>
            </a:pPr>
            <a:r>
              <a:rPr lang="de-DE" sz="1400" smtClean="0"/>
              <a:t>Fulfill all requirements</a:t>
            </a:r>
          </a:p>
          <a:p>
            <a:pPr marL="628650" lvl="3">
              <a:buNone/>
            </a:pPr>
            <a:r>
              <a:rPr lang="de-DE" sz="1400" smtClean="0">
                <a:latin typeface="Arial"/>
                <a:cs typeface="Arial"/>
              </a:rPr>
              <a:t>→ 	</a:t>
            </a:r>
            <a:r>
              <a:rPr lang="de-DE" sz="1400" smtClean="0"/>
              <a:t>Sensor of choice at the moment</a:t>
            </a:r>
            <a:endParaRPr lang="de-DE" sz="1800" smtClean="0"/>
          </a:p>
          <a:p>
            <a:endParaRPr lang="de-DE" sz="2200" smtClean="0"/>
          </a:p>
          <a:p>
            <a:pPr>
              <a:buNone/>
            </a:pPr>
            <a:endParaRPr lang="de-DE" sz="2200" smtClean="0"/>
          </a:p>
          <a:p>
            <a:pPr>
              <a:buNone/>
            </a:pPr>
            <a:r>
              <a:rPr lang="de-DE" sz="2200" smtClean="0">
                <a:solidFill>
                  <a:schemeClr val="accent1"/>
                </a:solidFill>
              </a:rPr>
              <a:t>Which sensors could fulfill them?</a:t>
            </a:r>
          </a:p>
          <a:p>
            <a:pPr>
              <a:buNone/>
            </a:pPr>
            <a:endParaRPr lang="de-DE" sz="1100" smtClean="0"/>
          </a:p>
          <a:p>
            <a:r>
              <a:rPr lang="de-DE" sz="1700" smtClean="0">
                <a:solidFill>
                  <a:schemeClr val="accent1"/>
                </a:solidFill>
              </a:rPr>
              <a:t>Si-Photomultipliers (SiPMs): </a:t>
            </a:r>
          </a:p>
          <a:p>
            <a:pPr marL="628650" lvl="3">
              <a:buBlip>
                <a:blip r:embed="rId3"/>
              </a:buBlip>
            </a:pPr>
            <a:r>
              <a:rPr lang="de-DE" sz="1400" smtClean="0"/>
              <a:t>Better energy resolution, time resolution, detection 	                       efficiency</a:t>
            </a:r>
          </a:p>
          <a:p>
            <a:pPr marL="628650" lvl="3">
              <a:buBlip>
                <a:blip r:embed="rId4"/>
              </a:buBlip>
            </a:pPr>
            <a:r>
              <a:rPr lang="de-DE" sz="1400" smtClean="0"/>
              <a:t>Dark count possibly too high</a:t>
            </a:r>
          </a:p>
          <a:p>
            <a:pPr marL="628650" lvl="1" indent="-228600">
              <a:buNone/>
            </a:pPr>
            <a:r>
              <a:rPr lang="de-DE" sz="1400" smtClean="0">
                <a:latin typeface="Arial"/>
                <a:cs typeface="Arial"/>
              </a:rPr>
              <a:t>→	</a:t>
            </a:r>
            <a:r>
              <a:rPr lang="de-DE" sz="1400" smtClean="0">
                <a:solidFill>
                  <a:srgbClr val="00B050"/>
                </a:solidFill>
              </a:rPr>
              <a:t>Study in detail </a:t>
            </a:r>
          </a:p>
          <a:p>
            <a:pPr marL="628650" lvl="1" indent="-228600">
              <a:buNone/>
            </a:pPr>
            <a:endParaRPr lang="de-DE" sz="1400" smtClean="0">
              <a:solidFill>
                <a:srgbClr val="00B050"/>
              </a:solidFill>
            </a:endParaRPr>
          </a:p>
          <a:p>
            <a:pPr marL="271463" indent="-271463"/>
            <a:r>
              <a:rPr lang="de-DE" sz="1700" smtClean="0">
                <a:solidFill>
                  <a:schemeClr val="accent1"/>
                </a:solidFill>
              </a:rPr>
              <a:t>Hybrid detectors / New sensors</a:t>
            </a:r>
            <a:endParaRPr lang="de-DE" sz="1600" smtClean="0"/>
          </a:p>
          <a:p>
            <a:pPr marL="671513" lvl="1" indent="-271463">
              <a:buFont typeface="Arial" pitchFamily="34" charset="0"/>
              <a:buChar char="•"/>
            </a:pPr>
            <a:r>
              <a:rPr lang="de-DE" sz="1400" smtClean="0"/>
              <a:t>Crucial question: </a:t>
            </a:r>
            <a:r>
              <a:rPr lang="de-DE" sz="1400" smtClean="0">
                <a:solidFill>
                  <a:srgbClr val="C00000"/>
                </a:solidFill>
              </a:rPr>
              <a:t>Available in high quantities in time for construction? </a:t>
            </a:r>
          </a:p>
          <a:p>
            <a:pPr marL="671513" lvl="1" indent="-271463">
              <a:buFont typeface="Arial" pitchFamily="34" charset="0"/>
              <a:buChar char="•"/>
            </a:pPr>
            <a:r>
              <a:rPr lang="de-DE" sz="1400" smtClean="0">
                <a:solidFill>
                  <a:srgbClr val="00B050"/>
                </a:solidFill>
              </a:rPr>
              <a:t>Possibly yes:</a:t>
            </a:r>
            <a:r>
              <a:rPr lang="de-DE" sz="1400" smtClean="0"/>
              <a:t> 	QUASAR, X-HPD, HAPD, QUPID</a:t>
            </a:r>
          </a:p>
          <a:p>
            <a:pPr marL="671513" lvl="1" indent="-271463">
              <a:buFont typeface="Arial" pitchFamily="34" charset="0"/>
              <a:buChar char="•"/>
            </a:pPr>
            <a:r>
              <a:rPr lang="de-DE" sz="1400" smtClean="0">
                <a:solidFill>
                  <a:srgbClr val="C00000"/>
                </a:solidFill>
              </a:rPr>
              <a:t>Probably not:</a:t>
            </a:r>
            <a:r>
              <a:rPr lang="de-DE" sz="1400" smtClean="0"/>
              <a:t> 	Abalone, LAPPD</a:t>
            </a:r>
            <a:endParaRPr lang="de-DE" sz="1400" smtClean="0">
              <a:solidFill>
                <a:srgbClr val="00B050"/>
              </a:solidFill>
            </a:endParaRPr>
          </a:p>
          <a:p>
            <a:pPr marL="628650" lvl="1" indent="-228600">
              <a:buNone/>
            </a:pPr>
            <a:endParaRPr lang="de-DE" sz="1400" smtClean="0">
              <a:solidFill>
                <a:srgbClr val="00B050"/>
              </a:solidFill>
            </a:endParaRPr>
          </a:p>
          <a:p>
            <a:pPr marL="628650" lvl="1" indent="-228600">
              <a:buNone/>
            </a:pPr>
            <a:endParaRPr lang="de-DE" sz="1400" smtClean="0">
              <a:solidFill>
                <a:srgbClr val="00B050"/>
              </a:solidFill>
            </a:endParaRPr>
          </a:p>
          <a:p>
            <a:pPr marL="628650" lvl="1" indent="-228600">
              <a:buNone/>
            </a:pPr>
            <a:endParaRPr lang="de-DE" sz="1400" smtClean="0">
              <a:solidFill>
                <a:srgbClr val="00B050"/>
              </a:solidFill>
            </a:endParaRPr>
          </a:p>
        </p:txBody>
      </p:sp>
      <p:pic>
        <p:nvPicPr>
          <p:cNvPr id="5" name="Grafik 4" descr="APD schemati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53638" y="3239045"/>
            <a:ext cx="1854666" cy="1846139"/>
          </a:xfrm>
          <a:prstGeom prst="rect">
            <a:avLst/>
          </a:prstGeom>
        </p:spPr>
      </p:pic>
      <p:pic>
        <p:nvPicPr>
          <p:cNvPr id="6" name="Grafik 5" descr="mppc_top_1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3455069"/>
            <a:ext cx="1428750" cy="1428750"/>
          </a:xfrm>
          <a:prstGeom prst="rect">
            <a:avLst/>
          </a:prstGeom>
        </p:spPr>
      </p:pic>
      <p:pic>
        <p:nvPicPr>
          <p:cNvPr id="7" name="Grafik 6" descr="PMT operation principl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85713" y="1222821"/>
            <a:ext cx="3110623" cy="14401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1231927"/>
            <a:ext cx="1450479" cy="171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Candidate photosensors 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21678"/>
            <a:ext cx="8229600" cy="1143000"/>
          </a:xfrm>
        </p:spPr>
        <p:txBody>
          <a:bodyPr/>
          <a:lstStyle/>
          <a:p>
            <a:r>
              <a:rPr lang="de-DE" smtClean="0">
                <a:solidFill>
                  <a:schemeClr val="accent1"/>
                </a:solidFill>
              </a:rPr>
              <a:t>Overview</a:t>
            </a:r>
            <a:endParaRPr lang="de-DE">
              <a:solidFill>
                <a:schemeClr val="accent1"/>
              </a:solidFill>
            </a:endParaRP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457200" y="1652958"/>
          <a:ext cx="8229600" cy="4234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Overview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482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de-DE" sz="2400" smtClean="0">
                <a:solidFill>
                  <a:schemeClr val="accent1"/>
                </a:solidFill>
              </a:rPr>
              <a:t>Which sensors could fulfill the requirements?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268760"/>
            <a:ext cx="5760640" cy="5112568"/>
          </a:xfrm>
        </p:spPr>
        <p:txBody>
          <a:bodyPr>
            <a:normAutofit lnSpcReduction="10000"/>
          </a:bodyPr>
          <a:lstStyle/>
          <a:p>
            <a:r>
              <a:rPr lang="de-DE" sz="1800" smtClean="0">
                <a:solidFill>
                  <a:srgbClr val="C00000"/>
                </a:solidFill>
              </a:rPr>
              <a:t>Favored sensor at the moment: PMTs</a:t>
            </a:r>
          </a:p>
          <a:p>
            <a:pPr lvl="1">
              <a:buFont typeface="Arial" pitchFamily="34" charset="0"/>
              <a:buChar char="•"/>
            </a:pPr>
            <a:r>
              <a:rPr lang="de-DE" sz="1400" smtClean="0"/>
              <a:t>New models are most promising:</a:t>
            </a:r>
          </a:p>
          <a:p>
            <a:pPr lvl="2"/>
            <a:r>
              <a:rPr lang="de-DE" sz="1400" smtClean="0">
                <a:solidFill>
                  <a:schemeClr val="accent1"/>
                </a:solidFill>
              </a:rPr>
              <a:t>Hamamatsu  R11780 (12</a:t>
            </a:r>
            <a:r>
              <a:rPr lang="de-DE" sz="1400" smtClean="0">
                <a:solidFill>
                  <a:schemeClr val="accent1"/>
                </a:solidFill>
                <a:latin typeface="+mj-lt"/>
              </a:rPr>
              <a:t>“)</a:t>
            </a:r>
          </a:p>
          <a:p>
            <a:pPr lvl="3">
              <a:buFont typeface="Arial" pitchFamily="34" charset="0"/>
              <a:buChar char="•"/>
            </a:pPr>
            <a:r>
              <a:rPr lang="de-DE" sz="1400" smtClean="0">
                <a:latin typeface="+mj-lt"/>
              </a:rPr>
              <a:t>good transit time spread, by now high quantum efficiency, still high afterpulsing(?), high pressure tolerance; 100 prototypes built so far</a:t>
            </a:r>
          </a:p>
          <a:p>
            <a:pPr lvl="2"/>
            <a:r>
              <a:rPr lang="de-DE" sz="1400" smtClean="0">
                <a:solidFill>
                  <a:schemeClr val="accent1"/>
                </a:solidFill>
              </a:rPr>
              <a:t>Electron Tubes Enterprises  D784 (11“)</a:t>
            </a:r>
          </a:p>
          <a:p>
            <a:pPr lvl="3">
              <a:buFont typeface="Arial" pitchFamily="34" charset="0"/>
              <a:buChar char="•"/>
            </a:pPr>
            <a:r>
              <a:rPr lang="de-DE" sz="1400" smtClean="0">
                <a:cs typeface="Arial"/>
              </a:rPr>
              <a:t>designed from scratch for good performance + high pressure tolerance, so far only dummies for pressure tests</a:t>
            </a:r>
          </a:p>
          <a:p>
            <a:pPr lvl="3">
              <a:buFont typeface="Arial" pitchFamily="34" charset="0"/>
              <a:buChar char="•"/>
            </a:pPr>
            <a:endParaRPr lang="de-DE" sz="700" smtClean="0">
              <a:cs typeface="Arial"/>
            </a:endParaRPr>
          </a:p>
          <a:p>
            <a:pPr lvl="1">
              <a:buFont typeface="Arial" pitchFamily="34" charset="0"/>
              <a:buChar char="•"/>
            </a:pPr>
            <a:r>
              <a:rPr lang="de-DE" sz="1400" smtClean="0"/>
              <a:t>Existing models:</a:t>
            </a:r>
          </a:p>
          <a:p>
            <a:pPr lvl="2"/>
            <a:r>
              <a:rPr lang="de-DE" sz="1400" smtClean="0"/>
              <a:t>Hamamatsu R6594 (5“), R5912 (8“), R7081 (10“), R7250 (20“)</a:t>
            </a:r>
          </a:p>
          <a:p>
            <a:pPr lvl="2"/>
            <a:r>
              <a:rPr lang="de-DE" sz="1400" smtClean="0"/>
              <a:t>Electron Tubes Enterprises 9823 (5“), 9354 (8“)</a:t>
            </a:r>
          </a:p>
          <a:p>
            <a:pPr lvl="2"/>
            <a:endParaRPr lang="de-DE" sz="1400" smtClean="0"/>
          </a:p>
          <a:p>
            <a:pPr lvl="1">
              <a:buFont typeface="Arial" pitchFamily="34" charset="0"/>
              <a:buChar char="•"/>
            </a:pPr>
            <a:r>
              <a:rPr lang="de-DE" sz="1400" smtClean="0"/>
              <a:t>Current design: Use either 11“/12“-PMTs (40k/</a:t>
            </a:r>
            <a:r>
              <a:rPr lang="de-DE" sz="1400" smtClean="0">
                <a:cs typeface="Arial"/>
              </a:rPr>
              <a:t>31k PMTs in ID)</a:t>
            </a:r>
            <a:r>
              <a:rPr lang="de-DE" sz="1400" smtClean="0"/>
              <a:t> or 8“ PMTs (68k PMTs in ID)</a:t>
            </a:r>
          </a:p>
          <a:p>
            <a:pPr lvl="2"/>
            <a:r>
              <a:rPr lang="de-DE" sz="1400" smtClean="0"/>
              <a:t>11-12“ should be at cost  optimum, 8“ proven technology</a:t>
            </a:r>
          </a:p>
          <a:p>
            <a:endParaRPr lang="de-DE" sz="1400" smtClean="0"/>
          </a:p>
          <a:p>
            <a:endParaRPr lang="de-DE" sz="1400" smtClean="0"/>
          </a:p>
          <a:p>
            <a:r>
              <a:rPr lang="de-DE" sz="1400" smtClean="0"/>
              <a:t>Need to find out missing characteristics for all candidate sensor types + measure properties of candidate PMT series to select optimum sensor</a:t>
            </a:r>
          </a:p>
          <a:p>
            <a:pPr lvl="1"/>
            <a:endParaRPr lang="de-DE"/>
          </a:p>
        </p:txBody>
      </p:sp>
      <p:grpSp>
        <p:nvGrpSpPr>
          <p:cNvPr id="4" name="Gruppieren 7"/>
          <p:cNvGrpSpPr/>
          <p:nvPr/>
        </p:nvGrpSpPr>
        <p:grpSpPr>
          <a:xfrm>
            <a:off x="6494720" y="3501008"/>
            <a:ext cx="1245632" cy="2016224"/>
            <a:chOff x="6638736" y="3501008"/>
            <a:chExt cx="1245632" cy="201622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38736" y="3501008"/>
              <a:ext cx="1245632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feld 5"/>
            <p:cNvSpPr txBox="1"/>
            <p:nvPr/>
          </p:nvSpPr>
          <p:spPr>
            <a:xfrm>
              <a:off x="6917945" y="5147900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/>
                <a:t>D784</a:t>
              </a:r>
              <a:endParaRPr lang="de-DE"/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6625" y="1355477"/>
            <a:ext cx="2477863" cy="185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Candidate photosensors 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>
            <a:normAutofit/>
          </a:bodyPr>
          <a:lstStyle/>
          <a:p>
            <a:r>
              <a:rPr lang="de-DE" sz="2200" smtClean="0">
                <a:solidFill>
                  <a:schemeClr val="accent1"/>
                </a:solidFill>
              </a:rPr>
              <a:t>How can we determine the missing properties? </a:t>
            </a:r>
            <a:endParaRPr lang="de-DE" sz="220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808" y="836712"/>
            <a:ext cx="54932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smtClean="0">
                <a:solidFill>
                  <a:schemeClr val="accent1"/>
                </a:solidFill>
              </a:rPr>
              <a:t>Measurements at the Borexino PMT testing facility  (INFN LNGS, Italy)</a:t>
            </a:r>
          </a:p>
          <a:p>
            <a:endParaRPr lang="de-DE" sz="700" smtClean="0"/>
          </a:p>
          <a:p>
            <a:r>
              <a:rPr lang="de-DE" sz="1400" smtClean="0"/>
              <a:t>Light source: 30ps diode laser (410nm), diffusor mounted at ceiling</a:t>
            </a:r>
          </a:p>
          <a:p>
            <a:r>
              <a:rPr lang="de-DE" sz="1400" smtClean="0"/>
              <a:t>Magnetic field compensation</a:t>
            </a:r>
          </a:p>
          <a:p>
            <a:r>
              <a:rPr lang="de-DE" sz="1400" smtClean="0"/>
              <a:t>Measure up to 64 PMTs simultaneously with NIM electronics </a:t>
            </a:r>
          </a:p>
          <a:p>
            <a:pPr>
              <a:buNone/>
            </a:pPr>
            <a:r>
              <a:rPr lang="de-DE" sz="1400" smtClean="0">
                <a:latin typeface="Arial"/>
                <a:cs typeface="Arial"/>
              </a:rPr>
              <a:t>→</a:t>
            </a:r>
            <a:r>
              <a:rPr lang="de-DE" sz="1400" smtClean="0"/>
              <a:t> 	Transit time distribution, afterpulse time distribution, charge distribution, dark count</a:t>
            </a:r>
          </a:p>
          <a:p>
            <a:pPr>
              <a:buNone/>
            </a:pPr>
            <a:endParaRPr lang="de-DE" sz="700" smtClean="0"/>
          </a:p>
          <a:p>
            <a:r>
              <a:rPr lang="de-DE" sz="1400" smtClean="0"/>
              <a:t>Measured until now 1 sample each of: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de-DE" sz="1400" smtClean="0"/>
              <a:t>Hamamatsu: </a:t>
            </a:r>
            <a:r>
              <a:rPr lang="de-DE" sz="1400" smtClean="0">
                <a:solidFill>
                  <a:schemeClr val="accent1"/>
                </a:solidFill>
              </a:rPr>
              <a:t>R6091(3“)</a:t>
            </a:r>
            <a:r>
              <a:rPr lang="de-DE" sz="1400" smtClean="0"/>
              <a:t>,</a:t>
            </a:r>
            <a:r>
              <a:rPr lang="de-DE" sz="1400" smtClean="0">
                <a:solidFill>
                  <a:srgbClr val="00B050"/>
                </a:solidFill>
              </a:rPr>
              <a:t> </a:t>
            </a:r>
            <a:r>
              <a:rPr lang="de-DE" sz="1400" smtClean="0">
                <a:solidFill>
                  <a:schemeClr val="accent1"/>
                </a:solidFill>
              </a:rPr>
              <a:t>R6594(5“)</a:t>
            </a:r>
            <a:r>
              <a:rPr lang="de-DE" sz="1400" smtClean="0"/>
              <a:t>,</a:t>
            </a:r>
            <a:r>
              <a:rPr lang="de-DE" sz="1400" smtClean="0">
                <a:solidFill>
                  <a:srgbClr val="00B050"/>
                </a:solidFill>
              </a:rPr>
              <a:t> </a:t>
            </a:r>
            <a:r>
              <a:rPr lang="de-DE" sz="1400" smtClean="0">
                <a:solidFill>
                  <a:schemeClr val="accent1"/>
                </a:solidFill>
              </a:rPr>
              <a:t>R5912(8“) </a:t>
            </a:r>
            <a:r>
              <a:rPr lang="de-DE" sz="1400" smtClean="0"/>
              <a:t>and </a:t>
            </a:r>
            <a:r>
              <a:rPr lang="de-DE" sz="1400" smtClean="0">
                <a:solidFill>
                  <a:schemeClr val="accent1"/>
                </a:solidFill>
              </a:rPr>
              <a:t>R7081(10“)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de-DE" sz="1400" smtClean="0"/>
              <a:t>ETEL: </a:t>
            </a:r>
            <a:r>
              <a:rPr lang="de-DE" sz="1400" smtClean="0">
                <a:solidFill>
                  <a:schemeClr val="accent1"/>
                </a:solidFill>
              </a:rPr>
              <a:t>9351(8“)</a:t>
            </a:r>
          </a:p>
          <a:p>
            <a:endParaRPr lang="de-DE" sz="1400"/>
          </a:p>
        </p:txBody>
      </p:sp>
      <p:pic>
        <p:nvPicPr>
          <p:cNvPr id="8" name="Grafik 6" descr="BILD015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980728"/>
            <a:ext cx="3350593" cy="251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nhaltsplatzhalter 6" descr="TDC_R6594p1670VstdG1e7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9512" y="3891106"/>
            <a:ext cx="4309110" cy="2922270"/>
          </a:xfrm>
          <a:prstGeom prst="rect">
            <a:avLst/>
          </a:prstGeom>
        </p:spPr>
      </p:pic>
      <p:sp>
        <p:nvSpPr>
          <p:cNvPr id="10" name="Textfeld 10"/>
          <p:cNvSpPr txBox="1">
            <a:spLocks noChangeArrowheads="1"/>
          </p:cNvSpPr>
          <p:nvPr/>
        </p:nvSpPr>
        <p:spPr bwMode="auto">
          <a:xfrm>
            <a:off x="2950585" y="4335487"/>
            <a:ext cx="973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smtClean="0">
                <a:latin typeface="Calibri" pitchFamily="34" charset="0"/>
              </a:rPr>
              <a:t>R6594</a:t>
            </a:r>
            <a:endParaRPr lang="de-DE" sz="2400">
              <a:latin typeface="Calibri" pitchFamily="34" charset="0"/>
            </a:endParaRPr>
          </a:p>
        </p:txBody>
      </p:sp>
      <p:pic>
        <p:nvPicPr>
          <p:cNvPr id="11" name="Inhaltsplatzhalter 7" descr="TDC_R7081p1520VstdG1p3e7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88024" y="3891106"/>
            <a:ext cx="4309110" cy="2922270"/>
          </a:xfrm>
          <a:prstGeom prst="rect">
            <a:avLst/>
          </a:prstGeom>
        </p:spPr>
      </p:pic>
      <p:sp>
        <p:nvSpPr>
          <p:cNvPr id="12" name="Textfeld 10"/>
          <p:cNvSpPr txBox="1">
            <a:spLocks noChangeArrowheads="1"/>
          </p:cNvSpPr>
          <p:nvPr/>
        </p:nvSpPr>
        <p:spPr bwMode="auto">
          <a:xfrm>
            <a:off x="7559097" y="4315162"/>
            <a:ext cx="973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smtClean="0">
                <a:latin typeface="Calibri" pitchFamily="34" charset="0"/>
              </a:rPr>
              <a:t>R7081</a:t>
            </a:r>
            <a:endParaRPr lang="de-DE" sz="2400">
              <a:latin typeface="Calibri" pitchFamily="34" charset="0"/>
            </a:endParaRPr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Measurement of sensor properties</a:t>
            </a:r>
          </a:p>
        </p:txBody>
      </p:sp>
      <p:sp>
        <p:nvSpPr>
          <p:cNvPr id="16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14/20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Borexino PMT test sta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2643" y="1138851"/>
            <a:ext cx="3903786" cy="2852233"/>
          </a:xfrm>
          <a:prstGeom prst="rect">
            <a:avLst/>
          </a:prstGeom>
        </p:spPr>
      </p:pic>
      <p:grpSp>
        <p:nvGrpSpPr>
          <p:cNvPr id="22" name="Gruppieren 21"/>
          <p:cNvGrpSpPr/>
          <p:nvPr/>
        </p:nvGrpSpPr>
        <p:grpSpPr>
          <a:xfrm>
            <a:off x="1488830" y="4203465"/>
            <a:ext cx="3763105" cy="2607643"/>
            <a:chOff x="105507" y="3640758"/>
            <a:chExt cx="3845169" cy="2607643"/>
          </a:xfrm>
        </p:grpSpPr>
        <p:pic>
          <p:nvPicPr>
            <p:cNvPr id="40964" name="Picture 4" descr="C:\Users\Tippmann\Documents\Marc\Doktorarbeit\PMT-Studie\Auswertung Italien\TDC_R5912p1425VstdG1p3e7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507" y="3640758"/>
              <a:ext cx="3845169" cy="2607643"/>
            </a:xfrm>
            <a:prstGeom prst="rect">
              <a:avLst/>
            </a:prstGeom>
            <a:noFill/>
          </p:spPr>
        </p:pic>
        <p:sp>
          <p:nvSpPr>
            <p:cNvPr id="10" name="Textfeld 9"/>
            <p:cNvSpPr txBox="1"/>
            <p:nvPr/>
          </p:nvSpPr>
          <p:spPr>
            <a:xfrm>
              <a:off x="2313789" y="3957465"/>
              <a:ext cx="15005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smtClean="0"/>
                <a:t>thr. 0.2pe CF, 2% det. prob.</a:t>
              </a:r>
              <a:endParaRPr lang="de-DE" sz="1600"/>
            </a:p>
          </p:txBody>
        </p:sp>
      </p:grpSp>
      <p:sp>
        <p:nvSpPr>
          <p:cNvPr id="12" name="Titel 1"/>
          <p:cNvSpPr txBox="1">
            <a:spLocks/>
          </p:cNvSpPr>
          <p:nvPr/>
        </p:nvSpPr>
        <p:spPr>
          <a:xfrm>
            <a:off x="72008" y="404664"/>
            <a:ext cx="558011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3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can we determine the missing properties?</a:t>
            </a:r>
            <a:r>
              <a:rPr kumimoji="0" lang="de-DE" sz="2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2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Measurements at the Munich PMT testing facility</a:t>
            </a: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Measurement of sensor properties</a:t>
            </a:r>
          </a:p>
        </p:txBody>
      </p:sp>
      <p:sp>
        <p:nvSpPr>
          <p:cNvPr id="16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  <p:sp>
        <p:nvSpPr>
          <p:cNvPr id="21" name="Rechteck 20"/>
          <p:cNvSpPr/>
          <p:nvPr/>
        </p:nvSpPr>
        <p:spPr>
          <a:xfrm>
            <a:off x="70338" y="5471719"/>
            <a:ext cx="1524000" cy="1077218"/>
          </a:xfrm>
          <a:prstGeom prst="rect">
            <a:avLst/>
          </a:prstGeom>
          <a:solidFill>
            <a:srgbClr val="FFFF99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DE" sz="1600" smtClean="0">
                <a:solidFill>
                  <a:schemeClr val="tx2"/>
                </a:solidFill>
              </a:rPr>
              <a:t>Comparison  with same PMT: </a:t>
            </a:r>
          </a:p>
          <a:p>
            <a:r>
              <a:rPr lang="de-DE" sz="1600" smtClean="0">
                <a:solidFill>
                  <a:schemeClr val="tx2"/>
                </a:solidFill>
              </a:rPr>
              <a:t>Hamamatsu R5912, +1425V</a:t>
            </a:r>
            <a:endParaRPr lang="de-DE" sz="1600">
              <a:solidFill>
                <a:schemeClr val="tx2"/>
              </a:solidFill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5169876" y="4185139"/>
            <a:ext cx="4267201" cy="2672861"/>
            <a:chOff x="4454767" y="4185139"/>
            <a:chExt cx="4343181" cy="2672861"/>
          </a:xfrm>
        </p:grpSpPr>
        <p:pic>
          <p:nvPicPr>
            <p:cNvPr id="40966" name="Picture 6" descr="C:\Users\Tippmann\Dropbox\Doktorarbeit\MPI Physik\results\run2012-05-16_3-56\TTdistribR5912_p1425V_I9.8perc_thr0.25pe_F_2.gif"/>
            <p:cNvPicPr>
              <a:picLocks noChangeAspect="1" noChangeArrowheads="1"/>
            </p:cNvPicPr>
            <p:nvPr/>
          </p:nvPicPr>
          <p:blipFill>
            <a:blip r:embed="rId5" cstate="print">
              <a:lum/>
            </a:blip>
            <a:srcRect/>
            <a:stretch>
              <a:fillRect/>
            </a:stretch>
          </p:blipFill>
          <p:spPr bwMode="auto">
            <a:xfrm>
              <a:off x="4454767" y="4185139"/>
              <a:ext cx="3950679" cy="2672861"/>
            </a:xfrm>
            <a:prstGeom prst="rect">
              <a:avLst/>
            </a:prstGeom>
          </p:spPr>
        </p:pic>
        <p:sp>
          <p:nvSpPr>
            <p:cNvPr id="25" name="Rechteck 24"/>
            <p:cNvSpPr/>
            <p:nvPr/>
          </p:nvSpPr>
          <p:spPr>
            <a:xfrm>
              <a:off x="7186246" y="4525108"/>
              <a:ext cx="973015" cy="586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5990285" y="5064369"/>
              <a:ext cx="2807663" cy="677108"/>
            </a:xfrm>
            <a:prstGeom prst="rect">
              <a:avLst/>
            </a:prstGeom>
            <a:noFill/>
            <a:scene3d>
              <a:camera prst="orthographicFront">
                <a:rot lat="0" lon="0" rev="198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de-DE" sz="3800" smtClean="0">
                  <a:solidFill>
                    <a:schemeClr val="bg1">
                      <a:lumMod val="75000"/>
                    </a:schemeClr>
                  </a:solidFill>
                </a:rPr>
                <a:t>preliminary</a:t>
              </a:r>
              <a:endParaRPr lang="de-DE" sz="38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6778235" y="4498887"/>
              <a:ext cx="16729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smtClean="0"/>
                <a:t>thr. 0.1pe CF, ~11% det. prob.</a:t>
              </a:r>
              <a:endParaRPr lang="de-DE" sz="1600"/>
            </a:p>
          </p:txBody>
        </p:sp>
      </p:grpSp>
      <p:pic>
        <p:nvPicPr>
          <p:cNvPr id="27" name="Grafik 26" descr="MPI test stand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00697" y="879229"/>
            <a:ext cx="3270267" cy="3083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Tippmann\Desktop\talks\DSC04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1514" y="4640176"/>
            <a:ext cx="2778369" cy="2083777"/>
          </a:xfrm>
          <a:prstGeom prst="rect">
            <a:avLst/>
          </a:prstGeom>
          <a:noFill/>
        </p:spPr>
      </p:pic>
      <p:pic>
        <p:nvPicPr>
          <p:cNvPr id="34818" name="Picture 2" descr="C:\Users\Tippmann\Pictures\Digitalkamera\Nokia N73\2012-03\120320122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0179" y="4659129"/>
            <a:ext cx="2745886" cy="2059415"/>
          </a:xfrm>
          <a:prstGeom prst="rect">
            <a:avLst/>
          </a:prstGeom>
          <a:noFill/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448" y="1260234"/>
            <a:ext cx="6049105" cy="3663459"/>
          </a:xfrm>
        </p:spPr>
        <p:txBody>
          <a:bodyPr>
            <a:normAutofit fontScale="55000" lnSpcReduction="20000"/>
          </a:bodyPr>
          <a:lstStyle/>
          <a:p>
            <a:pPr indent="-249238"/>
            <a:r>
              <a:rPr lang="de-DE" sz="2700" smtClean="0"/>
              <a:t>Key features: </a:t>
            </a:r>
          </a:p>
          <a:p>
            <a:pPr lvl="1">
              <a:buFont typeface="Arial" pitchFamily="34" charset="0"/>
              <a:buChar char="•"/>
            </a:pPr>
            <a:r>
              <a:rPr lang="de-DE" sz="2700" smtClean="0">
                <a:solidFill>
                  <a:schemeClr val="accent1"/>
                </a:solidFill>
              </a:rPr>
              <a:t>Record waveform </a:t>
            </a:r>
            <a:r>
              <a:rPr lang="de-DE" sz="2700" smtClean="0">
                <a:latin typeface="Arial"/>
                <a:cs typeface="Arial"/>
              </a:rPr>
              <a:t>→</a:t>
            </a:r>
            <a:r>
              <a:rPr lang="de-DE" sz="2700" smtClean="0"/>
              <a:t> greatest flexibility for measurements, offline analysis; waveform acquisiton rate up to 5kHz</a:t>
            </a:r>
          </a:p>
          <a:p>
            <a:pPr lvl="1">
              <a:buFont typeface="Arial" pitchFamily="34" charset="0"/>
              <a:buChar char="•"/>
            </a:pPr>
            <a:r>
              <a:rPr lang="de-DE" sz="2700" smtClean="0"/>
              <a:t>Coincidence electronics </a:t>
            </a:r>
            <a:r>
              <a:rPr lang="de-DE" sz="2700" smtClean="0">
                <a:latin typeface="Arial"/>
                <a:cs typeface="Arial"/>
              </a:rPr>
              <a:t>→ </a:t>
            </a:r>
            <a:r>
              <a:rPr lang="de-DE" sz="2700" smtClean="0">
                <a:solidFill>
                  <a:schemeClr val="accent1"/>
                </a:solidFill>
              </a:rPr>
              <a:t>single photon</a:t>
            </a:r>
            <a:r>
              <a:rPr lang="de-DE" sz="2700" smtClean="0"/>
              <a:t> measurements with virtually no 2-photon pulses in reasonable time + less data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de-DE" sz="2700" smtClean="0"/>
              <a:t>So far can measure </a:t>
            </a:r>
            <a:r>
              <a:rPr lang="de-DE" sz="2700" smtClean="0">
                <a:solidFill>
                  <a:schemeClr val="accent1"/>
                </a:solidFill>
              </a:rPr>
              <a:t>timing properties, dynamic range, dark count, afterpulsing + energy resolution</a:t>
            </a:r>
          </a:p>
          <a:p>
            <a:pPr indent="-249238">
              <a:spcAft>
                <a:spcPts val="1800"/>
              </a:spcAft>
            </a:pPr>
            <a:r>
              <a:rPr lang="de-DE" sz="2700" smtClean="0">
                <a:solidFill>
                  <a:srgbClr val="008000"/>
                </a:solidFill>
              </a:rPr>
              <a:t>Electronics works</a:t>
            </a:r>
          </a:p>
          <a:p>
            <a:pPr indent="-249238"/>
            <a:r>
              <a:rPr lang="de-DE" sz="2700" smtClean="0"/>
              <a:t>Next steps:</a:t>
            </a:r>
          </a:p>
          <a:p>
            <a:pPr lvl="1">
              <a:buFont typeface="Arial" pitchFamily="34" charset="0"/>
              <a:buChar char="•"/>
            </a:pPr>
            <a:r>
              <a:rPr lang="de-DE" sz="2700" smtClean="0"/>
              <a:t>Migrate to larger dark box</a:t>
            </a:r>
          </a:p>
          <a:p>
            <a:pPr lvl="1">
              <a:buFont typeface="Arial" pitchFamily="34" charset="0"/>
              <a:buChar char="•"/>
            </a:pPr>
            <a:r>
              <a:rPr lang="de-DE" sz="2700" smtClean="0"/>
              <a:t>Improve setup (fiber optics, transmissive diffusor, scanning, QE, more features in evaluation software…)</a:t>
            </a:r>
          </a:p>
          <a:p>
            <a:pPr lvl="1">
              <a:buFont typeface="Arial" pitchFamily="34" charset="0"/>
              <a:buChar char="•"/>
            </a:pPr>
            <a:r>
              <a:rPr lang="de-DE" sz="2700" smtClean="0"/>
              <a:t>More extensive measurements of candidate sensors + light concentrators</a:t>
            </a:r>
          </a:p>
          <a:p>
            <a:pPr lvl="1"/>
            <a:endParaRPr lang="de-DE" smtClean="0"/>
          </a:p>
          <a:p>
            <a:endParaRPr lang="de-DE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72008" y="404664"/>
            <a:ext cx="5580112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3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can we determine the missing properties?</a:t>
            </a:r>
            <a:r>
              <a:rPr kumimoji="0" lang="de-DE" sz="2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sz="2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de-DE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Measurements at the Munich PMT testing facility</a:t>
            </a: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Measurement of sensor properties</a:t>
            </a:r>
          </a:p>
        </p:txBody>
      </p:sp>
      <p:sp>
        <p:nvSpPr>
          <p:cNvPr id="16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16/20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  <p:pic>
        <p:nvPicPr>
          <p:cNvPr id="18" name="Grafik 17" descr="MPI test stand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4409" y="984736"/>
            <a:ext cx="3270267" cy="3083169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222738" y="4902254"/>
            <a:ext cx="2520461" cy="1708160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00" smtClean="0">
                <a:solidFill>
                  <a:schemeClr val="accent1"/>
                </a:solidFill>
              </a:rPr>
              <a:t>…also: </a:t>
            </a:r>
          </a:p>
          <a:p>
            <a:pPr marL="271463" indent="-271463">
              <a:buFont typeface="Arial" pitchFamily="34" charset="0"/>
              <a:buChar char="•"/>
            </a:pPr>
            <a:r>
              <a:rPr lang="de-DE" sz="1500" smtClean="0">
                <a:solidFill>
                  <a:schemeClr val="accent1"/>
                </a:solidFill>
              </a:rPr>
              <a:t>measurements done by Paolo Lombardi at INFN Milano of 5-10“ Hamamatsu super-bialkali PMTs (same series as tested at LNGS)</a:t>
            </a:r>
          </a:p>
        </p:txBody>
      </p:sp>
      <p:pic>
        <p:nvPicPr>
          <p:cNvPr id="20" name="Inhaltsplatzhalter 5" descr="Results R7081-sel jitter Paolo Lombardi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50481" y="4909962"/>
            <a:ext cx="2749550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Grafik 6" descr="Results R7081-sel pV Paolo Lombardi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1318" y="4967112"/>
            <a:ext cx="279717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Gerade Verbindung 24"/>
          <p:cNvCxnSpPr/>
          <p:nvPr/>
        </p:nvCxnSpPr>
        <p:spPr>
          <a:xfrm flipV="1">
            <a:off x="433752" y="4736123"/>
            <a:ext cx="8042032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7154" y="1522834"/>
            <a:ext cx="31813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5232" y="547464"/>
            <a:ext cx="5194920" cy="66259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de-DE" sz="1800" smtClean="0"/>
              <a:t>Most probably PMTs will be the photosensor for LENA</a:t>
            </a:r>
          </a:p>
          <a:p>
            <a:pPr>
              <a:buNone/>
            </a:pPr>
            <a:r>
              <a:rPr lang="de-DE" sz="1800" smtClean="0">
                <a:latin typeface="Arial"/>
                <a:cs typeface="Arial"/>
              </a:rPr>
              <a:t>→</a:t>
            </a:r>
            <a:r>
              <a:rPr lang="de-DE" sz="1800" smtClean="0"/>
              <a:t> 	</a:t>
            </a:r>
            <a:r>
              <a:rPr lang="de-DE" sz="1800" smtClean="0">
                <a:solidFill>
                  <a:schemeClr val="accent1"/>
                </a:solidFill>
              </a:rPr>
              <a:t>What components do we need for optimum performance?</a:t>
            </a:r>
          </a:p>
          <a:p>
            <a:endParaRPr lang="de-DE" sz="1300" smtClean="0"/>
          </a:p>
          <a:p>
            <a:pPr indent="-252413"/>
            <a:r>
              <a:rPr lang="de-DE" sz="1300" smtClean="0">
                <a:solidFill>
                  <a:schemeClr val="accent1"/>
                </a:solidFill>
              </a:rPr>
              <a:t>PMT</a:t>
            </a:r>
          </a:p>
          <a:p>
            <a:pPr indent="-252413"/>
            <a:r>
              <a:rPr lang="de-DE" sz="1300" smtClean="0"/>
              <a:t>Increase active area + limit field of view </a:t>
            </a:r>
          </a:p>
          <a:p>
            <a:pPr lvl="1">
              <a:buNone/>
              <a:tabLst>
                <a:tab pos="801688" algn="l"/>
              </a:tabLst>
            </a:pPr>
            <a:r>
              <a:rPr lang="de-DE" sz="1300" smtClean="0">
                <a:latin typeface="Arial"/>
                <a:cs typeface="Arial"/>
              </a:rPr>
              <a:t>→</a:t>
            </a:r>
            <a:r>
              <a:rPr lang="de-DE" sz="1300" smtClean="0"/>
              <a:t> 	Light concentrator (</a:t>
            </a:r>
            <a:r>
              <a:rPr lang="de-DE" sz="1300" smtClean="0">
                <a:solidFill>
                  <a:schemeClr val="accent1"/>
                </a:solidFill>
              </a:rPr>
              <a:t>Winston Cone</a:t>
            </a:r>
            <a:r>
              <a:rPr lang="de-DE" sz="1300" smtClean="0"/>
              <a:t>)</a:t>
            </a:r>
          </a:p>
          <a:p>
            <a:pPr indent="-252413"/>
            <a:r>
              <a:rPr lang="de-DE" sz="1300" smtClean="0"/>
              <a:t>Shield PMT from earth magnetic field </a:t>
            </a:r>
          </a:p>
          <a:p>
            <a:pPr marL="631825" lvl="1" indent="-174625">
              <a:buNone/>
              <a:tabLst>
                <a:tab pos="722313" algn="l"/>
              </a:tabLst>
            </a:pPr>
            <a:r>
              <a:rPr lang="de-DE" sz="1300" smtClean="0">
                <a:latin typeface="Arial"/>
                <a:cs typeface="Arial"/>
              </a:rPr>
              <a:t>→ 	</a:t>
            </a:r>
            <a:r>
              <a:rPr lang="de-DE" sz="1300" smtClean="0">
                <a:solidFill>
                  <a:schemeClr val="accent1"/>
                </a:solidFill>
              </a:rPr>
              <a:t>mu metal</a:t>
            </a:r>
          </a:p>
          <a:p>
            <a:pPr indent="-252413"/>
            <a:r>
              <a:rPr lang="de-DE" sz="1300" smtClean="0"/>
              <a:t>Power supply </a:t>
            </a:r>
          </a:p>
          <a:p>
            <a:pPr marL="631825" lvl="1" indent="-174625">
              <a:buNone/>
              <a:tabLst>
                <a:tab pos="722313" algn="l"/>
              </a:tabLst>
            </a:pPr>
            <a:r>
              <a:rPr lang="de-DE" sz="1300" smtClean="0">
                <a:latin typeface="Arial"/>
                <a:cs typeface="Arial"/>
              </a:rPr>
              <a:t>→ 	</a:t>
            </a:r>
            <a:r>
              <a:rPr lang="de-DE" sz="1300" smtClean="0">
                <a:solidFill>
                  <a:schemeClr val="accent1"/>
                </a:solidFill>
              </a:rPr>
              <a:t>Voltage divider</a:t>
            </a:r>
          </a:p>
          <a:p>
            <a:pPr indent="-252413"/>
            <a:r>
              <a:rPr lang="de-DE" sz="1300" smtClean="0"/>
              <a:t>Electronics? (Amplifier, signal processing) </a:t>
            </a:r>
          </a:p>
          <a:p>
            <a:pPr indent="-252413"/>
            <a:r>
              <a:rPr lang="de-DE" sz="1300" smtClean="0"/>
              <a:t>Pressure </a:t>
            </a:r>
          </a:p>
          <a:p>
            <a:pPr marL="631825" lvl="1" indent="-174625">
              <a:buNone/>
              <a:tabLst>
                <a:tab pos="722313" algn="l"/>
              </a:tabLst>
            </a:pPr>
            <a:r>
              <a:rPr lang="de-DE" sz="1300" smtClean="0">
                <a:latin typeface="Arial"/>
                <a:cs typeface="Arial"/>
              </a:rPr>
              <a:t>→ 	</a:t>
            </a:r>
            <a:r>
              <a:rPr lang="de-DE" sz="1300" smtClean="0">
                <a:solidFill>
                  <a:schemeClr val="accent1"/>
                </a:solidFill>
              </a:rPr>
              <a:t>Encapsulation, </a:t>
            </a:r>
            <a:r>
              <a:rPr lang="de-DE" sz="1300" smtClean="0"/>
              <a:t>acrylics glass window + stainless steel        	housing</a:t>
            </a:r>
          </a:p>
          <a:p>
            <a:pPr indent="-252413"/>
            <a:r>
              <a:rPr lang="de-DE" sz="1300" smtClean="0"/>
              <a:t>During filling, tank is filled with water </a:t>
            </a:r>
            <a:r>
              <a:rPr lang="de-DE" sz="1300" smtClean="0">
                <a:latin typeface="Arial"/>
                <a:cs typeface="Arial"/>
              </a:rPr>
              <a:t>→</a:t>
            </a:r>
            <a:r>
              <a:rPr lang="de-DE" sz="1300" smtClean="0"/>
              <a:t> conductive </a:t>
            </a:r>
          </a:p>
          <a:p>
            <a:pPr marL="631825" lvl="1" indent="-174625">
              <a:buNone/>
              <a:tabLst>
                <a:tab pos="722313" algn="l"/>
              </a:tabLst>
            </a:pPr>
            <a:r>
              <a:rPr lang="de-DE" sz="1300" smtClean="0">
                <a:latin typeface="Arial"/>
                <a:cs typeface="Arial"/>
              </a:rPr>
              <a:t>→ 	</a:t>
            </a:r>
            <a:r>
              <a:rPr lang="de-DE" sz="1300" smtClean="0"/>
              <a:t>Cast voltage divider into insulator compatible with        	ultrapure water + liquid scintillator: </a:t>
            </a:r>
            <a:r>
              <a:rPr lang="de-DE" sz="1300" smtClean="0">
                <a:solidFill>
                  <a:schemeClr val="accent1"/>
                </a:solidFill>
              </a:rPr>
              <a:t>polyurethane</a:t>
            </a:r>
            <a:r>
              <a:rPr lang="de-DE" sz="1300" smtClean="0"/>
              <a:t> </a:t>
            </a:r>
          </a:p>
          <a:p>
            <a:endParaRPr lang="de-DE" sz="1400" smtClean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lvl="0" algn="ctr"/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Optical module for PMTs</a:t>
            </a:r>
            <a:endParaRPr lang="de-D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7154" y="1522834"/>
            <a:ext cx="31813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5232" y="547464"/>
            <a:ext cx="5194920" cy="66259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de-DE" sz="1800" smtClean="0"/>
              <a:t>Most probably PMTs will be the photosensor for LENA</a:t>
            </a:r>
          </a:p>
          <a:p>
            <a:pPr>
              <a:buNone/>
            </a:pPr>
            <a:r>
              <a:rPr lang="de-DE" sz="1800" smtClean="0">
                <a:latin typeface="Arial"/>
                <a:cs typeface="Arial"/>
              </a:rPr>
              <a:t>→</a:t>
            </a:r>
            <a:r>
              <a:rPr lang="de-DE" sz="1800" smtClean="0"/>
              <a:t> 	</a:t>
            </a:r>
            <a:r>
              <a:rPr lang="de-DE" sz="1800" smtClean="0">
                <a:solidFill>
                  <a:schemeClr val="accent1"/>
                </a:solidFill>
              </a:rPr>
              <a:t>What components do we need for optimum performance?</a:t>
            </a:r>
          </a:p>
          <a:p>
            <a:endParaRPr lang="de-DE" sz="1300" smtClean="0"/>
          </a:p>
          <a:p>
            <a:pPr indent="-252413"/>
            <a:r>
              <a:rPr lang="de-DE" sz="1300" smtClean="0">
                <a:solidFill>
                  <a:schemeClr val="accent1"/>
                </a:solidFill>
              </a:rPr>
              <a:t>PMT</a:t>
            </a:r>
          </a:p>
          <a:p>
            <a:pPr indent="-252413"/>
            <a:r>
              <a:rPr lang="de-DE" sz="1300" smtClean="0"/>
              <a:t>Increase active area + limit field of view </a:t>
            </a:r>
          </a:p>
          <a:p>
            <a:pPr lvl="1">
              <a:buNone/>
              <a:tabLst>
                <a:tab pos="801688" algn="l"/>
              </a:tabLst>
            </a:pPr>
            <a:r>
              <a:rPr lang="de-DE" sz="1300" smtClean="0">
                <a:latin typeface="Arial"/>
                <a:cs typeface="Arial"/>
              </a:rPr>
              <a:t>→</a:t>
            </a:r>
            <a:r>
              <a:rPr lang="de-DE" sz="1300" smtClean="0"/>
              <a:t> 	Light concentrator (</a:t>
            </a:r>
            <a:r>
              <a:rPr lang="de-DE" sz="1300" smtClean="0">
                <a:solidFill>
                  <a:schemeClr val="accent1"/>
                </a:solidFill>
              </a:rPr>
              <a:t>Winston Cone</a:t>
            </a:r>
            <a:r>
              <a:rPr lang="de-DE" sz="1300" smtClean="0"/>
              <a:t>)</a:t>
            </a:r>
          </a:p>
          <a:p>
            <a:pPr indent="-252413"/>
            <a:r>
              <a:rPr lang="de-DE" sz="1300" smtClean="0"/>
              <a:t>Shield PMT from earth magnetic field </a:t>
            </a:r>
          </a:p>
          <a:p>
            <a:pPr marL="631825" lvl="1" indent="-174625">
              <a:buNone/>
              <a:tabLst>
                <a:tab pos="722313" algn="l"/>
              </a:tabLst>
            </a:pPr>
            <a:r>
              <a:rPr lang="de-DE" sz="1300" smtClean="0">
                <a:latin typeface="Arial"/>
                <a:cs typeface="Arial"/>
              </a:rPr>
              <a:t>→ 	</a:t>
            </a:r>
            <a:r>
              <a:rPr lang="de-DE" sz="1300" smtClean="0">
                <a:solidFill>
                  <a:schemeClr val="accent1"/>
                </a:solidFill>
              </a:rPr>
              <a:t>mu metal</a:t>
            </a:r>
          </a:p>
          <a:p>
            <a:pPr indent="-252413"/>
            <a:r>
              <a:rPr lang="de-DE" sz="1300" smtClean="0"/>
              <a:t>Power supply </a:t>
            </a:r>
          </a:p>
          <a:p>
            <a:pPr marL="631825" lvl="1" indent="-174625">
              <a:buNone/>
              <a:tabLst>
                <a:tab pos="722313" algn="l"/>
              </a:tabLst>
            </a:pPr>
            <a:r>
              <a:rPr lang="de-DE" sz="1300" smtClean="0">
                <a:latin typeface="Arial"/>
                <a:cs typeface="Arial"/>
              </a:rPr>
              <a:t>→ 	</a:t>
            </a:r>
            <a:r>
              <a:rPr lang="de-DE" sz="1300" smtClean="0">
                <a:solidFill>
                  <a:schemeClr val="accent1"/>
                </a:solidFill>
              </a:rPr>
              <a:t>Voltage divider</a:t>
            </a:r>
          </a:p>
          <a:p>
            <a:pPr indent="-252413"/>
            <a:r>
              <a:rPr lang="de-DE" sz="1300" smtClean="0"/>
              <a:t>Electronics? (Amplifier, signal processing) </a:t>
            </a:r>
          </a:p>
          <a:p>
            <a:pPr indent="-252413"/>
            <a:r>
              <a:rPr lang="de-DE" sz="1300" smtClean="0"/>
              <a:t>Pressure </a:t>
            </a:r>
          </a:p>
          <a:p>
            <a:pPr marL="631825" lvl="1" indent="-174625">
              <a:buNone/>
              <a:tabLst>
                <a:tab pos="722313" algn="l"/>
              </a:tabLst>
            </a:pPr>
            <a:r>
              <a:rPr lang="de-DE" sz="1300" smtClean="0">
                <a:latin typeface="Arial"/>
                <a:cs typeface="Arial"/>
              </a:rPr>
              <a:t>→ 	</a:t>
            </a:r>
            <a:r>
              <a:rPr lang="de-DE" sz="1300" smtClean="0">
                <a:solidFill>
                  <a:schemeClr val="accent1"/>
                </a:solidFill>
              </a:rPr>
              <a:t>Encapsulation, </a:t>
            </a:r>
            <a:r>
              <a:rPr lang="de-DE" sz="1300" smtClean="0"/>
              <a:t>acrylics glass window + stainless steel        	housing</a:t>
            </a:r>
          </a:p>
          <a:p>
            <a:pPr indent="-252413"/>
            <a:r>
              <a:rPr lang="de-DE" sz="1300" smtClean="0"/>
              <a:t>During filling, tank is filled with water </a:t>
            </a:r>
            <a:r>
              <a:rPr lang="de-DE" sz="1300" smtClean="0">
                <a:latin typeface="Arial"/>
                <a:cs typeface="Arial"/>
              </a:rPr>
              <a:t>→</a:t>
            </a:r>
            <a:r>
              <a:rPr lang="de-DE" sz="1300" smtClean="0"/>
              <a:t> conductive </a:t>
            </a:r>
          </a:p>
          <a:p>
            <a:pPr marL="631825" lvl="1" indent="-174625">
              <a:buNone/>
              <a:tabLst>
                <a:tab pos="722313" algn="l"/>
              </a:tabLst>
            </a:pPr>
            <a:r>
              <a:rPr lang="de-DE" sz="1300" smtClean="0">
                <a:latin typeface="Arial"/>
                <a:cs typeface="Arial"/>
              </a:rPr>
              <a:t>→ 	</a:t>
            </a:r>
            <a:r>
              <a:rPr lang="de-DE" sz="1300" smtClean="0"/>
              <a:t>Cast voltage divider into insulator compatible with        	ultrapure water + liquid scintillator: </a:t>
            </a:r>
            <a:r>
              <a:rPr lang="de-DE" sz="1300" smtClean="0">
                <a:solidFill>
                  <a:schemeClr val="accent1"/>
                </a:solidFill>
              </a:rPr>
              <a:t>polyurethane</a:t>
            </a:r>
            <a:r>
              <a:rPr lang="de-DE" sz="1300" smtClean="0"/>
              <a:t> </a:t>
            </a:r>
          </a:p>
          <a:p>
            <a:pPr marL="631825" lvl="1" indent="-174625">
              <a:buNone/>
            </a:pPr>
            <a:endParaRPr lang="de-DE" sz="1300" smtClean="0"/>
          </a:p>
          <a:p>
            <a:pPr marL="342900" lvl="1" indent="-252413">
              <a:buFont typeface="Arial" pitchFamily="34" charset="0"/>
              <a:buChar char="•"/>
            </a:pPr>
            <a:r>
              <a:rPr lang="de-DE" sz="1300" smtClean="0"/>
              <a:t>Need to shield scintillator from radioactive contamination    contained in the PMT‘s glass </a:t>
            </a:r>
            <a:r>
              <a:rPr lang="de-DE" sz="1300" smtClean="0">
                <a:latin typeface="Arial"/>
                <a:cs typeface="Arial"/>
              </a:rPr>
              <a:t>→</a:t>
            </a:r>
            <a:r>
              <a:rPr lang="de-DE" sz="1300" smtClean="0"/>
              <a:t> layer of inactive buffer liquid between scintillator and PMTs</a:t>
            </a:r>
          </a:p>
          <a:p>
            <a:pPr marL="722313" lvl="1" indent="-265113">
              <a:buNone/>
            </a:pPr>
            <a:r>
              <a:rPr lang="de-DE" sz="1300" smtClean="0">
                <a:solidFill>
                  <a:srgbClr val="00B050"/>
                </a:solidFill>
              </a:rPr>
              <a:t>New design</a:t>
            </a:r>
            <a:r>
              <a:rPr lang="de-DE" sz="1300" smtClean="0"/>
              <a:t>: include </a:t>
            </a:r>
            <a:r>
              <a:rPr lang="de-DE" sz="1300" smtClean="0">
                <a:solidFill>
                  <a:schemeClr val="accent1"/>
                </a:solidFill>
              </a:rPr>
              <a:t>buffer liquid </a:t>
            </a:r>
            <a:r>
              <a:rPr lang="de-DE" sz="1300" smtClean="0"/>
              <a:t>into pressure encapsulation </a:t>
            </a:r>
          </a:p>
          <a:p>
            <a:pPr marL="722313" lvl="1" indent="-265113">
              <a:buNone/>
            </a:pPr>
            <a:r>
              <a:rPr lang="de-DE" sz="1300" smtClean="0">
                <a:latin typeface="Arial"/>
                <a:cs typeface="Arial"/>
              </a:rPr>
              <a:t>→</a:t>
            </a:r>
            <a:r>
              <a:rPr lang="de-DE" sz="1300" smtClean="0"/>
              <a:t> 	Bigger active volume!</a:t>
            </a:r>
          </a:p>
          <a:p>
            <a:endParaRPr lang="de-DE" sz="1400" smtClean="0"/>
          </a:p>
        </p:txBody>
      </p:sp>
      <p:sp>
        <p:nvSpPr>
          <p:cNvPr id="10" name="Geschweifte Klammer links 9"/>
          <p:cNvSpPr/>
          <p:nvPr/>
        </p:nvSpPr>
        <p:spPr>
          <a:xfrm>
            <a:off x="683568" y="1699592"/>
            <a:ext cx="288032" cy="4752528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 rot="17345818">
            <a:off x="-579080" y="3913480"/>
            <a:ext cx="2045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smtClean="0">
                <a:solidFill>
                  <a:srgbClr val="00B050"/>
                </a:solidFill>
                <a:latin typeface="Stencil Std" pitchFamily="50" charset="0"/>
              </a:rPr>
              <a:t>Optical Module</a:t>
            </a:r>
            <a:endParaRPr lang="de-DE" sz="1400" b="1">
              <a:solidFill>
                <a:srgbClr val="00B050"/>
              </a:solidFill>
              <a:latin typeface="Stencil Std" pitchFamily="50" charset="0"/>
            </a:endParaRPr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lvl="0" algn="ctr"/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Optical module for PMTs</a:t>
            </a:r>
            <a:endParaRPr lang="de-D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24" y="216024"/>
            <a:ext cx="5364088" cy="1340768"/>
          </a:xfrm>
        </p:spPr>
        <p:txBody>
          <a:bodyPr>
            <a:normAutofit/>
          </a:bodyPr>
          <a:lstStyle/>
          <a:p>
            <a:r>
              <a:rPr lang="de-DE" sz="2200" smtClean="0">
                <a:solidFill>
                  <a:schemeClr val="accent1"/>
                </a:solidFill>
              </a:rPr>
              <a:t>PMT optical module: Status of development</a:t>
            </a:r>
            <a:endParaRPr lang="de-DE" sz="220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340768"/>
            <a:ext cx="8229600" cy="4249688"/>
          </a:xfrm>
        </p:spPr>
        <p:txBody>
          <a:bodyPr>
            <a:noAutofit/>
          </a:bodyPr>
          <a:lstStyle/>
          <a:p>
            <a:r>
              <a:rPr lang="de-DE" sz="1600" smtClean="0">
                <a:solidFill>
                  <a:schemeClr val="accent1"/>
                </a:solidFill>
              </a:rPr>
              <a:t>PMT</a:t>
            </a:r>
          </a:p>
          <a:p>
            <a:pPr lvl="1">
              <a:buFont typeface="Arial" pitchFamily="34" charset="0"/>
              <a:buChar char="•"/>
            </a:pPr>
            <a:r>
              <a:rPr lang="de-DE" sz="1400" smtClean="0"/>
              <a:t>Determine requirements 	</a:t>
            </a:r>
            <a:r>
              <a:rPr lang="de-DE" sz="1400" smtClean="0">
                <a:solidFill>
                  <a:srgbClr val="00B050"/>
                </a:solidFill>
                <a:latin typeface="Arial"/>
                <a:cs typeface="Arial"/>
              </a:rPr>
              <a:t>→</a:t>
            </a:r>
            <a:r>
              <a:rPr lang="de-DE" sz="1400" smtClean="0">
                <a:solidFill>
                  <a:srgbClr val="00B050"/>
                </a:solidFill>
              </a:rPr>
              <a:t> in progress</a:t>
            </a:r>
          </a:p>
          <a:p>
            <a:pPr lvl="1">
              <a:buFont typeface="Arial" pitchFamily="34" charset="0"/>
              <a:buChar char="•"/>
            </a:pPr>
            <a:r>
              <a:rPr lang="de-DE" sz="1400" smtClean="0"/>
              <a:t>Measure properties 	</a:t>
            </a:r>
            <a:r>
              <a:rPr lang="de-DE" sz="1400" smtClean="0">
                <a:solidFill>
                  <a:srgbClr val="00B050"/>
                </a:solidFill>
                <a:latin typeface="Arial"/>
                <a:cs typeface="Arial"/>
              </a:rPr>
              <a:t>→</a:t>
            </a:r>
            <a:r>
              <a:rPr lang="de-DE" sz="1400" smtClean="0">
                <a:solidFill>
                  <a:srgbClr val="00B050"/>
                </a:solidFill>
              </a:rPr>
              <a:t> in progress</a:t>
            </a:r>
          </a:p>
          <a:p>
            <a:pPr marL="890588" lvl="1">
              <a:buFont typeface="Arial" pitchFamily="34" charset="0"/>
              <a:buChar char="•"/>
            </a:pPr>
            <a:r>
              <a:rPr lang="de-DE" sz="1400" smtClean="0"/>
              <a:t>Selection of best series 	</a:t>
            </a:r>
            <a:r>
              <a:rPr lang="de-DE" sz="1400" smtClean="0">
                <a:solidFill>
                  <a:srgbClr val="C00000"/>
                </a:solidFill>
                <a:latin typeface="Arial"/>
                <a:cs typeface="Arial"/>
              </a:rPr>
              <a:t>→</a:t>
            </a:r>
            <a:r>
              <a:rPr lang="de-DE" sz="1400" smtClean="0">
                <a:solidFill>
                  <a:srgbClr val="C00000"/>
                </a:solidFill>
              </a:rPr>
              <a:t> to do</a:t>
            </a:r>
          </a:p>
          <a:p>
            <a:pPr marL="890588" lvl="1">
              <a:buFont typeface="Arial" pitchFamily="34" charset="0"/>
              <a:buChar char="•"/>
            </a:pPr>
            <a:r>
              <a:rPr lang="de-DE" sz="1400" smtClean="0"/>
              <a:t>Modifications? 	</a:t>
            </a:r>
            <a:r>
              <a:rPr lang="de-DE" sz="1400" smtClean="0">
                <a:solidFill>
                  <a:srgbClr val="C00000"/>
                </a:solidFill>
                <a:latin typeface="Arial"/>
                <a:cs typeface="Arial"/>
              </a:rPr>
              <a:t>→</a:t>
            </a:r>
            <a:r>
              <a:rPr lang="de-DE" sz="1400" smtClean="0">
                <a:solidFill>
                  <a:srgbClr val="C00000"/>
                </a:solidFill>
              </a:rPr>
              <a:t> to do</a:t>
            </a:r>
          </a:p>
          <a:p>
            <a:pPr>
              <a:spcBef>
                <a:spcPts val="1200"/>
              </a:spcBef>
            </a:pPr>
            <a:r>
              <a:rPr lang="de-DE" sz="1600" smtClean="0">
                <a:solidFill>
                  <a:schemeClr val="accent1"/>
                </a:solidFill>
              </a:rPr>
              <a:t>Pressure encapsulation </a:t>
            </a:r>
          </a:p>
          <a:p>
            <a:pPr lvl="1">
              <a:buFont typeface="Arial" pitchFamily="34" charset="0"/>
              <a:buChar char="•"/>
              <a:tabLst>
                <a:tab pos="4030663" algn="l"/>
              </a:tabLst>
            </a:pPr>
            <a:r>
              <a:rPr lang="de-DE" sz="1400" smtClean="0"/>
              <a:t>Design (include design of OM) 	</a:t>
            </a:r>
            <a:r>
              <a:rPr lang="de-DE" sz="1400" smtClean="0">
                <a:solidFill>
                  <a:srgbClr val="00B050"/>
                </a:solidFill>
                <a:latin typeface="Arial"/>
                <a:cs typeface="Arial"/>
              </a:rPr>
              <a:t>→</a:t>
            </a:r>
            <a:r>
              <a:rPr lang="de-DE" sz="1400" smtClean="0">
                <a:solidFill>
                  <a:srgbClr val="00B050"/>
                </a:solidFill>
              </a:rPr>
              <a:t> in progress</a:t>
            </a:r>
          </a:p>
          <a:p>
            <a:pPr marL="890588" lvl="1">
              <a:buFont typeface="Arial" pitchFamily="34" charset="0"/>
              <a:buChar char="•"/>
              <a:tabLst>
                <a:tab pos="4030663" algn="l"/>
              </a:tabLst>
            </a:pPr>
            <a:r>
              <a:rPr lang="de-DE" sz="1400" smtClean="0"/>
              <a:t>Simulations	</a:t>
            </a:r>
            <a:r>
              <a:rPr lang="de-DE" sz="1400" smtClean="0">
                <a:solidFill>
                  <a:srgbClr val="00B050"/>
                </a:solidFill>
                <a:latin typeface="Arial"/>
                <a:cs typeface="Arial"/>
              </a:rPr>
              <a:t>→</a:t>
            </a:r>
            <a:r>
              <a:rPr lang="de-DE" sz="1400" smtClean="0">
                <a:solidFill>
                  <a:srgbClr val="00B050"/>
                </a:solidFill>
              </a:rPr>
              <a:t> in progress</a:t>
            </a:r>
          </a:p>
          <a:p>
            <a:pPr marL="1071563" lvl="1">
              <a:buFont typeface="Arial" pitchFamily="34" charset="0"/>
              <a:buChar char="•"/>
              <a:tabLst>
                <a:tab pos="4030663" algn="l"/>
              </a:tabLst>
            </a:pPr>
            <a:r>
              <a:rPr lang="de-DE" sz="1400" smtClean="0"/>
              <a:t>Build prototype	</a:t>
            </a:r>
            <a:r>
              <a:rPr lang="de-DE" sz="1400" smtClean="0">
                <a:solidFill>
                  <a:srgbClr val="C00000"/>
                </a:solidFill>
                <a:latin typeface="Arial"/>
                <a:cs typeface="Arial"/>
              </a:rPr>
              <a:t>→</a:t>
            </a:r>
            <a:r>
              <a:rPr lang="de-DE" sz="1400" smtClean="0">
                <a:solidFill>
                  <a:srgbClr val="C00000"/>
                </a:solidFill>
              </a:rPr>
              <a:t> to do</a:t>
            </a:r>
          </a:p>
          <a:p>
            <a:pPr marL="1250950" lvl="1">
              <a:buFont typeface="Arial" pitchFamily="34" charset="0"/>
              <a:buChar char="•"/>
              <a:tabLst>
                <a:tab pos="1704975" algn="l"/>
                <a:tab pos="4030663" algn="l"/>
              </a:tabLst>
            </a:pPr>
            <a:r>
              <a:rPr lang="de-DE" sz="1400" smtClean="0"/>
              <a:t>Test: 	pressure tank, radiopurity, 			                              	            	long term	</a:t>
            </a:r>
            <a:r>
              <a:rPr lang="de-DE" sz="1400" smtClean="0">
                <a:solidFill>
                  <a:srgbClr val="C00000"/>
                </a:solidFill>
                <a:latin typeface="Arial"/>
                <a:cs typeface="Arial"/>
              </a:rPr>
              <a:t>→</a:t>
            </a:r>
            <a:r>
              <a:rPr lang="de-DE" sz="1400" smtClean="0">
                <a:solidFill>
                  <a:srgbClr val="C00000"/>
                </a:solidFill>
              </a:rPr>
              <a:t> to do</a:t>
            </a:r>
          </a:p>
          <a:p>
            <a:pPr>
              <a:spcBef>
                <a:spcPts val="1200"/>
              </a:spcBef>
            </a:pPr>
            <a:r>
              <a:rPr lang="de-DE" sz="1600" smtClean="0">
                <a:solidFill>
                  <a:schemeClr val="accent1"/>
                </a:solidFill>
              </a:rPr>
              <a:t>Light concentrator</a:t>
            </a:r>
          </a:p>
          <a:p>
            <a:pPr lvl="1">
              <a:buFont typeface="Arial" pitchFamily="34" charset="0"/>
              <a:buChar char="•"/>
              <a:tabLst>
                <a:tab pos="4030663" algn="l"/>
              </a:tabLst>
            </a:pPr>
            <a:r>
              <a:rPr lang="de-DE" sz="1400" smtClean="0"/>
              <a:t>Simulations	</a:t>
            </a:r>
            <a:r>
              <a:rPr lang="de-DE" sz="1400" smtClean="0">
                <a:solidFill>
                  <a:srgbClr val="00B050"/>
                </a:solidFill>
                <a:latin typeface="Arial"/>
                <a:cs typeface="Arial"/>
              </a:rPr>
              <a:t>→</a:t>
            </a:r>
            <a:r>
              <a:rPr lang="de-DE" sz="1400" smtClean="0">
                <a:solidFill>
                  <a:srgbClr val="00B050"/>
                </a:solidFill>
              </a:rPr>
              <a:t> in progress</a:t>
            </a:r>
          </a:p>
          <a:p>
            <a:pPr marL="981075" lvl="1">
              <a:buFont typeface="Arial" pitchFamily="34" charset="0"/>
              <a:buChar char="•"/>
              <a:tabLst>
                <a:tab pos="4030663" algn="l"/>
              </a:tabLst>
            </a:pPr>
            <a:r>
              <a:rPr lang="de-DE" sz="1400" smtClean="0"/>
              <a:t>Build prototype	</a:t>
            </a:r>
            <a:r>
              <a:rPr lang="de-DE" sz="1400" smtClean="0">
                <a:solidFill>
                  <a:srgbClr val="C00000"/>
                </a:solidFill>
                <a:latin typeface="Arial"/>
                <a:cs typeface="Arial"/>
              </a:rPr>
              <a:t>→</a:t>
            </a:r>
            <a:r>
              <a:rPr lang="de-DE" sz="1400" smtClean="0">
                <a:solidFill>
                  <a:srgbClr val="C00000"/>
                </a:solidFill>
              </a:rPr>
              <a:t> to do</a:t>
            </a:r>
          </a:p>
          <a:p>
            <a:pPr marL="1160463" lvl="1">
              <a:buFont typeface="Arial" pitchFamily="34" charset="0"/>
              <a:buChar char="•"/>
            </a:pPr>
            <a:r>
              <a:rPr lang="de-DE" sz="1400" smtClean="0"/>
              <a:t>Test: </a:t>
            </a:r>
          </a:p>
          <a:p>
            <a:pPr marL="1255713" lvl="2">
              <a:tabLst>
                <a:tab pos="4030663" algn="l"/>
              </a:tabLst>
            </a:pPr>
            <a:r>
              <a:rPr lang="de-DE" sz="1400" smtClean="0"/>
              <a:t>Optical properties	</a:t>
            </a:r>
            <a:r>
              <a:rPr lang="de-DE" sz="1400" smtClean="0">
                <a:solidFill>
                  <a:srgbClr val="C00000"/>
                </a:solidFill>
                <a:latin typeface="Arial"/>
                <a:cs typeface="Arial"/>
              </a:rPr>
              <a:t>→</a:t>
            </a:r>
            <a:r>
              <a:rPr lang="de-DE" sz="1400" smtClean="0">
                <a:solidFill>
                  <a:srgbClr val="C00000"/>
                </a:solidFill>
              </a:rPr>
              <a:t> to do</a:t>
            </a:r>
          </a:p>
          <a:p>
            <a:pPr marL="1255713" lvl="2">
              <a:tabLst>
                <a:tab pos="4030663" algn="l"/>
              </a:tabLst>
            </a:pPr>
            <a:r>
              <a:rPr lang="de-DE" sz="1400" smtClean="0"/>
              <a:t>Material compatibility	</a:t>
            </a:r>
            <a:r>
              <a:rPr lang="de-DE" sz="1400" smtClean="0">
                <a:solidFill>
                  <a:srgbClr val="00B050"/>
                </a:solidFill>
                <a:latin typeface="Arial"/>
                <a:cs typeface="Arial"/>
              </a:rPr>
              <a:t>→</a:t>
            </a:r>
            <a:r>
              <a:rPr lang="de-DE" sz="1400" smtClean="0">
                <a:solidFill>
                  <a:srgbClr val="00B050"/>
                </a:solidFill>
              </a:rPr>
              <a:t> in progress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7154" y="1522834"/>
            <a:ext cx="31813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lvl="0" algn="ctr"/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Optical module for PMTs</a:t>
            </a:r>
            <a:endParaRPr lang="de-D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94928" y="404664"/>
            <a:ext cx="4618856" cy="432048"/>
          </a:xfrm>
        </p:spPr>
        <p:txBody>
          <a:bodyPr>
            <a:normAutofit/>
          </a:bodyPr>
          <a:lstStyle/>
          <a:p>
            <a:r>
              <a:rPr lang="de-DE" sz="2200" smtClean="0">
                <a:solidFill>
                  <a:schemeClr val="accent1"/>
                </a:solidFill>
              </a:rPr>
              <a:t>Pressure encapsulations</a:t>
            </a:r>
            <a:endParaRPr lang="de-DE" sz="2200" i="1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2132856"/>
            <a:ext cx="4392488" cy="4797152"/>
          </a:xfrm>
        </p:spPr>
        <p:txBody>
          <a:bodyPr>
            <a:noAutofit/>
          </a:bodyPr>
          <a:lstStyle/>
          <a:p>
            <a:pPr marL="271463" indent="-271463">
              <a:buNone/>
              <a:tabLst>
                <a:tab pos="541338" algn="l"/>
              </a:tabLst>
            </a:pPr>
            <a:r>
              <a:rPr lang="de-DE" sz="1400" smtClean="0">
                <a:latin typeface="Arial"/>
                <a:cs typeface="Arial"/>
              </a:rPr>
              <a:t>	</a:t>
            </a:r>
            <a:endParaRPr lang="de-DE" sz="1400" i="1">
              <a:solidFill>
                <a:srgbClr val="00B05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79512" y="987347"/>
            <a:ext cx="3744416" cy="92948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60363" lvl="1" indent="-285750">
              <a:spcBef>
                <a:spcPct val="20000"/>
              </a:spcBef>
              <a:defRPr/>
            </a:pPr>
            <a:r>
              <a:rPr lang="de-DE" sz="1700" smtClean="0">
                <a:solidFill>
                  <a:schemeClr val="accent1"/>
                </a:solidFill>
              </a:rPr>
              <a:t>How to develop an encapsulation?</a:t>
            </a:r>
          </a:p>
          <a:p>
            <a:pPr marL="446088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de-DE" sz="1700" i="1" smtClean="0">
                <a:solidFill>
                  <a:schemeClr val="accent1"/>
                </a:solidFill>
              </a:rPr>
              <a:t>Design, pressure simulations</a:t>
            </a:r>
            <a:r>
              <a:rPr lang="de-DE" sz="1700" smtClean="0"/>
              <a:t>, build prototype, pressure tests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0464" y="864096"/>
            <a:ext cx="1186032" cy="90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 descr="C:\Users\Tippmann\Dropbox\Doktorarbeit\Bilder German\Bachelorarbeit_GermanBeischler_MAT_03603416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0064" y="560090"/>
            <a:ext cx="714375" cy="1428750"/>
          </a:xfrm>
          <a:prstGeom prst="rect">
            <a:avLst/>
          </a:prstGeom>
          <a:noFill/>
        </p:spPr>
      </p:pic>
      <p:pic>
        <p:nvPicPr>
          <p:cNvPr id="20" name="Picture 4" descr="C:\Users\Tippmann\Dropbox\Doktorarbeit\Bilder German\Bachelorarbeit_GermanBeischler_MAT_03603416-1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8176" y="792088"/>
            <a:ext cx="1034415" cy="1032986"/>
          </a:xfrm>
          <a:prstGeom prst="rect">
            <a:avLst/>
          </a:prstGeom>
          <a:noFill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6328" y="936104"/>
            <a:ext cx="932086" cy="82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Pfeil nach rechts 21"/>
          <p:cNvSpPr/>
          <p:nvPr/>
        </p:nvSpPr>
        <p:spPr>
          <a:xfrm>
            <a:off x="4898136" y="1224136"/>
            <a:ext cx="432048" cy="2880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 nach rechts 22"/>
          <p:cNvSpPr/>
          <p:nvPr/>
        </p:nvSpPr>
        <p:spPr>
          <a:xfrm>
            <a:off x="6194280" y="1224136"/>
            <a:ext cx="432048" cy="2880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nach rechts 23"/>
          <p:cNvSpPr/>
          <p:nvPr/>
        </p:nvSpPr>
        <p:spPr>
          <a:xfrm>
            <a:off x="7562432" y="1224136"/>
            <a:ext cx="432048" cy="2880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lvl="0" algn="ctr"/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Optical module for PMTs</a:t>
            </a:r>
            <a:endParaRPr lang="de-D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noProof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</a:t>
            </a: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94928" y="404664"/>
            <a:ext cx="4618856" cy="432048"/>
          </a:xfrm>
        </p:spPr>
        <p:txBody>
          <a:bodyPr>
            <a:normAutofit/>
          </a:bodyPr>
          <a:lstStyle/>
          <a:p>
            <a:r>
              <a:rPr lang="de-DE" sz="2200" smtClean="0">
                <a:solidFill>
                  <a:schemeClr val="accent1"/>
                </a:solidFill>
              </a:rPr>
              <a:t>Pressure encapsulations</a:t>
            </a:r>
            <a:endParaRPr lang="de-DE" sz="2200" i="1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2132856"/>
            <a:ext cx="4392488" cy="4797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400" smtClean="0"/>
              <a:t>Was treated in Bachelor thesis + continuing work of </a:t>
            </a:r>
            <a:r>
              <a:rPr lang="de-DE" sz="1400" smtClean="0">
                <a:solidFill>
                  <a:srgbClr val="00B050"/>
                </a:solidFill>
              </a:rPr>
              <a:t>German Beischler</a:t>
            </a:r>
            <a:endParaRPr lang="de-DE" sz="1400" smtClean="0"/>
          </a:p>
          <a:p>
            <a:pPr marL="0" indent="0">
              <a:buNone/>
            </a:pPr>
            <a:endParaRPr lang="de-DE" sz="700" smtClean="0"/>
          </a:p>
          <a:p>
            <a:pPr marL="271463" indent="-271463"/>
            <a:r>
              <a:rPr lang="de-DE" sz="1400" smtClean="0"/>
              <a:t>Created engineering drawings </a:t>
            </a:r>
          </a:p>
          <a:p>
            <a:pPr lvl="1">
              <a:buFont typeface="Arial" pitchFamily="34" charset="0"/>
              <a:buChar char="•"/>
            </a:pPr>
            <a:r>
              <a:rPr lang="de-DE" sz="1400" smtClean="0"/>
              <a:t>…for different designs (spherical, conical, cylindrical, elliptical, rotated spline) </a:t>
            </a:r>
          </a:p>
          <a:p>
            <a:pPr lvl="1">
              <a:buFont typeface="Arial" pitchFamily="34" charset="0"/>
              <a:buChar char="•"/>
            </a:pPr>
            <a:r>
              <a:rPr lang="de-DE" sz="1400" smtClean="0"/>
              <a:t>…for 5-10“ PMTs of Hamamatsu + ETEL</a:t>
            </a:r>
          </a:p>
          <a:p>
            <a:pPr marL="271463" indent="-271463">
              <a:buNone/>
              <a:tabLst>
                <a:tab pos="541338" algn="l"/>
              </a:tabLst>
            </a:pPr>
            <a:r>
              <a:rPr lang="de-DE" sz="1400" smtClean="0">
                <a:latin typeface="Arial"/>
                <a:cs typeface="Arial"/>
              </a:rPr>
              <a:t>	</a:t>
            </a:r>
            <a:endParaRPr lang="de-DE" sz="1400" i="1">
              <a:solidFill>
                <a:srgbClr val="00B05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79512" y="987347"/>
            <a:ext cx="3744416" cy="92948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60363" lvl="1" indent="-285750">
              <a:spcBef>
                <a:spcPct val="20000"/>
              </a:spcBef>
              <a:defRPr/>
            </a:pPr>
            <a:r>
              <a:rPr lang="de-DE" sz="1700" smtClean="0">
                <a:solidFill>
                  <a:schemeClr val="accent1"/>
                </a:solidFill>
              </a:rPr>
              <a:t>How to develop an encapsulation?</a:t>
            </a:r>
          </a:p>
          <a:p>
            <a:pPr marL="446088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de-DE" sz="1700" i="1" smtClean="0">
                <a:solidFill>
                  <a:schemeClr val="accent1"/>
                </a:solidFill>
              </a:rPr>
              <a:t>Design, pressure simulations</a:t>
            </a:r>
            <a:r>
              <a:rPr lang="de-DE" sz="1700" smtClean="0"/>
              <a:t>, build prototype, pressure tests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0464" y="864096"/>
            <a:ext cx="1186032" cy="90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 descr="C:\Users\Tippmann\Dropbox\Doktorarbeit\Bilder German\Bachelorarbeit_GermanBeischler_MAT_03603416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0064" y="560090"/>
            <a:ext cx="714375" cy="1428750"/>
          </a:xfrm>
          <a:prstGeom prst="rect">
            <a:avLst/>
          </a:prstGeom>
          <a:noFill/>
        </p:spPr>
      </p:pic>
      <p:pic>
        <p:nvPicPr>
          <p:cNvPr id="20" name="Picture 4" descr="C:\Users\Tippmann\Dropbox\Doktorarbeit\Bilder German\Bachelorarbeit_GermanBeischler_MAT_03603416-1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8176" y="792088"/>
            <a:ext cx="1034415" cy="1032986"/>
          </a:xfrm>
          <a:prstGeom prst="rect">
            <a:avLst/>
          </a:prstGeom>
          <a:noFill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6328" y="936104"/>
            <a:ext cx="932086" cy="82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Pfeil nach rechts 21"/>
          <p:cNvSpPr/>
          <p:nvPr/>
        </p:nvSpPr>
        <p:spPr>
          <a:xfrm>
            <a:off x="4898136" y="1224136"/>
            <a:ext cx="432048" cy="2880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 nach rechts 22"/>
          <p:cNvSpPr/>
          <p:nvPr/>
        </p:nvSpPr>
        <p:spPr>
          <a:xfrm>
            <a:off x="6194280" y="1224136"/>
            <a:ext cx="432048" cy="2880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nach rechts 23"/>
          <p:cNvSpPr/>
          <p:nvPr/>
        </p:nvSpPr>
        <p:spPr>
          <a:xfrm>
            <a:off x="7562432" y="1224136"/>
            <a:ext cx="432048" cy="2880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Grafik 24" descr="R6594 z ansicht - Kopi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3861048"/>
            <a:ext cx="2880319" cy="1440160"/>
          </a:xfrm>
          <a:prstGeom prst="rect">
            <a:avLst/>
          </a:prstGeom>
        </p:spPr>
      </p:pic>
      <p:pic>
        <p:nvPicPr>
          <p:cNvPr id="26" name="Grafik 25" descr="R6594 k ansicht - Kopi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1" y="5373215"/>
            <a:ext cx="2879999" cy="1440000"/>
          </a:xfrm>
          <a:prstGeom prst="rect">
            <a:avLst/>
          </a:prstGeom>
        </p:spPr>
      </p:pic>
      <p:pic>
        <p:nvPicPr>
          <p:cNvPr id="31" name="Grafik 30" descr="r6594 sp ansicht - Kopi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1" y="3861047"/>
            <a:ext cx="2879998" cy="1440000"/>
          </a:xfrm>
          <a:prstGeom prst="rect">
            <a:avLst/>
          </a:prstGeom>
        </p:spPr>
      </p:pic>
      <p:pic>
        <p:nvPicPr>
          <p:cNvPr id="32" name="Grafik 31" descr="r65594 e ansicht - Kopi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03848" y="5373376"/>
            <a:ext cx="2879999" cy="1440000"/>
          </a:xfrm>
          <a:prstGeom prst="rect">
            <a:avLst/>
          </a:prstGeom>
        </p:spPr>
      </p:pic>
      <p:sp>
        <p:nvSpPr>
          <p:cNvPr id="33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lvl="0" algn="ctr"/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Optical module for PMTs</a:t>
            </a:r>
            <a:endParaRPr lang="de-D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</a:t>
            </a: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7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94928" y="404664"/>
            <a:ext cx="4618856" cy="432048"/>
          </a:xfrm>
        </p:spPr>
        <p:txBody>
          <a:bodyPr>
            <a:normAutofit/>
          </a:bodyPr>
          <a:lstStyle/>
          <a:p>
            <a:r>
              <a:rPr lang="de-DE" sz="2200" smtClean="0">
                <a:solidFill>
                  <a:schemeClr val="accent1"/>
                </a:solidFill>
              </a:rPr>
              <a:t>Pressure encapsulations</a:t>
            </a:r>
            <a:endParaRPr lang="de-DE" sz="2200" i="1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2132856"/>
            <a:ext cx="4392488" cy="4797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400" smtClean="0"/>
              <a:t>Was treated in Bachelor thesis + continuing work of </a:t>
            </a:r>
            <a:r>
              <a:rPr lang="de-DE" sz="1400" smtClean="0">
                <a:solidFill>
                  <a:srgbClr val="00B050"/>
                </a:solidFill>
              </a:rPr>
              <a:t>German Beischler</a:t>
            </a:r>
            <a:endParaRPr lang="de-DE" sz="1400" smtClean="0"/>
          </a:p>
          <a:p>
            <a:pPr marL="0" indent="0">
              <a:buNone/>
            </a:pPr>
            <a:endParaRPr lang="de-DE" sz="700" smtClean="0"/>
          </a:p>
          <a:p>
            <a:pPr marL="271463" indent="-271463"/>
            <a:r>
              <a:rPr lang="de-DE" sz="1400" smtClean="0"/>
              <a:t>Created engineering drawings </a:t>
            </a:r>
          </a:p>
          <a:p>
            <a:pPr lvl="1">
              <a:buFont typeface="Arial" pitchFamily="34" charset="0"/>
              <a:buChar char="•"/>
            </a:pPr>
            <a:r>
              <a:rPr lang="de-DE" sz="1400" smtClean="0"/>
              <a:t>…for different designs (spherical, conical, cylindrical, elliptical, rotated spline) </a:t>
            </a:r>
          </a:p>
          <a:p>
            <a:pPr lvl="1">
              <a:buFont typeface="Arial" pitchFamily="34" charset="0"/>
              <a:buChar char="•"/>
            </a:pPr>
            <a:r>
              <a:rPr lang="de-DE" sz="1400" smtClean="0"/>
              <a:t>…for 5-10“ PMTs of Hamamatsu + ETEL</a:t>
            </a:r>
          </a:p>
          <a:p>
            <a:pPr marL="271463" indent="-271463"/>
            <a:r>
              <a:rPr lang="de-DE" sz="1400" smtClean="0"/>
              <a:t>Did first Finite Element Analysis simulations with SolidWorks to determine necessary thicknesses + weight</a:t>
            </a:r>
          </a:p>
          <a:p>
            <a:pPr lvl="1">
              <a:buFont typeface="Arial" pitchFamily="34" charset="0"/>
              <a:buChar char="•"/>
              <a:tabLst>
                <a:tab pos="631825" algn="l"/>
              </a:tabLst>
            </a:pPr>
            <a:r>
              <a:rPr lang="de-DE" sz="1400" smtClean="0"/>
              <a:t>Need encapsulations due to pressure, but weight = radioactivity </a:t>
            </a:r>
            <a:r>
              <a:rPr lang="de-DE" sz="1400" smtClean="0">
                <a:latin typeface="Arial"/>
                <a:cs typeface="Arial"/>
              </a:rPr>
              <a:t>→</a:t>
            </a:r>
            <a:r>
              <a:rPr lang="de-DE" sz="1400" smtClean="0"/>
              <a:t> keep them as  thin as safety allows</a:t>
            </a:r>
          </a:p>
          <a:p>
            <a:pPr marL="271463" indent="-271463">
              <a:buNone/>
              <a:tabLst>
                <a:tab pos="541338" algn="l"/>
              </a:tabLst>
            </a:pPr>
            <a:r>
              <a:rPr lang="de-DE" sz="1400" smtClean="0">
                <a:latin typeface="Arial"/>
                <a:cs typeface="Arial"/>
              </a:rPr>
              <a:t>	</a:t>
            </a:r>
            <a:endParaRPr lang="de-DE" sz="1400" i="1">
              <a:solidFill>
                <a:srgbClr val="00B05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79512" y="987347"/>
            <a:ext cx="3744416" cy="92948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60363" lvl="1" indent="-285750">
              <a:spcBef>
                <a:spcPct val="20000"/>
              </a:spcBef>
              <a:defRPr/>
            </a:pPr>
            <a:r>
              <a:rPr lang="de-DE" sz="1700" smtClean="0">
                <a:solidFill>
                  <a:schemeClr val="accent1"/>
                </a:solidFill>
              </a:rPr>
              <a:t>How to develop an encapsulation?</a:t>
            </a:r>
          </a:p>
          <a:p>
            <a:pPr marL="446088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de-DE" sz="1700" i="1" smtClean="0">
                <a:solidFill>
                  <a:schemeClr val="accent1"/>
                </a:solidFill>
              </a:rPr>
              <a:t>Design, pressure simulations</a:t>
            </a:r>
            <a:r>
              <a:rPr lang="de-DE" sz="1700" smtClean="0"/>
              <a:t>, build prototype, pressure tests</a:t>
            </a:r>
          </a:p>
        </p:txBody>
      </p:sp>
      <p:pic>
        <p:nvPicPr>
          <p:cNvPr id="10" name="Picture 3" descr="C:\Users\Tippmann\Dropbox\Doktorarbeit\Bilder German\Bachelorarbeit_GermanBeischler_MAT_03603416-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205104"/>
            <a:ext cx="1080000" cy="2160000"/>
          </a:xfrm>
          <a:prstGeom prst="rect">
            <a:avLst/>
          </a:prstGeom>
          <a:noFill/>
        </p:spPr>
      </p:pic>
      <p:pic>
        <p:nvPicPr>
          <p:cNvPr id="12" name="Picture 4" descr="C:\Users\Tippmann\Dropbox\Doktorarbeit\Bilder German\Bachelorarbeit_GermanBeischler_MAT_03603416-2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204864"/>
            <a:ext cx="2157196" cy="2160000"/>
          </a:xfrm>
          <a:prstGeom prst="rect">
            <a:avLst/>
          </a:prstGeom>
          <a:noFill/>
        </p:spPr>
      </p:pic>
      <p:pic>
        <p:nvPicPr>
          <p:cNvPr id="13" name="Picture 2" descr="C:\Users\Tippmann\Dropbox\Doktorarbeit\Bilder German\Bachelorarbeit_GermanBeischler_MAT_03603416-2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581368"/>
            <a:ext cx="2160000" cy="2160000"/>
          </a:xfrm>
          <a:prstGeom prst="rect">
            <a:avLst/>
          </a:prstGeom>
          <a:noFill/>
        </p:spPr>
      </p:pic>
      <p:pic>
        <p:nvPicPr>
          <p:cNvPr id="14" name="Picture 5" descr="C:\Users\Tippmann\Dropbox\Doktorarbeit\Bilder German\Bachelorarbeit_GermanBeischler_MAT_03603416-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581368"/>
            <a:ext cx="1080000" cy="2160000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0464" y="864096"/>
            <a:ext cx="1186032" cy="90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 descr="C:\Users\Tippmann\Dropbox\Doktorarbeit\Bilder German\Bachelorarbeit_GermanBeischler_MAT_03603416-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50064" y="560090"/>
            <a:ext cx="714375" cy="1428750"/>
          </a:xfrm>
          <a:prstGeom prst="rect">
            <a:avLst/>
          </a:prstGeom>
          <a:noFill/>
        </p:spPr>
      </p:pic>
      <p:pic>
        <p:nvPicPr>
          <p:cNvPr id="20" name="Picture 4" descr="C:\Users\Tippmann\Dropbox\Doktorarbeit\Bilder German\Bachelorarbeit_GermanBeischler_MAT_03603416-15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8176" y="792088"/>
            <a:ext cx="1034415" cy="1032986"/>
          </a:xfrm>
          <a:prstGeom prst="rect">
            <a:avLst/>
          </a:prstGeom>
          <a:noFill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6328" y="936104"/>
            <a:ext cx="932086" cy="82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Pfeil nach rechts 21"/>
          <p:cNvSpPr/>
          <p:nvPr/>
        </p:nvSpPr>
        <p:spPr>
          <a:xfrm>
            <a:off x="4898136" y="1224136"/>
            <a:ext cx="432048" cy="2880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 nach rechts 22"/>
          <p:cNvSpPr/>
          <p:nvPr/>
        </p:nvSpPr>
        <p:spPr>
          <a:xfrm>
            <a:off x="6194280" y="1224136"/>
            <a:ext cx="432048" cy="2880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nach rechts 23"/>
          <p:cNvSpPr/>
          <p:nvPr/>
        </p:nvSpPr>
        <p:spPr>
          <a:xfrm>
            <a:off x="7562432" y="1224136"/>
            <a:ext cx="432048" cy="2880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lvl="0" algn="ctr"/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Optical module for PMTs</a:t>
            </a:r>
            <a:endParaRPr lang="de-D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noProof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</a:t>
            </a: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Physics potential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73840" y="300668"/>
            <a:ext cx="5291894" cy="832131"/>
          </a:xfrm>
        </p:spPr>
        <p:txBody>
          <a:bodyPr>
            <a:normAutofit/>
          </a:bodyPr>
          <a:lstStyle/>
          <a:p>
            <a:r>
              <a:rPr lang="de-DE" sz="3200" b="1" smtClean="0">
                <a:solidFill>
                  <a:schemeClr val="tx2"/>
                </a:solidFill>
              </a:rPr>
              <a:t>Neutrino physics: Status</a:t>
            </a:r>
            <a:endParaRPr lang="de-DE" sz="3200" b="1">
              <a:solidFill>
                <a:schemeClr val="tx2"/>
              </a:solidFill>
            </a:endParaRPr>
          </a:p>
        </p:txBody>
      </p:sp>
      <p:sp>
        <p:nvSpPr>
          <p:cNvPr id="69" name="Textfeld 68"/>
          <p:cNvSpPr txBox="1"/>
          <p:nvPr/>
        </p:nvSpPr>
        <p:spPr>
          <a:xfrm>
            <a:off x="127668" y="4376882"/>
            <a:ext cx="4922729" cy="2369880"/>
          </a:xfrm>
          <a:prstGeom prst="rect">
            <a:avLst/>
          </a:prstGeom>
          <a:solidFill>
            <a:srgbClr val="FFFF99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87313"/>
            <a:r>
              <a:rPr lang="de-DE" sz="1600" smtClean="0"/>
              <a:t>Liquid scintillator detectors so far have made great contributions already with relatively small target masses: </a:t>
            </a:r>
          </a:p>
          <a:p>
            <a:r>
              <a:rPr lang="de-DE" sz="1600" smtClean="0"/>
              <a:t>	Baksan (330t), KamLAND (1kt),       	Borexino (280t), Double Chooz (8.3t), Daya 	Bay (20t), RENO (16t)</a:t>
            </a:r>
          </a:p>
          <a:p>
            <a:pPr indent="87313"/>
            <a:r>
              <a:rPr lang="de-DE" sz="1600" smtClean="0"/>
              <a:t>	near future: SNO+ (780t)</a:t>
            </a:r>
          </a:p>
          <a:p>
            <a:endParaRPr lang="de-DE" sz="1600" smtClean="0"/>
          </a:p>
          <a:p>
            <a:pPr indent="87313"/>
            <a:r>
              <a:rPr lang="de-DE" sz="2000" i="1" smtClean="0">
                <a:solidFill>
                  <a:srgbClr val="C00000"/>
                </a:solidFill>
              </a:rPr>
              <a:t>What could we achieve with a 50kt detector?</a:t>
            </a:r>
            <a:endParaRPr lang="de-DE" sz="2000"/>
          </a:p>
        </p:txBody>
      </p:sp>
      <p:sp>
        <p:nvSpPr>
          <p:cNvPr id="7" name="Rechteck 6"/>
          <p:cNvSpPr/>
          <p:nvPr/>
        </p:nvSpPr>
        <p:spPr>
          <a:xfrm>
            <a:off x="2887352" y="1041655"/>
            <a:ext cx="365123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>
              <a:spcAft>
                <a:spcPts val="600"/>
              </a:spcAft>
            </a:pPr>
            <a:r>
              <a:rPr lang="de-DE" sz="2200" smtClean="0">
                <a:solidFill>
                  <a:schemeClr val="tx2"/>
                </a:solidFill>
                <a:cs typeface="Times New Roman"/>
              </a:rPr>
              <a:t>Astroparticle physics</a:t>
            </a:r>
          </a:p>
          <a:p>
            <a:pPr marL="363538" indent="-363538"/>
            <a:r>
              <a:rPr lang="de-DE" sz="1700" smtClean="0">
                <a:cs typeface="Times New Roman"/>
              </a:rPr>
              <a:t>	</a:t>
            </a:r>
            <a:r>
              <a:rPr lang="de-DE" sz="1600" smtClean="0">
                <a:cs typeface="Times New Roman"/>
              </a:rPr>
              <a:t>Galactic supernova neutrinos</a:t>
            </a:r>
          </a:p>
          <a:p>
            <a:pPr marL="363538" indent="-363538"/>
            <a:r>
              <a:rPr lang="de-DE" sz="1600" smtClean="0">
                <a:cs typeface="Times New Roman"/>
              </a:rPr>
              <a:t>	Diffuse supernova neutrinos</a:t>
            </a:r>
          </a:p>
          <a:p>
            <a:pPr marL="363538" indent="-363538"/>
            <a:r>
              <a:rPr lang="de-DE" sz="1600" smtClean="0">
                <a:cs typeface="Times New Roman"/>
              </a:rPr>
              <a:t>	Solar neutrinos</a:t>
            </a:r>
          </a:p>
          <a:p>
            <a:pPr marL="363538" indent="-363538"/>
            <a:r>
              <a:rPr lang="de-DE" sz="1600" smtClean="0">
                <a:cs typeface="Times New Roman"/>
              </a:rPr>
              <a:t>	High-energy neutrinos</a:t>
            </a:r>
          </a:p>
          <a:p>
            <a:pPr marL="363538" indent="-363538"/>
            <a:r>
              <a:rPr lang="de-DE" sz="1600" smtClean="0">
                <a:cs typeface="Times New Roman"/>
              </a:rPr>
              <a:t>	Cosmological neutrinos</a:t>
            </a:r>
          </a:p>
          <a:p>
            <a:pPr marL="363538" indent="-363538"/>
            <a:r>
              <a:rPr lang="de-DE" sz="1600" smtClean="0">
                <a:cs typeface="Times New Roman"/>
              </a:rPr>
              <a:t>	Atmospheric neutrinos</a:t>
            </a:r>
          </a:p>
          <a:p>
            <a:pPr marL="363538" indent="-363538"/>
            <a:r>
              <a:rPr lang="de-DE" sz="1600" smtClean="0">
                <a:cs typeface="Times New Roman"/>
              </a:rPr>
              <a:t>	Dark Matter annihilation/decay</a:t>
            </a:r>
          </a:p>
          <a:p>
            <a:pPr marL="363538" indent="-363538"/>
            <a:r>
              <a:rPr lang="de-DE" sz="1700" smtClean="0">
                <a:cs typeface="Times New Roman"/>
              </a:rPr>
              <a:t>	</a:t>
            </a:r>
          </a:p>
          <a:p>
            <a:pPr marL="363538" indent="-363538"/>
            <a:endParaRPr lang="de-DE" sz="1700" smtClean="0">
              <a:cs typeface="Times New Roman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815344" y="3411239"/>
            <a:ext cx="23078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>
              <a:spcAft>
                <a:spcPts val="600"/>
              </a:spcAft>
            </a:pPr>
            <a:r>
              <a:rPr lang="de-DE" sz="2200" smtClean="0">
                <a:solidFill>
                  <a:schemeClr val="tx2"/>
                </a:solidFill>
                <a:cs typeface="Times New Roman"/>
              </a:rPr>
              <a:t>Geophysics</a:t>
            </a:r>
          </a:p>
          <a:p>
            <a:pPr marL="363538" indent="-363538"/>
            <a:r>
              <a:rPr lang="de-DE" sz="1700" smtClean="0">
                <a:cs typeface="Times New Roman"/>
              </a:rPr>
              <a:t>	</a:t>
            </a:r>
            <a:r>
              <a:rPr lang="de-DE" sz="1600" smtClean="0">
                <a:cs typeface="Times New Roman"/>
              </a:rPr>
              <a:t>Geoneutrinos</a:t>
            </a:r>
          </a:p>
        </p:txBody>
      </p:sp>
      <p:sp>
        <p:nvSpPr>
          <p:cNvPr id="6" name="Rechteck 5"/>
          <p:cNvSpPr/>
          <p:nvPr/>
        </p:nvSpPr>
        <p:spPr>
          <a:xfrm>
            <a:off x="467544" y="1050180"/>
            <a:ext cx="246322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363538">
              <a:spcAft>
                <a:spcPts val="600"/>
              </a:spcAft>
            </a:pPr>
            <a:r>
              <a:rPr lang="de-DE" sz="2200" smtClean="0">
                <a:solidFill>
                  <a:schemeClr val="tx2"/>
                </a:solidFill>
              </a:rPr>
              <a:t>Particle physics</a:t>
            </a:r>
          </a:p>
          <a:p>
            <a:pPr marL="363538" indent="-363538"/>
            <a:r>
              <a:rPr lang="de-DE" sz="1600" u="sng" smtClean="0"/>
              <a:t>Neutrino properties</a:t>
            </a:r>
          </a:p>
          <a:p>
            <a:pPr marL="363538" indent="-363538"/>
            <a:r>
              <a:rPr lang="de-DE" sz="1600" smtClean="0"/>
              <a:t>m</a:t>
            </a:r>
            <a:r>
              <a:rPr lang="de-DE" sz="1600" baseline="-25000" smtClean="0"/>
              <a:t>1</a:t>
            </a:r>
            <a:endParaRPr lang="de-DE" sz="1600" smtClean="0"/>
          </a:p>
          <a:p>
            <a:pPr marL="363538" indent="-363538"/>
            <a:r>
              <a:rPr lang="el-GR" sz="1600" smtClean="0"/>
              <a:t>Δ</a:t>
            </a:r>
            <a:r>
              <a:rPr lang="de-DE" sz="1600" smtClean="0"/>
              <a:t>m</a:t>
            </a:r>
            <a:r>
              <a:rPr lang="de-DE" sz="1600" baseline="-25000" smtClean="0"/>
              <a:t>12</a:t>
            </a:r>
            <a:r>
              <a:rPr lang="de-DE" sz="1600" baseline="30000" smtClean="0"/>
              <a:t>2</a:t>
            </a:r>
            <a:endParaRPr lang="de-DE" sz="1600" smtClean="0"/>
          </a:p>
          <a:p>
            <a:pPr marL="363538" indent="-363538"/>
            <a:r>
              <a:rPr lang="el-GR" sz="1600" smtClean="0"/>
              <a:t>Δ</a:t>
            </a:r>
            <a:r>
              <a:rPr lang="de-DE" sz="1600" smtClean="0"/>
              <a:t>m</a:t>
            </a:r>
            <a:r>
              <a:rPr lang="de-DE" sz="1600" baseline="-25000" smtClean="0"/>
              <a:t>23</a:t>
            </a:r>
            <a:r>
              <a:rPr lang="de-DE" sz="1600" baseline="30000" smtClean="0"/>
              <a:t>2</a:t>
            </a:r>
            <a:endParaRPr lang="de-DE" sz="1600" smtClean="0"/>
          </a:p>
          <a:p>
            <a:pPr marL="363538" indent="-363538"/>
            <a:r>
              <a:rPr lang="de-DE" sz="1600" smtClean="0"/>
              <a:t>Mass hierarchy</a:t>
            </a:r>
          </a:p>
          <a:p>
            <a:pPr marL="363538" indent="-363538"/>
            <a:r>
              <a:rPr lang="de-DE" sz="1600" smtClean="0"/>
              <a:t>Majorana / Dirac</a:t>
            </a:r>
          </a:p>
          <a:p>
            <a:pPr marL="363538" indent="-363538"/>
            <a:r>
              <a:rPr lang="de-DE" sz="1600" smtClean="0">
                <a:cs typeface="Arial"/>
              </a:rPr>
              <a:t>ϑ</a:t>
            </a:r>
            <a:r>
              <a:rPr lang="de-DE" sz="1600" baseline="-25000" smtClean="0">
                <a:cs typeface="Times New Roman"/>
              </a:rPr>
              <a:t>12</a:t>
            </a:r>
            <a:endParaRPr lang="de-DE" sz="1600" smtClean="0">
              <a:cs typeface="Times New Roman"/>
            </a:endParaRPr>
          </a:p>
          <a:p>
            <a:pPr marL="363538" indent="-363538"/>
            <a:r>
              <a:rPr lang="de-DE" sz="1600" smtClean="0">
                <a:cs typeface="Arial"/>
              </a:rPr>
              <a:t>ϑ</a:t>
            </a:r>
            <a:r>
              <a:rPr lang="de-DE" sz="1600" baseline="-25000" smtClean="0">
                <a:cs typeface="Times New Roman"/>
              </a:rPr>
              <a:t>23</a:t>
            </a:r>
            <a:endParaRPr lang="de-DE" sz="1600" smtClean="0">
              <a:cs typeface="Times New Roman"/>
            </a:endParaRPr>
          </a:p>
          <a:p>
            <a:pPr marL="363538" indent="-363538"/>
            <a:r>
              <a:rPr lang="de-DE" sz="1600" smtClean="0">
                <a:cs typeface="Arial"/>
              </a:rPr>
              <a:t>ϑ</a:t>
            </a:r>
            <a:r>
              <a:rPr lang="de-DE" sz="1600" baseline="-25000" smtClean="0">
                <a:cs typeface="Times New Roman"/>
              </a:rPr>
              <a:t>13</a:t>
            </a:r>
            <a:endParaRPr lang="de-DE" sz="1600" smtClean="0">
              <a:cs typeface="Times New Roman"/>
            </a:endParaRPr>
          </a:p>
          <a:p>
            <a:pPr marL="363538" indent="-363538"/>
            <a:r>
              <a:rPr lang="de-DE" sz="1600" smtClean="0">
                <a:cs typeface="Times New Roman"/>
              </a:rPr>
              <a:t>Sterile neutrinos</a:t>
            </a:r>
          </a:p>
          <a:p>
            <a:pPr marL="363538" indent="-363538"/>
            <a:r>
              <a:rPr lang="el-GR" sz="1600" smtClean="0">
                <a:cs typeface="Times New Roman"/>
              </a:rPr>
              <a:t>δ</a:t>
            </a:r>
            <a:r>
              <a:rPr lang="de-DE" sz="1600" baseline="-25000" smtClean="0">
                <a:cs typeface="Times New Roman"/>
              </a:rPr>
              <a:t>CP</a:t>
            </a:r>
          </a:p>
          <a:p>
            <a:pPr marL="363538" indent="-363538"/>
            <a:endParaRPr lang="de-DE" sz="1700" smtClean="0">
              <a:cs typeface="Times New Roman"/>
            </a:endParaRPr>
          </a:p>
        </p:txBody>
      </p:sp>
      <p:grpSp>
        <p:nvGrpSpPr>
          <p:cNvPr id="4" name="Gruppieren 51"/>
          <p:cNvGrpSpPr/>
          <p:nvPr/>
        </p:nvGrpSpPr>
        <p:grpSpPr>
          <a:xfrm>
            <a:off x="350313" y="2015826"/>
            <a:ext cx="117231" cy="178223"/>
            <a:chOff x="1828800" y="4797152"/>
            <a:chExt cx="438945" cy="504056"/>
          </a:xfrm>
        </p:grpSpPr>
        <p:cxnSp>
          <p:nvCxnSpPr>
            <p:cNvPr id="25" name="Gerade Verbindung 24"/>
            <p:cNvCxnSpPr/>
            <p:nvPr/>
          </p:nvCxnSpPr>
          <p:spPr>
            <a:xfrm>
              <a:off x="1828800" y="5122985"/>
              <a:ext cx="181772" cy="17822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/>
          </p:nvCxnSpPr>
          <p:spPr>
            <a:xfrm flipV="1">
              <a:off x="2010572" y="4797152"/>
              <a:ext cx="257173" cy="50405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en 53"/>
          <p:cNvGrpSpPr/>
          <p:nvPr/>
        </p:nvGrpSpPr>
        <p:grpSpPr>
          <a:xfrm>
            <a:off x="350313" y="2249484"/>
            <a:ext cx="117231" cy="178223"/>
            <a:chOff x="1828800" y="4797152"/>
            <a:chExt cx="438945" cy="504056"/>
          </a:xfrm>
        </p:grpSpPr>
        <p:cxnSp>
          <p:nvCxnSpPr>
            <p:cNvPr id="55" name="Gerade Verbindung 54"/>
            <p:cNvCxnSpPr/>
            <p:nvPr/>
          </p:nvCxnSpPr>
          <p:spPr>
            <a:xfrm>
              <a:off x="1828800" y="5122985"/>
              <a:ext cx="181772" cy="17822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/>
          </p:nvCxnSpPr>
          <p:spPr>
            <a:xfrm flipV="1">
              <a:off x="2010572" y="4797152"/>
              <a:ext cx="257173" cy="50405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56"/>
          <p:cNvGrpSpPr/>
          <p:nvPr/>
        </p:nvGrpSpPr>
        <p:grpSpPr>
          <a:xfrm>
            <a:off x="350313" y="3008273"/>
            <a:ext cx="117231" cy="178223"/>
            <a:chOff x="1828800" y="4797152"/>
            <a:chExt cx="438945" cy="504056"/>
          </a:xfrm>
        </p:grpSpPr>
        <p:cxnSp>
          <p:nvCxnSpPr>
            <p:cNvPr id="58" name="Gerade Verbindung 57"/>
            <p:cNvCxnSpPr/>
            <p:nvPr/>
          </p:nvCxnSpPr>
          <p:spPr>
            <a:xfrm>
              <a:off x="1828800" y="5122985"/>
              <a:ext cx="181772" cy="17822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/>
          </p:nvCxnSpPr>
          <p:spPr>
            <a:xfrm flipV="1">
              <a:off x="2010572" y="4797152"/>
              <a:ext cx="257173" cy="50405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en 59"/>
          <p:cNvGrpSpPr/>
          <p:nvPr/>
        </p:nvGrpSpPr>
        <p:grpSpPr>
          <a:xfrm>
            <a:off x="350313" y="3254457"/>
            <a:ext cx="117231" cy="178223"/>
            <a:chOff x="1828800" y="4797152"/>
            <a:chExt cx="438945" cy="504056"/>
          </a:xfrm>
        </p:grpSpPr>
        <p:cxnSp>
          <p:nvCxnSpPr>
            <p:cNvPr id="61" name="Gerade Verbindung 60"/>
            <p:cNvCxnSpPr/>
            <p:nvPr/>
          </p:nvCxnSpPr>
          <p:spPr>
            <a:xfrm>
              <a:off x="1828800" y="5122985"/>
              <a:ext cx="181772" cy="17822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/>
          </p:nvCxnSpPr>
          <p:spPr>
            <a:xfrm flipV="1">
              <a:off x="2010572" y="4797152"/>
              <a:ext cx="257173" cy="50405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62"/>
          <p:cNvGrpSpPr/>
          <p:nvPr/>
        </p:nvGrpSpPr>
        <p:grpSpPr>
          <a:xfrm>
            <a:off x="350313" y="3474924"/>
            <a:ext cx="117231" cy="178223"/>
            <a:chOff x="1828800" y="4797152"/>
            <a:chExt cx="438945" cy="504056"/>
          </a:xfrm>
        </p:grpSpPr>
        <p:cxnSp>
          <p:nvCxnSpPr>
            <p:cNvPr id="64" name="Gerade Verbindung 63"/>
            <p:cNvCxnSpPr/>
            <p:nvPr/>
          </p:nvCxnSpPr>
          <p:spPr>
            <a:xfrm>
              <a:off x="1828800" y="5122985"/>
              <a:ext cx="181772" cy="17822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/>
          </p:nvCxnSpPr>
          <p:spPr>
            <a:xfrm flipV="1">
              <a:off x="2010572" y="4797152"/>
              <a:ext cx="257173" cy="50405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feld 70"/>
          <p:cNvSpPr txBox="1"/>
          <p:nvPr/>
        </p:nvSpPr>
        <p:spPr>
          <a:xfrm>
            <a:off x="1146455" y="2027547"/>
            <a:ext cx="2332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smtClean="0">
                <a:solidFill>
                  <a:srgbClr val="00B050"/>
                </a:solidFill>
              </a:rPr>
              <a:t>KamLAND</a:t>
            </a:r>
            <a:endParaRPr lang="de-DE" sz="1600" b="1">
              <a:solidFill>
                <a:srgbClr val="00B050"/>
              </a:solidFill>
            </a:endParaRPr>
          </a:p>
        </p:txBody>
      </p:sp>
      <p:sp>
        <p:nvSpPr>
          <p:cNvPr id="72" name="Textfeld 71"/>
          <p:cNvSpPr txBox="1"/>
          <p:nvPr/>
        </p:nvSpPr>
        <p:spPr>
          <a:xfrm>
            <a:off x="6058629" y="1468019"/>
            <a:ext cx="905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smtClean="0">
                <a:solidFill>
                  <a:srgbClr val="00B050"/>
                </a:solidFill>
              </a:rPr>
              <a:t>Baksan</a:t>
            </a:r>
            <a:endParaRPr lang="de-DE" sz="1600" b="1">
              <a:solidFill>
                <a:srgbClr val="00B050"/>
              </a:solidFill>
            </a:endParaRPr>
          </a:p>
        </p:txBody>
      </p:sp>
      <p:sp>
        <p:nvSpPr>
          <p:cNvPr id="73" name="Textfeld 72"/>
          <p:cNvSpPr txBox="1"/>
          <p:nvPr/>
        </p:nvSpPr>
        <p:spPr>
          <a:xfrm>
            <a:off x="4603224" y="3836433"/>
            <a:ext cx="2524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smtClean="0">
                <a:solidFill>
                  <a:srgbClr val="00B050"/>
                </a:solidFill>
              </a:rPr>
              <a:t>Borexino, KamLAND, </a:t>
            </a:r>
            <a:r>
              <a:rPr lang="de-DE" sz="1600" i="1" smtClean="0">
                <a:solidFill>
                  <a:srgbClr val="00B050"/>
                </a:solidFill>
              </a:rPr>
              <a:t>SNO+</a:t>
            </a:r>
            <a:endParaRPr lang="de-DE" sz="1600" i="1">
              <a:solidFill>
                <a:srgbClr val="00B050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>
            <a:off x="5393856" y="1934788"/>
            <a:ext cx="1620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smtClean="0">
                <a:solidFill>
                  <a:srgbClr val="00B050"/>
                </a:solidFill>
              </a:rPr>
              <a:t>Borexino, </a:t>
            </a:r>
            <a:r>
              <a:rPr lang="de-DE" sz="1600" i="1" smtClean="0">
                <a:solidFill>
                  <a:srgbClr val="00B050"/>
                </a:solidFill>
              </a:rPr>
              <a:t>SNO+</a:t>
            </a:r>
            <a:endParaRPr lang="de-DE" sz="1600" i="1">
              <a:solidFill>
                <a:srgbClr val="00B050"/>
              </a:solidFill>
            </a:endParaRPr>
          </a:p>
        </p:txBody>
      </p:sp>
      <p:sp>
        <p:nvSpPr>
          <p:cNvPr id="75" name="Textfeld 74"/>
          <p:cNvSpPr txBox="1"/>
          <p:nvPr/>
        </p:nvSpPr>
        <p:spPr>
          <a:xfrm>
            <a:off x="973017" y="3275975"/>
            <a:ext cx="1732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smtClean="0">
                <a:solidFill>
                  <a:srgbClr val="00B050"/>
                </a:solidFill>
              </a:rPr>
              <a:t>Double Chooz, Daya Bay, RENO</a:t>
            </a:r>
            <a:endParaRPr lang="de-DE" sz="1600" b="1">
              <a:solidFill>
                <a:srgbClr val="00B05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2100521" y="2756145"/>
            <a:ext cx="1106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smtClean="0">
                <a:solidFill>
                  <a:srgbClr val="00B050"/>
                </a:solidFill>
              </a:rPr>
              <a:t>SNO+</a:t>
            </a:r>
            <a:endParaRPr lang="de-DE" sz="1600" i="1">
              <a:solidFill>
                <a:srgbClr val="00B050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969265" y="1793728"/>
            <a:ext cx="1106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smtClean="0">
                <a:solidFill>
                  <a:srgbClr val="00B050"/>
                </a:solidFill>
              </a:rPr>
              <a:t>SNO+</a:t>
            </a:r>
            <a:endParaRPr lang="de-DE" sz="1600" i="1">
              <a:solidFill>
                <a:srgbClr val="00B050"/>
              </a:solidFill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6650" y="5457128"/>
            <a:ext cx="1814616" cy="128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2870" y="3995803"/>
            <a:ext cx="1826995" cy="131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3352" y="4676087"/>
            <a:ext cx="1866379" cy="162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9" grpId="1" animBg="1"/>
      <p:bldP spid="71" grpId="0"/>
      <p:bldP spid="71" grpId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30" grpId="0"/>
      <p:bldP spid="30" grpId="1"/>
      <p:bldP spid="31" grpId="0"/>
      <p:bldP spid="3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94928" y="404664"/>
            <a:ext cx="4618856" cy="432048"/>
          </a:xfrm>
        </p:spPr>
        <p:txBody>
          <a:bodyPr>
            <a:normAutofit/>
          </a:bodyPr>
          <a:lstStyle/>
          <a:p>
            <a:r>
              <a:rPr lang="de-DE" sz="2200" smtClean="0">
                <a:solidFill>
                  <a:schemeClr val="accent1"/>
                </a:solidFill>
              </a:rPr>
              <a:t>Pressure encapsulations</a:t>
            </a:r>
            <a:endParaRPr lang="de-DE" sz="2200" i="1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2132856"/>
            <a:ext cx="4392488" cy="4797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400" smtClean="0"/>
              <a:t>Was treated in Bachelor thesis + continuing work of </a:t>
            </a:r>
            <a:r>
              <a:rPr lang="de-DE" sz="1400" smtClean="0">
                <a:solidFill>
                  <a:srgbClr val="00B050"/>
                </a:solidFill>
              </a:rPr>
              <a:t>German Beischler</a:t>
            </a:r>
            <a:endParaRPr lang="de-DE" sz="1400" smtClean="0"/>
          </a:p>
          <a:p>
            <a:pPr marL="0" indent="0">
              <a:buNone/>
            </a:pPr>
            <a:endParaRPr lang="de-DE" sz="700" smtClean="0"/>
          </a:p>
          <a:p>
            <a:pPr marL="271463" indent="-271463"/>
            <a:r>
              <a:rPr lang="de-DE" sz="1400" smtClean="0"/>
              <a:t>Created engineering drawings </a:t>
            </a:r>
          </a:p>
          <a:p>
            <a:pPr lvl="1">
              <a:buFont typeface="Arial" pitchFamily="34" charset="0"/>
              <a:buChar char="•"/>
            </a:pPr>
            <a:r>
              <a:rPr lang="de-DE" sz="1400" smtClean="0"/>
              <a:t>…for different designs (spherical, conical, cylindrical, elliptical, rotated spline) </a:t>
            </a:r>
          </a:p>
          <a:p>
            <a:pPr lvl="1">
              <a:buFont typeface="Arial" pitchFamily="34" charset="0"/>
              <a:buChar char="•"/>
            </a:pPr>
            <a:r>
              <a:rPr lang="de-DE" sz="1400" smtClean="0"/>
              <a:t>…for 5-10“ PMTs of Hamamatsu + ETEL</a:t>
            </a:r>
          </a:p>
          <a:p>
            <a:pPr marL="271463" indent="-271463"/>
            <a:r>
              <a:rPr lang="de-DE" sz="1400" smtClean="0"/>
              <a:t>Did first Finite Element Analysis simulations with SolidWorks to determine necessary thicknesses + weight</a:t>
            </a:r>
          </a:p>
          <a:p>
            <a:pPr lvl="1">
              <a:buFont typeface="Arial" pitchFamily="34" charset="0"/>
              <a:buChar char="•"/>
              <a:tabLst>
                <a:tab pos="631825" algn="l"/>
              </a:tabLst>
            </a:pPr>
            <a:r>
              <a:rPr lang="de-DE" sz="1400" smtClean="0"/>
              <a:t>Need encapsulations due to pressure, but weight = radioactivity </a:t>
            </a:r>
            <a:r>
              <a:rPr lang="de-DE" sz="1400" smtClean="0">
                <a:latin typeface="Arial"/>
                <a:cs typeface="Arial"/>
              </a:rPr>
              <a:t>→</a:t>
            </a:r>
            <a:r>
              <a:rPr lang="de-DE" sz="1400" smtClean="0"/>
              <a:t> keep them as  thin as safety allows</a:t>
            </a:r>
          </a:p>
          <a:p>
            <a:pPr marL="271463" indent="-271463">
              <a:tabLst>
                <a:tab pos="631825" algn="l"/>
              </a:tabLst>
            </a:pPr>
            <a:r>
              <a:rPr lang="de-DE" sz="1400" smtClean="0"/>
              <a:t>Simulations so far were still for the old optical module without the buffer liquid </a:t>
            </a:r>
            <a:r>
              <a:rPr lang="de-DE" sz="1400" smtClean="0">
                <a:latin typeface="Arial"/>
                <a:cs typeface="Arial"/>
              </a:rPr>
              <a:t>→</a:t>
            </a:r>
            <a:r>
              <a:rPr lang="de-DE" sz="1400" smtClean="0">
                <a:cs typeface="Arial"/>
              </a:rPr>
              <a:t> have to adapt design</a:t>
            </a:r>
            <a:endParaRPr lang="de-DE" sz="1400" smtClean="0"/>
          </a:p>
          <a:p>
            <a:pPr marL="271463" indent="-271463"/>
            <a:r>
              <a:rPr lang="de-DE" sz="1400" smtClean="0"/>
              <a:t>Currently cross-checking results + dependence on simulation parameters and improving simulations</a:t>
            </a:r>
          </a:p>
          <a:p>
            <a:pPr marL="671513" lvl="1" indent="-271463">
              <a:buNone/>
            </a:pPr>
            <a:r>
              <a:rPr lang="de-DE" sz="1400" smtClean="0"/>
              <a:t>	</a:t>
            </a:r>
            <a:r>
              <a:rPr lang="de-DE" sz="1400" smtClean="0">
                <a:latin typeface="Arial"/>
                <a:cs typeface="Arial"/>
              </a:rPr>
              <a:t>→  </a:t>
            </a:r>
            <a:r>
              <a:rPr lang="de-DE" sz="1400" smtClean="0"/>
              <a:t>Switching from volume meshing to shell-meshing; are considering migrating from SolidWorks to ANSYS</a:t>
            </a:r>
          </a:p>
          <a:p>
            <a:pPr marL="271463" indent="-271463">
              <a:buNone/>
              <a:tabLst>
                <a:tab pos="541338" algn="l"/>
              </a:tabLst>
            </a:pPr>
            <a:r>
              <a:rPr lang="de-DE" sz="1400" smtClean="0">
                <a:latin typeface="Arial"/>
                <a:cs typeface="Arial"/>
              </a:rPr>
              <a:t>	</a:t>
            </a:r>
            <a:endParaRPr lang="de-DE" sz="1400" i="1">
              <a:solidFill>
                <a:srgbClr val="00B05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179512" y="987347"/>
            <a:ext cx="3744416" cy="92948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60363" lvl="1" indent="-285750">
              <a:spcBef>
                <a:spcPct val="20000"/>
              </a:spcBef>
              <a:defRPr/>
            </a:pPr>
            <a:r>
              <a:rPr lang="de-DE" sz="1700" smtClean="0">
                <a:solidFill>
                  <a:schemeClr val="accent1"/>
                </a:solidFill>
              </a:rPr>
              <a:t>How to develop an encapsulation?</a:t>
            </a:r>
          </a:p>
          <a:p>
            <a:pPr marL="446088" lvl="1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de-DE" sz="1700" i="1" smtClean="0">
                <a:solidFill>
                  <a:schemeClr val="accent1"/>
                </a:solidFill>
              </a:rPr>
              <a:t>Design, pressure simulations</a:t>
            </a:r>
            <a:r>
              <a:rPr lang="de-DE" sz="1700" smtClean="0"/>
              <a:t>, build prototype, pressure tests</a:t>
            </a:r>
          </a:p>
        </p:txBody>
      </p:sp>
      <p:pic>
        <p:nvPicPr>
          <p:cNvPr id="10" name="Picture 3" descr="C:\Users\Tippmann\Dropbox\Doktorarbeit\Bilder German\Bachelorarbeit_GermanBeischler_MAT_03603416-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205104"/>
            <a:ext cx="1080000" cy="2160000"/>
          </a:xfrm>
          <a:prstGeom prst="rect">
            <a:avLst/>
          </a:prstGeom>
          <a:noFill/>
        </p:spPr>
      </p:pic>
      <p:pic>
        <p:nvPicPr>
          <p:cNvPr id="12" name="Picture 4" descr="C:\Users\Tippmann\Dropbox\Doktorarbeit\Bilder German\Bachelorarbeit_GermanBeischler_MAT_03603416-2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204864"/>
            <a:ext cx="2157196" cy="2160000"/>
          </a:xfrm>
          <a:prstGeom prst="rect">
            <a:avLst/>
          </a:prstGeom>
          <a:noFill/>
        </p:spPr>
      </p:pic>
      <p:pic>
        <p:nvPicPr>
          <p:cNvPr id="13" name="Picture 2" descr="C:\Users\Tippmann\Dropbox\Doktorarbeit\Bilder German\Bachelorarbeit_GermanBeischler_MAT_03603416-2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581368"/>
            <a:ext cx="2160000" cy="2160000"/>
          </a:xfrm>
          <a:prstGeom prst="rect">
            <a:avLst/>
          </a:prstGeom>
          <a:noFill/>
        </p:spPr>
      </p:pic>
      <p:pic>
        <p:nvPicPr>
          <p:cNvPr id="14" name="Picture 5" descr="C:\Users\Tippmann\Dropbox\Doktorarbeit\Bilder German\Bachelorarbeit_GermanBeischler_MAT_03603416-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581368"/>
            <a:ext cx="1080000" cy="2160000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0464" y="864096"/>
            <a:ext cx="1186032" cy="90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 descr="C:\Users\Tippmann\Dropbox\Doktorarbeit\Bilder German\Bachelorarbeit_GermanBeischler_MAT_03603416-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50064" y="560090"/>
            <a:ext cx="714375" cy="1428750"/>
          </a:xfrm>
          <a:prstGeom prst="rect">
            <a:avLst/>
          </a:prstGeom>
          <a:noFill/>
        </p:spPr>
      </p:pic>
      <p:pic>
        <p:nvPicPr>
          <p:cNvPr id="20" name="Picture 4" descr="C:\Users\Tippmann\Dropbox\Doktorarbeit\Bilder German\Bachelorarbeit_GermanBeischler_MAT_03603416-15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8176" y="792088"/>
            <a:ext cx="1034415" cy="1032986"/>
          </a:xfrm>
          <a:prstGeom prst="rect">
            <a:avLst/>
          </a:prstGeom>
          <a:noFill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6328" y="936104"/>
            <a:ext cx="932086" cy="82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Pfeil nach rechts 21"/>
          <p:cNvSpPr/>
          <p:nvPr/>
        </p:nvSpPr>
        <p:spPr>
          <a:xfrm>
            <a:off x="4898136" y="1224136"/>
            <a:ext cx="432048" cy="2880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 nach rechts 22"/>
          <p:cNvSpPr/>
          <p:nvPr/>
        </p:nvSpPr>
        <p:spPr>
          <a:xfrm>
            <a:off x="6194280" y="1224136"/>
            <a:ext cx="432048" cy="2880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nach rechts 23"/>
          <p:cNvSpPr/>
          <p:nvPr/>
        </p:nvSpPr>
        <p:spPr>
          <a:xfrm>
            <a:off x="7562432" y="1224136"/>
            <a:ext cx="432048" cy="2880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lvl="0" algn="ctr"/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Optical module for PMTs</a:t>
            </a:r>
            <a:endParaRPr lang="de-DE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noProof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</a:t>
            </a: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LENA inner detector rendered dark.png"/>
          <p:cNvPicPr>
            <a:picLocks noChangeAspect="1"/>
          </p:cNvPicPr>
          <p:nvPr/>
        </p:nvPicPr>
        <p:blipFill>
          <a:blip r:embed="rId3" cstate="print">
            <a:lum bright="-1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de-DE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0307" y="1124744"/>
            <a:ext cx="8686801" cy="5733256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  <a:buNone/>
            </a:pPr>
            <a:r>
              <a:rPr lang="de-DE" sz="4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LENA</a:t>
            </a:r>
          </a:p>
          <a:p>
            <a:pPr>
              <a:spcAft>
                <a:spcPts val="3000"/>
              </a:spcAft>
              <a:buNone/>
            </a:pP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… is a future 50kt liquid scintillator detector,  which could provide valuable insights on neutrino properties, measure various neutrinos sources with unprecedented accuracy and set more stringent upper limits on proton decay</a:t>
            </a:r>
          </a:p>
          <a:p>
            <a:pPr>
              <a:spcAft>
                <a:spcPts val="600"/>
              </a:spcAft>
              <a:buNone/>
            </a:pPr>
            <a:r>
              <a:rPr lang="de-DE" sz="2600" u="sng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layout in short: </a:t>
            </a:r>
          </a:p>
          <a:p>
            <a:pPr>
              <a:spcBef>
                <a:spcPts val="0"/>
              </a:spcBef>
              <a:buNone/>
            </a:pP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Active mass 50kt, concrete tank, 32,000  12“ –PMTs, buffer inside optical module</a:t>
            </a:r>
          </a:p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Background </a:t>
            </a: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→ </a:t>
            </a: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133kt water cherenkov muon veto + top muon veto, 4000mwe rock overburden, favored site at the moment Pyhäsalmi, Finland</a:t>
            </a:r>
          </a:p>
          <a:p>
            <a:pPr>
              <a:spcAft>
                <a:spcPts val="600"/>
              </a:spcAft>
              <a:buNone/>
            </a:pPr>
            <a:r>
              <a:rPr lang="de-DE" sz="2600" u="sng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 highlights:</a:t>
            </a:r>
          </a:p>
          <a:p>
            <a:pPr>
              <a:spcAft>
                <a:spcPts val="600"/>
              </a:spcAft>
              <a:buNone/>
            </a:pP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Galactic supernova neutrinos + diffuse supernova neutrino background, geoneutrinos</a:t>
            </a:r>
          </a:p>
          <a:p>
            <a:pPr>
              <a:spcAft>
                <a:spcPts val="600"/>
              </a:spcAft>
              <a:buNone/>
            </a:pP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Proton decay via  K</a:t>
            </a:r>
            <a:r>
              <a:rPr lang="de-DE" sz="2600" baseline="30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600" smtClean="0">
                <a:solidFill>
                  <a:schemeClr val="bg1"/>
                </a:solidFill>
              </a:rPr>
              <a:t>ˉ</a:t>
            </a:r>
            <a:r>
              <a:rPr lang="el-GR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	10 years background-free </a:t>
            </a: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→</a:t>
            </a: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lifetime &gt; 4∙10</a:t>
            </a:r>
            <a:r>
              <a:rPr lang="de-DE" sz="2600" baseline="30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</a:t>
            </a: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  (90% C.L.) </a:t>
            </a:r>
          </a:p>
          <a:p>
            <a:pPr>
              <a:spcAft>
                <a:spcPts val="600"/>
              </a:spcAft>
              <a:buNone/>
            </a:pP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Mass hierarchy:</a:t>
            </a:r>
            <a:r>
              <a:rPr lang="de-DE" sz="2600" smtClean="0">
                <a:solidFill>
                  <a:schemeClr val="bg1"/>
                </a:solidFill>
              </a:rPr>
              <a:t> 	10</a:t>
            </a:r>
            <a:r>
              <a:rPr lang="de-DE" sz="2600" baseline="30000" smtClean="0">
                <a:solidFill>
                  <a:schemeClr val="bg1"/>
                </a:solidFill>
              </a:rPr>
              <a:t>21</a:t>
            </a:r>
            <a:r>
              <a:rPr lang="de-DE" sz="2600" smtClean="0">
                <a:solidFill>
                  <a:schemeClr val="bg1"/>
                </a:solidFill>
              </a:rPr>
              <a:t> POT </a:t>
            </a:r>
            <a:r>
              <a:rPr lang="de-DE" sz="2600" smtClean="0">
                <a:solidFill>
                  <a:schemeClr val="bg1"/>
                </a:solidFill>
                <a:latin typeface="Arial"/>
                <a:cs typeface="Arial"/>
              </a:rPr>
              <a:t>→</a:t>
            </a:r>
            <a:r>
              <a:rPr lang="de-DE" sz="2600" smtClean="0">
                <a:solidFill>
                  <a:schemeClr val="bg1"/>
                </a:solidFill>
              </a:rPr>
              <a:t> &gt; 5</a:t>
            </a:r>
            <a:r>
              <a:rPr lang="el-GR" sz="2600" smtClean="0">
                <a:solidFill>
                  <a:schemeClr val="bg1"/>
                </a:solidFill>
              </a:rPr>
              <a:t>σ</a:t>
            </a:r>
            <a:r>
              <a:rPr lang="de-DE" sz="2600" smtClean="0">
                <a:solidFill>
                  <a:schemeClr val="bg1"/>
                </a:solidFill>
              </a:rPr>
              <a:t> significance </a:t>
            </a:r>
          </a:p>
          <a:p>
            <a:pPr>
              <a:spcAft>
                <a:spcPts val="600"/>
              </a:spcAft>
              <a:buNone/>
            </a:pP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Sterile neutrinos: 	</a:t>
            </a:r>
            <a:r>
              <a:rPr lang="de-DE" sz="2600" baseline="30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</a:t>
            </a: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 5MCi 550days </a:t>
            </a: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→</a:t>
            </a: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</a:t>
            </a:r>
            <a:r>
              <a:rPr lang="de-DE" sz="2600" baseline="30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</a:t>
            </a:r>
            <a:r>
              <a:rPr lang="el-GR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</a:t>
            </a:r>
            <a:r>
              <a:rPr lang="de-DE" sz="2600" baseline="-25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&lt; 2.2∙10</a:t>
            </a:r>
            <a:r>
              <a:rPr lang="de-DE" sz="2600" baseline="30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-3 </a:t>
            </a: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90% C.L.</a:t>
            </a:r>
          </a:p>
          <a:p>
            <a:pPr>
              <a:spcAft>
                <a:spcPts val="1800"/>
              </a:spcAft>
              <a:buNone/>
            </a:pPr>
            <a:r>
              <a:rPr lang="de-DE" sz="2600" smtClean="0">
                <a:solidFill>
                  <a:schemeClr val="bg1"/>
                </a:solidFill>
              </a:rPr>
              <a:t>	</a:t>
            </a:r>
            <a:r>
              <a:rPr lang="el-GR" sz="2600" smtClean="0">
                <a:solidFill>
                  <a:schemeClr val="bg1"/>
                </a:solidFill>
              </a:rPr>
              <a:t>δ</a:t>
            </a:r>
            <a:r>
              <a:rPr lang="de-DE" sz="2600" baseline="-25000" smtClean="0">
                <a:solidFill>
                  <a:schemeClr val="bg1"/>
                </a:solidFill>
              </a:rPr>
              <a:t>CP</a:t>
            </a:r>
            <a:r>
              <a:rPr lang="de-DE" sz="2600" smtClean="0">
                <a:solidFill>
                  <a:schemeClr val="bg1"/>
                </a:solidFill>
              </a:rPr>
              <a:t>: 			via 10 years pion decay-at-rest </a:t>
            </a:r>
            <a:r>
              <a:rPr lang="de-DE" sz="2600" smtClean="0">
                <a:solidFill>
                  <a:schemeClr val="bg1"/>
                </a:solidFill>
                <a:latin typeface="Arial"/>
                <a:cs typeface="Arial"/>
              </a:rPr>
              <a:t>→</a:t>
            </a:r>
            <a:r>
              <a:rPr lang="de-DE" sz="2600" smtClean="0">
                <a:solidFill>
                  <a:schemeClr val="bg1"/>
                </a:solidFill>
              </a:rPr>
              <a:t> 42% coverage with &gt;3</a:t>
            </a:r>
            <a:r>
              <a:rPr lang="el-GR" sz="2600" smtClean="0">
                <a:solidFill>
                  <a:schemeClr val="bg1"/>
                </a:solidFill>
              </a:rPr>
              <a:t>σ</a:t>
            </a:r>
            <a:endParaRPr lang="de-DE" sz="2600" smtClean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None/>
            </a:pPr>
            <a:r>
              <a:rPr lang="de-DE" sz="2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Foreseen start of  data taking in 2022</a:t>
            </a:r>
          </a:p>
          <a:p>
            <a:pPr>
              <a:spcAft>
                <a:spcPts val="600"/>
              </a:spcAft>
              <a:buNone/>
            </a:pPr>
            <a:endParaRPr lang="de-DE" sz="26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de-DE" sz="23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de-DE" sz="16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de-DE" sz="26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sz="23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645659" y="4510429"/>
            <a:ext cx="378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4" descr="LENA inner detector rendered dark.png"/>
          <p:cNvPicPr>
            <a:picLocks noChangeAspect="1"/>
          </p:cNvPicPr>
          <p:nvPr/>
        </p:nvPicPr>
        <p:blipFill>
          <a:blip r:embed="rId3" cstate="print">
            <a:lum bright="-1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de-DE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89575"/>
            <a:ext cx="8229600" cy="5557410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  <a:buNone/>
            </a:pPr>
            <a:r>
              <a:rPr lang="de-DE" sz="2100" u="sng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Photosensors</a:t>
            </a:r>
          </a:p>
          <a:p>
            <a:pPr>
              <a:spcAft>
                <a:spcPts val="600"/>
              </a:spcAft>
            </a:pPr>
            <a:r>
              <a:rPr lang="de-DE" sz="21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 goals of LENA set demanding requirements for photosensors</a:t>
            </a:r>
          </a:p>
          <a:p>
            <a:pPr>
              <a:spcAft>
                <a:spcPts val="600"/>
              </a:spcAft>
            </a:pPr>
            <a:endParaRPr lang="de-DE" sz="14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r>
              <a:rPr lang="de-DE" sz="21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Started to quantify limits with Geant4 Monte Carlo simulations</a:t>
            </a:r>
          </a:p>
          <a:p>
            <a:pPr>
              <a:spcAft>
                <a:spcPts val="600"/>
              </a:spcAft>
            </a:pPr>
            <a:endParaRPr lang="de-DE" sz="14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r>
              <a:rPr lang="de-DE" sz="21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Measured properties for 5-10“ PMT series at LNGS + Milano</a:t>
            </a:r>
          </a:p>
          <a:p>
            <a:pPr>
              <a:spcAft>
                <a:spcPts val="600"/>
              </a:spcAft>
            </a:pPr>
            <a:r>
              <a:rPr lang="de-DE" sz="21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Constructing photosensor test facility in Munich to measure missing sensor properties, first test measurements in good agreement</a:t>
            </a:r>
          </a:p>
          <a:p>
            <a:pPr>
              <a:spcAft>
                <a:spcPts val="600"/>
              </a:spcAft>
            </a:pPr>
            <a:endParaRPr lang="de-DE" sz="14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r>
              <a:rPr lang="de-DE" sz="21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far PMTs favoured option: </a:t>
            </a:r>
          </a:p>
          <a:p>
            <a:pPr marL="714375" indent="-244475">
              <a:spcAft>
                <a:spcPts val="600"/>
              </a:spcAft>
            </a:pPr>
            <a:r>
              <a:rPr lang="de-DE" sz="21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standard option: Hamamatsu R11780 (12“)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de-DE" sz="21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other promising alternative sensors have to be tested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endParaRPr lang="de-DE" sz="14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</a:pPr>
            <a:r>
              <a:rPr lang="de-DE" sz="21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Designed an optical module for PMTs consisting of  light concentrator, buffer liquid, mu metal, voltage divider, pressure encapsulation</a:t>
            </a:r>
          </a:p>
          <a:p>
            <a:r>
              <a:rPr lang="de-DE" sz="21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completed first designs + FEA simulations of pressure encapsulations </a:t>
            </a:r>
            <a:r>
              <a:rPr lang="de-DE" sz="21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→</a:t>
            </a:r>
            <a:r>
              <a:rPr lang="de-DE" sz="21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optimize designs, cross-check simulation results</a:t>
            </a:r>
          </a:p>
          <a:p>
            <a:r>
              <a:rPr lang="de-DE" sz="21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prototype of complete optical module in ≈ 1 year</a:t>
            </a:r>
          </a:p>
          <a:p>
            <a:pPr>
              <a:buNone/>
            </a:pPr>
            <a:endParaRPr lang="de-DE" sz="23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de-DE" sz="16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de-DE" sz="26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sz="23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Backup slides</a:t>
            </a:r>
            <a:br>
              <a:rPr lang="de-DE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DE" sz="3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41883"/>
            <a:ext cx="8229600" cy="1143000"/>
          </a:xfrm>
        </p:spPr>
        <p:txBody>
          <a:bodyPr/>
          <a:lstStyle/>
          <a:p>
            <a:r>
              <a:rPr lang="de-DE" smtClean="0">
                <a:solidFill>
                  <a:schemeClr val="accent1"/>
                </a:solidFill>
              </a:rPr>
              <a:t>p</a:t>
            </a:r>
            <a:r>
              <a:rPr lang="de-DE" smtClean="0">
                <a:solidFill>
                  <a:schemeClr val="accent1"/>
                </a:solidFill>
                <a:latin typeface="Arial"/>
                <a:cs typeface="Arial"/>
              </a:rPr>
              <a:t>→</a:t>
            </a:r>
            <a:r>
              <a:rPr lang="de-DE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mtClean="0">
                <a:solidFill>
                  <a:schemeClr val="accent1"/>
                </a:solidFill>
              </a:rPr>
              <a:t>K</a:t>
            </a:r>
            <a:r>
              <a:rPr lang="de-DE" baseline="30000" smtClean="0">
                <a:solidFill>
                  <a:schemeClr val="accent1"/>
                </a:solidFill>
              </a:rPr>
              <a:t>+</a:t>
            </a:r>
            <a:r>
              <a:rPr lang="de-DE" smtClean="0">
                <a:solidFill>
                  <a:schemeClr val="accent1"/>
                </a:solidFill>
              </a:rPr>
              <a:t> </a:t>
            </a:r>
            <a:r>
              <a:rPr lang="el-GR" smtClean="0">
                <a:solidFill>
                  <a:schemeClr val="accent1"/>
                </a:solidFill>
              </a:rPr>
              <a:t>ˉ </a:t>
            </a:r>
            <a:endParaRPr lang="de-DE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78524"/>
            <a:ext cx="8135815" cy="3481754"/>
          </a:xfrm>
        </p:spPr>
        <p:txBody>
          <a:bodyPr>
            <a:normAutofit fontScale="55000" lnSpcReduction="20000"/>
          </a:bodyPr>
          <a:lstStyle/>
          <a:p>
            <a:r>
              <a:rPr lang="de-DE" smtClean="0"/>
              <a:t>LHC won‘t exclude complete parameter space for SUSY SM extensions</a:t>
            </a:r>
          </a:p>
          <a:p>
            <a:r>
              <a:rPr lang="de-DE" smtClean="0"/>
              <a:t>K</a:t>
            </a:r>
            <a:r>
              <a:rPr lang="de-DE" baseline="30000" smtClean="0"/>
              <a:t>+</a:t>
            </a:r>
            <a:r>
              <a:rPr lang="de-DE" smtClean="0"/>
              <a:t> decay channel is favored due to R parity, which is part of all SUSY theories </a:t>
            </a:r>
            <a:r>
              <a:rPr lang="de-DE" smtClean="0">
                <a:latin typeface="Arial"/>
                <a:cs typeface="Arial"/>
              </a:rPr>
              <a:t>→</a:t>
            </a:r>
            <a:r>
              <a:rPr lang="de-DE" smtClean="0"/>
              <a:t> parameter space left to be excluded</a:t>
            </a:r>
          </a:p>
          <a:p>
            <a:r>
              <a:rPr lang="de-DE" smtClean="0"/>
              <a:t>We plan to improve our background rejection capability (currently 0.6 events / 500 kt </a:t>
            </a:r>
            <a:r>
              <a:rPr lang="de-DE" smtClean="0">
                <a:latin typeface="Calibri"/>
              </a:rPr>
              <a:t>∙yrs) by including the tracking capability of LENA </a:t>
            </a:r>
            <a:r>
              <a:rPr lang="de-DE" smtClean="0">
                <a:latin typeface="Arial"/>
                <a:cs typeface="Arial"/>
              </a:rPr>
              <a:t>→</a:t>
            </a:r>
            <a:r>
              <a:rPr lang="de-DE" smtClean="0">
                <a:latin typeface="Calibri"/>
              </a:rPr>
              <a:t> 20 yrs bg-free measurement time </a:t>
            </a:r>
            <a:r>
              <a:rPr lang="de-DE" smtClean="0">
                <a:latin typeface="Arial"/>
                <a:cs typeface="Arial"/>
              </a:rPr>
              <a:t>→ </a:t>
            </a:r>
            <a:r>
              <a:rPr lang="de-DE" smtClean="0">
                <a:latin typeface="Calibri"/>
              </a:rPr>
              <a:t>exclude up to ≈ 1∙10</a:t>
            </a:r>
            <a:r>
              <a:rPr lang="de-DE" baseline="30000" smtClean="0">
                <a:latin typeface="Calibri"/>
              </a:rPr>
              <a:t>35 </a:t>
            </a:r>
            <a:r>
              <a:rPr lang="de-DE" smtClean="0">
                <a:latin typeface="Calibri"/>
              </a:rPr>
              <a:t>yrs </a:t>
            </a:r>
            <a:r>
              <a:rPr lang="de-DE" smtClean="0">
                <a:latin typeface="Arial"/>
                <a:cs typeface="Arial"/>
              </a:rPr>
              <a:t>→</a:t>
            </a:r>
            <a:r>
              <a:rPr lang="de-DE" smtClean="0">
                <a:latin typeface="Calibri"/>
              </a:rPr>
              <a:t> covers greatest part of SUSY extensions</a:t>
            </a:r>
          </a:p>
          <a:p>
            <a:r>
              <a:rPr lang="de-DE" smtClean="0">
                <a:latin typeface="Calibri"/>
              </a:rPr>
              <a:t>Even without a viable theory, all channels must be examined - it could well be that all current theories are wrong. This channel combines  quarks from first + second family </a:t>
            </a:r>
            <a:r>
              <a:rPr lang="de-DE" smtClean="0">
                <a:latin typeface="Arial"/>
                <a:cs typeface="Arial"/>
              </a:rPr>
              <a:t>→ </a:t>
            </a:r>
            <a:r>
              <a:rPr lang="de-DE" smtClean="0">
                <a:latin typeface="Calibri"/>
              </a:rPr>
              <a:t>particularly interesting </a:t>
            </a:r>
          </a:p>
          <a:p>
            <a:r>
              <a:rPr lang="de-DE" smtClean="0">
                <a:latin typeface="Calibri"/>
              </a:rPr>
              <a:t>LENA has the highest detection efficiency + mass of currently planned detectors for this channel </a:t>
            </a:r>
          </a:p>
          <a:p>
            <a:r>
              <a:rPr lang="de-DE" smtClean="0">
                <a:latin typeface="Calibri"/>
              </a:rPr>
              <a:t>Nevertheless: will look at potential of K</a:t>
            </a:r>
            <a:r>
              <a:rPr lang="de-DE" baseline="30000" smtClean="0">
                <a:latin typeface="Calibri"/>
              </a:rPr>
              <a:t>0</a:t>
            </a:r>
            <a:r>
              <a:rPr lang="de-DE" smtClean="0">
                <a:latin typeface="Calibri"/>
              </a:rPr>
              <a:t> channels in near future</a:t>
            </a:r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5142674" y="149447"/>
            <a:ext cx="3788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400" smtClean="0">
                <a:solidFill>
                  <a:schemeClr val="accent1"/>
                </a:solidFill>
              </a:rPr>
              <a:t>ν</a:t>
            </a:r>
            <a:endParaRPr lang="de-DE" sz="4400">
              <a:solidFill>
                <a:schemeClr val="accent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2198" y="4560276"/>
            <a:ext cx="3575344" cy="229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 descr="proton deca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9535" y="4620251"/>
            <a:ext cx="2937647" cy="2237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4430" y="810723"/>
            <a:ext cx="3902809" cy="146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397" y="349949"/>
            <a:ext cx="3080234" cy="367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0999" y="3165231"/>
            <a:ext cx="4800596" cy="327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988" y="4421433"/>
            <a:ext cx="3998802" cy="197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638175"/>
            <a:ext cx="8429625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Physics potential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1723" y="300668"/>
            <a:ext cx="9144000" cy="832131"/>
          </a:xfrm>
        </p:spPr>
        <p:txBody>
          <a:bodyPr>
            <a:noAutofit/>
          </a:bodyPr>
          <a:lstStyle/>
          <a:p>
            <a:r>
              <a:rPr lang="de-DE" sz="3200" b="1" smtClean="0">
                <a:solidFill>
                  <a:schemeClr val="tx2"/>
                </a:solidFill>
              </a:rPr>
              <a:t>Neutrino physics: Possible contributions from LENA</a:t>
            </a:r>
            <a:endParaRPr lang="de-DE" sz="3200" b="1">
              <a:solidFill>
                <a:schemeClr val="tx2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887352" y="1041655"/>
            <a:ext cx="360113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>
              <a:spcAft>
                <a:spcPts val="600"/>
              </a:spcAft>
            </a:pPr>
            <a:r>
              <a:rPr lang="de-DE" sz="2200" smtClean="0">
                <a:solidFill>
                  <a:schemeClr val="tx2"/>
                </a:solidFill>
                <a:cs typeface="Times New Roman"/>
              </a:rPr>
              <a:t>Astroparticle physics</a:t>
            </a:r>
          </a:p>
          <a:p>
            <a:pPr marL="363538" indent="-363538"/>
            <a:r>
              <a:rPr lang="de-DE" sz="1700" b="1" smtClean="0">
                <a:solidFill>
                  <a:srgbClr val="C00000"/>
                </a:solidFill>
                <a:cs typeface="Times New Roman"/>
              </a:rPr>
              <a:t>	</a:t>
            </a:r>
            <a:r>
              <a:rPr lang="de-DE" sz="1600" b="1" smtClean="0">
                <a:solidFill>
                  <a:srgbClr val="C00000"/>
                </a:solidFill>
                <a:cs typeface="Times New Roman"/>
              </a:rPr>
              <a:t>Galactic supernova neutrinos</a:t>
            </a:r>
          </a:p>
          <a:p>
            <a:pPr marL="363538" indent="-363538"/>
            <a:r>
              <a:rPr lang="de-DE" sz="1600" b="1" smtClean="0">
                <a:solidFill>
                  <a:srgbClr val="C00000"/>
                </a:solidFill>
                <a:cs typeface="Times New Roman"/>
              </a:rPr>
              <a:t>	Diffuse supernova neutrinos</a:t>
            </a:r>
          </a:p>
          <a:p>
            <a:pPr marL="363538" indent="-363538"/>
            <a:r>
              <a:rPr lang="de-DE" sz="1600" smtClean="0">
                <a:solidFill>
                  <a:srgbClr val="C00000"/>
                </a:solidFill>
                <a:cs typeface="Times New Roman"/>
              </a:rPr>
              <a:t>	Solar neutrinos</a:t>
            </a:r>
          </a:p>
          <a:p>
            <a:pPr marL="363538" indent="-363538"/>
            <a:r>
              <a:rPr lang="de-DE" sz="1600" smtClean="0">
                <a:cs typeface="Times New Roman"/>
              </a:rPr>
              <a:t>	High-energy neutrinos</a:t>
            </a:r>
          </a:p>
          <a:p>
            <a:pPr marL="363538" indent="-363538"/>
            <a:r>
              <a:rPr lang="de-DE" sz="1600" smtClean="0">
                <a:cs typeface="Times New Roman"/>
              </a:rPr>
              <a:t>	Cosmological neutrinos</a:t>
            </a:r>
          </a:p>
          <a:p>
            <a:pPr marL="363538" indent="-363538"/>
            <a:r>
              <a:rPr lang="de-DE" sz="1600" smtClean="0">
                <a:solidFill>
                  <a:srgbClr val="C00000"/>
                </a:solidFill>
                <a:cs typeface="Times New Roman"/>
              </a:rPr>
              <a:t>	Atmospheric neutrinos</a:t>
            </a:r>
          </a:p>
          <a:p>
            <a:pPr marL="363538" indent="-363538"/>
            <a:r>
              <a:rPr lang="de-DE" sz="1600" smtClean="0">
                <a:solidFill>
                  <a:srgbClr val="C00000"/>
                </a:solidFill>
                <a:cs typeface="Times New Roman"/>
              </a:rPr>
              <a:t>	Dark Matter annihilation/decay</a:t>
            </a:r>
          </a:p>
          <a:p>
            <a:pPr marL="363538" indent="-363538"/>
            <a:r>
              <a:rPr lang="de-DE" sz="1700" smtClean="0">
                <a:cs typeface="Times New Roman"/>
              </a:rPr>
              <a:t>	</a:t>
            </a:r>
          </a:p>
          <a:p>
            <a:pPr marL="363538" indent="-363538"/>
            <a:endParaRPr lang="de-DE" sz="1700" smtClean="0">
              <a:cs typeface="Times New Roman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815344" y="3411239"/>
            <a:ext cx="30343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>
              <a:spcAft>
                <a:spcPts val="600"/>
              </a:spcAft>
            </a:pPr>
            <a:r>
              <a:rPr lang="de-DE" sz="2200" smtClean="0">
                <a:solidFill>
                  <a:schemeClr val="tx2"/>
                </a:solidFill>
                <a:cs typeface="Times New Roman"/>
              </a:rPr>
              <a:t>Geophysics</a:t>
            </a:r>
          </a:p>
          <a:p>
            <a:pPr marL="363538" indent="-363538"/>
            <a:r>
              <a:rPr lang="de-DE" sz="1700" b="1" smtClean="0">
                <a:solidFill>
                  <a:srgbClr val="C00000"/>
                </a:solidFill>
                <a:cs typeface="Times New Roman"/>
              </a:rPr>
              <a:t>	</a:t>
            </a:r>
            <a:r>
              <a:rPr lang="de-DE" sz="1600" b="1" smtClean="0">
                <a:solidFill>
                  <a:srgbClr val="C00000"/>
                </a:solidFill>
                <a:cs typeface="Times New Roman"/>
              </a:rPr>
              <a:t>Geoneutrinos</a:t>
            </a:r>
          </a:p>
        </p:txBody>
      </p:sp>
      <p:sp>
        <p:nvSpPr>
          <p:cNvPr id="6" name="Rechteck 5"/>
          <p:cNvSpPr/>
          <p:nvPr/>
        </p:nvSpPr>
        <p:spPr>
          <a:xfrm>
            <a:off x="467544" y="1050180"/>
            <a:ext cx="246322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363538">
              <a:spcAft>
                <a:spcPts val="600"/>
              </a:spcAft>
            </a:pPr>
            <a:r>
              <a:rPr lang="de-DE" sz="2200" smtClean="0">
                <a:solidFill>
                  <a:schemeClr val="tx2"/>
                </a:solidFill>
              </a:rPr>
              <a:t>Particle physics</a:t>
            </a:r>
          </a:p>
          <a:p>
            <a:pPr marL="363538" indent="-363538"/>
            <a:r>
              <a:rPr lang="de-DE" sz="1600" u="sng" smtClean="0"/>
              <a:t>Neutrino properties</a:t>
            </a:r>
          </a:p>
          <a:p>
            <a:pPr marL="363538" indent="-363538"/>
            <a:r>
              <a:rPr lang="de-DE" sz="1600" smtClean="0"/>
              <a:t>m</a:t>
            </a:r>
            <a:r>
              <a:rPr lang="de-DE" sz="1600" baseline="-25000" smtClean="0"/>
              <a:t>1</a:t>
            </a:r>
            <a:endParaRPr lang="de-DE" sz="1600" smtClean="0"/>
          </a:p>
          <a:p>
            <a:pPr marL="363538" indent="-363538"/>
            <a:r>
              <a:rPr lang="el-GR" sz="1600" smtClean="0">
                <a:solidFill>
                  <a:srgbClr val="C00000"/>
                </a:solidFill>
              </a:rPr>
              <a:t>Δ</a:t>
            </a:r>
            <a:r>
              <a:rPr lang="de-DE" sz="1600" smtClean="0">
                <a:solidFill>
                  <a:srgbClr val="C00000"/>
                </a:solidFill>
              </a:rPr>
              <a:t>m</a:t>
            </a:r>
            <a:r>
              <a:rPr lang="de-DE" sz="1600" baseline="-25000" smtClean="0">
                <a:solidFill>
                  <a:srgbClr val="C00000"/>
                </a:solidFill>
              </a:rPr>
              <a:t>12</a:t>
            </a:r>
            <a:r>
              <a:rPr lang="de-DE" sz="1600" baseline="30000" smtClean="0">
                <a:solidFill>
                  <a:srgbClr val="C00000"/>
                </a:solidFill>
              </a:rPr>
              <a:t>2</a:t>
            </a:r>
            <a:endParaRPr lang="de-DE" sz="1600" smtClean="0">
              <a:solidFill>
                <a:srgbClr val="C00000"/>
              </a:solidFill>
            </a:endParaRPr>
          </a:p>
          <a:p>
            <a:pPr marL="363538" indent="-363538"/>
            <a:r>
              <a:rPr lang="el-GR" sz="1600" smtClean="0">
                <a:solidFill>
                  <a:srgbClr val="C00000"/>
                </a:solidFill>
              </a:rPr>
              <a:t>Δ</a:t>
            </a:r>
            <a:r>
              <a:rPr lang="de-DE" sz="1600" smtClean="0">
                <a:solidFill>
                  <a:srgbClr val="C00000"/>
                </a:solidFill>
              </a:rPr>
              <a:t>m</a:t>
            </a:r>
            <a:r>
              <a:rPr lang="de-DE" sz="1600" baseline="-25000" smtClean="0">
                <a:solidFill>
                  <a:srgbClr val="C00000"/>
                </a:solidFill>
              </a:rPr>
              <a:t>23</a:t>
            </a:r>
            <a:r>
              <a:rPr lang="de-DE" sz="1600" baseline="30000" smtClean="0">
                <a:solidFill>
                  <a:srgbClr val="C00000"/>
                </a:solidFill>
              </a:rPr>
              <a:t>2</a:t>
            </a:r>
            <a:endParaRPr lang="de-DE" sz="1600" smtClean="0">
              <a:solidFill>
                <a:srgbClr val="C00000"/>
              </a:solidFill>
            </a:endParaRPr>
          </a:p>
          <a:p>
            <a:pPr marL="363538" indent="-363538"/>
            <a:r>
              <a:rPr lang="de-DE" sz="1600" b="1" smtClean="0">
                <a:solidFill>
                  <a:srgbClr val="C00000"/>
                </a:solidFill>
              </a:rPr>
              <a:t>Mass hierarchy</a:t>
            </a:r>
          </a:p>
          <a:p>
            <a:pPr marL="363538" indent="-363538"/>
            <a:r>
              <a:rPr lang="de-DE" sz="1600" smtClean="0"/>
              <a:t>Majorana / Dirac</a:t>
            </a:r>
          </a:p>
          <a:p>
            <a:pPr marL="363538" indent="-363538"/>
            <a:r>
              <a:rPr lang="de-DE" sz="1600" smtClean="0">
                <a:cs typeface="Arial"/>
              </a:rPr>
              <a:t>ϑ</a:t>
            </a:r>
            <a:r>
              <a:rPr lang="de-DE" sz="1600" baseline="-25000" smtClean="0">
                <a:cs typeface="Times New Roman"/>
              </a:rPr>
              <a:t>12</a:t>
            </a:r>
            <a:endParaRPr lang="de-DE" sz="1600" smtClean="0">
              <a:cs typeface="Times New Roman"/>
            </a:endParaRPr>
          </a:p>
          <a:p>
            <a:pPr marL="363538" indent="-363538"/>
            <a:r>
              <a:rPr lang="de-DE" sz="1600" smtClean="0">
                <a:solidFill>
                  <a:srgbClr val="C00000"/>
                </a:solidFill>
                <a:cs typeface="Arial"/>
              </a:rPr>
              <a:t>ϑ</a:t>
            </a:r>
            <a:r>
              <a:rPr lang="de-DE" sz="1600" baseline="-25000" smtClean="0">
                <a:solidFill>
                  <a:srgbClr val="C00000"/>
                </a:solidFill>
                <a:cs typeface="Times New Roman"/>
              </a:rPr>
              <a:t>23</a:t>
            </a:r>
            <a:endParaRPr lang="de-DE" sz="1600" smtClean="0">
              <a:solidFill>
                <a:srgbClr val="C00000"/>
              </a:solidFill>
              <a:cs typeface="Times New Roman"/>
            </a:endParaRPr>
          </a:p>
          <a:p>
            <a:pPr marL="363538" indent="-363538"/>
            <a:r>
              <a:rPr lang="de-DE" sz="1600" smtClean="0">
                <a:solidFill>
                  <a:srgbClr val="C00000"/>
                </a:solidFill>
                <a:cs typeface="Arial"/>
              </a:rPr>
              <a:t>ϑ</a:t>
            </a:r>
            <a:r>
              <a:rPr lang="de-DE" sz="1600" baseline="-25000" smtClean="0">
                <a:solidFill>
                  <a:srgbClr val="C00000"/>
                </a:solidFill>
                <a:cs typeface="Times New Roman"/>
              </a:rPr>
              <a:t>13</a:t>
            </a:r>
            <a:endParaRPr lang="de-DE" sz="1600" smtClean="0">
              <a:solidFill>
                <a:srgbClr val="C00000"/>
              </a:solidFill>
              <a:cs typeface="Times New Roman"/>
            </a:endParaRPr>
          </a:p>
          <a:p>
            <a:pPr marL="363538" indent="-363538"/>
            <a:r>
              <a:rPr lang="de-DE" sz="1600" b="1" smtClean="0">
                <a:solidFill>
                  <a:srgbClr val="C00000"/>
                </a:solidFill>
                <a:cs typeface="Times New Roman"/>
              </a:rPr>
              <a:t>Sterile neutrinos</a:t>
            </a:r>
          </a:p>
          <a:p>
            <a:pPr marL="363538" indent="-363538"/>
            <a:r>
              <a:rPr lang="el-GR" sz="1600" b="1" smtClean="0">
                <a:solidFill>
                  <a:srgbClr val="C00000"/>
                </a:solidFill>
                <a:cs typeface="Times New Roman"/>
              </a:rPr>
              <a:t>δ</a:t>
            </a:r>
            <a:r>
              <a:rPr lang="de-DE" sz="1600" b="1" baseline="-25000" smtClean="0">
                <a:solidFill>
                  <a:srgbClr val="C00000"/>
                </a:solidFill>
                <a:cs typeface="Times New Roman"/>
              </a:rPr>
              <a:t>CP</a:t>
            </a:r>
          </a:p>
          <a:p>
            <a:pPr marL="363538" indent="-363538"/>
            <a:endParaRPr lang="de-DE" sz="1700" smtClean="0">
              <a:cs typeface="Times New Roman"/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475202" y="4536281"/>
            <a:ext cx="14300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3538" indent="-363538"/>
            <a:r>
              <a:rPr lang="de-DE" sz="1600" b="1" smtClean="0">
                <a:solidFill>
                  <a:srgbClr val="C00000"/>
                </a:solidFill>
              </a:rPr>
              <a:t>Nucleon decay</a:t>
            </a:r>
          </a:p>
        </p:txBody>
      </p:sp>
      <p:sp>
        <p:nvSpPr>
          <p:cNvPr id="37" name="Rechteck 36"/>
          <p:cNvSpPr/>
          <p:nvPr/>
        </p:nvSpPr>
        <p:spPr>
          <a:xfrm>
            <a:off x="2815344" y="4290332"/>
            <a:ext cx="3723247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>
              <a:spcAft>
                <a:spcPts val="600"/>
              </a:spcAft>
            </a:pPr>
            <a:r>
              <a:rPr lang="de-DE" sz="2200" smtClean="0">
                <a:solidFill>
                  <a:schemeClr val="tx2"/>
                </a:solidFill>
                <a:cs typeface="Times New Roman"/>
              </a:rPr>
              <a:t>Artificial sources</a:t>
            </a:r>
          </a:p>
          <a:p>
            <a:pPr marL="363538" indent="-363538"/>
            <a:r>
              <a:rPr lang="de-DE" sz="1600" smtClean="0">
                <a:solidFill>
                  <a:srgbClr val="C00000"/>
                </a:solidFill>
                <a:cs typeface="Times New Roman"/>
              </a:rPr>
              <a:t>	Neutrino beam</a:t>
            </a:r>
          </a:p>
          <a:p>
            <a:pPr marL="363538" indent="-363538"/>
            <a:r>
              <a:rPr lang="de-DE" sz="1600" smtClean="0">
                <a:solidFill>
                  <a:srgbClr val="C00000"/>
                </a:solidFill>
                <a:cs typeface="Times New Roman"/>
              </a:rPr>
              <a:t>	Radioactive neutrino source</a:t>
            </a:r>
          </a:p>
          <a:p>
            <a:pPr marL="363538" indent="-363538"/>
            <a:r>
              <a:rPr lang="de-DE" sz="1600" smtClean="0">
                <a:solidFill>
                  <a:srgbClr val="C00000"/>
                </a:solidFill>
                <a:cs typeface="Times New Roman"/>
              </a:rPr>
              <a:t>	Pion decay-at-rest beam</a:t>
            </a:r>
          </a:p>
          <a:p>
            <a:pPr marL="363538" indent="-363538"/>
            <a:r>
              <a:rPr lang="de-DE" sz="1600" smtClean="0">
                <a:solidFill>
                  <a:srgbClr val="C00000"/>
                </a:solidFill>
                <a:cs typeface="Times New Roman"/>
              </a:rPr>
              <a:t>	Reactor neutrinos</a:t>
            </a:r>
          </a:p>
        </p:txBody>
      </p:sp>
      <p:pic>
        <p:nvPicPr>
          <p:cNvPr id="38" name="Bild 17" descr="lena_wo_text_34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5644" y="973015"/>
            <a:ext cx="2621037" cy="58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feld 38"/>
          <p:cNvSpPr txBox="1"/>
          <p:nvPr/>
        </p:nvSpPr>
        <p:spPr>
          <a:xfrm>
            <a:off x="5498926" y="5386192"/>
            <a:ext cx="1363065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7313"/>
            <a:r>
              <a:rPr lang="de-DE" sz="2200" smtClean="0">
                <a:solidFill>
                  <a:srgbClr val="00B050"/>
                </a:solidFill>
              </a:rPr>
              <a:t>LENA</a:t>
            </a:r>
            <a:endParaRPr lang="de-DE" sz="2200" smtClean="0"/>
          </a:p>
          <a:p>
            <a:pPr marL="263525" indent="-263525"/>
            <a:r>
              <a:rPr lang="de-DE" sz="1600" smtClean="0">
                <a:solidFill>
                  <a:srgbClr val="00B050"/>
                </a:solidFill>
              </a:rPr>
              <a:t>	L</a:t>
            </a:r>
            <a:r>
              <a:rPr lang="de-DE" sz="1600" smtClean="0"/>
              <a:t>ow </a:t>
            </a:r>
          </a:p>
          <a:p>
            <a:pPr marL="263525" indent="-263525"/>
            <a:r>
              <a:rPr lang="de-DE" sz="1600" smtClean="0">
                <a:solidFill>
                  <a:srgbClr val="00B050"/>
                </a:solidFill>
              </a:rPr>
              <a:t>	E</a:t>
            </a:r>
            <a:r>
              <a:rPr lang="de-DE" sz="1600" smtClean="0"/>
              <a:t>nergy </a:t>
            </a:r>
          </a:p>
          <a:p>
            <a:pPr marL="263525" indent="-263525"/>
            <a:r>
              <a:rPr lang="de-DE" sz="1600" smtClean="0">
                <a:solidFill>
                  <a:srgbClr val="00B050"/>
                </a:solidFill>
              </a:rPr>
              <a:t>	N</a:t>
            </a:r>
            <a:r>
              <a:rPr lang="de-DE" sz="1600" smtClean="0"/>
              <a:t>eutrino </a:t>
            </a:r>
          </a:p>
          <a:p>
            <a:pPr marL="263525" indent="-263525"/>
            <a:r>
              <a:rPr lang="de-DE" sz="1600" smtClean="0">
                <a:solidFill>
                  <a:srgbClr val="00B050"/>
                </a:solidFill>
              </a:rPr>
              <a:t>	A</a:t>
            </a:r>
            <a:r>
              <a:rPr lang="de-DE" sz="1600" smtClean="0"/>
              <a:t>stronomy</a:t>
            </a:r>
            <a:endParaRPr lang="de-DE" sz="1600"/>
          </a:p>
        </p:txBody>
      </p:sp>
      <p:grpSp>
        <p:nvGrpSpPr>
          <p:cNvPr id="32" name="Gruppieren 51"/>
          <p:cNvGrpSpPr/>
          <p:nvPr/>
        </p:nvGrpSpPr>
        <p:grpSpPr>
          <a:xfrm>
            <a:off x="350313" y="2015826"/>
            <a:ext cx="117231" cy="178223"/>
            <a:chOff x="1828800" y="4797152"/>
            <a:chExt cx="438945" cy="504056"/>
          </a:xfrm>
        </p:grpSpPr>
        <p:cxnSp>
          <p:nvCxnSpPr>
            <p:cNvPr id="33" name="Gerade Verbindung 32"/>
            <p:cNvCxnSpPr/>
            <p:nvPr/>
          </p:nvCxnSpPr>
          <p:spPr>
            <a:xfrm>
              <a:off x="1828800" y="5122985"/>
              <a:ext cx="181772" cy="17822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/>
          </p:nvCxnSpPr>
          <p:spPr>
            <a:xfrm flipV="1">
              <a:off x="2010572" y="4797152"/>
              <a:ext cx="257173" cy="50405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pieren 53"/>
          <p:cNvGrpSpPr/>
          <p:nvPr/>
        </p:nvGrpSpPr>
        <p:grpSpPr>
          <a:xfrm>
            <a:off x="350313" y="2249484"/>
            <a:ext cx="117231" cy="178223"/>
            <a:chOff x="1828800" y="4797152"/>
            <a:chExt cx="438945" cy="504056"/>
          </a:xfrm>
        </p:grpSpPr>
        <p:cxnSp>
          <p:nvCxnSpPr>
            <p:cNvPr id="40" name="Gerade Verbindung 39"/>
            <p:cNvCxnSpPr/>
            <p:nvPr/>
          </p:nvCxnSpPr>
          <p:spPr>
            <a:xfrm>
              <a:off x="1828800" y="5122985"/>
              <a:ext cx="181772" cy="17822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/>
          </p:nvCxnSpPr>
          <p:spPr>
            <a:xfrm flipV="1">
              <a:off x="2010572" y="4797152"/>
              <a:ext cx="257173" cy="50405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56"/>
          <p:cNvGrpSpPr/>
          <p:nvPr/>
        </p:nvGrpSpPr>
        <p:grpSpPr>
          <a:xfrm>
            <a:off x="350313" y="3008273"/>
            <a:ext cx="117231" cy="178223"/>
            <a:chOff x="1828800" y="4797152"/>
            <a:chExt cx="438945" cy="504056"/>
          </a:xfrm>
        </p:grpSpPr>
        <p:cxnSp>
          <p:nvCxnSpPr>
            <p:cNvPr id="43" name="Gerade Verbindung 42"/>
            <p:cNvCxnSpPr/>
            <p:nvPr/>
          </p:nvCxnSpPr>
          <p:spPr>
            <a:xfrm>
              <a:off x="1828800" y="5122985"/>
              <a:ext cx="181772" cy="17822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/>
          </p:nvCxnSpPr>
          <p:spPr>
            <a:xfrm flipV="1">
              <a:off x="2010572" y="4797152"/>
              <a:ext cx="257173" cy="50405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ieren 59"/>
          <p:cNvGrpSpPr/>
          <p:nvPr/>
        </p:nvGrpSpPr>
        <p:grpSpPr>
          <a:xfrm>
            <a:off x="350313" y="3254457"/>
            <a:ext cx="117231" cy="178223"/>
            <a:chOff x="1828800" y="4797152"/>
            <a:chExt cx="438945" cy="504056"/>
          </a:xfrm>
        </p:grpSpPr>
        <p:cxnSp>
          <p:nvCxnSpPr>
            <p:cNvPr id="46" name="Gerade Verbindung 45"/>
            <p:cNvCxnSpPr/>
            <p:nvPr/>
          </p:nvCxnSpPr>
          <p:spPr>
            <a:xfrm>
              <a:off x="1828800" y="5122985"/>
              <a:ext cx="181772" cy="17822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/>
          </p:nvCxnSpPr>
          <p:spPr>
            <a:xfrm flipV="1">
              <a:off x="2010572" y="4797152"/>
              <a:ext cx="257173" cy="50405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pieren 62"/>
          <p:cNvGrpSpPr/>
          <p:nvPr/>
        </p:nvGrpSpPr>
        <p:grpSpPr>
          <a:xfrm>
            <a:off x="350313" y="3474924"/>
            <a:ext cx="117231" cy="178223"/>
            <a:chOff x="1828800" y="4797152"/>
            <a:chExt cx="438945" cy="504056"/>
          </a:xfrm>
        </p:grpSpPr>
        <p:cxnSp>
          <p:nvCxnSpPr>
            <p:cNvPr id="49" name="Gerade Verbindung 48"/>
            <p:cNvCxnSpPr/>
            <p:nvPr/>
          </p:nvCxnSpPr>
          <p:spPr>
            <a:xfrm>
              <a:off x="1828800" y="5122985"/>
              <a:ext cx="181772" cy="17822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/>
          </p:nvCxnSpPr>
          <p:spPr>
            <a:xfrm flipV="1">
              <a:off x="2010572" y="4797152"/>
              <a:ext cx="257173" cy="50405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496" y="72008"/>
            <a:ext cx="5410944" cy="70294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de-DE" smtClean="0">
                <a:solidFill>
                  <a:schemeClr val="accent1"/>
                </a:solidFill>
              </a:rPr>
              <a:t>Which sensors could fulfill the requirements?</a:t>
            </a:r>
          </a:p>
          <a:p>
            <a:pPr>
              <a:buNone/>
            </a:pPr>
            <a:endParaRPr lang="de-DE" sz="3100" smtClean="0"/>
          </a:p>
          <a:p>
            <a:pPr marL="271463" indent="-271463"/>
            <a:r>
              <a:rPr lang="de-DE" smtClean="0">
                <a:solidFill>
                  <a:schemeClr val="accent1"/>
                </a:solidFill>
              </a:rPr>
              <a:t>Hybrid detectors</a:t>
            </a:r>
          </a:p>
          <a:p>
            <a:pPr marL="271463" indent="-271463">
              <a:buNone/>
            </a:pPr>
            <a:r>
              <a:rPr lang="de-DE" sz="1600" smtClean="0"/>
              <a:t>	</a:t>
            </a:r>
          </a:p>
          <a:p>
            <a:pPr marL="271463" indent="-271463">
              <a:buNone/>
            </a:pPr>
            <a:r>
              <a:rPr lang="de-DE" sz="2600" smtClean="0"/>
              <a:t>	Crucial question: </a:t>
            </a:r>
          </a:p>
          <a:p>
            <a:pPr marL="271463" indent="-271463">
              <a:buNone/>
            </a:pPr>
            <a:r>
              <a:rPr lang="de-DE" sz="2600" smtClean="0">
                <a:solidFill>
                  <a:srgbClr val="C00000"/>
                </a:solidFill>
              </a:rPr>
              <a:t>	Available in high quantities in time for construction? </a:t>
            </a:r>
          </a:p>
          <a:p>
            <a:pPr marL="630238" lvl="1">
              <a:buNone/>
            </a:pPr>
            <a:endParaRPr lang="de-DE" smtClean="0"/>
          </a:p>
          <a:p>
            <a:pPr marL="285750" lvl="1">
              <a:buNone/>
            </a:pPr>
            <a:r>
              <a:rPr lang="de-DE" sz="2600" smtClean="0"/>
              <a:t>	</a:t>
            </a:r>
            <a:r>
              <a:rPr lang="de-DE" sz="2600" smtClean="0">
                <a:solidFill>
                  <a:srgbClr val="00B050"/>
                </a:solidFill>
              </a:rPr>
              <a:t>Possibly yes:</a:t>
            </a:r>
            <a:endParaRPr lang="de-DE" sz="2000" smtClean="0">
              <a:solidFill>
                <a:srgbClr val="00B050"/>
              </a:solidFill>
            </a:endParaRPr>
          </a:p>
          <a:p>
            <a:pPr marL="630238" lvl="1">
              <a:buNone/>
            </a:pPr>
            <a:endParaRPr lang="de-DE" sz="1400" smtClean="0"/>
          </a:p>
          <a:p>
            <a:pPr marL="630238" lvl="1">
              <a:buFont typeface="Arial" pitchFamily="34" charset="0"/>
              <a:buChar char="•"/>
            </a:pPr>
            <a:r>
              <a:rPr lang="de-DE" sz="2400" smtClean="0"/>
              <a:t>Layout: Photocathode, HV, scintillator crystal, PMT</a:t>
            </a:r>
          </a:p>
          <a:p>
            <a:pPr marL="360363" lvl="1">
              <a:buFont typeface="Arial" pitchFamily="34" charset="0"/>
              <a:buChar char="•"/>
            </a:pPr>
            <a:endParaRPr lang="de-DE" sz="1000" smtClean="0"/>
          </a:p>
          <a:p>
            <a:pPr marL="985838" lvl="2"/>
            <a:r>
              <a:rPr lang="de-DE" smtClean="0">
                <a:solidFill>
                  <a:schemeClr val="accent1"/>
                </a:solidFill>
              </a:rPr>
              <a:t>QUASAR</a:t>
            </a:r>
          </a:p>
          <a:p>
            <a:pPr marL="1249363" lvl="3">
              <a:buBlip>
                <a:blip r:embed="rId3"/>
              </a:buBlip>
            </a:pPr>
            <a:r>
              <a:rPr lang="de-DE" smtClean="0"/>
              <a:t>better time resolution, lower dark count + afterpulsing</a:t>
            </a:r>
          </a:p>
          <a:p>
            <a:pPr marL="1249363" lvl="3">
              <a:buBlip>
                <a:blip r:embed="rId4"/>
              </a:buBlip>
            </a:pPr>
            <a:r>
              <a:rPr lang="de-DE" smtClean="0"/>
              <a:t>no manufacturer, dynamic range possibly too small</a:t>
            </a:r>
          </a:p>
          <a:p>
            <a:pPr marL="889000" lvl="3">
              <a:buBlip>
                <a:blip r:embed="rId4"/>
              </a:buBlip>
            </a:pPr>
            <a:endParaRPr lang="de-DE" sz="1000" smtClean="0"/>
          </a:p>
          <a:p>
            <a:pPr marL="985838" lvl="2"/>
            <a:r>
              <a:rPr lang="de-DE" smtClean="0">
                <a:solidFill>
                  <a:schemeClr val="accent1"/>
                </a:solidFill>
              </a:rPr>
              <a:t>X-HPD</a:t>
            </a:r>
            <a:endParaRPr lang="de-DE" smtClean="0"/>
          </a:p>
          <a:p>
            <a:pPr marL="1249363" lvl="3">
              <a:buBlip>
                <a:blip r:embed="rId4"/>
              </a:buBlip>
            </a:pPr>
            <a:r>
              <a:rPr lang="de-DE" smtClean="0"/>
              <a:t>possibly too high dark count + too small dyn. range </a:t>
            </a:r>
          </a:p>
          <a:p>
            <a:pPr marL="889000" lvl="3">
              <a:buBlip>
                <a:blip r:embed="rId4"/>
              </a:buBlip>
            </a:pPr>
            <a:endParaRPr lang="de-DE" smtClean="0"/>
          </a:p>
          <a:p>
            <a:pPr marL="889000" lvl="3">
              <a:buBlip>
                <a:blip r:embed="rId4"/>
              </a:buBlip>
            </a:pPr>
            <a:endParaRPr lang="de-DE" smtClean="0"/>
          </a:p>
          <a:p>
            <a:pPr marL="720725" lvl="1">
              <a:buFont typeface="Arial" pitchFamily="34" charset="0"/>
              <a:buChar char="•"/>
            </a:pPr>
            <a:r>
              <a:rPr lang="de-DE" sz="2400" smtClean="0"/>
              <a:t>Layout: Photocathode, HV, APD</a:t>
            </a:r>
          </a:p>
          <a:p>
            <a:pPr marL="360363" lvl="1">
              <a:buFont typeface="Arial" pitchFamily="34" charset="0"/>
              <a:buChar char="•"/>
            </a:pPr>
            <a:endParaRPr lang="de-DE" sz="1000" smtClean="0"/>
          </a:p>
          <a:p>
            <a:pPr marL="985838" lvl="2"/>
            <a:r>
              <a:rPr lang="de-DE" smtClean="0">
                <a:solidFill>
                  <a:schemeClr val="accent1"/>
                </a:solidFill>
              </a:rPr>
              <a:t>HAPD</a:t>
            </a:r>
          </a:p>
          <a:p>
            <a:pPr marL="1249363" lvl="3">
              <a:buBlip>
                <a:blip r:embed="rId3"/>
              </a:buBlip>
            </a:pPr>
            <a:r>
              <a:rPr lang="de-DE" smtClean="0"/>
              <a:t>should be commercially available soon</a:t>
            </a:r>
          </a:p>
          <a:p>
            <a:pPr marL="1249363" lvl="3">
              <a:buBlip>
                <a:blip r:embed="rId4"/>
              </a:buBlip>
            </a:pPr>
            <a:r>
              <a:rPr lang="de-DE" smtClean="0"/>
              <a:t>dyn. range possibly too small</a:t>
            </a:r>
          </a:p>
          <a:p>
            <a:pPr marL="635000" lvl="2"/>
            <a:endParaRPr lang="de-DE" sz="1000" smtClean="0">
              <a:solidFill>
                <a:schemeClr val="accent1"/>
              </a:solidFill>
            </a:endParaRPr>
          </a:p>
          <a:p>
            <a:pPr marL="985838" lvl="2"/>
            <a:r>
              <a:rPr lang="de-DE" smtClean="0">
                <a:solidFill>
                  <a:schemeClr val="accent1"/>
                </a:solidFill>
              </a:rPr>
              <a:t>QUPID</a:t>
            </a:r>
          </a:p>
          <a:p>
            <a:pPr marL="1249363" lvl="3">
              <a:buBlip>
                <a:blip r:embed="rId5"/>
              </a:buBlip>
            </a:pPr>
            <a:r>
              <a:rPr lang="de-DE" smtClean="0"/>
              <a:t>small size, designed for LAr/LXe, dark count possibly too high, dyn. range poss. too low, detection efficiency not yet known</a:t>
            </a:r>
            <a:endParaRPr lang="de-DE" smtClean="0">
              <a:solidFill>
                <a:schemeClr val="accent1"/>
              </a:solidFill>
            </a:endParaRPr>
          </a:p>
        </p:txBody>
      </p:sp>
      <p:pic>
        <p:nvPicPr>
          <p:cNvPr id="4" name="Grafik 3" descr="Quasar-370 desig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0"/>
            <a:ext cx="1744635" cy="177281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37220" y="5229200"/>
            <a:ext cx="1924578" cy="132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5157192"/>
            <a:ext cx="1080120" cy="140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260648"/>
            <a:ext cx="1343276" cy="12961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6136" y="1916832"/>
            <a:ext cx="1450907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40352" y="1893286"/>
            <a:ext cx="1224136" cy="139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40352" y="3573016"/>
            <a:ext cx="125981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Grafik 10" descr="HPD - Cupid Schematic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796136" y="3573016"/>
            <a:ext cx="1522544" cy="136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149080"/>
            <a:ext cx="185400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4437112"/>
            <a:ext cx="1604829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6300192" y="1340768"/>
            <a:ext cx="2088232" cy="242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35496" y="44624"/>
            <a:ext cx="5688632" cy="55446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indent="-342900">
              <a:spcBef>
                <a:spcPct val="20000"/>
              </a:spcBef>
            </a:pPr>
            <a:r>
              <a:rPr lang="de-DE" sz="2800" smtClean="0">
                <a:solidFill>
                  <a:schemeClr val="accent1"/>
                </a:solidFill>
              </a:rPr>
              <a:t>Which sensors could fulfill the requirements?</a:t>
            </a:r>
          </a:p>
          <a:p>
            <a:pPr marL="342900" indent="-342900">
              <a:spcBef>
                <a:spcPct val="20000"/>
              </a:spcBef>
            </a:pPr>
            <a:endParaRPr kumimoji="0" lang="de-DE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1463" marR="0" lvl="0" indent="-2714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8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Hybrid detectors</a:t>
            </a:r>
          </a:p>
          <a:p>
            <a:pPr marL="271463" marR="0" lvl="0" indent="-2714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271463" marR="0" lvl="0" indent="-2714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de-DE" sz="2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Crucial question: </a:t>
            </a:r>
          </a:p>
          <a:p>
            <a:pPr marL="271463" marR="0" lvl="0" indent="-2714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3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Available in high quantities in time for construction? </a:t>
            </a:r>
          </a:p>
          <a:p>
            <a:pPr marL="271463" marR="0" lvl="1" indent="-271463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23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1463" lvl="1" indent="-271463">
              <a:spcBef>
                <a:spcPct val="20000"/>
              </a:spcBef>
            </a:pPr>
            <a:r>
              <a:rPr kumimoji="0" lang="de-DE" sz="2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de-DE" sz="23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Probably not:</a:t>
            </a:r>
            <a:endParaRPr lang="de-DE" sz="2300" smtClean="0">
              <a:solidFill>
                <a:srgbClr val="C00000"/>
              </a:solidFill>
            </a:endParaRPr>
          </a:p>
          <a:p>
            <a:pPr marL="630238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725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Layout: Photocathode, HV, scintillator crystal, SiPM</a:t>
            </a:r>
          </a:p>
          <a:p>
            <a:pPr marL="630238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85838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de-DE" sz="2200" smtClean="0">
                <a:solidFill>
                  <a:schemeClr val="accent1"/>
                </a:solidFill>
              </a:rPr>
              <a:t>Abalone</a:t>
            </a:r>
            <a:endParaRPr kumimoji="0" lang="de-DE" sz="2200" b="0" i="0" u="none" strike="noStrike" kern="120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49363" lvl="3" indent="-228600">
              <a:spcBef>
                <a:spcPct val="20000"/>
              </a:spcBef>
              <a:buBlip>
                <a:blip r:embed="rId6"/>
              </a:buBlip>
            </a:pPr>
            <a:r>
              <a:rPr lang="de-DE" smtClean="0"/>
              <a:t>simple, robust + cheap design</a:t>
            </a:r>
            <a:endParaRPr kumimoji="0" lang="de-DE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49363" lvl="3" indent="-228600">
              <a:spcBef>
                <a:spcPct val="20000"/>
              </a:spcBef>
              <a:buBlip>
                <a:blip r:embed="rId7"/>
              </a:buBlip>
            </a:pPr>
            <a:r>
              <a:rPr lang="de-DE" smtClean="0"/>
              <a:t>Prototypes not yet stable under atmospheric pressure</a:t>
            </a:r>
          </a:p>
          <a:p>
            <a:pPr marL="1249363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7"/>
              </a:buBlip>
              <a:tabLst/>
              <a:defRPr/>
            </a:pPr>
            <a:endParaRPr kumimoji="0" lang="de-DE" sz="2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890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Blip>
                <a:blip r:embed="rId7"/>
              </a:buBlip>
              <a:tabLst/>
              <a:defRPr/>
            </a:pPr>
            <a:endParaRPr kumimoji="0" lang="de-DE" sz="2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20725" lvl="1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de-DE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Layout: Photocathode, </a:t>
            </a:r>
            <a:r>
              <a:rPr lang="de-DE" sz="2200" smtClean="0"/>
              <a:t>2 microchannel plates </a:t>
            </a:r>
            <a:r>
              <a:rPr lang="de-DE" sz="2200" smtClean="0">
                <a:latin typeface="Arial"/>
                <a:cs typeface="Arial"/>
              </a:rPr>
              <a:t>→</a:t>
            </a:r>
            <a:r>
              <a:rPr lang="de-DE" sz="2200" smtClean="0"/>
              <a:t> anode striplines read out at both ends</a:t>
            </a:r>
          </a:p>
          <a:p>
            <a:pPr marL="720725" lvl="1" indent="-285750">
              <a:spcBef>
                <a:spcPct val="20000"/>
              </a:spcBef>
              <a:buFont typeface="Arial" pitchFamily="34" charset="0"/>
              <a:buChar char="•"/>
            </a:pPr>
            <a:endParaRPr kumimoji="0" lang="de-DE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85838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de-DE" sz="2200" smtClean="0">
                <a:solidFill>
                  <a:schemeClr val="accent1"/>
                </a:solidFill>
              </a:rPr>
              <a:t>LAPPD</a:t>
            </a:r>
            <a:endParaRPr kumimoji="0" lang="de-DE" sz="2200" b="0" i="0" u="none" strike="noStrike" kern="1200" cap="none" spc="0" normalizeH="0" baseline="0" noProof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49363" lvl="3" indent="-228600">
              <a:spcBef>
                <a:spcPct val="20000"/>
              </a:spcBef>
              <a:buBlip>
                <a:blip r:embed="rId6"/>
              </a:buBlip>
            </a:pPr>
            <a:r>
              <a:rPr lang="de-DE" smtClean="0"/>
              <a:t>ps time resolution, large area, position sensitive,      cheap(?)</a:t>
            </a:r>
            <a:endParaRPr kumimoji="0" lang="de-DE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49363" lvl="3" indent="-228600">
              <a:spcBef>
                <a:spcPct val="20000"/>
              </a:spcBef>
              <a:buBlip>
                <a:blip r:embed="rId7"/>
              </a:buBlip>
            </a:pPr>
            <a:r>
              <a:rPr lang="de-DE" smtClean="0"/>
              <a:t>no complete prototype yet</a:t>
            </a:r>
            <a:endParaRPr kumimoji="0" lang="de-DE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936105" y="1484239"/>
          <a:ext cx="7308303" cy="5041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2830"/>
                <a:gridCol w="1097441"/>
                <a:gridCol w="875601"/>
                <a:gridCol w="887255"/>
                <a:gridCol w="863974"/>
                <a:gridCol w="871999"/>
                <a:gridCol w="949203"/>
              </a:tblGrid>
              <a:tr h="831363">
                <a:tc>
                  <a:txBody>
                    <a:bodyPr/>
                    <a:lstStyle/>
                    <a:p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R6091 (3“) </a:t>
                      </a:r>
                      <a:r>
                        <a:rPr lang="de-DE" sz="1400" err="1" smtClean="0"/>
                        <a:t>with</a:t>
                      </a:r>
                      <a:r>
                        <a:rPr lang="de-DE" sz="1400" smtClean="0"/>
                        <a:t> 1.8“ </a:t>
                      </a:r>
                      <a:r>
                        <a:rPr lang="de-DE" sz="1400" err="1" smtClean="0"/>
                        <a:t>aperture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R6594 (5“)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R5912 (8“)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R7081 (10“)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ETL9351 (8“)      no. 1732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ETL9351 (8“) </a:t>
                      </a:r>
                      <a:r>
                        <a:rPr lang="de-DE" sz="1400" err="1" smtClean="0"/>
                        <a:t>average</a:t>
                      </a:r>
                      <a:endParaRPr lang="de-DE" sz="1400"/>
                    </a:p>
                  </a:txBody>
                  <a:tcPr/>
                </a:tc>
              </a:tr>
              <a:tr h="332545">
                <a:tc>
                  <a:txBody>
                    <a:bodyPr/>
                    <a:lstStyle/>
                    <a:p>
                      <a:r>
                        <a:rPr lang="de-DE" sz="1400" err="1" smtClean="0"/>
                        <a:t>Voltage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+1760V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+1670V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+1425V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+1520V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+1500V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>
                          <a:latin typeface="Calibri"/>
                        </a:rPr>
                        <a:t>≈</a:t>
                      </a:r>
                      <a:r>
                        <a:rPr lang="de-DE" sz="1400" smtClean="0"/>
                        <a:t>+1450V</a:t>
                      </a:r>
                      <a:endParaRPr lang="de-DE" sz="1400"/>
                    </a:p>
                  </a:txBody>
                  <a:tcPr/>
                </a:tc>
              </a:tr>
              <a:tr h="332545">
                <a:tc>
                  <a:txBody>
                    <a:bodyPr/>
                    <a:lstStyle/>
                    <a:p>
                      <a:r>
                        <a:rPr lang="de-DE" sz="1400" err="1" smtClean="0"/>
                        <a:t>Gain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1.0</a:t>
                      </a:r>
                      <a:r>
                        <a:rPr lang="de-DE" sz="1400" smtClean="0">
                          <a:latin typeface="+mn-lt"/>
                        </a:rPr>
                        <a:t>∙</a:t>
                      </a:r>
                      <a:r>
                        <a:rPr lang="de-DE" sz="1400" smtClean="0"/>
                        <a:t>10</a:t>
                      </a:r>
                      <a:r>
                        <a:rPr lang="de-DE" sz="1400" baseline="30000" smtClean="0"/>
                        <a:t>7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1.0</a:t>
                      </a:r>
                      <a:r>
                        <a:rPr lang="de-DE" sz="1400" smtClean="0">
                          <a:latin typeface="+mn-lt"/>
                        </a:rPr>
                        <a:t>∙</a:t>
                      </a:r>
                      <a:r>
                        <a:rPr lang="de-DE" sz="1400" smtClean="0"/>
                        <a:t>10</a:t>
                      </a:r>
                      <a:r>
                        <a:rPr lang="de-DE" sz="1400" baseline="30000" smtClean="0"/>
                        <a:t>7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1.3</a:t>
                      </a:r>
                      <a:r>
                        <a:rPr lang="de-DE" sz="1400" smtClean="0">
                          <a:latin typeface="+mn-lt"/>
                        </a:rPr>
                        <a:t>∙</a:t>
                      </a:r>
                      <a:r>
                        <a:rPr lang="de-DE" sz="1400" smtClean="0"/>
                        <a:t>10</a:t>
                      </a:r>
                      <a:r>
                        <a:rPr lang="de-DE" sz="1400" baseline="30000" smtClean="0"/>
                        <a:t>7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1.3</a:t>
                      </a:r>
                      <a:r>
                        <a:rPr lang="de-DE" sz="1400" smtClean="0">
                          <a:latin typeface="+mn-lt"/>
                        </a:rPr>
                        <a:t>∙</a:t>
                      </a:r>
                      <a:r>
                        <a:rPr lang="de-DE" sz="1400" smtClean="0"/>
                        <a:t>10</a:t>
                      </a:r>
                      <a:r>
                        <a:rPr lang="de-DE" sz="1400" baseline="30000" smtClean="0"/>
                        <a:t>7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1.0</a:t>
                      </a:r>
                      <a:r>
                        <a:rPr lang="de-DE" sz="1400" smtClean="0">
                          <a:latin typeface="+mn-lt"/>
                        </a:rPr>
                        <a:t>∙</a:t>
                      </a:r>
                      <a:r>
                        <a:rPr lang="de-DE" sz="1400" smtClean="0"/>
                        <a:t>10</a:t>
                      </a:r>
                      <a:r>
                        <a:rPr lang="de-DE" sz="1400" baseline="30000" smtClean="0"/>
                        <a:t>7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1.0</a:t>
                      </a:r>
                      <a:r>
                        <a:rPr lang="de-DE" sz="1400" smtClean="0">
                          <a:latin typeface="+mn-lt"/>
                        </a:rPr>
                        <a:t>∙</a:t>
                      </a:r>
                      <a:r>
                        <a:rPr lang="de-DE" sz="1400" smtClean="0"/>
                        <a:t>10</a:t>
                      </a:r>
                      <a:r>
                        <a:rPr lang="de-DE" sz="1400" baseline="30000" smtClean="0"/>
                        <a:t>7</a:t>
                      </a:r>
                      <a:endParaRPr lang="de-DE" sz="1400"/>
                    </a:p>
                  </a:txBody>
                  <a:tcPr/>
                </a:tc>
              </a:tr>
              <a:tr h="332545">
                <a:tc>
                  <a:txBody>
                    <a:bodyPr/>
                    <a:lstStyle/>
                    <a:p>
                      <a:r>
                        <a:rPr lang="de-DE" sz="1400" err="1" smtClean="0"/>
                        <a:t>pe</a:t>
                      </a:r>
                      <a:r>
                        <a:rPr lang="de-DE" sz="1400" smtClean="0"/>
                        <a:t>/</a:t>
                      </a:r>
                      <a:r>
                        <a:rPr lang="de-DE" sz="1400" err="1" smtClean="0"/>
                        <a:t>trigger</a:t>
                      </a:r>
                      <a:r>
                        <a:rPr lang="de-DE" sz="1400" smtClean="0"/>
                        <a:t> (</a:t>
                      </a:r>
                      <a:r>
                        <a:rPr lang="de-DE" sz="1400" err="1" smtClean="0"/>
                        <a:t>npe</a:t>
                      </a:r>
                      <a:r>
                        <a:rPr lang="de-DE" sz="1400" smtClean="0"/>
                        <a:t>)</a:t>
                      </a:r>
                      <a:endParaRPr lang="de-DE" sz="14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2.21%</a:t>
                      </a:r>
                      <a:endParaRPr lang="de-DE" sz="14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5.53%</a:t>
                      </a:r>
                      <a:endParaRPr lang="de-DE" sz="14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1.83%</a:t>
                      </a:r>
                      <a:endParaRPr lang="de-DE" sz="14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2.91%</a:t>
                      </a:r>
                      <a:endParaRPr lang="de-DE" sz="14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4.78%</a:t>
                      </a:r>
                      <a:endParaRPr lang="de-DE" sz="14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5.19%</a:t>
                      </a:r>
                      <a:endParaRPr lang="de-DE" sz="14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954">
                <a:tc>
                  <a:txBody>
                    <a:bodyPr/>
                    <a:lstStyle/>
                    <a:p>
                      <a:r>
                        <a:rPr lang="de-DE" sz="1400" smtClean="0"/>
                        <a:t>TTS (FWHM) </a:t>
                      </a:r>
                    </a:p>
                    <a:p>
                      <a:r>
                        <a:rPr lang="de-DE" sz="1400" smtClean="0"/>
                        <a:t>(</a:t>
                      </a:r>
                      <a:r>
                        <a:rPr lang="de-DE" sz="1400" err="1" smtClean="0"/>
                        <a:t>manufacturer</a:t>
                      </a:r>
                      <a:r>
                        <a:rPr lang="de-DE" sz="1400" smtClean="0"/>
                        <a:t>)</a:t>
                      </a:r>
                      <a:endParaRPr lang="de-DE" sz="14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1.89ns</a:t>
                      </a:r>
                    </a:p>
                    <a:p>
                      <a:pPr algn="ctr"/>
                      <a:r>
                        <a:rPr lang="de-DE" sz="1400" smtClean="0"/>
                        <a:t>(2.0ns)</a:t>
                      </a:r>
                      <a:endParaRPr lang="de-DE" sz="14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1.91ns (1.5ns)</a:t>
                      </a:r>
                      <a:endParaRPr lang="de-DE" sz="14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2.04ns</a:t>
                      </a:r>
                    </a:p>
                    <a:p>
                      <a:pPr algn="ctr"/>
                      <a:r>
                        <a:rPr lang="de-DE" sz="1400" smtClean="0"/>
                        <a:t>(2.4ns)</a:t>
                      </a:r>
                      <a:endParaRPr lang="de-DE" sz="14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3.05ns (3.5ns)</a:t>
                      </a:r>
                      <a:endParaRPr lang="de-DE" sz="14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2.16ns</a:t>
                      </a:r>
                      <a:endParaRPr lang="de-DE" sz="14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2.76ns</a:t>
                      </a:r>
                      <a:endParaRPr lang="de-DE" sz="140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2545">
                <a:tc>
                  <a:txBody>
                    <a:bodyPr/>
                    <a:lstStyle/>
                    <a:p>
                      <a:r>
                        <a:rPr lang="de-DE" sz="1400" smtClean="0"/>
                        <a:t>EP (all non-</a:t>
                      </a:r>
                      <a:r>
                        <a:rPr lang="de-DE" sz="1400" err="1" smtClean="0"/>
                        <a:t>gaussian</a:t>
                      </a:r>
                      <a:r>
                        <a:rPr lang="de-DE" sz="1400" smtClean="0"/>
                        <a:t>)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0.14%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2.95%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1.93%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0.57%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1.23%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0.75%(3</a:t>
                      </a:r>
                      <a:r>
                        <a:rPr lang="el-GR" sz="1400" smtClean="0">
                          <a:latin typeface="Calibri"/>
                        </a:rPr>
                        <a:t>σ</a:t>
                      </a:r>
                      <a:r>
                        <a:rPr lang="de-DE" sz="1400" smtClean="0">
                          <a:latin typeface="Calibri"/>
                        </a:rPr>
                        <a:t>)</a:t>
                      </a:r>
                      <a:endParaRPr lang="de-DE" sz="1400"/>
                    </a:p>
                  </a:txBody>
                  <a:tcPr/>
                </a:tc>
              </a:tr>
              <a:tr h="332545">
                <a:tc>
                  <a:txBody>
                    <a:bodyPr/>
                    <a:lstStyle/>
                    <a:p>
                      <a:r>
                        <a:rPr lang="de-DE" sz="1400" smtClean="0"/>
                        <a:t>LP (all non-</a:t>
                      </a:r>
                      <a:r>
                        <a:rPr lang="de-DE" sz="1400" err="1" smtClean="0"/>
                        <a:t>gaussian</a:t>
                      </a:r>
                      <a:r>
                        <a:rPr lang="de-DE" sz="1400" smtClean="0"/>
                        <a:t>)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27.29%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34.16%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55.01%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42.90%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8.70%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-</a:t>
                      </a:r>
                      <a:endParaRPr lang="de-DE" sz="1400"/>
                    </a:p>
                  </a:txBody>
                  <a:tcPr/>
                </a:tc>
              </a:tr>
              <a:tr h="332545">
                <a:tc>
                  <a:txBody>
                    <a:bodyPr/>
                    <a:lstStyle/>
                    <a:p>
                      <a:r>
                        <a:rPr lang="de-DE" sz="1400" smtClean="0"/>
                        <a:t>LP (after</a:t>
                      </a:r>
                      <a:r>
                        <a:rPr lang="de-DE" sz="1400" baseline="0" smtClean="0"/>
                        <a:t> NP </a:t>
                      </a:r>
                      <a:r>
                        <a:rPr lang="de-DE" sz="1400" baseline="0" err="1" smtClean="0"/>
                        <a:t>peak</a:t>
                      </a:r>
                      <a:r>
                        <a:rPr lang="de-DE" sz="1400" baseline="0" smtClean="0"/>
                        <a:t>)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6.26%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3.13%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2.88%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3.09%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4.08%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7.90%(3</a:t>
                      </a:r>
                      <a:r>
                        <a:rPr lang="el-GR" sz="1400" smtClean="0">
                          <a:latin typeface="+mn-lt"/>
                        </a:rPr>
                        <a:t>σ</a:t>
                      </a:r>
                      <a:r>
                        <a:rPr lang="de-DE" sz="1400" smtClean="0">
                          <a:latin typeface="+mn-lt"/>
                        </a:rPr>
                        <a:t>)</a:t>
                      </a:r>
                      <a:endParaRPr lang="de-DE" sz="1400"/>
                    </a:p>
                  </a:txBody>
                  <a:tcPr/>
                </a:tc>
              </a:tr>
              <a:tr h="332545">
                <a:tc>
                  <a:txBody>
                    <a:bodyPr/>
                    <a:lstStyle/>
                    <a:p>
                      <a:r>
                        <a:rPr lang="de-DE" sz="1400" smtClean="0"/>
                        <a:t>DN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0.192kHz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i="0" smtClean="0">
                          <a:solidFill>
                            <a:schemeClr val="tx1"/>
                          </a:solidFill>
                        </a:rPr>
                        <a:t>(5.23kHz)</a:t>
                      </a:r>
                      <a:endParaRPr lang="de-DE" sz="1400" i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1.62kHz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2.64kHz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1.72kHz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2.48kHz</a:t>
                      </a:r>
                      <a:endParaRPr lang="de-DE" sz="1400"/>
                    </a:p>
                  </a:txBody>
                  <a:tcPr/>
                </a:tc>
              </a:tr>
              <a:tr h="581954">
                <a:tc>
                  <a:txBody>
                    <a:bodyPr/>
                    <a:lstStyle/>
                    <a:p>
                      <a:r>
                        <a:rPr lang="de-DE" sz="1400" smtClean="0"/>
                        <a:t>DN/cm²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12.1</a:t>
                      </a:r>
                      <a:r>
                        <a:rPr lang="de-DE" sz="1400" baseline="0" smtClean="0"/>
                        <a:t> </a:t>
                      </a:r>
                      <a:r>
                        <a:rPr lang="de-DE" sz="1400" smtClean="0"/>
                        <a:t>Hz/cm²(eff.)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i="0" smtClean="0">
                          <a:solidFill>
                            <a:schemeClr val="tx1"/>
                          </a:solidFill>
                        </a:rPr>
                        <a:t>(46.3 Hz/cm²)</a:t>
                      </a:r>
                      <a:endParaRPr lang="de-DE" sz="1400" i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5.1 Hz/cm²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5.3 Hz/cm²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5.3 Hz/cm²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7.7</a:t>
                      </a:r>
                      <a:r>
                        <a:rPr lang="de-DE" sz="1400" baseline="0" smtClean="0"/>
                        <a:t> Hz/cm²</a:t>
                      </a:r>
                      <a:endParaRPr lang="de-DE" sz="1400"/>
                    </a:p>
                  </a:txBody>
                  <a:tcPr/>
                </a:tc>
              </a:tr>
              <a:tr h="332545">
                <a:tc>
                  <a:txBody>
                    <a:bodyPr/>
                    <a:lstStyle/>
                    <a:p>
                      <a:r>
                        <a:rPr lang="de-DE" sz="1400" smtClean="0"/>
                        <a:t>Ion AP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0.14%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0.94%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6.62%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5.12%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2.57%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4.9%</a:t>
                      </a:r>
                      <a:endParaRPr lang="de-DE" sz="1400"/>
                    </a:p>
                  </a:txBody>
                  <a:tcPr/>
                </a:tc>
              </a:tr>
              <a:tr h="385474">
                <a:tc>
                  <a:txBody>
                    <a:bodyPr/>
                    <a:lstStyle/>
                    <a:p>
                      <a:r>
                        <a:rPr lang="de-DE" sz="1400" smtClean="0"/>
                        <a:t>p/V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2.04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smtClean="0"/>
                        <a:t>3.88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2.99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smtClean="0"/>
                        <a:t>3.09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2.25</a:t>
                      </a:r>
                      <a:endParaRPr lang="de-D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smtClean="0"/>
                        <a:t>2.10</a:t>
                      </a:r>
                      <a:endParaRPr lang="de-DE" sz="1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de-DE" sz="2400" smtClean="0">
                <a:solidFill>
                  <a:schemeClr val="accent1"/>
                </a:solidFill>
              </a:rPr>
              <a:t>How can we determine the missing properties?</a:t>
            </a:r>
            <a:r>
              <a:rPr lang="de-DE" sz="2200" smtClean="0">
                <a:solidFill>
                  <a:schemeClr val="accent1"/>
                </a:solidFill>
              </a:rPr>
              <a:t/>
            </a:r>
            <a:br>
              <a:rPr lang="de-DE" sz="2200" smtClean="0">
                <a:solidFill>
                  <a:schemeClr val="accent1"/>
                </a:solidFill>
              </a:rPr>
            </a:br>
            <a:r>
              <a:rPr lang="de-DE" sz="2000" smtClean="0">
                <a:solidFill>
                  <a:schemeClr val="accent1"/>
                </a:solidFill>
              </a:rPr>
              <a:t>Measurements at the Borexino PMT testing facility</a:t>
            </a:r>
            <a:endParaRPr lang="de-DE" sz="2200">
              <a:solidFill>
                <a:schemeClr val="accent1"/>
              </a:solidFill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algn="ctr"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Photosensors  -  Measurement of sensor properties</a:t>
            </a:r>
          </a:p>
        </p:txBody>
      </p:sp>
      <p:sp>
        <p:nvSpPr>
          <p:cNvPr id="16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2823" y="-1"/>
            <a:ext cx="530304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-273050" y="53975"/>
            <a:ext cx="8229600" cy="1143000"/>
          </a:xfrm>
        </p:spPr>
        <p:txBody>
          <a:bodyPr/>
          <a:lstStyle/>
          <a:p>
            <a:pPr>
              <a:lnSpc>
                <a:spcPts val="3400"/>
              </a:lnSpc>
            </a:pPr>
            <a:r>
              <a:rPr lang="de-DE" sz="4000" smtClean="0">
                <a:solidFill>
                  <a:srgbClr val="0070C0"/>
                </a:solidFill>
              </a:rPr>
              <a:t>Projects</a:t>
            </a:r>
            <a:br>
              <a:rPr lang="de-DE" sz="4000" smtClean="0">
                <a:solidFill>
                  <a:srgbClr val="0070C0"/>
                </a:solidFill>
              </a:rPr>
            </a:br>
            <a:r>
              <a:rPr lang="de-DE" sz="3200" i="1" smtClean="0">
                <a:solidFill>
                  <a:srgbClr val="00B050"/>
                </a:solidFill>
              </a:rPr>
              <a:t>Paolo Lombardi</a:t>
            </a:r>
          </a:p>
        </p:txBody>
      </p:sp>
      <p:pic>
        <p:nvPicPr>
          <p:cNvPr id="24579" name="Inhaltsplatzhalter 5" descr="Results R7081-sel jitter Paolo Lombardi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1597025"/>
            <a:ext cx="2749550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Grafik 5" descr="Results R7081-sel pV multipe Paolo Lombardi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56113"/>
            <a:ext cx="2811463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Grafik 6" descr="Results R7081-sel pV Paolo Lombardi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54175"/>
            <a:ext cx="279717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Inhaltsplatzhalter 3"/>
          <p:cNvSpPr txBox="1">
            <a:spLocks/>
          </p:cNvSpPr>
          <p:nvPr/>
        </p:nvSpPr>
        <p:spPr>
          <a:xfrm>
            <a:off x="5761038" y="387350"/>
            <a:ext cx="3490912" cy="685800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de-DE" sz="1700">
              <a:solidFill>
                <a:srgbClr val="0070C0"/>
              </a:solidFill>
              <a:latin typeface="+mn-lt"/>
              <a:cs typeface="+mn-cs"/>
            </a:endParaRPr>
          </a:p>
          <a:p>
            <a:pPr marL="538163" lvl="1" indent="-185738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3100">
                <a:solidFill>
                  <a:srgbClr val="0070C0"/>
                </a:solidFill>
                <a:latin typeface="+mn-lt"/>
                <a:cs typeface="+mn-cs"/>
              </a:rPr>
              <a:t>Study of HQE PMTs:</a:t>
            </a:r>
          </a:p>
          <a:p>
            <a:pPr marL="709613" lvl="2" indent="-185738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800">
                <a:latin typeface="+mn-lt"/>
                <a:cs typeface="+mn-cs"/>
              </a:rPr>
              <a:t>Measured Hamamatsu </a:t>
            </a:r>
            <a:r>
              <a:rPr lang="de-DE" sz="2800" i="1">
                <a:solidFill>
                  <a:srgbClr val="00B050"/>
                </a:solidFill>
                <a:latin typeface="+mn-lt"/>
                <a:cs typeface="+mn-cs"/>
              </a:rPr>
              <a:t>super-bialkali PMTs</a:t>
            </a:r>
            <a:r>
              <a:rPr lang="de-DE" sz="2800">
                <a:solidFill>
                  <a:srgbClr val="00B050"/>
                </a:solidFill>
                <a:latin typeface="+mn-lt"/>
                <a:cs typeface="+mn-cs"/>
              </a:rPr>
              <a:t> </a:t>
            </a:r>
            <a:r>
              <a:rPr lang="de-DE" sz="2800">
                <a:latin typeface="+mn-lt"/>
                <a:cs typeface="+mn-cs"/>
              </a:rPr>
              <a:t>(≈34% peak-QE):   R6594-SEL, R5912-SEL, R7081-SEL</a:t>
            </a:r>
          </a:p>
          <a:p>
            <a:pPr marL="709613" lvl="2" indent="-185738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2800">
                <a:latin typeface="+mn-lt"/>
                <a:cs typeface="+mn-cs"/>
              </a:rPr>
              <a:t>	</a:t>
            </a:r>
            <a:r>
              <a:rPr lang="de-DE" sz="2000">
                <a:latin typeface="+mn-lt"/>
                <a:cs typeface="+mn-cs"/>
              </a:rPr>
              <a:t>→</a:t>
            </a:r>
            <a:r>
              <a:rPr lang="de-DE" sz="2800">
                <a:latin typeface="+mn-lt"/>
                <a:cs typeface="+mn-cs"/>
              </a:rPr>
              <a:t> Direct comparison with </a:t>
            </a:r>
            <a:r>
              <a:rPr lang="de-DE" sz="2800" i="1">
                <a:solidFill>
                  <a:srgbClr val="00B050"/>
                </a:solidFill>
                <a:latin typeface="+mn-lt"/>
                <a:cs typeface="+mn-cs"/>
              </a:rPr>
              <a:t>standard photocathode PMTs </a:t>
            </a:r>
            <a:r>
              <a:rPr lang="de-DE" sz="2800">
                <a:latin typeface="+mn-lt"/>
                <a:cs typeface="+mn-cs"/>
              </a:rPr>
              <a:t>measured @ Borexino PMT testing facility or Garching setup possible</a:t>
            </a:r>
          </a:p>
          <a:p>
            <a:pPr marL="342900" indent="-255588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sz="3100">
              <a:latin typeface="+mn-lt"/>
              <a:cs typeface="+mn-cs"/>
            </a:endParaRPr>
          </a:p>
          <a:p>
            <a:pPr marL="542925" indent="-179388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>
                <a:latin typeface="+mn-lt"/>
                <a:cs typeface="+mn-cs"/>
              </a:rPr>
              <a:t>Next measurements:</a:t>
            </a:r>
          </a:p>
          <a:p>
            <a:pPr marL="800100" lvl="1" indent="-255588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>
                <a:solidFill>
                  <a:srgbClr val="0070C0"/>
                </a:solidFill>
                <a:latin typeface="+mn-lt"/>
                <a:cs typeface="+mn-cs"/>
              </a:rPr>
              <a:t>Cathode uniformity scan</a:t>
            </a:r>
          </a:p>
          <a:p>
            <a:pPr marL="800100" lvl="1" indent="-255588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>
                <a:solidFill>
                  <a:srgbClr val="0070C0"/>
                </a:solidFill>
                <a:latin typeface="+mn-lt"/>
                <a:cs typeface="+mn-cs"/>
              </a:rPr>
              <a:t>Magnetic field effect</a:t>
            </a:r>
          </a:p>
          <a:p>
            <a:pPr marL="800100" lvl="1" indent="-255588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>
                <a:solidFill>
                  <a:srgbClr val="0070C0"/>
                </a:solidFill>
                <a:latin typeface="+mn-lt"/>
                <a:cs typeface="+mn-cs"/>
              </a:rPr>
              <a:t>Gain vs voltage response</a:t>
            </a:r>
          </a:p>
          <a:p>
            <a:pPr marL="800100" lvl="1" indent="-255588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>
                <a:solidFill>
                  <a:srgbClr val="0070C0"/>
                </a:solidFill>
                <a:latin typeface="+mn-lt"/>
                <a:cs typeface="+mn-cs"/>
              </a:rPr>
              <a:t>Dark noise vs temperature</a:t>
            </a:r>
          </a:p>
          <a:p>
            <a:pPr marL="800100" lvl="1" indent="-255588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>
                <a:solidFill>
                  <a:srgbClr val="0070C0"/>
                </a:solidFill>
                <a:latin typeface="+mn-lt"/>
                <a:cs typeface="+mn-cs"/>
              </a:rPr>
              <a:t>Long term stability</a:t>
            </a:r>
            <a:endParaRPr lang="de-DE" sz="2800">
              <a:solidFill>
                <a:srgbClr val="0070C0"/>
              </a:solidFill>
              <a:latin typeface="+mn-lt"/>
              <a:cs typeface="+mn-cs"/>
            </a:endParaRPr>
          </a:p>
        </p:txBody>
      </p:sp>
      <p:pic>
        <p:nvPicPr>
          <p:cNvPr id="24583" name="Inhaltsplatzhalter 7" descr="TDC_R7081p1520VstdG1p3e7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213" y="4292600"/>
            <a:ext cx="31464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Gerade Verbindung mit Pfeil 9"/>
          <p:cNvCxnSpPr/>
          <p:nvPr/>
        </p:nvCxnSpPr>
        <p:spPr>
          <a:xfrm rot="5400000">
            <a:off x="5508626" y="3284537"/>
            <a:ext cx="1295400" cy="72072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rot="10800000" flipV="1">
            <a:off x="6011863" y="1414463"/>
            <a:ext cx="504825" cy="35877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/>
          <p:nvPr/>
        </p:nvSpPr>
        <p:spPr>
          <a:xfrm>
            <a:off x="179388" y="836613"/>
            <a:ext cx="180022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1125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1200" i="1">
                <a:solidFill>
                  <a:schemeClr val="bg1">
                    <a:lumMod val="50000"/>
                  </a:schemeClr>
                </a:solidFill>
                <a:latin typeface="Arial Narrow" charset="0"/>
                <a:cs typeface="+mn-cs"/>
              </a:rPr>
              <a:t>Paolo Lombardi,              LENA Meeting 2010-07-05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926976"/>
          </a:xfrm>
        </p:spPr>
        <p:txBody>
          <a:bodyPr>
            <a:normAutofit/>
          </a:bodyPr>
          <a:lstStyle/>
          <a:p>
            <a:r>
              <a:rPr lang="de-DE" sz="2400" smtClean="0">
                <a:solidFill>
                  <a:schemeClr val="accent1"/>
                </a:solidFill>
              </a:rPr>
              <a:t>Pressure encapsulations</a:t>
            </a:r>
            <a:endParaRPr lang="de-DE" sz="240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032448"/>
          </a:xfrm>
        </p:spPr>
        <p:txBody>
          <a:bodyPr>
            <a:noAutofit/>
          </a:bodyPr>
          <a:lstStyle/>
          <a:p>
            <a:r>
              <a:rPr lang="de-DE" sz="1600" smtClean="0"/>
              <a:t>New PMTs being developed for LBNE:</a:t>
            </a:r>
          </a:p>
          <a:p>
            <a:pPr lvl="1"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smtClean="0"/>
              <a:t>Designed for 11bar (81m tank height) + good performance, will have housing around pins (most sensitive area)</a:t>
            </a:r>
          </a:p>
          <a:p>
            <a:pPr lvl="1">
              <a:buFont typeface="Arial" pitchFamily="34" charset="0"/>
              <a:buChar char="•"/>
            </a:pPr>
            <a:r>
              <a:rPr lang="de-DE" sz="1600" smtClean="0">
                <a:solidFill>
                  <a:schemeClr val="accent1"/>
                </a:solidFill>
              </a:rPr>
              <a:t>Hamamatsu R11780</a:t>
            </a:r>
            <a:r>
              <a:rPr lang="de-DE" sz="1600" smtClean="0"/>
              <a:t>: 12“</a:t>
            </a:r>
          </a:p>
          <a:p>
            <a:pPr lvl="2"/>
            <a:r>
              <a:rPr lang="de-DE" sz="1400" smtClean="0"/>
              <a:t>Designed from scratch</a:t>
            </a:r>
          </a:p>
          <a:p>
            <a:pPr lvl="2"/>
            <a:r>
              <a:rPr lang="de-DE" sz="1400" smtClean="0"/>
              <a:t>Two independent simulations by Hamamatsu + LBNE </a:t>
            </a:r>
            <a:r>
              <a:rPr lang="de-DE" sz="1400" smtClean="0">
                <a:latin typeface="Arial"/>
                <a:cs typeface="Arial"/>
              </a:rPr>
              <a:t>→</a:t>
            </a:r>
            <a:r>
              <a:rPr lang="de-DE" sz="1400" smtClean="0"/>
              <a:t> fulfills pressure requirements</a:t>
            </a:r>
          </a:p>
          <a:p>
            <a:pPr lvl="2"/>
            <a:r>
              <a:rPr lang="de-DE" sz="1400" smtClean="0"/>
              <a:t>≈100 prototypes build </a:t>
            </a:r>
            <a:r>
              <a:rPr lang="de-DE" sz="1400" smtClean="0">
                <a:latin typeface="Arial"/>
                <a:cs typeface="Arial"/>
              </a:rPr>
              <a:t>→</a:t>
            </a:r>
            <a:r>
              <a:rPr lang="de-DE" sz="1400" smtClean="0"/>
              <a:t> sensor properties look mostly very good by now, will commence pressure tests soon</a:t>
            </a:r>
          </a:p>
          <a:p>
            <a:pPr lvl="2">
              <a:spcAft>
                <a:spcPts val="600"/>
              </a:spcAft>
            </a:pPr>
            <a:r>
              <a:rPr lang="de-DE" sz="1400" smtClean="0"/>
              <a:t>Did pressure tests for R7081 (10“): designed for 7bar, all survived until 10bar, some above 15bar</a:t>
            </a:r>
          </a:p>
          <a:p>
            <a:pPr lvl="1">
              <a:buFont typeface="Arial" pitchFamily="34" charset="0"/>
              <a:buChar char="•"/>
            </a:pPr>
            <a:r>
              <a:rPr lang="de-DE" sz="1600" smtClean="0">
                <a:solidFill>
                  <a:schemeClr val="accent1"/>
                </a:solidFill>
              </a:rPr>
              <a:t>ETEL D784</a:t>
            </a:r>
            <a:r>
              <a:rPr lang="de-DE" sz="1600" smtClean="0"/>
              <a:t>: 11“</a:t>
            </a:r>
          </a:p>
          <a:p>
            <a:pPr lvl="2"/>
            <a:r>
              <a:rPr lang="de-DE" sz="1400" smtClean="0"/>
              <a:t>Designed from scratch</a:t>
            </a:r>
          </a:p>
          <a:p>
            <a:pPr lvl="2">
              <a:spcAft>
                <a:spcPts val="600"/>
              </a:spcAft>
            </a:pPr>
            <a:r>
              <a:rPr lang="de-DE" sz="1400" smtClean="0"/>
              <a:t>Simulations </a:t>
            </a:r>
            <a:r>
              <a:rPr lang="de-DE" sz="1400" smtClean="0">
                <a:latin typeface="Arial"/>
                <a:cs typeface="Arial"/>
              </a:rPr>
              <a:t>→</a:t>
            </a:r>
            <a:r>
              <a:rPr lang="de-DE" sz="1400" smtClean="0"/>
              <a:t> fulfills pressure requirements</a:t>
            </a:r>
          </a:p>
          <a:p>
            <a:pPr lvl="2">
              <a:spcAft>
                <a:spcPts val="600"/>
              </a:spcAft>
            </a:pPr>
            <a:endParaRPr lang="de-DE" sz="700" smtClean="0"/>
          </a:p>
          <a:p>
            <a:pPr lvl="1">
              <a:buFont typeface="Arial" pitchFamily="34" charset="0"/>
              <a:buChar char="•"/>
            </a:pPr>
            <a:r>
              <a:rPr lang="de-DE" sz="1600" smtClean="0"/>
              <a:t>Both manufacturers claim that designs for higher pressure should be possible, problem is not pressure but pressure + high purity water for several 10y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95536" y="5233263"/>
            <a:ext cx="8352928" cy="150810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71463" indent="-271463">
              <a:buFont typeface="Arial" pitchFamily="34" charset="0"/>
              <a:buChar char="•"/>
            </a:pPr>
            <a:r>
              <a:rPr lang="de-DE" sz="1700" b="1" i="1" smtClean="0">
                <a:solidFill>
                  <a:schemeClr val="accent1"/>
                </a:solidFill>
              </a:rPr>
              <a:t>LENA: Do we need pressure encapsulations: for the ID? for the OD?</a:t>
            </a:r>
          </a:p>
          <a:p>
            <a:pPr marL="722313" lvl="1" indent="-265113">
              <a:buFont typeface="Arial" pitchFamily="34" charset="0"/>
              <a:buChar char="•"/>
            </a:pPr>
            <a:r>
              <a:rPr lang="de-DE" sz="1500" smtClean="0"/>
              <a:t>ID (100m height): LAB </a:t>
            </a:r>
            <a:r>
              <a:rPr lang="de-DE" sz="1500" smtClean="0">
                <a:latin typeface="Arial"/>
                <a:cs typeface="Arial"/>
              </a:rPr>
              <a:t>→</a:t>
            </a:r>
            <a:r>
              <a:rPr lang="de-DE" sz="1500" smtClean="0"/>
              <a:t> ≈9.8bar</a:t>
            </a:r>
          </a:p>
          <a:p>
            <a:pPr marL="722313" lvl="1" indent="-265113">
              <a:buFont typeface="Arial" pitchFamily="34" charset="0"/>
              <a:buChar char="•"/>
            </a:pPr>
            <a:r>
              <a:rPr lang="de-DE" sz="1500" smtClean="0"/>
              <a:t>OD (100m height): water </a:t>
            </a:r>
            <a:r>
              <a:rPr lang="de-DE" sz="1500" smtClean="0">
                <a:latin typeface="Arial"/>
                <a:cs typeface="Arial"/>
              </a:rPr>
              <a:t>→</a:t>
            </a:r>
            <a:r>
              <a:rPr lang="de-DE" sz="1500" smtClean="0"/>
              <a:t> ≈11bar + ultrapure water for 30y</a:t>
            </a:r>
          </a:p>
          <a:p>
            <a:pPr marL="1257300" lvl="2" indent="-342900">
              <a:buFont typeface="+mj-lt"/>
              <a:buAutoNum type="alphaLcParenR"/>
            </a:pPr>
            <a:r>
              <a:rPr lang="de-DE" sz="1500" smtClean="0">
                <a:latin typeface="+mj-lt"/>
                <a:cs typeface="Arial"/>
              </a:rPr>
              <a:t>Use encapsulations</a:t>
            </a:r>
          </a:p>
          <a:p>
            <a:pPr marL="1257300" lvl="2" indent="-342900">
              <a:buFont typeface="+mj-lt"/>
              <a:buAutoNum type="alphaLcParenR"/>
            </a:pPr>
            <a:r>
              <a:rPr lang="de-DE" sz="1500" smtClean="0"/>
              <a:t>Develop new PMT type which can withstand 13+bar</a:t>
            </a:r>
          </a:p>
          <a:p>
            <a:pPr marL="1257300" lvl="2" indent="-342900">
              <a:buFont typeface="+mj-lt"/>
              <a:buAutoNum type="alphaLcParenR"/>
            </a:pPr>
            <a:r>
              <a:rPr lang="de-DE" sz="1500" smtClean="0"/>
              <a:t>Decrease height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90264"/>
            <a:ext cx="9144000" cy="1143000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de-DE" sz="3000" smtClean="0">
                <a:solidFill>
                  <a:schemeClr val="accent1"/>
                </a:solidFill>
              </a:rPr>
              <a:t>Pressure withstanding PMT encapsulations for LENA: </a:t>
            </a:r>
            <a:r>
              <a:rPr lang="de-DE" sz="4000" smtClean="0">
                <a:solidFill>
                  <a:schemeClr val="accent1"/>
                </a:solidFill>
              </a:rPr>
              <a:t>Pressure simulations</a:t>
            </a:r>
            <a:endParaRPr lang="de-DE" sz="400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877272"/>
          </a:xfrm>
        </p:spPr>
        <p:txBody>
          <a:bodyPr>
            <a:normAutofit fontScale="62500" lnSpcReduction="20000"/>
          </a:bodyPr>
          <a:lstStyle/>
          <a:p>
            <a:pPr indent="-257175">
              <a:buFont typeface="Arial" charset="0"/>
              <a:buChar char="•"/>
              <a:defRPr/>
            </a:pPr>
            <a:r>
              <a:rPr lang="de-DE" smtClean="0"/>
              <a:t>Simulate behaviour under pressure with a Finite Elements Analysis (FEA) simulation software </a:t>
            </a:r>
          </a:p>
          <a:p>
            <a:pPr lvl="1">
              <a:spcAft>
                <a:spcPts val="1800"/>
              </a:spcAft>
            </a:pPr>
            <a:r>
              <a:rPr lang="de-DE" smtClean="0"/>
              <a:t>Engineering drawings and FEA pressure simulations were done with same software</a:t>
            </a:r>
          </a:p>
          <a:p>
            <a:pPr indent="-257175">
              <a:spcAft>
                <a:spcPts val="600"/>
              </a:spcAft>
              <a:tabLst>
                <a:tab pos="1619250" algn="l"/>
              </a:tabLst>
            </a:pPr>
            <a:r>
              <a:rPr lang="de-DE" smtClean="0"/>
              <a:t>Software:	</a:t>
            </a:r>
            <a:r>
              <a:rPr lang="de-DE" smtClean="0">
                <a:solidFill>
                  <a:schemeClr val="accent1"/>
                </a:solidFill>
              </a:rPr>
              <a:t>SolidWorks Educational Edition Academic Year 2010-2011 SP4.0, 	</a:t>
            </a:r>
            <a:r>
              <a:rPr lang="de-DE" i="1" smtClean="0">
                <a:solidFill>
                  <a:srgbClr val="C00000"/>
                </a:solidFill>
              </a:rPr>
              <a:t>Simulation Premium package</a:t>
            </a:r>
          </a:p>
          <a:p>
            <a:pPr marL="342900" lvl="2" indent="-257175">
              <a:spcAft>
                <a:spcPts val="600"/>
              </a:spcAft>
              <a:tabLst>
                <a:tab pos="1619250" algn="l"/>
              </a:tabLst>
            </a:pPr>
            <a:r>
              <a:rPr lang="de-DE" sz="3200" smtClean="0"/>
              <a:t>Settings: 	Linear static study, 12bar pressure, node distance 3mm </a:t>
            </a:r>
            <a:r>
              <a:rPr lang="de-DE" sz="3200" smtClean="0">
                <a:latin typeface="Calibri"/>
              </a:rPr>
              <a:t>±</a:t>
            </a:r>
            <a:r>
              <a:rPr lang="de-DE" sz="3200" smtClean="0"/>
              <a:t> 0.15mm</a:t>
            </a:r>
          </a:p>
          <a:p>
            <a:pPr marL="342900" lvl="2" indent="-257175">
              <a:spcAft>
                <a:spcPts val="600"/>
              </a:spcAft>
              <a:tabLst>
                <a:tab pos="1619250" algn="l"/>
              </a:tabLst>
            </a:pPr>
            <a:r>
              <a:rPr lang="de-DE" sz="3200" smtClean="0"/>
              <a:t>Materials: 	High impact resistant acrylic glass, 				  	1,4404 stainless steel  X2CrNiMo17-12-2</a:t>
            </a:r>
            <a:endParaRPr lang="de-DE" smtClean="0"/>
          </a:p>
          <a:p>
            <a:pPr indent="-257175">
              <a:spcAft>
                <a:spcPts val="600"/>
              </a:spcAft>
              <a:tabLst>
                <a:tab pos="1619250" algn="l"/>
              </a:tabLst>
            </a:pPr>
            <a:r>
              <a:rPr lang="de-DE" smtClean="0"/>
              <a:t>Computer: 	Intel i7-2600, 8GB DDR3-RAM, 				 	AMD Radeon HD 6450 1GB GDDR3,    				Win7 Prof. 64bit</a:t>
            </a:r>
          </a:p>
          <a:p>
            <a:endParaRPr lang="de-DE" sz="2200" smtClean="0"/>
          </a:p>
          <a:p>
            <a:pPr indent="-257175"/>
            <a:r>
              <a:rPr lang="de-DE" smtClean="0"/>
              <a:t>So far designs + simulations for 5 candidate PMTs: </a:t>
            </a:r>
          </a:p>
          <a:p>
            <a:pPr lvl="1">
              <a:buFont typeface="Arial" pitchFamily="34" charset="0"/>
              <a:buChar char="•"/>
            </a:pPr>
            <a:r>
              <a:rPr lang="de-DE" smtClean="0"/>
              <a:t>Hamamatsu:  R7081 (10“), R5912 (8“), R6594 (5“)</a:t>
            </a:r>
          </a:p>
          <a:p>
            <a:pPr lvl="1">
              <a:buFont typeface="Arial" pitchFamily="34" charset="0"/>
              <a:buChar char="•"/>
            </a:pPr>
            <a:r>
              <a:rPr lang="de-DE" smtClean="0"/>
              <a:t>Electron Tubes Enterprises Ltd.:  9354 (8“), 9823 (5“)</a:t>
            </a:r>
          </a:p>
          <a:p>
            <a:pPr lvl="1"/>
            <a:endParaRPr lang="de-DE" smtClean="0"/>
          </a:p>
          <a:p>
            <a:pPr indent="-257175">
              <a:buFont typeface="Arial" charset="0"/>
              <a:buChar char="•"/>
              <a:defRPr/>
            </a:pPr>
            <a:r>
              <a:rPr lang="de-DE" i="1" smtClean="0"/>
              <a:t>Was treated in a bachelor thesis by </a:t>
            </a:r>
            <a:r>
              <a:rPr lang="de-DE" b="1" i="1" smtClean="0">
                <a:solidFill>
                  <a:srgbClr val="00B050"/>
                </a:solidFill>
              </a:rPr>
              <a:t>German Beischler</a:t>
            </a:r>
            <a:endParaRPr lang="de-DE" i="1" smtClean="0"/>
          </a:p>
          <a:p>
            <a:pPr lvl="1">
              <a:buFont typeface="Arial" charset="0"/>
              <a:buChar char="•"/>
              <a:defRPr/>
            </a:pPr>
            <a:r>
              <a:rPr lang="de-DE" i="1" smtClean="0"/>
              <a:t>In consultance with </a:t>
            </a:r>
            <a:r>
              <a:rPr lang="de-DE" i="1" smtClean="0">
                <a:solidFill>
                  <a:srgbClr val="00B050"/>
                </a:solidFill>
              </a:rPr>
              <a:t>Harald Hess </a:t>
            </a:r>
            <a:r>
              <a:rPr lang="de-DE" i="1" smtClean="0"/>
              <a:t>(head of workshop + SolidWorks expert of our chair)</a:t>
            </a:r>
          </a:p>
          <a:p>
            <a:pPr lvl="1">
              <a:buFont typeface="Arial" charset="0"/>
              <a:buChar char="•"/>
              <a:defRPr/>
            </a:pPr>
            <a:r>
              <a:rPr lang="de-DE" i="1" smtClean="0"/>
              <a:t>Continues these studies!</a:t>
            </a:r>
          </a:p>
          <a:p>
            <a:endParaRPr lang="de-DE" smtClean="0"/>
          </a:p>
          <a:p>
            <a:pPr lvl="1">
              <a:buFont typeface="Arial" charset="0"/>
              <a:buChar char="•"/>
              <a:defRPr/>
            </a:pPr>
            <a:endParaRPr lang="de-DE" smtClean="0">
              <a:solidFill>
                <a:srgbClr val="0070C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686872" y="6448251"/>
            <a:ext cx="2133600" cy="365125"/>
          </a:xfrm>
        </p:spPr>
        <p:txBody>
          <a:bodyPr/>
          <a:lstStyle/>
          <a:p>
            <a:fld id="{139C9A5D-1B74-4640-A0FE-489F74C83282}" type="slidenum">
              <a:rPr lang="de-DE" smtClean="0"/>
              <a:pPr/>
              <a:t>46</a:t>
            </a:fld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>
            <a:off x="6186632" y="3789040"/>
            <a:ext cx="2633840" cy="1975380"/>
            <a:chOff x="6186632" y="3717032"/>
            <a:chExt cx="2633840" cy="1975380"/>
          </a:xfrm>
        </p:grpSpPr>
        <p:pic>
          <p:nvPicPr>
            <p:cNvPr id="5" name="Grafik 4" descr="2 - Kopi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6632" y="3717032"/>
              <a:ext cx="2633840" cy="1975380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6342417" y="5229200"/>
              <a:ext cx="21900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smtClean="0">
                  <a:solidFill>
                    <a:schemeClr val="bg1"/>
                  </a:solidFill>
                </a:rPr>
                <a:t>R6594   R5912      R7081</a:t>
              </a:r>
              <a:endParaRPr lang="de-DE" sz="1600">
                <a:solidFill>
                  <a:schemeClr val="bg1"/>
                </a:solidFill>
              </a:endParaRPr>
            </a:p>
          </p:txBody>
        </p:sp>
      </p:grp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068888" y="5661248"/>
            <a:ext cx="2895600" cy="365125"/>
          </a:xfrm>
        </p:spPr>
        <p:txBody>
          <a:bodyPr/>
          <a:lstStyle/>
          <a:p>
            <a:r>
              <a:rPr lang="de-DE" smtClean="0"/>
              <a:t>German Beischler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Users\Tippmann\Dropbox\Doktorarbeit\Bilder German\Bachelorarbeit_GermanBeischler_MAT_03603416-2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9727" y="-27384"/>
            <a:ext cx="1772793" cy="2047113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187624" y="-18256"/>
            <a:ext cx="9144000" cy="998984"/>
          </a:xfrm>
        </p:spPr>
        <p:txBody>
          <a:bodyPr>
            <a:normAutofit fontScale="90000"/>
          </a:bodyPr>
          <a:lstStyle/>
          <a:p>
            <a:r>
              <a:rPr lang="de-DE" sz="2700" smtClean="0">
                <a:solidFill>
                  <a:schemeClr val="accent1"/>
                </a:solidFill>
              </a:rPr>
              <a:t>Pressure withstanding PMT encapsulations for LENA: </a:t>
            </a:r>
            <a:r>
              <a:rPr lang="de-DE" smtClean="0"/>
              <a:t/>
            </a:r>
            <a:br>
              <a:rPr lang="de-DE" smtClean="0"/>
            </a:br>
            <a:r>
              <a:rPr lang="de-DE" sz="4000" smtClean="0">
                <a:solidFill>
                  <a:schemeClr val="accent1"/>
                </a:solidFill>
              </a:rPr>
              <a:t>Pressure simulations</a:t>
            </a:r>
            <a:endParaRPr lang="de-DE" sz="400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980728"/>
            <a:ext cx="4690864" cy="55446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de-DE" sz="2300" smtClean="0"/>
              <a:t>Procedure:</a:t>
            </a:r>
          </a:p>
          <a:p>
            <a:r>
              <a:rPr lang="de-DE" sz="1900" smtClean="0">
                <a:solidFill>
                  <a:schemeClr val="accent1"/>
                </a:solidFill>
              </a:rPr>
              <a:t>Import PMT contour </a:t>
            </a:r>
            <a:r>
              <a:rPr lang="de-DE" sz="1900" smtClean="0"/>
              <a:t>from engineering drawing in datasheet </a:t>
            </a:r>
            <a:endParaRPr lang="de-DE" sz="1900" smtClean="0">
              <a:latin typeface="Arial"/>
              <a:cs typeface="Arial"/>
            </a:endParaRPr>
          </a:p>
          <a:p>
            <a:r>
              <a:rPr lang="de-DE" sz="1900" smtClean="0">
                <a:solidFill>
                  <a:schemeClr val="accent1"/>
                </a:solidFill>
              </a:rPr>
              <a:t>Rotate</a:t>
            </a:r>
            <a:r>
              <a:rPr lang="de-DE" sz="1900" smtClean="0"/>
              <a:t> to obtain model of PMT</a:t>
            </a:r>
          </a:p>
          <a:p>
            <a:r>
              <a:rPr lang="de-DE" sz="1900" smtClean="0">
                <a:solidFill>
                  <a:schemeClr val="accent1"/>
                </a:solidFill>
              </a:rPr>
              <a:t>Construct encapsulation </a:t>
            </a:r>
            <a:r>
              <a:rPr lang="de-DE" sz="1900" smtClean="0"/>
              <a:t>based on PMT dimensions and experience from design of the Borexino + Double Chooz encapsulation</a:t>
            </a:r>
          </a:p>
          <a:p>
            <a:r>
              <a:rPr lang="de-DE" sz="1900" smtClean="0"/>
              <a:t>Simulate encapsulation with 12bar pressure applied </a:t>
            </a:r>
          </a:p>
          <a:p>
            <a:pPr lvl="1">
              <a:buFont typeface="Arial" pitchFamily="34" charset="0"/>
              <a:buChar char="•"/>
            </a:pPr>
            <a:r>
              <a:rPr lang="de-DE" sz="1900" smtClean="0">
                <a:solidFill>
                  <a:schemeClr val="accent1"/>
                </a:solidFill>
              </a:rPr>
              <a:t>Apply forces </a:t>
            </a:r>
            <a:r>
              <a:rPr lang="de-DE" sz="1900" smtClean="0">
                <a:latin typeface="Arial"/>
                <a:cs typeface="Arial"/>
              </a:rPr>
              <a:t>→</a:t>
            </a:r>
            <a:r>
              <a:rPr lang="de-DE" sz="1900" smtClean="0"/>
              <a:t> </a:t>
            </a:r>
            <a:r>
              <a:rPr lang="de-DE" sz="1900" smtClean="0">
                <a:solidFill>
                  <a:schemeClr val="accent1"/>
                </a:solidFill>
              </a:rPr>
              <a:t>meshing</a:t>
            </a:r>
            <a:r>
              <a:rPr lang="de-DE" sz="1900" smtClean="0"/>
              <a:t> </a:t>
            </a:r>
            <a:r>
              <a:rPr lang="de-DE" sz="1900" smtClean="0">
                <a:latin typeface="Arial"/>
                <a:cs typeface="Arial"/>
              </a:rPr>
              <a:t>→</a:t>
            </a:r>
            <a:r>
              <a:rPr lang="de-DE" sz="1900" smtClean="0"/>
              <a:t> </a:t>
            </a:r>
            <a:r>
              <a:rPr lang="de-DE" sz="1900" smtClean="0">
                <a:solidFill>
                  <a:schemeClr val="accent1"/>
                </a:solidFill>
              </a:rPr>
              <a:t>simulate </a:t>
            </a:r>
            <a:r>
              <a:rPr lang="de-DE" sz="1900" smtClean="0"/>
              <a:t>to determine factor of safety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de-DE" sz="1900" smtClean="0"/>
              <a:t>Vary thicknesses of acrylic glass + stainless steel to find minimum values</a:t>
            </a:r>
          </a:p>
          <a:p>
            <a:r>
              <a:rPr lang="de-DE" sz="1900" smtClean="0"/>
              <a:t>Compare results for different designs regarding weight (U, Th, K impurities in materials), surface (adsorbed Rn) and construction costs</a:t>
            </a:r>
            <a:endParaRPr lang="de-DE" sz="190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C9A5D-1B74-4640-A0FE-489F74C83282}" type="slidenum">
              <a:rPr lang="de-DE" smtClean="0"/>
              <a:pPr/>
              <a:t>47</a:t>
            </a:fld>
            <a:endParaRPr lang="de-DE"/>
          </a:p>
        </p:txBody>
      </p:sp>
      <p:pic>
        <p:nvPicPr>
          <p:cNvPr id="6" name="Grafik 5" descr="R659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557102"/>
            <a:ext cx="2965100" cy="2223826"/>
          </a:xfrm>
          <a:prstGeom prst="rect">
            <a:avLst/>
          </a:prstGeom>
        </p:spPr>
      </p:pic>
      <p:pic>
        <p:nvPicPr>
          <p:cNvPr id="7" name="Grafik 6" descr="ver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94993" y="4149080"/>
            <a:ext cx="1484107" cy="1787616"/>
          </a:xfrm>
          <a:prstGeom prst="rect">
            <a:avLst/>
          </a:prstGeom>
        </p:spPr>
      </p:pic>
      <p:pic>
        <p:nvPicPr>
          <p:cNvPr id="8" name="Grafik 7" descr="dru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9" y="3140968"/>
            <a:ext cx="1428949" cy="1806192"/>
          </a:xfrm>
          <a:prstGeom prst="rect">
            <a:avLst/>
          </a:prstGeom>
        </p:spPr>
      </p:pic>
      <p:sp>
        <p:nvSpPr>
          <p:cNvPr id="11" name="Pfeil nach rechts 10"/>
          <p:cNvSpPr/>
          <p:nvPr/>
        </p:nvSpPr>
        <p:spPr>
          <a:xfrm rot="8700000">
            <a:off x="7126445" y="1173099"/>
            <a:ext cx="507731" cy="2792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 descr="R6594 conic encapsulation engineering draw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97715" y="2132856"/>
            <a:ext cx="1713024" cy="1697592"/>
          </a:xfrm>
          <a:prstGeom prst="rect">
            <a:avLst/>
          </a:prstGeom>
        </p:spPr>
      </p:pic>
      <p:sp>
        <p:nvSpPr>
          <p:cNvPr id="12" name="Pfeil nach rechts 11"/>
          <p:cNvSpPr/>
          <p:nvPr/>
        </p:nvSpPr>
        <p:spPr>
          <a:xfrm rot="2100000">
            <a:off x="7126448" y="2309333"/>
            <a:ext cx="507731" cy="2792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R6594 conic encapsulation simulation result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36097" y="5210094"/>
            <a:ext cx="1723313" cy="1603282"/>
          </a:xfrm>
          <a:prstGeom prst="rect">
            <a:avLst/>
          </a:prstGeom>
        </p:spPr>
      </p:pic>
      <p:sp>
        <p:nvSpPr>
          <p:cNvPr id="13" name="Pfeil nach rechts 12"/>
          <p:cNvSpPr/>
          <p:nvPr/>
        </p:nvSpPr>
        <p:spPr>
          <a:xfrm rot="8700000">
            <a:off x="7126447" y="3405347"/>
            <a:ext cx="507731" cy="2792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rechts 18"/>
          <p:cNvSpPr/>
          <p:nvPr/>
        </p:nvSpPr>
        <p:spPr>
          <a:xfrm rot="2100000">
            <a:off x="7126447" y="4469573"/>
            <a:ext cx="507731" cy="2792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 nach rechts 19"/>
          <p:cNvSpPr/>
          <p:nvPr/>
        </p:nvSpPr>
        <p:spPr>
          <a:xfrm rot="8700000">
            <a:off x="7126447" y="5493579"/>
            <a:ext cx="507731" cy="27922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732240" y="6381328"/>
            <a:ext cx="2051720" cy="576064"/>
          </a:xfrm>
        </p:spPr>
        <p:txBody>
          <a:bodyPr/>
          <a:lstStyle/>
          <a:p>
            <a:r>
              <a:rPr lang="de-DE" smtClean="0"/>
              <a:t>German Beischler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  <p:bldP spid="12" grpId="0" animBg="1"/>
      <p:bldP spid="13" grpId="0" animBg="1"/>
      <p:bldP spid="19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4860032" y="5517232"/>
            <a:ext cx="41889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u="sng" smtClean="0"/>
              <a:t>Spherical encapsulation: </a:t>
            </a:r>
          </a:p>
          <a:p>
            <a:pPr>
              <a:tabLst>
                <a:tab pos="1619250" algn="l"/>
                <a:tab pos="3324225" algn="l"/>
              </a:tabLst>
            </a:pPr>
            <a:r>
              <a:rPr lang="de-DE" smtClean="0"/>
              <a:t>Steel: 	0.5mm thickness,	 </a:t>
            </a:r>
            <a:r>
              <a:rPr lang="de-DE" smtClean="0">
                <a:solidFill>
                  <a:schemeClr val="accent1"/>
                </a:solidFill>
              </a:rPr>
              <a:t>4.08kg</a:t>
            </a:r>
          </a:p>
          <a:p>
            <a:pPr>
              <a:tabLst>
                <a:tab pos="1619250" algn="l"/>
                <a:tab pos="3324225" algn="l"/>
              </a:tabLst>
            </a:pPr>
            <a:r>
              <a:rPr lang="de-DE" smtClean="0"/>
              <a:t>Acrylic glass: 	5mm thickness,  	 </a:t>
            </a:r>
            <a:r>
              <a:rPr lang="de-DE" smtClean="0">
                <a:solidFill>
                  <a:schemeClr val="accent1"/>
                </a:solidFill>
              </a:rPr>
              <a:t>1.48kg</a:t>
            </a:r>
          </a:p>
          <a:p>
            <a:pPr>
              <a:tabLst>
                <a:tab pos="1619250" algn="l"/>
              </a:tabLst>
            </a:pPr>
            <a:r>
              <a:rPr lang="de-DE" smtClean="0"/>
              <a:t>Total surface: 	</a:t>
            </a:r>
            <a:r>
              <a:rPr lang="de-DE" smtClean="0">
                <a:solidFill>
                  <a:schemeClr val="accent1"/>
                </a:solidFill>
              </a:rPr>
              <a:t>1.01m²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44624"/>
            <a:ext cx="6696744" cy="1916832"/>
          </a:xfrm>
        </p:spPr>
        <p:txBody>
          <a:bodyPr>
            <a:normAutofit fontScale="90000"/>
          </a:bodyPr>
          <a:lstStyle/>
          <a:p>
            <a:pPr algn="l"/>
            <a:r>
              <a:rPr lang="de-DE" sz="2700" smtClean="0">
                <a:solidFill>
                  <a:schemeClr val="accent1"/>
                </a:solidFill>
              </a:rPr>
              <a:t>Pressure withstanding PMT encapsulations for LENA</a:t>
            </a:r>
            <a:r>
              <a:rPr lang="de-DE" smtClean="0">
                <a:solidFill>
                  <a:schemeClr val="accent1"/>
                </a:solidFill>
              </a:rPr>
              <a:t/>
            </a:r>
            <a:br>
              <a:rPr lang="de-DE" smtClean="0">
                <a:solidFill>
                  <a:schemeClr val="accent1"/>
                </a:solidFill>
              </a:rPr>
            </a:br>
            <a:r>
              <a:rPr lang="de-DE" sz="3600" smtClean="0">
                <a:solidFill>
                  <a:schemeClr val="accent1"/>
                </a:solidFill>
              </a:rPr>
              <a:t>Pressure  simulation results: Hamamatsu R7081 (10“)</a:t>
            </a:r>
            <a:r>
              <a:rPr lang="de-DE" smtClean="0"/>
              <a:t/>
            </a:r>
            <a:br>
              <a:rPr lang="de-DE" smtClean="0"/>
            </a:b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</p:spPr>
        <p:txBody>
          <a:bodyPr/>
          <a:lstStyle/>
          <a:p>
            <a:fld id="{139C9A5D-1B74-4640-A0FE-489F74C83282}" type="slidenum">
              <a:rPr lang="de-DE" smtClean="0"/>
              <a:pPr/>
              <a:t>48</a:t>
            </a:fld>
            <a:endParaRPr lang="de-DE"/>
          </a:p>
        </p:txBody>
      </p:sp>
      <p:pic>
        <p:nvPicPr>
          <p:cNvPr id="2050" name="Picture 2" descr="C:\Users\Tippmann\Dropbox\Doktorarbeit\Bilder German\Bachelorarbeit_GermanBeischler_MAT_03603416-2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1" y="2564905"/>
            <a:ext cx="2244281" cy="2244281"/>
          </a:xfrm>
          <a:prstGeom prst="rect">
            <a:avLst/>
          </a:prstGeom>
          <a:noFill/>
        </p:spPr>
      </p:pic>
      <p:pic>
        <p:nvPicPr>
          <p:cNvPr id="2051" name="Picture 3" descr="C:\Users\Tippmann\Dropbox\Doktorarbeit\Bilder German\Bachelorarbeit_GermanBeischler_MAT_03603416-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00200"/>
            <a:ext cx="1714500" cy="3429000"/>
          </a:xfrm>
          <a:prstGeom prst="rect">
            <a:avLst/>
          </a:prstGeom>
          <a:noFill/>
        </p:spPr>
      </p:pic>
      <p:pic>
        <p:nvPicPr>
          <p:cNvPr id="2052" name="Picture 4" descr="C:\Users\Tippmann\Dropbox\Doktorarbeit\Bilder German\Bachelorarbeit_GermanBeischler_MAT_03603416-20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88892" y="2513079"/>
            <a:ext cx="2310289" cy="2313289"/>
          </a:xfrm>
          <a:prstGeom prst="rect">
            <a:avLst/>
          </a:prstGeom>
          <a:noFill/>
        </p:spPr>
      </p:pic>
      <p:pic>
        <p:nvPicPr>
          <p:cNvPr id="2053" name="Picture 5" descr="C:\Users\Tippmann\Dropbox\Doktorarbeit\Bilder German\Bachelorarbeit_GermanBeischler_MAT_03603416-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610" y="1834490"/>
            <a:ext cx="1697355" cy="3394710"/>
          </a:xfrm>
          <a:prstGeom prst="rect">
            <a:avLst/>
          </a:prstGeom>
          <a:noFill/>
        </p:spPr>
      </p:pic>
      <p:pic>
        <p:nvPicPr>
          <p:cNvPr id="2054" name="Picture 6" descr="C:\Users\Tippmann\Dropbox\Doktorarbeit\Bilder German\Bachelorarbeit_GermanBeischler_MAT_03603416-18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90602"/>
            <a:ext cx="1706880" cy="1970246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395536" y="5517232"/>
            <a:ext cx="388843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smtClean="0"/>
              <a:t>Conical encapsulation: </a:t>
            </a:r>
          </a:p>
          <a:p>
            <a:pPr>
              <a:tabLst>
                <a:tab pos="1433513" algn="l"/>
                <a:tab pos="2952750" algn="l"/>
              </a:tabLst>
            </a:pPr>
            <a:r>
              <a:rPr lang="de-DE" smtClean="0"/>
              <a:t>Steel: 	2mm thickness,	 </a:t>
            </a:r>
            <a:r>
              <a:rPr lang="de-DE" smtClean="0">
                <a:solidFill>
                  <a:schemeClr val="accent1"/>
                </a:solidFill>
              </a:rPr>
              <a:t>4.38kg</a:t>
            </a:r>
          </a:p>
          <a:p>
            <a:pPr>
              <a:tabLst>
                <a:tab pos="1433513" algn="l"/>
                <a:tab pos="2952750" algn="l"/>
              </a:tabLst>
            </a:pPr>
            <a:r>
              <a:rPr lang="de-DE" smtClean="0"/>
              <a:t>Acrylic glass: 	4mm thickness,	 </a:t>
            </a:r>
            <a:r>
              <a:rPr lang="de-DE" smtClean="0">
                <a:solidFill>
                  <a:schemeClr val="accent1"/>
                </a:solidFill>
              </a:rPr>
              <a:t>0.86kg</a:t>
            </a:r>
          </a:p>
          <a:p>
            <a:pPr>
              <a:tabLst>
                <a:tab pos="1433513" algn="l"/>
              </a:tabLst>
            </a:pPr>
            <a:r>
              <a:rPr lang="de-DE" smtClean="0"/>
              <a:t>Total surface:	</a:t>
            </a:r>
            <a:r>
              <a:rPr lang="de-DE" smtClean="0">
                <a:solidFill>
                  <a:schemeClr val="accent1"/>
                </a:solidFill>
              </a:rPr>
              <a:t>0.69m²</a:t>
            </a:r>
            <a:endParaRPr lang="de-DE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4860032" y="5517232"/>
            <a:ext cx="41889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u="sng" smtClean="0"/>
              <a:t>Spherical encapsulation: </a:t>
            </a:r>
          </a:p>
          <a:p>
            <a:pPr>
              <a:tabLst>
                <a:tab pos="1619250" algn="l"/>
                <a:tab pos="3324225" algn="l"/>
              </a:tabLst>
            </a:pPr>
            <a:r>
              <a:rPr lang="de-DE" smtClean="0"/>
              <a:t>Steel: 	0.5mm thickness,	 </a:t>
            </a:r>
            <a:r>
              <a:rPr lang="de-DE" smtClean="0">
                <a:solidFill>
                  <a:schemeClr val="accent1"/>
                </a:solidFill>
              </a:rPr>
              <a:t>4.66kg</a:t>
            </a:r>
          </a:p>
          <a:p>
            <a:pPr>
              <a:tabLst>
                <a:tab pos="1619250" algn="l"/>
                <a:tab pos="3324225" algn="l"/>
              </a:tabLst>
            </a:pPr>
            <a:r>
              <a:rPr lang="de-DE" smtClean="0"/>
              <a:t>Acrylic glass: 	4mm thickness,  	 </a:t>
            </a:r>
            <a:r>
              <a:rPr lang="de-DE" smtClean="0">
                <a:solidFill>
                  <a:schemeClr val="accent1"/>
                </a:solidFill>
              </a:rPr>
              <a:t>1.10kg</a:t>
            </a:r>
          </a:p>
          <a:p>
            <a:pPr>
              <a:tabLst>
                <a:tab pos="1619250" algn="l"/>
              </a:tabLst>
            </a:pPr>
            <a:r>
              <a:rPr lang="de-DE" smtClean="0"/>
              <a:t>Total surface: 	</a:t>
            </a:r>
            <a:r>
              <a:rPr lang="de-DE" smtClean="0">
                <a:solidFill>
                  <a:schemeClr val="accent1"/>
                </a:solidFill>
              </a:rPr>
              <a:t>0.83m²</a:t>
            </a: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44624"/>
            <a:ext cx="6696744" cy="1916832"/>
          </a:xfrm>
        </p:spPr>
        <p:txBody>
          <a:bodyPr>
            <a:normAutofit fontScale="90000"/>
          </a:bodyPr>
          <a:lstStyle/>
          <a:p>
            <a:pPr algn="l"/>
            <a:r>
              <a:rPr lang="de-DE" sz="2700" smtClean="0">
                <a:solidFill>
                  <a:schemeClr val="accent1"/>
                </a:solidFill>
              </a:rPr>
              <a:t>Pressure withstanding PMT encapsulations for LENA</a:t>
            </a:r>
            <a:r>
              <a:rPr lang="de-DE" smtClean="0">
                <a:solidFill>
                  <a:schemeClr val="accent1"/>
                </a:solidFill>
              </a:rPr>
              <a:t/>
            </a:r>
            <a:br>
              <a:rPr lang="de-DE" smtClean="0">
                <a:solidFill>
                  <a:schemeClr val="accent1"/>
                </a:solidFill>
              </a:rPr>
            </a:br>
            <a:r>
              <a:rPr lang="de-DE" sz="3600" smtClean="0">
                <a:solidFill>
                  <a:schemeClr val="accent1"/>
                </a:solidFill>
              </a:rPr>
              <a:t>Pressure  simulation results: Hamamatsu R5912 (8“)</a:t>
            </a:r>
            <a:r>
              <a:rPr lang="de-DE" smtClean="0"/>
              <a:t/>
            </a:r>
            <a:br>
              <a:rPr lang="de-DE" smtClean="0"/>
            </a:b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</p:spPr>
        <p:txBody>
          <a:bodyPr/>
          <a:lstStyle/>
          <a:p>
            <a:fld id="{139C9A5D-1B74-4640-A0FE-489F74C83282}" type="slidenum">
              <a:rPr lang="de-DE" smtClean="0"/>
              <a:pPr/>
              <a:t>49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95536" y="5517232"/>
            <a:ext cx="388843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smtClean="0"/>
              <a:t>Conical encapsulation: </a:t>
            </a:r>
          </a:p>
          <a:p>
            <a:pPr>
              <a:tabLst>
                <a:tab pos="1433513" algn="l"/>
                <a:tab pos="2952750" algn="l"/>
              </a:tabLst>
            </a:pPr>
            <a:r>
              <a:rPr lang="de-DE" smtClean="0"/>
              <a:t>Steel: 	1mm thickness,	 </a:t>
            </a:r>
            <a:r>
              <a:rPr lang="de-DE" smtClean="0">
                <a:solidFill>
                  <a:schemeClr val="accent1"/>
                </a:solidFill>
              </a:rPr>
              <a:t>3.24kg</a:t>
            </a:r>
          </a:p>
          <a:p>
            <a:pPr>
              <a:tabLst>
                <a:tab pos="1433513" algn="l"/>
                <a:tab pos="2952750" algn="l"/>
              </a:tabLst>
            </a:pPr>
            <a:r>
              <a:rPr lang="de-DE" smtClean="0"/>
              <a:t>Acrylic glass: 	3mm thickness,	 </a:t>
            </a:r>
            <a:r>
              <a:rPr lang="de-DE" smtClean="0">
                <a:solidFill>
                  <a:schemeClr val="accent1"/>
                </a:solidFill>
              </a:rPr>
              <a:t>0.50kg</a:t>
            </a:r>
          </a:p>
          <a:p>
            <a:pPr>
              <a:tabLst>
                <a:tab pos="1433513" algn="l"/>
              </a:tabLst>
            </a:pPr>
            <a:r>
              <a:rPr lang="de-DE" smtClean="0"/>
              <a:t>Total surface:	</a:t>
            </a:r>
            <a:r>
              <a:rPr lang="de-DE" smtClean="0">
                <a:solidFill>
                  <a:schemeClr val="accent1"/>
                </a:solidFill>
              </a:rPr>
              <a:t>0.53m²</a:t>
            </a:r>
            <a:endParaRPr lang="de-DE">
              <a:solidFill>
                <a:schemeClr val="accent1"/>
              </a:solidFill>
            </a:endParaRPr>
          </a:p>
        </p:txBody>
      </p:sp>
      <p:pic>
        <p:nvPicPr>
          <p:cNvPr id="12" name="Picture 2" descr="C:\Users\Tippmann\Dropbox\Doktorarbeit\Bilder German\Bachelorarbeit_GermanBeischler_MAT_03603416-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2564904"/>
            <a:ext cx="2259521" cy="2259521"/>
          </a:xfrm>
          <a:prstGeom prst="rect">
            <a:avLst/>
          </a:prstGeom>
          <a:noFill/>
        </p:spPr>
      </p:pic>
      <p:pic>
        <p:nvPicPr>
          <p:cNvPr id="13" name="Picture 3" descr="C:\Users\Tippmann\Dropbox\Doktorarbeit\Bilder German\Bachelorarbeit_GermanBeischler_MAT_03603416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1714500" cy="3429000"/>
          </a:xfrm>
          <a:prstGeom prst="rect">
            <a:avLst/>
          </a:prstGeom>
          <a:noFill/>
        </p:spPr>
      </p:pic>
      <p:pic>
        <p:nvPicPr>
          <p:cNvPr id="14" name="Picture 4" descr="C:\Users\Tippmann\Dropbox\Doktorarbeit\Bilder German\Bachelorarbeit_GermanBeischler_MAT_03603416-1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0263" y="2564904"/>
            <a:ext cx="2275713" cy="2272570"/>
          </a:xfrm>
          <a:prstGeom prst="rect">
            <a:avLst/>
          </a:prstGeom>
          <a:noFill/>
        </p:spPr>
      </p:pic>
      <p:pic>
        <p:nvPicPr>
          <p:cNvPr id="15" name="Picture 5" descr="C:\Users\Tippmann\Dropbox\Doktorarbeit\Bilder German\Bachelorarbeit_GermanBeischler_MAT_03603416-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39" y="1800200"/>
            <a:ext cx="1714500" cy="3429000"/>
          </a:xfrm>
          <a:prstGeom prst="rect">
            <a:avLst/>
          </a:prstGeom>
          <a:noFill/>
        </p:spPr>
      </p:pic>
      <p:pic>
        <p:nvPicPr>
          <p:cNvPr id="16" name="Picture 6" descr="C:\Users\Tippmann\Dropbox\Doktorarbeit\Bilder German\Bachelorarbeit_GermanBeischler_MAT_03603416-13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7" y="116632"/>
            <a:ext cx="1881664" cy="21731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2797" y="4539551"/>
            <a:ext cx="2803297" cy="231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1314" y="339033"/>
            <a:ext cx="5430033" cy="727444"/>
          </a:xfrm>
        </p:spPr>
        <p:txBody>
          <a:bodyPr>
            <a:normAutofit/>
          </a:bodyPr>
          <a:lstStyle/>
          <a:p>
            <a:r>
              <a:rPr lang="de-DE" sz="3200" smtClean="0">
                <a:solidFill>
                  <a:schemeClr val="tx2"/>
                </a:solidFill>
              </a:rPr>
              <a:t>Physical goals: Natural sources</a:t>
            </a:r>
            <a:endParaRPr lang="de-DE" sz="3200">
              <a:solidFill>
                <a:schemeClr val="tx2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6782" y="1040705"/>
            <a:ext cx="5944726" cy="3249941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de-DE" sz="2700" b="1" smtClean="0"/>
              <a:t>Galactic supernova neutrinos: </a:t>
            </a:r>
            <a:r>
              <a:rPr lang="de-DE" sz="2700" smtClean="0"/>
              <a:t>Observe neutronisation burst, time-resolved cooling phase, separation of core collapse supernova models, trigger for gravitational wave detectors, possibly mass hierarchy, </a:t>
            </a:r>
            <a:r>
              <a:rPr lang="el-GR" sz="2700" smtClean="0">
                <a:latin typeface="Calibri"/>
              </a:rPr>
              <a:t>θ</a:t>
            </a:r>
            <a:r>
              <a:rPr lang="de-DE" sz="2700" baseline="-25000" smtClean="0">
                <a:latin typeface="Calibri"/>
              </a:rPr>
              <a:t>13</a:t>
            </a:r>
            <a:endParaRPr lang="de-DE" sz="2700" smtClean="0"/>
          </a:p>
          <a:p>
            <a:pPr>
              <a:spcAft>
                <a:spcPts val="600"/>
              </a:spcAft>
            </a:pPr>
            <a:r>
              <a:rPr lang="de-DE" sz="2700" b="1" smtClean="0"/>
              <a:t>Diffuse supernova neutrinos: </a:t>
            </a:r>
            <a:r>
              <a:rPr lang="de-DE" sz="2700" smtClean="0"/>
              <a:t>First detection, average SN neutrino spectrum </a:t>
            </a:r>
          </a:p>
          <a:p>
            <a:pPr>
              <a:spcAft>
                <a:spcPts val="600"/>
              </a:spcAft>
            </a:pPr>
            <a:r>
              <a:rPr lang="de-DE" sz="2700" b="1" smtClean="0"/>
              <a:t>Solar neutrinos: </a:t>
            </a:r>
            <a:r>
              <a:rPr lang="de-DE" sz="2700" baseline="30000" smtClean="0"/>
              <a:t>7</a:t>
            </a:r>
            <a:r>
              <a:rPr lang="de-DE" sz="2700" smtClean="0"/>
              <a:t>Be precision measurement: 5400events/day </a:t>
            </a:r>
            <a:r>
              <a:rPr lang="de-DE" sz="2700" smtClean="0">
                <a:latin typeface="Arial"/>
                <a:cs typeface="Arial"/>
              </a:rPr>
              <a:t>→</a:t>
            </a:r>
            <a:r>
              <a:rPr lang="de-DE" sz="2700" smtClean="0"/>
              <a:t> small time fluctuations, CNO + pep, MSW effect</a:t>
            </a:r>
          </a:p>
          <a:p>
            <a:pPr>
              <a:spcAft>
                <a:spcPts val="600"/>
              </a:spcAft>
            </a:pPr>
            <a:r>
              <a:rPr lang="de-DE" sz="2700" b="1" smtClean="0"/>
              <a:t>Atmospheric neutrinos: </a:t>
            </a:r>
            <a:r>
              <a:rPr lang="de-DE" sz="2700" smtClean="0"/>
              <a:t>Precise measurement of </a:t>
            </a:r>
            <a:r>
              <a:rPr lang="el-GR" sz="2700" smtClean="0">
                <a:latin typeface="Calibri"/>
              </a:rPr>
              <a:t>Δ</a:t>
            </a:r>
            <a:r>
              <a:rPr lang="de-DE" sz="2700" smtClean="0">
                <a:latin typeface="Calibri"/>
              </a:rPr>
              <a:t>m</a:t>
            </a:r>
            <a:r>
              <a:rPr lang="de-DE" sz="2700" baseline="-25000" smtClean="0">
                <a:latin typeface="Calibri"/>
              </a:rPr>
              <a:t>23</a:t>
            </a:r>
            <a:r>
              <a:rPr lang="de-DE" sz="2700" baseline="30000" smtClean="0">
                <a:latin typeface="Calibri"/>
              </a:rPr>
              <a:t>2</a:t>
            </a:r>
            <a:r>
              <a:rPr lang="de-DE" sz="2700" smtClean="0">
                <a:latin typeface="Calibri"/>
              </a:rPr>
              <a:t>, </a:t>
            </a:r>
            <a:r>
              <a:rPr lang="el-GR" sz="2700" smtClean="0"/>
              <a:t>θ</a:t>
            </a:r>
            <a:r>
              <a:rPr lang="de-DE" sz="2700" baseline="-25000" smtClean="0"/>
              <a:t>23</a:t>
            </a:r>
            <a:r>
              <a:rPr lang="de-DE" sz="2700" smtClean="0"/>
              <a:t>, potentially mass hierarchy</a:t>
            </a:r>
          </a:p>
          <a:p>
            <a:pPr>
              <a:spcAft>
                <a:spcPts val="600"/>
              </a:spcAft>
            </a:pPr>
            <a:r>
              <a:rPr lang="de-DE" sz="2700" b="1" smtClean="0"/>
              <a:t>Indirect dark matter search: </a:t>
            </a:r>
            <a:r>
              <a:rPr lang="de-DE" sz="2700" smtClean="0"/>
              <a:t>Via abundances in neutrino spectrum, sensitive to masses ≈10-100MeV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461" y="4445778"/>
            <a:ext cx="2520462" cy="24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9061" y="4501661"/>
            <a:ext cx="2871116" cy="239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/>
          <p:cNvSpPr txBox="1"/>
          <p:nvPr/>
        </p:nvSpPr>
        <p:spPr>
          <a:xfrm>
            <a:off x="1209885" y="5324365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C00000"/>
                </a:solidFill>
              </a:rPr>
              <a:t>Galactic SN </a:t>
            </a:r>
            <a:r>
              <a:rPr lang="el-GR" smtClean="0">
                <a:solidFill>
                  <a:srgbClr val="C00000"/>
                </a:solidFill>
              </a:rPr>
              <a:t>ν</a:t>
            </a:r>
            <a:endParaRPr lang="de-DE">
              <a:solidFill>
                <a:srgbClr val="C0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156069" y="4911488"/>
            <a:ext cx="1310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C00000"/>
                </a:solidFill>
              </a:rPr>
              <a:t>Diffuse SN </a:t>
            </a:r>
            <a:r>
              <a:rPr lang="el-GR" smtClean="0">
                <a:solidFill>
                  <a:srgbClr val="C00000"/>
                </a:solidFill>
                <a:latin typeface="Calibri"/>
              </a:rPr>
              <a:t>ν</a:t>
            </a:r>
            <a:endParaRPr lang="de-DE">
              <a:solidFill>
                <a:srgbClr val="C00000"/>
              </a:solidFill>
            </a:endParaRPr>
          </a:p>
        </p:txBody>
      </p:sp>
      <p:sp>
        <p:nvSpPr>
          <p:cNvPr id="17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Physics potential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  <p:sp>
        <p:nvSpPr>
          <p:cNvPr id="15" name="Textfeld 14"/>
          <p:cNvSpPr txBox="1"/>
          <p:nvPr/>
        </p:nvSpPr>
        <p:spPr>
          <a:xfrm>
            <a:off x="7910829" y="545491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C00000"/>
                </a:solidFill>
              </a:rPr>
              <a:t>Solar </a:t>
            </a:r>
            <a:r>
              <a:rPr lang="el-GR" smtClean="0">
                <a:solidFill>
                  <a:srgbClr val="C00000"/>
                </a:solidFill>
                <a:latin typeface="Calibri"/>
              </a:rPr>
              <a:t>ν</a:t>
            </a:r>
            <a:endParaRPr lang="de-DE">
              <a:solidFill>
                <a:srgbClr val="C00000"/>
              </a:solidFill>
            </a:endParaRP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5332" y="996455"/>
            <a:ext cx="2968669" cy="30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  <p:bldP spid="14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feld 23"/>
          <p:cNvSpPr txBox="1"/>
          <p:nvPr/>
        </p:nvSpPr>
        <p:spPr>
          <a:xfrm>
            <a:off x="4847529" y="5541039"/>
            <a:ext cx="41889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u="sng" smtClean="0"/>
              <a:t>Spherical encapsulation: </a:t>
            </a:r>
          </a:p>
          <a:p>
            <a:pPr>
              <a:tabLst>
                <a:tab pos="1619250" algn="l"/>
                <a:tab pos="3324225" algn="l"/>
              </a:tabLst>
            </a:pPr>
            <a:r>
              <a:rPr lang="de-DE" smtClean="0"/>
              <a:t>Steel: 	0.5mm thickness,	 </a:t>
            </a:r>
            <a:r>
              <a:rPr lang="de-DE" smtClean="0">
                <a:solidFill>
                  <a:schemeClr val="accent1"/>
                </a:solidFill>
              </a:rPr>
              <a:t>2.75kg</a:t>
            </a:r>
          </a:p>
          <a:p>
            <a:pPr>
              <a:tabLst>
                <a:tab pos="1619250" algn="l"/>
                <a:tab pos="3324225" algn="l"/>
              </a:tabLst>
            </a:pPr>
            <a:r>
              <a:rPr lang="de-DE" smtClean="0"/>
              <a:t>Acrylic glass: 	4mm thickness,  	 </a:t>
            </a:r>
            <a:r>
              <a:rPr lang="de-DE" smtClean="0">
                <a:solidFill>
                  <a:schemeClr val="accent1"/>
                </a:solidFill>
              </a:rPr>
              <a:t>0.94kg</a:t>
            </a:r>
          </a:p>
          <a:p>
            <a:pPr>
              <a:tabLst>
                <a:tab pos="1619250" algn="l"/>
              </a:tabLst>
            </a:pPr>
            <a:r>
              <a:rPr lang="de-DE" smtClean="0"/>
              <a:t>Total surface: 	</a:t>
            </a:r>
            <a:r>
              <a:rPr lang="de-DE" smtClean="0">
                <a:solidFill>
                  <a:schemeClr val="accent1"/>
                </a:solidFill>
              </a:rPr>
              <a:t>0.78m²</a:t>
            </a:r>
            <a:endParaRPr lang="de-DE"/>
          </a:p>
        </p:txBody>
      </p:sp>
      <p:pic>
        <p:nvPicPr>
          <p:cNvPr id="3075" name="Picture 3" descr="C:\Users\Tippmann\Dropbox\Doktorarbeit\Bilder German\Bachelorarbeit_GermanBeischler_MAT_03603416-2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9190" y="116632"/>
            <a:ext cx="1871282" cy="2160842"/>
          </a:xfrm>
          <a:prstGeom prst="rect">
            <a:avLst/>
          </a:prstGeom>
          <a:noFill/>
        </p:spPr>
      </p:pic>
      <p:pic>
        <p:nvPicPr>
          <p:cNvPr id="3077" name="Picture 5" descr="C:\Users\Tippmann\Dropbox\Doktorarbeit\Bilder German\Bachelorarbeit_GermanBeischler_MAT_03603416-2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564904"/>
            <a:ext cx="2301335" cy="2297811"/>
          </a:xfrm>
          <a:prstGeom prst="rect">
            <a:avLst/>
          </a:prstGeom>
          <a:noFill/>
        </p:spPr>
      </p:pic>
      <p:pic>
        <p:nvPicPr>
          <p:cNvPr id="3078" name="Picture 6" descr="C:\Users\Tippmann\Dropbox\Doktorarbeit\Bilder German\Bachelorarbeit_GermanBeischler_MAT_03603416-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844824"/>
            <a:ext cx="1728788" cy="3457575"/>
          </a:xfrm>
          <a:prstGeom prst="rect">
            <a:avLst/>
          </a:prstGeom>
          <a:noFill/>
        </p:spPr>
      </p:pic>
      <p:pic>
        <p:nvPicPr>
          <p:cNvPr id="3079" name="Picture 7" descr="C:\Users\Tippmann\Dropbox\Doktorarbeit\Bilder German\Bachelorarbeit_GermanBeischler_MAT_03603416-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2556015"/>
            <a:ext cx="2241137" cy="2241137"/>
          </a:xfrm>
          <a:prstGeom prst="rect">
            <a:avLst/>
          </a:prstGeom>
          <a:noFill/>
        </p:spPr>
      </p:pic>
      <p:pic>
        <p:nvPicPr>
          <p:cNvPr id="3076" name="Picture 4" descr="C:\Users\Tippmann\Dropbox\Doktorarbeit\Bilder German\Bachelorarbeit_GermanBeischler_MAT_03603416-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1304" y="1843633"/>
            <a:ext cx="1728788" cy="3457575"/>
          </a:xfrm>
          <a:prstGeom prst="rect">
            <a:avLst/>
          </a:prstGeom>
          <a:noFill/>
        </p:spPr>
      </p:pic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179512" y="44624"/>
            <a:ext cx="6696744" cy="1916832"/>
          </a:xfrm>
        </p:spPr>
        <p:txBody>
          <a:bodyPr>
            <a:normAutofit fontScale="90000"/>
          </a:bodyPr>
          <a:lstStyle/>
          <a:p>
            <a:pPr algn="l"/>
            <a:r>
              <a:rPr lang="de-DE" sz="2700" smtClean="0">
                <a:solidFill>
                  <a:schemeClr val="accent1"/>
                </a:solidFill>
              </a:rPr>
              <a:t>Pressure withstanding PMT encapsulations for LENA</a:t>
            </a:r>
            <a:r>
              <a:rPr lang="de-DE" smtClean="0">
                <a:solidFill>
                  <a:schemeClr val="accent1"/>
                </a:solidFill>
              </a:rPr>
              <a:t/>
            </a:r>
            <a:br>
              <a:rPr lang="de-DE" smtClean="0">
                <a:solidFill>
                  <a:schemeClr val="accent1"/>
                </a:solidFill>
              </a:rPr>
            </a:br>
            <a:r>
              <a:rPr lang="de-DE" sz="3600" smtClean="0">
                <a:solidFill>
                  <a:schemeClr val="accent1"/>
                </a:solidFill>
              </a:rPr>
              <a:t>Pressure  simulation results: Hamamatsu R6594 (5“)</a:t>
            </a:r>
            <a:r>
              <a:rPr lang="de-DE" smtClean="0"/>
              <a:t/>
            </a:r>
            <a:br>
              <a:rPr lang="de-DE" smtClean="0"/>
            </a:br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395536" y="5517232"/>
            <a:ext cx="388843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smtClean="0"/>
              <a:t>Conical encapsulation: </a:t>
            </a:r>
          </a:p>
          <a:p>
            <a:pPr>
              <a:tabLst>
                <a:tab pos="1433513" algn="l"/>
                <a:tab pos="2952750" algn="l"/>
              </a:tabLst>
            </a:pPr>
            <a:r>
              <a:rPr lang="de-DE" smtClean="0"/>
              <a:t>Steel: 	1mm thickness,	 </a:t>
            </a:r>
            <a:r>
              <a:rPr lang="de-DE" smtClean="0">
                <a:solidFill>
                  <a:schemeClr val="accent1"/>
                </a:solidFill>
              </a:rPr>
              <a:t>2.77kg</a:t>
            </a:r>
          </a:p>
          <a:p>
            <a:pPr>
              <a:tabLst>
                <a:tab pos="1433513" algn="l"/>
                <a:tab pos="2952750" algn="l"/>
              </a:tabLst>
            </a:pPr>
            <a:r>
              <a:rPr lang="de-DE" smtClean="0"/>
              <a:t>Acrylic glass: 	2mm thickness,	 </a:t>
            </a:r>
            <a:r>
              <a:rPr lang="de-DE" smtClean="0">
                <a:solidFill>
                  <a:schemeClr val="accent1"/>
                </a:solidFill>
              </a:rPr>
              <a:t>0.22kg</a:t>
            </a:r>
          </a:p>
          <a:p>
            <a:pPr>
              <a:tabLst>
                <a:tab pos="1433513" algn="l"/>
              </a:tabLst>
            </a:pPr>
            <a:r>
              <a:rPr lang="de-DE" smtClean="0"/>
              <a:t>Total surface:	</a:t>
            </a:r>
            <a:r>
              <a:rPr lang="de-DE" smtClean="0">
                <a:solidFill>
                  <a:schemeClr val="accent1"/>
                </a:solidFill>
              </a:rPr>
              <a:t>0.37m²</a:t>
            </a:r>
            <a:endParaRPr lang="de-DE">
              <a:solidFill>
                <a:schemeClr val="accent1"/>
              </a:solidFill>
            </a:endParaRPr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</p:spPr>
        <p:txBody>
          <a:bodyPr/>
          <a:lstStyle/>
          <a:p>
            <a:fld id="{139C9A5D-1B74-4640-A0FE-489F74C83282}" type="slidenum">
              <a:rPr lang="de-DE" smtClean="0"/>
              <a:pPr/>
              <a:t>50</a:t>
            </a:fld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 rot="-2220000">
            <a:off x="4766581" y="3288375"/>
            <a:ext cx="285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 Std" pitchFamily="50" charset="0"/>
              </a:rPr>
              <a:t>TOO big for optical coverage of 30%</a:t>
            </a:r>
            <a:endParaRPr lang="de-DE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 Std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>
          <a:xfrm>
            <a:off x="4847529" y="5541039"/>
            <a:ext cx="41889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u="sng" smtClean="0"/>
              <a:t>Cylindrical encapsulation: </a:t>
            </a:r>
          </a:p>
          <a:p>
            <a:pPr>
              <a:tabLst>
                <a:tab pos="1619250" algn="l"/>
                <a:tab pos="3324225" algn="l"/>
              </a:tabLst>
            </a:pPr>
            <a:r>
              <a:rPr lang="de-DE" smtClean="0"/>
              <a:t>Steel: 	0.5mm thickness,	 </a:t>
            </a:r>
            <a:r>
              <a:rPr lang="de-DE" smtClean="0">
                <a:solidFill>
                  <a:schemeClr val="accent1"/>
                </a:solidFill>
              </a:rPr>
              <a:t>2.61kg</a:t>
            </a:r>
          </a:p>
          <a:p>
            <a:pPr>
              <a:tabLst>
                <a:tab pos="1619250" algn="l"/>
                <a:tab pos="3324225" algn="l"/>
              </a:tabLst>
            </a:pPr>
            <a:r>
              <a:rPr lang="de-DE" smtClean="0"/>
              <a:t>Acrylic glass: 	2mm thickness,  	 </a:t>
            </a:r>
            <a:r>
              <a:rPr lang="de-DE" smtClean="0">
                <a:solidFill>
                  <a:schemeClr val="accent1"/>
                </a:solidFill>
              </a:rPr>
              <a:t>0.22kg</a:t>
            </a:r>
          </a:p>
          <a:p>
            <a:pPr>
              <a:tabLst>
                <a:tab pos="1619250" algn="l"/>
              </a:tabLst>
            </a:pPr>
            <a:r>
              <a:rPr lang="de-DE" smtClean="0"/>
              <a:t>Total surface: 	</a:t>
            </a:r>
            <a:r>
              <a:rPr lang="de-DE" smtClean="0">
                <a:solidFill>
                  <a:schemeClr val="accent1"/>
                </a:solidFill>
              </a:rPr>
              <a:t>0.46m²</a:t>
            </a:r>
            <a:endParaRPr lang="de-DE"/>
          </a:p>
        </p:txBody>
      </p:sp>
      <p:pic>
        <p:nvPicPr>
          <p:cNvPr id="3074" name="Picture 2" descr="C:\Users\Tippmann\Dropbox\Doktorarbeit\Bilder German\Bachelorarbeit_GermanBeischler_MAT_03603416-3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2570778"/>
            <a:ext cx="2226374" cy="2226374"/>
          </a:xfrm>
          <a:prstGeom prst="rect">
            <a:avLst/>
          </a:prstGeom>
          <a:noFill/>
        </p:spPr>
      </p:pic>
      <p:pic>
        <p:nvPicPr>
          <p:cNvPr id="3080" name="Picture 8" descr="C:\Users\Tippmann\Dropbox\Doktorarbeit\Bilder German\Bachelorarbeit_GermanBeischler_MAT_03603416-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1714500" cy="3429000"/>
          </a:xfrm>
          <a:prstGeom prst="rect">
            <a:avLst/>
          </a:prstGeom>
          <a:noFill/>
        </p:spPr>
      </p:pic>
      <p:pic>
        <p:nvPicPr>
          <p:cNvPr id="3081" name="Picture 9" descr="C:\Users\Tippmann\Dropbox\Doktorarbeit\Bilder German\Bachelorarbeit_GermanBeischler_MAT_03603416-29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19" y="2580399"/>
            <a:ext cx="2220278" cy="2216753"/>
          </a:xfrm>
          <a:prstGeom prst="rect">
            <a:avLst/>
          </a:prstGeom>
          <a:noFill/>
        </p:spPr>
      </p:pic>
      <p:pic>
        <p:nvPicPr>
          <p:cNvPr id="3083" name="Picture 11" descr="C:\Users\Tippmann\Dropbox\Doktorarbeit\Bilder German\Bachelorarbeit_GermanBeischler_MAT_03603416-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1444" y="1844824"/>
            <a:ext cx="1728788" cy="3457575"/>
          </a:xfrm>
          <a:prstGeom prst="rect">
            <a:avLst/>
          </a:prstGeom>
          <a:noFill/>
        </p:spPr>
      </p:pic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179512" y="44624"/>
            <a:ext cx="6696744" cy="1916832"/>
          </a:xfrm>
        </p:spPr>
        <p:txBody>
          <a:bodyPr>
            <a:normAutofit fontScale="90000"/>
          </a:bodyPr>
          <a:lstStyle/>
          <a:p>
            <a:pPr algn="l"/>
            <a:r>
              <a:rPr lang="de-DE" sz="2700" smtClean="0">
                <a:solidFill>
                  <a:schemeClr val="accent1"/>
                </a:solidFill>
              </a:rPr>
              <a:t>Pressure withstanding PMT encapsulations for LENA</a:t>
            </a:r>
            <a:r>
              <a:rPr lang="de-DE" smtClean="0">
                <a:solidFill>
                  <a:schemeClr val="accent1"/>
                </a:solidFill>
              </a:rPr>
              <a:t/>
            </a:r>
            <a:br>
              <a:rPr lang="de-DE" smtClean="0">
                <a:solidFill>
                  <a:schemeClr val="accent1"/>
                </a:solidFill>
              </a:rPr>
            </a:br>
            <a:r>
              <a:rPr lang="de-DE" sz="3600" smtClean="0">
                <a:solidFill>
                  <a:schemeClr val="accent1"/>
                </a:solidFill>
              </a:rPr>
              <a:t>Pressure  simulation results: Hamamatsu R6594 (5“)</a:t>
            </a:r>
            <a:r>
              <a:rPr lang="de-DE" smtClean="0"/>
              <a:t/>
            </a:r>
            <a:br>
              <a:rPr lang="de-DE" smtClean="0"/>
            </a:br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395536" y="5517232"/>
            <a:ext cx="388843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smtClean="0"/>
              <a:t>Elliptical encapsulation: </a:t>
            </a:r>
          </a:p>
          <a:p>
            <a:pPr>
              <a:tabLst>
                <a:tab pos="1433513" algn="l"/>
                <a:tab pos="2952750" algn="l"/>
              </a:tabLst>
            </a:pPr>
            <a:r>
              <a:rPr lang="de-DE" smtClean="0"/>
              <a:t>Steel: 	2mm thickness,	 </a:t>
            </a:r>
            <a:r>
              <a:rPr lang="de-DE" smtClean="0">
                <a:solidFill>
                  <a:schemeClr val="accent1"/>
                </a:solidFill>
              </a:rPr>
              <a:t>3.06kg</a:t>
            </a:r>
          </a:p>
          <a:p>
            <a:pPr>
              <a:tabLst>
                <a:tab pos="1433513" algn="l"/>
                <a:tab pos="2952750" algn="l"/>
              </a:tabLst>
            </a:pPr>
            <a:r>
              <a:rPr lang="de-DE" smtClean="0"/>
              <a:t>Acrylic glass: 	2mm thickness,	 </a:t>
            </a:r>
            <a:r>
              <a:rPr lang="de-DE" smtClean="0">
                <a:solidFill>
                  <a:schemeClr val="accent1"/>
                </a:solidFill>
              </a:rPr>
              <a:t>0.22kg</a:t>
            </a:r>
          </a:p>
          <a:p>
            <a:pPr>
              <a:tabLst>
                <a:tab pos="1433513" algn="l"/>
              </a:tabLst>
            </a:pPr>
            <a:r>
              <a:rPr lang="de-DE" smtClean="0"/>
              <a:t>Total surface:	</a:t>
            </a:r>
            <a:r>
              <a:rPr lang="de-DE" smtClean="0">
                <a:solidFill>
                  <a:schemeClr val="accent1"/>
                </a:solidFill>
              </a:rPr>
              <a:t>0.41m²</a:t>
            </a:r>
            <a:endParaRPr lang="de-DE">
              <a:solidFill>
                <a:schemeClr val="accent1"/>
              </a:solidFill>
            </a:endParaRPr>
          </a:p>
        </p:txBody>
      </p:sp>
      <p:pic>
        <p:nvPicPr>
          <p:cNvPr id="19" name="Picture 3" descr="C:\Users\Tippmann\Dropbox\Doktorarbeit\Bilder German\Bachelorarbeit_GermanBeischler_MAT_03603416-23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9190" y="116632"/>
            <a:ext cx="1871282" cy="2160842"/>
          </a:xfrm>
          <a:prstGeom prst="rect">
            <a:avLst/>
          </a:prstGeom>
          <a:noFill/>
        </p:spPr>
      </p:pic>
      <p:sp>
        <p:nvSpPr>
          <p:cNvPr id="11" name="Foliennummernplatzhalter 3"/>
          <p:cNvSpPr txBox="1">
            <a:spLocks/>
          </p:cNvSpPr>
          <p:nvPr/>
        </p:nvSpPr>
        <p:spPr>
          <a:xfrm>
            <a:off x="6902896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9C9A5D-1B74-4640-A0FE-489F74C8328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2128" y="4941168"/>
            <a:ext cx="2372360" cy="181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8520" y="-432048"/>
            <a:ext cx="6768752" cy="1772816"/>
          </a:xfrm>
        </p:spPr>
        <p:txBody>
          <a:bodyPr>
            <a:normAutofit/>
          </a:bodyPr>
          <a:lstStyle/>
          <a:p>
            <a:r>
              <a:rPr lang="de-DE" sz="2400" smtClean="0">
                <a:solidFill>
                  <a:schemeClr val="accent1"/>
                </a:solidFill>
              </a:rPr>
              <a:t>Pressure withstanding PMT encapsulations for LENA</a:t>
            </a:r>
            <a:br>
              <a:rPr lang="de-DE" sz="2400" smtClean="0">
                <a:solidFill>
                  <a:schemeClr val="accent1"/>
                </a:solidFill>
              </a:rPr>
            </a:br>
            <a:r>
              <a:rPr lang="de-DE" sz="3200" smtClean="0">
                <a:solidFill>
                  <a:schemeClr val="accent1"/>
                </a:solidFill>
              </a:rPr>
              <a:t>Next steps:</a:t>
            </a:r>
            <a:endParaRPr lang="de-DE" sz="320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8132" y="1196752"/>
            <a:ext cx="5728084" cy="5606083"/>
          </a:xfrm>
        </p:spPr>
        <p:txBody>
          <a:bodyPr>
            <a:normAutofit fontScale="62500" lnSpcReduction="20000"/>
          </a:bodyPr>
          <a:lstStyle/>
          <a:p>
            <a:r>
              <a:rPr lang="de-DE" smtClean="0"/>
              <a:t>Further crosschecks</a:t>
            </a:r>
          </a:p>
          <a:p>
            <a:r>
              <a:rPr lang="de-DE" smtClean="0"/>
              <a:t>More exact simulations: reduce node distance (locally or globally), use adaptive methods</a:t>
            </a:r>
          </a:p>
          <a:p>
            <a:r>
              <a:rPr lang="de-DE" smtClean="0"/>
              <a:t>Complete design (fixture for PMT inside encapsulation, filling valve) + create complete optical module: incorporate Mu-metal, Winston Cones, connections to other PMTs + wall</a:t>
            </a:r>
          </a:p>
          <a:p>
            <a:r>
              <a:rPr lang="de-DE" smtClean="0"/>
              <a:t>Optimize encapsulations for least weight  + least production costs</a:t>
            </a:r>
          </a:p>
          <a:p>
            <a:r>
              <a:rPr lang="de-DE" smtClean="0"/>
              <a:t>Create + simulate designs for further PMTs (R6091, 9822, R11780, D784)</a:t>
            </a:r>
          </a:p>
          <a:p>
            <a:r>
              <a:rPr lang="de-DE" smtClean="0"/>
              <a:t>Distortion analysis</a:t>
            </a:r>
          </a:p>
          <a:p>
            <a:r>
              <a:rPr lang="de-DE" smtClean="0"/>
              <a:t>Aging simulation</a:t>
            </a:r>
          </a:p>
          <a:p>
            <a:endParaRPr lang="de-DE" smtClean="0"/>
          </a:p>
          <a:p>
            <a:r>
              <a:rPr lang="de-DE" smtClean="0"/>
              <a:t>Build prototype for PMT of choice</a:t>
            </a:r>
          </a:p>
          <a:p>
            <a:r>
              <a:rPr lang="de-DE" smtClean="0"/>
              <a:t>Test in pressure tank</a:t>
            </a:r>
          </a:p>
          <a:p>
            <a:pPr lvl="1">
              <a:buFont typeface="Arial" pitchFamily="34" charset="0"/>
              <a:buChar char="•"/>
            </a:pPr>
            <a:r>
              <a:rPr lang="de-DE" smtClean="0"/>
              <a:t>Adapt design to meet requirements</a:t>
            </a:r>
          </a:p>
          <a:p>
            <a:pPr lvl="1">
              <a:buFont typeface="Arial" pitchFamily="34" charset="0"/>
              <a:buChar char="•"/>
            </a:pPr>
            <a:r>
              <a:rPr lang="de-DE" smtClean="0"/>
              <a:t>Influence of PMT implosion on adjacent encapsulations</a:t>
            </a:r>
          </a:p>
          <a:p>
            <a:endParaRPr lang="de-DE" smtClean="0"/>
          </a:p>
        </p:txBody>
      </p:sp>
      <p:pic>
        <p:nvPicPr>
          <p:cNvPr id="6" name="Inhaltsplatzhalter 9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1456180"/>
            <a:ext cx="2743205" cy="1828804"/>
          </a:xfrm>
          <a:prstGeom prst="rect">
            <a:avLst/>
          </a:prstGeom>
        </p:spPr>
      </p:pic>
      <p:pic>
        <p:nvPicPr>
          <p:cNvPr id="6146" name="Picture 2" descr="C:\Users\Tippmann\Documents\Marc\Doktorarbeit\Bachelorarbeiten\German\NeusteBilder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9056" y="113184"/>
            <a:ext cx="2057400" cy="1371600"/>
          </a:xfrm>
          <a:prstGeom prst="rect">
            <a:avLst/>
          </a:prstGeom>
          <a:noFill/>
        </p:spPr>
      </p:pic>
      <p:pic>
        <p:nvPicPr>
          <p:cNvPr id="7" name="Grafik 6" descr="form kugel 6594 0.5 2mm - Kopi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3356992"/>
            <a:ext cx="2499137" cy="1491061"/>
          </a:xfrm>
          <a:prstGeom prst="rect">
            <a:avLst/>
          </a:prstGeom>
        </p:spPr>
      </p:pic>
      <p:sp>
        <p:nvSpPr>
          <p:cNvPr id="13" name="Geschweifte Klammer links 12"/>
          <p:cNvSpPr/>
          <p:nvPr/>
        </p:nvSpPr>
        <p:spPr>
          <a:xfrm>
            <a:off x="716124" y="1196752"/>
            <a:ext cx="183468" cy="3600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 rot="-4020000">
            <a:off x="-691271" y="2770689"/>
            <a:ext cx="204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smtClean="0">
                <a:solidFill>
                  <a:srgbClr val="00B050"/>
                </a:solidFill>
                <a:latin typeface="Stencil Std" pitchFamily="50" charset="0"/>
              </a:rPr>
              <a:t>Design + simulations</a:t>
            </a:r>
            <a:endParaRPr lang="de-DE" sz="1400" b="1">
              <a:solidFill>
                <a:srgbClr val="00B050"/>
              </a:solidFill>
              <a:latin typeface="Stencil Std" pitchFamily="50" charset="0"/>
            </a:endParaRPr>
          </a:p>
        </p:txBody>
      </p:sp>
      <p:sp>
        <p:nvSpPr>
          <p:cNvPr id="16" name="Geschweifte Klammer links 15"/>
          <p:cNvSpPr/>
          <p:nvPr/>
        </p:nvSpPr>
        <p:spPr>
          <a:xfrm>
            <a:off x="716124" y="5085184"/>
            <a:ext cx="255476" cy="136815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 rot="-4020000">
            <a:off x="-619263" y="5508307"/>
            <a:ext cx="204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smtClean="0">
                <a:solidFill>
                  <a:srgbClr val="00B050"/>
                </a:solidFill>
                <a:latin typeface="Stencil Std" pitchFamily="50" charset="0"/>
              </a:rPr>
              <a:t>Build + test Prototypes</a:t>
            </a:r>
            <a:endParaRPr lang="de-DE" sz="1400" b="1">
              <a:solidFill>
                <a:srgbClr val="00B050"/>
              </a:solidFill>
              <a:latin typeface="Stencil Std" pitchFamily="50" charset="0"/>
            </a:endParaRPr>
          </a:p>
        </p:txBody>
      </p:sp>
      <p:sp>
        <p:nvSpPr>
          <p:cNvPr id="15" name="Foliennummernplatzhalter 3"/>
          <p:cNvSpPr txBox="1">
            <a:spLocks/>
          </p:cNvSpPr>
          <p:nvPr/>
        </p:nvSpPr>
        <p:spPr>
          <a:xfrm>
            <a:off x="709228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9C9A5D-1B74-4640-A0FE-489F74C8328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332" y="996455"/>
            <a:ext cx="2968669" cy="30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6782" y="1041507"/>
            <a:ext cx="5850941" cy="1596184"/>
          </a:xfrm>
        </p:spPr>
        <p:txBody>
          <a:bodyPr>
            <a:normAutofit fontScale="55000" lnSpcReduction="20000"/>
          </a:bodyPr>
          <a:lstStyle/>
          <a:p>
            <a:pPr>
              <a:spcAft>
                <a:spcPts val="600"/>
              </a:spcAft>
            </a:pPr>
            <a:r>
              <a:rPr lang="de-DE" sz="3100" b="1" smtClean="0"/>
              <a:t>Geoneutrinos:</a:t>
            </a:r>
            <a:r>
              <a:rPr lang="de-DE" sz="3100" smtClean="0"/>
              <a:t> Determine U/Th decay contribution to earth heat production to 1%, ratio of U/Th contribution to 5%</a:t>
            </a:r>
          </a:p>
          <a:p>
            <a:r>
              <a:rPr lang="de-DE" sz="3100" b="1" smtClean="0"/>
              <a:t>Proton decay:  </a:t>
            </a:r>
            <a:r>
              <a:rPr lang="de-DE" sz="3100" smtClean="0"/>
              <a:t>High detection efficiency (≈68%) for p </a:t>
            </a:r>
            <a:r>
              <a:rPr lang="de-DE" sz="3100" smtClean="0">
                <a:latin typeface="Arial"/>
                <a:cs typeface="Arial"/>
              </a:rPr>
              <a:t>→ K</a:t>
            </a:r>
            <a:r>
              <a:rPr lang="de-DE" sz="3100" baseline="30000" smtClean="0">
                <a:latin typeface="Arial"/>
                <a:cs typeface="Arial"/>
              </a:rPr>
              <a:t>+</a:t>
            </a:r>
            <a:r>
              <a:rPr lang="el-GR" sz="3100" smtClean="0">
                <a:latin typeface="Calibri"/>
                <a:cs typeface="Arial"/>
              </a:rPr>
              <a:t>ν</a:t>
            </a:r>
            <a:r>
              <a:rPr lang="de-DE" sz="3100" smtClean="0">
                <a:latin typeface="Calibri"/>
                <a:cs typeface="Arial"/>
              </a:rPr>
              <a:t> </a:t>
            </a:r>
            <a:r>
              <a:rPr lang="de-DE" sz="3100" smtClean="0"/>
              <a:t>decay channel </a:t>
            </a:r>
            <a:r>
              <a:rPr lang="de-DE" sz="3100" smtClean="0">
                <a:latin typeface="Arial"/>
                <a:cs typeface="Arial"/>
              </a:rPr>
              <a:t>→</a:t>
            </a:r>
            <a:r>
              <a:rPr lang="de-DE" sz="3100" smtClean="0"/>
              <a:t> </a:t>
            </a:r>
            <a:r>
              <a:rPr lang="el-GR" sz="3100" smtClean="0">
                <a:solidFill>
                  <a:srgbClr val="C00000"/>
                </a:solidFill>
                <a:latin typeface="Calibri"/>
              </a:rPr>
              <a:t>τ</a:t>
            </a:r>
            <a:r>
              <a:rPr lang="de-DE" sz="3100" baseline="-25000" smtClean="0">
                <a:solidFill>
                  <a:srgbClr val="C00000"/>
                </a:solidFill>
                <a:latin typeface="Calibri"/>
              </a:rPr>
              <a:t>p,partial</a:t>
            </a:r>
            <a:r>
              <a:rPr lang="de-DE" sz="3100" smtClean="0">
                <a:solidFill>
                  <a:srgbClr val="C00000"/>
                </a:solidFill>
                <a:latin typeface="Calibri"/>
              </a:rPr>
              <a:t>&gt; 4∙10</a:t>
            </a:r>
            <a:r>
              <a:rPr lang="de-DE" sz="3100" baseline="30000" smtClean="0">
                <a:solidFill>
                  <a:srgbClr val="C00000"/>
                </a:solidFill>
                <a:latin typeface="Calibri"/>
              </a:rPr>
              <a:t>34 </a:t>
            </a:r>
            <a:r>
              <a:rPr lang="de-DE" sz="3100" smtClean="0">
                <a:solidFill>
                  <a:srgbClr val="C00000"/>
                </a:solidFill>
                <a:latin typeface="Calibri"/>
              </a:rPr>
              <a:t>years  (90% C.L.) </a:t>
            </a:r>
            <a:r>
              <a:rPr lang="de-DE" sz="3100" smtClean="0">
                <a:latin typeface="Calibri"/>
              </a:rPr>
              <a:t>for </a:t>
            </a:r>
            <a:r>
              <a:rPr lang="de-DE" sz="3100" smtClean="0"/>
              <a:t>10years no events observed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1583" y="4560276"/>
            <a:ext cx="3575344" cy="229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12" y="2367902"/>
            <a:ext cx="2497017" cy="225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-31314" y="339033"/>
            <a:ext cx="5430033" cy="727444"/>
          </a:xfrm>
        </p:spPr>
        <p:txBody>
          <a:bodyPr>
            <a:normAutofit/>
          </a:bodyPr>
          <a:lstStyle/>
          <a:p>
            <a:r>
              <a:rPr lang="de-DE" sz="3200" smtClean="0">
                <a:solidFill>
                  <a:schemeClr val="tx2"/>
                </a:solidFill>
              </a:rPr>
              <a:t>Physical goals: Natural sources</a:t>
            </a:r>
            <a:endParaRPr lang="de-DE" sz="3200">
              <a:solidFill>
                <a:schemeClr val="tx2"/>
              </a:solidFill>
            </a:endParaRPr>
          </a:p>
        </p:txBody>
      </p:sp>
      <p:pic>
        <p:nvPicPr>
          <p:cNvPr id="16" name="Grafik 15" descr="proton decay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8920" y="4620251"/>
            <a:ext cx="2937647" cy="223774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7707" y="2836269"/>
            <a:ext cx="2379944" cy="156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821738" y="4711871"/>
            <a:ext cx="93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C00000"/>
                </a:solidFill>
              </a:rPr>
              <a:t>proton decay</a:t>
            </a:r>
            <a:endParaRPr lang="de-DE">
              <a:solidFill>
                <a:srgbClr val="C0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067744" y="4685214"/>
            <a:ext cx="93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C00000"/>
                </a:solidFill>
              </a:rPr>
              <a:t>proton decay</a:t>
            </a:r>
            <a:endParaRPr lang="de-DE">
              <a:solidFill>
                <a:srgbClr val="C00000"/>
              </a:solidFill>
            </a:endParaRPr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Physics potential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2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  <p:sp>
        <p:nvSpPr>
          <p:cNvPr id="23" name="Rechteck 22"/>
          <p:cNvSpPr/>
          <p:nvPr/>
        </p:nvSpPr>
        <p:spPr>
          <a:xfrm>
            <a:off x="5770412" y="1556211"/>
            <a:ext cx="276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mtClean="0">
                <a:cs typeface="Arial"/>
              </a:rPr>
              <a:t>ˉ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352" y="4630469"/>
            <a:ext cx="3964263" cy="222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6863" y="-93784"/>
            <a:ext cx="3157796" cy="2643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4257" y="1041507"/>
            <a:ext cx="5347651" cy="3647724"/>
          </a:xfrm>
        </p:spPr>
        <p:txBody>
          <a:bodyPr>
            <a:normAutofit fontScale="55000" lnSpcReduction="20000"/>
          </a:bodyPr>
          <a:lstStyle/>
          <a:p>
            <a:pPr marL="269875" indent="-269875">
              <a:spcAft>
                <a:spcPts val="1200"/>
              </a:spcAft>
              <a:tabLst>
                <a:tab pos="620713" algn="l"/>
              </a:tabLst>
            </a:pPr>
            <a:r>
              <a:rPr lang="de-DE" sz="3100" b="1" smtClean="0"/>
              <a:t>Conventional </a:t>
            </a:r>
            <a:r>
              <a:rPr lang="el-GR" sz="3100" b="1" smtClean="0">
                <a:latin typeface="Calibri"/>
              </a:rPr>
              <a:t>ν</a:t>
            </a:r>
            <a:r>
              <a:rPr lang="el-GR" sz="3100" b="1" baseline="-25000" smtClean="0">
                <a:latin typeface="Calibri"/>
              </a:rPr>
              <a:t>μ</a:t>
            </a:r>
            <a:r>
              <a:rPr lang="de-DE" sz="3100" b="1" smtClean="0">
                <a:latin typeface="Calibri"/>
              </a:rPr>
              <a:t> beam </a:t>
            </a:r>
            <a:r>
              <a:rPr lang="de-DE" sz="3100" smtClean="0">
                <a:latin typeface="Calibri"/>
              </a:rPr>
              <a:t>CERN-Pyhäsalmi (2300km, maximum at 4-5GeV)</a:t>
            </a:r>
            <a:r>
              <a:rPr lang="de-DE" sz="3100" smtClean="0"/>
              <a:t>: 			    	</a:t>
            </a:r>
            <a:r>
              <a:rPr lang="de-DE" sz="3100" smtClean="0">
                <a:solidFill>
                  <a:srgbClr val="C00000"/>
                </a:solidFill>
              </a:rPr>
              <a:t>Mass hierarchy with &gt; 5</a:t>
            </a:r>
            <a:r>
              <a:rPr lang="el-GR" sz="3100" smtClean="0">
                <a:solidFill>
                  <a:srgbClr val="C00000"/>
                </a:solidFill>
                <a:latin typeface="Calibri"/>
              </a:rPr>
              <a:t>σ</a:t>
            </a:r>
            <a:r>
              <a:rPr lang="de-DE" sz="3100" smtClean="0">
                <a:solidFill>
                  <a:srgbClr val="C00000"/>
                </a:solidFill>
                <a:latin typeface="Calibri"/>
              </a:rPr>
              <a:t> in 10 years</a:t>
            </a:r>
            <a:r>
              <a:rPr lang="de-DE" sz="3100" smtClean="0"/>
              <a:t>, precision 	measurement of </a:t>
            </a:r>
            <a:r>
              <a:rPr lang="el-GR" sz="3100" smtClean="0">
                <a:latin typeface="Calibri"/>
              </a:rPr>
              <a:t>θ</a:t>
            </a:r>
            <a:r>
              <a:rPr lang="de-DE" sz="3100" baseline="-25000" smtClean="0">
                <a:latin typeface="Calibri"/>
              </a:rPr>
              <a:t>13</a:t>
            </a:r>
            <a:r>
              <a:rPr lang="de-DE" sz="3100" smtClean="0"/>
              <a:t>+ </a:t>
            </a:r>
            <a:r>
              <a:rPr lang="el-GR" sz="3100" smtClean="0"/>
              <a:t>θ</a:t>
            </a:r>
            <a:r>
              <a:rPr lang="de-DE" sz="3100" baseline="-25000" smtClean="0"/>
              <a:t>23</a:t>
            </a:r>
            <a:r>
              <a:rPr lang="de-DE" sz="3100" smtClean="0"/>
              <a:t>, possibly </a:t>
            </a:r>
            <a:r>
              <a:rPr lang="el-GR" sz="3100" smtClean="0">
                <a:latin typeface="Calibri"/>
              </a:rPr>
              <a:t>δ</a:t>
            </a:r>
            <a:r>
              <a:rPr lang="de-DE" sz="3100" baseline="-25000" smtClean="0">
                <a:latin typeface="Calibri"/>
              </a:rPr>
              <a:t>CP</a:t>
            </a:r>
            <a:endParaRPr lang="de-DE" sz="3100" smtClean="0"/>
          </a:p>
          <a:p>
            <a:pPr marL="269875" indent="-269875">
              <a:tabLst>
                <a:tab pos="620713" algn="l"/>
              </a:tabLst>
            </a:pPr>
            <a:r>
              <a:rPr lang="de-DE" sz="3100" b="1" smtClean="0"/>
              <a:t>Electron capture neutrino source</a:t>
            </a:r>
            <a:r>
              <a:rPr lang="de-DE" sz="3100" smtClean="0"/>
              <a:t>: 	                    	Sterile neutrinos: </a:t>
            </a:r>
          </a:p>
          <a:p>
            <a:pPr>
              <a:spcBef>
                <a:spcPts val="0"/>
              </a:spcBef>
              <a:buNone/>
              <a:tabLst>
                <a:tab pos="620713" algn="l"/>
                <a:tab pos="1160463" algn="l"/>
              </a:tabLst>
            </a:pPr>
            <a:r>
              <a:rPr lang="de-DE" sz="3100" baseline="30000" smtClean="0"/>
              <a:t>		51</a:t>
            </a:r>
            <a:r>
              <a:rPr lang="de-DE" sz="3100" smtClean="0"/>
              <a:t>Cr 5MCi 55days </a:t>
            </a:r>
            <a:r>
              <a:rPr lang="de-DE" sz="3100" smtClean="0">
                <a:latin typeface="Arial"/>
                <a:cs typeface="Arial"/>
              </a:rPr>
              <a:t>→</a:t>
            </a:r>
            <a:r>
              <a:rPr lang="de-DE" sz="3100" smtClean="0"/>
              <a:t> </a:t>
            </a:r>
            <a:r>
              <a:rPr lang="de-DE" sz="3100" smtClean="0">
                <a:solidFill>
                  <a:srgbClr val="C00000"/>
                </a:solidFill>
              </a:rPr>
              <a:t>sin</a:t>
            </a:r>
            <a:r>
              <a:rPr lang="de-DE" sz="3100" baseline="30000" smtClean="0">
                <a:solidFill>
                  <a:srgbClr val="C00000"/>
                </a:solidFill>
              </a:rPr>
              <a:t>2</a:t>
            </a:r>
            <a:r>
              <a:rPr lang="de-DE" sz="3100" smtClean="0">
                <a:solidFill>
                  <a:srgbClr val="C00000"/>
                </a:solidFill>
              </a:rPr>
              <a:t>(2</a:t>
            </a:r>
            <a:r>
              <a:rPr lang="el-GR" sz="3100" smtClean="0">
                <a:solidFill>
                  <a:srgbClr val="C00000"/>
                </a:solidFill>
                <a:latin typeface="Calibri"/>
              </a:rPr>
              <a:t>θ</a:t>
            </a:r>
            <a:r>
              <a:rPr lang="de-DE" sz="3100" baseline="-25000" smtClean="0">
                <a:solidFill>
                  <a:srgbClr val="C00000"/>
                </a:solidFill>
                <a:latin typeface="Calibri"/>
              </a:rPr>
              <a:t>14</a:t>
            </a:r>
            <a:r>
              <a:rPr lang="de-DE" sz="3100" smtClean="0">
                <a:solidFill>
                  <a:srgbClr val="C00000"/>
                </a:solidFill>
              </a:rPr>
              <a:t>) </a:t>
            </a:r>
            <a:r>
              <a:rPr lang="de-DE" sz="3100" smtClean="0"/>
              <a:t>&lt; 7</a:t>
            </a:r>
            <a:r>
              <a:rPr lang="de-DE" sz="3100" smtClean="0">
                <a:latin typeface="Calibri"/>
              </a:rPr>
              <a:t>∙</a:t>
            </a:r>
            <a:r>
              <a:rPr lang="de-DE" sz="3100" smtClean="0"/>
              <a:t>10</a:t>
            </a:r>
            <a:r>
              <a:rPr lang="de-DE" sz="3100" baseline="30000" smtClean="0"/>
              <a:t>-3 </a:t>
            </a:r>
            <a:r>
              <a:rPr lang="de-DE" sz="3100" smtClean="0"/>
              <a:t>with 90%C.L. 		  10</a:t>
            </a:r>
            <a:r>
              <a:rPr lang="de-DE" sz="3100" smtClean="0">
                <a:latin typeface="Calibri"/>
              </a:rPr>
              <a:t>∙</a:t>
            </a:r>
            <a:r>
              <a:rPr lang="de-DE" sz="3100" smtClean="0"/>
              <a:t>55days </a:t>
            </a:r>
            <a:r>
              <a:rPr lang="de-DE" sz="3100" smtClean="0">
                <a:latin typeface="Arial"/>
                <a:cs typeface="Arial"/>
              </a:rPr>
              <a:t>→ </a:t>
            </a:r>
            <a:r>
              <a:rPr lang="de-DE" sz="3100" smtClean="0">
                <a:solidFill>
                  <a:srgbClr val="C00000"/>
                </a:solidFill>
                <a:latin typeface="Arial"/>
                <a:cs typeface="Arial"/>
              </a:rPr>
              <a:t>&lt; </a:t>
            </a:r>
            <a:r>
              <a:rPr lang="de-DE" sz="3100" smtClean="0">
                <a:solidFill>
                  <a:srgbClr val="C00000"/>
                </a:solidFill>
              </a:rPr>
              <a:t>2.2</a:t>
            </a:r>
            <a:r>
              <a:rPr lang="de-DE" sz="3100" smtClean="0">
                <a:solidFill>
                  <a:srgbClr val="C00000"/>
                </a:solidFill>
                <a:latin typeface="Calibri"/>
              </a:rPr>
              <a:t>∙</a:t>
            </a:r>
            <a:r>
              <a:rPr lang="de-DE" sz="3100" smtClean="0">
                <a:solidFill>
                  <a:srgbClr val="C00000"/>
                </a:solidFill>
              </a:rPr>
              <a:t>10</a:t>
            </a:r>
            <a:r>
              <a:rPr lang="de-DE" sz="3100" baseline="30000" smtClean="0">
                <a:solidFill>
                  <a:srgbClr val="C00000"/>
                </a:solidFill>
              </a:rPr>
              <a:t>-3</a:t>
            </a:r>
            <a:endParaRPr lang="de-DE" sz="3100" smtClean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  <a:buNone/>
              <a:tabLst>
                <a:tab pos="620713" algn="l"/>
              </a:tabLst>
            </a:pPr>
            <a:r>
              <a:rPr lang="de-DE" sz="3100" smtClean="0">
                <a:latin typeface="Calibri"/>
              </a:rPr>
              <a:t>		</a:t>
            </a:r>
            <a:r>
              <a:rPr lang="el-GR" sz="3100" smtClean="0">
                <a:latin typeface="Calibri"/>
              </a:rPr>
              <a:t>θ</a:t>
            </a:r>
            <a:r>
              <a:rPr lang="de-DE" sz="3100" baseline="-25000" smtClean="0">
                <a:latin typeface="Calibri"/>
              </a:rPr>
              <a:t>13</a:t>
            </a:r>
            <a:endParaRPr lang="de-DE" sz="3100" smtClean="0"/>
          </a:p>
          <a:p>
            <a:pPr marL="269875" indent="-269875">
              <a:spcAft>
                <a:spcPts val="1200"/>
              </a:spcAft>
            </a:pPr>
            <a:r>
              <a:rPr lang="de-DE" sz="3100" b="1" smtClean="0"/>
              <a:t>Pion decay-at-rest: 		                         	</a:t>
            </a:r>
            <a:r>
              <a:rPr lang="el-GR" sz="3100" smtClean="0"/>
              <a:t>δ</a:t>
            </a:r>
            <a:r>
              <a:rPr lang="de-DE" sz="3100" baseline="-25000" smtClean="0"/>
              <a:t>CP</a:t>
            </a:r>
            <a:r>
              <a:rPr lang="de-DE" sz="3100" smtClean="0"/>
              <a:t>: 10 years </a:t>
            </a:r>
            <a:r>
              <a:rPr lang="de-DE" sz="3100" smtClean="0">
                <a:latin typeface="Arial"/>
                <a:cs typeface="Arial"/>
              </a:rPr>
              <a:t>→</a:t>
            </a:r>
            <a:r>
              <a:rPr lang="de-DE" sz="3100" smtClean="0">
                <a:solidFill>
                  <a:srgbClr val="C00000"/>
                </a:solidFill>
              </a:rPr>
              <a:t> 42% coverage with &gt; 3</a:t>
            </a:r>
            <a:r>
              <a:rPr lang="el-GR" sz="3100" smtClean="0">
                <a:solidFill>
                  <a:srgbClr val="C00000"/>
                </a:solidFill>
              </a:rPr>
              <a:t>σ</a:t>
            </a:r>
            <a:endParaRPr lang="de-DE" sz="3100" smtClean="0">
              <a:solidFill>
                <a:srgbClr val="C00000"/>
              </a:solidFill>
            </a:endParaRPr>
          </a:p>
          <a:p>
            <a:pPr marL="269875" indent="-269875"/>
            <a:r>
              <a:rPr lang="de-DE" sz="3100" b="1" smtClean="0"/>
              <a:t>Reactor antineutrinos </a:t>
            </a:r>
            <a:r>
              <a:rPr lang="de-DE" sz="3100" smtClean="0"/>
              <a:t>(Fréjus site): 	                     	</a:t>
            </a:r>
            <a:r>
              <a:rPr lang="el-GR" sz="3100" smtClean="0">
                <a:latin typeface="Calibri"/>
              </a:rPr>
              <a:t>Δ</a:t>
            </a:r>
            <a:r>
              <a:rPr lang="de-DE" sz="3100" smtClean="0">
                <a:latin typeface="Calibri"/>
              </a:rPr>
              <a:t>m</a:t>
            </a:r>
            <a:r>
              <a:rPr lang="de-DE" sz="3100" baseline="-25000" smtClean="0">
                <a:latin typeface="Calibri"/>
              </a:rPr>
              <a:t>12</a:t>
            </a:r>
            <a:r>
              <a:rPr lang="de-DE" sz="3100" baseline="30000" smtClean="0">
                <a:latin typeface="Calibri"/>
              </a:rPr>
              <a:t>2</a:t>
            </a:r>
            <a:r>
              <a:rPr lang="de-DE" sz="3100" smtClean="0">
                <a:latin typeface="Calibri"/>
              </a:rPr>
              <a:t> ≈1%, </a:t>
            </a:r>
            <a:r>
              <a:rPr lang="el-GR" sz="3100" smtClean="0">
                <a:latin typeface="Calibri"/>
              </a:rPr>
              <a:t>θ</a:t>
            </a:r>
            <a:r>
              <a:rPr lang="de-DE" sz="3100" baseline="-25000" smtClean="0">
                <a:latin typeface="Calibri"/>
              </a:rPr>
              <a:t>12</a:t>
            </a:r>
            <a:r>
              <a:rPr lang="de-DE" sz="3100" smtClean="0">
                <a:latin typeface="Calibri"/>
              </a:rPr>
              <a:t>≈10%</a:t>
            </a:r>
            <a:endParaRPr lang="de-DE" sz="310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39024" y="339033"/>
            <a:ext cx="5430033" cy="727444"/>
          </a:xfrm>
        </p:spPr>
        <p:txBody>
          <a:bodyPr>
            <a:normAutofit/>
          </a:bodyPr>
          <a:lstStyle/>
          <a:p>
            <a:r>
              <a:rPr lang="de-DE" sz="3200" smtClean="0">
                <a:solidFill>
                  <a:schemeClr val="tx2"/>
                </a:solidFill>
              </a:rPr>
              <a:t>Physical goals: Artificial sources</a:t>
            </a:r>
            <a:endParaRPr lang="de-DE" sz="3200">
              <a:solidFill>
                <a:schemeClr val="tx2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531845" y="653117"/>
            <a:ext cx="1377866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smtClean="0">
                <a:solidFill>
                  <a:srgbClr val="C00000"/>
                </a:solidFill>
                <a:latin typeface="Calibri"/>
              </a:rPr>
              <a:t>mass hierarchy</a:t>
            </a:r>
            <a:endParaRPr lang="de-DE">
              <a:solidFill>
                <a:srgbClr val="C0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102258" y="6062596"/>
            <a:ext cx="1979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C00000"/>
                </a:solidFill>
                <a:latin typeface="Calibri"/>
              </a:rPr>
              <a:t>pion decay-at-rest</a:t>
            </a:r>
            <a:endParaRPr lang="de-DE">
              <a:solidFill>
                <a:srgbClr val="C00000"/>
              </a:solidFill>
            </a:endParaRPr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Physics potential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9716" y="2381066"/>
            <a:ext cx="3557393" cy="244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6069985" y="2415431"/>
            <a:ext cx="1052187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de-DE" smtClean="0">
                <a:solidFill>
                  <a:srgbClr val="C00000"/>
                </a:solidFill>
                <a:latin typeface="Calibri"/>
              </a:rPr>
              <a:t>mass hierarchy</a:t>
            </a:r>
            <a:endParaRPr lang="de-DE">
              <a:solidFill>
                <a:srgbClr val="C0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8710245" y="2133600"/>
            <a:ext cx="574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smtClean="0"/>
              <a:t>GeV</a:t>
            </a:r>
            <a:endParaRPr lang="de-DE" sz="1200"/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1933" y="4634489"/>
            <a:ext cx="4150405" cy="22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feld 21"/>
          <p:cNvSpPr txBox="1"/>
          <p:nvPr/>
        </p:nvSpPr>
        <p:spPr>
          <a:xfrm>
            <a:off x="1023120" y="6241502"/>
            <a:ext cx="1078073" cy="38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C00000"/>
                </a:solidFill>
                <a:latin typeface="Calibri"/>
              </a:rPr>
              <a:t>sterile </a:t>
            </a:r>
            <a:r>
              <a:rPr lang="el-GR" smtClean="0">
                <a:solidFill>
                  <a:srgbClr val="C00000"/>
                </a:solidFill>
                <a:latin typeface="Calibri"/>
              </a:rPr>
              <a:t>ν</a:t>
            </a:r>
            <a:endParaRPr lang="de-DE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4" grpId="0"/>
      <p:bldP spid="12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7784" y="834626"/>
            <a:ext cx="3177027" cy="569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4" y="1628800"/>
            <a:ext cx="3779912" cy="132474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444500" algn="l"/>
              </a:tabLst>
            </a:pPr>
            <a:r>
              <a:rPr lang="de-DE" sz="1700" b="1" smtClean="0"/>
              <a:t>Liquid scintillator</a:t>
            </a:r>
          </a:p>
          <a:p>
            <a:pPr marL="0" indent="0">
              <a:spcBef>
                <a:spcPts val="0"/>
              </a:spcBef>
              <a:buNone/>
              <a:tabLst>
                <a:tab pos="265113" algn="l"/>
              </a:tabLst>
            </a:pPr>
            <a:r>
              <a:rPr lang="de-DE" sz="1700" smtClean="0"/>
              <a:t>	LAB + 3g/l PPO + 20mg/l bis-MSB</a:t>
            </a:r>
          </a:p>
          <a:p>
            <a:pPr marL="0" indent="0">
              <a:spcBef>
                <a:spcPts val="0"/>
              </a:spcBef>
              <a:buNone/>
              <a:tabLst>
                <a:tab pos="265113" algn="l"/>
              </a:tabLst>
            </a:pPr>
            <a:r>
              <a:rPr lang="de-DE" sz="1700" smtClean="0"/>
              <a:t>	Active volume: 50.8kt</a:t>
            </a:r>
            <a:endParaRPr lang="de-DE" sz="170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07504" y="2780928"/>
            <a:ext cx="3024336" cy="13247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>
                <a:tab pos="180975" algn="l"/>
              </a:tabLst>
              <a:defRPr/>
            </a:pPr>
            <a:r>
              <a:rPr lang="de-DE" sz="1700" b="1" smtClean="0"/>
              <a:t>C</a:t>
            </a:r>
            <a:r>
              <a:rPr kumimoji="0" lang="de-DE" sz="17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oncrete tank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>
                <a:tab pos="265113" algn="l"/>
              </a:tabLst>
              <a:defRPr/>
            </a:pPr>
            <a:r>
              <a:rPr kumimoji="0" lang="de-DE" sz="1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Covered with steel sheets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>
                <a:tab pos="265113" algn="l"/>
                <a:tab pos="539750" algn="l"/>
              </a:tabLst>
              <a:defRPr/>
            </a:pPr>
            <a:r>
              <a:rPr lang="de-DE" sz="1700" smtClean="0"/>
              <a:t>	r = 16m, h = 100m,            	wall thickness 60cm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>
                <a:tab pos="265113" algn="l"/>
              </a:tabLst>
              <a:defRPr/>
            </a:pPr>
            <a:r>
              <a:rPr kumimoji="0" lang="de-DE" sz="1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Total mass: 69.1kt LAB</a:t>
            </a:r>
            <a:endParaRPr kumimoji="0" lang="de-DE" sz="1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6372200" y="764704"/>
            <a:ext cx="2555776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de-DE" sz="1700" b="1" smtClean="0"/>
              <a:t>E</a:t>
            </a:r>
            <a:r>
              <a:rPr kumimoji="0" lang="de-DE" sz="17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lectronics hall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de-DE" sz="1700" smtClean="0"/>
              <a:t>	20m height</a:t>
            </a:r>
            <a:endParaRPr kumimoji="0" lang="de-DE" sz="1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07504" y="4509120"/>
            <a:ext cx="3528392" cy="2016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17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PMT support structure</a:t>
            </a:r>
          </a:p>
          <a:p>
            <a:pPr marL="265113" lvl="0" indent="-265113">
              <a:spcAft>
                <a:spcPts val="600"/>
              </a:spcAft>
              <a:defRPr/>
            </a:pPr>
            <a:r>
              <a:rPr lang="de-DE" sz="1700" smtClean="0"/>
              <a:t>	Inner face at r = 14m, h = 96m </a:t>
            </a:r>
          </a:p>
          <a:p>
            <a:pPr marL="265113" lvl="0" indent="-265113">
              <a:tabLst>
                <a:tab pos="539750" algn="l"/>
              </a:tabLst>
              <a:defRPr/>
            </a:pPr>
            <a:r>
              <a:rPr lang="de-DE" sz="1700" smtClean="0"/>
              <a:t>	</a:t>
            </a:r>
            <a:r>
              <a:rPr lang="de-DE" sz="1700" b="1" smtClean="0"/>
              <a:t>30,000 Optical Modules:           </a:t>
            </a:r>
            <a:r>
              <a:rPr lang="de-DE" sz="1700" smtClean="0"/>
              <a:t>Contains 12“-PMT, light 	concentrator, </a:t>
            </a:r>
            <a:r>
              <a:rPr lang="de-DE" sz="1700" i="1" smtClean="0">
                <a:solidFill>
                  <a:srgbClr val="C00000"/>
                </a:solidFill>
              </a:rPr>
              <a:t>buffer liquid</a:t>
            </a:r>
          </a:p>
          <a:p>
            <a:pPr marL="265113" lvl="0" indent="-265113">
              <a:defRPr/>
            </a:pPr>
            <a:r>
              <a:rPr lang="de-DE" sz="1700" smtClean="0"/>
              <a:t>	30% optical coverage</a:t>
            </a:r>
          </a:p>
          <a:p>
            <a:pPr marL="265113" lvl="0" indent="-265113">
              <a:defRPr/>
            </a:pPr>
            <a:r>
              <a:rPr lang="de-DE" sz="1700" smtClean="0"/>
              <a:t>	Optical shielding from tank</a:t>
            </a:r>
          </a:p>
          <a:p>
            <a:pPr marL="265113" lvl="0" indent="-265113">
              <a:spcBef>
                <a:spcPct val="20000"/>
              </a:spcBef>
              <a:defRPr/>
            </a:pPr>
            <a:r>
              <a:rPr lang="de-DE" sz="1700" smtClean="0"/>
              <a:t>	</a:t>
            </a: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827584" y="5533256"/>
            <a:ext cx="4546848" cy="1324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de-DE" sz="1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336704" y="1753013"/>
            <a:ext cx="29878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defRPr/>
            </a:pPr>
            <a:r>
              <a:rPr lang="de-DE" sz="1700" b="1" smtClean="0"/>
              <a:t>Top muon veto</a:t>
            </a:r>
          </a:p>
          <a:p>
            <a:pPr marL="265113" lvl="0" indent="-265113">
              <a:defRPr/>
            </a:pPr>
            <a:r>
              <a:rPr lang="de-DE" sz="1700" smtClean="0"/>
              <a:t>	Vertical muon tracking </a:t>
            </a:r>
            <a:endParaRPr lang="de-DE" sz="1700"/>
          </a:p>
        </p:txBody>
      </p:sp>
      <p:sp>
        <p:nvSpPr>
          <p:cNvPr id="11" name="Rechteck 10"/>
          <p:cNvSpPr/>
          <p:nvPr/>
        </p:nvSpPr>
        <p:spPr>
          <a:xfrm>
            <a:off x="6336704" y="2788069"/>
            <a:ext cx="280729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defRPr/>
            </a:pPr>
            <a:r>
              <a:rPr lang="de-DE" sz="1700" b="1" smtClean="0"/>
              <a:t>Water Cherenkov muon veto </a:t>
            </a:r>
            <a:r>
              <a:rPr lang="de-DE" sz="1700" smtClean="0"/>
              <a:t>133kt, min. thickness 2m</a:t>
            </a:r>
          </a:p>
          <a:p>
            <a:pPr marL="265113" lvl="0" indent="-265113">
              <a:tabLst>
                <a:tab pos="539750" algn="l"/>
              </a:tabLst>
              <a:defRPr/>
            </a:pPr>
            <a:r>
              <a:rPr lang="de-DE" sz="1700" smtClean="0"/>
              <a:t>	Fast neutron shield, 	inclined muons</a:t>
            </a:r>
          </a:p>
          <a:p>
            <a:pPr marL="265113" lvl="0" indent="-265113">
              <a:defRPr/>
            </a:pPr>
            <a:r>
              <a:rPr lang="de-DE" sz="1700" smtClean="0"/>
              <a:t>	2000 12“-PMTs (encaps.)</a:t>
            </a:r>
          </a:p>
          <a:p>
            <a:pPr marL="265113" lvl="0" indent="-265113">
              <a:defRPr/>
            </a:pPr>
            <a:r>
              <a:rPr lang="de-DE" sz="1700" smtClean="0"/>
              <a:t>	</a:t>
            </a:r>
            <a:endParaRPr lang="de-DE" sz="1700"/>
          </a:p>
        </p:txBody>
      </p:sp>
      <p:sp>
        <p:nvSpPr>
          <p:cNvPr id="12" name="Rechteck 11"/>
          <p:cNvSpPr/>
          <p:nvPr/>
        </p:nvSpPr>
        <p:spPr>
          <a:xfrm>
            <a:off x="6407696" y="4561847"/>
            <a:ext cx="27363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lvl="0" indent="-265113">
              <a:defRPr/>
            </a:pPr>
            <a:r>
              <a:rPr lang="de-DE" sz="1700" b="1" smtClean="0"/>
              <a:t>Cavern</a:t>
            </a:r>
          </a:p>
          <a:p>
            <a:pPr marL="265113" lvl="0" indent="-265113">
              <a:tabLst>
                <a:tab pos="539750" algn="l"/>
              </a:tabLst>
              <a:defRPr/>
            </a:pPr>
            <a:r>
              <a:rPr lang="de-DE" sz="1700" smtClean="0"/>
              <a:t>	Elliptical cross-section 	from above</a:t>
            </a:r>
          </a:p>
          <a:p>
            <a:pPr marL="265113" lvl="0" indent="-265113">
              <a:defRPr/>
            </a:pPr>
            <a:r>
              <a:rPr lang="de-DE" sz="1700" smtClean="0"/>
              <a:t>	220,000m³</a:t>
            </a:r>
            <a:endParaRPr lang="de-DE" sz="1700"/>
          </a:p>
        </p:txBody>
      </p:sp>
      <p:sp>
        <p:nvSpPr>
          <p:cNvPr id="13" name="Rechteck 12"/>
          <p:cNvSpPr/>
          <p:nvPr/>
        </p:nvSpPr>
        <p:spPr>
          <a:xfrm>
            <a:off x="6228184" y="6021288"/>
            <a:ext cx="284380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de-DE" sz="1700" b="1" smtClean="0"/>
              <a:t>Rock overburden</a:t>
            </a:r>
            <a:r>
              <a:rPr lang="de-DE" sz="1700" smtClean="0"/>
              <a:t>: 4000 mwe</a:t>
            </a:r>
            <a:endParaRPr lang="de-DE" sz="1700"/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1763688" y="1844824"/>
            <a:ext cx="2664296" cy="21602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1619672" y="2996952"/>
            <a:ext cx="21602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2339752" y="4437112"/>
            <a:ext cx="1512168" cy="21602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H="1">
            <a:off x="4716016" y="980728"/>
            <a:ext cx="1584176" cy="432048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 flipV="1">
            <a:off x="5364088" y="1628800"/>
            <a:ext cx="936104" cy="288032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 flipH="1">
            <a:off x="5508104" y="2996952"/>
            <a:ext cx="792088" cy="36004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flipH="1">
            <a:off x="5724128" y="4725144"/>
            <a:ext cx="648072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33"/>
          <p:cNvSpPr/>
          <p:nvPr/>
        </p:nvSpPr>
        <p:spPr>
          <a:xfrm>
            <a:off x="2843808" y="6459433"/>
            <a:ext cx="3600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de-DE" sz="1700" smtClean="0"/>
              <a:t>Detector lifetime foreseen: &gt; 30 years</a:t>
            </a:r>
            <a:endParaRPr lang="de-DE" sz="1700"/>
          </a:p>
        </p:txBody>
      </p:sp>
      <p:sp>
        <p:nvSpPr>
          <p:cNvPr id="42" name="Titel 1"/>
          <p:cNvSpPr>
            <a:spLocks noGrp="1"/>
          </p:cNvSpPr>
          <p:nvPr>
            <p:ph type="title"/>
          </p:nvPr>
        </p:nvSpPr>
        <p:spPr>
          <a:xfrm>
            <a:off x="-363413" y="504092"/>
            <a:ext cx="4572000" cy="750276"/>
          </a:xfrm>
        </p:spPr>
        <p:txBody>
          <a:bodyPr>
            <a:normAutofit/>
          </a:bodyPr>
          <a:lstStyle/>
          <a:p>
            <a:r>
              <a:rPr lang="de-DE" sz="3200" smtClean="0">
                <a:solidFill>
                  <a:schemeClr val="tx2"/>
                </a:solidFill>
              </a:rPr>
              <a:t>LENA detector layout</a:t>
            </a:r>
            <a:endParaRPr lang="de-DE" sz="3200">
              <a:solidFill>
                <a:schemeClr val="tx2"/>
              </a:solidFill>
            </a:endParaRPr>
          </a:p>
        </p:txBody>
      </p:sp>
      <p:sp>
        <p:nvSpPr>
          <p:cNvPr id="23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noProof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Detector layout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0146" y="3726141"/>
            <a:ext cx="3549067" cy="262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Tippmann\Dropbox\Doktorarbeit\Laguna Caverns May 2012-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7838" y="3296654"/>
            <a:ext cx="2350399" cy="356134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5448" y="3703301"/>
            <a:ext cx="3886200" cy="298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5793" y="3514280"/>
            <a:ext cx="2707102" cy="315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995" y="3661099"/>
            <a:ext cx="2598822" cy="291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60100" y="421120"/>
            <a:ext cx="4244061" cy="3104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7979" y="366817"/>
            <a:ext cx="2435992" cy="290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215215" y="445184"/>
            <a:ext cx="5931568" cy="471319"/>
          </a:xfrm>
        </p:spPr>
        <p:txBody>
          <a:bodyPr>
            <a:noAutofit/>
          </a:bodyPr>
          <a:lstStyle/>
          <a:p>
            <a:r>
              <a:rPr lang="de-DE" sz="3200" smtClean="0">
                <a:solidFill>
                  <a:schemeClr val="tx2"/>
                </a:solidFill>
              </a:rPr>
              <a:t>Technical demands</a:t>
            </a:r>
            <a:endParaRPr lang="de-DE" sz="3200">
              <a:solidFill>
                <a:schemeClr val="tx2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86" y="1036832"/>
            <a:ext cx="5133795" cy="5219589"/>
          </a:xfrm>
        </p:spPr>
        <p:txBody>
          <a:bodyPr>
            <a:normAutofit fontScale="55000" lnSpcReduction="20000"/>
          </a:bodyPr>
          <a:lstStyle/>
          <a:p>
            <a:pPr indent="-258763">
              <a:spcAft>
                <a:spcPts val="1200"/>
              </a:spcAft>
            </a:pPr>
            <a:r>
              <a:rPr lang="de-DE" sz="2900" b="1" smtClean="0"/>
              <a:t>Site:  	</a:t>
            </a:r>
            <a:r>
              <a:rPr lang="de-DE" sz="2900" smtClean="0"/>
              <a:t>4000mwe rock overburden, cavern 	excavation + stability, reactor neutrinos, 	neutrino beam </a:t>
            </a:r>
            <a:r>
              <a:rPr lang="de-DE" sz="2900" smtClean="0">
                <a:latin typeface="Arial"/>
                <a:cs typeface="Arial"/>
              </a:rPr>
              <a:t>→</a:t>
            </a:r>
            <a:r>
              <a:rPr lang="de-DE" sz="2900" smtClean="0"/>
              <a:t> </a:t>
            </a:r>
            <a:r>
              <a:rPr lang="de-DE" sz="2900" smtClean="0">
                <a:solidFill>
                  <a:srgbClr val="00B050"/>
                </a:solidFill>
              </a:rPr>
              <a:t>LAGUNA design study</a:t>
            </a:r>
          </a:p>
          <a:p>
            <a:pPr indent="-258763">
              <a:spcAft>
                <a:spcPts val="1200"/>
              </a:spcAft>
            </a:pPr>
            <a:r>
              <a:rPr lang="de-DE" sz="2900" b="1" smtClean="0"/>
              <a:t>Tank: 	</a:t>
            </a:r>
            <a:r>
              <a:rPr lang="de-DE" sz="2900" smtClean="0"/>
              <a:t>Shape, water shielding, buffer, </a:t>
            </a:r>
            <a:r>
              <a:rPr lang="de-DE" sz="2900" smtClean="0">
                <a:solidFill>
                  <a:srgbClr val="C00000"/>
                </a:solidFill>
              </a:rPr>
              <a:t>optical 	shielding</a:t>
            </a:r>
            <a:r>
              <a:rPr lang="de-DE" sz="2900" smtClean="0"/>
              <a:t>, radiopurity, chemical compatibility, 	cost</a:t>
            </a:r>
          </a:p>
          <a:p>
            <a:pPr indent="-258763">
              <a:spcAft>
                <a:spcPts val="1200"/>
              </a:spcAft>
            </a:pPr>
            <a:r>
              <a:rPr lang="de-DE" sz="2900" b="1" smtClean="0"/>
              <a:t>Construction:   </a:t>
            </a:r>
            <a:r>
              <a:rPr lang="de-DE" sz="2900" smtClean="0"/>
              <a:t>Excavation</a:t>
            </a:r>
            <a:r>
              <a:rPr lang="de-DE" sz="2900" smtClean="0">
                <a:solidFill>
                  <a:srgbClr val="C00000"/>
                </a:solidFill>
              </a:rPr>
              <a:t>, instrumentation</a:t>
            </a:r>
            <a:r>
              <a:rPr lang="de-DE" sz="2900" smtClean="0"/>
              <a:t>, 	</a:t>
            </a:r>
            <a:r>
              <a:rPr lang="de-DE" sz="2900" smtClean="0">
                <a:solidFill>
                  <a:srgbClr val="C00000"/>
                </a:solidFill>
              </a:rPr>
              <a:t>purification</a:t>
            </a:r>
            <a:r>
              <a:rPr lang="de-DE" sz="2900" smtClean="0"/>
              <a:t>, filling + liquid handling</a:t>
            </a:r>
          </a:p>
          <a:p>
            <a:pPr indent="-258763">
              <a:spcAft>
                <a:spcPts val="1200"/>
              </a:spcAft>
            </a:pPr>
            <a:r>
              <a:rPr lang="de-DE" sz="2900" b="1" smtClean="0"/>
              <a:t>Scintillator:   </a:t>
            </a:r>
            <a:r>
              <a:rPr lang="de-DE" sz="2900" smtClean="0"/>
              <a:t>Light yield, </a:t>
            </a:r>
            <a:r>
              <a:rPr lang="de-DE" sz="2900" smtClean="0">
                <a:solidFill>
                  <a:srgbClr val="C00000"/>
                </a:solidFill>
              </a:rPr>
              <a:t>scattering + absorption 	lengths</a:t>
            </a:r>
            <a:r>
              <a:rPr lang="de-DE" sz="2900" smtClean="0"/>
              <a:t>, fast, particle identification, 	</a:t>
            </a:r>
            <a:r>
              <a:rPr lang="de-DE" sz="2900" smtClean="0">
                <a:solidFill>
                  <a:srgbClr val="C00000"/>
                </a:solidFill>
              </a:rPr>
              <a:t>radiopurity</a:t>
            </a:r>
            <a:r>
              <a:rPr lang="de-DE" sz="2900" smtClean="0"/>
              <a:t>, lifetime, toxicity, flammability</a:t>
            </a:r>
          </a:p>
          <a:p>
            <a:pPr indent="-258763">
              <a:spcAft>
                <a:spcPts val="1200"/>
              </a:spcAft>
            </a:pPr>
            <a:r>
              <a:rPr lang="de-DE" sz="2900" b="1" smtClean="0"/>
              <a:t>Photosensors:   </a:t>
            </a:r>
            <a:r>
              <a:rPr lang="de-DE" sz="2900" smtClean="0"/>
              <a:t>Optical coverage, </a:t>
            </a:r>
            <a:r>
              <a:rPr lang="de-DE" sz="2900" smtClean="0">
                <a:solidFill>
                  <a:srgbClr val="C00000"/>
                </a:solidFill>
              </a:rPr>
              <a:t>detection 	properties</a:t>
            </a:r>
            <a:r>
              <a:rPr lang="de-DE" sz="2900" smtClean="0"/>
              <a:t>, </a:t>
            </a:r>
            <a:r>
              <a:rPr lang="de-DE" sz="2900" smtClean="0">
                <a:solidFill>
                  <a:srgbClr val="C00000"/>
                </a:solidFill>
              </a:rPr>
              <a:t>homogeneity of p.e. yield</a:t>
            </a:r>
            <a:r>
              <a:rPr lang="de-DE" sz="2900" smtClean="0"/>
              <a:t>, low 	background materials, </a:t>
            </a:r>
            <a:r>
              <a:rPr lang="de-DE" sz="2900" smtClean="0">
                <a:solidFill>
                  <a:srgbClr val="C00000"/>
                </a:solidFill>
              </a:rPr>
              <a:t>pressure, chemical 	compatibility, lifetime, cost</a:t>
            </a:r>
            <a:endParaRPr lang="de-DE" sz="2900" smtClean="0"/>
          </a:p>
          <a:p>
            <a:pPr indent="-258763">
              <a:spcAft>
                <a:spcPts val="1200"/>
              </a:spcAft>
            </a:pPr>
            <a:r>
              <a:rPr lang="de-DE" sz="2900" b="1" smtClean="0"/>
              <a:t>Electronics:   </a:t>
            </a:r>
            <a:r>
              <a:rPr lang="de-DE" sz="2900" smtClean="0"/>
              <a:t>Pulse shape, event rates, number of 	channels, cabling, sensor arrays, cost</a:t>
            </a:r>
          </a:p>
          <a:p>
            <a:pPr indent="-258763"/>
            <a:r>
              <a:rPr lang="de-DE" sz="2900" b="1" smtClean="0"/>
              <a:t>Operation:   </a:t>
            </a:r>
            <a:r>
              <a:rPr lang="de-DE" sz="2900" smtClean="0"/>
              <a:t>Calibration, convection, cooling,               	N</a:t>
            </a:r>
            <a:r>
              <a:rPr lang="de-DE" sz="2900" baseline="-25000" smtClean="0"/>
              <a:t>2</a:t>
            </a:r>
            <a:r>
              <a:rPr lang="de-DE" sz="2900" smtClean="0"/>
              <a:t>-buffering, </a:t>
            </a:r>
            <a:r>
              <a:rPr lang="de-DE" sz="2900" smtClean="0">
                <a:solidFill>
                  <a:srgbClr val="C00000"/>
                </a:solidFill>
              </a:rPr>
              <a:t>maintenance</a:t>
            </a:r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1160585" cy="365125"/>
          </a:xfrm>
          <a:solidFill>
            <a:srgbClr val="FFFF99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LENA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Fußzeilenplatzhalter 5"/>
          <p:cNvSpPr txBox="1">
            <a:spLocks/>
          </p:cNvSpPr>
          <p:nvPr/>
        </p:nvSpPr>
        <p:spPr>
          <a:xfrm>
            <a:off x="5568463" y="0"/>
            <a:ext cx="2848706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Marc Tippmann </a:t>
            </a:r>
          </a:p>
          <a:p>
            <a:pPr marL="93663" marR="0" lvl="0" indent="-9366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Technische Universität München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ußzeilenplatzhalter 5"/>
          <p:cNvSpPr txBox="1">
            <a:spLocks/>
          </p:cNvSpPr>
          <p:nvPr/>
        </p:nvSpPr>
        <p:spPr>
          <a:xfrm>
            <a:off x="1157399" y="0"/>
            <a:ext cx="4411063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Physics potential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5"/>
          <p:cNvSpPr txBox="1">
            <a:spLocks/>
          </p:cNvSpPr>
          <p:nvPr/>
        </p:nvSpPr>
        <p:spPr>
          <a:xfrm>
            <a:off x="8417168" y="0"/>
            <a:ext cx="726831" cy="365125"/>
          </a:xfrm>
          <a:prstGeom prst="rect">
            <a:avLst/>
          </a:prstGeom>
          <a:solidFill>
            <a:srgbClr val="FFFF99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7</a:t>
            </a: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/20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2" descr="C:\Users\Tippmann\Dropbox\Doktorarbeit\TUMLogo_oZ_Outline_blau_RGB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54462" y="46892"/>
            <a:ext cx="524115" cy="280599"/>
          </a:xfrm>
          <a:prstGeom prst="rect">
            <a:avLst/>
          </a:prstGeom>
          <a:noFill/>
        </p:spPr>
      </p:pic>
      <p:sp>
        <p:nvSpPr>
          <p:cNvPr id="17" name="Rechteck 16"/>
          <p:cNvSpPr/>
          <p:nvPr/>
        </p:nvSpPr>
        <p:spPr>
          <a:xfrm>
            <a:off x="312820" y="6170255"/>
            <a:ext cx="4247154" cy="615553"/>
          </a:xfrm>
          <a:prstGeom prst="rect">
            <a:avLst/>
          </a:prstGeom>
          <a:solidFill>
            <a:srgbClr val="FFFF99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indent="-258763" algn="ctr"/>
            <a:r>
              <a:rPr lang="de-DE" sz="1700" smtClean="0"/>
              <a:t>Most issues solved, necessary R&amp;D under way   </a:t>
            </a:r>
            <a:r>
              <a:rPr lang="de-DE" sz="1700" b="1" smtClean="0">
                <a:solidFill>
                  <a:srgbClr val="00B050"/>
                </a:solidFill>
              </a:rPr>
              <a:t>No showstoppers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7" grpId="0" animBg="1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3556</Words>
  <Application>Microsoft Office PowerPoint</Application>
  <PresentationFormat>Bildschirmpräsentation (4:3)</PresentationFormat>
  <Paragraphs>987</Paragraphs>
  <Slides>52</Slides>
  <Notes>25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53" baseType="lpstr">
      <vt:lpstr>Larissa-Design</vt:lpstr>
      <vt:lpstr>LENA with a focus on photosensor R&amp;D</vt:lpstr>
      <vt:lpstr>Overview</vt:lpstr>
      <vt:lpstr>Neutrino physics: Status</vt:lpstr>
      <vt:lpstr>Neutrino physics: Possible contributions from LENA</vt:lpstr>
      <vt:lpstr>Physical goals: Natural sources</vt:lpstr>
      <vt:lpstr>Physical goals: Natural sources</vt:lpstr>
      <vt:lpstr>Physical goals: Artificial sources</vt:lpstr>
      <vt:lpstr>LENA detector layout</vt:lpstr>
      <vt:lpstr>Technical demands</vt:lpstr>
      <vt:lpstr>LENA White Paper published recently</vt:lpstr>
      <vt:lpstr>Photosensors</vt:lpstr>
      <vt:lpstr>Which demands result from our physics agenda?</vt:lpstr>
      <vt:lpstr>Which demands result from our physics agenda?</vt:lpstr>
      <vt:lpstr>Which demands result from our physics agenda?</vt:lpstr>
      <vt:lpstr>Which demands result from our physics agenda?</vt:lpstr>
      <vt:lpstr>How can we obtain limits for the sensor requirements?</vt:lpstr>
      <vt:lpstr>How can we obtain limits for the sensor requirements?</vt:lpstr>
      <vt:lpstr>Folie 18</vt:lpstr>
      <vt:lpstr> </vt:lpstr>
      <vt:lpstr>Which sensors could fulfill the requirements?</vt:lpstr>
      <vt:lpstr>How can we determine the missing properties? </vt:lpstr>
      <vt:lpstr>Folie 22</vt:lpstr>
      <vt:lpstr>Folie 23</vt:lpstr>
      <vt:lpstr>Folie 24</vt:lpstr>
      <vt:lpstr>Folie 25</vt:lpstr>
      <vt:lpstr>PMT optical module: Status of development</vt:lpstr>
      <vt:lpstr>Pressure encapsulations</vt:lpstr>
      <vt:lpstr>Pressure encapsulations</vt:lpstr>
      <vt:lpstr>Pressure encapsulations</vt:lpstr>
      <vt:lpstr>Pressure encapsulations</vt:lpstr>
      <vt:lpstr>Conclusions</vt:lpstr>
      <vt:lpstr>Conclusions</vt:lpstr>
      <vt:lpstr>Backup slides </vt:lpstr>
      <vt:lpstr>p→ K+ ˉ 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How can we determine the missing properties? Measurements at the Borexino PMT testing facility</vt:lpstr>
      <vt:lpstr>Folie 43</vt:lpstr>
      <vt:lpstr>Projects Paolo Lombardi</vt:lpstr>
      <vt:lpstr>Pressure encapsulations</vt:lpstr>
      <vt:lpstr>Pressure withstanding PMT encapsulations for LENA: Pressure simulations</vt:lpstr>
      <vt:lpstr>Pressure withstanding PMT encapsulations for LENA:  Pressure simulations</vt:lpstr>
      <vt:lpstr>Pressure withstanding PMT encapsulations for LENA Pressure  simulation results: Hamamatsu R7081 (10“) </vt:lpstr>
      <vt:lpstr>Pressure withstanding PMT encapsulations for LENA Pressure  simulation results: Hamamatsu R5912 (8“) </vt:lpstr>
      <vt:lpstr>Pressure withstanding PMT encapsulations for LENA Pressure  simulation results: Hamamatsu R6594 (5“) </vt:lpstr>
      <vt:lpstr>Pressure withstanding PMT encapsulations for LENA Pressure  simulation results: Hamamatsu R6594 (5“) </vt:lpstr>
      <vt:lpstr>Pressure withstanding PMT encapsulations for LENA Next steps: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LENA - overview and photosensors</dc:title>
  <dc:creator>Tippmann</dc:creator>
  <cp:lastModifiedBy>Tippmann</cp:lastModifiedBy>
  <cp:revision>545</cp:revision>
  <dcterms:created xsi:type="dcterms:W3CDTF">2012-03-07T15:57:02Z</dcterms:created>
  <dcterms:modified xsi:type="dcterms:W3CDTF">2012-06-20T18:33:45Z</dcterms:modified>
</cp:coreProperties>
</file>