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1" r:id="rId4"/>
    <p:sldId id="276" r:id="rId5"/>
    <p:sldId id="278" r:id="rId6"/>
    <p:sldId id="275" r:id="rId7"/>
    <p:sldId id="272" r:id="rId8"/>
    <p:sldId id="279" r:id="rId9"/>
    <p:sldId id="273" r:id="rId10"/>
    <p:sldId id="282" r:id="rId11"/>
    <p:sldId id="258" r:id="rId12"/>
    <p:sldId id="267" r:id="rId13"/>
    <p:sldId id="268" r:id="rId14"/>
    <p:sldId id="269" r:id="rId15"/>
    <p:sldId id="284" r:id="rId16"/>
    <p:sldId id="283" r:id="rId17"/>
    <p:sldId id="270" r:id="rId18"/>
    <p:sldId id="266" r:id="rId19"/>
    <p:sldId id="260" r:id="rId20"/>
    <p:sldId id="261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2"/>
    <a:srgbClr val="FFF10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T-odd function like the Sivers function must arise from interference. But a leading twist distribution function is just a forward scattering amplitude, how can it contain an interference?</a:t>
            </a:r>
          </a:p>
          <a:p>
            <a:endParaRPr lang="en-US" dirty="0" smtClean="0"/>
          </a:p>
          <a:p>
            <a:r>
              <a:rPr lang="en-US" dirty="0" smtClean="0"/>
              <a:t>But because of the data, and the vigorous theoretical effort surrounding these data, </a:t>
            </a:r>
            <a:r>
              <a:rPr lang="en-US" dirty="0" err="1" smtClean="0"/>
              <a:t>Brodksy</a:t>
            </a:r>
            <a:r>
              <a:rPr lang="en-US" dirty="0" smtClean="0"/>
              <a:t>, Hwang and Smith re-examined the factorization theorem and found that for the case of TMD PDFs, one has to be careful to include these diagrams, where a soft gluon re-interacts between the struck quark and the proton</a:t>
            </a:r>
          </a:p>
          <a:p>
            <a:endParaRPr lang="en-US" dirty="0" smtClean="0"/>
          </a:p>
          <a:p>
            <a:r>
              <a:rPr lang="en-US" dirty="0" smtClean="0"/>
              <a:t>While in DIS this final state interaction is attractive, in D-Y the initial state interaction is repulsive, leading to a sign change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F9019-BACD-4506-A918-A37C1BA2354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24" tIns="44961" rIns="89924" bIns="44961"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115A0-CD45-4203-9C31-AB22D6F89B3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555" tIns="43278" rIns="86555" bIns="43278"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C68ED-0B3D-42D4-A0C1-10725F1CED0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555" tIns="43278" rIns="86555" bIns="43278"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15 June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 PXPS Hadronic Physics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E. Reimer PXPS Hadronic Physics Introduction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0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png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7.jp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0.wmf"/><Relationship Id="rId7" Type="http://schemas.openxmlformats.org/officeDocument/2006/relationships/image" Target="../media/image9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0.wmf"/><Relationship Id="rId8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5.wm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581400" y="0"/>
            <a:ext cx="5410200" cy="1143000"/>
          </a:xfrm>
        </p:spPr>
        <p:txBody>
          <a:bodyPr/>
          <a:lstStyle/>
          <a:p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76200" dir="2700000" algn="tl" rotWithShape="0">
                    <a:srgbClr val="FFF10B">
                      <a:alpha val="43000"/>
                    </a:srgbClr>
                  </a:outerShdw>
                </a:effectLst>
              </a:rPr>
              <a:t>PXPS Study Group on </a:t>
            </a:r>
            <a:r>
              <a:rPr lang="en-US" sz="3600" dirty="0" err="1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76200" dir="2700000" algn="tl" rotWithShape="0">
                    <a:srgbClr val="FFF10B">
                      <a:alpha val="43000"/>
                    </a:srgbClr>
                  </a:outerShdw>
                </a:effectLst>
              </a:rPr>
              <a:t>Hadronic</a:t>
            </a:r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76200" dir="2700000" algn="tl" rotWithShape="0">
                    <a:srgbClr val="FFF10B">
                      <a:alpha val="43000"/>
                    </a:srgbClr>
                  </a:outerShdw>
                </a:effectLst>
              </a:rPr>
              <a:t> Physics</a:t>
            </a:r>
            <a:endParaRPr lang="en-US" sz="3600" dirty="0">
              <a:ln>
                <a:solidFill>
                  <a:srgbClr val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76200" dir="2700000" algn="tl" rotWithShape="0">
                  <a:srgbClr val="FFF10B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77200" cy="3733800"/>
          </a:xfrm>
        </p:spPr>
        <p:txBody>
          <a:bodyPr/>
          <a:lstStyle/>
          <a:p>
            <a:r>
              <a:rPr lang="en-US" sz="2000" dirty="0" smtClean="0"/>
              <a:t>Paul E. Reimer</a:t>
            </a:r>
          </a:p>
          <a:p>
            <a:r>
              <a:rPr lang="en-US" sz="2000" dirty="0" smtClean="0"/>
              <a:t>Physics Division</a:t>
            </a:r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15 June 2012</a:t>
            </a:r>
          </a:p>
          <a:p>
            <a:endParaRPr lang="en-US" sz="2000" dirty="0" smtClean="0"/>
          </a:p>
          <a:p>
            <a:r>
              <a:rPr lang="en-US" sz="2000" dirty="0" smtClean="0"/>
              <a:t>This is really just a sampling of topics of interest</a:t>
            </a:r>
          </a:p>
          <a:p>
            <a:endParaRPr lang="en-US" sz="20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Hadron </a:t>
            </a:r>
            <a:r>
              <a:rPr lang="en-US" sz="2000" dirty="0" smtClean="0"/>
              <a:t>Structure from Neutrino Induced </a:t>
            </a:r>
            <a:r>
              <a:rPr lang="en-US" sz="2000" dirty="0" smtClean="0"/>
              <a:t>Interactions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Hadron </a:t>
            </a:r>
            <a:r>
              <a:rPr lang="en-US" sz="2000" dirty="0"/>
              <a:t>Structure from Proton Induced </a:t>
            </a:r>
            <a:r>
              <a:rPr lang="en-US" sz="2000" dirty="0" smtClean="0"/>
              <a:t>Interactions</a:t>
            </a:r>
            <a:endParaRPr lang="en-US" sz="20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Spectroscopic </a:t>
            </a:r>
            <a:r>
              <a:rPr lang="en-US" sz="2000" dirty="0" smtClean="0"/>
              <a:t>Studies</a:t>
            </a:r>
            <a:endParaRPr lang="en-US" sz="2000" dirty="0"/>
          </a:p>
        </p:txBody>
      </p:sp>
      <p:pic>
        <p:nvPicPr>
          <p:cNvPr id="4" name="Picture 3" descr="uli_nucleon.angmom.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33600"/>
            <a:ext cx="1676400" cy="2119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76800"/>
            <a:ext cx="2286000" cy="14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stri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" t="49486" r="59069" b="30433"/>
          <a:stretch/>
        </p:blipFill>
        <p:spPr bwMode="auto">
          <a:xfrm>
            <a:off x="4572000" y="2438400"/>
            <a:ext cx="2521301" cy="9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Experimental Sensitivity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2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(</a:t>
            </a:r>
            <a:r>
              <a:rPr lang="en-US" sz="1400" dirty="0" smtClean="0"/>
              <a:t>10%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3.2 X 10</a:t>
            </a:r>
            <a:r>
              <a:rPr lang="en-US" sz="1600" baseline="30000" dirty="0" smtClean="0">
                <a:solidFill>
                  <a:srgbClr val="0000FF"/>
                </a:solidFill>
              </a:rPr>
              <a:t>18</a:t>
            </a:r>
            <a:r>
              <a:rPr lang="en-US" sz="1600" dirty="0" smtClean="0">
                <a:solidFill>
                  <a:srgbClr val="0000FF"/>
                </a:solidFill>
              </a:rPr>
              <a:t> total protons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for 5 x 10</a:t>
            </a:r>
            <a:r>
              <a:rPr lang="en-US" sz="1600" baseline="30000" dirty="0" smtClean="0"/>
              <a:t>5 </a:t>
            </a:r>
            <a:r>
              <a:rPr lang="en-US" sz="1600" dirty="0" smtClean="0"/>
              <a:t>min:  (= 2 yrs at 50% efficiency)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70%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009900"/>
                </a:solidFill>
              </a:rPr>
              <a:t>Can measure not only </a:t>
            </a:r>
            <a:r>
              <a:rPr lang="en-US" sz="1600" dirty="0" smtClean="0">
                <a:solidFill>
                  <a:srgbClr val="C00000"/>
                </a:solidFill>
              </a:rPr>
              <a:t>sign</a:t>
            </a:r>
            <a:r>
              <a:rPr lang="en-US" sz="1600" dirty="0" smtClean="0">
                <a:solidFill>
                  <a:srgbClr val="009900"/>
                </a:solidFill>
              </a:rPr>
              <a:t>, but also the </a:t>
            </a:r>
            <a:r>
              <a:rPr lang="en-US" sz="1600" dirty="0" smtClean="0">
                <a:solidFill>
                  <a:srgbClr val="C00000"/>
                </a:solidFill>
              </a:rPr>
              <a:t>size</a:t>
            </a:r>
            <a:r>
              <a:rPr lang="en-US" sz="1600" dirty="0" smtClean="0">
                <a:solidFill>
                  <a:srgbClr val="009900"/>
                </a:solidFill>
              </a:rPr>
              <a:t> &amp; maybe </a:t>
            </a:r>
            <a:r>
              <a:rPr lang="en-US" sz="1600" dirty="0" smtClean="0">
                <a:solidFill>
                  <a:srgbClr val="C00000"/>
                </a:solidFill>
              </a:rPr>
              <a:t>shape</a:t>
            </a:r>
            <a:r>
              <a:rPr lang="en-US" sz="1600" dirty="0" smtClean="0">
                <a:solidFill>
                  <a:srgbClr val="009900"/>
                </a:solidFill>
              </a:rPr>
              <a:t> of the Sivers function !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800" dirty="0" smtClean="0"/>
              <a:t> </a:t>
            </a: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 - 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Note: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876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330k DY events</a:t>
            </a:r>
            <a:endParaRPr lang="en-US" sz="1200" dirty="0"/>
          </a:p>
        </p:txBody>
      </p:sp>
      <p:pic>
        <p:nvPicPr>
          <p:cNvPr id="10" name="Picture 4" descr="comparison_fu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647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7127959" y="3429000"/>
          <a:ext cx="17112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774700" imgH="241300" progId="Equation.3">
                  <p:embed/>
                </p:oleObj>
              </mc:Choice>
              <mc:Fallback>
                <p:oleObj name="Equation" r:id="rId5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59" y="3429000"/>
                        <a:ext cx="17112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0" y="4523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~650k DY events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768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li_nucleon.val.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886200" cy="487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Spin Structure of the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990600"/>
          </a:xfrm>
        </p:spPr>
        <p:txBody>
          <a:bodyPr/>
          <a:lstStyle/>
          <a:p>
            <a:r>
              <a:rPr lang="en-US" sz="2000" dirty="0" smtClean="0"/>
              <a:t>How does the spin of the proton formed from it’s constituents?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739" y="3124200"/>
            <a:ext cx="9143391" cy="3212378"/>
            <a:chOff x="23739" y="3124200"/>
            <a:chExt cx="9143391" cy="321237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066800" y="6019800"/>
              <a:ext cx="75438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13" name="Picture 12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" y="3124200"/>
              <a:ext cx="9143391" cy="3212378"/>
            </a:xfrm>
            <a:prstGeom prst="rect">
              <a:avLst/>
            </a:prstGeom>
          </p:spPr>
        </p:pic>
      </p:grpSp>
      <p:pic>
        <p:nvPicPr>
          <p:cNvPr id="16" name="Picture 15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1"/>
          <a:stretch/>
        </p:blipFill>
        <p:spPr>
          <a:xfrm>
            <a:off x="152400" y="1600200"/>
            <a:ext cx="4094124" cy="714486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Spin Structure of the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990600"/>
          </a:xfrm>
        </p:spPr>
        <p:txBody>
          <a:bodyPr/>
          <a:lstStyle/>
          <a:p>
            <a:r>
              <a:rPr lang="en-US" sz="2000" dirty="0" smtClean="0"/>
              <a:t>How does the spin of the proton formed from it’s constituents?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20" y="152400"/>
            <a:ext cx="4926980" cy="3352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739" y="3124200"/>
            <a:ext cx="9143391" cy="3212378"/>
            <a:chOff x="23739" y="3124200"/>
            <a:chExt cx="9143391" cy="321237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066800" y="6019800"/>
              <a:ext cx="75438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13" name="Picture 12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" y="3124200"/>
              <a:ext cx="9143391" cy="3212378"/>
            </a:xfrm>
            <a:prstGeom prst="rect">
              <a:avLst/>
            </a:prstGeom>
          </p:spPr>
        </p:pic>
      </p:grp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094124" cy="134786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li_nucleon.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60" y="304800"/>
            <a:ext cx="3852884" cy="4876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3" y="1588330"/>
            <a:ext cx="4155227" cy="136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Spin Structure of the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638800" cy="990600"/>
          </a:xfrm>
        </p:spPr>
        <p:txBody>
          <a:bodyPr/>
          <a:lstStyle/>
          <a:p>
            <a:r>
              <a:rPr lang="en-US" sz="2000" dirty="0" smtClean="0"/>
              <a:t>How does the spin of the proton formed from it’s constituents?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3352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Could the Glue carry the Spin?</a:t>
            </a:r>
          </a:p>
          <a:p>
            <a:pPr lvl="1"/>
            <a:r>
              <a:rPr lang="en-US" sz="2000" dirty="0" smtClean="0"/>
              <a:t>Still large uncertainty and limited coverage in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Bj</a:t>
            </a:r>
            <a:endParaRPr lang="en-US" sz="2000" baseline="-25000" dirty="0" smtClean="0"/>
          </a:p>
          <a:p>
            <a:pPr lvl="1"/>
            <a:endParaRPr lang="en-US" sz="2000" baseline="-25000" dirty="0"/>
          </a:p>
          <a:p>
            <a:pPr lvl="1"/>
            <a:r>
              <a:rPr lang="en-US" sz="2000" dirty="0" smtClean="0"/>
              <a:t>RHIC should expand coverage</a:t>
            </a:r>
            <a:endParaRPr lang="en-US" sz="2000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19200"/>
            <a:ext cx="4800600" cy="2981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67400" y="838200"/>
            <a:ext cx="31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PHENIX, PRL103 012003 (2009)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" y="1600200"/>
            <a:ext cx="4075811" cy="136144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" y="1600200"/>
            <a:ext cx="4075811" cy="1361440"/>
          </a:xfrm>
          <a:prstGeom prst="rect">
            <a:avLst/>
          </a:prstGeom>
        </p:spPr>
      </p:pic>
      <p:pic>
        <p:nvPicPr>
          <p:cNvPr id="8" name="Picture 7" descr="uli_nucleon.angmom.diagr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0" y="152400"/>
            <a:ext cx="3853460" cy="487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Spin Structure of the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990600"/>
          </a:xfrm>
        </p:spPr>
        <p:txBody>
          <a:bodyPr/>
          <a:lstStyle/>
          <a:p>
            <a:r>
              <a:rPr lang="en-US" sz="2000" dirty="0" smtClean="0"/>
              <a:t>How does the spin of the proton formed from it’s constituents?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30480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Orbital Angular Momentum</a:t>
            </a:r>
            <a:endParaRPr lang="en-US" sz="20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04800" y="3733800"/>
            <a:ext cx="4191000" cy="2453841"/>
            <a:chOff x="76200" y="1143000"/>
            <a:chExt cx="4191000" cy="2453841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6200000">
              <a:off x="-629334" y="1924735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 - dependent, </a:t>
              </a:r>
              <a:r>
                <a:rPr lang="en-US" i="0" dirty="0" smtClean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Naïve 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-odd</a:t>
              </a: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838201" y="1143000"/>
              <a:ext cx="3428999" cy="2453841"/>
              <a:chOff x="4343400" y="1295400"/>
              <a:chExt cx="4495799" cy="3217259"/>
            </a:xfrm>
          </p:grpSpPr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>
              <a:xfrm>
                <a:off x="4343400" y="1295400"/>
                <a:ext cx="4495799" cy="1527113"/>
                <a:chOff x="2667000" y="3191780"/>
                <a:chExt cx="2502191" cy="849933"/>
              </a:xfrm>
            </p:grpSpPr>
            <p:graphicFrame>
              <p:nvGraphicFramePr>
                <p:cNvPr id="3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59261713"/>
                    </p:ext>
                  </p:extLst>
                </p:nvPr>
              </p:nvGraphicFramePr>
              <p:xfrm>
                <a:off x="3886200" y="3733800"/>
                <a:ext cx="1104900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1" name="Equation" r:id="rId5" imgW="1104840" imgH="241200" progId="Equation.DSMT4">
                        <p:embed/>
                      </p:oleObj>
                    </mc:Choice>
                    <mc:Fallback>
                      <p:oleObj name="Equation" r:id="rId5" imgW="110484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6200" y="3733800"/>
                              <a:ext cx="1104900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Rectangle 4"/>
                <p:cNvSpPr>
                  <a:spLocks noChangeArrowheads="1"/>
                </p:cNvSpPr>
                <p:nvPr/>
              </p:nvSpPr>
              <p:spPr bwMode="auto">
                <a:xfrm>
                  <a:off x="2667000" y="3191780"/>
                  <a:ext cx="2502191" cy="84682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41" name="Picture 5" descr="distrib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9181" r="57948" b="14316"/>
                <a:stretch/>
              </p:blipFill>
              <p:spPr bwMode="auto">
                <a:xfrm>
                  <a:off x="2819400" y="3352800"/>
                  <a:ext cx="2178976" cy="688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4343400" y="2971800"/>
                <a:ext cx="4481885" cy="1540859"/>
                <a:chOff x="1676400" y="4648200"/>
                <a:chExt cx="2438400" cy="838315"/>
              </a:xfrm>
            </p:grpSpPr>
            <p:sp>
              <p:nvSpPr>
                <p:cNvPr id="36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4648200"/>
                  <a:ext cx="2438400" cy="838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37" name="Picture 5" descr="distrib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21" t="49486" r="59069" b="30433"/>
                <a:stretch/>
              </p:blipFill>
              <p:spPr bwMode="auto">
                <a:xfrm>
                  <a:off x="1752600" y="4648200"/>
                  <a:ext cx="2178976" cy="838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38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3879058"/>
                    </p:ext>
                  </p:extLst>
                </p:nvPr>
              </p:nvGraphicFramePr>
              <p:xfrm>
                <a:off x="2895600" y="4648200"/>
                <a:ext cx="1155700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2" name="Equation" r:id="rId8" imgW="1155600" imgH="241200" progId="Equation.3">
                        <p:embed/>
                      </p:oleObj>
                    </mc:Choice>
                    <mc:Fallback>
                      <p:oleObj name="Equation" r:id="rId8" imgW="1155600" imgH="24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95600" y="4648200"/>
                              <a:ext cx="1155700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2" name="TextBox 31"/>
            <p:cNvSpPr txBox="1"/>
            <p:nvPr/>
          </p:nvSpPr>
          <p:spPr>
            <a:xfrm>
              <a:off x="914400" y="3124200"/>
              <a:ext cx="878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Sivers’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4439" y="1828800"/>
              <a:ext cx="1650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Boer-Mulders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724400" y="4648200"/>
            <a:ext cx="40929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Recall for a proton beam</a:t>
            </a:r>
          </a:p>
          <a:p>
            <a:r>
              <a:rPr lang="en-US" sz="2000" dirty="0" smtClean="0"/>
              <a:t>Polarized Target </a:t>
            </a:r>
            <a:r>
              <a:rPr lang="en-US" sz="2000" dirty="0" smtClean="0">
                <a:latin typeface="Wingdings 3" charset="2"/>
                <a:cs typeface="Wingdings 3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sea </a:t>
            </a:r>
            <a:r>
              <a:rPr lang="en-US" sz="2000" dirty="0" smtClean="0"/>
              <a:t>quarks</a:t>
            </a:r>
          </a:p>
          <a:p>
            <a:r>
              <a:rPr lang="en-US" sz="2000" dirty="0" smtClean="0"/>
              <a:t>Polarized Beam </a:t>
            </a:r>
            <a:r>
              <a:rPr lang="en-US" sz="2000" dirty="0" smtClean="0">
                <a:latin typeface="Wingdings 3" charset="2"/>
                <a:cs typeface="Wingdings 3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valence</a:t>
            </a:r>
            <a:r>
              <a:rPr lang="en-US" sz="2000" dirty="0" smtClean="0"/>
              <a:t> quarks</a:t>
            </a:r>
          </a:p>
          <a:p>
            <a:pPr marL="0" indent="0">
              <a:buNone/>
            </a:pPr>
            <a:r>
              <a:rPr lang="en-US" sz="2000" dirty="0" smtClean="0"/>
              <a:t>Pion Beam</a:t>
            </a:r>
          </a:p>
          <a:p>
            <a:r>
              <a:rPr lang="en-US" sz="2000" dirty="0">
                <a:latin typeface="Wingdings 3" charset="2"/>
                <a:cs typeface="Wingdings 3" charset="2"/>
              </a:rPr>
              <a:t>g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valence</a:t>
            </a:r>
            <a:r>
              <a:rPr lang="en-US" sz="2000" dirty="0"/>
              <a:t> </a:t>
            </a:r>
            <a:r>
              <a:rPr lang="en-US" sz="2000" dirty="0" smtClean="0"/>
              <a:t>quarks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63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Low Energy Neutrino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Nucleon-nucleon correlations</a:t>
            </a:r>
          </a:p>
          <a:p>
            <a:pPr lvl="1"/>
            <a:r>
              <a:rPr lang="en-US" sz="2000" dirty="0" smtClean="0"/>
              <a:t>EMC effect as function of nucleon density</a:t>
            </a:r>
          </a:p>
          <a:p>
            <a:pPr lvl="1"/>
            <a:r>
              <a:rPr lang="en-US" sz="2000" dirty="0" smtClean="0"/>
              <a:t>Help with Mini-Boone cross section story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s—spin of the strange quarks </a:t>
            </a:r>
          </a:p>
          <a:p>
            <a:pPr lvl="1"/>
            <a:r>
              <a:rPr lang="en-US" sz="2000" dirty="0" smtClean="0"/>
              <a:t>neutral current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err="1" smtClean="0"/>
              <a:t>p</a:t>
            </a:r>
            <a:r>
              <a:rPr lang="en-US" sz="2000" dirty="0" smtClean="0"/>
              <a:t> elastic scattering</a:t>
            </a:r>
          </a:p>
          <a:p>
            <a:pPr lvl="1"/>
            <a:r>
              <a:rPr lang="en-US" sz="2000" dirty="0" smtClean="0"/>
              <a:t>Possibly need LH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target</a:t>
            </a:r>
          </a:p>
          <a:p>
            <a:pPr lvl="1"/>
            <a:r>
              <a:rPr lang="en-US" sz="2000" dirty="0" smtClean="0"/>
              <a:t>Idea from </a:t>
            </a:r>
            <a:r>
              <a:rPr lang="en-US" sz="2000" dirty="0" err="1" smtClean="0"/>
              <a:t>FINeSSE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Drell-Yan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96000" cy="1143000"/>
          </a:xfrm>
        </p:spPr>
        <p:txBody>
          <a:bodyPr/>
          <a:lstStyle/>
          <a:p>
            <a:r>
              <a:rPr lang="en-US" dirty="0" smtClean="0"/>
              <a:t>Pion and Kaon structure—Drell-Yan with meson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4853" r="6184" b="28555"/>
          <a:stretch>
            <a:fillRect/>
          </a:stretch>
        </p:blipFill>
        <p:spPr bwMode="auto">
          <a:xfrm>
            <a:off x="228600" y="3200400"/>
            <a:ext cx="40807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0380000" sx="31000" sy="31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8" name="Picture 7" descr="ratiouKu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362200"/>
            <a:ext cx="3935627" cy="266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5867400" y="65532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Drell-Yan and Hadron Structure - 77pgs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5257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Value of ratio at </a:t>
            </a:r>
            <a:r>
              <a:rPr lang="en-US" dirty="0" smtClean="0">
                <a:solidFill>
                  <a:srgbClr val="C00000"/>
                </a:solidFill>
              </a:rPr>
              <a:t>x=1</a:t>
            </a:r>
            <a:r>
              <a:rPr lang="en-US" i="1" dirty="0" smtClean="0">
                <a:solidFill>
                  <a:srgbClr val="C00000"/>
                </a:solidFill>
              </a:rPr>
              <a:t> is a fixed point of the evolution </a:t>
            </a:r>
            <a:r>
              <a:rPr lang="en-US" i="1" dirty="0" smtClean="0">
                <a:solidFill>
                  <a:srgbClr val="C00000"/>
                </a:solidFill>
              </a:rPr>
              <a:t>equations Hence</a:t>
            </a:r>
            <a:r>
              <a:rPr lang="en-US" i="1" dirty="0" smtClean="0">
                <a:solidFill>
                  <a:srgbClr val="C00000"/>
                </a:solidFill>
              </a:rPr>
              <a:t>, it’s a very strong test of </a:t>
            </a:r>
            <a:r>
              <a:rPr lang="en-US" i="1" dirty="0" err="1" smtClean="0">
                <a:solidFill>
                  <a:srgbClr val="C00000"/>
                </a:solidFill>
              </a:rPr>
              <a:t>nonperturbative</a:t>
            </a:r>
            <a:r>
              <a:rPr lang="en-US" i="1" dirty="0" smtClean="0">
                <a:solidFill>
                  <a:srgbClr val="C00000"/>
                </a:solidFill>
              </a:rPr>
              <a:t> dynamics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44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9900"/>
                </a:solidFill>
              </a:rPr>
              <a:t>Value of ratio at </a:t>
            </a:r>
            <a:r>
              <a:rPr lang="en-US" sz="1600" dirty="0" smtClean="0">
                <a:solidFill>
                  <a:srgbClr val="009900"/>
                </a:solidFill>
              </a:rPr>
              <a:t>x=0</a:t>
            </a:r>
            <a:r>
              <a:rPr lang="en-US" sz="1600" i="1" dirty="0" smtClean="0">
                <a:solidFill>
                  <a:srgbClr val="009900"/>
                </a:solidFill>
              </a:rPr>
              <a:t> will approach “1” under evolution to higher resolving scales.  This is a feature of </a:t>
            </a:r>
            <a:r>
              <a:rPr lang="en-US" sz="1600" i="1" dirty="0" err="1" smtClean="0">
                <a:solidFill>
                  <a:srgbClr val="009900"/>
                </a:solidFill>
              </a:rPr>
              <a:t>perturbative</a:t>
            </a:r>
            <a:r>
              <a:rPr lang="en-US" sz="1600" i="1" dirty="0" smtClean="0">
                <a:solidFill>
                  <a:srgbClr val="009900"/>
                </a:solidFill>
              </a:rPr>
              <a:t> dynamics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838200"/>
            <a:ext cx="4038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Using DSEs in QCD, one derives that the </a:t>
            </a:r>
            <a:r>
              <a:rPr lang="en-US" sz="1600" i="1" dirty="0" smtClean="0">
                <a:solidFill>
                  <a:srgbClr val="C00000"/>
                </a:solidFill>
              </a:rPr>
              <a:t>x=1</a:t>
            </a:r>
            <a:r>
              <a:rPr lang="en-US" sz="1600" dirty="0" smtClean="0">
                <a:solidFill>
                  <a:srgbClr val="C00000"/>
                </a:solidFill>
              </a:rPr>
              <a:t> value is </a:t>
            </a:r>
            <a:r>
              <a:rPr lang="en-US" sz="1600" dirty="0" smtClean="0">
                <a:solidFill>
                  <a:srgbClr val="C00000"/>
                </a:solidFill>
              </a:rPr>
              <a:t> ≈</a:t>
            </a:r>
            <a:r>
              <a:rPr lang="en-US" sz="1600" i="1" dirty="0" smtClean="0">
                <a:solidFill>
                  <a:srgbClr val="C00000"/>
                </a:solidFill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</a:rPr>
              <a:t>(f</a:t>
            </a:r>
            <a:r>
              <a:rPr lang="el-GR" sz="1600" i="1" baseline="-25000" dirty="0" smtClean="0">
                <a:solidFill>
                  <a:srgbClr val="C00000"/>
                </a:solidFill>
              </a:rPr>
              <a:t>π</a:t>
            </a:r>
            <a:r>
              <a:rPr lang="en-US" sz="1600" i="1" dirty="0" smtClean="0">
                <a:solidFill>
                  <a:srgbClr val="C00000"/>
                </a:solidFill>
              </a:rPr>
              <a:t>/</a:t>
            </a:r>
            <a:r>
              <a:rPr lang="en-US" sz="1600" i="1" dirty="0" err="1" smtClean="0">
                <a:solidFill>
                  <a:srgbClr val="C00000"/>
                </a:solidFill>
              </a:rPr>
              <a:t>f</a:t>
            </a:r>
            <a:r>
              <a:rPr lang="en-US" sz="1600" i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1600" i="1" dirty="0" smtClean="0">
                <a:solidFill>
                  <a:srgbClr val="C00000"/>
                </a:solidFill>
              </a:rPr>
              <a:t>)</a:t>
            </a:r>
            <a:r>
              <a:rPr lang="en-US" sz="1600" i="1" baseline="30000" dirty="0" smtClean="0">
                <a:solidFill>
                  <a:srgbClr val="C00000"/>
                </a:solidFill>
              </a:rPr>
              <a:t>2</a:t>
            </a:r>
            <a:r>
              <a:rPr lang="en-US" sz="1600" i="1" dirty="0" smtClean="0">
                <a:solidFill>
                  <a:srgbClr val="C00000"/>
                </a:solidFill>
              </a:rPr>
              <a:t> (M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u </a:t>
            </a:r>
            <a:r>
              <a:rPr lang="en-US" sz="1600" i="1" dirty="0" smtClean="0">
                <a:solidFill>
                  <a:srgbClr val="C00000"/>
                </a:solidFill>
              </a:rPr>
              <a:t>/M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s</a:t>
            </a:r>
            <a:r>
              <a:rPr lang="en-US" sz="1600" i="1" dirty="0" smtClean="0">
                <a:solidFill>
                  <a:srgbClr val="C00000"/>
                </a:solidFill>
              </a:rPr>
              <a:t>)</a:t>
            </a:r>
            <a:r>
              <a:rPr lang="en-US" sz="1600" i="1" baseline="30000" dirty="0" smtClean="0">
                <a:solidFill>
                  <a:srgbClr val="C00000"/>
                </a:solidFill>
              </a:rPr>
              <a:t>4 </a:t>
            </a:r>
            <a:r>
              <a:rPr lang="en-US" sz="1600" dirty="0" smtClean="0">
                <a:solidFill>
                  <a:srgbClr val="C00000"/>
                </a:solidFill>
              </a:rPr>
              <a:t>=</a:t>
            </a:r>
            <a:r>
              <a:rPr lang="en-US" sz="1600" i="1" dirty="0" smtClean="0">
                <a:solidFill>
                  <a:srgbClr val="C00000"/>
                </a:solidFill>
              </a:rPr>
              <a:t> 0.3</a:t>
            </a:r>
            <a:endParaRPr lang="en-US" sz="1600" i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096000" y="4114800"/>
            <a:ext cx="2667000" cy="121920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dashDot"/>
            <a:round/>
            <a:headEnd type="none" w="med" len="med"/>
            <a:tailEnd type="arrow"/>
          </a:ln>
          <a:effectLst/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7162800" y="152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dirty="0" err="1" smtClean="0"/>
              <a:t>u</a:t>
            </a:r>
            <a:r>
              <a:rPr lang="en-US" baseline="-25000" dirty="0" err="1" smtClean="0"/>
              <a:t>K</a:t>
            </a:r>
            <a:r>
              <a:rPr lang="en-US" dirty="0" smtClean="0"/>
              <a:t> / </a:t>
            </a:r>
            <a:r>
              <a:rPr lang="en-US" dirty="0" smtClean="0">
                <a:cs typeface="Symbol" charset="2"/>
              </a:rPr>
              <a:t>u</a:t>
            </a:r>
            <a:r>
              <a:rPr lang="en-US" baseline="-25000" dirty="0" smtClean="0">
                <a:latin typeface="Symbol" charset="2"/>
                <a:cs typeface="Symbol" charset="2"/>
              </a:rPr>
              <a:t>p</a:t>
            </a:r>
            <a:endParaRPr 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4114800" cy="1981200"/>
          </a:xfrm>
        </p:spPr>
        <p:txBody>
          <a:bodyPr/>
          <a:lstStyle/>
          <a:p>
            <a:r>
              <a:rPr lang="en-US" sz="2400" dirty="0" smtClean="0"/>
              <a:t>Soft Gluon </a:t>
            </a:r>
            <a:r>
              <a:rPr lang="en-US" sz="2400" dirty="0" err="1" smtClean="0"/>
              <a:t>resummation</a:t>
            </a:r>
            <a:r>
              <a:rPr lang="en-US" sz="2400" dirty="0" smtClean="0"/>
              <a:t> and pionic valence structure</a:t>
            </a:r>
          </a:p>
          <a:p>
            <a:endParaRPr lang="en-US" sz="2400" dirty="0"/>
          </a:p>
          <a:p>
            <a:r>
              <a:rPr lang="en-US" sz="2400" dirty="0" smtClean="0"/>
              <a:t>Dyson-</a:t>
            </a:r>
            <a:r>
              <a:rPr lang="en-US" sz="2400" dirty="0"/>
              <a:t>S</a:t>
            </a:r>
            <a:r>
              <a:rPr lang="en-US" sz="2400" dirty="0" smtClean="0"/>
              <a:t>chwinger equati</a:t>
            </a:r>
            <a:r>
              <a:rPr lang="en-US" dirty="0" smtClean="0"/>
              <a:t>ons (DSE) predict large-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structure (1-x)</a:t>
            </a:r>
            <a:r>
              <a:rPr lang="en-US" baseline="30000" dirty="0" smtClean="0">
                <a:latin typeface="Symbol" charset="2"/>
                <a:cs typeface="Symbol" charset="2"/>
              </a:rPr>
              <a:t>b</a:t>
            </a:r>
            <a:endParaRPr lang="en-US" baseline="300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434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667000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CA" sz="2800" kern="1200" dirty="0">
                <a:solidFill>
                  <a:srgbClr val="F10040"/>
                </a:solidFill>
              </a:rPr>
              <a:t>Impressive progress in heavy </a:t>
            </a:r>
            <a:r>
              <a:rPr lang="en-CA" sz="2800" kern="1200" dirty="0" err="1">
                <a:solidFill>
                  <a:srgbClr val="F10040"/>
                </a:solidFill>
              </a:rPr>
              <a:t>quarkonium</a:t>
            </a:r>
            <a:r>
              <a:rPr lang="en-CA" sz="2800" kern="1200" dirty="0">
                <a:solidFill>
                  <a:srgbClr val="F10040"/>
                </a:solidFill>
              </a:rPr>
              <a:t> spectroscopy in </a:t>
            </a:r>
            <a:r>
              <a:rPr lang="en-CA" sz="2800" dirty="0">
                <a:solidFill>
                  <a:srgbClr val="F10040"/>
                </a:solidFill>
              </a:rPr>
              <a:t>recent years</a:t>
            </a:r>
          </a:p>
          <a:p>
            <a:pPr marL="0" lvl="0" indent="0" fontAlgn="auto">
              <a:spcAft>
                <a:spcPts val="0"/>
              </a:spcAft>
              <a:buClrTx/>
              <a:defRPr/>
            </a:pPr>
            <a:endParaRPr lang="en-CA" sz="2800" kern="1200" dirty="0">
              <a:solidFill>
                <a:srgbClr val="F10040"/>
              </a:solidFill>
            </a:endParaRPr>
          </a:p>
          <a:p>
            <a:pPr marL="0" lvl="0" indent="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CA" sz="2800" dirty="0">
                <a:solidFill>
                  <a:srgbClr val="F10040"/>
                </a:solidFill>
              </a:rPr>
              <a:t>However, very little progress in light meson spectroscopy for many years</a:t>
            </a:r>
            <a:endParaRPr lang="en-CA" sz="2800" kern="1200" dirty="0">
              <a:solidFill>
                <a:srgbClr val="F10040"/>
              </a:solidFill>
            </a:endParaRPr>
          </a:p>
          <a:p>
            <a:pPr marL="0" lvl="0" indent="0" fontAlgn="auto">
              <a:spcAft>
                <a:spcPts val="0"/>
              </a:spcAft>
              <a:buClrTx/>
              <a:defRPr/>
            </a:pPr>
            <a:endParaRPr lang="en-CA" sz="2000" dirty="0">
              <a:solidFill>
                <a:srgbClr val="F1004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371600" y="762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Hadron Spectroscopy with </a:t>
            </a:r>
            <a:r>
              <a:rPr lang="en-US" sz="3600" dirty="0" smtClean="0"/>
              <a:t>Project </a:t>
            </a:r>
            <a:r>
              <a:rPr lang="en-US" sz="3600" dirty="0" smtClean="0"/>
              <a:t>X at Fermilab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2286000" cy="14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41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4F6207-5080-4CF2-AAA7-4EE52BEBDCD8}" type="slidenum">
              <a:rPr lang="en-CA" smtClean="0"/>
              <a:pPr/>
              <a:t>19</a:t>
            </a:fld>
            <a:r>
              <a:rPr lang="en-CA" smtClean="0"/>
              <a:t> 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5138" y="835024"/>
            <a:ext cx="8382000" cy="56419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en-CA" sz="2400" dirty="0" smtClean="0">
                <a:solidFill>
                  <a:srgbClr val="F10040"/>
                </a:solidFill>
                <a:latin typeface="Comic Sans MS" pitchFamily="66" charset="0"/>
              </a:rPr>
              <a:t>The spectrum of light conventional mesons is still poorly understood</a:t>
            </a:r>
          </a:p>
          <a:p>
            <a:pPr eaLnBrk="1" hangingPunct="1">
              <a:buFont typeface="Arial" charset="0"/>
              <a:buChar char="•"/>
            </a:pPr>
            <a:endParaRPr lang="en-CA" sz="2400" dirty="0" smtClean="0">
              <a:solidFill>
                <a:srgbClr val="F1004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sz="2400" dirty="0" smtClean="0">
                <a:solidFill>
                  <a:srgbClr val="F10040"/>
                </a:solidFill>
                <a:latin typeface="Comic Sans MS" pitchFamily="66" charset="0"/>
              </a:rPr>
              <a:t>More importantly, expect </a:t>
            </a:r>
            <a:r>
              <a:rPr lang="en-US" sz="2400" dirty="0" err="1" smtClean="0">
                <a:solidFill>
                  <a:srgbClr val="F10040"/>
                </a:solidFill>
                <a:latin typeface="Comic Sans MS" pitchFamily="66" charset="0"/>
              </a:rPr>
              <a:t>hadronic</a:t>
            </a:r>
            <a:r>
              <a:rPr lang="en-US" sz="2400" dirty="0" smtClean="0">
                <a:solidFill>
                  <a:srgbClr val="F10040"/>
                </a:solidFill>
                <a:latin typeface="Comic Sans MS" pitchFamily="66" charset="0"/>
              </a:rPr>
              <a:t> matter with the glue degree of freedom manifest explicitly: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200" dirty="0" err="1" smtClean="0">
                <a:solidFill>
                  <a:srgbClr val="F10040"/>
                </a:solidFill>
                <a:latin typeface="Comic Sans MS" pitchFamily="66" charset="0"/>
              </a:rPr>
              <a:t>Glueballs</a:t>
            </a:r>
            <a:endParaRPr lang="en-US" sz="2200" dirty="0" smtClean="0">
              <a:solidFill>
                <a:srgbClr val="F10040"/>
              </a:solidFill>
              <a:latin typeface="Comic Sans MS" pitchFamily="66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F10040"/>
                </a:solidFill>
                <a:latin typeface="Comic Sans MS" pitchFamily="66" charset="0"/>
              </a:rPr>
              <a:t>Hybrids</a:t>
            </a:r>
          </a:p>
          <a:p>
            <a:pPr eaLnBrk="1" hangingPunct="1">
              <a:buFont typeface="Arial" charset="0"/>
              <a:buChar char="•"/>
            </a:pPr>
            <a:r>
              <a:rPr lang="en-US" sz="2600" dirty="0" smtClean="0">
                <a:solidFill>
                  <a:srgbClr val="F10040"/>
                </a:solidFill>
                <a:latin typeface="Comic Sans MS" pitchFamily="66" charset="0"/>
              </a:rPr>
              <a:t>In addition: </a:t>
            </a:r>
            <a:r>
              <a:rPr lang="en-US" sz="2600" dirty="0" err="1" smtClean="0">
                <a:solidFill>
                  <a:srgbClr val="F10040"/>
                </a:solidFill>
                <a:latin typeface="Comic Sans MS" pitchFamily="66" charset="0"/>
              </a:rPr>
              <a:t>Multiquark</a:t>
            </a:r>
            <a:r>
              <a:rPr lang="en-US" sz="2600" dirty="0" smtClean="0">
                <a:solidFill>
                  <a:srgbClr val="F10040"/>
                </a:solidFill>
                <a:latin typeface="Comic Sans MS" pitchFamily="66" charset="0"/>
              </a:rPr>
              <a:t> States</a:t>
            </a:r>
          </a:p>
          <a:p>
            <a:pPr eaLnBrk="1" hangingPunct="1">
              <a:buFont typeface="Arial" charset="0"/>
              <a:buChar char="•"/>
            </a:pPr>
            <a:endParaRPr lang="en-US" sz="2600" dirty="0" smtClean="0">
              <a:solidFill>
                <a:srgbClr val="F1004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sz="2400" dirty="0" smtClean="0">
                <a:solidFill>
                  <a:srgbClr val="F10040"/>
                </a:solidFill>
                <a:latin typeface="Comic Sans MS" pitchFamily="66" charset="0"/>
              </a:rPr>
              <a:t>Lattice QCD is starting to explore the spectrum of </a:t>
            </a:r>
            <a:r>
              <a:rPr lang="en-CA" sz="2400" dirty="0" err="1" smtClean="0">
                <a:solidFill>
                  <a:srgbClr val="F10040"/>
                </a:solidFill>
                <a:latin typeface="Comic Sans MS" pitchFamily="66" charset="0"/>
              </a:rPr>
              <a:t>gluonic</a:t>
            </a:r>
            <a:r>
              <a:rPr lang="en-CA" sz="2400" dirty="0" smtClean="0">
                <a:solidFill>
                  <a:srgbClr val="F10040"/>
                </a:solidFill>
                <a:latin typeface="Comic Sans MS" pitchFamily="66" charset="0"/>
              </a:rPr>
              <a:t> excitations</a:t>
            </a:r>
          </a:p>
          <a:p>
            <a:pPr eaLnBrk="1" hangingPunct="1">
              <a:buFont typeface="Arial" charset="0"/>
              <a:buChar char="•"/>
            </a:pPr>
            <a:endParaRPr lang="en-CA" sz="2400" dirty="0" smtClean="0">
              <a:solidFill>
                <a:srgbClr val="F1004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solidFill>
                  <a:srgbClr val="F10040"/>
                </a:solidFill>
                <a:latin typeface="Comic Sans MS" pitchFamily="66" charset="0"/>
              </a:rPr>
              <a:t>However, we need to experimentally determine the </a:t>
            </a:r>
            <a:r>
              <a:rPr lang="en-US" sz="2400" dirty="0" err="1" smtClean="0">
                <a:solidFill>
                  <a:srgbClr val="F10040"/>
                </a:solidFill>
                <a:latin typeface="Comic Sans MS" pitchFamily="66" charset="0"/>
              </a:rPr>
              <a:t>hadron</a:t>
            </a:r>
            <a:r>
              <a:rPr lang="en-US" sz="2400" dirty="0" smtClean="0">
                <a:solidFill>
                  <a:srgbClr val="F10040"/>
                </a:solidFill>
                <a:latin typeface="Comic Sans MS" pitchFamily="66" charset="0"/>
              </a:rPr>
              <a:t> spectrum and the physical states of QCD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639763" y="93663"/>
            <a:ext cx="851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What is the physics case?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745" y="86298"/>
            <a:ext cx="90452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Hadron</a:t>
            </a:r>
            <a:r>
              <a:rPr lang="en-US" sz="3200" dirty="0" smtClean="0">
                <a:latin typeface="+mj-lt"/>
              </a:rPr>
              <a:t> Spectroscopy with project X at </a:t>
            </a:r>
            <a:r>
              <a:rPr lang="en-US" sz="3200" dirty="0" err="1" smtClean="0">
                <a:latin typeface="+mj-lt"/>
              </a:rPr>
              <a:t>Fermilab</a:t>
            </a:r>
            <a:endParaRPr lang="en-US" sz="32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25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EMC Effect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1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21CB80-8DBE-48D9-A814-42E15CBD97F9}" type="slidenum">
              <a:rPr lang="en-CA" smtClean="0"/>
              <a:pPr/>
              <a:t>20</a:t>
            </a:fld>
            <a:r>
              <a:rPr lang="en-CA" smtClean="0"/>
              <a:t> </a:t>
            </a:r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8001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Paul E. Reimer PXPS Hadronic Physics Introduction</a:t>
            </a:r>
            <a:endParaRPr lang="en-CA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695325" y="111125"/>
            <a:ext cx="761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</a:rPr>
              <a:t>Conventional Mesons &amp; Potential Models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152400" y="838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ED181E"/>
                </a:solidFill>
              </a:rPr>
              <a:t>Meson quantum numbers characterized by given</a:t>
            </a:r>
            <a:r>
              <a:rPr lang="en-US" sz="2400" b="1">
                <a:solidFill>
                  <a:schemeClr val="accent2"/>
                </a:solidFill>
              </a:rPr>
              <a:t> J</a:t>
            </a:r>
            <a:r>
              <a:rPr lang="en-US" sz="2400" b="1" baseline="30000">
                <a:solidFill>
                  <a:schemeClr val="accent2"/>
                </a:solidFill>
              </a:rPr>
              <a:t>PC</a:t>
            </a:r>
            <a:r>
              <a:rPr lang="en-US" sz="2400" b="1">
                <a:solidFill>
                  <a:schemeClr val="accent2"/>
                </a:solidFill>
              </a:rPr>
              <a:t>: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0" y="3048000"/>
            <a:ext cx="7278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For given spin and orbital angular momentum configurations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&amp; radial excitations generate the meson spectrum</a:t>
            </a:r>
            <a:endParaRPr lang="en-CA" sz="2400" b="1" i="1" dirty="0">
              <a:solidFill>
                <a:srgbClr val="0000FF"/>
              </a:solidFill>
            </a:endParaRPr>
          </a:p>
        </p:txBody>
      </p:sp>
      <p:pic>
        <p:nvPicPr>
          <p:cNvPr id="45064" name="Picture 6" descr="D:\talks\isgur\gi-potential.gif"/>
          <p:cNvPicPr>
            <a:picLocks noChangeAspect="1" noChangeArrowheads="1"/>
          </p:cNvPicPr>
          <p:nvPr/>
        </p:nvPicPr>
        <p:blipFill>
          <a:blip r:embed="rId3" cstate="print"/>
          <a:srcRect l="2364" t="3918" r="4283" b="7265"/>
          <a:stretch>
            <a:fillRect/>
          </a:stretch>
        </p:blipFill>
        <p:spPr bwMode="auto">
          <a:xfrm>
            <a:off x="3962400" y="37338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7" descr="F:\COURSES\PHY661\lecture 3 Heavy Quarkonia\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r="48065"/>
          <a:stretch>
            <a:fillRect/>
          </a:stretch>
        </p:blipFill>
        <p:spPr bwMode="auto">
          <a:xfrm>
            <a:off x="457200" y="4114800"/>
            <a:ext cx="3429000" cy="566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76800" y="1371600"/>
            <a:ext cx="4071938" cy="1630363"/>
            <a:chOff x="2832" y="2448"/>
            <a:chExt cx="2565" cy="817"/>
          </a:xfrm>
        </p:grpSpPr>
        <p:sp>
          <p:nvSpPr>
            <p:cNvPr id="45070" name="Rectangle 9"/>
            <p:cNvSpPr>
              <a:spLocks noChangeArrowheads="1"/>
            </p:cNvSpPr>
            <p:nvPr/>
          </p:nvSpPr>
          <p:spPr bwMode="auto">
            <a:xfrm>
              <a:off x="2832" y="2448"/>
              <a:ext cx="2565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</a:rPr>
                <a:t>Allowed:</a:t>
              </a:r>
            </a:p>
            <a:p>
              <a:pPr algn="l"/>
              <a:r>
                <a:rPr lang="en-US" sz="1800" b="1"/>
                <a:t>   </a:t>
              </a:r>
              <a:r>
                <a:rPr lang="en-US" sz="2000" b="1">
                  <a:solidFill>
                    <a:srgbClr val="006600"/>
                  </a:solidFill>
                </a:rPr>
                <a:t>J</a:t>
              </a:r>
              <a:r>
                <a:rPr lang="en-US" sz="2000" b="1" baseline="30000">
                  <a:solidFill>
                    <a:srgbClr val="006600"/>
                  </a:solidFill>
                </a:rPr>
                <a:t>PC</a:t>
              </a:r>
              <a:r>
                <a:rPr lang="en-US" sz="2000" b="1">
                  <a:solidFill>
                    <a:srgbClr val="006600"/>
                  </a:solidFill>
                </a:rPr>
                <a:t> = 0</a:t>
              </a:r>
              <a:r>
                <a:rPr lang="en-US" sz="2000" b="1" baseline="30000">
                  <a:solidFill>
                    <a:srgbClr val="006600"/>
                  </a:solidFill>
                </a:rPr>
                <a:t>-+  </a:t>
              </a:r>
              <a:r>
                <a:rPr lang="en-US" sz="2000" b="1">
                  <a:solidFill>
                    <a:srgbClr val="006600"/>
                  </a:solidFill>
                </a:rPr>
                <a:t>1</a:t>
              </a:r>
              <a:r>
                <a:rPr lang="en-US" sz="2000" b="1" baseline="30000">
                  <a:solidFill>
                    <a:srgbClr val="006600"/>
                  </a:solidFill>
                </a:rPr>
                <a:t>–- </a:t>
              </a:r>
              <a:r>
                <a:rPr lang="en-US" sz="2000" b="1">
                  <a:solidFill>
                    <a:srgbClr val="006600"/>
                  </a:solidFill>
                </a:rPr>
                <a:t>1</a:t>
              </a:r>
              <a:r>
                <a:rPr lang="en-US" sz="2000" b="1" baseline="30000">
                  <a:solidFill>
                    <a:srgbClr val="006600"/>
                  </a:solidFill>
                </a:rPr>
                <a:t>+- </a:t>
              </a:r>
              <a:r>
                <a:rPr lang="en-US" sz="2000" b="1">
                  <a:solidFill>
                    <a:srgbClr val="006600"/>
                  </a:solidFill>
                </a:rPr>
                <a:t>0</a:t>
              </a:r>
              <a:r>
                <a:rPr lang="en-US" sz="2000" b="1" baseline="30000">
                  <a:solidFill>
                    <a:srgbClr val="006600"/>
                  </a:solidFill>
                </a:rPr>
                <a:t>++  </a:t>
              </a:r>
              <a:r>
                <a:rPr lang="en-US" sz="2000" b="1">
                  <a:solidFill>
                    <a:srgbClr val="006600"/>
                  </a:solidFill>
                </a:rPr>
                <a:t>1</a:t>
              </a:r>
              <a:r>
                <a:rPr lang="en-US" sz="2000" b="1" baseline="30000">
                  <a:solidFill>
                    <a:srgbClr val="006600"/>
                  </a:solidFill>
                </a:rPr>
                <a:t>++  </a:t>
              </a:r>
              <a:r>
                <a:rPr lang="en-US" sz="2000" b="1">
                  <a:solidFill>
                    <a:srgbClr val="006600"/>
                  </a:solidFill>
                </a:rPr>
                <a:t>2</a:t>
              </a:r>
              <a:r>
                <a:rPr lang="en-US" sz="2000" b="1" baseline="30000">
                  <a:solidFill>
                    <a:srgbClr val="006600"/>
                  </a:solidFill>
                </a:rPr>
                <a:t>++ …</a:t>
              </a:r>
            </a:p>
            <a:p>
              <a:pPr algn="l"/>
              <a:endParaRPr lang="en-US" sz="2000" b="1">
                <a:solidFill>
                  <a:srgbClr val="006600"/>
                </a:solidFill>
              </a:endParaRPr>
            </a:p>
            <a:p>
              <a:pPr algn="l"/>
              <a:r>
                <a:rPr lang="en-US" sz="1800" b="1">
                  <a:solidFill>
                    <a:srgbClr val="0000FF"/>
                  </a:solidFill>
                </a:rPr>
                <a:t>Not allowed: exotic combinations:</a:t>
              </a:r>
            </a:p>
          </p:txBody>
        </p:sp>
        <p:sp>
          <p:nvSpPr>
            <p:cNvPr id="45071" name="Rectangle 10"/>
            <p:cNvSpPr>
              <a:spLocks noChangeArrowheads="1"/>
            </p:cNvSpPr>
            <p:nvPr/>
          </p:nvSpPr>
          <p:spPr bwMode="auto">
            <a:xfrm>
              <a:off x="3072" y="3036"/>
              <a:ext cx="230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FF0000"/>
                  </a:solidFill>
                </a:rPr>
                <a:t>J</a:t>
              </a:r>
              <a:r>
                <a:rPr lang="en-US" sz="2400" b="1" baseline="30000">
                  <a:solidFill>
                    <a:srgbClr val="FF0000"/>
                  </a:solidFill>
                </a:rPr>
                <a:t>PC</a:t>
              </a:r>
              <a:r>
                <a:rPr lang="en-US" sz="2400" b="1">
                  <a:solidFill>
                    <a:srgbClr val="FF0000"/>
                  </a:solidFill>
                </a:rPr>
                <a:t> = 0</a:t>
              </a:r>
              <a:r>
                <a:rPr lang="en-US" sz="2400" b="1" baseline="30000">
                  <a:solidFill>
                    <a:srgbClr val="FF0000"/>
                  </a:solidFill>
                </a:rPr>
                <a:t>--   </a:t>
              </a:r>
              <a:r>
                <a:rPr lang="en-US" sz="2400" b="1">
                  <a:solidFill>
                    <a:srgbClr val="FF0000"/>
                  </a:solidFill>
                </a:rPr>
                <a:t>0</a:t>
              </a:r>
              <a:r>
                <a:rPr lang="en-US" sz="2400" b="1" baseline="30000">
                  <a:solidFill>
                    <a:srgbClr val="FF0000"/>
                  </a:solidFill>
                </a:rPr>
                <a:t>+-  </a:t>
              </a:r>
              <a:r>
                <a:rPr lang="en-US" sz="2400" b="1">
                  <a:solidFill>
                    <a:srgbClr val="FF0000"/>
                  </a:solidFill>
                </a:rPr>
                <a:t>1</a:t>
              </a:r>
              <a:r>
                <a:rPr lang="en-US" sz="2400" b="1" baseline="30000">
                  <a:solidFill>
                    <a:srgbClr val="FF0000"/>
                  </a:solidFill>
                </a:rPr>
                <a:t>-+  </a:t>
              </a:r>
              <a:r>
                <a:rPr lang="en-US" sz="2400" b="1">
                  <a:solidFill>
                    <a:srgbClr val="FF0000"/>
                  </a:solidFill>
                </a:rPr>
                <a:t>2</a:t>
              </a:r>
              <a:r>
                <a:rPr lang="en-US" sz="2400" b="1" baseline="30000">
                  <a:solidFill>
                    <a:srgbClr val="FF0000"/>
                  </a:solidFill>
                </a:rPr>
                <a:t>+- …</a:t>
              </a: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4679" y="153357"/>
            <a:ext cx="8130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 dirty="0">
                <a:solidFill>
                  <a:srgbClr val="FF0000"/>
                </a:solidFill>
              </a:rPr>
              <a:t>Conventional Mesons &amp; Potential Models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Picture 2" descr="Godfry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12" y="3124200"/>
            <a:ext cx="2705928" cy="2057400"/>
          </a:xfrm>
          <a:prstGeom prst="rect">
            <a:avLst/>
          </a:prstGeom>
        </p:spPr>
      </p:pic>
      <p:pic>
        <p:nvPicPr>
          <p:cNvPr id="5" name="Picture 4" descr="Godfrey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053893" cy="176162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27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522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8D0F4E-BC23-4A99-A003-6C912F7176B4}" type="slidenum">
              <a:rPr lang="en-CA" smtClean="0"/>
              <a:pPr/>
              <a:t>21</a:t>
            </a:fld>
            <a:r>
              <a:rPr lang="en-CA" smtClean="0"/>
              <a:t> 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 l="8257" t="20413" r="10550" b="10571"/>
          <a:stretch>
            <a:fillRect/>
          </a:stretch>
        </p:blipFill>
        <p:spPr bwMode="auto">
          <a:xfrm>
            <a:off x="4457459" y="228600"/>
            <a:ext cx="4686541" cy="563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762000" y="1143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</a:rPr>
              <a:t>Glueballs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556260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000" u="sng" dirty="0">
                <a:solidFill>
                  <a:srgbClr val="0000FF"/>
                </a:solidFill>
                <a:latin typeface="Comic Sans MS" pitchFamily="66" charset="0"/>
              </a:rPr>
              <a:t>Mass predictions by </a:t>
            </a:r>
            <a:r>
              <a:rPr lang="en-US" sz="2000" b="1" u="sng" dirty="0">
                <a:solidFill>
                  <a:srgbClr val="0000FF"/>
                </a:solidFill>
                <a:latin typeface="Comic Sans MS" pitchFamily="66" charset="0"/>
              </a:rPr>
              <a:t>Lattice QCD</a:t>
            </a:r>
          </a:p>
          <a:p>
            <a:pPr algn="l"/>
            <a:endParaRPr lang="en-US" sz="2000" b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Lowest mass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glueballs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have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 conventional quantum numbers: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M</a:t>
            </a:r>
            <a:r>
              <a:rPr lang="en-US" sz="2000" baseline="-25000" dirty="0">
                <a:solidFill>
                  <a:srgbClr val="CC3399"/>
                </a:solidFill>
                <a:latin typeface="Comic Sans MS" pitchFamily="66" charset="0"/>
              </a:rPr>
              <a:t>O</a:t>
            </a:r>
            <a:r>
              <a:rPr lang="en-US" sz="2000" baseline="30000" dirty="0">
                <a:solidFill>
                  <a:srgbClr val="CC3399"/>
                </a:solidFill>
                <a:latin typeface="Comic Sans MS" pitchFamily="66" charset="0"/>
              </a:rPr>
              <a:t>++ 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~ 1.6 GeV</a:t>
            </a:r>
          </a:p>
          <a:p>
            <a:pPr algn="l"/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	M</a:t>
            </a:r>
            <a:r>
              <a:rPr lang="en-US" sz="2000" baseline="-25000" dirty="0">
                <a:solidFill>
                  <a:srgbClr val="CC3399"/>
                </a:solidFill>
                <a:latin typeface="Comic Sans MS" pitchFamily="66" charset="0"/>
              </a:rPr>
              <a:t>2</a:t>
            </a:r>
            <a:r>
              <a:rPr lang="en-US" sz="2000" baseline="30000" dirty="0">
                <a:solidFill>
                  <a:srgbClr val="CC3399"/>
                </a:solidFill>
                <a:latin typeface="Comic Sans MS" pitchFamily="66" charset="0"/>
              </a:rPr>
              <a:t>++ 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~ 2.3 GeV</a:t>
            </a:r>
          </a:p>
          <a:p>
            <a:pPr algn="l"/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	M</a:t>
            </a:r>
            <a:r>
              <a:rPr lang="en-US" sz="2000" baseline="-25000" dirty="0">
                <a:solidFill>
                  <a:srgbClr val="CC3399"/>
                </a:solidFill>
                <a:latin typeface="Comic Sans MS" pitchFamily="66" charset="0"/>
              </a:rPr>
              <a:t>O</a:t>
            </a:r>
            <a:r>
              <a:rPr lang="en-US" sz="2000" baseline="30000" dirty="0">
                <a:solidFill>
                  <a:srgbClr val="CC3399"/>
                </a:solidFill>
                <a:latin typeface="Comic Sans MS" pitchFamily="66" charset="0"/>
              </a:rPr>
              <a:t>-+ 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~ 2.5 GeV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Lowest lying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glueballs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with exotic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quantum numbers 	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0</a:t>
            </a:r>
            <a:r>
              <a:rPr lang="en-US" sz="2000" baseline="30000" dirty="0">
                <a:solidFill>
                  <a:srgbClr val="CC3399"/>
                </a:solidFill>
                <a:latin typeface="Comic Sans MS" pitchFamily="66" charset="0"/>
              </a:rPr>
              <a:t>+-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 , 2</a:t>
            </a:r>
            <a:r>
              <a:rPr lang="en-US" sz="2000" baseline="30000" dirty="0">
                <a:solidFill>
                  <a:srgbClr val="CC3399"/>
                </a:solidFill>
                <a:latin typeface="Comic Sans MS" pitchFamily="66" charset="0"/>
              </a:rPr>
              <a:t>+-</a:t>
            </a:r>
            <a:r>
              <a:rPr lang="en-US" sz="2000" dirty="0">
                <a:solidFill>
                  <a:srgbClr val="CC3399"/>
                </a:solidFill>
                <a:latin typeface="Comic Sans MS" pitchFamily="66" charset="0"/>
              </a:rPr>
              <a:t>, 1</a:t>
            </a:r>
            <a:r>
              <a:rPr lang="en-US" sz="2000" baseline="30000" dirty="0">
                <a:solidFill>
                  <a:srgbClr val="CC3399"/>
                </a:solidFill>
                <a:latin typeface="Comic Sans MS" pitchFamily="66" charset="0"/>
              </a:rPr>
              <a:t>-+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are much higher in 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mass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Difficult to produce exotic 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glueballs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Difficult to disentangle 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glueballs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with conventional Q#’s from dense background of conventional states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2400" y="762000"/>
            <a:ext cx="45545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b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Glueballs are hadrons with no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valence quark content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D60093"/>
                </a:solidFill>
                <a:latin typeface="Comic Sans MS" pitchFamily="66" charset="0"/>
              </a:rPr>
              <a:t>Observation is test of QCD</a:t>
            </a:r>
            <a:endParaRPr lang="en-CA" sz="200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2923" y="93184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 b="1" dirty="0" err="1">
                <a:solidFill>
                  <a:srgbClr val="FF0000"/>
                </a:solidFill>
              </a:rPr>
              <a:t>Glueballs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1053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CDFAC6-1602-4ED0-B6EF-FF5F3F51A9FC}" type="slidenum">
              <a:rPr lang="en-CA" smtClean="0"/>
              <a:pPr/>
              <a:t>22</a:t>
            </a:fld>
            <a:r>
              <a:rPr lang="en-CA" smtClean="0"/>
              <a:t> </a:t>
            </a:r>
          </a:p>
        </p:txBody>
      </p:sp>
      <p:sp>
        <p:nvSpPr>
          <p:cNvPr id="53251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807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Paul E. Reimer PXPS Hadronic Physics Introduction</a:t>
            </a:r>
            <a:endParaRPr lang="en-CA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762000" y="52388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>
                <a:solidFill>
                  <a:schemeClr val="bg1"/>
                </a:solidFill>
              </a:rPr>
              <a:t>Hybrid Mesons</a:t>
            </a:r>
          </a:p>
        </p:txBody>
      </p:sp>
      <p:sp>
        <p:nvSpPr>
          <p:cNvPr id="53255" name="Text Box 31"/>
          <p:cNvSpPr txBox="1">
            <a:spLocks noChangeArrowheads="1"/>
          </p:cNvSpPr>
          <p:nvPr/>
        </p:nvSpPr>
        <p:spPr bwMode="auto">
          <a:xfrm>
            <a:off x="152400" y="838200"/>
            <a:ext cx="8458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Hybrid mesons are defined as </a:t>
            </a:r>
            <a:r>
              <a:rPr lang="en-US" sz="2400" b="1" i="1" dirty="0" smtClean="0">
                <a:solidFill>
                  <a:srgbClr val="0000FF"/>
                </a:solidFill>
                <a:latin typeface="Comic Sans MS" pitchFamily="66" charset="0"/>
              </a:rPr>
              <a:t>those in </a:t>
            </a:r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which the </a:t>
            </a:r>
            <a:r>
              <a:rPr lang="en-US" sz="2400" b="1" i="1" dirty="0" err="1">
                <a:solidFill>
                  <a:srgbClr val="0000FF"/>
                </a:solidFill>
                <a:latin typeface="Comic Sans MS" pitchFamily="66" charset="0"/>
              </a:rPr>
              <a:t>gluonic</a:t>
            </a:r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 component is </a:t>
            </a:r>
            <a:r>
              <a:rPr lang="en-US" sz="2400" b="1" i="1" dirty="0" smtClean="0">
                <a:solidFill>
                  <a:srgbClr val="0000FF"/>
                </a:solidFill>
                <a:latin typeface="Comic Sans MS" pitchFamily="66" charset="0"/>
              </a:rPr>
              <a:t>non-trivial</a:t>
            </a:r>
            <a:endParaRPr lang="en-US" sz="24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256" name="Text Box 37"/>
          <p:cNvSpPr txBox="1">
            <a:spLocks noChangeArrowheads="1"/>
          </p:cNvSpPr>
          <p:nvPr/>
        </p:nvSpPr>
        <p:spPr bwMode="auto">
          <a:xfrm>
            <a:off x="7391400" y="2286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b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(see Bali’s talk)</a:t>
            </a:r>
            <a:endParaRPr lang="en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F0000"/>
                </a:solidFill>
              </a:rPr>
              <a:t>Hybrid Mesons</a:t>
            </a: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304800" y="2057400"/>
            <a:ext cx="5715000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Lowest mass hybrids at ~1.9 GeV</a:t>
            </a:r>
          </a:p>
          <a:p>
            <a:pPr algn="l"/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Doubly degenerate:</a:t>
            </a:r>
          </a:p>
          <a:p>
            <a:pPr algn="l"/>
            <a:r>
              <a:rPr lang="en-US" sz="2000" b="1">
                <a:latin typeface="Comic Sans MS" pitchFamily="66" charset="0"/>
              </a:rPr>
              <a:t>J</a:t>
            </a:r>
            <a:r>
              <a:rPr lang="en-US" sz="2000" b="1" baseline="30000">
                <a:latin typeface="Comic Sans MS" pitchFamily="66" charset="0"/>
              </a:rPr>
              <a:t>PC</a:t>
            </a:r>
            <a:r>
              <a:rPr lang="en-US" sz="2000" b="1">
                <a:latin typeface="Comic Sans MS" pitchFamily="66" charset="0"/>
              </a:rPr>
              <a:t> = 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2000" b="1" baseline="30000">
                <a:solidFill>
                  <a:srgbClr val="FF0000"/>
                </a:solidFill>
                <a:latin typeface="Comic Sans MS" pitchFamily="66" charset="0"/>
              </a:rPr>
              <a:t>+-</a:t>
            </a:r>
            <a:r>
              <a:rPr lang="en-US" sz="2000" b="1" baseline="30000">
                <a:latin typeface="Comic Sans MS" pitchFamily="66" charset="0"/>
              </a:rPr>
              <a:t> </a:t>
            </a:r>
            <a:r>
              <a:rPr lang="en-US" sz="2000" b="1">
                <a:latin typeface="Comic Sans MS" pitchFamily="66" charset="0"/>
              </a:rPr>
              <a:t>0</a:t>
            </a:r>
            <a:r>
              <a:rPr lang="en-US" sz="2000" b="1" baseline="30000">
                <a:latin typeface="Comic Sans MS" pitchFamily="66" charset="0"/>
              </a:rPr>
              <a:t>-+ </a:t>
            </a:r>
            <a:r>
              <a:rPr lang="en-US" sz="2000" b="1">
                <a:latin typeface="Comic Sans MS" pitchFamily="66" charset="0"/>
              </a:rPr>
              <a:t>1</a:t>
            </a:r>
            <a:r>
              <a:rPr lang="en-US" sz="2000" b="1" baseline="30000">
                <a:latin typeface="Comic Sans MS" pitchFamily="66" charset="0"/>
              </a:rPr>
              <a:t>+- 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000" b="1" baseline="30000">
                <a:solidFill>
                  <a:srgbClr val="FF0000"/>
                </a:solidFill>
                <a:latin typeface="Comic Sans MS" pitchFamily="66" charset="0"/>
              </a:rPr>
              <a:t>-+</a:t>
            </a:r>
            <a:r>
              <a:rPr lang="en-US" sz="2000" b="1" baseline="30000">
                <a:latin typeface="Comic Sans MS" pitchFamily="66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000" b="1" baseline="30000">
                <a:solidFill>
                  <a:srgbClr val="FF0000"/>
                </a:solidFill>
                <a:latin typeface="Comic Sans MS" pitchFamily="66" charset="0"/>
              </a:rPr>
              <a:t>+-</a:t>
            </a:r>
            <a:r>
              <a:rPr lang="en-US" sz="2000" b="1" baseline="30000">
                <a:latin typeface="Comic Sans MS" pitchFamily="66" charset="0"/>
              </a:rPr>
              <a:t> </a:t>
            </a:r>
            <a:r>
              <a:rPr lang="en-US" sz="2000" b="1">
                <a:latin typeface="Comic Sans MS" pitchFamily="66" charset="0"/>
              </a:rPr>
              <a:t>2</a:t>
            </a:r>
            <a:r>
              <a:rPr lang="en-US" sz="2000" b="1" baseline="30000">
                <a:latin typeface="Comic Sans MS" pitchFamily="66" charset="0"/>
              </a:rPr>
              <a:t>-+ </a:t>
            </a:r>
            <a:r>
              <a:rPr lang="en-US" sz="2000" b="1">
                <a:latin typeface="Comic Sans MS" pitchFamily="66" charset="0"/>
              </a:rPr>
              <a:t>1</a:t>
            </a:r>
            <a:r>
              <a:rPr lang="en-US" sz="2000" b="1" baseline="30000">
                <a:latin typeface="Comic Sans MS" pitchFamily="66" charset="0"/>
              </a:rPr>
              <a:t>++ </a:t>
            </a:r>
            <a:r>
              <a:rPr lang="en-US" sz="2000" b="1">
                <a:latin typeface="Comic Sans MS" pitchFamily="66" charset="0"/>
              </a:rPr>
              <a:t>1</a:t>
            </a:r>
            <a:r>
              <a:rPr lang="en-US" sz="2000" b="1" baseline="30000">
                <a:latin typeface="Comic Sans MS" pitchFamily="66" charset="0"/>
              </a:rPr>
              <a:t>-- </a:t>
            </a:r>
            <a:endParaRPr lang="en-CA" sz="2000" b="1" baseline="30000">
              <a:latin typeface="Comic Sans MS" pitchFamily="66" charset="0"/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228600" y="3429000"/>
            <a:ext cx="498245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Lattice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results generally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consistent with these predictions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5334000" y="3352800"/>
            <a:ext cx="285273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M(1</a:t>
            </a:r>
            <a:r>
              <a:rPr lang="en-US" sz="2000" baseline="30000" dirty="0">
                <a:solidFill>
                  <a:srgbClr val="0000FF"/>
                </a:solidFill>
                <a:latin typeface="Comic Sans MS" pitchFamily="66" charset="0"/>
              </a:rPr>
              <a:t>-+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)~1.9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GeV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	M(0</a:t>
            </a:r>
            <a:r>
              <a:rPr lang="en-US" sz="2000" baseline="30000" dirty="0">
                <a:solidFill>
                  <a:srgbClr val="0000FF"/>
                </a:solidFill>
                <a:latin typeface="Comic Sans MS" pitchFamily="66" charset="0"/>
              </a:rPr>
              <a:t>+-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)~2.1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GeV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	M(2</a:t>
            </a:r>
            <a:r>
              <a:rPr lang="en-US" sz="2000" baseline="30000" dirty="0">
                <a:solidFill>
                  <a:srgbClr val="0000FF"/>
                </a:solidFill>
                <a:latin typeface="Comic Sans MS" pitchFamily="66" charset="0"/>
              </a:rPr>
              <a:t>+-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)~2.1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GeV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283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8B5D9-8B6A-4465-91D0-BB6EBD9E73DB}" type="slidenum">
              <a:rPr lang="en-CA" smtClean="0"/>
              <a:pPr/>
              <a:t>23</a:t>
            </a:fld>
            <a:r>
              <a:rPr lang="en-CA" smtClean="0"/>
              <a:t>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800100"/>
            <a:ext cx="896937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854450" y="5410200"/>
            <a:ext cx="325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  <a:cs typeface="Times New Roman" pitchFamily="18" charset="0"/>
              </a:rPr>
              <a:t>Dudek</a:t>
            </a:r>
            <a:r>
              <a:rPr lang="en-US" sz="1400" dirty="0">
                <a:latin typeface="+mn-lt"/>
                <a:cs typeface="Times New Roman" pitchFamily="18" charset="0"/>
              </a:rPr>
              <a:t> , Phys Rev D82, 074023 (2011)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127375" y="6019800"/>
            <a:ext cx="4141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Morningstar and Peardon PR D60, 034509 (1999)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124325" y="5699125"/>
            <a:ext cx="3030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Dudek et al PR D82, 034508 (2010)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743200" y="4876800"/>
            <a:ext cx="4211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Dudek et al  , Phys Rev D83, 111502 (2011)</a:t>
            </a:r>
          </a:p>
        </p:txBody>
      </p:sp>
      <p:sp>
        <p:nvSpPr>
          <p:cNvPr id="8" name="Oval 7"/>
          <p:cNvSpPr/>
          <p:nvPr/>
        </p:nvSpPr>
        <p:spPr>
          <a:xfrm>
            <a:off x="7239000" y="533400"/>
            <a:ext cx="20574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745" y="86298"/>
            <a:ext cx="880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Recent Lattice results on light meson spectroscopy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0800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9600" y="1447800"/>
            <a:ext cx="719940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Font typeface="Arial Unicode MS" pitchFamily="34" charset="-128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Define the </a:t>
            </a:r>
            <a:r>
              <a:rPr lang="en-US" sz="2800" dirty="0">
                <a:solidFill>
                  <a:srgbClr val="000000"/>
                </a:solidFill>
              </a:rPr>
              <a:t>physics </a:t>
            </a:r>
            <a:r>
              <a:rPr lang="en-US" sz="2800" dirty="0" smtClean="0">
                <a:solidFill>
                  <a:srgbClr val="000000"/>
                </a:solidFill>
              </a:rPr>
              <a:t>case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 algn="l">
              <a:buFont typeface="Arial Unicode MS" pitchFamily="34" charset="-128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Define the </a:t>
            </a:r>
            <a:r>
              <a:rPr lang="en-US" sz="2800" dirty="0">
                <a:solidFill>
                  <a:srgbClr val="000000"/>
                </a:solidFill>
              </a:rPr>
              <a:t>measurements </a:t>
            </a:r>
            <a:r>
              <a:rPr lang="en-US" sz="2800" dirty="0" smtClean="0">
                <a:solidFill>
                  <a:srgbClr val="000000"/>
                </a:solidFill>
              </a:rPr>
              <a:t>needed </a:t>
            </a:r>
            <a:r>
              <a:rPr lang="en-US" sz="2800" dirty="0">
                <a:solidFill>
                  <a:srgbClr val="000000"/>
                </a:solidFill>
              </a:rPr>
              <a:t>to answer</a:t>
            </a:r>
          </a:p>
          <a:p>
            <a:pPr marL="514350" indent="-514350" algn="l"/>
            <a:r>
              <a:rPr lang="en-US" sz="2800" dirty="0">
                <a:solidFill>
                  <a:srgbClr val="000000"/>
                </a:solidFill>
              </a:rPr>
              <a:t> 	the </a:t>
            </a:r>
            <a:r>
              <a:rPr lang="en-US" sz="2800" dirty="0" smtClean="0">
                <a:solidFill>
                  <a:srgbClr val="000000"/>
                </a:solidFill>
              </a:rPr>
              <a:t>questions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 algn="l">
              <a:buFontTx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Decide on the tools needed to make these</a:t>
            </a:r>
          </a:p>
          <a:p>
            <a:pPr marL="514350" indent="-514350" algn="l"/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measurements: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The beams</a:t>
            </a:r>
            <a:endParaRPr lang="en-US" sz="2800" dirty="0">
              <a:solidFill>
                <a:srgbClr val="000000"/>
              </a:solidFill>
            </a:endParaRPr>
          </a:p>
          <a:p>
            <a:pPr marL="1428750" lvl="2" indent="-514350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000000"/>
                </a:solidFill>
              </a:rPr>
              <a:t>detector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 algn="l">
              <a:buFontTx/>
              <a:buAutoNum type="arabicPeriod" startAt="4"/>
            </a:pPr>
            <a:r>
              <a:rPr lang="en-US" sz="2800" dirty="0">
                <a:solidFill>
                  <a:srgbClr val="000000"/>
                </a:solidFill>
              </a:rPr>
              <a:t>What other facilities are </a:t>
            </a:r>
            <a:r>
              <a:rPr lang="en-US" sz="2800" dirty="0" smtClean="0">
                <a:solidFill>
                  <a:srgbClr val="000000"/>
                </a:solidFill>
              </a:rPr>
              <a:t>available?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 algn="l">
              <a:buFontTx/>
              <a:buAutoNum type="arabicPeriod" startAt="4"/>
            </a:pPr>
            <a:r>
              <a:rPr lang="en-US" sz="2800" dirty="0">
                <a:solidFill>
                  <a:srgbClr val="000000"/>
                </a:solidFill>
              </a:rPr>
              <a:t>Is there an interested community?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04800" y="762000"/>
            <a:ext cx="851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What are our goals?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-124" y="6324600"/>
            <a:ext cx="8077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S. Godfrey, Carleton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Neutrino Interactions &amp; </a:t>
            </a:r>
            <a:r>
              <a:rPr lang="en-US" dirty="0" err="1" smtClean="0"/>
              <a:t>Hadronic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95800" cy="3124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MINER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err="1" smtClean="0"/>
              <a:t>A</a:t>
            </a:r>
            <a:endParaRPr lang="en-US" sz="2400" dirty="0" smtClean="0"/>
          </a:p>
          <a:p>
            <a:r>
              <a:rPr lang="en-US" sz="2400" dirty="0" smtClean="0"/>
              <a:t>The EMC effect</a:t>
            </a:r>
          </a:p>
          <a:p>
            <a:r>
              <a:rPr lang="en-US" sz="2400" dirty="0" smtClean="0"/>
              <a:t>How is the proton’s structure modified when the proton is placed in a nucleus?</a:t>
            </a:r>
          </a:p>
          <a:p>
            <a:r>
              <a:rPr lang="en-US" sz="2400" dirty="0" smtClean="0"/>
              <a:t>Directly addressed by nuclear target data in </a:t>
            </a:r>
            <a:r>
              <a:rPr lang="en-US" sz="2400" dirty="0" err="1" smtClean="0"/>
              <a:t>MINER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err="1" smtClean="0"/>
              <a:t>A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39507" y="991108"/>
            <a:ext cx="4604493" cy="4002982"/>
            <a:chOff x="4539507" y="991108"/>
            <a:chExt cx="4604493" cy="4002982"/>
          </a:xfrm>
        </p:grpSpPr>
        <p:pic>
          <p:nvPicPr>
            <p:cNvPr id="6" name="Picture 5" descr="Screen shot 2012-06-15 at 9.22.3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934"/>
            <a:stretch/>
          </p:blipFill>
          <p:spPr>
            <a:xfrm>
              <a:off x="4572000" y="1751096"/>
              <a:ext cx="4572000" cy="8009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1" y="991108"/>
              <a:ext cx="4343399" cy="685292"/>
            </a:xfrm>
            <a:prstGeom prst="rect">
              <a:avLst/>
            </a:prstGeom>
          </p:spPr>
        </p:pic>
        <p:pic>
          <p:nvPicPr>
            <p:cNvPr id="8" name="Picture 7" descr="Screen shot 2012-06-15 at 9.22.3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78"/>
            <a:stretch/>
          </p:blipFill>
          <p:spPr>
            <a:xfrm>
              <a:off x="4539507" y="2514600"/>
              <a:ext cx="4572000" cy="2479490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49340"/>
              </p:ext>
            </p:extLst>
          </p:nvPr>
        </p:nvGraphicFramePr>
        <p:xfrm>
          <a:off x="304800" y="3962400"/>
          <a:ext cx="406357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14"/>
                <a:gridCol w="474584"/>
                <a:gridCol w="500480"/>
                <a:gridCol w="524440"/>
                <a:gridCol w="960060"/>
                <a:gridCol w="601534"/>
                <a:gridCol w="684162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MINER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n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Targets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Pb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Water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LD</a:t>
                      </a:r>
                      <a:r>
                        <a:rPr lang="en-US" sz="240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1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LH</a:t>
                      </a:r>
                      <a:r>
                        <a:rPr lang="en-US" sz="240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10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US" sz="240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Future??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" y="5486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Deep Virtual Compton Scattering (DVCS) to measure Generalized Parton Distributions (GPDs)</a:t>
            </a: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EMC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2667000" cy="381000"/>
          </a:xfrm>
          <a:solidFill>
            <a:srgbClr val="00FF02">
              <a:alpha val="49000"/>
            </a:srgbClr>
          </a:solidFill>
          <a:ln>
            <a:solidFill>
              <a:srgbClr val="00FF0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Seen in DIS (all quarks)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486400"/>
            <a:ext cx="8839200" cy="914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This is an area of strong overlap between working groups.  For this plenary talk, I’ve assumed that it is covered by the Neutrino Working group</a:t>
            </a:r>
          </a:p>
        </p:txBody>
      </p:sp>
      <p:pic>
        <p:nvPicPr>
          <p:cNvPr id="7" name="Picture 6" descr="nucpi_d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352800" cy="3347212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581400" y="1219200"/>
            <a:ext cx="3183778" cy="3200400"/>
            <a:chOff x="4011105" y="990600"/>
            <a:chExt cx="5132895" cy="51596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1105" y="990600"/>
              <a:ext cx="5132895" cy="515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748204" y="3079047"/>
              <a:ext cx="4133886" cy="3473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u="none" dirty="0"/>
                <a:t>Alde </a:t>
              </a:r>
              <a:r>
                <a:rPr lang="en-US" sz="800" i="1" u="none" dirty="0"/>
                <a:t>et al </a:t>
              </a:r>
              <a:r>
                <a:rPr lang="en-US" sz="800" u="none" dirty="0"/>
                <a:t>(Fermilab E772) Phys. Rev. </a:t>
              </a:r>
              <a:r>
                <a:rPr lang="en-US" sz="800" u="none" dirty="0" err="1"/>
                <a:t>Lett</a:t>
              </a:r>
              <a:r>
                <a:rPr lang="en-US" sz="800" u="none" dirty="0"/>
                <a:t>. </a:t>
              </a:r>
              <a:r>
                <a:rPr lang="en-US" sz="800" b="1" u="none" dirty="0"/>
                <a:t>64</a:t>
              </a:r>
              <a:r>
                <a:rPr lang="en-US" sz="800" u="none" dirty="0"/>
                <a:t> 2479 (1990)</a:t>
              </a:r>
              <a:endParaRPr lang="en-US" sz="800" b="1" u="none" dirty="0"/>
            </a:p>
          </p:txBody>
        </p: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0"/>
            <a:ext cx="2743200" cy="65248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62400" y="533400"/>
            <a:ext cx="2667000" cy="685800"/>
          </a:xfrm>
          <a:prstGeom prst="rect">
            <a:avLst/>
          </a:prstGeom>
          <a:solidFill>
            <a:srgbClr val="FF0000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b="1" dirty="0" smtClean="0"/>
              <a:t>Not seen in Drell-Yan (sea Quarks)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2819400" cy="66873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934200" y="685800"/>
            <a:ext cx="1981200" cy="457200"/>
          </a:xfrm>
          <a:prstGeom prst="rect">
            <a:avLst/>
          </a:prstGeom>
          <a:solidFill>
            <a:srgbClr val="FFF10B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b="1" dirty="0" smtClean="0">
                <a:latin typeface="Symbol" charset="2"/>
                <a:cs typeface="Symbol" charset="2"/>
              </a:rPr>
              <a:t>n</a:t>
            </a:r>
            <a:r>
              <a:rPr lang="en-US" sz="2000" b="1" dirty="0" smtClean="0"/>
              <a:t> DIS ???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6" b="23097"/>
          <a:stretch/>
        </p:blipFill>
        <p:spPr>
          <a:xfrm>
            <a:off x="6858000" y="4572000"/>
            <a:ext cx="2192481" cy="7172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6934200" y="1371600"/>
            <a:ext cx="2133600" cy="28623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Data?  Typically only one target in an experiment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Sensitive to different quark and antiquark combinations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QCD and the spin puzzle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puzzle_standard_coloured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22" y="3352800"/>
            <a:ext cx="3029377" cy="270541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1B117-4AA0-42A9-8FA3-3C3ADE338B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Momentum Distributions:  Introduction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4600" y="1219200"/>
            <a:ext cx="5867400" cy="4953000"/>
            <a:chOff x="2514600" y="1219200"/>
            <a:chExt cx="5867400" cy="4953000"/>
          </a:xfrm>
        </p:grpSpPr>
        <p:pic>
          <p:nvPicPr>
            <p:cNvPr id="24" name="Picture 5" descr="distri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295400"/>
              <a:ext cx="5181600" cy="422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514600" y="3276600"/>
              <a:ext cx="2667000" cy="152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514600" y="1219200"/>
              <a:ext cx="2667000" cy="19050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514600" y="4876800"/>
              <a:ext cx="5867400" cy="1295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562600" y="1524000"/>
              <a:ext cx="2438400" cy="10668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1676400"/>
            <a:ext cx="9144000" cy="4114800"/>
            <a:chOff x="0" y="1676400"/>
            <a:chExt cx="9144000" cy="4114800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2007662"/>
                </p:ext>
              </p:extLst>
            </p:nvPr>
          </p:nvGraphicFramePr>
          <p:xfrm>
            <a:off x="3962400" y="3340100"/>
            <a:ext cx="1155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4" imgW="1155600" imgH="241200" progId="Equation.DSMT4">
                    <p:embed/>
                  </p:oleObj>
                </mc:Choice>
                <mc:Fallback>
                  <p:oleObj name="Equation" r:id="rId4" imgW="11556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340100"/>
                          <a:ext cx="1155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032766"/>
                </p:ext>
              </p:extLst>
            </p:nvPr>
          </p:nvGraphicFramePr>
          <p:xfrm>
            <a:off x="4038600" y="5549900"/>
            <a:ext cx="1206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Equation" r:id="rId6" imgW="1206360" imgH="241200" progId="Equation.DSMT4">
                    <p:embed/>
                  </p:oleObj>
                </mc:Choice>
                <mc:Fallback>
                  <p:oleObj name="Equation" r:id="rId6" imgW="1206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549900"/>
                          <a:ext cx="12065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6495109"/>
                </p:ext>
              </p:extLst>
            </p:nvPr>
          </p:nvGraphicFramePr>
          <p:xfrm>
            <a:off x="4038600" y="4572000"/>
            <a:ext cx="1104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Equation" r:id="rId8" imgW="1104840" imgH="241200" progId="Equation.DSMT4">
                    <p:embed/>
                  </p:oleObj>
                </mc:Choice>
                <mc:Fallback>
                  <p:oleObj name="Equation" r:id="rId8" imgW="11048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572000"/>
                          <a:ext cx="1104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>
                  <a:solidFill>
                    <a:srgbClr val="000000"/>
                  </a:solidFill>
                  <a:latin typeface="Times New Roman" charset="0"/>
                </a:rPr>
                <a:t>Survive </a:t>
              </a:r>
              <a:r>
                <a:rPr lang="en-US" i="0" dirty="0" err="1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 integration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25146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 - dependent, </a:t>
              </a:r>
              <a:endParaRPr lang="en-US" i="0" dirty="0" smtClean="0">
                <a:solidFill>
                  <a:srgbClr val="FF3300"/>
                </a:solidFill>
                <a:latin typeface="Times New Roman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 smtClean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NaiveT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-odd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5562600" y="3276600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1C1C1C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 - dependent, T-even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 flipV="1">
              <a:off x="6477000" y="2590800"/>
              <a:ext cx="2286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H="1">
              <a:off x="6324600" y="3657600"/>
              <a:ext cx="38100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4912570"/>
                </p:ext>
              </p:extLst>
            </p:nvPr>
          </p:nvGraphicFramePr>
          <p:xfrm>
            <a:off x="4191000" y="1676400"/>
            <a:ext cx="825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10" imgW="825480" imgH="228600" progId="Equation.3">
                    <p:embed/>
                  </p:oleObj>
                </mc:Choice>
                <mc:Fallback>
                  <p:oleObj name="Equation" r:id="rId10" imgW="825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76400"/>
                          <a:ext cx="825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39713" y="4767263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>
                  <a:latin typeface="Times New Roman" charset="0"/>
                </a:rPr>
                <a:t>Boer-Mulders Function</a:t>
              </a:r>
            </a:p>
          </p:txBody>
        </p:sp>
        <p:sp>
          <p:nvSpPr>
            <p:cNvPr id="20" name="Text Box 52"/>
            <p:cNvSpPr txBox="1">
              <a:spLocks noChangeArrowheads="1"/>
            </p:cNvSpPr>
            <p:nvPr/>
          </p:nvSpPr>
          <p:spPr bwMode="auto">
            <a:xfrm>
              <a:off x="407988" y="2905125"/>
              <a:ext cx="1325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>
                  <a:latin typeface="Times New Roman" charset="0"/>
                </a:rPr>
                <a:t>Sivers Function</a:t>
              </a:r>
            </a:p>
          </p:txBody>
        </p:sp>
        <p:sp>
          <p:nvSpPr>
            <p:cNvPr id="21" name="Line 53"/>
            <p:cNvSpPr>
              <a:spLocks noChangeShapeType="1"/>
            </p:cNvSpPr>
            <p:nvPr/>
          </p:nvSpPr>
          <p:spPr bwMode="auto">
            <a:xfrm>
              <a:off x="1552575" y="3155950"/>
              <a:ext cx="1052513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1903413" y="4521200"/>
              <a:ext cx="714375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77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158"/>
            <a:ext cx="8229600" cy="1143000"/>
          </a:xfrm>
        </p:spPr>
        <p:txBody>
          <a:bodyPr/>
          <a:lstStyle/>
          <a:p>
            <a:r>
              <a:rPr lang="en-US" dirty="0" smtClean="0"/>
              <a:t>QCD Gauge Symmetry; Boer-Mulders’ and Sivers’ Functions and Polarized Protons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495" y="3810000"/>
            <a:ext cx="5362496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QCD Gauge invariance: Sivers’ and Boer-Mulders functions sign change: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2" y="5446833"/>
            <a:ext cx="7035800" cy="876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0"/>
            <a:ext cx="6934200" cy="876300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33400"/>
            <a:ext cx="2972341" cy="4191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200" y="1143000"/>
            <a:ext cx="4191000" cy="2453841"/>
            <a:chOff x="76200" y="1143000"/>
            <a:chExt cx="4191000" cy="2453841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 rot="16200000">
              <a:off x="-629334" y="1924735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 - dependent, </a:t>
              </a:r>
              <a:r>
                <a:rPr lang="en-US" i="0" dirty="0" smtClean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Naïve 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-odd</a:t>
              </a:r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838201" y="1143000"/>
              <a:ext cx="3428999" cy="2453841"/>
              <a:chOff x="4343400" y="1295400"/>
              <a:chExt cx="4495799" cy="3217259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4343400" y="1295400"/>
                <a:ext cx="4495799" cy="1527113"/>
                <a:chOff x="2667000" y="3191780"/>
                <a:chExt cx="2502191" cy="849933"/>
              </a:xfrm>
            </p:grpSpPr>
            <p:graphicFrame>
              <p:nvGraphicFramePr>
                <p:cNvPr id="11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0546424"/>
                    </p:ext>
                  </p:extLst>
                </p:nvPr>
              </p:nvGraphicFramePr>
              <p:xfrm>
                <a:off x="3886200" y="3733800"/>
                <a:ext cx="1104900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60" name="Equation" r:id="rId6" imgW="1104840" imgH="241200" progId="Equation.DSMT4">
                        <p:embed/>
                      </p:oleObj>
                    </mc:Choice>
                    <mc:Fallback>
                      <p:oleObj name="Equation" r:id="rId6" imgW="110484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6200" y="3733800"/>
                              <a:ext cx="1104900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" name="Rectangle 4"/>
                <p:cNvSpPr>
                  <a:spLocks noChangeArrowheads="1"/>
                </p:cNvSpPr>
                <p:nvPr/>
              </p:nvSpPr>
              <p:spPr bwMode="auto">
                <a:xfrm>
                  <a:off x="2667000" y="3191780"/>
                  <a:ext cx="2502191" cy="84682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13" name="Picture 5" descr="distrib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9181" r="57948" b="14316"/>
                <a:stretch/>
              </p:blipFill>
              <p:spPr bwMode="auto">
                <a:xfrm>
                  <a:off x="2819400" y="3352800"/>
                  <a:ext cx="2178976" cy="688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>
                <a:off x="4343400" y="2971800"/>
                <a:ext cx="4481885" cy="1540859"/>
                <a:chOff x="1676400" y="4648200"/>
                <a:chExt cx="2438400" cy="838315"/>
              </a:xfrm>
            </p:grpSpPr>
            <p:sp>
              <p:nvSpPr>
                <p:cNvPr id="16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4648200"/>
                  <a:ext cx="2438400" cy="838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17" name="Picture 5" descr="distrib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21" t="49486" r="59069" b="30433"/>
                <a:stretch/>
              </p:blipFill>
              <p:spPr bwMode="auto">
                <a:xfrm>
                  <a:off x="1752600" y="4648200"/>
                  <a:ext cx="2178976" cy="838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18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71394979"/>
                    </p:ext>
                  </p:extLst>
                </p:nvPr>
              </p:nvGraphicFramePr>
              <p:xfrm>
                <a:off x="2895600" y="4648200"/>
                <a:ext cx="1155700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61" name="Equation" r:id="rId9" imgW="1155600" imgH="241200" progId="Equation.3">
                        <p:embed/>
                      </p:oleObj>
                    </mc:Choice>
                    <mc:Fallback>
                      <p:oleObj name="Equation" r:id="rId9" imgW="1155600" imgH="24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95600" y="4648200"/>
                              <a:ext cx="1155700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4" name="TextBox 23"/>
            <p:cNvSpPr txBox="1"/>
            <p:nvPr/>
          </p:nvSpPr>
          <p:spPr>
            <a:xfrm>
              <a:off x="914400" y="3124200"/>
              <a:ext cx="878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Sivers’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4439" y="1828800"/>
              <a:ext cx="1650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Boer-Mulders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28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T-odd observables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 SSA observable ~                      </a:t>
            </a:r>
            <a:r>
              <a:rPr lang="en-US" sz="2000" dirty="0" smtClean="0">
                <a:solidFill>
                  <a:srgbClr val="1C11FD"/>
                </a:solidFill>
              </a:rPr>
              <a:t>odd</a:t>
            </a:r>
            <a:r>
              <a:rPr lang="en-US" sz="2000" dirty="0" smtClean="0"/>
              <a:t> under naïve </a:t>
            </a:r>
            <a:r>
              <a:rPr lang="en-US" sz="2000" dirty="0" smtClean="0">
                <a:solidFill>
                  <a:srgbClr val="1C11FD"/>
                </a:solidFill>
              </a:rPr>
              <a:t>Time-Reversal </a:t>
            </a:r>
            <a:endParaRPr lang="en-US" sz="2000" b="1" dirty="0" smtClean="0">
              <a:solidFill>
                <a:srgbClr val="1C11FD"/>
              </a:solidFill>
            </a:endParaRPr>
          </a:p>
          <a:p>
            <a:pPr lvl="1" eaLnBrk="1" hangingPunct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 since QCD amplitudes are T-even, must arise from interference </a:t>
            </a:r>
            <a:br>
              <a:rPr lang="en-US" sz="2000" dirty="0" smtClean="0"/>
            </a:br>
            <a:r>
              <a:rPr lang="en-US" sz="2000" dirty="0" smtClean="0"/>
              <a:t> (between spin-flip and non-flip amplitudes with different phases) 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A </a:t>
            </a:r>
            <a:r>
              <a:rPr lang="en-US" sz="2000" dirty="0" smtClean="0"/>
              <a:t>T-odd function like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perp</a:t>
            </a:r>
            <a:r>
              <a:rPr lang="en-US" sz="2000" dirty="0" smtClean="0"/>
              <a:t>  </a:t>
            </a:r>
            <a:r>
              <a:rPr lang="en-US" sz="2000" dirty="0" smtClean="0"/>
              <a:t>must arise from interference  (How?)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20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2000" dirty="0" smtClean="0"/>
          </a:p>
          <a:p>
            <a:pPr marL="0" indent="0"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endParaRPr lang="en-US" sz="2000" dirty="0" smtClean="0"/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 soft gluons: “gauge links” required for color gauge invariance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 such soft gluon interactions with the soft </a:t>
            </a:r>
            <a:r>
              <a:rPr lang="en-US" sz="2000" dirty="0" err="1" smtClean="0"/>
              <a:t>wavefunction</a:t>
            </a:r>
            <a:r>
              <a:rPr lang="en-US" sz="2000" dirty="0" smtClean="0"/>
              <a:t> are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A50021"/>
                </a:solidFill>
              </a:rPr>
              <a:t>final (or initial) state interactions </a:t>
            </a:r>
            <a:r>
              <a:rPr lang="en-US" sz="2000" dirty="0" smtClean="0"/>
              <a:t>… and maybe </a:t>
            </a:r>
            <a:r>
              <a:rPr lang="en-US" sz="2000" dirty="0" smtClean="0">
                <a:solidFill>
                  <a:srgbClr val="A50021"/>
                </a:solidFill>
              </a:rPr>
              <a:t>process dependent!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leads to sign change: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Function Measurements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01041"/>
              </p:ext>
            </p:extLst>
          </p:nvPr>
        </p:nvGraphicFramePr>
        <p:xfrm>
          <a:off x="2819400" y="1219200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736560" imgH="253800" progId="Equation.DSMT4">
                  <p:embed/>
                </p:oleObj>
              </mc:Choice>
              <mc:Fallback>
                <p:oleObj name="Equation" r:id="rId4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19200"/>
                        <a:ext cx="1104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2400" y="2819400"/>
            <a:ext cx="8607425" cy="1495425"/>
            <a:chOff x="152400" y="2895600"/>
            <a:chExt cx="8607425" cy="1495425"/>
          </a:xfrm>
        </p:grpSpPr>
        <p:pic>
          <p:nvPicPr>
            <p:cNvPr id="8202" name="Picture 6" descr="C:\Users\lorenzon\Documents\talks\E906\SSA-interferenc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2971800"/>
              <a:ext cx="5178425" cy="114300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57200" y="4114800"/>
              <a:ext cx="23622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C00000"/>
                  </a:solidFill>
                  <a:latin typeface="+mn-lt"/>
                </a:rPr>
                <a:t>Brodsky, Hwang &amp; Smith (2002)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0" y="3022937"/>
              <a:ext cx="1905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FF"/>
                  </a:solidFill>
                  <a:latin typeface="+mn-lt"/>
                </a:rPr>
                <a:t>and produce a T-odd effect!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0000FF"/>
                  </a:solidFill>
                  <a:latin typeface="+mn-lt"/>
                </a:rPr>
                <a:t>(also need </a:t>
              </a:r>
              <a:r>
                <a:rPr lang="en-US" sz="2000" dirty="0" err="1" smtClean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+mn-lt"/>
                </a:rPr>
                <a:t>z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+mn-lt"/>
                </a:rPr>
                <a:t>≠ 0)</a:t>
              </a:r>
              <a:endParaRPr lang="en-US" sz="2000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8205" name="Picture 10" descr="C:\Users\lorenzon\Documents\talks\E906\SSA-interference-DY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50590" y="2895600"/>
              <a:ext cx="1509235" cy="121920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aphicFrame>
        <p:nvGraphicFramePr>
          <p:cNvPr id="81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41895"/>
              </p:ext>
            </p:extLst>
          </p:nvPr>
        </p:nvGraphicFramePr>
        <p:xfrm>
          <a:off x="3962399" y="5562600"/>
          <a:ext cx="274591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1180800" imgH="291960" progId="Equation.3">
                  <p:embed/>
                </p:oleObj>
              </mc:Choice>
              <mc:Fallback>
                <p:oleObj name="Equation" r:id="rId8" imgW="1180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562600"/>
                        <a:ext cx="2745911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2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2180"/>
              </p:ext>
            </p:extLst>
          </p:nvPr>
        </p:nvGraphicFramePr>
        <p:xfrm>
          <a:off x="154566" y="609600"/>
          <a:ext cx="8760834" cy="5929236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547808"/>
                <a:gridCol w="881380"/>
                <a:gridCol w="2086779"/>
                <a:gridCol w="1848300"/>
                <a:gridCol w="1603195"/>
                <a:gridCol w="793372"/>
              </a:tblGrid>
              <a:tr h="321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experiment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particles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energy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or 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Luminosity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timeline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13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(CERN)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Symbol" pitchFamily="18" charset="2"/>
                          <a:cs typeface="Calibri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 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17.4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0.2 – 0.3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~ 0.05  (low mass)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8056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60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par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&gt;2017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8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par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r>
                        <a:rPr lang="en-US" sz="160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 10</a:t>
                      </a:r>
                      <a:r>
                        <a:rPr lang="en-US" sz="1600" baseline="3000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600" baseline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8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(JINR)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8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PHENIX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(RHIC)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500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8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1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</a:p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31373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unpol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8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8F4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600" b="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8F4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="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="0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</a:p>
                  </a:txBody>
                  <a:tcPr anchor="ctr">
                    <a:solidFill>
                      <a:srgbClr val="C8F4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8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8F4D2"/>
                    </a:solidFill>
                  </a:tcPr>
                </a:tc>
              </a:tr>
              <a:tr h="5180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pol.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§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53E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Symbol" pitchFamily="18" charset="2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53E64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53E64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600" b="1" baseline="-250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53E64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600" b="1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53E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&gt;2015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53E64C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§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L= 1 x 10</a:t>
            </a:r>
            <a:r>
              <a:rPr lang="en-US" sz="1200" i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36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cm</a:t>
            </a:r>
            <a:r>
              <a:rPr lang="en-US" sz="1200" i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-2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s</a:t>
            </a:r>
            <a:r>
              <a:rPr lang="en-US" sz="1200" i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-1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(LH</a:t>
            </a:r>
            <a:r>
              <a:rPr lang="en-US" sz="1200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2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tgt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limited)       /        L= 2 x 10</a:t>
            </a:r>
            <a:r>
              <a:rPr lang="en-US" sz="1200" i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35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cm</a:t>
            </a:r>
            <a:r>
              <a:rPr lang="en-US" sz="1200" i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-2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s</a:t>
            </a:r>
            <a:r>
              <a:rPr lang="en-US" sz="1200" i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-1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(10% of MI beam limited) </a:t>
            </a:r>
            <a:endParaRPr lang="en-US" sz="1200" i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9500446">
            <a:off x="1414939" y="2549559"/>
            <a:ext cx="6400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000090"/>
                  </a:solidFill>
                </a:ln>
                <a:solidFill>
                  <a:srgbClr val="FF0000"/>
                </a:solidFill>
                <a:effectLst>
                  <a:outerShdw blurRad="50800" dist="127000" dir="2700000" algn="tl" rotWithShape="0">
                    <a:srgbClr val="FFFF00">
                      <a:alpha val="43000"/>
                    </a:srgbClr>
                  </a:outerShdw>
                </a:effectLst>
              </a:rPr>
              <a:t>Fermilab blows everyone else out of the water!</a:t>
            </a:r>
            <a:endParaRPr lang="en-US" sz="4000" dirty="0">
              <a:ln>
                <a:solidFill>
                  <a:srgbClr val="000090"/>
                </a:solidFill>
              </a:ln>
              <a:solidFill>
                <a:srgbClr val="FF0000"/>
              </a:solidFill>
              <a:effectLst>
                <a:outerShdw blurRad="50800" dist="127000" dir="2700000" algn="tl" rotWithShape="0">
                  <a:srgbClr val="FFFF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June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PXPS Hadronic Physics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port}\pagestyle{empty}&#10;\usepackage{amsmath, amssymb, color} %\input{rgb}&#10;\begin{document}&#10;{\color{red}&#10;$V(r)= -{4 \over 3} {{\alpha_s(r)}\over{r}} + br$  \qquad $b\simeq 0.18 \; \hbox{GeV}^2$&#10;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1"/>
  <p:tag name="BOXHEIGHT" val="429"/>
  <p:tag name="BOXFONT" val="10"/>
  <p:tag name="BOXWRAP" val="True"/>
  <p:tag name="WORKAROUNDTRANSPARENCYBUG" val="False"/>
  <p:tag name="ALLOWFONTSUBSTITUTION" val="False"/>
  <p:tag name="BITMAPFORMAT" val="bmp256"/>
  <p:tag name="ORIGWIDTH" val="175"/>
  <p:tag name="PICTUREFILESIZE" val="730078"/>
</p:tagLst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956</TotalTime>
  <Words>1671</Words>
  <Application>Microsoft Macintosh PowerPoint</Application>
  <PresentationFormat>On-screen Show (4:3)</PresentationFormat>
  <Paragraphs>347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ArgonneBlue</vt:lpstr>
      <vt:lpstr>Equation</vt:lpstr>
      <vt:lpstr>Microsoft Equation</vt:lpstr>
      <vt:lpstr>PXPS Study Group on Hadronic Physics</vt:lpstr>
      <vt:lpstr>EMC Effect</vt:lpstr>
      <vt:lpstr>Neutrino Interactions &amp; Hadronic Structure</vt:lpstr>
      <vt:lpstr>EMC Effect</vt:lpstr>
      <vt:lpstr>QCD and the spin puzzle</vt:lpstr>
      <vt:lpstr>Transverse Momentum Distributions:  Introduction</vt:lpstr>
      <vt:lpstr>QCD Gauge Symmetry; Boer-Mulders’ and Sivers’ Functions and Polarized Protons</vt:lpstr>
      <vt:lpstr>PowerPoint Presentation</vt:lpstr>
      <vt:lpstr>PowerPoint Presentation</vt:lpstr>
      <vt:lpstr>PowerPoint Presentation</vt:lpstr>
      <vt:lpstr>Spin Structure of the Proton</vt:lpstr>
      <vt:lpstr>Spin Structure of the Proton</vt:lpstr>
      <vt:lpstr>Spin Structure of the Proton</vt:lpstr>
      <vt:lpstr>Spin Structure of the Proton</vt:lpstr>
      <vt:lpstr>Low Energy Neutrino</vt:lpstr>
      <vt:lpstr>Other Drell-Yan</vt:lpstr>
      <vt:lpstr>Pion and Kaon structure—Drell-Yan with meson beams</vt:lpstr>
      <vt:lpstr>Hadron Spectroscopy with Project X at Fermilab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Paul E Reimer</cp:lastModifiedBy>
  <cp:revision>69</cp:revision>
  <dcterms:created xsi:type="dcterms:W3CDTF">2010-08-04T19:01:14Z</dcterms:created>
  <dcterms:modified xsi:type="dcterms:W3CDTF">2012-06-15T17:23:44Z</dcterms:modified>
</cp:coreProperties>
</file>