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4"/>
  </p:notesMasterIdLst>
  <p:sldIdLst>
    <p:sldId id="256" r:id="rId2"/>
    <p:sldId id="419" r:id="rId3"/>
    <p:sldId id="595" r:id="rId4"/>
    <p:sldId id="597" r:id="rId5"/>
    <p:sldId id="596" r:id="rId6"/>
    <p:sldId id="461" r:id="rId7"/>
    <p:sldId id="589" r:id="rId8"/>
    <p:sldId id="526" r:id="rId9"/>
    <p:sldId id="525" r:id="rId10"/>
    <p:sldId id="524" r:id="rId11"/>
    <p:sldId id="590" r:id="rId12"/>
    <p:sldId id="602" r:id="rId13"/>
    <p:sldId id="592" r:id="rId14"/>
    <p:sldId id="593" r:id="rId15"/>
    <p:sldId id="594" r:id="rId16"/>
    <p:sldId id="599" r:id="rId17"/>
    <p:sldId id="598" r:id="rId18"/>
    <p:sldId id="538" r:id="rId19"/>
    <p:sldId id="603" r:id="rId20"/>
    <p:sldId id="604" r:id="rId21"/>
    <p:sldId id="605" r:id="rId22"/>
    <p:sldId id="516" r:id="rId23"/>
    <p:sldId id="518" r:id="rId24"/>
    <p:sldId id="519" r:id="rId25"/>
    <p:sldId id="520" r:id="rId26"/>
    <p:sldId id="582" r:id="rId27"/>
    <p:sldId id="475" r:id="rId28"/>
    <p:sldId id="551" r:id="rId29"/>
    <p:sldId id="557" r:id="rId30"/>
    <p:sldId id="586" r:id="rId31"/>
    <p:sldId id="587" r:id="rId32"/>
    <p:sldId id="588" r:id="rId33"/>
    <p:sldId id="571" r:id="rId34"/>
    <p:sldId id="549" r:id="rId35"/>
    <p:sldId id="575" r:id="rId36"/>
    <p:sldId id="579" r:id="rId37"/>
    <p:sldId id="580" r:id="rId38"/>
    <p:sldId id="584" r:id="rId39"/>
    <p:sldId id="585" r:id="rId40"/>
    <p:sldId id="494" r:id="rId41"/>
    <p:sldId id="497" r:id="rId42"/>
    <p:sldId id="440" r:id="rId43"/>
  </p:sldIdLst>
  <p:sldSz cx="9144000" cy="6858000" type="screen4x3"/>
  <p:notesSz cx="7315200" cy="9601200"/>
  <p:embeddedFontLst>
    <p:embeddedFont>
      <p:font typeface="Rockwell" pitchFamily="18" charset="0"/>
      <p:regular r:id="rId45"/>
      <p:bold r:id="rId46"/>
      <p:italic r:id="rId47"/>
      <p:boldItalic r:id="rId48"/>
    </p:embeddedFont>
    <p:embeddedFont>
      <p:font typeface="MS PGothic" pitchFamily="34" charset="-128"/>
      <p:regular r:id="rId49"/>
    </p:embeddedFont>
    <p:embeddedFont>
      <p:font typeface="Calibri" pitchFamily="34" charset="0"/>
      <p:regular r:id="rId50"/>
      <p:bold r:id="rId51"/>
      <p:italic r:id="rId52"/>
      <p:boldItalic r:id="rId53"/>
    </p:embeddedFont>
    <p:embeddedFont>
      <p:font typeface="Times" pitchFamily="18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000099"/>
    <a:srgbClr val="003399"/>
    <a:srgbClr val="9A0000"/>
    <a:srgbClr val="FF1D1D"/>
    <a:srgbClr val="660033"/>
    <a:srgbClr val="009999"/>
    <a:srgbClr val="99CC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 snapToGrid="0">
      <p:cViewPr varScale="1">
        <p:scale>
          <a:sx n="88" d="100"/>
          <a:sy n="88" d="100"/>
        </p:scale>
        <p:origin x="-1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burrill\Documents\650%20MHz%20Project%20X\650MHz_B_Test%20%231a%20(Autosaved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5208515602216"/>
          <c:y val="0.15280043501903243"/>
          <c:w val="0.85059235928842269"/>
          <c:h val="0.66938553561718472"/>
        </c:manualLayout>
      </c:layout>
      <c:scatterChart>
        <c:scatterStyle val="lineMarker"/>
        <c:varyColors val="0"/>
        <c:ser>
          <c:idx val="0"/>
          <c:order val="0"/>
          <c:tx>
            <c:v>Test #1a, 2K, baked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errBars>
            <c:errDir val="x"/>
            <c:errBarType val="both"/>
            <c:errValType val="percentage"/>
            <c:noEndCap val="0"/>
            <c:val val="5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errBars>
            <c:errDir val="y"/>
            <c:errBarType val="both"/>
            <c:errValType val="percentage"/>
            <c:noEndCap val="0"/>
            <c:val val="5"/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'test#1a'!$F$95:$F$156</c:f>
              <c:numCache>
                <c:formatCode>0.00</c:formatCode>
                <c:ptCount val="62"/>
                <c:pt idx="0">
                  <c:v>5.8923926229407897</c:v>
                </c:pt>
                <c:pt idx="1">
                  <c:v>7.7364430809032978</c:v>
                </c:pt>
                <c:pt idx="2">
                  <c:v>9.0195888310522125</c:v>
                </c:pt>
                <c:pt idx="3">
                  <c:v>9.2580331702809531</c:v>
                </c:pt>
                <c:pt idx="4">
                  <c:v>9.6799381850705473</c:v>
                </c:pt>
                <c:pt idx="5">
                  <c:v>7.7129351472482748</c:v>
                </c:pt>
                <c:pt idx="6">
                  <c:v>6.6126566666633515</c:v>
                </c:pt>
                <c:pt idx="7">
                  <c:v>4.7757606501393592</c:v>
                </c:pt>
                <c:pt idx="8">
                  <c:v>4.2099083564659532</c:v>
                </c:pt>
                <c:pt idx="9">
                  <c:v>3.5754776094423635</c:v>
                </c:pt>
                <c:pt idx="10">
                  <c:v>3.0729069166439777</c:v>
                </c:pt>
                <c:pt idx="11">
                  <c:v>2.5681515774025043</c:v>
                </c:pt>
                <c:pt idx="12">
                  <c:v>2.2109822749272472</c:v>
                </c:pt>
                <c:pt idx="13">
                  <c:v>1.7341150179670188</c:v>
                </c:pt>
                <c:pt idx="14">
                  <c:v>1.3065067563822546</c:v>
                </c:pt>
                <c:pt idx="15">
                  <c:v>9.2971793625173689</c:v>
                </c:pt>
                <c:pt idx="16">
                  <c:v>8.2498779629676999</c:v>
                </c:pt>
                <c:pt idx="17">
                  <c:v>9.3749813830435311</c:v>
                </c:pt>
                <c:pt idx="18">
                  <c:v>9.3749813830435311</c:v>
                </c:pt>
                <c:pt idx="19">
                  <c:v>12.525774947208223</c:v>
                </c:pt>
                <c:pt idx="20">
                  <c:v>10.847639306369008</c:v>
                </c:pt>
                <c:pt idx="21">
                  <c:v>15.222047413478229</c:v>
                </c:pt>
                <c:pt idx="22">
                  <c:v>16.938551801577812</c:v>
                </c:pt>
                <c:pt idx="23">
                  <c:v>18.318871514373431</c:v>
                </c:pt>
                <c:pt idx="24">
                  <c:v>19.303515620652096</c:v>
                </c:pt>
                <c:pt idx="25">
                  <c:v>20.631297274842531</c:v>
                </c:pt>
                <c:pt idx="26">
                  <c:v>21.391833198255476</c:v>
                </c:pt>
                <c:pt idx="27">
                  <c:v>21.577779141207927</c:v>
                </c:pt>
                <c:pt idx="28">
                  <c:v>13.502512548262905</c:v>
                </c:pt>
              </c:numCache>
            </c:numRef>
          </c:xVal>
          <c:yVal>
            <c:numRef>
              <c:f>'test#1a'!$G$95:$G$156</c:f>
              <c:numCache>
                <c:formatCode>0.00E+00</c:formatCode>
                <c:ptCount val="62"/>
                <c:pt idx="0">
                  <c:v>49903364173.41333</c:v>
                </c:pt>
                <c:pt idx="1">
                  <c:v>49210399809.123764</c:v>
                </c:pt>
                <c:pt idx="2">
                  <c:v>20145075973.483025</c:v>
                </c:pt>
                <c:pt idx="3">
                  <c:v>19662026514.989399</c:v>
                </c:pt>
                <c:pt idx="4">
                  <c:v>42743557337.230194</c:v>
                </c:pt>
                <c:pt idx="5">
                  <c:v>47094354144.62973</c:v>
                </c:pt>
                <c:pt idx="6">
                  <c:v>48772167170.270454</c:v>
                </c:pt>
                <c:pt idx="7">
                  <c:v>50512323136.949982</c:v>
                </c:pt>
                <c:pt idx="8">
                  <c:v>50722334911.746155</c:v>
                </c:pt>
                <c:pt idx="9">
                  <c:v>51296129071.674355</c:v>
                </c:pt>
                <c:pt idx="10">
                  <c:v>51723435013.761391</c:v>
                </c:pt>
                <c:pt idx="11">
                  <c:v>51624627851.348083</c:v>
                </c:pt>
                <c:pt idx="12">
                  <c:v>51353333972.095894</c:v>
                </c:pt>
                <c:pt idx="13">
                  <c:v>50803216625.131065</c:v>
                </c:pt>
                <c:pt idx="14">
                  <c:v>48499464528.456337</c:v>
                </c:pt>
                <c:pt idx="15">
                  <c:v>42912521915.987625</c:v>
                </c:pt>
                <c:pt idx="16">
                  <c:v>45594009843.093506</c:v>
                </c:pt>
                <c:pt idx="17">
                  <c:v>29490130255.918827</c:v>
                </c:pt>
                <c:pt idx="18">
                  <c:v>20891814079.407009</c:v>
                </c:pt>
                <c:pt idx="19">
                  <c:v>37477259832.250336</c:v>
                </c:pt>
                <c:pt idx="20">
                  <c:v>40047327613.999962</c:v>
                </c:pt>
                <c:pt idx="21">
                  <c:v>33160346827.393517</c:v>
                </c:pt>
                <c:pt idx="22">
                  <c:v>31073553436.41959</c:v>
                </c:pt>
                <c:pt idx="23">
                  <c:v>28575839313.829136</c:v>
                </c:pt>
                <c:pt idx="24">
                  <c:v>26584198355.817406</c:v>
                </c:pt>
                <c:pt idx="25">
                  <c:v>24136568660.164745</c:v>
                </c:pt>
                <c:pt idx="26">
                  <c:v>21366209375.411652</c:v>
                </c:pt>
                <c:pt idx="27">
                  <c:v>20562260062.611397</c:v>
                </c:pt>
                <c:pt idx="28">
                  <c:v>37037106750.593834</c:v>
                </c:pt>
              </c:numCache>
            </c:numRef>
          </c:yVal>
          <c:smooth val="0"/>
        </c:ser>
        <c:ser>
          <c:idx val="1"/>
          <c:order val="1"/>
          <c:tx>
            <c:v>Test #1, 2K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F6AFD"/>
              </a:solidFill>
            </c:spPr>
          </c:marker>
          <c:errBars>
            <c:errDir val="x"/>
            <c:errBarType val="both"/>
            <c:errValType val="stdErr"/>
            <c:noEndCap val="0"/>
          </c:errBars>
          <c:errBars>
            <c:errDir val="y"/>
            <c:errBarType val="both"/>
            <c:errValType val="stdErr"/>
            <c:noEndCap val="0"/>
          </c:errBars>
          <c:xVal>
            <c:numRef>
              <c:f>'test#1a'!$AE$99:$AE$137</c:f>
              <c:numCache>
                <c:formatCode>General</c:formatCode>
                <c:ptCount val="39"/>
                <c:pt idx="0">
                  <c:v>3.805651013787323</c:v>
                </c:pt>
                <c:pt idx="1">
                  <c:v>4.4538609458647862</c:v>
                </c:pt>
                <c:pt idx="2">
                  <c:v>3.8504776597688317</c:v>
                </c:pt>
                <c:pt idx="3">
                  <c:v>3.0888380073981736</c:v>
                </c:pt>
                <c:pt idx="4">
                  <c:v>2.1683681431081023</c:v>
                </c:pt>
                <c:pt idx="5">
                  <c:v>1.5784871287326954</c:v>
                </c:pt>
                <c:pt idx="6">
                  <c:v>4.4922239363969743</c:v>
                </c:pt>
                <c:pt idx="7">
                  <c:v>5.1205830449640946</c:v>
                </c:pt>
                <c:pt idx="8">
                  <c:v>5.7578626092560965</c:v>
                </c:pt>
                <c:pt idx="9">
                  <c:v>6.6640749478985297</c:v>
                </c:pt>
                <c:pt idx="10">
                  <c:v>7.2083467898855824</c:v>
                </c:pt>
                <c:pt idx="11">
                  <c:v>7.5114475867540333</c:v>
                </c:pt>
                <c:pt idx="12">
                  <c:v>7.5932443460783752</c:v>
                </c:pt>
                <c:pt idx="13">
                  <c:v>7.6428003082937863</c:v>
                </c:pt>
                <c:pt idx="14">
                  <c:v>7.7143134480845763</c:v>
                </c:pt>
                <c:pt idx="15">
                  <c:v>7.7453928223681725</c:v>
                </c:pt>
                <c:pt idx="16">
                  <c:v>7.8815570228572476</c:v>
                </c:pt>
                <c:pt idx="19">
                  <c:v>18.151325760199029</c:v>
                </c:pt>
                <c:pt idx="20">
                  <c:v>18.414130085419163</c:v>
                </c:pt>
                <c:pt idx="21">
                  <c:v>17.999429150354981</c:v>
                </c:pt>
                <c:pt idx="22">
                  <c:v>17.099859102691951</c:v>
                </c:pt>
                <c:pt idx="23">
                  <c:v>16.465930584523125</c:v>
                </c:pt>
                <c:pt idx="24">
                  <c:v>15.653874240002622</c:v>
                </c:pt>
                <c:pt idx="25">
                  <c:v>14.035525603711518</c:v>
                </c:pt>
                <c:pt idx="26">
                  <c:v>14.468971196302242</c:v>
                </c:pt>
                <c:pt idx="27">
                  <c:v>13.307534029015848</c:v>
                </c:pt>
                <c:pt idx="28">
                  <c:v>11.569245531104279</c:v>
                </c:pt>
                <c:pt idx="29">
                  <c:v>12.26054539984333</c:v>
                </c:pt>
                <c:pt idx="30">
                  <c:v>9.2997870700826706</c:v>
                </c:pt>
                <c:pt idx="31">
                  <c:v>10.73846913663685</c:v>
                </c:pt>
                <c:pt idx="32">
                  <c:v>10.865556035270815</c:v>
                </c:pt>
                <c:pt idx="33">
                  <c:v>9.8028362986817452</c:v>
                </c:pt>
                <c:pt idx="34">
                  <c:v>8.0963526850634651</c:v>
                </c:pt>
                <c:pt idx="35">
                  <c:v>8.4895052637985948</c:v>
                </c:pt>
                <c:pt idx="36">
                  <c:v>9.3733043174448696</c:v>
                </c:pt>
                <c:pt idx="37">
                  <c:v>17.999429150354981</c:v>
                </c:pt>
                <c:pt idx="38">
                  <c:v>18.928795701324706</c:v>
                </c:pt>
              </c:numCache>
            </c:numRef>
          </c:xVal>
          <c:yVal>
            <c:numRef>
              <c:f>'test#1a'!$AF$99:$AF$137</c:f>
              <c:numCache>
                <c:formatCode>General</c:formatCode>
                <c:ptCount val="39"/>
                <c:pt idx="0">
                  <c:v>30012316593.621704</c:v>
                </c:pt>
                <c:pt idx="1">
                  <c:v>30810706588.07032</c:v>
                </c:pt>
                <c:pt idx="2">
                  <c:v>30749533742.665581</c:v>
                </c:pt>
                <c:pt idx="3">
                  <c:v>30857303419.608063</c:v>
                </c:pt>
                <c:pt idx="4">
                  <c:v>32410130083.408947</c:v>
                </c:pt>
                <c:pt idx="5">
                  <c:v>32881553036.959167</c:v>
                </c:pt>
                <c:pt idx="6">
                  <c:v>29973053366.466793</c:v>
                </c:pt>
                <c:pt idx="7">
                  <c:v>30340489773.864971</c:v>
                </c:pt>
                <c:pt idx="8">
                  <c:v>29751243413.205421</c:v>
                </c:pt>
                <c:pt idx="9">
                  <c:v>29053667176.316814</c:v>
                </c:pt>
                <c:pt idx="10">
                  <c:v>26821316214.411037</c:v>
                </c:pt>
                <c:pt idx="11">
                  <c:v>23796487700.605865</c:v>
                </c:pt>
                <c:pt idx="12">
                  <c:v>26443068513.858032</c:v>
                </c:pt>
                <c:pt idx="13">
                  <c:v>27849246717.546909</c:v>
                </c:pt>
                <c:pt idx="14">
                  <c:v>25280758515.710632</c:v>
                </c:pt>
                <c:pt idx="15">
                  <c:v>24000627787.179192</c:v>
                </c:pt>
                <c:pt idx="16">
                  <c:v>30067317627.235695</c:v>
                </c:pt>
                <c:pt idx="19">
                  <c:v>14192435902.712059</c:v>
                </c:pt>
                <c:pt idx="20">
                  <c:v>13001071455.063446</c:v>
                </c:pt>
                <c:pt idx="21">
                  <c:v>13341334780.452385</c:v>
                </c:pt>
                <c:pt idx="22">
                  <c:v>15623643351.24865</c:v>
                </c:pt>
                <c:pt idx="23">
                  <c:v>17014476054.509329</c:v>
                </c:pt>
                <c:pt idx="24">
                  <c:v>19181952074.3074</c:v>
                </c:pt>
                <c:pt idx="25">
                  <c:v>22336261916.480907</c:v>
                </c:pt>
                <c:pt idx="26">
                  <c:v>21259915284.0676</c:v>
                </c:pt>
                <c:pt idx="27">
                  <c:v>22996843356.509964</c:v>
                </c:pt>
                <c:pt idx="28">
                  <c:v>24608958940.11232</c:v>
                </c:pt>
                <c:pt idx="29">
                  <c:v>23973562819.965893</c:v>
                </c:pt>
                <c:pt idx="30">
                  <c:v>25142018988.171211</c:v>
                </c:pt>
                <c:pt idx="31">
                  <c:v>25730089671.670166</c:v>
                </c:pt>
                <c:pt idx="32">
                  <c:v>24997946136.8218</c:v>
                </c:pt>
                <c:pt idx="33">
                  <c:v>25515868580.329857</c:v>
                </c:pt>
                <c:pt idx="34">
                  <c:v>26493872537.189522</c:v>
                </c:pt>
                <c:pt idx="35">
                  <c:v>26101954050.827808</c:v>
                </c:pt>
                <c:pt idx="36">
                  <c:v>25794096345.317806</c:v>
                </c:pt>
                <c:pt idx="37">
                  <c:v>16142554019.462111</c:v>
                </c:pt>
                <c:pt idx="38">
                  <c:v>20330358395.22747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194944"/>
        <c:axId val="98196864"/>
      </c:scatterChart>
      <c:valAx>
        <c:axId val="98194944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E</a:t>
                </a:r>
                <a:r>
                  <a:rPr lang="en-US" sz="2000" b="1" i="0" u="none" strike="noStrike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acc</a:t>
                </a:r>
                <a:r>
                  <a:rPr lang="en-US" sz="2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 [MV/m]</a:t>
                </a:r>
              </a:p>
            </c:rich>
          </c:tx>
          <c:layout>
            <c:manualLayout>
              <c:xMode val="edge"/>
              <c:yMode val="edge"/>
              <c:x val="0.49167594050743657"/>
              <c:y val="0.8939641123290974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196864"/>
        <c:crosses val="autoZero"/>
        <c:crossBetween val="midCat"/>
        <c:majorUnit val="5"/>
        <c:minorUnit val="1"/>
      </c:valAx>
      <c:valAx>
        <c:axId val="98196864"/>
        <c:scaling>
          <c:logBase val="10"/>
          <c:orientation val="minMax"/>
          <c:max val="100000000000"/>
          <c:min val="10000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Q</a:t>
                </a:r>
                <a:r>
                  <a:rPr lang="en-US" sz="2000" b="1" i="0" u="none" strike="noStrike" baseline="-25000">
                    <a:solidFill>
                      <a:srgbClr val="000000"/>
                    </a:solidFill>
                    <a:latin typeface="Arial"/>
                    <a:cs typeface="Arial"/>
                  </a:rPr>
                  <a:t>0</a:t>
                </a:r>
              </a:p>
            </c:rich>
          </c:tx>
          <c:layout>
            <c:manualLayout>
              <c:xMode val="edge"/>
              <c:yMode val="edge"/>
              <c:x val="7.9911227763196424E-2"/>
              <c:y val="0.54159881975537372"/>
            </c:manualLayout>
          </c:layout>
          <c:overlay val="0"/>
          <c:spPr>
            <a:noFill/>
            <a:ln w="25400">
              <a:noFill/>
            </a:ln>
          </c:spPr>
        </c:title>
        <c:numFmt formatCode="0.00E+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194944"/>
        <c:crosses val="autoZero"/>
        <c:crossBetween val="midCat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0009332166812494"/>
          <c:y val="9.59125452455699E-2"/>
          <c:w val="0.79324001166520863"/>
          <c:h val="3.343248760571600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0.6735</cdr:x>
      <cdr:y>0.70575</cdr:y>
    </cdr:from>
    <cdr:to>
      <cdr:x>0.77775</cdr:x>
      <cdr:y>0.76125</cdr:y>
    </cdr:to>
    <cdr:sp macro="" textlink="">
      <cdr:nvSpPr>
        <cdr:cNvPr id="6963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4359" y="4120751"/>
          <a:ext cx="916131" cy="324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0.82815</cdr:x>
      <cdr:y>0.77101</cdr:y>
    </cdr:from>
    <cdr:to>
      <cdr:x>0.90501</cdr:x>
      <cdr:y>0.80707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098632" y="4501816"/>
          <a:ext cx="661736" cy="21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0.38262</cdr:x>
      <cdr:y>0.4147</cdr:y>
    </cdr:from>
    <cdr:to>
      <cdr:x>0.47257</cdr:x>
      <cdr:y>0.46278</cdr:y>
    </cdr:to>
    <cdr:sp macro="" textlink="">
      <cdr:nvSpPr>
        <cdr:cNvPr id="4" name="Left Brace 3"/>
        <cdr:cNvSpPr/>
      </cdr:nvSpPr>
      <cdr:spPr bwMode="auto">
        <a:xfrm xmlns:a="http://schemas.openxmlformats.org/drawingml/2006/main" rot="16200000">
          <a:off x="3529264" y="2175711"/>
          <a:ext cx="280737" cy="772026"/>
        </a:xfrm>
        <a:prstGeom xmlns:a="http://schemas.openxmlformats.org/drawingml/2006/main" prst="leftBrace">
          <a:avLst/>
        </a:prstGeom>
        <a:ln xmlns:a="http://schemas.openxmlformats.org/drawingml/2006/main" w="28575">
          <a:solidFill>
            <a:srgbClr val="FF0000"/>
          </a:solidFill>
          <a:headEnd type="none" w="med" len="med"/>
          <a:tailEnd type="non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0.38203</cdr:x>
      <cdr:y>0.46536</cdr:y>
    </cdr:from>
    <cdr:to>
      <cdr:x>0.5</cdr:x>
      <cdr:y>0.53748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4952" y="2712723"/>
          <a:ext cx="1011298" cy="420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FF0000"/>
              </a:solidFill>
            </a:rPr>
            <a:t>barrier</a:t>
          </a:r>
        </a:p>
      </cdr:txBody>
    </cdr:sp>
  </cdr:relSizeAnchor>
  <cdr:relSizeAnchor xmlns:cdr="http://schemas.openxmlformats.org/drawingml/2006/chartDrawing">
    <cdr:from>
      <cdr:x>0.74187</cdr:x>
      <cdr:y>0.48081</cdr:y>
    </cdr:from>
    <cdr:to>
      <cdr:x>0.75537</cdr:x>
      <cdr:y>0.55293</cdr:y>
    </cdr:to>
    <cdr:sp macro="" textlink="">
      <cdr:nvSpPr>
        <cdr:cNvPr id="7" name="Up Arrow 6"/>
        <cdr:cNvSpPr/>
      </cdr:nvSpPr>
      <cdr:spPr bwMode="auto">
        <a:xfrm xmlns:a="http://schemas.openxmlformats.org/drawingml/2006/main">
          <a:off x="6366712" y="2807369"/>
          <a:ext cx="115904" cy="421105"/>
        </a:xfrm>
        <a:prstGeom xmlns:a="http://schemas.openxmlformats.org/drawingml/2006/main" prst="upArrow">
          <a:avLst/>
        </a:prstGeom>
        <a:solidFill xmlns:a="http://schemas.openxmlformats.org/drawingml/2006/main">
          <a:srgbClr val="0066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0.83883</cdr:x>
      <cdr:y>0.44132</cdr:y>
    </cdr:from>
    <cdr:to>
      <cdr:x>0.85285</cdr:x>
      <cdr:y>0.54778</cdr:y>
    </cdr:to>
    <cdr:sp macro="" textlink="">
      <cdr:nvSpPr>
        <cdr:cNvPr id="8" name="Up Arrow 7"/>
        <cdr:cNvSpPr/>
      </cdr:nvSpPr>
      <cdr:spPr bwMode="auto">
        <a:xfrm xmlns:a="http://schemas.openxmlformats.org/drawingml/2006/main">
          <a:off x="7198894" y="2576763"/>
          <a:ext cx="120317" cy="621631"/>
        </a:xfrm>
        <a:prstGeom xmlns:a="http://schemas.openxmlformats.org/drawingml/2006/main" prst="upArrow">
          <a:avLst/>
        </a:prstGeom>
        <a:solidFill xmlns:a="http://schemas.openxmlformats.org/drawingml/2006/main">
          <a:srgbClr val="FF0000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0.74303</cdr:x>
      <cdr:y>0.5701</cdr:y>
    </cdr:from>
    <cdr:to>
      <cdr:x>0.85519</cdr:x>
      <cdr:y>0.61132</cdr:y>
    </cdr:to>
    <cdr:sp macro="" textlink="">
      <cdr:nvSpPr>
        <cdr:cNvPr id="10" name="Left Brace 9"/>
        <cdr:cNvSpPr/>
      </cdr:nvSpPr>
      <cdr:spPr bwMode="auto">
        <a:xfrm xmlns:a="http://schemas.openxmlformats.org/drawingml/2006/main" rot="16200000">
          <a:off x="6737683" y="2967788"/>
          <a:ext cx="240633" cy="962526"/>
        </a:xfrm>
        <a:prstGeom xmlns:a="http://schemas.openxmlformats.org/drawingml/2006/main" prst="leftBrace">
          <a:avLst>
            <a:gd name="adj1" fmla="val 8333"/>
            <a:gd name="adj2" fmla="val 50000"/>
          </a:avLst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wrap="square" lIns="18288" tIns="0" rIns="0" bIns="0" upright="1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0.66889</cdr:x>
      <cdr:y>0.62334</cdr:y>
    </cdr:from>
    <cdr:to>
      <cdr:x>0.9615</cdr:x>
      <cdr:y>0.68515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34050" y="3633636"/>
          <a:ext cx="2508409" cy="360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FF0000"/>
              </a:solidFill>
            </a:rPr>
            <a:t>no quench, Q-drop + FE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69920" cy="480060"/>
          </a:xfrm>
          <a:prstGeom prst="rect">
            <a:avLst/>
          </a:prstGeom>
        </p:spPr>
        <p:txBody>
          <a:bodyPr vert="horz" lIns="97478" tIns="48739" rIns="97478" bIns="48739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3"/>
            <a:ext cx="3169920" cy="480060"/>
          </a:xfrm>
          <a:prstGeom prst="rect">
            <a:avLst/>
          </a:prstGeom>
        </p:spPr>
        <p:txBody>
          <a:bodyPr vert="horz" lIns="97478" tIns="48739" rIns="97478" bIns="48739" rtlCol="0"/>
          <a:lstStyle>
            <a:lvl1pPr algn="r">
              <a:defRPr sz="1400"/>
            </a:lvl1pPr>
          </a:lstStyle>
          <a:p>
            <a:fld id="{3B8AF7D9-995B-4639-9C98-1ACF804D91BC}" type="datetimeFigureOut">
              <a:rPr lang="en-US" smtClean="0"/>
              <a:pPr/>
              <a:t>6/15/2012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478" tIns="48739" rIns="97478" bIns="487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7478" tIns="48739" rIns="97478" bIns="487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0060"/>
          </a:xfrm>
          <a:prstGeom prst="rect">
            <a:avLst/>
          </a:prstGeom>
        </p:spPr>
        <p:txBody>
          <a:bodyPr vert="horz" lIns="97478" tIns="48739" rIns="97478" bIns="48739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0060"/>
          </a:xfrm>
          <a:prstGeom prst="rect">
            <a:avLst/>
          </a:prstGeom>
        </p:spPr>
        <p:txBody>
          <a:bodyPr vert="horz" lIns="97478" tIns="48739" rIns="97478" bIns="48739" rtlCol="0" anchor="b"/>
          <a:lstStyle>
            <a:lvl1pPr algn="r">
              <a:defRPr sz="1400"/>
            </a:lvl1pPr>
          </a:lstStyle>
          <a:p>
            <a:fld id="{130970FC-1409-4546-86F6-A9A37DEDE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ADS Development with Nuclear Energy Applications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7B447-B6BF-408B-A286-D001ED99F2CD}" type="slidenum">
              <a:rPr lang="en-US"/>
              <a:pPr/>
              <a:t>11</a:t>
            </a:fld>
            <a:endParaRPr lang="en-US"/>
          </a:p>
        </p:txBody>
      </p:sp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xfrm>
            <a:off x="975361" y="4560572"/>
            <a:ext cx="5364480" cy="4322207"/>
          </a:xfrm>
        </p:spPr>
        <p:txBody>
          <a:bodyPr lIns="99159" tIns="49571" rIns="99159" bIns="49571"/>
          <a:lstStyle/>
          <a:p>
            <a:endParaRPr lang="en-US"/>
          </a:p>
        </p:txBody>
      </p:sp>
      <p:sp>
        <p:nvSpPr>
          <p:cNvPr id="574468" name="Header Placeholder 3"/>
          <p:cNvSpPr txBox="1">
            <a:spLocks noGrp="1"/>
          </p:cNvSpPr>
          <p:nvPr/>
        </p:nvSpPr>
        <p:spPr bwMode="auto">
          <a:xfrm>
            <a:off x="1" y="2"/>
            <a:ext cx="31716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159" tIns="49571" rIns="99159" bIns="49571"/>
          <a:lstStyle/>
          <a:p>
            <a:pPr defTabSz="993226" eaLnBrk="0" hangingPunct="0">
              <a:spcBef>
                <a:spcPct val="0"/>
              </a:spcBef>
            </a:pPr>
            <a:r>
              <a:rPr lang="en-US" sz="1400" dirty="0">
                <a:latin typeface="Times New Roman" pitchFamily="18" charset="0"/>
              </a:rPr>
              <a:t>Test</a:t>
            </a:r>
          </a:p>
        </p:txBody>
      </p:sp>
      <p:sp>
        <p:nvSpPr>
          <p:cNvPr id="574469" name="Slide Number Placeholder 4"/>
          <p:cNvSpPr txBox="1">
            <a:spLocks noGrp="1"/>
          </p:cNvSpPr>
          <p:nvPr/>
        </p:nvSpPr>
        <p:spPr bwMode="auto">
          <a:xfrm>
            <a:off x="4143588" y="9121142"/>
            <a:ext cx="317161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159" tIns="49571" rIns="99159" bIns="49571" anchor="b"/>
          <a:lstStyle/>
          <a:p>
            <a:pPr defTabSz="993226" eaLnBrk="0" hangingPunct="0">
              <a:spcBef>
                <a:spcPct val="0"/>
              </a:spcBef>
            </a:pPr>
            <a:fld id="{DE16711C-54E6-4137-9902-664502C4C0A3}" type="slidenum">
              <a:rPr lang="en-US" sz="1400">
                <a:latin typeface="Times New Roman" pitchFamily="18" charset="0"/>
              </a:rPr>
              <a:pPr defTabSz="993226" eaLnBrk="0" hangingPunct="0">
                <a:spcBef>
                  <a:spcPct val="0"/>
                </a:spcBef>
              </a:pPr>
              <a:t>11</a:t>
            </a:fld>
            <a:endParaRPr lang="en-US" sz="14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3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 would suggest that you point out that Indian DAE labratories are already working on SSR1, 650 and ILC cavities.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2DDDB-86A8-43E5-81EC-4AFA6AC689B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N.Solyak, Projec-X Linac design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79F39-D245-4294-8995-A10EA6AC6F7C}" type="slidenum">
              <a:rPr lang="en-US"/>
              <a:pPr/>
              <a:t>30</a:t>
            </a:fld>
            <a:endParaRPr lang="en-US"/>
          </a:p>
        </p:txBody>
      </p:sp>
      <p:sp>
        <p:nvSpPr>
          <p:cNvPr id="186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619BA-5878-4F49-B3AD-88C52E20ABA6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9BC73-09A7-4332-821D-ECE322C4EAC2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PXPS, June 2012 -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PXPS, June 2012 -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PXPS, June 2012 -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spcBef>
                <a:spcPts val="1200"/>
              </a:spcBef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spcBef>
                <a:spcPts val="200"/>
              </a:spcBef>
              <a:defRPr sz="1800"/>
            </a:lvl2pPr>
            <a:lvl3pPr>
              <a:spcBef>
                <a:spcPts val="0"/>
              </a:spcBef>
              <a:defRPr sz="1800">
                <a:solidFill>
                  <a:srgbClr val="006600"/>
                </a:solidFill>
              </a:defRPr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4215162" cy="365125"/>
          </a:xfrm>
        </p:spPr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8600" y="53340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PXPS, June 2012 -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PXPS, June 2012 - S. Holmes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PXPS, June 2012 - S. Holmes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PXPS, June 2012 - S. Holmes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PXPS, June 2012 - S. Holmes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PXPS, June 2012 - S. Holmes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PXPS, June 2012 - S. Holmes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PXPS, June 2012 - S. Holmes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550" y="421126"/>
            <a:ext cx="7772400" cy="19505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Project X: Accelerator Goals and Challenges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120" y="4155762"/>
            <a:ext cx="4831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Steve Holmes 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on behalf of the PX Team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Project X Physics Study/W&amp;C Seminar</a:t>
            </a:r>
            <a:b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June 15, 2012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Reference Design</a:t>
            </a:r>
            <a:br>
              <a:rPr lang="en-US" dirty="0" smtClean="0"/>
            </a:br>
            <a:r>
              <a:rPr lang="en-US" dirty="0" smtClean="0"/>
              <a:t>Siting</a:t>
            </a:r>
          </a:p>
        </p:txBody>
      </p:sp>
      <p:pic>
        <p:nvPicPr>
          <p:cNvPr id="12" name="Content Placeholder 6" descr="site_layout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345" y="1675838"/>
            <a:ext cx="6802582" cy="4419693"/>
          </a:xfrm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68D62-1D7D-4993-BAAF-D11680ED79D6}" type="slidenum">
              <a:rPr lang="en-US" smtClean="0"/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 rot="20688586">
            <a:off x="4688114" y="2844800"/>
            <a:ext cx="2017486" cy="3483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135086" y="2830285"/>
            <a:ext cx="1016000" cy="650117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20015491">
            <a:off x="3209134" y="3371148"/>
            <a:ext cx="1843314" cy="397326"/>
          </a:xfrm>
          <a:prstGeom prst="ellipse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750144">
            <a:off x="5196115" y="3265597"/>
            <a:ext cx="137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CW </a:t>
            </a:r>
            <a:r>
              <a:rPr lang="en-US" b="1" dirty="0" err="1" smtClean="0">
                <a:solidFill>
                  <a:srgbClr val="C00000"/>
                </a:solidFill>
              </a:rPr>
              <a:t>Linac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178310">
            <a:off x="3443279" y="3716866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8 </a:t>
            </a:r>
            <a:r>
              <a:rPr lang="en-US" b="1" dirty="0" err="1" smtClean="0">
                <a:solidFill>
                  <a:srgbClr val="000099"/>
                </a:solidFill>
              </a:rPr>
              <a:t>GeV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Linac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0286" y="2293257"/>
            <a:ext cx="234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3 </a:t>
            </a:r>
            <a:r>
              <a:rPr lang="en-US" b="1" dirty="0" err="1" smtClean="0">
                <a:solidFill>
                  <a:srgbClr val="006600"/>
                </a:solidFill>
              </a:rPr>
              <a:t>GeV</a:t>
            </a:r>
            <a:r>
              <a:rPr lang="en-US" b="1" dirty="0" smtClean="0">
                <a:solidFill>
                  <a:srgbClr val="006600"/>
                </a:solidFill>
              </a:rPr>
              <a:t> Experimental Area</a:t>
            </a:r>
            <a:endParaRPr lang="en-US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Staging Opportunities</a:t>
            </a:r>
            <a:endParaRPr lang="en-US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60360"/>
            <a:ext cx="8229600" cy="4511839"/>
          </a:xfrm>
        </p:spPr>
        <p:txBody>
          <a:bodyPr>
            <a:normAutofit/>
          </a:bodyPr>
          <a:lstStyle/>
          <a:p>
            <a:r>
              <a:rPr lang="en-US" dirty="0" smtClean="0"/>
              <a:t>Staging </a:t>
            </a:r>
            <a:r>
              <a:rPr lang="en-US" dirty="0"/>
              <a:t>principles</a:t>
            </a:r>
          </a:p>
          <a:p>
            <a:pPr lvl="1"/>
            <a:r>
              <a:rPr lang="en-US" dirty="0"/>
              <a:t>Significant physics opportunities at each stage</a:t>
            </a:r>
          </a:p>
          <a:p>
            <a:pPr lvl="1"/>
            <a:r>
              <a:rPr lang="en-US" dirty="0"/>
              <a:t>Cost of each stage substantially &lt;$</a:t>
            </a:r>
            <a:r>
              <a:rPr lang="en-US" dirty="0" smtClean="0"/>
              <a:t>1B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tilize existing infrastructure to the extent possible at each stage</a:t>
            </a:r>
            <a:endParaRPr lang="en-US" dirty="0"/>
          </a:p>
          <a:p>
            <a:pPr lvl="1"/>
            <a:r>
              <a:rPr lang="en-US" dirty="0"/>
              <a:t>Achieve full Reference Design capabilities (including upgradability) at end of final </a:t>
            </a:r>
            <a:r>
              <a:rPr lang="en-US" dirty="0" smtClean="0"/>
              <a:t>stage</a:t>
            </a:r>
            <a:endParaRPr lang="en-US" dirty="0"/>
          </a:p>
          <a:p>
            <a:pPr lvl="0"/>
            <a:r>
              <a:rPr lang="en-US" dirty="0" smtClean="0"/>
              <a:t>On January 27 we described a four stage plan, consistent with these principles, to DOE/OHEP</a:t>
            </a:r>
          </a:p>
          <a:p>
            <a:pPr lvl="0"/>
            <a:r>
              <a:rPr lang="en-US" dirty="0" smtClean="0"/>
              <a:t>We subsequently provided DOE with cost profiles for the first three stages, including potential in-kind contributions from India. </a:t>
            </a:r>
            <a:br>
              <a:rPr lang="en-US" dirty="0" smtClean="0"/>
            </a:br>
            <a:endParaRPr lang="en-US" b="1" dirty="0" smtClean="0">
              <a:solidFill>
                <a:srgbClr val="C00000"/>
              </a:solidFill>
            </a:endParaRPr>
          </a:p>
          <a:p>
            <a:pPr algn="ctr">
              <a:spcBef>
                <a:spcPct val="75000"/>
              </a:spcBef>
              <a:buFontTx/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ctr">
              <a:spcBef>
                <a:spcPct val="75000"/>
              </a:spcBef>
              <a:buFontTx/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b="1" dirty="0" smtClean="0">
              <a:solidFill>
                <a:srgbClr val="0066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02BA5821-21EB-4C1A-AC70-E98BDB034B0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Staged Physics Program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0743" y="6169479"/>
            <a:ext cx="7630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6"/>
                </a:solidFill>
              </a:rPr>
              <a:t>*  Operating point in range depends on MI energy for neutrinos.</a:t>
            </a:r>
          </a:p>
          <a:p>
            <a:r>
              <a:rPr lang="en-US" sz="1000" b="1" dirty="0" smtClean="0">
                <a:solidFill>
                  <a:schemeClr val="accent6"/>
                </a:solidFill>
              </a:rPr>
              <a:t>** Operating point in range is depends on MI injector slow-spill duty factor (</a:t>
            </a:r>
            <a:r>
              <a:rPr lang="en-US" sz="1000" b="1" dirty="0" err="1" smtClean="0">
                <a:solidFill>
                  <a:schemeClr val="accent6"/>
                </a:solidFill>
              </a:rPr>
              <a:t>df</a:t>
            </a:r>
            <a:r>
              <a:rPr lang="en-US" sz="1000" b="1" dirty="0" smtClean="0">
                <a:solidFill>
                  <a:schemeClr val="accent6"/>
                </a:solidFill>
              </a:rPr>
              <a:t>) for kaon program. </a:t>
            </a:r>
            <a:endParaRPr lang="en-US" sz="1000" b="1" dirty="0">
              <a:solidFill>
                <a:schemeClr val="accent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02BA5821-21EB-4C1A-AC70-E98BDB034B0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103855"/>
              </p:ext>
            </p:extLst>
          </p:nvPr>
        </p:nvGraphicFramePr>
        <p:xfrm>
          <a:off x="408563" y="1328738"/>
          <a:ext cx="8336604" cy="4840744"/>
        </p:xfrm>
        <a:graphic>
          <a:graphicData uri="http://schemas.openxmlformats.org/drawingml/2006/table">
            <a:tbl>
              <a:tblPr firstRow="1" firstCol="1" bandRow="1"/>
              <a:tblGrid>
                <a:gridCol w="1691561"/>
                <a:gridCol w="1382485"/>
                <a:gridCol w="1599180"/>
                <a:gridCol w="1140297"/>
                <a:gridCol w="1047447"/>
                <a:gridCol w="1475634"/>
              </a:tblGrid>
              <a:tr h="883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Program:</a:t>
                      </a: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1200" b="1" baseline="0" dirty="0" err="1" smtClean="0">
                          <a:solidFill>
                            <a:srgbClr val="003399"/>
                          </a:solidFill>
                          <a:effectLst/>
                          <a:latin typeface="Symbol" pitchFamily="18" charset="2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1200" b="1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2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Proton Improvement Plan</a:t>
                      </a: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Stage-1: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GeV CW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Linac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driving Booster &amp; Muon, n/edm programs</a:t>
                      </a: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Stage-2:</a:t>
                      </a:r>
                      <a:r>
                        <a:rPr lang="en-US" sz="12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120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Upgrade to 3 GeV CW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Linac</a:t>
                      </a:r>
                      <a:endParaRPr lang="en-US" sz="1000" baseline="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Stage-3:</a:t>
                      </a:r>
                      <a:r>
                        <a:rPr lang="en-US" sz="12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0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 RDR</a:t>
                      </a:r>
                      <a:endParaRPr lang="en-US" sz="1000" b="1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Stage-4:</a:t>
                      </a:r>
                      <a:r>
                        <a:rPr lang="en-US" sz="12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Beyond RDR: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en-US" sz="1000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US" sz="10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power upgrade to 4MW</a:t>
                      </a:r>
                      <a:endParaRPr lang="en-US" sz="100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381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</a:tr>
              <a:tr h="38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MI neutrinos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470-700 kW**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515-1200 kW**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 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2450</a:t>
                      </a:r>
                      <a:r>
                        <a:rPr lang="en-US" sz="1100" b="1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kW</a:t>
                      </a:r>
                      <a:endParaRPr lang="en-US" sz="11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2450-4000 kW</a:t>
                      </a:r>
                      <a:endParaRPr lang="en-US" sz="1100" b="1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381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8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8 </a:t>
                      </a:r>
                      <a:r>
                        <a:rPr lang="en-US" sz="1100" dirty="0" err="1">
                          <a:solidFill>
                            <a:srgbClr val="003399"/>
                          </a:solidFill>
                          <a:effectLst/>
                        </a:rPr>
                        <a:t>GeV</a:t>
                      </a: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Neutrinos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15 kW  + 0-50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kW**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0-42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kW*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+ 0-90 kW**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0-84 kW*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0-172 kW*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3000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 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38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8 </a:t>
                      </a:r>
                      <a:r>
                        <a:rPr lang="en-US" sz="1100" dirty="0" err="1" smtClean="0">
                          <a:solidFill>
                            <a:srgbClr val="003399"/>
                          </a:solidFill>
                          <a:effectLst/>
                        </a:rPr>
                        <a:t>GeV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Muon program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solidFill>
                            <a:srgbClr val="003399"/>
                          </a:solidFill>
                          <a:effectLst/>
                        </a:rPr>
                        <a:t>e.g</a:t>
                      </a: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, (g-2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),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 Mu2e-1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20 kW </a:t>
                      </a: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0-20 kW* </a:t>
                      </a:r>
                      <a:endParaRPr lang="en-US" sz="110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0-20 kW*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smtClean="0">
                          <a:solidFill>
                            <a:srgbClr val="003399"/>
                          </a:solidFill>
                          <a:effectLst/>
                        </a:rPr>
                        <a:t>0-172 kW*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cs typeface="Times New Roman"/>
                        </a:rPr>
                        <a:t>1000  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cs typeface="Times New Roman"/>
                        </a:rPr>
                        <a:t> kW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8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1-3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GeV Muon program, e.g. Mu2e-2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 -----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80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1000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1000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1000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38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Kaon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0-30 kW**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(&lt;30%</a:t>
                      </a:r>
                      <a:r>
                        <a:rPr lang="en-US" sz="9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baseline="0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  <a:r>
                        <a:rPr lang="en-US" sz="9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MI)</a:t>
                      </a:r>
                      <a:endParaRPr lang="en-US" sz="900" b="1" dirty="0" smtClean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0-75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 kW**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(&lt;45% </a:t>
                      </a:r>
                      <a:r>
                        <a:rPr lang="en-US" sz="900" b="1" dirty="0" err="1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df</a:t>
                      </a:r>
                      <a:r>
                        <a:rPr lang="en-US" sz="9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from MI)</a:t>
                      </a:r>
                      <a:endParaRPr lang="en-US" sz="9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1100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1870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1870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</a:rPr>
                        <a:t> 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 kW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8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Nuclear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003399"/>
                          </a:solidFill>
                          <a:effectLst/>
                        </a:rPr>
                        <a:t>e</a:t>
                      </a:r>
                      <a:r>
                        <a:rPr lang="en-US" sz="1100" dirty="0" err="1" smtClean="0">
                          <a:solidFill>
                            <a:srgbClr val="003399"/>
                          </a:solidFill>
                          <a:effectLst/>
                        </a:rPr>
                        <a:t>dm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ISOL program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none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0-900 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0-900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0-1000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cs typeface="Times New Roman"/>
                        </a:rPr>
                        <a:t>0-1000 kW</a:t>
                      </a:r>
                      <a:endParaRPr lang="en-US" sz="1100" b="1" dirty="0" smtClean="0">
                        <a:solidFill>
                          <a:srgbClr val="003399"/>
                        </a:solidFill>
                        <a:effectLst/>
                        <a:latin typeface="+mn-lt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38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Ultra-cold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neutron program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none 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0-900 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0-900 kW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0-1000 kW</a:t>
                      </a: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0-1000 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388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Nuclear 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technology 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applications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none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0-900 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0-900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</a:rPr>
                        <a:t>0-1000 </a:t>
                      </a: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100" b="1" baseline="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0-1000 </a:t>
                      </a:r>
                      <a:r>
                        <a:rPr lang="en-US" sz="11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</a:rPr>
                        <a:t>kW</a:t>
                      </a:r>
                      <a:endParaRPr lang="en-US" sz="1100" b="1" dirty="0">
                        <a:solidFill>
                          <a:srgbClr val="0033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  <a:tr h="424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100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# Programs: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     4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40000"/>
                      </a:srgbClr>
                    </a:solidFill>
                  </a:tcPr>
                </a:tc>
              </a:tr>
              <a:tr h="424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100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Total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 max </a:t>
                      </a:r>
                      <a:r>
                        <a:rPr lang="en-US" sz="1100" dirty="0" smtClean="0">
                          <a:solidFill>
                            <a:srgbClr val="003399"/>
                          </a:solidFill>
                          <a:effectLst/>
                        </a:rPr>
                        <a:t>power</a:t>
                      </a:r>
                      <a:r>
                        <a:rPr lang="en-US" sz="1100" baseline="0" dirty="0" smtClean="0">
                          <a:solidFill>
                            <a:srgbClr val="003399"/>
                          </a:solidFill>
                          <a:effectLst/>
                        </a:rPr>
                        <a:t>:</a:t>
                      </a:r>
                      <a:endParaRPr lang="en-US" sz="11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735 kW 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200" b="1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2222 kW 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 4284 kW</a:t>
                      </a:r>
                      <a:endParaRPr lang="en-US" sz="1200" b="1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mpd="sng">
                      <a:solidFill>
                        <a:srgbClr val="EAEAEA"/>
                      </a:solidFill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accent6"/>
                          </a:solidFill>
                          <a:effectLst/>
                        </a:rPr>
                        <a:t>6492</a:t>
                      </a:r>
                      <a:r>
                        <a:rPr lang="en-US" sz="12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chemeClr val="accent6"/>
                          </a:solidFill>
                          <a:effectLst/>
                        </a:rPr>
                        <a:t>kW</a:t>
                      </a:r>
                      <a:endParaRPr lang="en-US" sz="12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US" sz="1200" b="1" dirty="0" smtClean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11870</a:t>
                      </a:r>
                      <a:r>
                        <a:rPr lang="en-US" sz="1200" b="1" dirty="0" smtClean="0">
                          <a:solidFill>
                            <a:schemeClr val="accent6"/>
                          </a:solidFill>
                          <a:effectLst/>
                        </a:rPr>
                        <a:t>kW</a:t>
                      </a:r>
                      <a:endParaRPr lang="en-US" sz="12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83" marR="52283" marT="0" marB="0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EAEAEA"/>
                      </a:solidFill>
                    </a:lnR>
                    <a:lnT w="12700" cmpd="sng">
                      <a:solidFill>
                        <a:srgbClr val="EAEAEA"/>
                      </a:solidFill>
                    </a:lnT>
                    <a:lnB w="12700" cmpd="sng">
                      <a:solidFill>
                        <a:srgbClr val="EAEAE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B40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16186" y="1034140"/>
            <a:ext cx="2258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Project X Campaign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74971" y="1203417"/>
            <a:ext cx="72934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67101" y="1203417"/>
            <a:ext cx="84908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1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Staging Options</a:t>
            </a:r>
            <a:br>
              <a:rPr lang="en-US" dirty="0" smtClean="0"/>
            </a:br>
            <a:r>
              <a:rPr lang="en-US" sz="2800" dirty="0" smtClean="0"/>
              <a:t>Stage 1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02BA5821-21EB-4C1A-AC70-E98BDB034B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182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dirty="0" smtClean="0"/>
              <a:t>Scope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GeV</a:t>
            </a:r>
            <a:r>
              <a:rPr lang="en-US" dirty="0" smtClean="0"/>
              <a:t> CW </a:t>
            </a:r>
            <a:r>
              <a:rPr lang="en-US" dirty="0" err="1" smtClean="0"/>
              <a:t>linac</a:t>
            </a:r>
            <a:r>
              <a:rPr lang="en-US" dirty="0" smtClean="0"/>
              <a:t> injecting into upgraded Booster</a:t>
            </a:r>
          </a:p>
          <a:p>
            <a:pPr lvl="1"/>
            <a:r>
              <a:rPr lang="en-US" dirty="0" smtClean="0"/>
              <a:t>Connection to </a:t>
            </a:r>
            <a:r>
              <a:rPr lang="en-US" dirty="0" err="1" smtClean="0"/>
              <a:t>Muon</a:t>
            </a:r>
            <a:r>
              <a:rPr lang="en-US" dirty="0" smtClean="0"/>
              <a:t> Campus</a:t>
            </a:r>
          </a:p>
          <a:p>
            <a:pPr lvl="1"/>
            <a:r>
              <a:rPr lang="en-US" dirty="0" smtClean="0"/>
              <a:t>Possible new EDM/Neutron campus (1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Main Injector: up to 1.2 MW at 120 </a:t>
            </a:r>
            <a:r>
              <a:rPr lang="en-US" dirty="0" err="1" smtClean="0"/>
              <a:t>GeV</a:t>
            </a:r>
            <a:r>
              <a:rPr lang="en-US" dirty="0" smtClean="0"/>
              <a:t>, 0.9 MW at 60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Campus: &gt;80 kW to Mu2e @ 1GeV</a:t>
            </a:r>
          </a:p>
          <a:p>
            <a:pPr lvl="1"/>
            <a:r>
              <a:rPr lang="en-US" dirty="0" smtClean="0"/>
              <a:t>EDM/Neutron Campus: up to 900 kW @ 1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8 </a:t>
            </a:r>
            <a:r>
              <a:rPr lang="en-US" dirty="0" err="1" smtClean="0"/>
              <a:t>GeV</a:t>
            </a:r>
            <a:r>
              <a:rPr lang="en-US" dirty="0" smtClean="0"/>
              <a:t> Program: up to 42 kW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Utilization of the existing complex</a:t>
            </a:r>
          </a:p>
          <a:p>
            <a:pPr lvl="1"/>
            <a:r>
              <a:rPr lang="en-US" dirty="0" smtClean="0"/>
              <a:t>Booster, Main Injector and Recycler (with PIP)</a:t>
            </a:r>
          </a:p>
          <a:p>
            <a:pPr lvl="1"/>
            <a:r>
              <a:rPr lang="en-US" dirty="0" err="1" smtClean="0"/>
              <a:t>NuMI</a:t>
            </a:r>
            <a:r>
              <a:rPr lang="en-US" dirty="0" smtClean="0"/>
              <a:t> (upgraded) or LBNE target system</a:t>
            </a:r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Campus</a:t>
            </a:r>
          </a:p>
          <a:p>
            <a:pPr lvl="1"/>
            <a:r>
              <a:rPr lang="en-US" dirty="0" smtClean="0"/>
              <a:t>400 MeV </a:t>
            </a:r>
            <a:r>
              <a:rPr lang="en-US" dirty="0" err="1"/>
              <a:t>L</a:t>
            </a:r>
            <a:r>
              <a:rPr lang="en-US" dirty="0" err="1" smtClean="0"/>
              <a:t>inac</a:t>
            </a:r>
            <a:r>
              <a:rPr lang="en-US" dirty="0" smtClean="0"/>
              <a:t> retired – eliminates major reliability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Options</a:t>
            </a:r>
            <a:br>
              <a:rPr lang="en-US" dirty="0" smtClean="0"/>
            </a:br>
            <a:r>
              <a:rPr lang="en-US" sz="2800" dirty="0" smtClean="0"/>
              <a:t>Stage 2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02BA5821-21EB-4C1A-AC70-E98BDB034B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Scope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Upgrade 1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linac</a:t>
            </a:r>
            <a:r>
              <a:rPr lang="en-US" dirty="0" smtClean="0"/>
              <a:t> to 2 mA, still injecting into Booster</a:t>
            </a:r>
          </a:p>
          <a:p>
            <a:pPr lvl="1"/>
            <a:r>
              <a:rPr lang="en-US" dirty="0" smtClean="0"/>
              <a:t>1-3 </a:t>
            </a:r>
            <a:r>
              <a:rPr lang="en-US" dirty="0" err="1" smtClean="0"/>
              <a:t>GeV</a:t>
            </a:r>
            <a:r>
              <a:rPr lang="en-US" dirty="0" smtClean="0"/>
              <a:t> CW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/>
            <a:r>
              <a:rPr lang="en-US" dirty="0" smtClean="0"/>
              <a:t>20 Hz Booster upgrade</a:t>
            </a:r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GeV</a:t>
            </a:r>
            <a:r>
              <a:rPr lang="en-US" dirty="0" smtClean="0"/>
              <a:t> Campus</a:t>
            </a:r>
          </a:p>
          <a:p>
            <a:r>
              <a:rPr lang="en-US" dirty="0" smtClean="0"/>
              <a:t>Performance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Main Injector</a:t>
            </a:r>
            <a:r>
              <a:rPr lang="en-US" dirty="0"/>
              <a:t>: </a:t>
            </a:r>
            <a:r>
              <a:rPr lang="en-US" dirty="0" smtClean="0"/>
              <a:t>up </a:t>
            </a:r>
            <a:r>
              <a:rPr lang="en-US" dirty="0"/>
              <a:t>to 1.2 MW at 60-120 </a:t>
            </a:r>
            <a:r>
              <a:rPr lang="en-US" dirty="0" err="1"/>
              <a:t>GeV</a:t>
            </a:r>
            <a:endParaRPr lang="en-US" dirty="0"/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GeV</a:t>
            </a:r>
            <a:r>
              <a:rPr lang="en-US" dirty="0" smtClean="0"/>
              <a:t> Campus: 3 MW</a:t>
            </a:r>
          </a:p>
          <a:p>
            <a:pPr lvl="1"/>
            <a:r>
              <a:rPr lang="en-US" dirty="0" smtClean="0"/>
              <a:t>EDM/Neutron Campus: 1 MW @t 1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8 </a:t>
            </a:r>
            <a:r>
              <a:rPr lang="en-US" dirty="0" err="1" smtClean="0"/>
              <a:t>GeV</a:t>
            </a:r>
            <a:r>
              <a:rPr lang="en-US" dirty="0" smtClean="0"/>
              <a:t> program: up to 84 kW</a:t>
            </a:r>
          </a:p>
          <a:p>
            <a:r>
              <a:rPr lang="en-US" dirty="0" smtClean="0"/>
              <a:t>Utilization of the existing complex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Booster</a:t>
            </a:r>
            <a:r>
              <a:rPr lang="en-US" dirty="0"/>
              <a:t>, Main Injector and Recycler (with PIP)</a:t>
            </a:r>
          </a:p>
          <a:p>
            <a:pPr lvl="1"/>
            <a:r>
              <a:rPr lang="en-US" dirty="0" err="1"/>
              <a:t>NuMI</a:t>
            </a:r>
            <a:r>
              <a:rPr lang="en-US" dirty="0"/>
              <a:t> (upgraded) or LBNE target system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62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Options</a:t>
            </a:r>
            <a:br>
              <a:rPr lang="en-US" dirty="0" smtClean="0"/>
            </a:br>
            <a:r>
              <a:rPr lang="en-US" sz="2800" dirty="0" smtClean="0"/>
              <a:t>Stage 3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02BA5821-21EB-4C1A-AC70-E98BDB034B0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Scope</a:t>
            </a:r>
          </a:p>
          <a:p>
            <a:pPr lvl="1"/>
            <a:r>
              <a:rPr lang="en-US" dirty="0" smtClean="0"/>
              <a:t>3-8 </a:t>
            </a:r>
            <a:r>
              <a:rPr lang="en-US" dirty="0" err="1" smtClean="0"/>
              <a:t>GeV</a:t>
            </a:r>
            <a:r>
              <a:rPr lang="en-US" dirty="0" smtClean="0"/>
              <a:t> pulsed </a:t>
            </a:r>
            <a:r>
              <a:rPr lang="en-US" dirty="0" err="1" smtClean="0"/>
              <a:t>linac</a:t>
            </a:r>
            <a:endParaRPr lang="en-US" dirty="0"/>
          </a:p>
          <a:p>
            <a:pPr lvl="1"/>
            <a:r>
              <a:rPr lang="en-US" dirty="0" smtClean="0"/>
              <a:t>Main Injector Recycler upgrades</a:t>
            </a:r>
          </a:p>
          <a:p>
            <a:pPr lvl="1"/>
            <a:r>
              <a:rPr lang="en-US" dirty="0" smtClean="0"/>
              <a:t>Short baseline neutrino facility/experiment</a:t>
            </a:r>
          </a:p>
          <a:p>
            <a:r>
              <a:rPr lang="en-US" dirty="0" smtClean="0"/>
              <a:t>Performance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Main Injector: </a:t>
            </a:r>
            <a:r>
              <a:rPr lang="en-US" dirty="0" smtClean="0"/>
              <a:t>2.4 </a:t>
            </a:r>
            <a:r>
              <a:rPr lang="en-US" dirty="0"/>
              <a:t>MW at 60-120 </a:t>
            </a:r>
            <a:r>
              <a:rPr lang="en-US" dirty="0" err="1"/>
              <a:t>GeV</a:t>
            </a:r>
            <a:endParaRPr lang="en-US" dirty="0"/>
          </a:p>
          <a:p>
            <a:pPr lvl="1"/>
            <a:r>
              <a:rPr lang="en-US" dirty="0"/>
              <a:t>3 </a:t>
            </a:r>
            <a:r>
              <a:rPr lang="en-US" dirty="0" err="1"/>
              <a:t>GeV</a:t>
            </a:r>
            <a:r>
              <a:rPr lang="en-US" dirty="0"/>
              <a:t> Campus: </a:t>
            </a:r>
            <a:r>
              <a:rPr lang="en-US" dirty="0" smtClean="0"/>
              <a:t>2.9 </a:t>
            </a:r>
            <a:r>
              <a:rPr lang="en-US" dirty="0"/>
              <a:t>MW</a:t>
            </a:r>
          </a:p>
          <a:p>
            <a:pPr lvl="1"/>
            <a:r>
              <a:rPr lang="en-US" dirty="0"/>
              <a:t>EDM/Neutron Campus: 1 MW @t 1 </a:t>
            </a:r>
            <a:r>
              <a:rPr lang="en-US" dirty="0" err="1"/>
              <a:t>GeV</a:t>
            </a:r>
            <a:endParaRPr lang="en-US" dirty="0"/>
          </a:p>
          <a:p>
            <a:pPr lvl="1"/>
            <a:r>
              <a:rPr lang="en-US" dirty="0"/>
              <a:t>8 </a:t>
            </a:r>
            <a:r>
              <a:rPr lang="en-US" dirty="0" err="1"/>
              <a:t>GeV</a:t>
            </a:r>
            <a:r>
              <a:rPr lang="en-US" dirty="0"/>
              <a:t> program: up to </a:t>
            </a:r>
            <a:r>
              <a:rPr lang="en-US" dirty="0" smtClean="0"/>
              <a:t>170 </a:t>
            </a:r>
            <a:r>
              <a:rPr lang="en-US" dirty="0"/>
              <a:t>kW</a:t>
            </a:r>
          </a:p>
          <a:p>
            <a:r>
              <a:rPr lang="en-US" dirty="0" smtClean="0"/>
              <a:t>Utilization of the existing complex</a:t>
            </a:r>
          </a:p>
          <a:p>
            <a:pPr lvl="1"/>
            <a:r>
              <a:rPr lang="en-US" dirty="0" smtClean="0"/>
              <a:t>Main Injector and Recycler </a:t>
            </a:r>
          </a:p>
          <a:p>
            <a:pPr lvl="1"/>
            <a:r>
              <a:rPr lang="en-US" dirty="0" smtClean="0"/>
              <a:t>LBNE </a:t>
            </a:r>
            <a:r>
              <a:rPr lang="en-US" dirty="0" err="1" smtClean="0"/>
              <a:t>beamline</a:t>
            </a:r>
            <a:r>
              <a:rPr lang="en-US" dirty="0" smtClean="0"/>
              <a:t>/target</a:t>
            </a:r>
          </a:p>
          <a:p>
            <a:pPr lvl="1"/>
            <a:r>
              <a:rPr lang="en-US" dirty="0" smtClean="0"/>
              <a:t>8 </a:t>
            </a:r>
            <a:r>
              <a:rPr lang="en-US" dirty="0" err="1" smtClean="0"/>
              <a:t>GeV</a:t>
            </a:r>
            <a:r>
              <a:rPr lang="en-US" dirty="0" smtClean="0"/>
              <a:t> Booster </a:t>
            </a:r>
            <a:r>
              <a:rPr lang="en-US" dirty="0"/>
              <a:t>retired – eliminates major reliability </a:t>
            </a:r>
            <a:r>
              <a:rPr lang="en-US" dirty="0" smtClean="0"/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10871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02672" cy="4525963"/>
          </a:xfrm>
        </p:spPr>
        <p:txBody>
          <a:bodyPr/>
          <a:lstStyle/>
          <a:p>
            <a:r>
              <a:rPr lang="en-US" dirty="0" smtClean="0"/>
              <a:t>Most straight forward implementation is via the Reference Design siting</a:t>
            </a:r>
          </a:p>
          <a:p>
            <a:r>
              <a:rPr lang="en-US" dirty="0" smtClean="0"/>
              <a:t>Alternative </a:t>
            </a:r>
            <a:r>
              <a:rPr lang="en-US" dirty="0" err="1" smtClean="0"/>
              <a:t>sitings</a:t>
            </a:r>
            <a:r>
              <a:rPr lang="en-US" dirty="0" smtClean="0"/>
              <a:t> based on “parking lot” </a:t>
            </a:r>
            <a:r>
              <a:rPr lang="en-US" dirty="0" err="1" smtClean="0"/>
              <a:t>linac</a:t>
            </a:r>
            <a:r>
              <a:rPr lang="en-US" dirty="0" smtClean="0"/>
              <a:t> to west of existing </a:t>
            </a:r>
            <a:r>
              <a:rPr lang="en-US" dirty="0" err="1" smtClean="0"/>
              <a:t>linac</a:t>
            </a:r>
            <a:r>
              <a:rPr lang="en-US" dirty="0" smtClean="0"/>
              <a:t> enclosure</a:t>
            </a:r>
          </a:p>
          <a:p>
            <a:pPr lvl="1"/>
            <a:r>
              <a:rPr lang="en-US" dirty="0" smtClean="0"/>
              <a:t>~$50M savings</a:t>
            </a:r>
          </a:p>
          <a:p>
            <a:r>
              <a:rPr lang="en-US" dirty="0" smtClean="0"/>
              <a:t>Other alternatives under development. Issues:</a:t>
            </a:r>
          </a:p>
          <a:p>
            <a:pPr lvl="1"/>
            <a:r>
              <a:rPr lang="en-US" dirty="0" smtClean="0"/>
              <a:t>Cost minimization in initial stage</a:t>
            </a:r>
          </a:p>
          <a:p>
            <a:pPr lvl="1"/>
            <a:r>
              <a:rPr lang="en-US" dirty="0" smtClean="0"/>
              <a:t>Implementation of Stages 2-4</a:t>
            </a:r>
          </a:p>
          <a:p>
            <a:pPr lvl="1"/>
            <a:r>
              <a:rPr lang="en-US" dirty="0" smtClean="0"/>
              <a:t>Connections to </a:t>
            </a:r>
            <a:r>
              <a:rPr lang="en-US" dirty="0" err="1" smtClean="0"/>
              <a:t>Muon</a:t>
            </a:r>
            <a:r>
              <a:rPr lang="en-US" dirty="0" smtClean="0"/>
              <a:t> Campus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88" y="1658554"/>
            <a:ext cx="4062335" cy="444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87" y="1658554"/>
            <a:ext cx="4062335" cy="445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Staging Options</a:t>
            </a:r>
            <a:br>
              <a:rPr lang="en-US" dirty="0" smtClean="0"/>
            </a:br>
            <a:r>
              <a:rPr lang="en-US" sz="2800" dirty="0" smtClean="0"/>
              <a:t>Stage 4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Scope – beyond the Reference Design</a:t>
            </a:r>
          </a:p>
          <a:p>
            <a:pPr lvl="1"/>
            <a:r>
              <a:rPr lang="en-US" dirty="0" smtClean="0"/>
              <a:t>Current upgrade of CW and pulsed </a:t>
            </a:r>
            <a:r>
              <a:rPr lang="en-US" dirty="0" err="1" smtClean="0"/>
              <a:t>linac</a:t>
            </a:r>
            <a:r>
              <a:rPr lang="en-US" dirty="0" smtClean="0"/>
              <a:t>: 5 mA x 10% DF</a:t>
            </a:r>
            <a:endParaRPr lang="en-US" dirty="0"/>
          </a:p>
          <a:p>
            <a:pPr lvl="1"/>
            <a:r>
              <a:rPr lang="en-US" dirty="0" smtClean="0"/>
              <a:t>Main Injector/Recycler upgrades</a:t>
            </a:r>
          </a:p>
          <a:p>
            <a:pPr lvl="1"/>
            <a:r>
              <a:rPr lang="en-US" dirty="0" smtClean="0"/>
              <a:t>LBNE target upgrade</a:t>
            </a:r>
          </a:p>
          <a:p>
            <a:pPr lvl="1"/>
            <a:r>
              <a:rPr lang="en-US" dirty="0" smtClean="0"/>
              <a:t>Step toward a NF or MC</a:t>
            </a:r>
          </a:p>
          <a:p>
            <a:r>
              <a:rPr lang="en-US" dirty="0" smtClean="0"/>
              <a:t>Performance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Main Injector: 4</a:t>
            </a:r>
            <a:r>
              <a:rPr lang="en-US" dirty="0" smtClean="0"/>
              <a:t> </a:t>
            </a:r>
            <a:r>
              <a:rPr lang="en-US" dirty="0"/>
              <a:t>MW at 60-120 </a:t>
            </a:r>
            <a:r>
              <a:rPr lang="en-US" dirty="0" err="1"/>
              <a:t>GeV</a:t>
            </a:r>
            <a:endParaRPr lang="en-US" dirty="0"/>
          </a:p>
          <a:p>
            <a:pPr lvl="1"/>
            <a:r>
              <a:rPr lang="en-US" dirty="0"/>
              <a:t>3 </a:t>
            </a:r>
            <a:r>
              <a:rPr lang="en-US" dirty="0" err="1"/>
              <a:t>GeV</a:t>
            </a:r>
            <a:r>
              <a:rPr lang="en-US" dirty="0"/>
              <a:t> Campus: </a:t>
            </a:r>
            <a:r>
              <a:rPr lang="en-US" dirty="0" smtClean="0"/>
              <a:t>2.7 </a:t>
            </a:r>
            <a:r>
              <a:rPr lang="en-US" dirty="0"/>
              <a:t>MW</a:t>
            </a:r>
          </a:p>
          <a:p>
            <a:pPr lvl="1"/>
            <a:r>
              <a:rPr lang="en-US" dirty="0"/>
              <a:t>EDM/Neutron Campus: 1 MW @t 1 </a:t>
            </a:r>
            <a:r>
              <a:rPr lang="en-US" dirty="0" err="1"/>
              <a:t>GeV</a:t>
            </a:r>
            <a:endParaRPr lang="en-US" dirty="0"/>
          </a:p>
          <a:p>
            <a:pPr lvl="1"/>
            <a:r>
              <a:rPr lang="en-US" dirty="0"/>
              <a:t>8 </a:t>
            </a:r>
            <a:r>
              <a:rPr lang="en-US" dirty="0" err="1"/>
              <a:t>GeV</a:t>
            </a:r>
            <a:r>
              <a:rPr lang="en-US" dirty="0"/>
              <a:t> program: </a:t>
            </a:r>
            <a:r>
              <a:rPr lang="en-US" dirty="0" smtClean="0"/>
              <a:t>3-4 MW</a:t>
            </a:r>
          </a:p>
          <a:p>
            <a:pPr lvl="2"/>
            <a:r>
              <a:rPr lang="en-US" dirty="0" smtClean="0"/>
              <a:t>(Requires an accumulator ring for low duty factor)</a:t>
            </a:r>
            <a:endParaRPr lang="en-US" dirty="0"/>
          </a:p>
          <a:p>
            <a:r>
              <a:rPr lang="en-US" dirty="0" smtClean="0"/>
              <a:t>Utilization of the existing complex</a:t>
            </a:r>
          </a:p>
          <a:p>
            <a:pPr lvl="1"/>
            <a:r>
              <a:rPr lang="en-US" dirty="0" smtClean="0"/>
              <a:t>Main Injector and Recycler </a:t>
            </a:r>
          </a:p>
          <a:p>
            <a:pPr lvl="1"/>
            <a:r>
              <a:rPr lang="en-US" dirty="0" smtClean="0"/>
              <a:t>LBNE </a:t>
            </a:r>
            <a:r>
              <a:rPr lang="en-US" dirty="0" err="1" smtClean="0"/>
              <a:t>beamline</a:t>
            </a:r>
            <a:r>
              <a:rPr lang="en-US" dirty="0" smtClean="0"/>
              <a:t>/target</a:t>
            </a:r>
          </a:p>
        </p:txBody>
      </p:sp>
    </p:spTree>
    <p:extLst>
      <p:ext uri="{BB962C8B-B14F-4D97-AF65-F5344CB8AC3E}">
        <p14:creationId xmlns:p14="http://schemas.microsoft.com/office/powerpoint/2010/main" val="11159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Scenarios</a:t>
            </a:r>
            <a:br>
              <a:rPr lang="en-US" dirty="0" smtClean="0"/>
            </a:br>
            <a:r>
              <a:rPr lang="en-US" sz="2800" dirty="0" smtClean="0"/>
              <a:t>CW </a:t>
            </a:r>
            <a:r>
              <a:rPr lang="en-US" sz="2800" dirty="0" err="1" smtClean="0"/>
              <a:t>Linac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20EFDB5D-897A-444E-85BD-2F6D49F8589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2" cstate="print"/>
          <a:srcRect r="19545"/>
          <a:stretch>
            <a:fillRect/>
          </a:stretch>
        </p:blipFill>
        <p:spPr bwMode="auto">
          <a:xfrm>
            <a:off x="6019800" y="3505200"/>
            <a:ext cx="29432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5800" y="1496300"/>
            <a:ext cx="7543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u="sng" dirty="0">
                <a:latin typeface="Arial" pitchFamily="34" charset="0"/>
              </a:rPr>
              <a:t>1 </a:t>
            </a:r>
            <a:r>
              <a:rPr lang="en-US" sz="1800" u="sng" dirty="0" err="1">
                <a:latin typeface="Symbol" pitchFamily="18" charset="2"/>
              </a:rPr>
              <a:t>m</a:t>
            </a:r>
            <a:r>
              <a:rPr lang="en-US" sz="1800" u="sng" dirty="0" err="1">
                <a:latin typeface="Arial" pitchFamily="34" charset="0"/>
              </a:rPr>
              <a:t>sec</a:t>
            </a:r>
            <a:r>
              <a:rPr lang="en-US" sz="1800" u="sng" dirty="0">
                <a:latin typeface="Arial" pitchFamily="34" charset="0"/>
              </a:rPr>
              <a:t> period at 3 </a:t>
            </a:r>
            <a:r>
              <a:rPr lang="en-US" sz="1800" u="sng" dirty="0" err="1">
                <a:latin typeface="Arial" pitchFamily="34" charset="0"/>
              </a:rPr>
              <a:t>GeV</a:t>
            </a:r>
            <a:endParaRPr lang="en-US" sz="1800" u="sng" dirty="0">
              <a:latin typeface="Arial" pitchFamily="34" charset="0"/>
            </a:endParaRPr>
          </a:p>
          <a:p>
            <a:pPr algn="l">
              <a:defRPr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en-US" sz="1800" dirty="0" err="1" smtClean="0">
                <a:solidFill>
                  <a:srgbClr val="CC0000"/>
                </a:solidFill>
                <a:latin typeface="Arial" pitchFamily="34" charset="0"/>
              </a:rPr>
              <a:t>Muon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 pulses (17e7) 80 MHz, 100 </a:t>
            </a:r>
            <a:r>
              <a:rPr lang="en-US" sz="1800" dirty="0" err="1" smtClean="0">
                <a:solidFill>
                  <a:srgbClr val="CC0000"/>
                </a:solidFill>
                <a:latin typeface="Arial" pitchFamily="34" charset="0"/>
              </a:rPr>
              <a:t>nsec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		700 kW</a:t>
            </a:r>
          </a:p>
          <a:p>
            <a:pPr algn="l">
              <a:spcBef>
                <a:spcPts val="0"/>
              </a:spcBef>
              <a:defRPr/>
            </a:pPr>
            <a:r>
              <a:rPr lang="en-US" sz="1800" dirty="0" smtClean="0">
                <a:solidFill>
                  <a:srgbClr val="003399"/>
                </a:solidFill>
                <a:latin typeface="Arial" pitchFamily="34" charset="0"/>
              </a:rPr>
              <a:t>	</a:t>
            </a:r>
            <a:r>
              <a:rPr lang="en-US" sz="1800" dirty="0" err="1" smtClean="0">
                <a:solidFill>
                  <a:srgbClr val="000099"/>
                </a:solidFill>
                <a:latin typeface="Arial" pitchFamily="34" charset="0"/>
              </a:rPr>
              <a:t>Kaon</a:t>
            </a:r>
            <a:r>
              <a:rPr lang="en-US" sz="1800" dirty="0" smtClean="0">
                <a:solidFill>
                  <a:srgbClr val="000099"/>
                </a:solidFill>
                <a:latin typeface="Arial" pitchFamily="34" charset="0"/>
              </a:rPr>
              <a:t> pulses (17e7) 20 MHz			1540 kW</a:t>
            </a:r>
          </a:p>
          <a:p>
            <a:pPr algn="l">
              <a:spcBef>
                <a:spcPts val="0"/>
              </a:spcBef>
              <a:defRPr/>
            </a:pPr>
            <a:r>
              <a:rPr lang="en-US" sz="1800" dirty="0" smtClean="0">
                <a:solidFill>
                  <a:srgbClr val="FC110F"/>
                </a:solidFill>
                <a:latin typeface="Arial" pitchFamily="34" charset="0"/>
              </a:rPr>
              <a:t>	</a:t>
            </a:r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</a:rPr>
              <a:t>Nuclear pulses (17e7) 10 MHz			770 kW</a:t>
            </a:r>
            <a:endParaRPr lang="en-US" sz="18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6172200" y="3581400"/>
            <a:ext cx="255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Separation scheme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657225" y="2673935"/>
            <a:ext cx="7486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Ion source and RFQ operate at </a:t>
            </a:r>
            <a:r>
              <a:rPr lang="en-US" dirty="0" smtClean="0"/>
              <a:t>4.4 </a:t>
            </a:r>
            <a:r>
              <a:rPr lang="en-US" dirty="0"/>
              <a:t>mA</a:t>
            </a:r>
          </a:p>
          <a:p>
            <a:r>
              <a:rPr lang="en-US" dirty="0" smtClean="0"/>
              <a:t>77% </a:t>
            </a:r>
            <a:r>
              <a:rPr lang="en-US" dirty="0"/>
              <a:t>of bunches are </a:t>
            </a:r>
            <a:r>
              <a:rPr lang="en-US" dirty="0" smtClean="0"/>
              <a:t>chopped @ 2.1 MeV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maintain 1 mA over 1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sec</a:t>
            </a:r>
            <a:endParaRPr lang="en-US" dirty="0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248400" y="5638800"/>
            <a:ext cx="2551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Transverse </a:t>
            </a:r>
            <a:r>
              <a:rPr lang="en-US" sz="2000" dirty="0" err="1"/>
              <a:t>rf</a:t>
            </a:r>
            <a:r>
              <a:rPr lang="en-US" sz="2000" dirty="0"/>
              <a:t> splitter</a:t>
            </a: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6096000" y="4724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7467600" y="4724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8763000" y="4724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6781800" y="3962400"/>
            <a:ext cx="152400" cy="152400"/>
          </a:xfrm>
          <a:prstGeom prst="ellipse">
            <a:avLst/>
          </a:prstGeom>
          <a:solidFill>
            <a:srgbClr val="92D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Oval 21"/>
          <p:cNvSpPr/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2899" y="3505200"/>
            <a:ext cx="5669475" cy="2637992"/>
            <a:chOff x="215596" y="2286000"/>
            <a:chExt cx="8623604" cy="3128101"/>
          </a:xfrm>
        </p:grpSpPr>
        <p:sp>
          <p:nvSpPr>
            <p:cNvPr id="25" name="Curved Right Arrow 24"/>
            <p:cNvSpPr/>
            <p:nvPr/>
          </p:nvSpPr>
          <p:spPr>
            <a:xfrm>
              <a:off x="215596" y="2514600"/>
              <a:ext cx="409927" cy="1524000"/>
            </a:xfrm>
            <a:prstGeom prst="curved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Left Brace 25"/>
            <p:cNvSpPr/>
            <p:nvPr/>
          </p:nvSpPr>
          <p:spPr>
            <a:xfrm>
              <a:off x="708655" y="3238500"/>
              <a:ext cx="246529" cy="1409700"/>
            </a:xfrm>
            <a:prstGeom prst="leftBrace">
              <a:avLst>
                <a:gd name="adj1" fmla="val 52187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59924" y="4844533"/>
              <a:ext cx="1527557" cy="569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1600" dirty="0" smtClean="0"/>
                <a:t>1 </a:t>
              </a:r>
              <a:r>
                <a:rPr lang="en-US" sz="1600" dirty="0" err="1" smtClean="0">
                  <a:latin typeface="Symbol" pitchFamily="18" charset="2"/>
                </a:rPr>
                <a:t>m</a:t>
              </a:r>
              <a:r>
                <a:rPr lang="en-US" sz="1600" dirty="0" err="1" smtClean="0"/>
                <a:t>sec</a:t>
              </a:r>
              <a:endParaRPr lang="en-US" sz="1600" dirty="0"/>
            </a:p>
          </p:txBody>
        </p:sp>
        <p:cxnSp>
          <p:nvCxnSpPr>
            <p:cNvPr id="28" name="Straight Arrow Connector 27"/>
            <p:cNvCxnSpPr>
              <a:stCxn id="27" idx="3"/>
            </p:cNvCxnSpPr>
            <p:nvPr/>
          </p:nvCxnSpPr>
          <p:spPr>
            <a:xfrm>
              <a:off x="4887480" y="5129317"/>
              <a:ext cx="221264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7" idx="1"/>
            </p:cNvCxnSpPr>
            <p:nvPr/>
          </p:nvCxnSpPr>
          <p:spPr>
            <a:xfrm flipH="1">
              <a:off x="831918" y="5129317"/>
              <a:ext cx="25280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209" y="2286000"/>
              <a:ext cx="7899991" cy="2505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71040" y="4231532"/>
            <a:ext cx="5582289" cy="1536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581400"/>
            <a:ext cx="322400" cy="1506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970" y="632306"/>
            <a:ext cx="6770451" cy="8754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Performance </a:t>
            </a:r>
            <a:r>
              <a:rPr lang="en-US" dirty="0"/>
              <a:t>by </a:t>
            </a:r>
            <a:r>
              <a:rPr lang="en-US" dirty="0" smtClean="0"/>
              <a:t>Stage</a:t>
            </a:r>
            <a:br>
              <a:rPr lang="en-US" dirty="0" smtClean="0"/>
            </a:br>
            <a:r>
              <a:rPr lang="en-US" sz="1800" dirty="0" smtClean="0"/>
              <a:t>projectx-docdb.fnal.gov/</a:t>
            </a:r>
            <a:r>
              <a:rPr lang="en-US" sz="1800" dirty="0" err="1" smtClean="0"/>
              <a:t>cgi</a:t>
            </a:r>
            <a:r>
              <a:rPr lang="en-US" sz="1800" dirty="0" smtClean="0"/>
              <a:t>-bin/</a:t>
            </a:r>
            <a:r>
              <a:rPr lang="en-US" sz="1800" dirty="0" err="1" smtClean="0"/>
              <a:t>ShowDocument?docid</a:t>
            </a:r>
            <a:r>
              <a:rPr lang="en-US" sz="1800" dirty="0" smtClean="0"/>
              <a:t>=1061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6" y="1574356"/>
            <a:ext cx="8389195" cy="485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8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580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Project Goals/Reference Design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Staging Scenarios</a:t>
            </a:r>
          </a:p>
          <a:p>
            <a:r>
              <a:rPr lang="en-US" dirty="0" smtClean="0"/>
              <a:t>R&amp;D Program</a:t>
            </a:r>
          </a:p>
          <a:p>
            <a:r>
              <a:rPr lang="en-US" dirty="0" smtClean="0"/>
              <a:t>Status and Strategy</a:t>
            </a:r>
          </a:p>
          <a:p>
            <a:pPr>
              <a:spcBef>
                <a:spcPts val="2400"/>
              </a:spcBef>
              <a:buNone/>
            </a:pPr>
            <a:r>
              <a:rPr lang="en-US" u="sng" dirty="0" smtClean="0">
                <a:solidFill>
                  <a:srgbClr val="006600"/>
                </a:solidFill>
              </a:rPr>
              <a:t>Our websites</a:t>
            </a:r>
            <a:r>
              <a:rPr lang="en-US" dirty="0" smtClean="0">
                <a:solidFill>
                  <a:srgbClr val="006600"/>
                </a:solidFill>
              </a:rPr>
              <a:t>: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6600"/>
                </a:solidFill>
              </a:rPr>
              <a:t>			</a:t>
            </a:r>
            <a:r>
              <a:rPr lang="en-US" sz="1900" dirty="0" smtClean="0">
                <a:solidFill>
                  <a:srgbClr val="C00000"/>
                </a:solidFill>
              </a:rPr>
              <a:t>http://projectx.fnal.gov</a:t>
            </a:r>
          </a:p>
          <a:p>
            <a:pPr>
              <a:spcBef>
                <a:spcPts val="600"/>
              </a:spcBef>
              <a:buNone/>
            </a:pPr>
            <a:r>
              <a:rPr lang="en-US" sz="1900" dirty="0" smtClean="0">
                <a:solidFill>
                  <a:srgbClr val="C00000"/>
                </a:solidFill>
              </a:rPr>
              <a:t>			http://projectx-docdb.fnal.gov</a:t>
            </a:r>
          </a:p>
          <a:p>
            <a:pPr>
              <a:spcBef>
                <a:spcPts val="600"/>
              </a:spcBef>
              <a:buNone/>
            </a:pPr>
            <a:endParaRPr lang="en-US" sz="1900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buNone/>
            </a:pPr>
            <a:endParaRPr lang="en-US" sz="1900" dirty="0" smtClean="0">
              <a:solidFill>
                <a:srgbClr val="C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02BA5821-21EB-4C1A-AC70-E98BDB034B0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970" y="632306"/>
            <a:ext cx="6770451" cy="8754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Performance </a:t>
            </a:r>
            <a:r>
              <a:rPr lang="en-US" dirty="0"/>
              <a:t>by </a:t>
            </a:r>
            <a:r>
              <a:rPr lang="en-US" dirty="0" smtClean="0"/>
              <a:t>Stage</a:t>
            </a:r>
            <a:br>
              <a:rPr lang="en-US" dirty="0" smtClean="0"/>
            </a:br>
            <a:r>
              <a:rPr lang="en-US" sz="1800" dirty="0" smtClean="0"/>
              <a:t>projectx-docdb.fnal.gov/</a:t>
            </a:r>
            <a:r>
              <a:rPr lang="en-US" sz="1800" dirty="0" err="1" smtClean="0"/>
              <a:t>cgi</a:t>
            </a:r>
            <a:r>
              <a:rPr lang="en-US" sz="1800" dirty="0" smtClean="0"/>
              <a:t>-bin/</a:t>
            </a:r>
            <a:r>
              <a:rPr lang="en-US" sz="1800" dirty="0" err="1" smtClean="0"/>
              <a:t>ShowDocument?docid</a:t>
            </a:r>
            <a:r>
              <a:rPr lang="en-US" sz="1800" dirty="0" smtClean="0"/>
              <a:t>=1061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1" y="1592768"/>
            <a:ext cx="8588828" cy="483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8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970" y="632306"/>
            <a:ext cx="6770451" cy="8754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Performance </a:t>
            </a:r>
            <a:r>
              <a:rPr lang="en-US" dirty="0"/>
              <a:t>by </a:t>
            </a:r>
            <a:r>
              <a:rPr lang="en-US" dirty="0" smtClean="0"/>
              <a:t>Stage</a:t>
            </a:r>
            <a:br>
              <a:rPr lang="en-US" dirty="0" smtClean="0"/>
            </a:br>
            <a:r>
              <a:rPr lang="en-US" sz="1800" dirty="0" smtClean="0"/>
              <a:t>projectx-docdb.fnal.gov/</a:t>
            </a:r>
            <a:r>
              <a:rPr lang="en-US" sz="1800" dirty="0" err="1" smtClean="0"/>
              <a:t>cgi</a:t>
            </a:r>
            <a:r>
              <a:rPr lang="en-US" sz="1800" dirty="0" smtClean="0"/>
              <a:t>-bin/</a:t>
            </a:r>
            <a:r>
              <a:rPr lang="en-US" sz="1800" dirty="0" err="1" smtClean="0"/>
              <a:t>ShowDocument?docid</a:t>
            </a:r>
            <a:r>
              <a:rPr lang="en-US" sz="1800" dirty="0" smtClean="0"/>
              <a:t>=1061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0" y="1796425"/>
            <a:ext cx="3283085" cy="206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31" y="2555181"/>
            <a:ext cx="3283085" cy="227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34" y="3614839"/>
            <a:ext cx="3283085" cy="221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37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Program</a:t>
            </a:r>
            <a:br>
              <a:rPr lang="en-US" dirty="0" smtClean="0"/>
            </a:br>
            <a:r>
              <a:rPr lang="en-US" sz="2800" dirty="0" smtClean="0"/>
              <a:t>Challenges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58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Goal is to mitigate risk: </a:t>
            </a:r>
            <a:r>
              <a:rPr lang="en-US" dirty="0"/>
              <a:t>technical, cost, and </a:t>
            </a:r>
            <a:r>
              <a:rPr lang="en-US" dirty="0" smtClean="0"/>
              <a:t>schedule</a:t>
            </a:r>
          </a:p>
          <a:p>
            <a:r>
              <a:rPr lang="en-US" dirty="0"/>
              <a:t>P</a:t>
            </a:r>
            <a:r>
              <a:rPr lang="en-US" dirty="0" smtClean="0"/>
              <a:t>rimary </a:t>
            </a:r>
            <a:r>
              <a:rPr lang="en-US" dirty="0"/>
              <a:t>elements of the R&amp;D </a:t>
            </a:r>
            <a:r>
              <a:rPr lang="en-US" dirty="0" smtClean="0"/>
              <a:t>program: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rimary technical risk element is the front end</a:t>
            </a:r>
          </a:p>
          <a:p>
            <a:pPr lvl="2"/>
            <a:r>
              <a:rPr lang="en-US" dirty="0"/>
              <a:t>CW ion source/RFQ</a:t>
            </a:r>
          </a:p>
          <a:p>
            <a:pPr lvl="2"/>
            <a:r>
              <a:rPr lang="en-US" dirty="0"/>
              <a:t>Wideband chopping with high (1×10</a:t>
            </a:r>
            <a:r>
              <a:rPr lang="en-US" baseline="30000" dirty="0"/>
              <a:t>-4</a:t>
            </a:r>
            <a:r>
              <a:rPr lang="en-US" dirty="0"/>
              <a:t>) extinction rate</a:t>
            </a:r>
          </a:p>
          <a:p>
            <a:pPr lvl="2"/>
            <a:r>
              <a:rPr lang="en-US" dirty="0"/>
              <a:t>(Low-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) acceleration through superconducting resonators with minimal halo formation</a:t>
            </a:r>
          </a:p>
          <a:p>
            <a:pPr lvl="2"/>
            <a:r>
              <a:rPr lang="en-US" dirty="0"/>
              <a:t>MEBT beam absorber (&gt;8 kW)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Development </a:t>
            </a:r>
            <a:r>
              <a:rPr lang="en-US" dirty="0"/>
              <a:t>of an H- injection system 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Superconducting </a:t>
            </a:r>
            <a:r>
              <a:rPr lang="en-US" dirty="0" err="1"/>
              <a:t>rf</a:t>
            </a:r>
            <a:r>
              <a:rPr lang="en-US" dirty="0"/>
              <a:t> development </a:t>
            </a:r>
          </a:p>
          <a:p>
            <a:pPr lvl="2"/>
            <a:r>
              <a:rPr lang="en-US" dirty="0" smtClean="0"/>
              <a:t>Cavities, </a:t>
            </a:r>
            <a:r>
              <a:rPr lang="en-US" dirty="0" err="1" smtClean="0"/>
              <a:t>cryomodules</a:t>
            </a:r>
            <a:r>
              <a:rPr lang="en-US" dirty="0" smtClean="0"/>
              <a:t>, </a:t>
            </a:r>
            <a:r>
              <a:rPr lang="en-US" dirty="0" err="1" smtClean="0"/>
              <a:t>rf</a:t>
            </a:r>
            <a:r>
              <a:rPr lang="en-US" dirty="0" smtClean="0"/>
              <a:t> sources – CW to long-pulse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High Power </a:t>
            </a:r>
            <a:r>
              <a:rPr lang="en-US" dirty="0" err="1" smtClean="0"/>
              <a:t>targetry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Upgrade </a:t>
            </a:r>
            <a:r>
              <a:rPr lang="en-US" dirty="0"/>
              <a:t>paths: </a:t>
            </a:r>
            <a:r>
              <a:rPr lang="en-US" dirty="0" smtClean="0"/>
              <a:t>Multi-MW low energy neutrinos and </a:t>
            </a:r>
            <a:r>
              <a:rPr lang="en-US" dirty="0" err="1" smtClean="0"/>
              <a:t>Muon</a:t>
            </a:r>
            <a:r>
              <a:rPr lang="en-US" dirty="0" smtClean="0"/>
              <a:t> Collider</a:t>
            </a:r>
          </a:p>
          <a:p>
            <a:pPr lvl="1">
              <a:spcBef>
                <a:spcPts val="600"/>
              </a:spcBef>
            </a:pPr>
            <a:r>
              <a:rPr lang="en-US" i="1" dirty="0" smtClean="0">
                <a:solidFill>
                  <a:srgbClr val="C00000"/>
                </a:solidFill>
              </a:rPr>
              <a:t>All of these elements are required at Stage 1, with the exception of 1.3 GHz pulsed RF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First and third elements </a:t>
            </a:r>
            <a:r>
              <a:rPr lang="en-US" dirty="0"/>
              <a:t>addressed in an integrated system </a:t>
            </a:r>
            <a:r>
              <a:rPr lang="en-US" dirty="0" smtClean="0"/>
              <a:t>test: PXIE</a:t>
            </a:r>
          </a:p>
          <a:p>
            <a:r>
              <a:rPr lang="en-US" dirty="0"/>
              <a:t>Goal is to complete R&amp;D phase by </a:t>
            </a:r>
            <a:r>
              <a:rPr lang="en-US" dirty="0" smtClean="0"/>
              <a:t>the end of 2016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02BA5821-21EB-4C1A-AC70-E98BDB034B0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Project X Injector Experiment</a:t>
            </a:r>
            <a:br>
              <a:rPr lang="en-US" smtClean="0"/>
            </a:br>
            <a:r>
              <a:rPr lang="en-US" smtClean="0"/>
              <a:t>PXIE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PXIE is the centerpiece of the Project X R&amp;D program</a:t>
            </a:r>
          </a:p>
          <a:p>
            <a:pPr lvl="1"/>
            <a:r>
              <a:rPr lang="en-US" dirty="0" smtClean="0"/>
              <a:t>Integrated systems test for Project X front end components</a:t>
            </a:r>
          </a:p>
          <a:p>
            <a:pPr lvl="2"/>
            <a:r>
              <a:rPr lang="en-US" dirty="0" smtClean="0"/>
              <a:t>Validate the concept for the Project X front end, thereby minimizing the primary technical risk element within the Reference Design.</a:t>
            </a:r>
          </a:p>
          <a:p>
            <a:pPr lvl="2"/>
            <a:r>
              <a:rPr lang="en-US" dirty="0" smtClean="0"/>
              <a:t>Operate at full Project X design parameters</a:t>
            </a:r>
          </a:p>
          <a:p>
            <a:pPr lvl="0"/>
            <a:r>
              <a:rPr lang="en-US" dirty="0"/>
              <a:t>S</a:t>
            </a:r>
            <a:r>
              <a:rPr lang="en-US" dirty="0" smtClean="0"/>
              <a:t>ystems test goals</a:t>
            </a:r>
          </a:p>
          <a:p>
            <a:pPr lvl="1"/>
            <a:r>
              <a:rPr lang="en-US" dirty="0" smtClean="0"/>
              <a:t>1 mA average current with 80% chopping of beam delivered from RFQ</a:t>
            </a:r>
          </a:p>
          <a:p>
            <a:pPr lvl="1"/>
            <a:r>
              <a:rPr lang="en-US" dirty="0" smtClean="0"/>
              <a:t>Efficient acceleration with minimal </a:t>
            </a:r>
            <a:r>
              <a:rPr lang="en-US" dirty="0" err="1" smtClean="0"/>
              <a:t>emittance</a:t>
            </a:r>
            <a:r>
              <a:rPr lang="en-US" dirty="0" smtClean="0"/>
              <a:t> dilution through ~30 MeV</a:t>
            </a:r>
          </a:p>
          <a:p>
            <a:pPr lvl="1"/>
            <a:r>
              <a:rPr lang="en-US" dirty="0" smtClean="0"/>
              <a:t>Achieve in 2016</a:t>
            </a:r>
          </a:p>
          <a:p>
            <a:pPr lvl="0"/>
            <a:r>
              <a:rPr lang="en-US" dirty="0" smtClean="0"/>
              <a:t>PXIE should utilize components constructed to PX specifications wherever </a:t>
            </a:r>
            <a:r>
              <a:rPr lang="en-US" dirty="0" err="1" smtClean="0"/>
              <a:t>possbile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pportunity to re-utilize selected pieces of PXIE in PX/Stage 1</a:t>
            </a:r>
          </a:p>
          <a:p>
            <a:pPr lvl="0"/>
            <a:r>
              <a:rPr lang="en-US" dirty="0" smtClean="0"/>
              <a:t>Collaboration between Fermilab, ANL, LBNL, SLAC, India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02BA5821-21EB-4C1A-AC70-E98BDB034B0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709" y="3176411"/>
            <a:ext cx="8229600" cy="30113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PXIE will address the address/measure the following:</a:t>
            </a:r>
          </a:p>
          <a:p>
            <a:pPr lvl="1"/>
            <a:r>
              <a:rPr lang="en-US" dirty="0" smtClean="0"/>
              <a:t>Ion source lifetime</a:t>
            </a:r>
          </a:p>
          <a:p>
            <a:pPr lvl="1"/>
            <a:r>
              <a:rPr lang="en-US" dirty="0" smtClean="0"/>
              <a:t>LEBT pre-chopping </a:t>
            </a:r>
          </a:p>
          <a:p>
            <a:pPr lvl="1"/>
            <a:r>
              <a:rPr lang="en-US" dirty="0" smtClean="0"/>
              <a:t>Vacuum management in the LEBT/RFQ region</a:t>
            </a:r>
          </a:p>
          <a:p>
            <a:pPr lvl="1"/>
            <a:r>
              <a:rPr lang="en-US" dirty="0" smtClean="0"/>
              <a:t>Validation of chopper performance</a:t>
            </a:r>
          </a:p>
          <a:p>
            <a:pPr lvl="1"/>
            <a:r>
              <a:rPr lang="en-US" dirty="0" smtClean="0"/>
              <a:t>Kicker extinction</a:t>
            </a:r>
          </a:p>
          <a:p>
            <a:pPr lvl="1"/>
            <a:r>
              <a:rPr lang="en-US" dirty="0" smtClean="0"/>
              <a:t>Effectiveness of MEBT beam absorber</a:t>
            </a:r>
          </a:p>
          <a:p>
            <a:pPr lvl="1"/>
            <a:r>
              <a:rPr lang="en-US" dirty="0" smtClean="0"/>
              <a:t>MEBT vacuum management</a:t>
            </a:r>
          </a:p>
          <a:p>
            <a:pPr lvl="1"/>
            <a:r>
              <a:rPr lang="en-US" dirty="0" smtClean="0"/>
              <a:t>Operation of HWR in close proximity to 10 kW absorber</a:t>
            </a:r>
          </a:p>
          <a:p>
            <a:pPr lvl="1"/>
            <a:r>
              <a:rPr lang="en-US" dirty="0" smtClean="0"/>
              <a:t>Operation of SSR with beam</a:t>
            </a:r>
          </a:p>
          <a:p>
            <a:pPr lvl="1"/>
            <a:r>
              <a:rPr lang="en-US" dirty="0" err="1" smtClean="0"/>
              <a:t>Emittance</a:t>
            </a:r>
            <a:r>
              <a:rPr lang="en-US" dirty="0" smtClean="0"/>
              <a:t> preservation and beam halo formation through the front end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1524000"/>
            <a:ext cx="8839200" cy="1474802"/>
            <a:chOff x="145473" y="1680949"/>
            <a:chExt cx="8998527" cy="147480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73" y="1846744"/>
              <a:ext cx="8998527" cy="928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241946" y="1760561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RFQ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91134" y="1749187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MEBT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33832" y="1721893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HWR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98860" y="1680949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SSR1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43781" y="278641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Dump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047" y="1885665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LEBT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0620" y="2581700"/>
              <a:ext cx="7519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LBNL, FNAL                  FNAL, SLAC                   ANL                  FNAL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353298" y="2819400"/>
            <a:ext cx="16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32 m, 30 MeV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5052436" y="3004066"/>
            <a:ext cx="3786764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>
            <a:off x="304800" y="3004066"/>
            <a:ext cx="3048498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98048"/>
            <a:ext cx="1321526" cy="36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Content Placeholder 4" descr="four_module_assy_s_14.JPG"/>
          <p:cNvPicPr>
            <a:picLocks noChangeAspect="1"/>
          </p:cNvPicPr>
          <p:nvPr/>
        </p:nvPicPr>
        <p:blipFill>
          <a:blip r:embed="rId4" cstate="print"/>
          <a:srcRect l="4167" t="14350" r="10833" b="11506"/>
          <a:stretch>
            <a:fillRect/>
          </a:stretch>
        </p:blipFill>
        <p:spPr bwMode="auto">
          <a:xfrm>
            <a:off x="755068" y="1788278"/>
            <a:ext cx="1523464" cy="89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99" y="1972945"/>
            <a:ext cx="2408001" cy="54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5" b="357"/>
          <a:stretch>
            <a:fillRect/>
          </a:stretch>
        </p:blipFill>
        <p:spPr bwMode="auto">
          <a:xfrm>
            <a:off x="2163999" y="1863543"/>
            <a:ext cx="6041551" cy="65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32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Whitepaper available describing rationale, goals, plan</a:t>
            </a:r>
          </a:p>
          <a:p>
            <a:pPr lvl="1"/>
            <a:r>
              <a:rPr lang="en-US" dirty="0" smtClean="0"/>
              <a:t>Shared with DOE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http</a:t>
            </a:r>
            <a:r>
              <a:rPr lang="en-US" dirty="0">
                <a:solidFill>
                  <a:srgbClr val="FF0000"/>
                </a:solidFill>
              </a:rPr>
              <a:t>://projectx-docdb.fnal.gov/cgi-bin/ShowDocument?docid=966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Technical Review March 6-7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https://indico.fnal.gov/conferenceDisplay.py?confId=5278</a:t>
            </a:r>
          </a:p>
          <a:p>
            <a:r>
              <a:rPr lang="en-US" dirty="0" smtClean="0"/>
              <a:t>Preferred location identified (CMTF)</a:t>
            </a:r>
          </a:p>
          <a:p>
            <a:r>
              <a:rPr lang="en-US" dirty="0" smtClean="0"/>
              <a:t>Cost estimate /funding plan allowing completion of the full scope of PXIE in 2016</a:t>
            </a:r>
          </a:p>
          <a:p>
            <a:pPr lvl="1"/>
            <a:r>
              <a:rPr lang="en-US" dirty="0" smtClean="0"/>
              <a:t>Requires maintenance of Project X and SRF budgets at FY12 levels</a:t>
            </a:r>
          </a:p>
          <a:p>
            <a:r>
              <a:rPr lang="en-US" dirty="0" smtClean="0"/>
              <a:t>DOE has requested that we organize and execute PXIE as a “project”, not a “Project”</a:t>
            </a:r>
          </a:p>
          <a:p>
            <a:pPr lvl="1"/>
            <a:r>
              <a:rPr lang="en-US" dirty="0" smtClean="0"/>
              <a:t>Organization Chart</a:t>
            </a:r>
          </a:p>
          <a:p>
            <a:pPr lvl="1"/>
            <a:r>
              <a:rPr lang="en-US" dirty="0" smtClean="0"/>
              <a:t>Program Design Handbook</a:t>
            </a:r>
          </a:p>
          <a:p>
            <a:pPr lvl="1"/>
            <a:r>
              <a:rPr lang="en-US" dirty="0" smtClean="0"/>
              <a:t>Resource Loaded Schedule</a:t>
            </a:r>
          </a:p>
          <a:p>
            <a:pPr lvl="1"/>
            <a:r>
              <a:rPr lang="en-US" dirty="0" smtClean="0"/>
              <a:t>DOE oversight</a:t>
            </a:r>
          </a:p>
          <a:p>
            <a:pPr lvl="2"/>
            <a:r>
              <a:rPr lang="en-US" dirty="0" smtClean="0"/>
              <a:t>Periodic reporting</a:t>
            </a:r>
          </a:p>
          <a:p>
            <a:pPr lvl="2"/>
            <a:r>
              <a:rPr lang="en-US" dirty="0" smtClean="0"/>
              <a:t>Periodic review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@ CMTF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9" y="1339549"/>
            <a:ext cx="8347588" cy="55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2" y="1419451"/>
            <a:ext cx="873962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77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SRF R&amp;D</a:t>
            </a:r>
            <a:br>
              <a:rPr lang="en-US" dirty="0" smtClean="0"/>
            </a:br>
            <a:r>
              <a:rPr lang="en-US" sz="2800" dirty="0" smtClean="0"/>
              <a:t>Technology Map</a:t>
            </a:r>
            <a:endParaRPr lang="en-US" sz="2800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PXPS, June 2012 - S. Holmes</a:t>
            </a:r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166809"/>
              </p:ext>
            </p:extLst>
          </p:nvPr>
        </p:nvGraphicFramePr>
        <p:xfrm>
          <a:off x="557213" y="3471864"/>
          <a:ext cx="8281736" cy="283847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46208"/>
                <a:gridCol w="801823"/>
                <a:gridCol w="1502006"/>
                <a:gridCol w="1558472"/>
                <a:gridCol w="2473227"/>
              </a:tblGrid>
              <a:tr h="37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</a:t>
                      </a:r>
                      <a:endParaRPr lang="en-US" sz="1600" dirty="0"/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HWR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162.5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2.1-10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8/8/1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HWR,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7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325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10-42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16/10/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=0.47)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325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42-160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36/20/4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160-460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 /14/7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460-3000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152/19/19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40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ILC  1.3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=1.0)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3000-8000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224 /28 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9-cell elliptical, quad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7918" y="1485905"/>
            <a:ext cx="9188140" cy="1884592"/>
            <a:chOff x="167918" y="1485905"/>
            <a:chExt cx="9188140" cy="1884592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54960" y="1485905"/>
              <a:ext cx="1340263" cy="5937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dirty="0">
                  <a:solidFill>
                    <a:schemeClr val="tx1"/>
                  </a:solidFill>
                </a:rPr>
                <a:t>=0.11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795223" y="1485905"/>
              <a:ext cx="1338646" cy="59372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dirty="0">
                  <a:solidFill>
                    <a:schemeClr val="tx1"/>
                  </a:solidFill>
                </a:rPr>
                <a:t>=0.22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133869" y="1485905"/>
              <a:ext cx="1340263" cy="59372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dirty="0">
                  <a:solidFill>
                    <a:schemeClr val="tx1"/>
                  </a:solidFill>
                </a:rPr>
                <a:t>=0.4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474132" y="1485905"/>
              <a:ext cx="1338644" cy="5937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dirty="0">
                  <a:solidFill>
                    <a:schemeClr val="tx1"/>
                  </a:solidFill>
                </a:rPr>
                <a:t>=0.61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812777" y="1485905"/>
              <a:ext cx="1340263" cy="5937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dirty="0">
                  <a:solidFill>
                    <a:schemeClr val="tx1"/>
                  </a:solidFill>
                </a:rPr>
                <a:t>=0.9</a:t>
              </a:r>
            </a:p>
          </p:txBody>
        </p:sp>
        <p:sp>
          <p:nvSpPr>
            <p:cNvPr id="25" name="Left-Right Arrow 24"/>
            <p:cNvSpPr/>
            <p:nvPr/>
          </p:nvSpPr>
          <p:spPr bwMode="auto">
            <a:xfrm>
              <a:off x="1795222" y="2436818"/>
              <a:ext cx="2678909" cy="355600"/>
            </a:xfrm>
            <a:prstGeom prst="leftRightArrow">
              <a:avLst/>
            </a:prstGeom>
            <a:solidFill>
              <a:srgbClr val="0070C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4627" name="TextBox 42"/>
            <p:cNvSpPr txBox="1">
              <a:spLocks noChangeArrowheads="1"/>
            </p:cNvSpPr>
            <p:nvPr/>
          </p:nvSpPr>
          <p:spPr bwMode="auto">
            <a:xfrm>
              <a:off x="1856779" y="2674139"/>
              <a:ext cx="2537926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dirty="0"/>
                <a:t>325 </a:t>
              </a:r>
              <a:r>
                <a:rPr lang="en-US" dirty="0" smtClean="0"/>
                <a:t>MHz</a:t>
              </a:r>
              <a:endParaRPr lang="en-US" dirty="0"/>
            </a:p>
            <a:p>
              <a:pPr algn="ctr" eaLnBrk="0" hangingPunct="0"/>
              <a:r>
                <a:rPr lang="en-US" dirty="0" smtClean="0"/>
                <a:t>10-160 </a:t>
              </a:r>
              <a:r>
                <a:rPr lang="en-US" dirty="0"/>
                <a:t>MeV</a:t>
              </a:r>
            </a:p>
          </p:txBody>
        </p:sp>
        <p:sp>
          <p:nvSpPr>
            <p:cNvPr id="28" name="Left-Right Arrow 27"/>
            <p:cNvSpPr/>
            <p:nvPr/>
          </p:nvSpPr>
          <p:spPr bwMode="auto">
            <a:xfrm>
              <a:off x="4474132" y="2436818"/>
              <a:ext cx="2678908" cy="355600"/>
            </a:xfrm>
            <a:prstGeom prst="leftRightArrow">
              <a:avLst/>
            </a:prstGeom>
            <a:solidFill>
              <a:srgbClr val="0070C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153040" y="1485905"/>
              <a:ext cx="1738297" cy="593725"/>
            </a:xfrm>
            <a:prstGeom prst="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dirty="0">
                  <a:solidFill>
                    <a:schemeClr val="tx1"/>
                  </a:solidFill>
                </a:rPr>
                <a:t>=1.0</a:t>
              </a:r>
            </a:p>
          </p:txBody>
        </p:sp>
        <p:sp>
          <p:nvSpPr>
            <p:cNvPr id="30" name="Left-Right Arrow 29"/>
            <p:cNvSpPr/>
            <p:nvPr/>
          </p:nvSpPr>
          <p:spPr bwMode="auto">
            <a:xfrm>
              <a:off x="7153040" y="2436818"/>
              <a:ext cx="1702202" cy="355600"/>
            </a:xfrm>
            <a:prstGeom prst="leftRightArrow">
              <a:avLst/>
            </a:prstGeom>
            <a:solidFill>
              <a:srgbClr val="0070C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4631" name="TextBox 47"/>
            <p:cNvSpPr txBox="1">
              <a:spLocks noChangeArrowheads="1"/>
            </p:cNvSpPr>
            <p:nvPr/>
          </p:nvSpPr>
          <p:spPr bwMode="auto">
            <a:xfrm>
              <a:off x="7027694" y="2674139"/>
              <a:ext cx="2328364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/>
                <a:t>1.3 </a:t>
              </a:r>
              <a:r>
                <a:rPr lang="en-US" dirty="0" smtClean="0"/>
                <a:t>GHz</a:t>
              </a:r>
            </a:p>
            <a:p>
              <a:pPr algn="ctr" eaLnBrk="0" hangingPunct="0"/>
              <a:r>
                <a:rPr lang="en-US" dirty="0" smtClean="0"/>
                <a:t>3-8 </a:t>
              </a:r>
              <a:r>
                <a:rPr lang="en-US" dirty="0" err="1"/>
                <a:t>GeV</a:t>
              </a:r>
              <a:endParaRPr lang="en-US" dirty="0"/>
            </a:p>
          </p:txBody>
        </p:sp>
        <p:sp>
          <p:nvSpPr>
            <p:cNvPr id="24620" name="TextBox 47"/>
            <p:cNvSpPr txBox="1">
              <a:spLocks noChangeArrowheads="1"/>
            </p:cNvSpPr>
            <p:nvPr/>
          </p:nvSpPr>
          <p:spPr bwMode="auto">
            <a:xfrm>
              <a:off x="4663261" y="2724166"/>
              <a:ext cx="242287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dirty="0"/>
                <a:t>650 </a:t>
              </a:r>
              <a:r>
                <a:rPr lang="en-US" dirty="0" smtClean="0"/>
                <a:t>MHz</a:t>
              </a:r>
            </a:p>
            <a:p>
              <a:pPr algn="ctr" eaLnBrk="0" hangingPunct="0"/>
              <a:r>
                <a:rPr lang="en-US" dirty="0" smtClean="0"/>
                <a:t>0.16-3 </a:t>
              </a:r>
              <a:r>
                <a:rPr lang="en-US" dirty="0" err="1"/>
                <a:t>GeV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05326" y="2273968"/>
              <a:ext cx="6641432" cy="1203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7170821" y="2261937"/>
              <a:ext cx="1720516" cy="12033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277601" y="2128171"/>
              <a:ext cx="9383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C00000"/>
                  </a:solidFill>
                </a:rPr>
                <a:t>CW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31769" y="2093484"/>
              <a:ext cx="10467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C00000"/>
                  </a:solidFill>
                </a:rPr>
                <a:t>Pulsed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24" name="Left-Right Arrow 23"/>
            <p:cNvSpPr/>
            <p:nvPr/>
          </p:nvSpPr>
          <p:spPr bwMode="auto">
            <a:xfrm>
              <a:off x="454960" y="2436817"/>
              <a:ext cx="1353678" cy="355600"/>
            </a:xfrm>
            <a:prstGeom prst="leftRightArrow">
              <a:avLst/>
            </a:prstGeom>
            <a:solidFill>
              <a:srgbClr val="0070C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27" name="TextBox 42"/>
            <p:cNvSpPr txBox="1">
              <a:spLocks noChangeArrowheads="1"/>
            </p:cNvSpPr>
            <p:nvPr/>
          </p:nvSpPr>
          <p:spPr bwMode="auto">
            <a:xfrm>
              <a:off x="167918" y="2677243"/>
              <a:ext cx="1999782" cy="64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dirty="0" smtClean="0"/>
                <a:t>162.5 MHz</a:t>
              </a:r>
              <a:endParaRPr lang="en-US" dirty="0"/>
            </a:p>
            <a:p>
              <a:pPr algn="ctr" eaLnBrk="0" hangingPunct="0"/>
              <a:r>
                <a:rPr lang="en-US" dirty="0" smtClean="0"/>
                <a:t>2.1-10 </a:t>
              </a:r>
              <a:r>
                <a:rPr lang="en-US" dirty="0"/>
                <a:t>MeV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 flipV="1">
            <a:off x="6151324" y="1376619"/>
            <a:ext cx="0" cy="19938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24990" y="3370497"/>
            <a:ext cx="564599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99918" y="3047331"/>
            <a:ext cx="2156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B050"/>
                </a:solidFill>
              </a:rPr>
              <a:t>Stage 1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704114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Choice of Cavity Parameters </a:t>
            </a:r>
            <a:endParaRPr lang="en-US" sz="3200" dirty="0">
              <a:latin typeface="+mn-lt"/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B599AC8B-3C60-44BC-AE77-1BC09C225FC2}" type="slidenum">
              <a:rPr lang="en-US" smtClean="0"/>
              <a:pPr algn="r">
                <a:defRPr/>
              </a:pPr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2207796"/>
            <a:ext cx="4120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04956" y="1674309"/>
            <a:ext cx="36545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Example: SNS, 805 MHz, </a:t>
            </a:r>
            <a:r>
              <a:rPr lang="el-GR" dirty="0" smtClean="0">
                <a:solidFill>
                  <a:srgbClr val="C00000"/>
                </a:solidFill>
                <a:latin typeface="Times New Roman"/>
                <a:cs typeface="Times New Roman"/>
              </a:rPr>
              <a:t>β</a:t>
            </a:r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=0.81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701645" y="2870502"/>
            <a:ext cx="0" cy="17014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81391" y="5530707"/>
            <a:ext cx="4629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acc</a:t>
            </a:r>
            <a:r>
              <a:rPr lang="en-US" baseline="-25000" dirty="0" smtClean="0"/>
              <a:t> </a:t>
            </a:r>
            <a:r>
              <a:rPr lang="en-US" dirty="0" smtClean="0"/>
              <a:t>= 15.6 MV/m;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o</a:t>
            </a:r>
            <a:r>
              <a:rPr lang="en-US" dirty="0" smtClean="0"/>
              <a:t> ~1.7∙10</a:t>
            </a:r>
            <a:r>
              <a:rPr lang="en-US" baseline="30000" dirty="0" smtClean="0"/>
              <a:t>10</a:t>
            </a:r>
            <a:r>
              <a:rPr lang="en-US" dirty="0" smtClean="0"/>
              <a:t> @ 2 K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48697" y="2542628"/>
            <a:ext cx="6857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Rockwell" pitchFamily="18" charset="0"/>
              </a:rPr>
              <a:t>70 </a:t>
            </a:r>
            <a:r>
              <a:rPr lang="en-US" sz="1400" dirty="0" err="1" smtClean="0">
                <a:solidFill>
                  <a:srgbClr val="C00000"/>
                </a:solidFill>
                <a:latin typeface="Rockwell" pitchFamily="18" charset="0"/>
              </a:rPr>
              <a:t>mT</a:t>
            </a:r>
            <a:endParaRPr lang="en-US" sz="1400" dirty="0">
              <a:solidFill>
                <a:srgbClr val="C00000"/>
              </a:solidFill>
              <a:latin typeface="Rockwell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1311" y="4541856"/>
            <a:ext cx="3657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000099"/>
                </a:solidFill>
              </a:rPr>
              <a:t>CW </a:t>
            </a:r>
            <a:r>
              <a:rPr lang="en-US" sz="2000" u="sng" dirty="0" err="1" smtClean="0">
                <a:solidFill>
                  <a:srgbClr val="000099"/>
                </a:solidFill>
              </a:rPr>
              <a:t>Linac</a:t>
            </a:r>
            <a:r>
              <a:rPr lang="en-US" sz="2000" u="sng" dirty="0" smtClean="0">
                <a:solidFill>
                  <a:srgbClr val="000099"/>
                </a:solidFill>
              </a:rPr>
              <a:t> assumptions</a:t>
            </a:r>
            <a:r>
              <a:rPr lang="en-US" sz="2000" dirty="0" smtClean="0">
                <a:solidFill>
                  <a:srgbClr val="000099"/>
                </a:solidFill>
              </a:rPr>
              <a:t>:</a:t>
            </a:r>
          </a:p>
          <a:p>
            <a:pPr>
              <a:tabLst>
                <a:tab pos="1768475" algn="l"/>
              </a:tabLst>
            </a:pPr>
            <a:r>
              <a:rPr lang="en-US" dirty="0" smtClean="0"/>
              <a:t>162.5 MHz	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pk</a:t>
            </a:r>
            <a:r>
              <a:rPr lang="en-US" dirty="0" smtClean="0"/>
              <a:t> </a:t>
            </a:r>
            <a:r>
              <a:rPr lang="en-US" dirty="0"/>
              <a:t>&lt; 60mT</a:t>
            </a:r>
          </a:p>
          <a:p>
            <a:pPr>
              <a:tabLst>
                <a:tab pos="1768475" algn="l"/>
              </a:tabLst>
            </a:pPr>
            <a:r>
              <a:rPr lang="en-US" dirty="0" smtClean="0"/>
              <a:t>325 MHz     	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pk</a:t>
            </a:r>
            <a:r>
              <a:rPr lang="en-US" dirty="0" smtClean="0"/>
              <a:t> &lt; 70mT</a:t>
            </a:r>
          </a:p>
          <a:p>
            <a:pPr>
              <a:tabLst>
                <a:tab pos="1768475" algn="l"/>
              </a:tabLst>
            </a:pPr>
            <a:r>
              <a:rPr lang="en-US" dirty="0" smtClean="0"/>
              <a:t>650 MHz    	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pk</a:t>
            </a:r>
            <a:r>
              <a:rPr lang="en-US" baseline="-25000" dirty="0" smtClean="0"/>
              <a:t> </a:t>
            </a:r>
            <a:r>
              <a:rPr lang="en-US" dirty="0" smtClean="0"/>
              <a:t>&lt; 70mT</a:t>
            </a:r>
          </a:p>
          <a:p>
            <a:pPr>
              <a:tabLst>
                <a:tab pos="1768475" algn="l"/>
              </a:tabLst>
            </a:pPr>
            <a:r>
              <a:rPr lang="en-US" dirty="0" smtClean="0"/>
              <a:t>1300 MHz   	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pk</a:t>
            </a:r>
            <a:r>
              <a:rPr lang="en-US" baseline="-25000" dirty="0" smtClean="0"/>
              <a:t> </a:t>
            </a:r>
            <a:r>
              <a:rPr lang="en-US" dirty="0" smtClean="0"/>
              <a:t>&lt; 80mT</a:t>
            </a:r>
            <a:endParaRPr lang="en-US" dirty="0"/>
          </a:p>
        </p:txBody>
      </p:sp>
      <p:pic>
        <p:nvPicPr>
          <p:cNvPr id="24" name="Picture 2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933" y="1792468"/>
            <a:ext cx="426212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5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97" y="2057399"/>
            <a:ext cx="4724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62897" y="1589184"/>
            <a:ext cx="2966884" cy="3799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0099"/>
                </a:solidFill>
              </a:rPr>
              <a:t>Energy Gain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562897" y="6317021"/>
            <a:ext cx="3350342" cy="365125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219767" y="6307189"/>
            <a:ext cx="503484" cy="365125"/>
          </a:xfrm>
        </p:spPr>
        <p:txBody>
          <a:bodyPr/>
          <a:lstStyle/>
          <a:p>
            <a:pPr algn="r">
              <a:defRPr/>
            </a:pPr>
            <a:fld id="{B599AC8B-3C60-44BC-AE77-1BC09C225FC2}" type="slidenum">
              <a:rPr lang="en-US" smtClean="0"/>
              <a:pPr algn="r">
                <a:defRPr/>
              </a:pPr>
              <a:t>29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444210" y="2301822"/>
            <a:ext cx="0" cy="30883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71669" y="2307899"/>
            <a:ext cx="1472541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28374" y="195984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Stage 1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Acceleration Parameters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49" y="2057398"/>
            <a:ext cx="4504702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6804817" y="2296904"/>
            <a:ext cx="0" cy="308831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82560" y="195138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Stage 1</a:t>
            </a:r>
            <a:endParaRPr lang="en-US" i="1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336168" y="2309512"/>
            <a:ext cx="1472542" cy="1120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5078873" y="1600291"/>
            <a:ext cx="2966884" cy="3799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0099"/>
                </a:solidFill>
              </a:rPr>
              <a:t>Beam Power</a:t>
            </a:r>
            <a:endParaRPr lang="en-US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Project 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 opportunity to create the foremost Intensity Frontier facility in the world: multi-MW proton beams available at energies ranging from 1 – 120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Unique ability to provide high beam power, high duty factor, independent beam formats to multiple experiments simultaneously</a:t>
            </a:r>
          </a:p>
          <a:p>
            <a:endParaRPr lang="en-US" dirty="0"/>
          </a:p>
          <a:p>
            <a:pPr>
              <a:spcBef>
                <a:spcPts val="3000"/>
              </a:spcBef>
            </a:pPr>
            <a:r>
              <a:rPr lang="en-US" dirty="0" smtClean="0"/>
              <a:t>Capitalizing on the rapid development of superconducting </a:t>
            </a:r>
            <a:r>
              <a:rPr lang="en-US" dirty="0" err="1" smtClean="0"/>
              <a:t>rf</a:t>
            </a:r>
            <a:r>
              <a:rPr lang="en-US" dirty="0" smtClean="0"/>
              <a:t> technology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Undertaken by an international collaboration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1"/>
          <a:stretch/>
        </p:blipFill>
        <p:spPr bwMode="auto">
          <a:xfrm>
            <a:off x="4217085" y="2844475"/>
            <a:ext cx="4114115" cy="92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U:\mydocs\holmes\Project X\Pictures\SRF\11-0351-01D.h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32" y="4137882"/>
            <a:ext cx="2546585" cy="137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Development</a:t>
            </a:r>
            <a:br>
              <a:rPr lang="en-US" dirty="0" smtClean="0"/>
            </a:br>
            <a:r>
              <a:rPr lang="en-US" sz="2800" dirty="0" smtClean="0"/>
              <a:t>Cavity/ CM  Status  </a:t>
            </a: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1300 MHz</a:t>
            </a:r>
          </a:p>
          <a:p>
            <a:pPr lvl="1"/>
            <a:r>
              <a:rPr lang="en-US" dirty="0" smtClean="0"/>
              <a:t>90 nine-cell cavities ordered</a:t>
            </a:r>
          </a:p>
          <a:p>
            <a:pPr lvl="1"/>
            <a:r>
              <a:rPr lang="en-US" dirty="0" smtClean="0"/>
              <a:t>60 received (32 from U.S. industry:16 from AES, 16 from </a:t>
            </a:r>
            <a:r>
              <a:rPr lang="en-US" dirty="0" err="1" smtClean="0"/>
              <a:t>Niowave</a:t>
            </a:r>
            <a:r>
              <a:rPr lang="en-US" dirty="0" smtClean="0"/>
              <a:t>-Roark)</a:t>
            </a:r>
          </a:p>
          <a:p>
            <a:pPr lvl="1"/>
            <a:r>
              <a:rPr lang="en-US" dirty="0" smtClean="0"/>
              <a:t>~ 40 processed and tested, ~20 dressed</a:t>
            </a:r>
          </a:p>
          <a:p>
            <a:pPr lvl="1"/>
            <a:r>
              <a:rPr lang="en-US" dirty="0" smtClean="0"/>
              <a:t>2 CM built: one from a DESY kit  and a second U.S. procured</a:t>
            </a:r>
          </a:p>
          <a:p>
            <a:pPr lvl="2"/>
            <a:r>
              <a:rPr lang="en-US" dirty="0" smtClean="0"/>
              <a:t>CM1 testing at NML is complete; CM2 was delivered to NML  April 26 for testing</a:t>
            </a:r>
          </a:p>
          <a:p>
            <a:r>
              <a:rPr lang="en-US" dirty="0" smtClean="0"/>
              <a:t>650 MHz</a:t>
            </a:r>
          </a:p>
          <a:p>
            <a:pPr lvl="1"/>
            <a:r>
              <a:rPr lang="en-US" dirty="0" smtClean="0"/>
              <a:t>JLab built two single-cell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=0.61 cavities</a:t>
            </a:r>
          </a:p>
          <a:p>
            <a:pPr lvl="1"/>
            <a:r>
              <a:rPr lang="en-US" dirty="0" smtClean="0"/>
              <a:t>Six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= 0.9 single-cell cavities ordered from U.S. industry recently arrived</a:t>
            </a:r>
          </a:p>
          <a:p>
            <a:pPr lvl="1"/>
            <a:r>
              <a:rPr lang="en-US" dirty="0" smtClean="0"/>
              <a:t>Order for six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= 0.61 (2 JLab, 2 FNAL design) single-cell cavities in industry</a:t>
            </a:r>
          </a:p>
          <a:p>
            <a:pPr lvl="0"/>
            <a:r>
              <a:rPr lang="en-US" dirty="0" smtClean="0"/>
              <a:t>325 MHz </a:t>
            </a:r>
          </a:p>
          <a:p>
            <a:pPr lvl="1"/>
            <a:r>
              <a:rPr lang="en-US" dirty="0" smtClean="0"/>
              <a:t>2 SSR1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=0.22 cavities (Roark, </a:t>
            </a:r>
            <a:r>
              <a:rPr lang="en-US" dirty="0" err="1" smtClean="0"/>
              <a:t>Zanon</a:t>
            </a:r>
            <a:r>
              <a:rPr lang="en-US" dirty="0" smtClean="0"/>
              <a:t>) both VTS tested</a:t>
            </a:r>
          </a:p>
          <a:p>
            <a:pPr lvl="2"/>
            <a:r>
              <a:rPr lang="en-US" dirty="0" smtClean="0"/>
              <a:t>1 of these dressed and tested at STF</a:t>
            </a:r>
          </a:p>
          <a:p>
            <a:pPr lvl="1"/>
            <a:r>
              <a:rPr lang="en-US" dirty="0" smtClean="0"/>
              <a:t>2 SSR1 being fabricated in India (IUAC, spring 2012)</a:t>
            </a:r>
          </a:p>
          <a:p>
            <a:pPr lvl="1"/>
            <a:r>
              <a:rPr lang="en-US" dirty="0" smtClean="0"/>
              <a:t>10 SSR1 ordered from Industry (</a:t>
            </a:r>
            <a:r>
              <a:rPr lang="en-US" dirty="0" err="1" smtClean="0"/>
              <a:t>Niowave</a:t>
            </a:r>
            <a:r>
              <a:rPr lang="en-US" dirty="0" smtClean="0"/>
              <a:t>-Roark)</a:t>
            </a:r>
          </a:p>
          <a:p>
            <a:pPr lvl="2"/>
            <a:r>
              <a:rPr lang="en-US" dirty="0" smtClean="0"/>
              <a:t>6 delivered; 1 VTS tested, second soon to follow</a:t>
            </a:r>
          </a:p>
          <a:p>
            <a:r>
              <a:rPr lang="en-US" dirty="0" smtClean="0"/>
              <a:t>Design work advanced on 325 MHz CM, but proceeding with lower priority on  650 MHz CM (not required in PXIE)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02BA5821-21EB-4C1A-AC70-E98BDB034B0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486400"/>
            <a:ext cx="8305800" cy="1371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8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162.5 and 325 MHz Cavities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147415" y="1600200"/>
            <a:ext cx="652463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HWR (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G</a:t>
            </a:r>
            <a:r>
              <a:rPr lang="en-US" dirty="0" smtClean="0"/>
              <a:t> = 0.11 )  Half Wave Resonator</a:t>
            </a:r>
          </a:p>
          <a:p>
            <a:pPr lvl="1"/>
            <a:r>
              <a:rPr lang="en-US" dirty="0" smtClean="0"/>
              <a:t>EM and mechanical design underway at ANL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imilar to cavities &amp; CM already manufactured by ANL</a:t>
            </a:r>
          </a:p>
          <a:p>
            <a:r>
              <a:rPr lang="en-US" dirty="0" smtClean="0"/>
              <a:t>SSR1 (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G</a:t>
            </a:r>
            <a:r>
              <a:rPr lang="en-US" dirty="0" smtClean="0"/>
              <a:t> = 0.22 ) Single Spoke Resonator</a:t>
            </a:r>
          </a:p>
          <a:p>
            <a:pPr lvl="1"/>
            <a:r>
              <a:rPr lang="en-US" dirty="0" smtClean="0"/>
              <a:t>Initiated under HINS program → more advanced</a:t>
            </a:r>
          </a:p>
          <a:p>
            <a:pPr lvl="1"/>
            <a:r>
              <a:rPr lang="en-US" dirty="0" smtClean="0"/>
              <a:t>8 prototype cavities to date</a:t>
            </a:r>
          </a:p>
          <a:p>
            <a:pPr lvl="2"/>
            <a:r>
              <a:rPr lang="en-US" dirty="0" smtClean="0"/>
              <a:t>3 tested as bare cavities at 2K</a:t>
            </a:r>
          </a:p>
          <a:p>
            <a:pPr lvl="3"/>
            <a:r>
              <a:rPr lang="en-US" dirty="0" smtClean="0"/>
              <a:t>Second unit met PX spec</a:t>
            </a:r>
          </a:p>
          <a:p>
            <a:pPr lvl="2"/>
            <a:r>
              <a:rPr lang="en-US" dirty="0" smtClean="0"/>
              <a:t>One dressed and tested at 4.8K</a:t>
            </a:r>
          </a:p>
          <a:p>
            <a:r>
              <a:rPr lang="en-US" dirty="0" smtClean="0"/>
              <a:t>SSR2(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G</a:t>
            </a:r>
            <a:r>
              <a:rPr lang="en-US" dirty="0" smtClean="0"/>
              <a:t> = 0.47 ) Single Spoke Resonator</a:t>
            </a:r>
          </a:p>
          <a:p>
            <a:pPr lvl="1"/>
            <a:r>
              <a:rPr lang="en-US" dirty="0" smtClean="0"/>
              <a:t>EM design complete</a:t>
            </a:r>
          </a:p>
          <a:p>
            <a:pPr lvl="1"/>
            <a:r>
              <a:rPr lang="en-US" dirty="0" smtClean="0"/>
              <a:t>Mechanical design in progress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73073" y="6414961"/>
            <a:ext cx="1567420" cy="365125"/>
          </a:xfrm>
        </p:spPr>
        <p:txBody>
          <a:bodyPr/>
          <a:lstStyle/>
          <a:p>
            <a:pPr algn="r"/>
            <a:r>
              <a:rPr lang="en-US" dirty="0" smtClean="0"/>
              <a:t> </a:t>
            </a:r>
            <a:fld id="{8F7BF8B3-1C70-42BF-BEFA-FB3FD1E832BA}" type="slidenum">
              <a:rPr lang="en-US" smtClean="0"/>
              <a:pPr algn="r"/>
              <a:t>31</a:t>
            </a:fld>
            <a:endParaRPr lang="en-US" dirty="0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0623" y="6324600"/>
            <a:ext cx="3567165" cy="361950"/>
          </a:xfrm>
          <a:prstGeom prst="rect">
            <a:avLst/>
          </a:prstGeom>
          <a:noFill/>
        </p:spPr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 smtClean="0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6382" y="4799011"/>
            <a:ext cx="1220384" cy="129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6667" t="2259" r="57500" b="44289"/>
          <a:stretch>
            <a:fillRect/>
          </a:stretch>
        </p:blipFill>
        <p:spPr bwMode="auto">
          <a:xfrm>
            <a:off x="0" y="4662778"/>
            <a:ext cx="1752599" cy="142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7256206" y="4799011"/>
            <a:ext cx="325693" cy="577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752601" y="3094892"/>
            <a:ext cx="648955" cy="25711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752599" y="2984898"/>
            <a:ext cx="648957" cy="6727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7" y="1266822"/>
            <a:ext cx="768726" cy="174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36" y="1337682"/>
            <a:ext cx="702563" cy="16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flipH="1">
            <a:off x="1752600" y="1831731"/>
            <a:ext cx="571500" cy="190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6" y="3136174"/>
            <a:ext cx="1503238" cy="141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5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650 MHz Cavities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6150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For purposes of cryogenic system design, the dynamic heat load limited to 250 W at 2K per </a:t>
            </a:r>
            <a:r>
              <a:rPr lang="en-GB" dirty="0" err="1" smtClean="0"/>
              <a:t>cryomodule</a:t>
            </a:r>
            <a:endParaRPr lang="en-GB" dirty="0" smtClean="0"/>
          </a:p>
          <a:p>
            <a:pPr lvl="2"/>
            <a:r>
              <a:rPr lang="en-GB" dirty="0" smtClean="0"/>
              <a:t>&lt;35W per cavity (</a:t>
            </a:r>
            <a:r>
              <a:rPr lang="en-GB" dirty="0" err="1" smtClean="0">
                <a:latin typeface="Symbol" pitchFamily="18" charset="2"/>
              </a:rPr>
              <a:t>b</a:t>
            </a:r>
            <a:r>
              <a:rPr lang="en-GB" baseline="-25000" dirty="0" err="1" smtClean="0"/>
              <a:t>G</a:t>
            </a:r>
            <a:r>
              <a:rPr lang="en-GB" dirty="0" smtClean="0"/>
              <a:t> = 0.61) and &lt;25W per cavity (</a:t>
            </a:r>
            <a:r>
              <a:rPr lang="en-GB" dirty="0" err="1">
                <a:latin typeface="Symbol" pitchFamily="18" charset="2"/>
              </a:rPr>
              <a:t>b</a:t>
            </a:r>
            <a:r>
              <a:rPr lang="en-GB" baseline="-25000" dirty="0" err="1"/>
              <a:t>G</a:t>
            </a:r>
            <a:r>
              <a:rPr lang="en-GB" baseline="-25000" dirty="0"/>
              <a:t> </a:t>
            </a:r>
            <a:r>
              <a:rPr lang="en-GB" dirty="0" smtClean="0"/>
              <a:t>= 0.9) </a:t>
            </a:r>
          </a:p>
          <a:p>
            <a:pPr lvl="2"/>
            <a:r>
              <a:rPr lang="en-GB" dirty="0" smtClean="0"/>
              <a:t>Q0 = 1.7E10</a:t>
            </a:r>
            <a:endParaRPr lang="en-US" dirty="0" smtClean="0"/>
          </a:p>
          <a:p>
            <a:r>
              <a:rPr lang="en-US" dirty="0" smtClean="0"/>
              <a:t>Multiple single cells received from </a:t>
            </a:r>
            <a:r>
              <a:rPr lang="en-US" dirty="0" err="1" smtClean="0"/>
              <a:t>JLab</a:t>
            </a:r>
            <a:r>
              <a:rPr lang="en-US" dirty="0" smtClean="0"/>
              <a:t> and industry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latin typeface="Symbol" pitchFamily="18" charset="2"/>
              </a:rPr>
              <a:t>	b</a:t>
            </a:r>
            <a:r>
              <a:rPr lang="en-US" dirty="0" smtClean="0"/>
              <a:t>=0.9, AES				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=0.6/</a:t>
            </a:r>
            <a:r>
              <a:rPr lang="en-US" dirty="0" err="1" smtClean="0"/>
              <a:t>JLab</a:t>
            </a:r>
            <a:endParaRPr lang="en-US" dirty="0"/>
          </a:p>
          <a:p>
            <a:r>
              <a:rPr lang="en-US" dirty="0" smtClean="0"/>
              <a:t>Five-cell design complete for </a:t>
            </a:r>
            <a:r>
              <a:rPr lang="en-GB" dirty="0" err="1">
                <a:latin typeface="Symbol" pitchFamily="18" charset="2"/>
              </a:rPr>
              <a:t>b</a:t>
            </a:r>
            <a:r>
              <a:rPr lang="en-GB" baseline="-25000" dirty="0" err="1"/>
              <a:t>G</a:t>
            </a:r>
            <a:r>
              <a:rPr lang="en-GB" baseline="-25000" dirty="0"/>
              <a:t> </a:t>
            </a:r>
            <a:r>
              <a:rPr lang="en-US" dirty="0" smtClean="0"/>
              <a:t>= 0.9 cavities</a:t>
            </a:r>
          </a:p>
          <a:p>
            <a:pPr lvl="1"/>
            <a:r>
              <a:rPr lang="en-US" dirty="0" smtClean="0"/>
              <a:t>Four 5-cell </a:t>
            </a:r>
            <a:r>
              <a:rPr lang="en-GB" dirty="0" err="1">
                <a:latin typeface="Symbol" pitchFamily="18" charset="2"/>
              </a:rPr>
              <a:t>b</a:t>
            </a:r>
            <a:r>
              <a:rPr lang="en-GB" baseline="-25000" dirty="0" err="1"/>
              <a:t>G</a:t>
            </a:r>
            <a:r>
              <a:rPr lang="en-GB" baseline="-25000" dirty="0"/>
              <a:t> </a:t>
            </a:r>
            <a:r>
              <a:rPr lang="en-US" dirty="0" smtClean="0"/>
              <a:t>= 0.9 cavities on order from AES; two expected in FY12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011278" y="6370637"/>
            <a:ext cx="1741470" cy="365125"/>
          </a:xfrm>
        </p:spPr>
        <p:txBody>
          <a:bodyPr/>
          <a:lstStyle/>
          <a:p>
            <a:pPr algn="r"/>
            <a:fld id="{97C7B072-DE33-437F-97F5-7236A2B5B93B}" type="slidenum">
              <a:rPr lang="en-US" smtClean="0"/>
              <a:pPr algn="r"/>
              <a:t>32</a:t>
            </a:fld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491614" y="6246317"/>
            <a:ext cx="3714750" cy="4572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mtClean="0"/>
              <a:t>PXPS, June 2012 - S. Holmes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1" y="5668297"/>
            <a:ext cx="221067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43" y="3047231"/>
            <a:ext cx="3778522" cy="1542896"/>
          </a:xfrm>
          <a:prstGeom prst="rect">
            <a:avLst/>
          </a:prstGeom>
        </p:spPr>
      </p:pic>
      <p:pic>
        <p:nvPicPr>
          <p:cNvPr id="7170" name="Picture 2" descr="U:\mydocs\holmes\Pending\Upcoming Talks\Accelerator Seminar\AES_650MHz_1-cells 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56" y="3047231"/>
            <a:ext cx="3581043" cy="15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711732"/>
              </p:ext>
            </p:extLst>
          </p:nvPr>
        </p:nvGraphicFramePr>
        <p:xfrm>
          <a:off x="334912" y="1192776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6019800" y="2089336"/>
            <a:ext cx="914400" cy="3886200"/>
          </a:xfrm>
          <a:prstGeom prst="rect">
            <a:avLst/>
          </a:prstGeom>
          <a:solidFill>
            <a:srgbClr val="FFC000">
              <a:alpha val="5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54942" y="274638"/>
            <a:ext cx="5801032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650 MHz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700" dirty="0" smtClean="0"/>
              <a:t>Single Cell Performance (</a:t>
            </a:r>
            <a:r>
              <a:rPr lang="en-US" sz="2700" dirty="0" err="1" smtClean="0"/>
              <a:t>JLab</a:t>
            </a:r>
            <a:r>
              <a:rPr lang="en-US" sz="2700" dirty="0" smtClean="0"/>
              <a:t>, </a:t>
            </a:r>
            <a:r>
              <a:rPr lang="en-US" sz="2700" dirty="0" smtClean="0">
                <a:latin typeface="Symbol" pitchFamily="18" charset="2"/>
              </a:rPr>
              <a:t>b</a:t>
            </a:r>
            <a:r>
              <a:rPr lang="en-US" sz="2700" dirty="0" smtClean="0"/>
              <a:t>=0.6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PXPS, June 2012 - S. Holmes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9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Centrifugal Barrel Polishing </a:t>
            </a:r>
            <a:r>
              <a:rPr lang="en-US" sz="2800" dirty="0" smtClean="0"/>
              <a:t>IB4 Tumbling Machine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10" y="5428828"/>
            <a:ext cx="8124828" cy="1782097"/>
          </a:xfrm>
        </p:spPr>
        <p:txBody>
          <a:bodyPr>
            <a:normAutofit/>
          </a:bodyPr>
          <a:lstStyle/>
          <a:p>
            <a:r>
              <a:rPr lang="en-US" dirty="0" smtClean="0"/>
              <a:t>Multi-step process for elliptical cavities using multiple sets of media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Potential for up to 4 cavity-cycles per week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7" name="Picture 2" descr="C:\Documents and Settings\kerby.FERMI\Desktop\India Talk\9CellTumblingPics\9CellTumbling 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09" y="1618635"/>
            <a:ext cx="5079849" cy="3810193"/>
          </a:xfrm>
          <a:prstGeom prst="rect">
            <a:avLst/>
          </a:prstGeom>
          <a:noFill/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763367" y="1216840"/>
            <a:ext cx="1142999" cy="182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89436" y="2293397"/>
            <a:ext cx="862762" cy="165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948959" y="3163516"/>
            <a:ext cx="904550" cy="169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221803" y="4176241"/>
            <a:ext cx="739859" cy="131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77000" y="5206160"/>
            <a:ext cx="2145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C. Cooper </a:t>
            </a:r>
            <a:r>
              <a:rPr lang="en-US" sz="1400" dirty="0"/>
              <a:t>R</a:t>
            </a:r>
            <a:r>
              <a:rPr lang="en-US" sz="1400" dirty="0" smtClean="0"/>
              <a:t>ecipe Media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Centrifugal Barrel Polishing</a:t>
            </a:r>
            <a:br>
              <a:rPr lang="en-US" sz="3200" dirty="0" smtClean="0"/>
            </a:br>
            <a:r>
              <a:rPr lang="en-US" sz="2800" dirty="0" smtClean="0"/>
              <a:t>9-Cell Results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E19FACD-4466-414C-8F79-FA87C0B94749}" type="slidenum">
              <a:rPr lang="en-US"/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95272"/>
            <a:ext cx="6400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94960" y="5158995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Demonstrated </a:t>
            </a:r>
            <a:r>
              <a:rPr lang="en-US" sz="2000" dirty="0">
                <a:solidFill>
                  <a:srgbClr val="000099"/>
                </a:solidFill>
              </a:rPr>
              <a:t>cavity gradients &gt; 35 MV/M </a:t>
            </a:r>
            <a:endParaRPr lang="en-US" sz="2000" dirty="0" smtClean="0">
              <a:solidFill>
                <a:srgbClr val="000099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Drastic </a:t>
            </a:r>
            <a:r>
              <a:rPr lang="en-US" sz="2000" dirty="0">
                <a:solidFill>
                  <a:srgbClr val="000099"/>
                </a:solidFill>
              </a:rPr>
              <a:t>reductions in acid use.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D</a:t>
            </a:r>
            <a:r>
              <a:rPr lang="en-US" sz="2000" dirty="0" smtClean="0">
                <a:solidFill>
                  <a:srgbClr val="000099"/>
                </a:solidFill>
              </a:rPr>
              <a:t>emonstrated </a:t>
            </a:r>
            <a:r>
              <a:rPr lang="en-US" sz="2000" dirty="0">
                <a:solidFill>
                  <a:srgbClr val="000099"/>
                </a:solidFill>
              </a:rPr>
              <a:t>as a cavity repair method.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3695700" y="37719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33600" y="3011269"/>
            <a:ext cx="1371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Previously limited here</a:t>
            </a:r>
            <a:endParaRPr lang="en-US" sz="1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52800" y="3657600"/>
            <a:ext cx="7620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Documents and Settings\ccooper\Desktop\Tumbling Paper\paper rev 3\figure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398" y="1883567"/>
            <a:ext cx="2170473" cy="1550338"/>
          </a:xfrm>
          <a:prstGeom prst="rect">
            <a:avLst/>
          </a:prstGeom>
          <a:noFill/>
        </p:spPr>
      </p:pic>
      <p:pic>
        <p:nvPicPr>
          <p:cNvPr id="12" name="Picture 3" descr="C:\Documents and Settings\ccooper\Desktop\Tumbling Paper\paper rev 3\figure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8391" y="4171328"/>
            <a:ext cx="2133600" cy="1524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033259" y="3377739"/>
            <a:ext cx="164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ACC015 Before CBP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204155" y="5706996"/>
            <a:ext cx="287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After CBP and 40 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m EP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33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Plan</a:t>
            </a:r>
            <a:br>
              <a:rPr lang="en-US" dirty="0" smtClean="0"/>
            </a:br>
            <a:r>
              <a:rPr lang="en-US" sz="2800" dirty="0" smtClean="0"/>
              <a:t>Cavities &amp; </a:t>
            </a:r>
            <a:r>
              <a:rPr lang="en-US" sz="2800" dirty="0" err="1" smtClean="0"/>
              <a:t>Cryomodules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68756"/>
            <a:ext cx="8801100" cy="424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0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Plan</a:t>
            </a:r>
            <a:br>
              <a:rPr lang="en-US" dirty="0" smtClean="0"/>
            </a:br>
            <a:r>
              <a:rPr lang="en-US" sz="2800" dirty="0" smtClean="0"/>
              <a:t>Infrastructure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46815"/>
            <a:ext cx="8601075" cy="360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82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</a:t>
            </a:r>
            <a:br>
              <a:rPr lang="en-US" dirty="0" smtClean="0"/>
            </a:br>
            <a:r>
              <a:rPr lang="en-US" dirty="0" smtClean="0"/>
              <a:t>H-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712"/>
            <a:ext cx="8229600" cy="4525963"/>
          </a:xfrm>
        </p:spPr>
        <p:txBody>
          <a:bodyPr/>
          <a:lstStyle/>
          <a:p>
            <a:r>
              <a:rPr lang="en-US" dirty="0" smtClean="0"/>
              <a:t>Need to accumulate 26 mA-ms protons in the MI/Recycler (RD)</a:t>
            </a:r>
          </a:p>
          <a:p>
            <a:pPr lvl="1"/>
            <a:r>
              <a:rPr lang="en-US" dirty="0" smtClean="0"/>
              <a:t>For  a stationary foil, a single 26-ms pulse would destroy the foil.</a:t>
            </a:r>
          </a:p>
          <a:p>
            <a:pPr lvl="1"/>
            <a:r>
              <a:rPr lang="en-US" dirty="0" smtClean="0"/>
              <a:t>6 pulses at 10 Hz provide sufficient </a:t>
            </a:r>
            <a:r>
              <a:rPr lang="en-US" dirty="0" err="1" smtClean="0"/>
              <a:t>radiative</a:t>
            </a:r>
            <a:r>
              <a:rPr lang="en-US" dirty="0" smtClean="0"/>
              <a:t> cooling between pulses</a:t>
            </a:r>
          </a:p>
          <a:p>
            <a:pPr lvl="2"/>
            <a:r>
              <a:rPr lang="en-US" dirty="0" smtClean="0"/>
              <a:t>~400 turns</a:t>
            </a:r>
          </a:p>
          <a:p>
            <a:pPr lvl="1"/>
            <a:r>
              <a:rPr lang="en-US" dirty="0" smtClean="0"/>
              <a:t>Also looking at moving/rotating foils and laser assisted stripping</a:t>
            </a:r>
          </a:p>
          <a:p>
            <a:r>
              <a:rPr lang="en-US" dirty="0" smtClean="0"/>
              <a:t>1 mA-</a:t>
            </a:r>
            <a:r>
              <a:rPr lang="en-US" dirty="0" err="1" smtClean="0"/>
              <a:t>msec</a:t>
            </a:r>
            <a:r>
              <a:rPr lang="en-US" dirty="0" smtClean="0"/>
              <a:t> protons required to load the Booster in Stage 1</a:t>
            </a:r>
          </a:p>
          <a:p>
            <a:pPr lvl="1"/>
            <a:r>
              <a:rPr lang="en-US" dirty="0" smtClean="0"/>
              <a:t>600 turns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610" y="3802477"/>
            <a:ext cx="7295308" cy="260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2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</a:t>
            </a:r>
            <a:br>
              <a:rPr lang="en-US" dirty="0" smtClean="0"/>
            </a:br>
            <a:r>
              <a:rPr lang="en-US" sz="2800" dirty="0" smtClean="0"/>
              <a:t>RF Sources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1801"/>
            <a:ext cx="3121742" cy="30937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162.5 and 325 MHz sources will be solid state</a:t>
            </a:r>
          </a:p>
          <a:p>
            <a:pPr lvl="1"/>
            <a:r>
              <a:rPr lang="en-US" dirty="0" smtClean="0"/>
              <a:t>~5-20 kW/unit</a:t>
            </a:r>
          </a:p>
          <a:p>
            <a:r>
              <a:rPr lang="en-US" dirty="0"/>
              <a:t>E</a:t>
            </a:r>
            <a:r>
              <a:rPr lang="en-US" dirty="0" smtClean="0"/>
              <a:t>valuating multiple technologies for 650 MHz</a:t>
            </a:r>
          </a:p>
          <a:p>
            <a:pPr lvl="1"/>
            <a:r>
              <a:rPr lang="en-US" dirty="0" smtClean="0"/>
              <a:t>IOT</a:t>
            </a:r>
          </a:p>
          <a:p>
            <a:pPr lvl="1"/>
            <a:r>
              <a:rPr lang="en-US" dirty="0" smtClean="0"/>
              <a:t>Solid State</a:t>
            </a:r>
          </a:p>
          <a:p>
            <a:r>
              <a:rPr lang="en-US" dirty="0" smtClean="0"/>
              <a:t>1300 MHz (Stage 3) would be based on klystrons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06" y="1885850"/>
            <a:ext cx="5547360" cy="372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9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1125"/>
            <a:ext cx="7696200" cy="955675"/>
          </a:xfrm>
        </p:spPr>
        <p:txBody>
          <a:bodyPr>
            <a:normAutofit/>
          </a:bodyPr>
          <a:lstStyle/>
          <a:p>
            <a:r>
              <a:rPr lang="en-US" dirty="0" smtClean="0"/>
              <a:t>The Landscape</a:t>
            </a:r>
            <a:endParaRPr lang="en-US" sz="2800" dirty="0" smtClean="0"/>
          </a:p>
        </p:txBody>
      </p:sp>
      <p:pic>
        <p:nvPicPr>
          <p:cNvPr id="1030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1575"/>
            <a:ext cx="9067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149" name="Text Box 5"/>
          <p:cNvSpPr txBox="1">
            <a:spLocks noChangeArrowheads="1"/>
          </p:cNvSpPr>
          <p:nvPr/>
        </p:nvSpPr>
        <p:spPr bwMode="auto">
          <a:xfrm>
            <a:off x="7086600" y="5881688"/>
            <a:ext cx="1905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/>
              <a:t>M Seidel, PSI</a:t>
            </a:r>
          </a:p>
        </p:txBody>
      </p:sp>
      <p:sp>
        <p:nvSpPr>
          <p:cNvPr id="1030150" name="AutoShape 6"/>
          <p:cNvSpPr>
            <a:spLocks noChangeArrowheads="1"/>
          </p:cNvSpPr>
          <p:nvPr/>
        </p:nvSpPr>
        <p:spPr bwMode="auto">
          <a:xfrm>
            <a:off x="4419600" y="2569438"/>
            <a:ext cx="381000" cy="457200"/>
          </a:xfrm>
          <a:prstGeom prst="star5">
            <a:avLst/>
          </a:prstGeom>
          <a:solidFill>
            <a:srgbClr val="0066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151" name="AutoShape 7"/>
          <p:cNvSpPr>
            <a:spLocks noChangeArrowheads="1"/>
          </p:cNvSpPr>
          <p:nvPr/>
        </p:nvSpPr>
        <p:spPr bwMode="auto">
          <a:xfrm>
            <a:off x="8039100" y="4953000"/>
            <a:ext cx="381000" cy="457200"/>
          </a:xfrm>
          <a:prstGeom prst="star5">
            <a:avLst/>
          </a:prstGeom>
          <a:solidFill>
            <a:srgbClr val="0066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152" name="Text Box 8"/>
          <p:cNvSpPr txBox="1">
            <a:spLocks noChangeArrowheads="1"/>
          </p:cNvSpPr>
          <p:nvPr/>
        </p:nvSpPr>
        <p:spPr bwMode="auto">
          <a:xfrm>
            <a:off x="5181600" y="1524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006600"/>
                </a:solidFill>
              </a:rPr>
              <a:t>Project-X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181600" y="4591050"/>
            <a:ext cx="381000" cy="457200"/>
          </a:xfrm>
          <a:prstGeom prst="star5">
            <a:avLst/>
          </a:prstGeom>
          <a:solidFill>
            <a:srgbClr val="0066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334327" y="2578101"/>
            <a:ext cx="381000" cy="457200"/>
          </a:xfrm>
          <a:prstGeom prst="star5">
            <a:avLst/>
          </a:prstGeom>
          <a:solidFill>
            <a:srgbClr val="0066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0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0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50" grpId="0" animBg="1"/>
      <p:bldP spid="1030151" grpId="0" animBg="1"/>
      <p:bldP spid="1030152" grpId="0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Status and Strategy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593267"/>
            <a:ext cx="8518357" cy="4645607"/>
          </a:xfrm>
        </p:spPr>
        <p:txBody>
          <a:bodyPr>
            <a:normAutofit lnSpcReduction="10000"/>
          </a:bodyPr>
          <a:lstStyle/>
          <a:p>
            <a:pPr>
              <a:spcBef>
                <a:spcPts val="900"/>
              </a:spcBef>
            </a:pPr>
            <a:r>
              <a:rPr lang="en-US" dirty="0" smtClean="0"/>
              <a:t>Project X strategy is strongly tied to the overall DOE Intensity Frontier Strategy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LBNE: Stage 1 proposal to DOE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Project X and LBNE stages interleaved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Project X has been well supported financially for the R&amp;D phase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$13M in FY12 and FY13 + significant investment in </a:t>
            </a:r>
            <a:r>
              <a:rPr lang="en-US" dirty="0" err="1" smtClean="0"/>
              <a:t>srf</a:t>
            </a:r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dirty="0"/>
              <a:t>S</a:t>
            </a:r>
            <a:r>
              <a:rPr lang="en-US" dirty="0" smtClean="0"/>
              <a:t>ignificant effort is going into defining the physics research opportunities at all stages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Recent workshops on opportunities with spallation sources and on short baseline neutrinos</a:t>
            </a:r>
          </a:p>
          <a:p>
            <a:pPr lvl="1"/>
            <a:r>
              <a:rPr lang="en-US" dirty="0" smtClean="0"/>
              <a:t>Project X Physics Study: Now!</a:t>
            </a:r>
          </a:p>
          <a:p>
            <a:pPr lvl="1"/>
            <a:r>
              <a:rPr lang="en-US" dirty="0" smtClean="0"/>
              <a:t>Snowmass 2013 in planning stages (DPF)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A significant contribution from India is a strong possibility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DOE-DAE Joint Collaboration Meeting earlier this week (sponsored by US State Department)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04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MOUs covering the RD&amp;D Phase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ja-JP" u="sng" dirty="0">
                <a:ea typeface="ＭＳ Ｐゴシック" charset="-128"/>
              </a:rPr>
              <a:t>National</a:t>
            </a:r>
            <a:r>
              <a:rPr lang="en-US" altLang="ja-JP" dirty="0">
                <a:ea typeface="ＭＳ Ｐゴシック" charset="-128"/>
              </a:rPr>
              <a:t>			</a:t>
            </a:r>
            <a:r>
              <a:rPr lang="en-US" altLang="ja-JP" dirty="0" smtClean="0">
                <a:ea typeface="ＭＳ Ｐゴシック" charset="-128"/>
              </a:rPr>
              <a:t>  </a:t>
            </a:r>
            <a:r>
              <a:rPr lang="en-US" altLang="ja-JP" u="sng" dirty="0" smtClean="0">
                <a:ea typeface="ＭＳ Ｐゴシック" charset="-128"/>
              </a:rPr>
              <a:t>IIFC</a:t>
            </a:r>
            <a:endParaRPr lang="en-US" altLang="ja-JP" u="sng" dirty="0">
              <a:ea typeface="ＭＳ Ｐゴシック" charset="-128"/>
            </a:endParaRPr>
          </a:p>
          <a:p>
            <a:pPr marL="746125" lvl="1" indent="-174625">
              <a:buFont typeface="Wingdings" pitchFamily="2" charset="2"/>
              <a:buNone/>
              <a:tabLst>
                <a:tab pos="2174875" algn="l"/>
                <a:tab pos="3946525" algn="l"/>
              </a:tabLst>
            </a:pPr>
            <a:r>
              <a:rPr lang="en-US" altLang="ja-JP" dirty="0">
                <a:ea typeface="ＭＳ Ｐゴシック" charset="-128"/>
              </a:rPr>
              <a:t>	ANL	</a:t>
            </a:r>
            <a:r>
              <a:rPr lang="en-US" altLang="ja-JP" dirty="0" smtClean="0">
                <a:ea typeface="ＭＳ Ｐゴシック" charset="-128"/>
              </a:rPr>
              <a:t>ORNL/SNS	BARC/Mumbai</a:t>
            </a:r>
            <a:endParaRPr lang="en-US" altLang="ja-JP" dirty="0">
              <a:ea typeface="ＭＳ Ｐゴシック" charset="-128"/>
            </a:endParaRP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3946525" algn="l"/>
              </a:tabLst>
            </a:pPr>
            <a:r>
              <a:rPr lang="en-US" altLang="ja-JP" dirty="0">
                <a:ea typeface="ＭＳ Ｐゴシック" charset="-128"/>
              </a:rPr>
              <a:t>	BNL	</a:t>
            </a:r>
            <a:r>
              <a:rPr lang="en-US" altLang="ja-JP" dirty="0" smtClean="0">
                <a:ea typeface="ＭＳ Ｐゴシック" charset="-128"/>
              </a:rPr>
              <a:t>PNNL</a:t>
            </a:r>
            <a:r>
              <a:rPr lang="en-US" altLang="ja-JP" dirty="0">
                <a:ea typeface="ＭＳ Ｐゴシック" charset="-128"/>
              </a:rPr>
              <a:t>	IUAC/Delhi</a:t>
            </a: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3946525" algn="l"/>
              </a:tabLst>
            </a:pPr>
            <a:r>
              <a:rPr lang="en-US" altLang="ja-JP" dirty="0">
                <a:ea typeface="ＭＳ Ｐゴシック" charset="-128"/>
              </a:rPr>
              <a:t>	Cornell	TJNAF	RRCAT/Indore</a:t>
            </a: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3946525" algn="l"/>
              </a:tabLst>
            </a:pPr>
            <a:r>
              <a:rPr lang="en-US" altLang="ja-JP" dirty="0">
                <a:ea typeface="ＭＳ Ｐゴシック" charset="-128"/>
              </a:rPr>
              <a:t>	Fermilab	SLAC	VECC/Kolkata</a:t>
            </a: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3946525" algn="l"/>
              </a:tabLst>
            </a:pPr>
            <a:r>
              <a:rPr lang="en-US" altLang="ja-JP" dirty="0">
                <a:ea typeface="ＭＳ Ｐゴシック" charset="-128"/>
              </a:rPr>
              <a:t>	LBNL	</a:t>
            </a:r>
            <a:r>
              <a:rPr lang="en-US" altLang="ja-JP" dirty="0" smtClean="0">
                <a:ea typeface="ＭＳ Ｐゴシック" charset="-128"/>
              </a:rPr>
              <a:t>ILC/ART</a:t>
            </a: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3946525" algn="l"/>
              </a:tabLst>
            </a:pPr>
            <a:r>
              <a:rPr lang="en-US" altLang="ja-JP" dirty="0">
                <a:ea typeface="ＭＳ Ｐゴシック" charset="-128"/>
              </a:rPr>
              <a:t>	</a:t>
            </a:r>
            <a:r>
              <a:rPr lang="en-US" altLang="ja-JP" dirty="0" smtClean="0">
                <a:ea typeface="ＭＳ Ｐゴシック" charset="-128"/>
              </a:rPr>
              <a:t>MSU</a:t>
            </a:r>
            <a:endParaRPr lang="en-US" altLang="ja-JP" dirty="0">
              <a:ea typeface="ＭＳ Ｐゴシック" charset="-128"/>
            </a:endParaRPr>
          </a:p>
          <a:p>
            <a:pPr>
              <a:spcBef>
                <a:spcPts val="1800"/>
              </a:spcBef>
            </a:pPr>
            <a:r>
              <a:rPr lang="en-US" dirty="0" smtClean="0"/>
              <a:t>Informal </a:t>
            </a:r>
            <a:r>
              <a:rPr lang="en-US" dirty="0"/>
              <a:t>collaboration/contacts with CERN/SPL, </a:t>
            </a:r>
            <a:r>
              <a:rPr lang="en-US" dirty="0" smtClean="0"/>
              <a:t>ESS</a:t>
            </a:r>
          </a:p>
          <a:p>
            <a:pPr marL="288925" indent="0">
              <a:spcBef>
                <a:spcPts val="0"/>
              </a:spcBef>
              <a:buNone/>
            </a:pPr>
            <a:r>
              <a:rPr lang="en-US" dirty="0" smtClean="0"/>
              <a:t>China/ADS, UK, Korea/</a:t>
            </a:r>
            <a:r>
              <a:rPr lang="en-US" dirty="0" err="1" smtClean="0"/>
              <a:t>KoRIA</a:t>
            </a:r>
            <a:endParaRPr lang="en-US" dirty="0"/>
          </a:p>
          <a:p>
            <a:r>
              <a:rPr lang="en-US" dirty="0" smtClean="0"/>
              <a:t>Weekly </a:t>
            </a:r>
            <a:r>
              <a:rPr lang="en-US" dirty="0"/>
              <a:t>Friday </a:t>
            </a:r>
            <a:r>
              <a:rPr lang="en-US" dirty="0" smtClean="0"/>
              <a:t>meeting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https://indico.fnal.gov/categoryDisplay.py?categId=168</a:t>
            </a:r>
          </a:p>
          <a:p>
            <a:pPr lvl="1"/>
            <a:r>
              <a:rPr lang="en-US" dirty="0"/>
              <a:t>Collaborator participation via </a:t>
            </a:r>
            <a:r>
              <a:rPr lang="en-US" dirty="0" err="1"/>
              <a:t>webex</a:t>
            </a:r>
            <a:endParaRPr lang="en-US" dirty="0"/>
          </a:p>
          <a:p>
            <a:pPr lvl="1"/>
            <a:r>
              <a:rPr lang="en-US" dirty="0"/>
              <a:t>Meeting notes posted</a:t>
            </a:r>
          </a:p>
          <a:p>
            <a:r>
              <a:rPr lang="en-US" dirty="0"/>
              <a:t>Semi-annual Collaboration meetings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116" y="1563715"/>
            <a:ext cx="8298426" cy="46601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Project X Reference Design represents a unique facility which will form the basis for a world leading Intensity Frontier program at Fermilab over many decades</a:t>
            </a:r>
          </a:p>
          <a:p>
            <a:pPr lvl="1"/>
            <a:r>
              <a:rPr lang="en-US" dirty="0" smtClean="0"/>
              <a:t>Reference </a:t>
            </a:r>
            <a:r>
              <a:rPr lang="en-US" dirty="0"/>
              <a:t>Design concept has remained stable for </a:t>
            </a:r>
            <a:r>
              <a:rPr lang="en-US" dirty="0" smtClean="0"/>
              <a:t>two+ </a:t>
            </a:r>
            <a:r>
              <a:rPr lang="en-US" dirty="0"/>
              <a:t>years</a:t>
            </a:r>
          </a:p>
          <a:p>
            <a:r>
              <a:rPr lang="en-US" dirty="0"/>
              <a:t>R&amp;D program underway with very significant investment in </a:t>
            </a:r>
            <a:r>
              <a:rPr lang="en-US" dirty="0" err="1"/>
              <a:t>srf</a:t>
            </a:r>
            <a:endParaRPr lang="en-US" dirty="0"/>
          </a:p>
          <a:p>
            <a:pPr lvl="1"/>
            <a:r>
              <a:rPr lang="en-US" dirty="0"/>
              <a:t>Emphasis on the CW </a:t>
            </a:r>
            <a:r>
              <a:rPr lang="en-US" dirty="0" err="1"/>
              <a:t>linac</a:t>
            </a:r>
            <a:r>
              <a:rPr lang="en-US" dirty="0"/>
              <a:t>/Stage 1 components, including front end development program (PXIE)</a:t>
            </a:r>
          </a:p>
          <a:p>
            <a:r>
              <a:rPr lang="en-US" dirty="0" smtClean="0"/>
              <a:t>Funding constraints within the DOE have led us to identify staging scenarios</a:t>
            </a:r>
          </a:p>
          <a:p>
            <a:pPr lvl="1"/>
            <a:r>
              <a:rPr lang="en-US" dirty="0" smtClean="0"/>
              <a:t>Stage 1, based on a 1 </a:t>
            </a:r>
            <a:r>
              <a:rPr lang="en-US" dirty="0" err="1" smtClean="0"/>
              <a:t>GeV</a:t>
            </a:r>
            <a:r>
              <a:rPr lang="en-US" dirty="0" smtClean="0"/>
              <a:t> CW </a:t>
            </a:r>
            <a:r>
              <a:rPr lang="en-US" dirty="0" err="1" smtClean="0"/>
              <a:t>linac</a:t>
            </a:r>
            <a:r>
              <a:rPr lang="en-US" dirty="0" smtClean="0"/>
              <a:t> feeding the existing Booster, represents a very significant step in performance of the Fermilab complex, and offers both compelling physics opportunities and a platform for further development toward the Reference Design.</a:t>
            </a:r>
          </a:p>
          <a:p>
            <a:r>
              <a:rPr lang="en-US" dirty="0" smtClean="0"/>
              <a:t>Significant effort is being invested in defining physics programs associated with all stages</a:t>
            </a:r>
          </a:p>
          <a:p>
            <a:pPr marL="342900" lvl="1" indent="-342900" algn="ctr">
              <a:spcBef>
                <a:spcPts val="1800"/>
              </a:spcBef>
              <a:buClr>
                <a:srgbClr val="006600"/>
              </a:buClr>
              <a:buSzPct val="125000"/>
              <a:buFont typeface="Symbol" pitchFamily="18" charset="2"/>
              <a:buChar char="Þ"/>
            </a:pPr>
            <a:r>
              <a:rPr lang="en-US" sz="2000" b="1" dirty="0" smtClean="0">
                <a:solidFill>
                  <a:srgbClr val="006600"/>
                </a:solidFill>
              </a:rPr>
              <a:t>The Project X Physics Study is key!</a:t>
            </a:r>
            <a:endParaRPr lang="en-US" sz="2000" b="1" dirty="0">
              <a:solidFill>
                <a:srgbClr val="0066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11125"/>
            <a:ext cx="7696200" cy="955675"/>
          </a:xfrm>
        </p:spPr>
        <p:txBody>
          <a:bodyPr>
            <a:normAutofit/>
          </a:bodyPr>
          <a:lstStyle/>
          <a:p>
            <a:r>
              <a:rPr lang="en-US" dirty="0" smtClean="0"/>
              <a:t>The Landscape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0"/>
            <a:ext cx="9067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172" name="AutoShape 4"/>
          <p:cNvSpPr>
            <a:spLocks noChangeArrowheads="1"/>
          </p:cNvSpPr>
          <p:nvPr/>
        </p:nvSpPr>
        <p:spPr bwMode="auto">
          <a:xfrm>
            <a:off x="5486400" y="3581400"/>
            <a:ext cx="381000" cy="457200"/>
          </a:xfrm>
          <a:prstGeom prst="star5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590800" y="1447800"/>
            <a:ext cx="4648200" cy="388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7010400" y="2590800"/>
            <a:ext cx="1371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7086600" y="4876800"/>
            <a:ext cx="152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1371600" y="1447800"/>
            <a:ext cx="6705600" cy="3962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3505200" y="1371600"/>
            <a:ext cx="5105400" cy="3048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1295400" y="2743200"/>
            <a:ext cx="4419600" cy="266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 rot="10800000">
            <a:off x="294144" y="1447800"/>
            <a:ext cx="4308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x Duty Factor</a:t>
            </a:r>
          </a:p>
        </p:txBody>
      </p:sp>
      <p:sp>
        <p:nvSpPr>
          <p:cNvPr id="19469" name="Text Box 12"/>
          <p:cNvSpPr txBox="1">
            <a:spLocks noChangeArrowheads="1"/>
          </p:cNvSpPr>
          <p:nvPr/>
        </p:nvSpPr>
        <p:spPr bwMode="auto">
          <a:xfrm>
            <a:off x="2362200" y="13716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*</a:t>
            </a:r>
          </a:p>
        </p:txBody>
      </p:sp>
      <p:sp>
        <p:nvSpPr>
          <p:cNvPr id="19470" name="Text Box 13"/>
          <p:cNvSpPr txBox="1">
            <a:spLocks noChangeArrowheads="1"/>
          </p:cNvSpPr>
          <p:nvPr/>
        </p:nvSpPr>
        <p:spPr bwMode="auto">
          <a:xfrm>
            <a:off x="2438400" y="271145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*</a:t>
            </a:r>
          </a:p>
        </p:txBody>
      </p:sp>
      <p:sp>
        <p:nvSpPr>
          <p:cNvPr id="19471" name="Text Box 14"/>
          <p:cNvSpPr txBox="1">
            <a:spLocks noChangeArrowheads="1"/>
          </p:cNvSpPr>
          <p:nvPr/>
        </p:nvSpPr>
        <p:spPr bwMode="auto">
          <a:xfrm>
            <a:off x="8382000" y="35052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*</a:t>
            </a:r>
          </a:p>
        </p:txBody>
      </p:sp>
      <p:sp>
        <p:nvSpPr>
          <p:cNvPr id="19472" name="Oval 15"/>
          <p:cNvSpPr>
            <a:spLocks noChangeArrowheads="1"/>
          </p:cNvSpPr>
          <p:nvPr/>
        </p:nvSpPr>
        <p:spPr bwMode="auto">
          <a:xfrm>
            <a:off x="2895600" y="1981200"/>
            <a:ext cx="152400" cy="152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16"/>
          <p:cNvSpPr>
            <a:spLocks noChangeArrowheads="1"/>
          </p:cNvSpPr>
          <p:nvPr/>
        </p:nvSpPr>
        <p:spPr bwMode="auto">
          <a:xfrm>
            <a:off x="2895600" y="2209800"/>
            <a:ext cx="152400" cy="152400"/>
          </a:xfrm>
          <a:prstGeom prst="ellipse">
            <a:avLst/>
          </a:prstGeom>
          <a:solidFill>
            <a:schemeClr val="accent5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Text Box 17"/>
          <p:cNvSpPr txBox="1">
            <a:spLocks noChangeArrowheads="1"/>
          </p:cNvSpPr>
          <p:nvPr/>
        </p:nvSpPr>
        <p:spPr bwMode="auto">
          <a:xfrm>
            <a:off x="2971800" y="19812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 </a:t>
            </a:r>
            <a:r>
              <a:rPr lang="en-US" sz="1400"/>
              <a:t>PSI</a:t>
            </a:r>
            <a:r>
              <a:rPr lang="en-US" sz="1600"/>
              <a:t> </a:t>
            </a:r>
          </a:p>
        </p:txBody>
      </p:sp>
      <p:sp>
        <p:nvSpPr>
          <p:cNvPr id="19475" name="Oval 18"/>
          <p:cNvSpPr>
            <a:spLocks noChangeArrowheads="1"/>
          </p:cNvSpPr>
          <p:nvPr/>
        </p:nvSpPr>
        <p:spPr bwMode="auto">
          <a:xfrm>
            <a:off x="2743200" y="3200400"/>
            <a:ext cx="152400" cy="152400"/>
          </a:xfrm>
          <a:prstGeom prst="ellipse">
            <a:avLst/>
          </a:prstGeom>
          <a:solidFill>
            <a:schemeClr val="accent5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Text Box 19"/>
          <p:cNvSpPr txBox="1">
            <a:spLocks noChangeArrowheads="1"/>
          </p:cNvSpPr>
          <p:nvPr/>
        </p:nvSpPr>
        <p:spPr bwMode="auto">
          <a:xfrm>
            <a:off x="2590800" y="2895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TRIUMF</a:t>
            </a:r>
          </a:p>
        </p:txBody>
      </p:sp>
      <p:sp>
        <p:nvSpPr>
          <p:cNvPr id="19477" name="Line 20"/>
          <p:cNvSpPr>
            <a:spLocks noChangeShapeType="1"/>
          </p:cNvSpPr>
          <p:nvPr/>
        </p:nvSpPr>
        <p:spPr bwMode="auto">
          <a:xfrm flipV="1">
            <a:off x="4876800" y="2743200"/>
            <a:ext cx="2514600" cy="26670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Text Box 21"/>
          <p:cNvSpPr txBox="1">
            <a:spLocks noChangeArrowheads="1"/>
          </p:cNvSpPr>
          <p:nvPr/>
        </p:nvSpPr>
        <p:spPr bwMode="auto">
          <a:xfrm>
            <a:off x="7315200" y="290988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power</a:t>
            </a:r>
          </a:p>
        </p:txBody>
      </p:sp>
      <p:sp>
        <p:nvSpPr>
          <p:cNvPr id="19479" name="Arc 22"/>
          <p:cNvSpPr>
            <a:spLocks/>
          </p:cNvSpPr>
          <p:nvPr/>
        </p:nvSpPr>
        <p:spPr bwMode="auto">
          <a:xfrm rot="10800000" flipV="1">
            <a:off x="3962400" y="2590800"/>
            <a:ext cx="1600200" cy="3657600"/>
          </a:xfrm>
          <a:custGeom>
            <a:avLst/>
            <a:gdLst>
              <a:gd name="T0" fmla="*/ 0 w 28774"/>
              <a:gd name="T1" fmla="*/ 2147483647 h 21600"/>
              <a:gd name="T2" fmla="*/ 2147483647 w 28774"/>
              <a:gd name="T3" fmla="*/ 2147483647 h 21600"/>
              <a:gd name="T4" fmla="*/ 2147483647 w 28774"/>
              <a:gd name="T5" fmla="*/ 2147483647 h 21600"/>
              <a:gd name="T6" fmla="*/ 0 60000 65536"/>
              <a:gd name="T7" fmla="*/ 0 60000 65536"/>
              <a:gd name="T8" fmla="*/ 0 60000 65536"/>
              <a:gd name="T9" fmla="*/ 0 w 28774"/>
              <a:gd name="T10" fmla="*/ 0 h 21600"/>
              <a:gd name="T11" fmla="*/ 28774 w 2877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74" h="21600" fill="none" extrusionOk="0">
                <a:moveTo>
                  <a:pt x="0" y="1228"/>
                </a:moveTo>
                <a:cubicBezTo>
                  <a:pt x="2306" y="415"/>
                  <a:pt x="4734" y="-1"/>
                  <a:pt x="7180" y="0"/>
                </a:cubicBezTo>
                <a:cubicBezTo>
                  <a:pt x="18916" y="0"/>
                  <a:pt x="28504" y="9370"/>
                  <a:pt x="28774" y="21103"/>
                </a:cubicBezTo>
              </a:path>
              <a:path w="28774" h="21600" stroke="0" extrusionOk="0">
                <a:moveTo>
                  <a:pt x="0" y="1228"/>
                </a:moveTo>
                <a:cubicBezTo>
                  <a:pt x="2306" y="415"/>
                  <a:pt x="4734" y="-1"/>
                  <a:pt x="7180" y="0"/>
                </a:cubicBezTo>
                <a:cubicBezTo>
                  <a:pt x="18916" y="0"/>
                  <a:pt x="28504" y="9370"/>
                  <a:pt x="28774" y="21103"/>
                </a:cubicBezTo>
                <a:lnTo>
                  <a:pt x="718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Text Box 23"/>
          <p:cNvSpPr txBox="1">
            <a:spLocks noChangeArrowheads="1"/>
          </p:cNvSpPr>
          <p:nvPr/>
        </p:nvSpPr>
        <p:spPr bwMode="auto">
          <a:xfrm>
            <a:off x="1752600" y="4743450"/>
            <a:ext cx="1905000" cy="590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</a:rPr>
              <a:t>Stopped/Slow kaon yield/Watt</a:t>
            </a:r>
          </a:p>
        </p:txBody>
      </p:sp>
      <p:sp>
        <p:nvSpPr>
          <p:cNvPr id="19481" name="Line 24"/>
          <p:cNvSpPr>
            <a:spLocks noChangeShapeType="1"/>
          </p:cNvSpPr>
          <p:nvPr/>
        </p:nvSpPr>
        <p:spPr bwMode="auto">
          <a:xfrm>
            <a:off x="3276600" y="4953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1193" name="AutoShape 25"/>
          <p:cNvSpPr>
            <a:spLocks noChangeArrowheads="1"/>
          </p:cNvSpPr>
          <p:nvPr/>
        </p:nvSpPr>
        <p:spPr bwMode="auto">
          <a:xfrm>
            <a:off x="4517923" y="2667000"/>
            <a:ext cx="381000" cy="457200"/>
          </a:xfrm>
          <a:prstGeom prst="star5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83" name="Text Box 26"/>
          <p:cNvSpPr txBox="1">
            <a:spLocks noChangeArrowheads="1"/>
          </p:cNvSpPr>
          <p:nvPr/>
        </p:nvSpPr>
        <p:spPr bwMode="auto">
          <a:xfrm>
            <a:off x="533400" y="6153150"/>
            <a:ext cx="320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* Beam power </a:t>
            </a:r>
            <a:r>
              <a:rPr lang="en-US" sz="1600" dirty="0">
                <a:solidFill>
                  <a:srgbClr val="FF0000"/>
                </a:solidFill>
              </a:rPr>
              <a:t>x </a:t>
            </a:r>
            <a:r>
              <a:rPr lang="en-US" sz="1600" b="1" dirty="0">
                <a:solidFill>
                  <a:srgbClr val="FF0000"/>
                </a:solidFill>
              </a:rPr>
              <a:t>Duty Factor</a:t>
            </a:r>
          </a:p>
        </p:txBody>
      </p:sp>
      <p:sp>
        <p:nvSpPr>
          <p:cNvPr id="19484" name="Text Box 27"/>
          <p:cNvSpPr txBox="1">
            <a:spLocks noChangeArrowheads="1"/>
          </p:cNvSpPr>
          <p:nvPr/>
        </p:nvSpPr>
        <p:spPr bwMode="auto">
          <a:xfrm>
            <a:off x="5181600" y="15240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006600"/>
                </a:solidFill>
              </a:rPr>
              <a:t>Project-X CW-</a:t>
            </a:r>
            <a:r>
              <a:rPr lang="en-US" sz="2000" b="1" i="1" dirty="0" err="1">
                <a:solidFill>
                  <a:srgbClr val="006600"/>
                </a:solidFill>
              </a:rPr>
              <a:t>Linac</a:t>
            </a:r>
            <a:endParaRPr lang="en-US" sz="2000" b="1" i="1" dirty="0">
              <a:solidFill>
                <a:srgbClr val="006600"/>
              </a:solidFill>
            </a:endParaRPr>
          </a:p>
        </p:txBody>
      </p:sp>
      <p:sp>
        <p:nvSpPr>
          <p:cNvPr id="19485" name="Line 28"/>
          <p:cNvSpPr>
            <a:spLocks noChangeShapeType="1"/>
          </p:cNvSpPr>
          <p:nvPr/>
        </p:nvSpPr>
        <p:spPr bwMode="auto">
          <a:xfrm flipH="1">
            <a:off x="4724400" y="1981200"/>
            <a:ext cx="457200" cy="7620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1" name="AutoShape 25"/>
          <p:cNvSpPr>
            <a:spLocks noChangeArrowheads="1"/>
          </p:cNvSpPr>
          <p:nvPr/>
        </p:nvSpPr>
        <p:spPr bwMode="auto">
          <a:xfrm>
            <a:off x="3390900" y="2590800"/>
            <a:ext cx="381000" cy="457200"/>
          </a:xfrm>
          <a:prstGeom prst="star5">
            <a:avLst/>
          </a:prstGeom>
          <a:solidFill>
            <a:srgbClr val="00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0464" y="372357"/>
            <a:ext cx="5791201" cy="1022808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Project Goals</a:t>
            </a:r>
            <a:br>
              <a:rPr lang="en-US" dirty="0" smtClean="0"/>
            </a:br>
            <a:r>
              <a:rPr lang="en-US" sz="2800" dirty="0" smtClean="0"/>
              <a:t>Mission Elements</a:t>
            </a:r>
            <a:endParaRPr lang="en-US" sz="2800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23999"/>
            <a:ext cx="8102600" cy="4599709"/>
          </a:xfrm>
        </p:spPr>
        <p:txBody>
          <a:bodyPr>
            <a:normAutofit/>
          </a:bodyPr>
          <a:lstStyle/>
          <a:p>
            <a:pPr marL="280988" indent="-280988"/>
            <a:r>
              <a:rPr lang="en-US" altLang="ja-JP" dirty="0" smtClean="0">
                <a:ea typeface="ＭＳ Ｐゴシック" charset="-128"/>
              </a:rPr>
              <a:t>A neutrino beam for long baseline neutrino oscillation experiments</a:t>
            </a:r>
          </a:p>
          <a:p>
            <a:pPr marL="579438" lvl="1"/>
            <a:r>
              <a:rPr lang="en-US" altLang="ja-JP" dirty="0" smtClean="0">
                <a:ea typeface="ＭＳ Ｐゴシック" charset="-128"/>
              </a:rPr>
              <a:t>2 MW proton source at 60-120 </a:t>
            </a:r>
            <a:r>
              <a:rPr lang="en-US" altLang="ja-JP" dirty="0" err="1" smtClean="0">
                <a:ea typeface="ＭＳ Ｐゴシック" charset="-128"/>
              </a:rPr>
              <a:t>GeV</a:t>
            </a:r>
            <a:endParaRPr lang="en-US" altLang="ja-JP" dirty="0" smtClean="0">
              <a:ea typeface="ＭＳ Ｐゴシック" charset="-128"/>
            </a:endParaRPr>
          </a:p>
          <a:p>
            <a:pPr marL="280988" indent="-280988"/>
            <a:r>
              <a:rPr lang="en-US" altLang="ja-JP" dirty="0" smtClean="0">
                <a:ea typeface="ＭＳ Ｐゴシック" charset="-128"/>
              </a:rPr>
              <a:t>MW-class low energy proton beams</a:t>
            </a:r>
          </a:p>
          <a:p>
            <a:pPr marL="280988" indent="-280988">
              <a:spcBef>
                <a:spcPct val="0"/>
              </a:spcBef>
              <a:buFontTx/>
              <a:buNone/>
            </a:pPr>
            <a:r>
              <a:rPr lang="en-US" altLang="ja-JP" dirty="0" smtClean="0">
                <a:ea typeface="ＭＳ Ｐゴシック" charset="-128"/>
              </a:rPr>
              <a:t>	for </a:t>
            </a:r>
            <a:r>
              <a:rPr lang="en-US" altLang="ja-JP" dirty="0" err="1" smtClean="0">
                <a:ea typeface="ＭＳ Ｐゴシック" charset="-128"/>
              </a:rPr>
              <a:t>kaon</a:t>
            </a:r>
            <a:r>
              <a:rPr lang="en-US" altLang="ja-JP" dirty="0" smtClean="0">
                <a:ea typeface="ＭＳ Ｐゴシック" charset="-128"/>
              </a:rPr>
              <a:t>, </a:t>
            </a:r>
            <a:r>
              <a:rPr lang="en-US" altLang="ja-JP" dirty="0" err="1" smtClean="0">
                <a:ea typeface="ＭＳ Ｐゴシック" charset="-128"/>
              </a:rPr>
              <a:t>muon</a:t>
            </a:r>
            <a:r>
              <a:rPr lang="en-US" altLang="ja-JP" dirty="0" smtClean="0">
                <a:ea typeface="ＭＳ Ｐゴシック" charset="-128"/>
              </a:rPr>
              <a:t>, neutrino, and nuclei</a:t>
            </a:r>
          </a:p>
          <a:p>
            <a:pPr marL="280988" indent="-280988">
              <a:spcBef>
                <a:spcPct val="0"/>
              </a:spcBef>
              <a:buFontTx/>
              <a:buNone/>
            </a:pPr>
            <a:r>
              <a:rPr lang="en-US" altLang="ja-JP" dirty="0" smtClean="0">
                <a:ea typeface="ＭＳ Ｐゴシック" charset="-128"/>
              </a:rPr>
              <a:t>	based precision experiments</a:t>
            </a:r>
          </a:p>
          <a:p>
            <a:pPr marL="579438" lvl="1"/>
            <a:r>
              <a:rPr lang="en-US" altLang="ja-JP" u="sng" dirty="0" smtClean="0">
                <a:ea typeface="ＭＳ Ｐゴシック" charset="-128"/>
              </a:rPr>
              <a:t>Operations simultaneous</a:t>
            </a:r>
            <a:r>
              <a:rPr lang="en-US" altLang="ja-JP" dirty="0" smtClean="0">
                <a:ea typeface="ＭＳ Ｐゴシック" charset="-128"/>
              </a:rPr>
              <a:t> with the</a:t>
            </a:r>
          </a:p>
          <a:p>
            <a:pPr marL="579438" lvl="1">
              <a:spcBef>
                <a:spcPct val="0"/>
              </a:spcBef>
              <a:buFontTx/>
              <a:buNone/>
            </a:pPr>
            <a:r>
              <a:rPr lang="en-US" altLang="ja-JP" dirty="0" smtClean="0">
                <a:ea typeface="ＭＳ Ｐゴシック" charset="-128"/>
              </a:rPr>
              <a:t>	neutrino program</a:t>
            </a:r>
          </a:p>
          <a:p>
            <a:pPr marL="280988" indent="-280988"/>
            <a:r>
              <a:rPr lang="en-US" altLang="ja-JP" dirty="0" smtClean="0">
                <a:ea typeface="ＭＳ Ｐゴシック" charset="-128"/>
              </a:rPr>
              <a:t>A path toward a </a:t>
            </a:r>
            <a:r>
              <a:rPr lang="en-US" altLang="ja-JP" dirty="0" err="1" smtClean="0">
                <a:ea typeface="ＭＳ Ｐゴシック" charset="-128"/>
              </a:rPr>
              <a:t>muon</a:t>
            </a:r>
            <a:r>
              <a:rPr lang="en-US" altLang="ja-JP" dirty="0" smtClean="0">
                <a:ea typeface="ＭＳ Ｐゴシック" charset="-128"/>
              </a:rPr>
              <a:t> source for</a:t>
            </a:r>
          </a:p>
          <a:p>
            <a:pPr marL="280988" indent="-280988">
              <a:spcBef>
                <a:spcPct val="0"/>
              </a:spcBef>
              <a:buFontTx/>
              <a:buNone/>
            </a:pPr>
            <a:r>
              <a:rPr lang="en-US" altLang="ja-JP" dirty="0" smtClean="0">
                <a:ea typeface="ＭＳ Ｐゴシック" charset="-128"/>
              </a:rPr>
              <a:t>	possible future Neutrino Factory </a:t>
            </a:r>
          </a:p>
          <a:p>
            <a:pPr marL="280988" indent="-280988">
              <a:spcBef>
                <a:spcPct val="0"/>
              </a:spcBef>
              <a:buFontTx/>
              <a:buNone/>
            </a:pPr>
            <a:r>
              <a:rPr lang="en-US" altLang="ja-JP" dirty="0" smtClean="0">
                <a:ea typeface="ＭＳ Ｐゴシック" charset="-128"/>
              </a:rPr>
              <a:t>	and/or a </a:t>
            </a:r>
            <a:r>
              <a:rPr lang="en-US" altLang="ja-JP" dirty="0" err="1" smtClean="0">
                <a:ea typeface="ＭＳ Ｐゴシック" charset="-128"/>
              </a:rPr>
              <a:t>Muon</a:t>
            </a:r>
            <a:r>
              <a:rPr lang="en-US" altLang="ja-JP" dirty="0" smtClean="0">
                <a:ea typeface="ＭＳ Ｐゴシック" charset="-128"/>
              </a:rPr>
              <a:t> Collider</a:t>
            </a:r>
          </a:p>
          <a:p>
            <a:pPr marL="579438" lvl="1"/>
            <a:r>
              <a:rPr lang="en-US" altLang="ja-JP" dirty="0" smtClean="0">
                <a:ea typeface="ＭＳ Ｐゴシック" charset="-128"/>
              </a:rPr>
              <a:t>Requires ~4 MW at ~5-15 </a:t>
            </a:r>
            <a:r>
              <a:rPr lang="en-US" altLang="ja-JP" dirty="0" err="1" smtClean="0">
                <a:ea typeface="ＭＳ Ｐゴシック" charset="-128"/>
              </a:rPr>
              <a:t>GeV</a:t>
            </a:r>
            <a:r>
              <a:rPr lang="en-US" altLang="ja-JP" dirty="0" smtClean="0">
                <a:ea typeface="ＭＳ Ｐゴシック" charset="-128"/>
              </a:rPr>
              <a:t> </a:t>
            </a:r>
          </a:p>
          <a:p>
            <a:pPr marL="280988" indent="-280988"/>
            <a:r>
              <a:rPr lang="en-US" dirty="0" smtClean="0">
                <a:ea typeface="ＭＳ Ｐゴシック" charset="-128"/>
              </a:rPr>
              <a:t>Possible missions beyond particle physics</a:t>
            </a:r>
          </a:p>
          <a:p>
            <a:pPr marL="579438" lvl="1"/>
            <a:r>
              <a:rPr lang="en-US" dirty="0" smtClean="0"/>
              <a:t>Energy </a:t>
            </a:r>
            <a:r>
              <a:rPr lang="en-US" dirty="0" smtClean="0">
                <a:ea typeface="ＭＳ Ｐゴシック" charset="-128"/>
              </a:rPr>
              <a:t>applications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02BA5821-21EB-4C1A-AC70-E98BDB034B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028825"/>
            <a:ext cx="3962400" cy="296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5562600"/>
            <a:ext cx="67056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 eaLnBrk="1" hangingPunct="1">
              <a:buFont typeface="Wingdings" pitchFamily="2" charset="2"/>
              <a:buNone/>
            </a:pPr>
            <a:r>
              <a:rPr lang="en-US" smtClean="0"/>
              <a:t>			as;lkjfda;lskdjf;salkjfd</a:t>
            </a:r>
          </a:p>
        </p:txBody>
      </p:sp>
      <p:pic>
        <p:nvPicPr>
          <p:cNvPr id="15363" name="Picture 6" descr="Project_X-Slide_v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57200" y="6016050"/>
            <a:ext cx="798871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900" dirty="0">
                <a:solidFill>
                  <a:srgbClr val="FFFF00"/>
                </a:solidFill>
              </a:rPr>
              <a:t>Argonne National Laboratory • Brookhaven National Laboratory • Fermi National Accelerator Laboratory • Lawrence Berkeley National Laboratory </a:t>
            </a:r>
          </a:p>
          <a:p>
            <a:pPr algn="l" eaLnBrk="1" hangingPunct="1"/>
            <a:r>
              <a:rPr lang="en-US" sz="900" dirty="0">
                <a:solidFill>
                  <a:srgbClr val="FFFF00"/>
                </a:solidFill>
              </a:rPr>
              <a:t>Pacific Northwest National Laboratory • Oak Ridge National Laboratory / SNS • SLAC National Accelerator Laboratory</a:t>
            </a:r>
          </a:p>
          <a:p>
            <a:pPr algn="l" eaLnBrk="1" hangingPunct="1"/>
            <a:r>
              <a:rPr lang="en-US" sz="900" dirty="0">
                <a:solidFill>
                  <a:srgbClr val="FFFF00"/>
                </a:solidFill>
              </a:rPr>
              <a:t>Thomas Jefferson National Accelerator Facility • Cornell University • Michigan State University • ILC/Americas Regional Team</a:t>
            </a:r>
          </a:p>
          <a:p>
            <a:pPr algn="l" eaLnBrk="1" hangingPunct="1"/>
            <a:r>
              <a:rPr lang="en-US" sz="900" dirty="0" err="1">
                <a:solidFill>
                  <a:srgbClr val="FFFF00"/>
                </a:solidFill>
              </a:rPr>
              <a:t>Bhaba</a:t>
            </a:r>
            <a:r>
              <a:rPr lang="en-US" sz="900" dirty="0">
                <a:solidFill>
                  <a:srgbClr val="FFFF00"/>
                </a:solidFill>
              </a:rPr>
              <a:t> Atomic Research Center • Raja </a:t>
            </a:r>
            <a:r>
              <a:rPr lang="en-US" sz="900" dirty="0" err="1">
                <a:solidFill>
                  <a:srgbClr val="FFFF00"/>
                </a:solidFill>
              </a:rPr>
              <a:t>Ramanna</a:t>
            </a:r>
            <a:r>
              <a:rPr lang="en-US" sz="900" dirty="0">
                <a:solidFill>
                  <a:srgbClr val="FFFF00"/>
                </a:solidFill>
              </a:rPr>
              <a:t> Center of Advanced Technology • Variable Energy Cyclotron Center • Inter University Accelerator 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171575"/>
            <a:ext cx="2514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 MW @ 3 </a:t>
            </a:r>
            <a:r>
              <a:rPr lang="en-US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GeV</a:t>
            </a:r>
            <a:endParaRPr lang="en-US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200 kW @ 8 </a:t>
            </a:r>
            <a:r>
              <a:rPr lang="en-US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GeV</a:t>
            </a:r>
            <a:endParaRPr lang="en-US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2 MW @ 120 </a:t>
            </a:r>
            <a:r>
              <a:rPr lang="en-US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GeV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Reference Design</a:t>
            </a:r>
            <a:br>
              <a:rPr lang="en-US" dirty="0" smtClean="0"/>
            </a:br>
            <a:r>
              <a:rPr lang="en-US" dirty="0" smtClean="0"/>
              <a:t>Scope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8"/>
            <a:ext cx="8368145" cy="4565075"/>
          </a:xfrm>
        </p:spPr>
        <p:txBody>
          <a:bodyPr>
            <a:norm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GeV</a:t>
            </a:r>
            <a:r>
              <a:rPr lang="en-US" dirty="0" smtClean="0"/>
              <a:t> CW superconducting H- </a:t>
            </a:r>
            <a:r>
              <a:rPr lang="en-US" dirty="0" err="1" smtClean="0"/>
              <a:t>linac</a:t>
            </a:r>
            <a:r>
              <a:rPr lang="en-US" dirty="0" smtClean="0"/>
              <a:t> with 1 </a:t>
            </a:r>
            <a:r>
              <a:rPr lang="en-US" dirty="0" err="1" smtClean="0"/>
              <a:t>mA</a:t>
            </a:r>
            <a:r>
              <a:rPr lang="en-US" dirty="0" smtClean="0"/>
              <a:t> average beam current.</a:t>
            </a:r>
          </a:p>
          <a:p>
            <a:pPr lvl="1"/>
            <a:r>
              <a:rPr lang="en-US" dirty="0" smtClean="0"/>
              <a:t>Flexible provision for variable beam structures to multiple users</a:t>
            </a:r>
          </a:p>
          <a:p>
            <a:pPr lvl="2"/>
            <a:r>
              <a:rPr lang="en-US" dirty="0" smtClean="0"/>
              <a:t>CW at time scales &gt;1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sec</a:t>
            </a:r>
            <a:r>
              <a:rPr lang="en-US" dirty="0" smtClean="0"/>
              <a:t>, 20% DF at &lt;1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sec</a:t>
            </a:r>
            <a:endParaRPr lang="en-US" dirty="0" smtClean="0"/>
          </a:p>
          <a:p>
            <a:pPr lvl="1"/>
            <a:r>
              <a:rPr lang="en-US" dirty="0" smtClean="0"/>
              <a:t>Supports rare processes programs at 3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smtClean="0"/>
              <a:t>Provision for 1 </a:t>
            </a:r>
            <a:r>
              <a:rPr lang="en-US" dirty="0" err="1" smtClean="0"/>
              <a:t>GeV</a:t>
            </a:r>
            <a:r>
              <a:rPr lang="en-US" dirty="0" smtClean="0"/>
              <a:t> extraction for nuclear energy program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3-8 </a:t>
            </a:r>
            <a:r>
              <a:rPr lang="en-US" dirty="0" err="1" smtClean="0"/>
              <a:t>GeV</a:t>
            </a:r>
            <a:r>
              <a:rPr lang="en-US" dirty="0" smtClean="0"/>
              <a:t> pulsed </a:t>
            </a:r>
            <a:r>
              <a:rPr lang="en-US" dirty="0" err="1" smtClean="0"/>
              <a:t>linac</a:t>
            </a:r>
            <a:r>
              <a:rPr lang="en-US" dirty="0" smtClean="0"/>
              <a:t> capable of delivering 300 kW at 8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Supports the neutrino program</a:t>
            </a:r>
          </a:p>
          <a:p>
            <a:pPr lvl="1"/>
            <a:r>
              <a:rPr lang="en-US" dirty="0" smtClean="0"/>
              <a:t>Establishes a path toward a </a:t>
            </a:r>
            <a:r>
              <a:rPr lang="en-US" dirty="0" err="1" smtClean="0"/>
              <a:t>muon</a:t>
            </a:r>
            <a:r>
              <a:rPr lang="en-US" dirty="0" smtClean="0"/>
              <a:t> based facility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Upgrades to the Recycler and Main Injector to provide ≥  2 MW to the neutrino production target at 60-120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marL="342900" indent="-342900">
              <a:spcBef>
                <a:spcPts val="1800"/>
              </a:spcBef>
              <a:buClr>
                <a:srgbClr val="006600"/>
              </a:buClr>
              <a:buFont typeface="Symbol" pitchFamily="18" charset="2"/>
              <a:buChar char="Þ"/>
            </a:pPr>
            <a:r>
              <a:rPr lang="en-US" b="1" i="1" dirty="0" smtClean="0">
                <a:solidFill>
                  <a:srgbClr val="006600"/>
                </a:solidFill>
              </a:rPr>
              <a:t>Utilization of a CW </a:t>
            </a:r>
            <a:r>
              <a:rPr lang="en-US" b="1" i="1" dirty="0" err="1" smtClean="0">
                <a:solidFill>
                  <a:srgbClr val="006600"/>
                </a:solidFill>
              </a:rPr>
              <a:t>linac</a:t>
            </a:r>
            <a:r>
              <a:rPr lang="en-US" b="1" i="1" dirty="0" smtClean="0">
                <a:solidFill>
                  <a:srgbClr val="006600"/>
                </a:solidFill>
              </a:rPr>
              <a:t> creates a facility that is unique in the world, with performance that cannot be matched in a synchrotron-based facility.</a:t>
            </a:r>
          </a:p>
          <a:p>
            <a:endParaRPr lang="en-US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47BFC-4B86-4FDA-9ECE-EB911DD062D8}" type="slidenum">
              <a:rPr lang="en-US" smtClean="0"/>
              <a:pPr>
                <a:defRPr/>
              </a:pPr>
              <a:t>8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 Design Performance Goals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PXPS, June 2012 - S. Holmes</a:t>
            </a:r>
            <a:endParaRPr lang="en-US" dirty="0"/>
          </a:p>
        </p:txBody>
      </p:sp>
      <p:sp>
        <p:nvSpPr>
          <p:cNvPr id="1033219" name="Text Box 3"/>
          <p:cNvSpPr txBox="1">
            <a:spLocks noChangeArrowheads="1"/>
          </p:cNvSpPr>
          <p:nvPr/>
        </p:nvSpPr>
        <p:spPr bwMode="auto">
          <a:xfrm>
            <a:off x="914400" y="1496292"/>
            <a:ext cx="8153400" cy="50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tabLst>
                <a:tab pos="457200" algn="l"/>
                <a:tab pos="4800600" algn="r"/>
                <a:tab pos="5029200" algn="l"/>
              </a:tabLst>
            </a:pPr>
            <a:r>
              <a:rPr lang="en-US" sz="1400" u="sng" dirty="0">
                <a:latin typeface="Arial" pitchFamily="34" charset="0"/>
              </a:rPr>
              <a:t>Linac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Particle Type	H</a:t>
            </a:r>
            <a:r>
              <a:rPr lang="en-US" sz="1400" baseline="30000" dirty="0">
                <a:latin typeface="Arial" pitchFamily="34" charset="0"/>
              </a:rPr>
              <a:t>-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Beam Kinetic Energy	</a:t>
            </a:r>
            <a:r>
              <a:rPr lang="en-US" sz="1400" dirty="0" smtClean="0">
                <a:latin typeface="Arial" pitchFamily="34" charset="0"/>
              </a:rPr>
              <a:t>3.0</a:t>
            </a:r>
            <a:r>
              <a:rPr lang="en-US" sz="1400" dirty="0">
                <a:latin typeface="Arial" pitchFamily="34" charset="0"/>
              </a:rPr>
              <a:t>	GeV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Average Beam Current	1	</a:t>
            </a:r>
            <a:r>
              <a:rPr lang="en-US" sz="1400" dirty="0" err="1" smtClean="0">
                <a:latin typeface="Arial" pitchFamily="34" charset="0"/>
              </a:rPr>
              <a:t>mA</a:t>
            </a:r>
            <a:endParaRPr lang="en-US" sz="1400" baseline="30000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Linac pulse rate	</a:t>
            </a:r>
            <a:r>
              <a:rPr lang="en-US" sz="1400" dirty="0" smtClean="0">
                <a:latin typeface="Arial" pitchFamily="34" charset="0"/>
              </a:rPr>
              <a:t>CW</a:t>
            </a:r>
            <a:r>
              <a:rPr lang="en-US" sz="1400" dirty="0">
                <a:latin typeface="Arial" pitchFamily="34" charset="0"/>
              </a:rPr>
              <a:t>	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Beam Power	</a:t>
            </a:r>
            <a:r>
              <a:rPr lang="en-US" sz="1400" dirty="0" smtClean="0">
                <a:latin typeface="Arial" pitchFamily="34" charset="0"/>
              </a:rPr>
              <a:t>3000</a:t>
            </a: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kW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 smtClean="0">
                <a:latin typeface="Arial" pitchFamily="34" charset="0"/>
              </a:rPr>
              <a:t>	Beam Power to 3 </a:t>
            </a:r>
            <a:r>
              <a:rPr lang="en-US" sz="1400" dirty="0" err="1" smtClean="0">
                <a:latin typeface="Arial" pitchFamily="34" charset="0"/>
              </a:rPr>
              <a:t>GeV</a:t>
            </a:r>
            <a:r>
              <a:rPr lang="en-US" sz="1400" dirty="0" smtClean="0">
                <a:latin typeface="Arial" pitchFamily="34" charset="0"/>
              </a:rPr>
              <a:t> program	2870	kW</a:t>
            </a:r>
            <a:endParaRPr lang="en-US" sz="1400" dirty="0">
              <a:latin typeface="Arial" pitchFamily="34" charset="0"/>
            </a:endParaRPr>
          </a:p>
          <a:p>
            <a:pPr algn="l">
              <a:spcBef>
                <a:spcPct val="40000"/>
              </a:spcBef>
              <a:tabLst>
                <a:tab pos="457200" algn="l"/>
                <a:tab pos="5711825" algn="r"/>
                <a:tab pos="5949950" algn="l"/>
              </a:tabLst>
            </a:pPr>
            <a:r>
              <a:rPr lang="en-US" sz="1400" u="sng" dirty="0" smtClean="0">
                <a:latin typeface="Arial" pitchFamily="34" charset="0"/>
              </a:rPr>
              <a:t>Pulsed </a:t>
            </a:r>
            <a:r>
              <a:rPr lang="en-US" sz="1400" u="sng" dirty="0" err="1" smtClean="0">
                <a:latin typeface="Arial" pitchFamily="34" charset="0"/>
              </a:rPr>
              <a:t>Linac</a:t>
            </a:r>
            <a:endParaRPr lang="en-US" sz="1400" u="sng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Particle Type	</a:t>
            </a:r>
            <a:r>
              <a:rPr lang="en-US" sz="1400" dirty="0" smtClean="0">
                <a:latin typeface="Arial" pitchFamily="34" charset="0"/>
              </a:rPr>
              <a:t>H</a:t>
            </a:r>
            <a:r>
              <a:rPr lang="en-US" sz="1400" baseline="30000" dirty="0" smtClean="0">
                <a:latin typeface="Arial" pitchFamily="34" charset="0"/>
              </a:rPr>
              <a:t>-</a:t>
            </a:r>
            <a:endParaRPr lang="en-US" sz="1400" baseline="30000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Beam Kinetic Energy	8.0	GeV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Pulse rate</a:t>
            </a: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10</a:t>
            </a: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Hz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 smtClean="0">
                <a:latin typeface="Arial" pitchFamily="34" charset="0"/>
              </a:rPr>
              <a:t>	Pulse Width	4.3	</a:t>
            </a:r>
            <a:r>
              <a:rPr lang="en-US" sz="1400" dirty="0" err="1" smtClean="0">
                <a:latin typeface="Arial" pitchFamily="34" charset="0"/>
              </a:rPr>
              <a:t>msec</a:t>
            </a:r>
            <a:endParaRPr lang="en-US" sz="1400" dirty="0" smtClean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 smtClean="0">
                <a:latin typeface="Arial" pitchFamily="34" charset="0"/>
              </a:rPr>
              <a:t>	Cycles to Recycler/MI	6</a:t>
            </a:r>
            <a:endParaRPr lang="en-US" sz="1400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Particles per cycle to </a:t>
            </a:r>
            <a:r>
              <a:rPr lang="en-US" sz="1400" dirty="0" smtClean="0">
                <a:latin typeface="Arial" pitchFamily="34" charset="0"/>
              </a:rPr>
              <a:t>Recycler/MI</a:t>
            </a: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2.7</a:t>
            </a:r>
            <a:r>
              <a:rPr lang="en-US" sz="1400" dirty="0" smtClean="0">
                <a:latin typeface="Arial" pitchFamily="34" charset="0"/>
                <a:sym typeface="Symbol" pitchFamily="18" charset="2"/>
              </a:rPr>
              <a:t></a:t>
            </a:r>
            <a:r>
              <a:rPr lang="en-US" sz="1400" dirty="0" smtClean="0">
                <a:latin typeface="Arial" pitchFamily="34" charset="0"/>
              </a:rPr>
              <a:t>10</a:t>
            </a:r>
            <a:r>
              <a:rPr lang="en-US" sz="1400" baseline="30000" dirty="0" smtClean="0">
                <a:latin typeface="Arial" pitchFamily="34" charset="0"/>
              </a:rPr>
              <a:t>13</a:t>
            </a:r>
            <a:endParaRPr lang="en-US" sz="1400" baseline="30000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Beam Power	340	kW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Beam </a:t>
            </a:r>
            <a:r>
              <a:rPr lang="en-US" sz="1400" dirty="0">
                <a:latin typeface="Arial" pitchFamily="34" charset="0"/>
              </a:rPr>
              <a:t>Power to 8 </a:t>
            </a:r>
            <a:r>
              <a:rPr lang="en-US" sz="1400" dirty="0" err="1" smtClean="0">
                <a:latin typeface="Arial" pitchFamily="34" charset="0"/>
              </a:rPr>
              <a:t>GeV</a:t>
            </a:r>
            <a:r>
              <a:rPr lang="en-US" sz="1400" dirty="0" smtClean="0">
                <a:latin typeface="Arial" pitchFamily="34" charset="0"/>
              </a:rPr>
              <a:t> program</a:t>
            </a:r>
            <a:r>
              <a:rPr lang="en-US" sz="1400" dirty="0">
                <a:latin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</a:rPr>
              <a:t>170</a:t>
            </a:r>
            <a:r>
              <a:rPr lang="en-US" sz="1400" dirty="0">
                <a:latin typeface="Arial" pitchFamily="34" charset="0"/>
              </a:rPr>
              <a:t>	kW	</a:t>
            </a:r>
          </a:p>
          <a:p>
            <a:pPr algn="l">
              <a:spcBef>
                <a:spcPct val="40000"/>
              </a:spcBef>
              <a:tabLst>
                <a:tab pos="457200" algn="l"/>
                <a:tab pos="5711825" algn="r"/>
                <a:tab pos="5949950" algn="l"/>
              </a:tabLst>
            </a:pPr>
            <a:r>
              <a:rPr lang="en-US" sz="1400" u="sng" dirty="0">
                <a:latin typeface="Arial" pitchFamily="34" charset="0"/>
              </a:rPr>
              <a:t>Main </a:t>
            </a:r>
            <a:r>
              <a:rPr lang="en-US" sz="1400" u="sng" dirty="0" smtClean="0">
                <a:latin typeface="Arial" pitchFamily="34" charset="0"/>
              </a:rPr>
              <a:t>Injector/Recycler</a:t>
            </a:r>
            <a:endParaRPr lang="en-US" sz="1400" u="sng" dirty="0">
              <a:latin typeface="Arial" pitchFamily="34" charset="0"/>
            </a:endParaRP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Beam Kinetic Energy (maximum)	120	GeV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Cycle time	</a:t>
            </a:r>
            <a:r>
              <a:rPr lang="en-US" sz="1400" dirty="0" smtClean="0">
                <a:latin typeface="Arial" pitchFamily="34" charset="0"/>
              </a:rPr>
              <a:t>1.2</a:t>
            </a:r>
            <a:r>
              <a:rPr lang="en-US" sz="1400" dirty="0">
                <a:latin typeface="Arial" pitchFamily="34" charset="0"/>
              </a:rPr>
              <a:t>	sec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Particles per cycle	</a:t>
            </a:r>
            <a:r>
              <a:rPr lang="en-US" sz="1400" dirty="0" smtClean="0">
                <a:latin typeface="Arial" pitchFamily="34" charset="0"/>
              </a:rPr>
              <a:t>1.5</a:t>
            </a:r>
            <a:r>
              <a:rPr lang="en-US" sz="1400" dirty="0" smtClean="0">
                <a:latin typeface="Arial" pitchFamily="34" charset="0"/>
                <a:sym typeface="Symbol" pitchFamily="18" charset="2"/>
              </a:rPr>
              <a:t></a:t>
            </a:r>
            <a:r>
              <a:rPr lang="en-US" sz="1400" dirty="0">
                <a:latin typeface="Arial" pitchFamily="34" charset="0"/>
              </a:rPr>
              <a:t>10</a:t>
            </a:r>
            <a:r>
              <a:rPr lang="en-US" sz="1400" baseline="30000" dirty="0">
                <a:latin typeface="Arial" pitchFamily="34" charset="0"/>
              </a:rPr>
              <a:t>14</a:t>
            </a:r>
          </a:p>
          <a:p>
            <a:pPr algn="l">
              <a:tabLst>
                <a:tab pos="457200" algn="l"/>
                <a:tab pos="5711825" algn="r"/>
                <a:tab pos="5949950" algn="l"/>
              </a:tabLst>
            </a:pPr>
            <a:r>
              <a:rPr lang="en-US" sz="1400" dirty="0">
                <a:latin typeface="Arial" pitchFamily="34" charset="0"/>
              </a:rPr>
              <a:t>	Beam Power at 120 GeV	</a:t>
            </a:r>
            <a:r>
              <a:rPr lang="en-US" sz="1400" dirty="0" smtClean="0">
                <a:latin typeface="Arial" pitchFamily="34" charset="0"/>
              </a:rPr>
              <a:t>2400</a:t>
            </a:r>
            <a:r>
              <a:rPr lang="en-US" sz="1400" dirty="0">
                <a:latin typeface="Arial" pitchFamily="34" charset="0"/>
              </a:rPr>
              <a:t>	kW</a:t>
            </a:r>
          </a:p>
          <a:p>
            <a:pPr>
              <a:tabLst>
                <a:tab pos="457200" algn="l"/>
                <a:tab pos="4800600" algn="r"/>
                <a:tab pos="5029200" algn="l"/>
              </a:tabLst>
            </a:pPr>
            <a:r>
              <a:rPr lang="en-US" sz="1600" dirty="0">
                <a:latin typeface="Arial" pitchFamily="34" charset="0"/>
              </a:rPr>
              <a:t>	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02BA5821-21EB-4C1A-AC70-E98BDB034B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942906" y="2758684"/>
            <a:ext cx="1431758" cy="386012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75420" y="5955633"/>
            <a:ext cx="1431758" cy="368967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59579" y="4235110"/>
            <a:ext cx="16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simultaneous</a:t>
            </a:r>
            <a:endParaRPr lang="en-US" dirty="0">
              <a:solidFill>
                <a:srgbClr val="006600"/>
              </a:solidFill>
            </a:endParaRPr>
          </a:p>
        </p:txBody>
      </p:sp>
      <p:cxnSp>
        <p:nvCxnSpPr>
          <p:cNvPr id="15" name="Shape 14"/>
          <p:cNvCxnSpPr>
            <a:stCxn id="10" idx="0"/>
            <a:endCxn id="6" idx="6"/>
          </p:cNvCxnSpPr>
          <p:nvPr/>
        </p:nvCxnSpPr>
        <p:spPr>
          <a:xfrm rot="16200000" flipV="1">
            <a:off x="7196517" y="3129837"/>
            <a:ext cx="1283420" cy="927126"/>
          </a:xfrm>
          <a:prstGeom prst="curvedConnector2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10" idx="2"/>
            <a:endCxn id="9" idx="6"/>
          </p:cNvCxnSpPr>
          <p:nvPr/>
        </p:nvCxnSpPr>
        <p:spPr>
          <a:xfrm rot="5400000">
            <a:off x="7036647" y="4874973"/>
            <a:ext cx="1535675" cy="994612"/>
          </a:xfrm>
          <a:prstGeom prst="curvedConnector2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952432" y="4783249"/>
            <a:ext cx="1431758" cy="286074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hape 12"/>
          <p:cNvCxnSpPr>
            <a:stCxn id="10" idx="2"/>
            <a:endCxn id="11" idx="6"/>
          </p:cNvCxnSpPr>
          <p:nvPr/>
        </p:nvCxnSpPr>
        <p:spPr>
          <a:xfrm rot="5400000">
            <a:off x="7682068" y="4306564"/>
            <a:ext cx="321844" cy="917600"/>
          </a:xfrm>
          <a:prstGeom prst="curvedConnector2">
            <a:avLst/>
          </a:prstGeom>
          <a:ln w="190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60354</TotalTime>
  <Words>2851</Words>
  <Application>Microsoft Office PowerPoint</Application>
  <PresentationFormat>On-screen Show (4:3)</PresentationFormat>
  <Paragraphs>617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Symbol</vt:lpstr>
      <vt:lpstr>Rockwell</vt:lpstr>
      <vt:lpstr>MS PGothic</vt:lpstr>
      <vt:lpstr>Wingdings</vt:lpstr>
      <vt:lpstr>Calibri</vt:lpstr>
      <vt:lpstr>Times</vt:lpstr>
      <vt:lpstr>Times New Roman</vt:lpstr>
      <vt:lpstr>Office Theme</vt:lpstr>
      <vt:lpstr>Project X: Accelerator Goals and Challenges</vt:lpstr>
      <vt:lpstr>Outline</vt:lpstr>
      <vt:lpstr>What is Project X?</vt:lpstr>
      <vt:lpstr>The Landscape</vt:lpstr>
      <vt:lpstr>The Landscape</vt:lpstr>
      <vt:lpstr>Project Goals Mission Elements</vt:lpstr>
      <vt:lpstr>PowerPoint Presentation</vt:lpstr>
      <vt:lpstr>Reference Design Scope</vt:lpstr>
      <vt:lpstr>Reference Design Performance Goals</vt:lpstr>
      <vt:lpstr>Reference Design Siting</vt:lpstr>
      <vt:lpstr>Staging Opportunities</vt:lpstr>
      <vt:lpstr>Staged Physics Program</vt:lpstr>
      <vt:lpstr>Staging Options Stage 1</vt:lpstr>
      <vt:lpstr>Staging Options Stage 2</vt:lpstr>
      <vt:lpstr>Staging Options Stage 3</vt:lpstr>
      <vt:lpstr>Siting Options</vt:lpstr>
      <vt:lpstr>Staging Options Stage 4</vt:lpstr>
      <vt:lpstr>Operating Scenarios CW Linac</vt:lpstr>
      <vt:lpstr>Performance by Stage projectx-docdb.fnal.gov/cgi-bin/ShowDocument?docid=1061</vt:lpstr>
      <vt:lpstr>Performance by Stage projectx-docdb.fnal.gov/cgi-bin/ShowDocument?docid=1061</vt:lpstr>
      <vt:lpstr>Performance by Stage projectx-docdb.fnal.gov/cgi-bin/ShowDocument?docid=1061</vt:lpstr>
      <vt:lpstr>R&amp;D Program Challenges</vt:lpstr>
      <vt:lpstr>Project X Injector Experiment PXIE</vt:lpstr>
      <vt:lpstr>PXIE Program</vt:lpstr>
      <vt:lpstr>PXIE Status</vt:lpstr>
      <vt:lpstr>PXIE @ CMTF</vt:lpstr>
      <vt:lpstr>SRF R&amp;D Technology Map</vt:lpstr>
      <vt:lpstr>Choice of Cavity Parameters </vt:lpstr>
      <vt:lpstr>SRF Acceleration Parameters</vt:lpstr>
      <vt:lpstr>SRF Development Cavity/ CM  Status  </vt:lpstr>
      <vt:lpstr>162.5 and 325 MHz Cavities</vt:lpstr>
      <vt:lpstr>  650 MHz Cavities</vt:lpstr>
      <vt:lpstr>650 MHz  Single Cell Performance (JLab, b=0.6)</vt:lpstr>
      <vt:lpstr>Centrifugal Barrel Polishing IB4 Tumbling Machine</vt:lpstr>
      <vt:lpstr>Centrifugal Barrel Polishing 9-Cell Results</vt:lpstr>
      <vt:lpstr>SRF Plan Cavities &amp; Cryomodules</vt:lpstr>
      <vt:lpstr>SRF Plan Infrastructure</vt:lpstr>
      <vt:lpstr>R&amp;D H- Injection</vt:lpstr>
      <vt:lpstr>R&amp;D RF Sources</vt:lpstr>
      <vt:lpstr>Project X Status and Strategy</vt:lpstr>
      <vt:lpstr>Collaboration Activities</vt:lpstr>
      <vt:lpstr>Summary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X RD&amp;D Plan Subsystem Here</dc:title>
  <dc:creator>Holmes</dc:creator>
  <cp:lastModifiedBy>Steve Holmes</cp:lastModifiedBy>
  <cp:revision>2298</cp:revision>
  <cp:lastPrinted>2012-06-15T18:46:31Z</cp:lastPrinted>
  <dcterms:created xsi:type="dcterms:W3CDTF">2009-05-07T16:53:10Z</dcterms:created>
  <dcterms:modified xsi:type="dcterms:W3CDTF">2012-06-15T22:49:23Z</dcterms:modified>
</cp:coreProperties>
</file>