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74" r:id="rId3"/>
    <p:sldMasterId id="2147483683" r:id="rId4"/>
    <p:sldMasterId id="2147483694" r:id="rId5"/>
  </p:sldMasterIdLst>
  <p:notesMasterIdLst>
    <p:notesMasterId r:id="rId21"/>
  </p:notesMasterIdLst>
  <p:sldIdLst>
    <p:sldId id="256" r:id="rId6"/>
    <p:sldId id="295" r:id="rId7"/>
    <p:sldId id="307" r:id="rId8"/>
    <p:sldId id="315" r:id="rId9"/>
    <p:sldId id="318" r:id="rId10"/>
    <p:sldId id="320" r:id="rId11"/>
    <p:sldId id="322" r:id="rId12"/>
    <p:sldId id="323" r:id="rId13"/>
    <p:sldId id="324" r:id="rId14"/>
    <p:sldId id="325" r:id="rId15"/>
    <p:sldId id="326" r:id="rId16"/>
    <p:sldId id="327" r:id="rId17"/>
    <p:sldId id="321" r:id="rId18"/>
    <p:sldId id="319" r:id="rId19"/>
    <p:sldId id="310" r:id="rId2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9" autoAdjust="0"/>
    <p:restoredTop sz="94660"/>
  </p:normalViewPr>
  <p:slideViewPr>
    <p:cSldViewPr snapToGrid="0">
      <p:cViewPr varScale="1">
        <p:scale>
          <a:sx n="115" d="100"/>
          <a:sy n="115" d="100"/>
        </p:scale>
        <p:origin x="114" y="1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DFC90-F227-4B9B-ABD2-A384746736B9}"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B29A3-778E-421D-AE52-5C0BE24583CE}" type="slidenum">
              <a:rPr lang="en-US" smtClean="0"/>
              <a:t>‹#›</a:t>
            </a:fld>
            <a:endParaRPr lang="en-US"/>
          </a:p>
        </p:txBody>
      </p:sp>
    </p:spTree>
    <p:extLst>
      <p:ext uri="{BB962C8B-B14F-4D97-AF65-F5344CB8AC3E}">
        <p14:creationId xmlns:p14="http://schemas.microsoft.com/office/powerpoint/2010/main" val="63701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711746"/>
            <a:ext cx="11057467"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605367" y="3209908"/>
            <a:ext cx="11061700"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smtClean="0"/>
              <a:t>Edit Master text styles</a:t>
            </a:r>
          </a:p>
        </p:txBody>
      </p:sp>
    </p:spTree>
    <p:extLst>
      <p:ext uri="{BB962C8B-B14F-4D97-AF65-F5344CB8AC3E}">
        <p14:creationId xmlns:p14="http://schemas.microsoft.com/office/powerpoint/2010/main" val="7517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6" y="1227138"/>
            <a:ext cx="11061700"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Text Placeholder 2"/>
          <p:cNvSpPr>
            <a:spLocks noGrp="1"/>
          </p:cNvSpPr>
          <p:nvPr>
            <p:ph type="body" idx="11"/>
          </p:nvPr>
        </p:nvSpPr>
        <p:spPr>
          <a:xfrm>
            <a:off x="609605" y="5686118"/>
            <a:ext cx="11057460"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fld id="{93040B1D-905B-435B-8D70-CBECDD7A39E1}" type="datetime1">
              <a:rPr lang="en-US" smtClean="0"/>
              <a:t>1/19/2022</a:t>
            </a:fld>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smtClean="0"/>
              <a:t>Lambert | ArgonCube Engineering Meeting</a:t>
            </a:r>
            <a:endParaRPr lang="en-US"/>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609606" y="425569"/>
            <a:ext cx="11057461" cy="60376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a:p>
        </p:txBody>
      </p:sp>
    </p:spTree>
    <p:extLst>
      <p:ext uri="{BB962C8B-B14F-4D97-AF65-F5344CB8AC3E}">
        <p14:creationId xmlns:p14="http://schemas.microsoft.com/office/powerpoint/2010/main" val="75373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369130" y="274638"/>
            <a:ext cx="11384816" cy="883860"/>
          </a:xfrm>
          <a:prstGeom prst="rect">
            <a:avLst/>
          </a:prstGeom>
        </p:spPr>
        <p:txBody>
          <a:bodyPr vert="horz" lIns="0" tIns="0" rIns="0" bIns="0">
            <a:noAutofit/>
          </a:bodyPr>
          <a:lstStyle>
            <a:lvl1pPr algn="l">
              <a:defRPr sz="32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369130" y="1357503"/>
            <a:ext cx="11384816" cy="4920571"/>
          </a:xfrm>
          <a:prstGeom prst="rect">
            <a:avLst/>
          </a:prstGeom>
        </p:spPr>
        <p:txBody>
          <a:bodyPr lIns="0" rIns="0">
            <a:normAutofit/>
          </a:bodyPr>
          <a:lstStyle>
            <a:lvl1pPr marL="230188" indent="-230188">
              <a:lnSpc>
                <a:spcPct val="100000"/>
              </a:lnSpc>
              <a:spcBef>
                <a:spcPts val="1200"/>
              </a:spcBef>
              <a:spcAft>
                <a:spcPts val="0"/>
              </a:spcAft>
              <a:buFont typeface="Arial"/>
              <a:buChar char="•"/>
              <a:defRPr sz="2400" b="0" i="0">
                <a:solidFill>
                  <a:srgbClr val="3C5A77"/>
                </a:solidFill>
                <a:latin typeface="Helvetica"/>
              </a:defRPr>
            </a:lvl1pPr>
            <a:lvl2pPr marL="514350" indent="-230188">
              <a:lnSpc>
                <a:spcPct val="100000"/>
              </a:lnSpc>
              <a:spcBef>
                <a:spcPts val="0"/>
              </a:spcBef>
              <a:spcAft>
                <a:spcPts val="0"/>
              </a:spcAft>
              <a:buSzPct val="90000"/>
              <a:buFont typeface="Lucida Grande"/>
              <a:buChar char="-"/>
              <a:defRPr sz="2000" b="0" i="0">
                <a:solidFill>
                  <a:srgbClr val="3C5A77"/>
                </a:solidFill>
                <a:latin typeface="Helvetica"/>
              </a:defRPr>
            </a:lvl2pPr>
            <a:lvl3pPr marL="860425" indent="-230188">
              <a:lnSpc>
                <a:spcPct val="100000"/>
              </a:lnSpc>
              <a:spcBef>
                <a:spcPts val="0"/>
              </a:spcBef>
              <a:spcAft>
                <a:spcPts val="0"/>
              </a:spcAft>
              <a:buSzPct val="88000"/>
              <a:buFont typeface="Arial"/>
              <a:buChar char="•"/>
              <a:defRPr sz="1800" b="0" i="0">
                <a:solidFill>
                  <a:srgbClr val="3C5A77"/>
                </a:solidFill>
                <a:latin typeface="Helvetica"/>
              </a:defRPr>
            </a:lvl3pPr>
            <a:lvl4pPr marL="1198563" indent="-230188">
              <a:lnSpc>
                <a:spcPct val="100000"/>
              </a:lnSpc>
              <a:spcBef>
                <a:spcPts val="0"/>
              </a:spcBef>
              <a:spcAft>
                <a:spcPts val="0"/>
              </a:spcAft>
              <a:buSzPct val="90000"/>
              <a:buFont typeface="Lucida Grande"/>
              <a:buChar char="-"/>
              <a:defRPr sz="1400" b="0" i="0">
                <a:solidFill>
                  <a:srgbClr val="3C5A77"/>
                </a:solidFill>
                <a:latin typeface="Helvetica"/>
              </a:defRPr>
            </a:lvl4pPr>
            <a:lvl5pPr marL="1484313" indent="-225425">
              <a:lnSpc>
                <a:spcPct val="100000"/>
              </a:lnSpc>
              <a:spcBef>
                <a:spcPts val="0"/>
              </a:spcBef>
              <a:spcAft>
                <a:spcPts val="0"/>
              </a:spcAft>
              <a:buSzPct val="88000"/>
              <a:buFont typeface="Arial"/>
              <a:buChar char="•"/>
              <a:defRPr sz="12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a:extLst>
              <a:ext uri="{FF2B5EF4-FFF2-40B4-BE49-F238E27FC236}">
                <a16:creationId xmlns:a16="http://schemas.microsoft.com/office/drawing/2014/main" id="{AF2B9765-4D24-4CBD-A329-DF85D292EA12}"/>
              </a:ext>
            </a:extLst>
          </p:cNvPr>
          <p:cNvSpPr>
            <a:spLocks noGrp="1"/>
          </p:cNvSpPr>
          <p:nvPr>
            <p:ph type="dt" sz="half" idx="12"/>
          </p:nvPr>
        </p:nvSpPr>
        <p:spPr/>
        <p:txBody>
          <a:bodyPr/>
          <a:lstStyle/>
          <a:p>
            <a:fld id="{879054E1-F95E-4356-86F5-FC3A00118974}" type="datetime1">
              <a:rPr lang="en-US" smtClean="0"/>
              <a:t>1/19/2022</a:t>
            </a:fld>
            <a:endParaRPr lang="en-US"/>
          </a:p>
        </p:txBody>
      </p:sp>
      <p:sp>
        <p:nvSpPr>
          <p:cNvPr id="3" name="Footer Placeholder 2">
            <a:extLst>
              <a:ext uri="{FF2B5EF4-FFF2-40B4-BE49-F238E27FC236}">
                <a16:creationId xmlns:a16="http://schemas.microsoft.com/office/drawing/2014/main" id="{DFFAA9FE-4289-44DC-B79C-5B1402718BA6}"/>
              </a:ext>
            </a:extLst>
          </p:cNvPr>
          <p:cNvSpPr>
            <a:spLocks noGrp="1"/>
          </p:cNvSpPr>
          <p:nvPr>
            <p:ph type="ftr" sz="quarter" idx="13"/>
          </p:nvPr>
        </p:nvSpPr>
        <p:spPr/>
        <p:txBody>
          <a:bodyPr/>
          <a:lstStyle/>
          <a:p>
            <a:r>
              <a:rPr lang="en-US" smtClean="0"/>
              <a:t>Lambert | ArgonCube Engineering Meeting</a:t>
            </a:r>
            <a:endParaRPr lang="en-US"/>
          </a:p>
        </p:txBody>
      </p:sp>
      <p:sp>
        <p:nvSpPr>
          <p:cNvPr id="5" name="Slide Number Placeholder 4">
            <a:extLst>
              <a:ext uri="{FF2B5EF4-FFF2-40B4-BE49-F238E27FC236}">
                <a16:creationId xmlns:a16="http://schemas.microsoft.com/office/drawing/2014/main" id="{1D87DE12-534F-455F-B899-EED0B3632AAD}"/>
              </a:ext>
            </a:extLst>
          </p:cNvPr>
          <p:cNvSpPr>
            <a:spLocks noGrp="1"/>
          </p:cNvSpPr>
          <p:nvPr>
            <p:ph type="sldNum" sz="quarter" idx="14"/>
          </p:nvPr>
        </p:nvSpPr>
        <p:spPr/>
        <p:txBody>
          <a:bodyPr/>
          <a:lstStyle/>
          <a:p>
            <a:fld id="{D7269C37-F1AD-4E91-B8A3-755FEC9D339E}" type="slidenum">
              <a:rPr lang="en-US" smtClean="0"/>
              <a:t>‹#›</a:t>
            </a:fld>
            <a:endParaRPr lang="en-US"/>
          </a:p>
        </p:txBody>
      </p:sp>
    </p:spTree>
    <p:extLst>
      <p:ext uri="{BB962C8B-B14F-4D97-AF65-F5344CB8AC3E}">
        <p14:creationId xmlns:p14="http://schemas.microsoft.com/office/powerpoint/2010/main" val="2336530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365760"/>
            <a:ext cx="10972800" cy="647102"/>
          </a:xfrm>
          <a:prstGeom prst="rect">
            <a:avLst/>
          </a:prstGeom>
        </p:spPr>
        <p:txBody>
          <a:bodyPr vert="horz" lIns="0" tIns="0" rIns="0" bIns="0"/>
          <a:lstStyle>
            <a:lvl1pPr algn="l">
              <a:defRPr sz="2200" b="1" i="0" baseline="0">
                <a:solidFill>
                  <a:srgbClr val="E95125"/>
                </a:solidFill>
                <a:latin typeface="Helvetica"/>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089F3606-095B-4D00-8226-7BDE645C8B66}"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smtClean="0"/>
              <a:t>Edit Master text styles</a:t>
            </a:r>
          </a:p>
          <a:p>
            <a:pPr marL="256032" marR="0" lvl="1" indent="-265176" algn="l" defTabSz="457200" rtl="0" eaLnBrk="1" fontAlgn="base" latinLnBrk="0" hangingPunct="1">
              <a:lnSpc>
                <a:spcPct val="100000"/>
              </a:lnSpc>
              <a:spcBef>
                <a:spcPts val="0"/>
              </a:spcBef>
              <a:spcAft>
                <a:spcPts val="0"/>
              </a:spcAft>
              <a:buClrTx/>
              <a:buSzTx/>
              <a:buFont typeface="Arial"/>
              <a:buChar char="•"/>
              <a:tabLst/>
              <a:defRPr/>
            </a:pPr>
            <a:r>
              <a:rPr lang="en-US" smtClean="0"/>
              <a:t>Second level</a:t>
            </a:r>
          </a:p>
          <a:p>
            <a:pPr marL="256032" marR="0" lvl="2" indent="-265176" algn="l" defTabSz="457200" rtl="0" eaLnBrk="1" fontAlgn="base" latinLnBrk="0" hangingPunct="1">
              <a:lnSpc>
                <a:spcPct val="100000"/>
              </a:lnSpc>
              <a:spcBef>
                <a:spcPts val="0"/>
              </a:spcBef>
              <a:spcAft>
                <a:spcPts val="0"/>
              </a:spcAft>
              <a:buClrTx/>
              <a:buSzTx/>
              <a:buFont typeface="Arial"/>
              <a:buChar char="•"/>
              <a:tabLst/>
              <a:defRPr/>
            </a:pPr>
            <a:r>
              <a:rPr lang="en-US" smtClean="0"/>
              <a:t>Third level</a:t>
            </a:r>
          </a:p>
          <a:p>
            <a:pPr marL="256032" marR="0" lvl="3" indent="-265176" algn="l" defTabSz="457200" rtl="0" eaLnBrk="1" fontAlgn="base" latinLnBrk="0" hangingPunct="1">
              <a:lnSpc>
                <a:spcPct val="100000"/>
              </a:lnSpc>
              <a:spcBef>
                <a:spcPts val="0"/>
              </a:spcBef>
              <a:spcAft>
                <a:spcPts val="0"/>
              </a:spcAft>
              <a:buClrTx/>
              <a:buSzTx/>
              <a:buFont typeface="Arial"/>
              <a:buChar char="•"/>
              <a:tabLst/>
              <a:defRPr/>
            </a:pPr>
            <a:r>
              <a:rPr lang="en-US" smtClean="0"/>
              <a:t>Fourth level</a:t>
            </a:r>
          </a:p>
          <a:p>
            <a:pPr marL="256032" marR="0" lvl="4" indent="-265176" algn="l" defTabSz="457200" rtl="0" eaLnBrk="1" fontAlgn="base" latinLnBrk="0" hangingPunct="1">
              <a:lnSpc>
                <a:spcPct val="100000"/>
              </a:lnSpc>
              <a:spcBef>
                <a:spcPts val="0"/>
              </a:spcBef>
              <a:spcAft>
                <a:spcPts val="0"/>
              </a:spcAft>
              <a:buClrTx/>
              <a:buSzTx/>
              <a:buFont typeface="Arial"/>
              <a:buChar char="•"/>
              <a:tabLst/>
              <a:defRPr/>
            </a:pPr>
            <a:r>
              <a:rPr lang="en-US" smtClean="0"/>
              <a:t>Fifth level</a:t>
            </a:r>
            <a:endParaRPr lang="en-US" dirty="0"/>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908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D90B9ECE-B153-4B40-8373-7C9A213CE241}" type="datetime1">
              <a:rPr lang="en-US" smtClean="0"/>
              <a:t>1/19/2022</a:t>
            </a:fld>
            <a:endParaRPr lang="en-US" dirty="0"/>
          </a:p>
        </p:txBody>
      </p:sp>
      <p:sp>
        <p:nvSpPr>
          <p:cNvPr id="5" name="Footer Placeholder 4"/>
          <p:cNvSpPr>
            <a:spLocks noGrp="1"/>
          </p:cNvSpPr>
          <p:nvPr>
            <p:ph type="ftr" sz="quarter" idx="11"/>
          </p:nvPr>
        </p:nvSpPr>
        <p:spPr/>
        <p:txBody>
          <a:bodyPr/>
          <a:lstStyle/>
          <a:p>
            <a:pPr>
              <a:defRPr/>
            </a:pPr>
            <a:r>
              <a:rPr lang="en-US" smtClean="0"/>
              <a:t>Lambert | ArgonCube Engineering Meeting</a:t>
            </a:r>
            <a:endParaRPr lang="en-US"/>
          </a:p>
        </p:txBody>
      </p:sp>
      <p:sp>
        <p:nvSpPr>
          <p:cNvPr id="6" name="Slide Number Placeholder 5"/>
          <p:cNvSpPr>
            <a:spLocks noGrp="1"/>
          </p:cNvSpPr>
          <p:nvPr>
            <p:ph type="sldNum" sz="quarter" idx="12"/>
          </p:nvPr>
        </p:nvSpPr>
        <p:spPr/>
        <p:txBody>
          <a:bodyPr/>
          <a:lstStyle/>
          <a:p>
            <a:pPr>
              <a:defRPr/>
            </a:pPr>
            <a:fld id="{0C39C72E-2A13-EB4D-AD45-6D4E6ACAED8D}" type="slidenum">
              <a:rPr lang="en-US"/>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4621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5" name="Date Placeholder 3"/>
          <p:cNvSpPr>
            <a:spLocks noGrp="1"/>
          </p:cNvSpPr>
          <p:nvPr>
            <p:ph type="dt" sz="half" idx="13"/>
          </p:nvPr>
        </p:nvSpPr>
        <p:spPr/>
        <p:txBody>
          <a:bodyPr/>
          <a:lstStyle>
            <a:lvl1pPr>
              <a:defRPr/>
            </a:lvl1pPr>
          </a:lstStyle>
          <a:p>
            <a:pPr>
              <a:defRPr/>
            </a:pPr>
            <a:fld id="{DF85A792-D11E-43CF-AD4E-0EE0E581AE35}" type="datetime1">
              <a:rPr lang="en-US" smtClean="0"/>
              <a:t>1/19/2022</a:t>
            </a:fld>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smtClean="0"/>
              <a:t>Lambert | ArgonCube Engineering Meeting</a:t>
            </a:r>
            <a:endParaRPr lang="en-US"/>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52210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347369"/>
            <a:ext cx="53381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Title 1"/>
          <p:cNvSpPr>
            <a:spLocks noGrp="1"/>
          </p:cNvSpPr>
          <p:nvPr>
            <p:ph type="title"/>
          </p:nvPr>
        </p:nvSpPr>
        <p:spPr>
          <a:xfrm>
            <a:off x="594745" y="432611"/>
            <a:ext cx="11072356" cy="57950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4" name="Text Placeholder 2"/>
          <p:cNvSpPr>
            <a:spLocks noGrp="1"/>
          </p:cNvSpPr>
          <p:nvPr>
            <p:ph type="body" idx="13"/>
          </p:nvPr>
        </p:nvSpPr>
        <p:spPr>
          <a:xfrm>
            <a:off x="6244260" y="5347369"/>
            <a:ext cx="54228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3"/>
          <p:cNvSpPr>
            <a:spLocks noGrp="1"/>
          </p:cNvSpPr>
          <p:nvPr>
            <p:ph type="dt" sz="half" idx="16"/>
          </p:nvPr>
        </p:nvSpPr>
        <p:spPr/>
        <p:txBody>
          <a:bodyPr/>
          <a:lstStyle>
            <a:lvl1pPr>
              <a:defRPr/>
            </a:lvl1pPr>
          </a:lstStyle>
          <a:p>
            <a:pPr>
              <a:defRPr/>
            </a:pPr>
            <a:fld id="{FD48104B-E488-40EB-BF50-EE7C5B59F99E}" type="datetime1">
              <a:rPr lang="en-US" smtClean="0"/>
              <a:t>1/19/2022</a:t>
            </a:fld>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smtClean="0"/>
              <a:t>Lambert | ArgonCube Engineering Meeting</a:t>
            </a:r>
            <a:endParaRPr lang="en-US"/>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609600"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20"/>
          </p:nvPr>
        </p:nvSpPr>
        <p:spPr>
          <a:xfrm>
            <a:off x="6335272"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4536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609600" y="432610"/>
            <a:ext cx="11057467" cy="64695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3" name="Picture Placeholder 12"/>
          <p:cNvSpPr>
            <a:spLocks noGrp="1"/>
          </p:cNvSpPr>
          <p:nvPr>
            <p:ph type="pic" sz="quarter" idx="10"/>
          </p:nvPr>
        </p:nvSpPr>
        <p:spPr>
          <a:xfrm>
            <a:off x="609600" y="1238251"/>
            <a:ext cx="11057467" cy="4846639"/>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4" name="Date Placeholder 3"/>
          <p:cNvSpPr>
            <a:spLocks noGrp="1"/>
          </p:cNvSpPr>
          <p:nvPr>
            <p:ph type="dt" sz="half" idx="11"/>
          </p:nvPr>
        </p:nvSpPr>
        <p:spPr/>
        <p:txBody>
          <a:bodyPr/>
          <a:lstStyle>
            <a:lvl1pPr>
              <a:defRPr/>
            </a:lvl1pPr>
          </a:lstStyle>
          <a:p>
            <a:pPr>
              <a:defRPr/>
            </a:pPr>
            <a:fld id="{D9150621-6FAC-4E0F-9F0E-534CA9A35BD6}" type="datetime1">
              <a:rPr lang="en-US" smtClean="0"/>
              <a:t>1/19/2022</a:t>
            </a:fld>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smtClean="0"/>
              <a:t>Lambert | ArgonCube Engineering Meeting</a:t>
            </a:r>
            <a:endParaRPr lang="en-US"/>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230648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1"/>
            <a:ext cx="12192000" cy="6099175"/>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3" name="Date Placeholder 3"/>
          <p:cNvSpPr>
            <a:spLocks noGrp="1"/>
          </p:cNvSpPr>
          <p:nvPr>
            <p:ph type="dt" sz="half" idx="11"/>
          </p:nvPr>
        </p:nvSpPr>
        <p:spPr/>
        <p:txBody>
          <a:bodyPr/>
          <a:lstStyle>
            <a:lvl1pPr>
              <a:defRPr/>
            </a:lvl1pPr>
          </a:lstStyle>
          <a:p>
            <a:pPr>
              <a:defRPr/>
            </a:pPr>
            <a:fld id="{E5B0230F-4B33-46E4-BC65-865F12D0BD2B}" type="datetime1">
              <a:rPr lang="en-US" smtClean="0"/>
              <a:t>1/19/2022</a:t>
            </a:fld>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smtClean="0"/>
              <a:t>Lambert | ArgonCube Engineering Meeting</a:t>
            </a:r>
            <a:endParaRPr lang="en-US"/>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435579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175906"/>
            <a:ext cx="402336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4" name="Picture Placeholder 12"/>
          <p:cNvSpPr>
            <a:spLocks noGrp="1"/>
          </p:cNvSpPr>
          <p:nvPr>
            <p:ph type="pic" sz="quarter" idx="15"/>
          </p:nvPr>
        </p:nvSpPr>
        <p:spPr>
          <a:xfrm>
            <a:off x="4955118" y="1238250"/>
            <a:ext cx="6711949" cy="4852988"/>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fld id="{A5342D1D-59B4-4D53-AF64-2481F8FCDDB3}" type="datetime1">
              <a:rPr lang="en-US" smtClean="0"/>
              <a:t>1/19/2022</a:t>
            </a:fld>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smtClean="0"/>
              <a:t>Lambert | ArgonCube Engineering Meeting</a:t>
            </a:r>
            <a:endParaRPr lang="en-US"/>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609600" y="429098"/>
            <a:ext cx="11057467" cy="647102"/>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9" name="Content Placeholder 2"/>
          <p:cNvSpPr>
            <a:spLocks noGrp="1"/>
          </p:cNvSpPr>
          <p:nvPr>
            <p:ph idx="19"/>
          </p:nvPr>
        </p:nvSpPr>
        <p:spPr>
          <a:xfrm>
            <a:off x="609600" y="1238250"/>
            <a:ext cx="4023365"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6059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6" y="1227138"/>
            <a:ext cx="11061700"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Text Placeholder 2"/>
          <p:cNvSpPr>
            <a:spLocks noGrp="1"/>
          </p:cNvSpPr>
          <p:nvPr>
            <p:ph type="body" idx="11"/>
          </p:nvPr>
        </p:nvSpPr>
        <p:spPr>
          <a:xfrm>
            <a:off x="609605" y="5686118"/>
            <a:ext cx="11057460"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fld id="{E1E30635-F4A4-4FF6-9DA3-AFFB50966721}" type="datetime1">
              <a:rPr lang="en-US" smtClean="0"/>
              <a:t>1/19/2022</a:t>
            </a:fld>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smtClean="0"/>
              <a:t>Lambert | ArgonCube Engineering Meeting</a:t>
            </a:r>
            <a:endParaRPr lang="en-US"/>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609606" y="425569"/>
            <a:ext cx="11057461" cy="60376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a:p>
        </p:txBody>
      </p:sp>
    </p:spTree>
    <p:extLst>
      <p:ext uri="{BB962C8B-B14F-4D97-AF65-F5344CB8AC3E}">
        <p14:creationId xmlns:p14="http://schemas.microsoft.com/office/powerpoint/2010/main" val="134548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609601" y="432612"/>
            <a:ext cx="11057467" cy="64695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3" name="Picture Placeholder 12"/>
          <p:cNvSpPr>
            <a:spLocks noGrp="1"/>
          </p:cNvSpPr>
          <p:nvPr>
            <p:ph type="pic" sz="quarter" idx="10"/>
          </p:nvPr>
        </p:nvSpPr>
        <p:spPr>
          <a:xfrm>
            <a:off x="609601" y="1238253"/>
            <a:ext cx="11057467" cy="4846639"/>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5" name="Footer Placeholder 4"/>
          <p:cNvSpPr>
            <a:spLocks noGrp="1"/>
          </p:cNvSpPr>
          <p:nvPr>
            <p:ph type="ftr" sz="quarter" idx="12"/>
          </p:nvPr>
        </p:nvSpPr>
        <p:spPr/>
        <p:txBody>
          <a:bodyPr/>
          <a:lstStyle>
            <a:lvl1pPr>
              <a:defRPr/>
            </a:lvl1pPr>
          </a:lstStyle>
          <a:p>
            <a:r>
              <a:rPr lang="en-US" smtClean="0"/>
              <a:t>Lambert | ArgonCube Engineering Meeting</a:t>
            </a:r>
            <a:endParaRPr lang="en-US"/>
          </a:p>
        </p:txBody>
      </p:sp>
      <p:sp>
        <p:nvSpPr>
          <p:cNvPr id="6" name="Slide Number Placeholder 5"/>
          <p:cNvSpPr>
            <a:spLocks noGrp="1"/>
          </p:cNvSpPr>
          <p:nvPr>
            <p:ph type="sldNum" sz="quarter" idx="13"/>
          </p:nvPr>
        </p:nvSpPr>
        <p:spPr/>
        <p:txBody>
          <a:bodyPr/>
          <a:lstStyle>
            <a:lvl1pPr>
              <a:defRPr/>
            </a:lvl1pPr>
          </a:lstStyle>
          <a:p>
            <a:fld id="{40127370-27FD-4E31-8BE7-A66D889AB03F}" type="slidenum">
              <a:rPr lang="en-US" smtClean="0"/>
              <a:t>‹#›</a:t>
            </a:fld>
            <a:endParaRPr lang="en-US"/>
          </a:p>
        </p:txBody>
      </p:sp>
      <p:sp>
        <p:nvSpPr>
          <p:cNvPr id="7" name="Date Placeholder 3">
            <a:extLst>
              <a:ext uri="{FF2B5EF4-FFF2-40B4-BE49-F238E27FC236}">
                <a16:creationId xmlns:a16="http://schemas.microsoft.com/office/drawing/2014/main" id="{980F84C3-AAAD-42A4-BF3D-6ACE9E350A58}"/>
              </a:ext>
            </a:extLst>
          </p:cNvPr>
          <p:cNvSpPr>
            <a:spLocks noGrp="1"/>
          </p:cNvSpPr>
          <p:nvPr>
            <p:ph type="dt" sz="half" idx="2"/>
          </p:nvPr>
        </p:nvSpPr>
        <p:spPr>
          <a:xfrm>
            <a:off x="1305984" y="6488433"/>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fld id="{92BB354C-169F-4204-9151-179F1B31D2F0}" type="datetime1">
              <a:rPr lang="en-US" smtClean="0"/>
              <a:t>1/19/2022</a:t>
            </a:fld>
            <a:endParaRPr lang="en-US"/>
          </a:p>
        </p:txBody>
      </p:sp>
    </p:spTree>
    <p:extLst>
      <p:ext uri="{BB962C8B-B14F-4D97-AF65-F5344CB8AC3E}">
        <p14:creationId xmlns:p14="http://schemas.microsoft.com/office/powerpoint/2010/main" val="322755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369130" y="274638"/>
            <a:ext cx="11384816" cy="883860"/>
          </a:xfrm>
          <a:prstGeom prst="rect">
            <a:avLst/>
          </a:prstGeom>
        </p:spPr>
        <p:txBody>
          <a:bodyPr vert="horz" lIns="0" tIns="0" rIns="0" bIns="0">
            <a:noAutofit/>
          </a:bodyPr>
          <a:lstStyle>
            <a:lvl1pPr algn="l">
              <a:defRPr sz="32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369130" y="1357503"/>
            <a:ext cx="11384816" cy="4920571"/>
          </a:xfrm>
          <a:prstGeom prst="rect">
            <a:avLst/>
          </a:prstGeom>
        </p:spPr>
        <p:txBody>
          <a:bodyPr lIns="0" rIns="0">
            <a:normAutofit/>
          </a:bodyPr>
          <a:lstStyle>
            <a:lvl1pPr marL="230188" indent="-230188">
              <a:lnSpc>
                <a:spcPct val="100000"/>
              </a:lnSpc>
              <a:spcBef>
                <a:spcPts val="1200"/>
              </a:spcBef>
              <a:spcAft>
                <a:spcPts val="0"/>
              </a:spcAft>
              <a:buFont typeface="Arial"/>
              <a:buChar char="•"/>
              <a:defRPr sz="2400" b="0" i="0">
                <a:solidFill>
                  <a:srgbClr val="3C5A77"/>
                </a:solidFill>
                <a:latin typeface="Helvetica"/>
              </a:defRPr>
            </a:lvl1pPr>
            <a:lvl2pPr marL="514350" indent="-230188">
              <a:lnSpc>
                <a:spcPct val="100000"/>
              </a:lnSpc>
              <a:spcBef>
                <a:spcPts val="0"/>
              </a:spcBef>
              <a:spcAft>
                <a:spcPts val="0"/>
              </a:spcAft>
              <a:buSzPct val="90000"/>
              <a:buFont typeface="Lucida Grande"/>
              <a:buChar char="-"/>
              <a:defRPr sz="2000" b="0" i="0">
                <a:solidFill>
                  <a:srgbClr val="3C5A77"/>
                </a:solidFill>
                <a:latin typeface="Helvetica"/>
              </a:defRPr>
            </a:lvl2pPr>
            <a:lvl3pPr marL="860425" indent="-230188">
              <a:lnSpc>
                <a:spcPct val="100000"/>
              </a:lnSpc>
              <a:spcBef>
                <a:spcPts val="0"/>
              </a:spcBef>
              <a:spcAft>
                <a:spcPts val="0"/>
              </a:spcAft>
              <a:buSzPct val="88000"/>
              <a:buFont typeface="Arial"/>
              <a:buChar char="•"/>
              <a:defRPr sz="1800" b="0" i="0">
                <a:solidFill>
                  <a:srgbClr val="3C5A77"/>
                </a:solidFill>
                <a:latin typeface="Helvetica"/>
              </a:defRPr>
            </a:lvl3pPr>
            <a:lvl4pPr marL="1198563" indent="-230188">
              <a:lnSpc>
                <a:spcPct val="100000"/>
              </a:lnSpc>
              <a:spcBef>
                <a:spcPts val="0"/>
              </a:spcBef>
              <a:spcAft>
                <a:spcPts val="0"/>
              </a:spcAft>
              <a:buSzPct val="90000"/>
              <a:buFont typeface="Lucida Grande"/>
              <a:buChar char="-"/>
              <a:defRPr sz="1400" b="0" i="0">
                <a:solidFill>
                  <a:srgbClr val="3C5A77"/>
                </a:solidFill>
                <a:latin typeface="Helvetica"/>
              </a:defRPr>
            </a:lvl4pPr>
            <a:lvl5pPr marL="1484313" indent="-225425">
              <a:lnSpc>
                <a:spcPct val="100000"/>
              </a:lnSpc>
              <a:spcBef>
                <a:spcPts val="0"/>
              </a:spcBef>
              <a:spcAft>
                <a:spcPts val="0"/>
              </a:spcAft>
              <a:buSzPct val="88000"/>
              <a:buFont typeface="Arial"/>
              <a:buChar char="•"/>
              <a:defRPr sz="12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a:extLst>
              <a:ext uri="{FF2B5EF4-FFF2-40B4-BE49-F238E27FC236}">
                <a16:creationId xmlns:a16="http://schemas.microsoft.com/office/drawing/2014/main" id="{AF2B9765-4D24-4CBD-A329-DF85D292EA12}"/>
              </a:ext>
            </a:extLst>
          </p:cNvPr>
          <p:cNvSpPr>
            <a:spLocks noGrp="1"/>
          </p:cNvSpPr>
          <p:nvPr>
            <p:ph type="dt" sz="half" idx="12"/>
          </p:nvPr>
        </p:nvSpPr>
        <p:spPr/>
        <p:txBody>
          <a:bodyPr/>
          <a:lstStyle/>
          <a:p>
            <a:fld id="{05833F43-6386-46E0-AEAE-5BFA029633B4}" type="datetime1">
              <a:rPr lang="en-US" smtClean="0"/>
              <a:t>1/19/2022</a:t>
            </a:fld>
            <a:endParaRPr lang="en-US"/>
          </a:p>
        </p:txBody>
      </p:sp>
      <p:sp>
        <p:nvSpPr>
          <p:cNvPr id="3" name="Footer Placeholder 2">
            <a:extLst>
              <a:ext uri="{FF2B5EF4-FFF2-40B4-BE49-F238E27FC236}">
                <a16:creationId xmlns:a16="http://schemas.microsoft.com/office/drawing/2014/main" id="{DFFAA9FE-4289-44DC-B79C-5B1402718BA6}"/>
              </a:ext>
            </a:extLst>
          </p:cNvPr>
          <p:cNvSpPr>
            <a:spLocks noGrp="1"/>
          </p:cNvSpPr>
          <p:nvPr>
            <p:ph type="ftr" sz="quarter" idx="13"/>
          </p:nvPr>
        </p:nvSpPr>
        <p:spPr/>
        <p:txBody>
          <a:bodyPr/>
          <a:lstStyle/>
          <a:p>
            <a:r>
              <a:rPr lang="en-US" smtClean="0"/>
              <a:t>Lambert | ArgonCube Engineering Meeting</a:t>
            </a:r>
            <a:endParaRPr lang="en-US"/>
          </a:p>
        </p:txBody>
      </p:sp>
      <p:sp>
        <p:nvSpPr>
          <p:cNvPr id="5" name="Slide Number Placeholder 4">
            <a:extLst>
              <a:ext uri="{FF2B5EF4-FFF2-40B4-BE49-F238E27FC236}">
                <a16:creationId xmlns:a16="http://schemas.microsoft.com/office/drawing/2014/main" id="{1D87DE12-534F-455F-B899-EED0B3632AAD}"/>
              </a:ext>
            </a:extLst>
          </p:cNvPr>
          <p:cNvSpPr>
            <a:spLocks noGrp="1"/>
          </p:cNvSpPr>
          <p:nvPr>
            <p:ph type="sldNum" sz="quarter" idx="14"/>
          </p:nvPr>
        </p:nvSpPr>
        <p:spPr/>
        <p:txBody>
          <a:bodyPr/>
          <a:lstStyle/>
          <a:p>
            <a:fld id="{D7269C37-F1AD-4E91-B8A3-755FEC9D339E}" type="slidenum">
              <a:rPr lang="en-US" smtClean="0"/>
              <a:t>‹#›</a:t>
            </a:fld>
            <a:endParaRPr lang="en-US"/>
          </a:p>
        </p:txBody>
      </p:sp>
    </p:spTree>
    <p:extLst>
      <p:ext uri="{BB962C8B-B14F-4D97-AF65-F5344CB8AC3E}">
        <p14:creationId xmlns:p14="http://schemas.microsoft.com/office/powerpoint/2010/main" val="3881420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DEAF8E3E-AE4D-43A7-9F92-DCC326AF891A}" type="datetime1">
              <a:rPr lang="en-US" smtClean="0"/>
              <a:t>1/19/2022</a:t>
            </a:fld>
            <a:endParaRPr lang="en-US" dirty="0"/>
          </a:p>
        </p:txBody>
      </p:sp>
      <p:sp>
        <p:nvSpPr>
          <p:cNvPr id="5" name="Footer Placeholder 4"/>
          <p:cNvSpPr>
            <a:spLocks noGrp="1"/>
          </p:cNvSpPr>
          <p:nvPr>
            <p:ph type="ftr" sz="quarter" idx="11"/>
          </p:nvPr>
        </p:nvSpPr>
        <p:spPr/>
        <p:txBody>
          <a:bodyPr/>
          <a:lstStyle/>
          <a:p>
            <a:pPr>
              <a:defRPr/>
            </a:pPr>
            <a:r>
              <a:rPr lang="en-US" smtClean="0"/>
              <a:t>Lambert | ArgonCube Engineering Meeting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6839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5" name="Date Placeholder 3"/>
          <p:cNvSpPr>
            <a:spLocks noGrp="1"/>
          </p:cNvSpPr>
          <p:nvPr>
            <p:ph type="dt" sz="half" idx="13"/>
          </p:nvPr>
        </p:nvSpPr>
        <p:spPr/>
        <p:txBody>
          <a:bodyPr/>
          <a:lstStyle>
            <a:lvl1pPr>
              <a:defRPr/>
            </a:lvl1pPr>
          </a:lstStyle>
          <a:p>
            <a:pPr>
              <a:defRPr/>
            </a:pPr>
            <a:fld id="{702D9066-FAA1-4996-825E-3EE44BB3DD69}" type="datetime1">
              <a:rPr lang="en-US" smtClean="0"/>
              <a:t>1/19/2022</a:t>
            </a:fld>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smtClean="0"/>
              <a:t>Lambert | ArgonCube Engineering Meeting</a:t>
            </a:r>
            <a:endParaRPr lang="en-US"/>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6602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347369"/>
            <a:ext cx="53381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Title 1"/>
          <p:cNvSpPr>
            <a:spLocks noGrp="1"/>
          </p:cNvSpPr>
          <p:nvPr>
            <p:ph type="title"/>
          </p:nvPr>
        </p:nvSpPr>
        <p:spPr>
          <a:xfrm>
            <a:off x="594745" y="432611"/>
            <a:ext cx="11072356" cy="57950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4" name="Text Placeholder 2"/>
          <p:cNvSpPr>
            <a:spLocks noGrp="1"/>
          </p:cNvSpPr>
          <p:nvPr>
            <p:ph type="body" idx="13"/>
          </p:nvPr>
        </p:nvSpPr>
        <p:spPr>
          <a:xfrm>
            <a:off x="6244260" y="5347369"/>
            <a:ext cx="54228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3"/>
          <p:cNvSpPr>
            <a:spLocks noGrp="1"/>
          </p:cNvSpPr>
          <p:nvPr>
            <p:ph type="dt" sz="half" idx="16"/>
          </p:nvPr>
        </p:nvSpPr>
        <p:spPr/>
        <p:txBody>
          <a:bodyPr/>
          <a:lstStyle>
            <a:lvl1pPr>
              <a:defRPr/>
            </a:lvl1pPr>
          </a:lstStyle>
          <a:p>
            <a:pPr>
              <a:defRPr/>
            </a:pPr>
            <a:fld id="{1EE0964A-1D11-4348-8470-54857099219B}" type="datetime1">
              <a:rPr lang="en-US" smtClean="0"/>
              <a:t>1/19/2022</a:t>
            </a:fld>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smtClean="0"/>
              <a:t>Lambert | ArgonCube Engineering Meeting</a:t>
            </a:r>
            <a:endParaRPr lang="en-US"/>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609600"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20"/>
          </p:nvPr>
        </p:nvSpPr>
        <p:spPr>
          <a:xfrm>
            <a:off x="6335272"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5581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609600" y="432610"/>
            <a:ext cx="11057467" cy="64695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3" name="Picture Placeholder 12"/>
          <p:cNvSpPr>
            <a:spLocks noGrp="1"/>
          </p:cNvSpPr>
          <p:nvPr>
            <p:ph type="pic" sz="quarter" idx="10"/>
          </p:nvPr>
        </p:nvSpPr>
        <p:spPr>
          <a:xfrm>
            <a:off x="609600" y="1238251"/>
            <a:ext cx="11057467" cy="4846639"/>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4" name="Date Placeholder 3"/>
          <p:cNvSpPr>
            <a:spLocks noGrp="1"/>
          </p:cNvSpPr>
          <p:nvPr>
            <p:ph type="dt" sz="half" idx="11"/>
          </p:nvPr>
        </p:nvSpPr>
        <p:spPr/>
        <p:txBody>
          <a:bodyPr/>
          <a:lstStyle>
            <a:lvl1pPr>
              <a:defRPr/>
            </a:lvl1pPr>
          </a:lstStyle>
          <a:p>
            <a:pPr>
              <a:defRPr/>
            </a:pPr>
            <a:fld id="{BDA1A1E9-D701-455F-AA6E-799F4B0FF8B4}" type="datetime1">
              <a:rPr lang="en-US" smtClean="0"/>
              <a:t>1/19/2022</a:t>
            </a:fld>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smtClean="0"/>
              <a:t>Lambert | ArgonCube Engineering Meeting</a:t>
            </a:r>
            <a:endParaRPr lang="en-US"/>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3455143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1"/>
            <a:ext cx="12192000" cy="6099175"/>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3" name="Date Placeholder 3"/>
          <p:cNvSpPr>
            <a:spLocks noGrp="1"/>
          </p:cNvSpPr>
          <p:nvPr>
            <p:ph type="dt" sz="half" idx="11"/>
          </p:nvPr>
        </p:nvSpPr>
        <p:spPr/>
        <p:txBody>
          <a:bodyPr/>
          <a:lstStyle>
            <a:lvl1pPr>
              <a:defRPr/>
            </a:lvl1pPr>
          </a:lstStyle>
          <a:p>
            <a:pPr>
              <a:defRPr/>
            </a:pPr>
            <a:fld id="{2781F66A-B18C-4BBA-8EF5-A87875252943}" type="datetime1">
              <a:rPr lang="en-US" smtClean="0"/>
              <a:t>1/19/2022</a:t>
            </a:fld>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smtClean="0"/>
              <a:t>Lambert | ArgonCube Engineering Meeting</a:t>
            </a:r>
            <a:endParaRPr lang="en-US"/>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289062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175906"/>
            <a:ext cx="402336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4" name="Picture Placeholder 12"/>
          <p:cNvSpPr>
            <a:spLocks noGrp="1"/>
          </p:cNvSpPr>
          <p:nvPr>
            <p:ph type="pic" sz="quarter" idx="15"/>
          </p:nvPr>
        </p:nvSpPr>
        <p:spPr>
          <a:xfrm>
            <a:off x="4955118" y="1238250"/>
            <a:ext cx="6711949" cy="4852988"/>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fld id="{6920C6ED-2868-4CED-B3CE-F4094B37A0CC}" type="datetime1">
              <a:rPr lang="en-US" smtClean="0"/>
              <a:t>1/19/2022</a:t>
            </a:fld>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smtClean="0"/>
              <a:t>Lambert | ArgonCube Engineering Meeting</a:t>
            </a:r>
            <a:endParaRPr lang="en-US"/>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609600" y="429098"/>
            <a:ext cx="11057467" cy="647102"/>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9" name="Content Placeholder 2"/>
          <p:cNvSpPr>
            <a:spLocks noGrp="1"/>
          </p:cNvSpPr>
          <p:nvPr>
            <p:ph idx="19"/>
          </p:nvPr>
        </p:nvSpPr>
        <p:spPr>
          <a:xfrm>
            <a:off x="609600" y="1238250"/>
            <a:ext cx="4023365"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1757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6" y="1227138"/>
            <a:ext cx="11061700"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Text Placeholder 2"/>
          <p:cNvSpPr>
            <a:spLocks noGrp="1"/>
          </p:cNvSpPr>
          <p:nvPr>
            <p:ph type="body" idx="11"/>
          </p:nvPr>
        </p:nvSpPr>
        <p:spPr>
          <a:xfrm>
            <a:off x="609605" y="5686118"/>
            <a:ext cx="11057460"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fld id="{DB37E7DC-8BF7-4730-A5A0-4E38C6A2EC43}" type="datetime1">
              <a:rPr lang="en-US" smtClean="0"/>
              <a:t>1/19/2022</a:t>
            </a:fld>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smtClean="0"/>
              <a:t>Lambert | ArgonCube Engineering Meeting</a:t>
            </a:r>
            <a:endParaRPr lang="en-US"/>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609606" y="425569"/>
            <a:ext cx="11057461" cy="60376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a:p>
        </p:txBody>
      </p:sp>
    </p:spTree>
    <p:extLst>
      <p:ext uri="{BB962C8B-B14F-4D97-AF65-F5344CB8AC3E}">
        <p14:creationId xmlns:p14="http://schemas.microsoft.com/office/powerpoint/2010/main" val="4247943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227ED3-4E32-43D8-9761-599C17FC315C}" type="datetime1">
              <a:rPr lang="en-US" smtClean="0"/>
              <a:t>1/19/2022</a:t>
            </a:fld>
            <a:endParaRPr lang="en-US"/>
          </a:p>
        </p:txBody>
      </p:sp>
      <p:sp>
        <p:nvSpPr>
          <p:cNvPr id="4" name="Footer Placeholder 3"/>
          <p:cNvSpPr>
            <a:spLocks noGrp="1"/>
          </p:cNvSpPr>
          <p:nvPr>
            <p:ph type="ftr" sz="quarter" idx="11"/>
          </p:nvPr>
        </p:nvSpPr>
        <p:spPr/>
        <p:txBody>
          <a:bodyPr/>
          <a:lstStyle/>
          <a:p>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fld id="{4B49009C-6C5E-44F5-8A86-17792D67C94B}" type="slidenum">
              <a:rPr lang="en-US" smtClean="0"/>
              <a:t>‹#›</a:t>
            </a:fld>
            <a:endParaRPr lang="en-US"/>
          </a:p>
        </p:txBody>
      </p:sp>
    </p:spTree>
    <p:extLst>
      <p:ext uri="{BB962C8B-B14F-4D97-AF65-F5344CB8AC3E}">
        <p14:creationId xmlns:p14="http://schemas.microsoft.com/office/powerpoint/2010/main" val="508747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5F761A5-778E-4202-B46C-EDD4DA35ED63}" type="datetime1">
              <a:rPr lang="en-US" smtClean="0"/>
              <a:t>1/19/2022</a:t>
            </a:fld>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Lambert | ArgonCube Engineering Meeting</a:t>
            </a: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17146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2A122-CBBA-432B-A2EC-8299A881F244}" type="datetime1">
              <a:rPr lang="en-US" smtClean="0"/>
              <a:t>1/19/2022</a:t>
            </a:fld>
            <a:endParaRPr lang="en-US"/>
          </a:p>
        </p:txBody>
      </p:sp>
      <p:sp>
        <p:nvSpPr>
          <p:cNvPr id="5" name="Footer Placeholder 4"/>
          <p:cNvSpPr>
            <a:spLocks noGrp="1"/>
          </p:cNvSpPr>
          <p:nvPr>
            <p:ph type="ftr" sz="quarter" idx="11"/>
          </p:nvPr>
        </p:nvSpPr>
        <p:spPr/>
        <p:txBody>
          <a:bodyPr/>
          <a:lstStyle/>
          <a:p>
            <a:r>
              <a:rPr lang="en-US" smtClean="0"/>
              <a:t>Lambert | ArgonCube Engineering Meeting</a:t>
            </a:r>
            <a:endParaRPr lang="en-US"/>
          </a:p>
        </p:txBody>
      </p:sp>
      <p:sp>
        <p:nvSpPr>
          <p:cNvPr id="6" name="Slide Number Placeholder 5"/>
          <p:cNvSpPr>
            <a:spLocks noGrp="1"/>
          </p:cNvSpPr>
          <p:nvPr>
            <p:ph type="sldNum" sz="quarter" idx="12"/>
          </p:nvPr>
        </p:nvSpPr>
        <p:spPr/>
        <p:txBody>
          <a:bodyPr/>
          <a:lstStyle/>
          <a:p>
            <a:fld id="{40127370-27FD-4E31-8BE7-A66D889AB03F}" type="slidenum">
              <a:rPr lang="en-US" smtClean="0"/>
              <a:t>‹#›</a:t>
            </a:fld>
            <a:endParaRPr lang="en-US"/>
          </a:p>
        </p:txBody>
      </p:sp>
    </p:spTree>
    <p:extLst>
      <p:ext uri="{BB962C8B-B14F-4D97-AF65-F5344CB8AC3E}">
        <p14:creationId xmlns:p14="http://schemas.microsoft.com/office/powerpoint/2010/main" val="862075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2" y="103665"/>
            <a:ext cx="11563349"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04801" y="1043047"/>
            <a:ext cx="11563351" cy="4987867"/>
          </a:xfrm>
          <a:prstGeom prst="rect">
            <a:avLst/>
          </a:prstGeom>
        </p:spPr>
        <p:txBody>
          <a:bodyPr lIns="0" tIns="0" rIns="0" bIns="0">
            <a:normAutofit/>
          </a:bodyPr>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600018" y="6515100"/>
            <a:ext cx="1435100" cy="241300"/>
          </a:xfrm>
        </p:spPr>
        <p:txBody>
          <a:bodyPr/>
          <a:lstStyle>
            <a:lvl1pPr>
              <a:defRPr/>
            </a:lvl1pPr>
          </a:lstStyle>
          <a:p>
            <a:fld id="{2B3BB09C-86AD-4295-B7F7-53B60A490A32}" type="datetime1">
              <a:rPr lang="en-US" altLang="en-US" smtClean="0"/>
              <a:t>1/19/2022</a:t>
            </a:fld>
            <a:endParaRPr lang="en-US" altLang="en-US" dirty="0"/>
          </a:p>
        </p:txBody>
      </p:sp>
      <p:sp>
        <p:nvSpPr>
          <p:cNvPr id="5" name="Footer Placeholder 4"/>
          <p:cNvSpPr>
            <a:spLocks noGrp="1"/>
          </p:cNvSpPr>
          <p:nvPr>
            <p:ph type="ftr" sz="quarter" idx="11"/>
          </p:nvPr>
        </p:nvSpPr>
        <p:spPr>
          <a:xfrm>
            <a:off x="1102676" y="6515100"/>
            <a:ext cx="5911160" cy="241300"/>
          </a:xfrm>
        </p:spPr>
        <p:txBody>
          <a:bodyPr/>
          <a:lstStyle>
            <a:lvl1pPr>
              <a:defRPr sz="1200">
                <a:solidFill>
                  <a:srgbClr val="004C97"/>
                </a:solidFill>
              </a:defRPr>
            </a:lvl1pPr>
          </a:lstStyle>
          <a:p>
            <a:pPr>
              <a:defRPr/>
            </a:pPr>
            <a:r>
              <a:rPr lang="en-US" b="1" smtClean="0"/>
              <a:t>Lambert | ArgonCube Engineering Meeting</a:t>
            </a:r>
            <a:endParaRPr lang="en-US" b="1" dirty="0"/>
          </a:p>
        </p:txBody>
      </p:sp>
      <p:sp>
        <p:nvSpPr>
          <p:cNvPr id="6" name="Slide Number Placeholder 5"/>
          <p:cNvSpPr>
            <a:spLocks noGrp="1"/>
          </p:cNvSpPr>
          <p:nvPr>
            <p:ph type="sldNum" sz="quarter" idx="12"/>
          </p:nvPr>
        </p:nvSpPr>
        <p:spPr/>
        <p:txBody>
          <a:bodyPr/>
          <a:lstStyle>
            <a:lvl1pPr>
              <a:defRPr/>
            </a:lvl1pPr>
          </a:lstStyle>
          <a:p>
            <a:fld id="{D4078CA2-75EA-4F42-B0AF-FB0975373545}" type="slidenum">
              <a:rPr lang="en-US" altLang="en-US"/>
              <a:pPr/>
              <a:t>‹#›</a:t>
            </a:fld>
            <a:endParaRPr lang="en-US" altLang="en-US" dirty="0"/>
          </a:p>
        </p:txBody>
      </p:sp>
    </p:spTree>
    <p:extLst>
      <p:ext uri="{BB962C8B-B14F-4D97-AF65-F5344CB8AC3E}">
        <p14:creationId xmlns:p14="http://schemas.microsoft.com/office/powerpoint/2010/main" val="3438635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2599363" y="6488431"/>
            <a:ext cx="6965878" cy="187325"/>
          </a:xfrm>
        </p:spPr>
        <p:txBody>
          <a:bodyPr/>
          <a:lstStyle/>
          <a:p>
            <a:pPr>
              <a:defRPr/>
            </a:pPr>
            <a:r>
              <a:rPr lang="en-US" smtClean="0"/>
              <a:t>Lambert | ArgonCube Engineering Meeting</a:t>
            </a:r>
            <a:endParaRPr lang="en-US" dirty="0"/>
          </a:p>
        </p:txBody>
      </p:sp>
      <p:sp>
        <p:nvSpPr>
          <p:cNvPr id="6" name="Slide Number Placeholder 5"/>
          <p:cNvSpPr>
            <a:spLocks noGrp="1"/>
          </p:cNvSpPr>
          <p:nvPr>
            <p:ph type="sldNum" sz="quarter" idx="12"/>
          </p:nvPr>
        </p:nvSpPr>
        <p:spPr>
          <a:xfrm>
            <a:off x="492352" y="6488431"/>
            <a:ext cx="700617" cy="187325"/>
          </a:xfrm>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4" y="6488431"/>
            <a:ext cx="1098169"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0905548E-32B4-467B-9B7F-5CA553E2C167}" type="datetime1">
              <a:rPr lang="en-US" smtClean="0"/>
              <a:t>1/19/2022</a:t>
            </a:fld>
            <a:endParaRPr lang="en-US" dirty="0"/>
          </a:p>
        </p:txBody>
      </p:sp>
    </p:spTree>
    <p:extLst>
      <p:ext uri="{BB962C8B-B14F-4D97-AF65-F5344CB8AC3E}">
        <p14:creationId xmlns:p14="http://schemas.microsoft.com/office/powerpoint/2010/main" val="59282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smtClean="0"/>
              <a:t>Lambert | ArgonCube Engineering Meeting</a:t>
            </a:r>
            <a:endParaRPr lang="en-US"/>
          </a:p>
        </p:txBody>
      </p:sp>
      <p:sp>
        <p:nvSpPr>
          <p:cNvPr id="7" name="Slide Number Placeholder 5"/>
          <p:cNvSpPr>
            <a:spLocks noGrp="1"/>
          </p:cNvSpPr>
          <p:nvPr>
            <p:ph type="sldNum" sz="quarter" idx="15"/>
          </p:nvPr>
        </p:nvSpPr>
        <p:spPr>
          <a:xfrm>
            <a:off x="399885" y="6488431"/>
            <a:ext cx="700617" cy="187325"/>
          </a:xfrm>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a:extLst>
              <a:ext uri="{FF2B5EF4-FFF2-40B4-BE49-F238E27FC236}">
                <a16:creationId xmlns:a16="http://schemas.microsoft.com/office/drawing/2014/main" id="{0DAAE906-8AAE-4B53-A6A5-981574B10F1C}"/>
              </a:ext>
            </a:extLst>
          </p:cNvPr>
          <p:cNvSpPr>
            <a:spLocks noGrp="1"/>
          </p:cNvSpPr>
          <p:nvPr>
            <p:ph type="dt" sz="half" idx="2"/>
          </p:nvPr>
        </p:nvSpPr>
        <p:spPr>
          <a:xfrm>
            <a:off x="1305984" y="6488431"/>
            <a:ext cx="135502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907E38B8-6E2B-46E2-BAF2-31E358F9E616}" type="datetime1">
              <a:rPr lang="en-US" smtClean="0"/>
              <a:t>1/19/2022</a:t>
            </a:fld>
            <a:endParaRPr lang="en-US" dirty="0"/>
          </a:p>
        </p:txBody>
      </p:sp>
    </p:spTree>
    <p:extLst>
      <p:ext uri="{BB962C8B-B14F-4D97-AF65-F5344CB8AC3E}">
        <p14:creationId xmlns:p14="http://schemas.microsoft.com/office/powerpoint/2010/main" val="3555664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347369"/>
            <a:ext cx="53381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Title 1"/>
          <p:cNvSpPr>
            <a:spLocks noGrp="1"/>
          </p:cNvSpPr>
          <p:nvPr>
            <p:ph type="title"/>
          </p:nvPr>
        </p:nvSpPr>
        <p:spPr>
          <a:xfrm>
            <a:off x="594745" y="432611"/>
            <a:ext cx="11072356" cy="57950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4" name="Text Placeholder 2"/>
          <p:cNvSpPr>
            <a:spLocks noGrp="1"/>
          </p:cNvSpPr>
          <p:nvPr>
            <p:ph type="body" idx="13"/>
          </p:nvPr>
        </p:nvSpPr>
        <p:spPr>
          <a:xfrm>
            <a:off x="6244260" y="5347369"/>
            <a:ext cx="54228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Footer Placeholder 4"/>
          <p:cNvSpPr>
            <a:spLocks noGrp="1"/>
          </p:cNvSpPr>
          <p:nvPr>
            <p:ph type="ftr" sz="quarter" idx="17"/>
          </p:nvPr>
        </p:nvSpPr>
        <p:spPr/>
        <p:txBody>
          <a:bodyPr/>
          <a:lstStyle>
            <a:lvl1pPr>
              <a:defRPr/>
            </a:lvl1pPr>
          </a:lstStyle>
          <a:p>
            <a:pPr>
              <a:defRPr/>
            </a:pPr>
            <a:r>
              <a:rPr lang="en-US" smtClean="0"/>
              <a:t>Lambert | ArgonCube Engineering Meeting</a:t>
            </a:r>
            <a:endParaRPr lang="en-US"/>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609600" y="1238250"/>
            <a:ext cx="5331795" cy="3892550"/>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20"/>
          </p:nvPr>
        </p:nvSpPr>
        <p:spPr>
          <a:xfrm>
            <a:off x="6335272"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lang="en-US" sz="2200" b="0" i="0" kern="1200" dirty="0" smtClean="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lang="en-US" sz="2000" b="0" i="0" kern="1200" dirty="0" smtClean="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lang="en-US" sz="2000" b="0" i="0" kern="1200" dirty="0">
                <a:solidFill>
                  <a:srgbClr val="63666A"/>
                </a:solidFill>
                <a:latin typeface="Helvetica"/>
                <a:ea typeface="Geneva" charset="0"/>
                <a:cs typeface="+mn-cs"/>
              </a:defRPr>
            </a:lvl5pPr>
          </a:lstStyle>
          <a:p>
            <a:pPr marL="256032" lvl="0" indent="-265176" algn="l" defTabSz="457200" rtl="0" fontAlgn="base">
              <a:lnSpc>
                <a:spcPct val="100000"/>
              </a:lnSpc>
              <a:spcBef>
                <a:spcPts val="600"/>
              </a:spcBef>
              <a:spcAft>
                <a:spcPts val="600"/>
              </a:spcAft>
              <a:buFont typeface="Arial"/>
              <a:buChar char="•"/>
            </a:pPr>
            <a:r>
              <a:rPr lang="en-US" smtClean="0"/>
              <a:t>Edit Master text styles</a:t>
            </a:r>
          </a:p>
          <a:p>
            <a:pPr marL="256032" lvl="1" indent="-265176" algn="l" defTabSz="457200" rtl="0" fontAlgn="base">
              <a:lnSpc>
                <a:spcPct val="100000"/>
              </a:lnSpc>
              <a:spcBef>
                <a:spcPts val="600"/>
              </a:spcBef>
              <a:spcAft>
                <a:spcPts val="600"/>
              </a:spcAft>
              <a:buFont typeface="Arial"/>
              <a:buChar char="•"/>
            </a:pPr>
            <a:r>
              <a:rPr lang="en-US" smtClean="0"/>
              <a:t>Second level</a:t>
            </a:r>
          </a:p>
          <a:p>
            <a:pPr marL="256032" lvl="2" indent="-265176" algn="l" defTabSz="457200" rtl="0" fontAlgn="base">
              <a:lnSpc>
                <a:spcPct val="100000"/>
              </a:lnSpc>
              <a:spcBef>
                <a:spcPts val="600"/>
              </a:spcBef>
              <a:spcAft>
                <a:spcPts val="600"/>
              </a:spcAft>
              <a:buFont typeface="Arial"/>
              <a:buChar char="•"/>
            </a:pPr>
            <a:r>
              <a:rPr lang="en-US" smtClean="0"/>
              <a:t>Third level</a:t>
            </a:r>
          </a:p>
          <a:p>
            <a:pPr marL="256032" lvl="3" indent="-265176" algn="l" defTabSz="457200" rtl="0" fontAlgn="base">
              <a:lnSpc>
                <a:spcPct val="100000"/>
              </a:lnSpc>
              <a:spcBef>
                <a:spcPts val="600"/>
              </a:spcBef>
              <a:spcAft>
                <a:spcPts val="600"/>
              </a:spcAft>
              <a:buFont typeface="Arial"/>
              <a:buChar char="•"/>
            </a:pPr>
            <a:r>
              <a:rPr lang="en-US" smtClean="0"/>
              <a:t>Fourth level</a:t>
            </a:r>
          </a:p>
          <a:p>
            <a:pPr marL="256032" lvl="4" indent="-265176" algn="l" defTabSz="457200" rtl="0" fontAlgn="base">
              <a:lnSpc>
                <a:spcPct val="100000"/>
              </a:lnSpc>
              <a:spcBef>
                <a:spcPts val="600"/>
              </a:spcBef>
              <a:spcAft>
                <a:spcPts val="600"/>
              </a:spcAft>
              <a:buFont typeface="Arial"/>
              <a:buChar char="•"/>
            </a:pPr>
            <a:r>
              <a:rPr lang="en-US" smtClean="0"/>
              <a:t>Fifth level</a:t>
            </a:r>
            <a:endParaRPr lang="en-US" dirty="0"/>
          </a:p>
        </p:txBody>
      </p:sp>
      <p:sp>
        <p:nvSpPr>
          <p:cNvPr id="12" name="Date Placeholder 3">
            <a:extLst>
              <a:ext uri="{FF2B5EF4-FFF2-40B4-BE49-F238E27FC236}">
                <a16:creationId xmlns:a16="http://schemas.microsoft.com/office/drawing/2014/main" id="{E57BC82D-A827-42AE-A090-8B827C4B3988}"/>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445887A1-00DF-4FDA-B41C-BA0F9C3B20AB}" type="datetime1">
              <a:rPr lang="en-US" smtClean="0"/>
              <a:t>1/19/2022</a:t>
            </a:fld>
            <a:endParaRPr lang="en-US" dirty="0"/>
          </a:p>
        </p:txBody>
      </p:sp>
    </p:spTree>
    <p:extLst>
      <p:ext uri="{BB962C8B-B14F-4D97-AF65-F5344CB8AC3E}">
        <p14:creationId xmlns:p14="http://schemas.microsoft.com/office/powerpoint/2010/main" val="3036235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609600" y="432610"/>
            <a:ext cx="11057467" cy="64695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3" name="Picture Placeholder 12"/>
          <p:cNvSpPr>
            <a:spLocks noGrp="1"/>
          </p:cNvSpPr>
          <p:nvPr>
            <p:ph type="pic" sz="quarter" idx="10"/>
          </p:nvPr>
        </p:nvSpPr>
        <p:spPr>
          <a:xfrm>
            <a:off x="609600" y="1238251"/>
            <a:ext cx="11057467" cy="4846639"/>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5" name="Footer Placeholder 4"/>
          <p:cNvSpPr>
            <a:spLocks noGrp="1"/>
          </p:cNvSpPr>
          <p:nvPr>
            <p:ph type="ftr" sz="quarter" idx="12"/>
          </p:nvPr>
        </p:nvSpPr>
        <p:spPr>
          <a:xfrm>
            <a:off x="2821519" y="6488431"/>
            <a:ext cx="7103318" cy="187325"/>
          </a:xfrm>
        </p:spPr>
        <p:txBody>
          <a:bodyPr/>
          <a:lstStyle>
            <a:lvl1pPr>
              <a:defRPr/>
            </a:lvl1pPr>
          </a:lstStyle>
          <a:p>
            <a:pPr>
              <a:defRPr/>
            </a:pPr>
            <a:r>
              <a:rPr lang="en-US" smtClean="0"/>
              <a:t>Lambert | ArgonCube Engineering Meeting</a:t>
            </a:r>
            <a:endParaRPr lang="en-US"/>
          </a:p>
        </p:txBody>
      </p:sp>
      <p:sp>
        <p:nvSpPr>
          <p:cNvPr id="6" name="Slide Number Placeholder 5"/>
          <p:cNvSpPr>
            <a:spLocks noGrp="1"/>
          </p:cNvSpPr>
          <p:nvPr>
            <p:ph type="sldNum" sz="quarter" idx="13"/>
          </p:nvPr>
        </p:nvSpPr>
        <p:spPr>
          <a:xfrm>
            <a:off x="492352" y="6488431"/>
            <a:ext cx="700617" cy="187325"/>
          </a:xfrm>
        </p:spPr>
        <p:txBody>
          <a:bodyPr/>
          <a:lstStyle>
            <a:lvl1pPr>
              <a:defRPr/>
            </a:lvl1pPr>
          </a:lstStyle>
          <a:p>
            <a:pPr>
              <a:defRPr/>
            </a:pPr>
            <a:fld id="{C663080B-B7DD-F94E-BF93-E5AF96AB2174}" type="slidenum">
              <a:rPr lang="en-US"/>
              <a:pPr>
                <a:defRPr/>
              </a:pPr>
              <a:t>‹#›</a:t>
            </a:fld>
            <a:endParaRPr lang="en-US" dirty="0"/>
          </a:p>
        </p:txBody>
      </p:sp>
      <p:sp>
        <p:nvSpPr>
          <p:cNvPr id="7" name="Date Placeholder 3">
            <a:extLst>
              <a:ext uri="{FF2B5EF4-FFF2-40B4-BE49-F238E27FC236}">
                <a16:creationId xmlns:a16="http://schemas.microsoft.com/office/drawing/2014/main" id="{980F84C3-AAAD-42A4-BF3D-6ACE9E350A58}"/>
              </a:ext>
            </a:extLst>
          </p:cNvPr>
          <p:cNvSpPr>
            <a:spLocks noGrp="1"/>
          </p:cNvSpPr>
          <p:nvPr>
            <p:ph type="dt" sz="half" idx="2"/>
          </p:nvPr>
        </p:nvSpPr>
        <p:spPr>
          <a:xfrm>
            <a:off x="1305985" y="6488431"/>
            <a:ext cx="132420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98953C17-8FB6-4AC9-A0E8-9F8C996DCAC4}" type="datetime1">
              <a:rPr lang="en-US" smtClean="0"/>
              <a:t>1/19/2022</a:t>
            </a:fld>
            <a:endParaRPr lang="en-US" dirty="0"/>
          </a:p>
        </p:txBody>
      </p:sp>
    </p:spTree>
    <p:extLst>
      <p:ext uri="{BB962C8B-B14F-4D97-AF65-F5344CB8AC3E}">
        <p14:creationId xmlns:p14="http://schemas.microsoft.com/office/powerpoint/2010/main" val="1126969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1"/>
            <a:ext cx="12192000" cy="6099175"/>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4" name="Footer Placeholder 4"/>
          <p:cNvSpPr>
            <a:spLocks noGrp="1"/>
          </p:cNvSpPr>
          <p:nvPr>
            <p:ph type="ftr" sz="quarter" idx="12"/>
          </p:nvPr>
        </p:nvSpPr>
        <p:spPr/>
        <p:txBody>
          <a:bodyPr/>
          <a:lstStyle>
            <a:lvl1pPr>
              <a:defRPr/>
            </a:lvl1pPr>
          </a:lstStyle>
          <a:p>
            <a:pPr>
              <a:defRPr/>
            </a:pPr>
            <a:r>
              <a:rPr lang="en-US" smtClean="0"/>
              <a:t>Lambert | ArgonCube Engineering Meeting</a:t>
            </a:r>
            <a:endParaRPr lang="en-US"/>
          </a:p>
        </p:txBody>
      </p:sp>
      <p:sp>
        <p:nvSpPr>
          <p:cNvPr id="5" name="Slide Number Placeholder 5"/>
          <p:cNvSpPr>
            <a:spLocks noGrp="1"/>
          </p:cNvSpPr>
          <p:nvPr>
            <p:ph type="sldNum" sz="quarter" idx="13"/>
          </p:nvPr>
        </p:nvSpPr>
        <p:spPr>
          <a:xfrm>
            <a:off x="461529" y="6488430"/>
            <a:ext cx="700617" cy="187325"/>
          </a:xfrm>
        </p:spPr>
        <p:txBody>
          <a:bodyPr/>
          <a:lstStyle>
            <a:lvl1pPr>
              <a:defRPr/>
            </a:lvl1pPr>
          </a:lstStyle>
          <a:p>
            <a:pPr>
              <a:defRPr/>
            </a:pPr>
            <a:fld id="{72F71154-E60D-9942-9C7E-C9963561CB3F}" type="slidenum">
              <a:rPr lang="en-US"/>
              <a:pPr>
                <a:defRPr/>
              </a:pPr>
              <a:t>‹#›</a:t>
            </a:fld>
            <a:endParaRPr lang="en-US" dirty="0"/>
          </a:p>
        </p:txBody>
      </p:sp>
      <p:sp>
        <p:nvSpPr>
          <p:cNvPr id="6" name="Date Placeholder 3">
            <a:extLst>
              <a:ext uri="{FF2B5EF4-FFF2-40B4-BE49-F238E27FC236}">
                <a16:creationId xmlns:a16="http://schemas.microsoft.com/office/drawing/2014/main" id="{03F8F6C8-BAAF-4D4A-A3A0-448596DDB28C}"/>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C2EDBFD1-1B2A-4B6D-8733-43709727606B}" type="datetime1">
              <a:rPr lang="en-US" smtClean="0"/>
              <a:t>1/19/2022</a:t>
            </a:fld>
            <a:endParaRPr lang="en-US" dirty="0"/>
          </a:p>
        </p:txBody>
      </p:sp>
    </p:spTree>
    <p:extLst>
      <p:ext uri="{BB962C8B-B14F-4D97-AF65-F5344CB8AC3E}">
        <p14:creationId xmlns:p14="http://schemas.microsoft.com/office/powerpoint/2010/main" val="3629140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175906"/>
            <a:ext cx="402336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4" name="Picture Placeholder 12"/>
          <p:cNvSpPr>
            <a:spLocks noGrp="1"/>
          </p:cNvSpPr>
          <p:nvPr>
            <p:ph type="pic" sz="quarter" idx="15"/>
          </p:nvPr>
        </p:nvSpPr>
        <p:spPr>
          <a:xfrm>
            <a:off x="4955118" y="1238250"/>
            <a:ext cx="6711949" cy="4852988"/>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smtClean="0"/>
              <a:t>Lambert | ArgonCube Engineering Meeting</a:t>
            </a:r>
            <a:endParaRPr lang="en-US"/>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609600" y="429098"/>
            <a:ext cx="11057467" cy="647102"/>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9" name="Content Placeholder 2"/>
          <p:cNvSpPr>
            <a:spLocks noGrp="1"/>
          </p:cNvSpPr>
          <p:nvPr>
            <p:ph idx="19"/>
          </p:nvPr>
        </p:nvSpPr>
        <p:spPr>
          <a:xfrm>
            <a:off x="609600" y="1238250"/>
            <a:ext cx="4023365"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a:extLst>
              <a:ext uri="{FF2B5EF4-FFF2-40B4-BE49-F238E27FC236}">
                <a16:creationId xmlns:a16="http://schemas.microsoft.com/office/drawing/2014/main" id="{9C23A2E0-AF67-414B-A4B4-E66525B2D5BB}"/>
              </a:ext>
            </a:extLst>
          </p:cNvPr>
          <p:cNvSpPr>
            <a:spLocks noGrp="1"/>
          </p:cNvSpPr>
          <p:nvPr>
            <p:ph type="dt" sz="half" idx="2"/>
          </p:nvPr>
        </p:nvSpPr>
        <p:spPr>
          <a:xfrm>
            <a:off x="1305985" y="6488431"/>
            <a:ext cx="1313926"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11238A5A-4C46-4D8A-9F9E-9FAA4E0F776F}" type="datetime1">
              <a:rPr lang="en-US" smtClean="0"/>
              <a:t>1/19/2022</a:t>
            </a:fld>
            <a:endParaRPr lang="en-US" dirty="0"/>
          </a:p>
        </p:txBody>
      </p:sp>
    </p:spTree>
    <p:extLst>
      <p:ext uri="{BB962C8B-B14F-4D97-AF65-F5344CB8AC3E}">
        <p14:creationId xmlns:p14="http://schemas.microsoft.com/office/powerpoint/2010/main" val="2168604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6" y="1227138"/>
            <a:ext cx="11061700"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Text Placeholder 2"/>
          <p:cNvSpPr>
            <a:spLocks noGrp="1"/>
          </p:cNvSpPr>
          <p:nvPr>
            <p:ph type="body" idx="11"/>
          </p:nvPr>
        </p:nvSpPr>
        <p:spPr>
          <a:xfrm>
            <a:off x="609605" y="5686118"/>
            <a:ext cx="11057460"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smtClean="0"/>
              <a:t>Lambert | ArgonCube Engineering Meeting</a:t>
            </a:r>
            <a:endParaRPr lang="en-US"/>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609606" y="425569"/>
            <a:ext cx="11057461" cy="60376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a:p>
        </p:txBody>
      </p:sp>
      <p:sp>
        <p:nvSpPr>
          <p:cNvPr id="8" name="Date Placeholder 3">
            <a:extLst>
              <a:ext uri="{FF2B5EF4-FFF2-40B4-BE49-F238E27FC236}">
                <a16:creationId xmlns:a16="http://schemas.microsoft.com/office/drawing/2014/main" id="{1B9DBF6E-42F6-4744-BB00-707B0BEDCBDF}"/>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156F8F43-94D0-456C-A346-9A7FB63C5993}" type="datetime1">
              <a:rPr lang="en-US" smtClean="0"/>
              <a:t>1/19/2022</a:t>
            </a:fld>
            <a:endParaRPr lang="en-US" dirty="0"/>
          </a:p>
        </p:txBody>
      </p:sp>
    </p:spTree>
    <p:extLst>
      <p:ext uri="{BB962C8B-B14F-4D97-AF65-F5344CB8AC3E}">
        <p14:creationId xmlns:p14="http://schemas.microsoft.com/office/powerpoint/2010/main" val="3067214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8F4F37CA-3FF1-4386-8B92-8950F25BF531}"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588418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F6925C5B-B8D8-40F0-8DD8-3890E68D40C7}"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565775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149635C1-6C32-47AE-BB7A-A2731411A78A}" type="datetime1">
              <a:rPr lang="en-US" smtClean="0"/>
              <a:t>1/19/2022</a:t>
            </a:fld>
            <a:endParaRPr lang="en-US" dirty="0"/>
          </a:p>
        </p:txBody>
      </p:sp>
      <p:sp>
        <p:nvSpPr>
          <p:cNvPr id="5" name="Footer Placeholder 4"/>
          <p:cNvSpPr>
            <a:spLocks noGrp="1"/>
          </p:cNvSpPr>
          <p:nvPr>
            <p:ph type="ftr" sz="quarter" idx="11"/>
          </p:nvPr>
        </p:nvSpPr>
        <p:spPr/>
        <p:txBody>
          <a:bodyPr/>
          <a:lstStyle/>
          <a:p>
            <a:pPr>
              <a:defRPr/>
            </a:pPr>
            <a:r>
              <a:rPr lang="en-US" smtClean="0"/>
              <a:t>Lambert | ArgonCube Engineering Meeting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7135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ED1A7C05-7CF4-4357-9AEB-383E5740B60C}"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726008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12F567A5-D20B-4664-84C0-C095AB0AF1B8}"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93058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78B3B19F-2D20-46F4-AD49-3C904AF99F27}"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1944617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1E6B8B19-B859-4A80-A0A9-41FE102718BE}"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130683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9D5D000E-E2FF-47F1-99BA-A676F8078701}"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627288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38F0FF30-4276-419E-B283-FF1D5BF7E3BA}"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1684418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smtClean="0"/>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D17A9DCA-CE22-49E9-91D0-B8616CF648F3}" type="datetime1">
              <a:rPr lang="en-US" smtClean="0">
                <a:latin typeface="Helvetica"/>
                <a:cs typeface="Helvetica"/>
              </a:rPr>
              <a:t>1/19/2022</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Lambert | ArgonCube Engineering Meeting</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51393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5" name="Date Placeholder 3"/>
          <p:cNvSpPr>
            <a:spLocks noGrp="1"/>
          </p:cNvSpPr>
          <p:nvPr>
            <p:ph type="dt" sz="half" idx="13"/>
          </p:nvPr>
        </p:nvSpPr>
        <p:spPr/>
        <p:txBody>
          <a:bodyPr/>
          <a:lstStyle>
            <a:lvl1pPr>
              <a:defRPr/>
            </a:lvl1pPr>
          </a:lstStyle>
          <a:p>
            <a:pPr>
              <a:defRPr/>
            </a:pPr>
            <a:fld id="{519356E3-8567-4CAD-86EF-6742A13FCD3F}" type="datetime1">
              <a:rPr lang="en-US" smtClean="0"/>
              <a:t>1/19/2022</a:t>
            </a:fld>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smtClean="0"/>
              <a:t>Lambert | ArgonCube Engineering Meeting</a:t>
            </a:r>
            <a:endParaRPr lang="en-US"/>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267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347369"/>
            <a:ext cx="53381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Title 1"/>
          <p:cNvSpPr>
            <a:spLocks noGrp="1"/>
          </p:cNvSpPr>
          <p:nvPr>
            <p:ph type="title"/>
          </p:nvPr>
        </p:nvSpPr>
        <p:spPr>
          <a:xfrm>
            <a:off x="594745" y="432611"/>
            <a:ext cx="11072356" cy="57950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4" name="Text Placeholder 2"/>
          <p:cNvSpPr>
            <a:spLocks noGrp="1"/>
          </p:cNvSpPr>
          <p:nvPr>
            <p:ph type="body" idx="13"/>
          </p:nvPr>
        </p:nvSpPr>
        <p:spPr>
          <a:xfrm>
            <a:off x="6244260" y="5347369"/>
            <a:ext cx="54228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3"/>
          <p:cNvSpPr>
            <a:spLocks noGrp="1"/>
          </p:cNvSpPr>
          <p:nvPr>
            <p:ph type="dt" sz="half" idx="16"/>
          </p:nvPr>
        </p:nvSpPr>
        <p:spPr/>
        <p:txBody>
          <a:bodyPr/>
          <a:lstStyle>
            <a:lvl1pPr>
              <a:defRPr/>
            </a:lvl1pPr>
          </a:lstStyle>
          <a:p>
            <a:pPr>
              <a:defRPr/>
            </a:pPr>
            <a:fld id="{7156E6F5-673E-494D-8DC3-D0A27B90DFEC}" type="datetime1">
              <a:rPr lang="en-US" smtClean="0"/>
              <a:t>1/19/2022</a:t>
            </a:fld>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smtClean="0"/>
              <a:t>Lambert | ArgonCube Engineering Meeting</a:t>
            </a:r>
            <a:endParaRPr lang="en-US"/>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609600"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20"/>
          </p:nvPr>
        </p:nvSpPr>
        <p:spPr>
          <a:xfrm>
            <a:off x="6335272"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9121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609600" y="432610"/>
            <a:ext cx="11057467" cy="64695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13" name="Picture Placeholder 12"/>
          <p:cNvSpPr>
            <a:spLocks noGrp="1"/>
          </p:cNvSpPr>
          <p:nvPr>
            <p:ph type="pic" sz="quarter" idx="10"/>
          </p:nvPr>
        </p:nvSpPr>
        <p:spPr>
          <a:xfrm>
            <a:off x="609600" y="1238251"/>
            <a:ext cx="11057467" cy="4846639"/>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4" name="Date Placeholder 3"/>
          <p:cNvSpPr>
            <a:spLocks noGrp="1"/>
          </p:cNvSpPr>
          <p:nvPr>
            <p:ph type="dt" sz="half" idx="11"/>
          </p:nvPr>
        </p:nvSpPr>
        <p:spPr/>
        <p:txBody>
          <a:bodyPr/>
          <a:lstStyle>
            <a:lvl1pPr>
              <a:defRPr/>
            </a:lvl1pPr>
          </a:lstStyle>
          <a:p>
            <a:pPr>
              <a:defRPr/>
            </a:pPr>
            <a:fld id="{BC5B0151-3E9A-4939-989D-CBD524423E98}" type="datetime1">
              <a:rPr lang="en-US" smtClean="0"/>
              <a:t>1/19/2022</a:t>
            </a:fld>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smtClean="0"/>
              <a:t>Lambert | ArgonCube Engineering Meeting</a:t>
            </a:r>
            <a:endParaRPr lang="en-US"/>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284858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1"/>
            <a:ext cx="12192000" cy="6099175"/>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3" name="Date Placeholder 3"/>
          <p:cNvSpPr>
            <a:spLocks noGrp="1"/>
          </p:cNvSpPr>
          <p:nvPr>
            <p:ph type="dt" sz="half" idx="11"/>
          </p:nvPr>
        </p:nvSpPr>
        <p:spPr/>
        <p:txBody>
          <a:bodyPr/>
          <a:lstStyle>
            <a:lvl1pPr>
              <a:defRPr/>
            </a:lvl1pPr>
          </a:lstStyle>
          <a:p>
            <a:pPr>
              <a:defRPr/>
            </a:pPr>
            <a:fld id="{8ECB4901-8945-4677-86B2-72641B0027EA}" type="datetime1">
              <a:rPr lang="en-US" smtClean="0"/>
              <a:t>1/19/2022</a:t>
            </a:fld>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smtClean="0"/>
              <a:t>Lambert | ArgonCube Engineering Meeting</a:t>
            </a:r>
            <a:endParaRPr lang="en-US"/>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117916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175906"/>
            <a:ext cx="402336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4" name="Picture Placeholder 12"/>
          <p:cNvSpPr>
            <a:spLocks noGrp="1"/>
          </p:cNvSpPr>
          <p:nvPr>
            <p:ph type="pic" sz="quarter" idx="15"/>
          </p:nvPr>
        </p:nvSpPr>
        <p:spPr>
          <a:xfrm>
            <a:off x="4955118" y="1238250"/>
            <a:ext cx="6711949" cy="4852988"/>
          </a:xfrm>
          <a:prstGeom prst="rect">
            <a:avLst/>
          </a:prstGeom>
        </p:spPr>
        <p:txBody>
          <a:bodyPr vert="horz"/>
          <a:lstStyle>
            <a:lvl1pPr marL="0" indent="0">
              <a:buFontTx/>
              <a:buNone/>
              <a:defRPr>
                <a:solidFill>
                  <a:srgbClr val="63666A"/>
                </a:solidFill>
                <a:latin typeface="Helvetica"/>
              </a:defRPr>
            </a:lvl1pPr>
          </a:lstStyle>
          <a:p>
            <a:pPr lvl="0"/>
            <a:r>
              <a:rPr lang="en-US" noProof="0" smtClean="0"/>
              <a:t>Click icon to add picture</a:t>
            </a:r>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fld id="{D464C96A-4B18-4C6C-BE97-7B726DC5DB54}" type="datetime1">
              <a:rPr lang="en-US" smtClean="0"/>
              <a:t>1/19/2022</a:t>
            </a:fld>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smtClean="0"/>
              <a:t>Lambert | ArgonCube Engineering Meeting</a:t>
            </a:r>
            <a:endParaRPr lang="en-US"/>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609600" y="429098"/>
            <a:ext cx="11057467" cy="647102"/>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dirty="0"/>
          </a:p>
        </p:txBody>
      </p:sp>
      <p:sp>
        <p:nvSpPr>
          <p:cNvPr id="9" name="Content Placeholder 2"/>
          <p:cNvSpPr>
            <a:spLocks noGrp="1"/>
          </p:cNvSpPr>
          <p:nvPr>
            <p:ph idx="19"/>
          </p:nvPr>
        </p:nvSpPr>
        <p:spPr>
          <a:xfrm>
            <a:off x="609600" y="1238250"/>
            <a:ext cx="4023365"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7523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5.pn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5.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a:cxnSpLocks/>
          </p:cNvCxnSpPr>
          <p:nvPr/>
        </p:nvCxnSpPr>
        <p:spPr>
          <a:xfrm flipV="1">
            <a:off x="257908" y="475760"/>
            <a:ext cx="11723077" cy="14248"/>
          </a:xfrm>
          <a:prstGeom prst="line">
            <a:avLst/>
          </a:prstGeom>
          <a:ln w="19050" cmpd="sng">
            <a:solidFill>
              <a:srgbClr val="004C97"/>
            </a:solidFill>
          </a:ln>
        </p:spPr>
        <p:style>
          <a:lnRef idx="1">
            <a:schemeClr val="dk1"/>
          </a:lnRef>
          <a:fillRef idx="0">
            <a:schemeClr val="dk1"/>
          </a:fillRef>
          <a:effectRef idx="0">
            <a:schemeClr val="dk1"/>
          </a:effectRef>
          <a:fontRef idx="minor">
            <a:schemeClr val="tx1"/>
          </a:fontRef>
        </p:style>
      </p:cxnSp>
      <p:pic>
        <p:nvPicPr>
          <p:cNvPr id="1029" name="Picture 6" descr="FermiLogo_RGB_NALBlue.png"/>
          <p:cNvPicPr>
            <a:picLocks/>
          </p:cNvPicPr>
          <p:nvPr/>
        </p:nvPicPr>
        <p:blipFill>
          <a:blip r:embed="rId5">
            <a:extLst>
              <a:ext uri="{28A0092B-C50C-407E-A947-70E740481C1C}">
                <a14:useLocalDpi xmlns:a14="http://schemas.microsoft.com/office/drawing/2010/main"/>
              </a:ext>
            </a:extLst>
          </a:blip>
          <a:srcRect/>
          <a:stretch>
            <a:fillRect/>
          </a:stretch>
        </p:blipFill>
        <p:spPr bwMode="auto">
          <a:xfrm>
            <a:off x="609601" y="6009719"/>
            <a:ext cx="2125969" cy="379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12"/>
          <p:cNvCxnSpPr>
            <a:cxnSpLocks/>
          </p:cNvCxnSpPr>
          <p:nvPr/>
        </p:nvCxnSpPr>
        <p:spPr>
          <a:xfrm flipV="1">
            <a:off x="257908" y="5728951"/>
            <a:ext cx="11723077" cy="17586"/>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3129941" y="5896736"/>
            <a:ext cx="872067" cy="859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6" descr="SanfordSURF-horiz-logo.png"/>
          <p:cNvPicPr>
            <a:picLocks/>
          </p:cNvPicPr>
          <p:nvPr/>
        </p:nvPicPr>
        <p:blipFill>
          <a:blip r:embed="rId7">
            <a:extLst>
              <a:ext uri="{28A0092B-C50C-407E-A947-70E740481C1C}">
                <a14:useLocalDpi xmlns:a14="http://schemas.microsoft.com/office/drawing/2010/main"/>
              </a:ext>
            </a:extLst>
          </a:blip>
          <a:srcRect/>
          <a:stretch>
            <a:fillRect/>
          </a:stretch>
        </p:blipFill>
        <p:spPr bwMode="auto">
          <a:xfrm>
            <a:off x="4096033" y="5746537"/>
            <a:ext cx="2476892" cy="930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16279" y="5974476"/>
            <a:ext cx="2909413" cy="486249"/>
          </a:xfrm>
          <a:prstGeom prst="rect">
            <a:avLst/>
          </a:prstGeom>
        </p:spPr>
      </p:pic>
      <p:pic>
        <p:nvPicPr>
          <p:cNvPr id="4" name="Picture 3">
            <a:extLst>
              <a:ext uri="{FF2B5EF4-FFF2-40B4-BE49-F238E27FC236}">
                <a16:creationId xmlns:a16="http://schemas.microsoft.com/office/drawing/2014/main" id="{A04FC561-2D50-493E-B53E-15498501F7E3}"/>
              </a:ext>
            </a:extLst>
          </p:cNvPr>
          <p:cNvPicPr>
            <a:picLocks noChangeAspect="1"/>
          </p:cNvPicPr>
          <p:nvPr/>
        </p:nvPicPr>
        <p:blipFill>
          <a:blip r:embed="rId9"/>
          <a:stretch>
            <a:fillRect/>
          </a:stretch>
        </p:blipFill>
        <p:spPr>
          <a:xfrm>
            <a:off x="9893334" y="115803"/>
            <a:ext cx="1810669" cy="374205"/>
          </a:xfrm>
          <a:prstGeom prst="rect">
            <a:avLst/>
          </a:prstGeom>
        </p:spPr>
      </p:pic>
    </p:spTree>
    <p:extLst>
      <p:ext uri="{BB962C8B-B14F-4D97-AF65-F5344CB8AC3E}">
        <p14:creationId xmlns:p14="http://schemas.microsoft.com/office/powerpoint/2010/main" val="3201080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a:cxnSpLocks/>
          </p:cNvCxnSpPr>
          <p:nvPr/>
        </p:nvCxnSpPr>
        <p:spPr>
          <a:xfrm>
            <a:off x="199292" y="6357938"/>
            <a:ext cx="11840308"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4233D0B6-1007-4522-9B41-69AB146C5DFD}" type="datetime1">
              <a:rPr lang="en-US" smtClean="0"/>
              <a:t>1/19/2022</a:t>
            </a:fld>
            <a:endParaRPr lang="en-US" dirty="0"/>
          </a:p>
        </p:txBody>
      </p:sp>
      <p:sp>
        <p:nvSpPr>
          <p:cNvPr id="5" name="Footer Placeholder 4"/>
          <p:cNvSpPr>
            <a:spLocks noGrp="1"/>
          </p:cNvSpPr>
          <p:nvPr>
            <p:ph type="ftr" sz="quarter" idx="3"/>
          </p:nvPr>
        </p:nvSpPr>
        <p:spPr>
          <a:xfrm>
            <a:off x="2821518" y="6488431"/>
            <a:ext cx="7488767"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smtClean="0"/>
              <a:t>Lambert | ArgonCube Engineering Meeting</a:t>
            </a:r>
            <a:endParaRPr lang="en-US" dirty="0"/>
          </a:p>
        </p:txBody>
      </p:sp>
      <p:sp>
        <p:nvSpPr>
          <p:cNvPr id="6" name="Slide Number Placeholder 5"/>
          <p:cNvSpPr>
            <a:spLocks noGrp="1"/>
          </p:cNvSpPr>
          <p:nvPr>
            <p:ph type="sldNum" sz="quarter" idx="4"/>
          </p:nvPr>
        </p:nvSpPr>
        <p:spPr>
          <a:xfrm>
            <a:off x="605368" y="6488431"/>
            <a:ext cx="700617"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pic>
        <p:nvPicPr>
          <p:cNvPr id="3" name="Picture 2">
            <a:extLst>
              <a:ext uri="{FF2B5EF4-FFF2-40B4-BE49-F238E27FC236}">
                <a16:creationId xmlns:a16="http://schemas.microsoft.com/office/drawing/2014/main" id="{AA0A30A5-7676-4279-9A6A-148E61F3519F}"/>
              </a:ext>
            </a:extLst>
          </p:cNvPr>
          <p:cNvPicPr>
            <a:picLocks noChangeAspect="1"/>
          </p:cNvPicPr>
          <p:nvPr/>
        </p:nvPicPr>
        <p:blipFill>
          <a:blip r:embed="rId11"/>
          <a:stretch>
            <a:fillRect/>
          </a:stretch>
        </p:blipFill>
        <p:spPr>
          <a:xfrm>
            <a:off x="10439847" y="6451676"/>
            <a:ext cx="1518036" cy="313728"/>
          </a:xfrm>
          <a:prstGeom prst="rect">
            <a:avLst/>
          </a:prstGeom>
        </p:spPr>
      </p:pic>
    </p:spTree>
    <p:extLst>
      <p:ext uri="{BB962C8B-B14F-4D97-AF65-F5344CB8AC3E}">
        <p14:creationId xmlns:p14="http://schemas.microsoft.com/office/powerpoint/2010/main" val="10435287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p:nvCxnSpPr>
        <p:spPr>
          <a:xfrm>
            <a:off x="609600" y="6357938"/>
            <a:ext cx="11057467"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74ED9B08-6E74-47C7-AB59-E23286D93AA7}" type="datetime1">
              <a:rPr lang="en-US" smtClean="0"/>
              <a:t>1/19/2022</a:t>
            </a:fld>
            <a:endParaRPr lang="en-US" dirty="0"/>
          </a:p>
        </p:txBody>
      </p:sp>
      <p:sp>
        <p:nvSpPr>
          <p:cNvPr id="5" name="Footer Placeholder 4"/>
          <p:cNvSpPr>
            <a:spLocks noGrp="1"/>
          </p:cNvSpPr>
          <p:nvPr>
            <p:ph type="ftr" sz="quarter" idx="3"/>
          </p:nvPr>
        </p:nvSpPr>
        <p:spPr>
          <a:xfrm>
            <a:off x="2821518" y="6488431"/>
            <a:ext cx="7488767"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smtClean="0"/>
              <a:t>Lambert | ArgonCube Engineering Meeting</a:t>
            </a:r>
            <a:endParaRPr lang="en-US"/>
          </a:p>
        </p:txBody>
      </p:sp>
      <p:sp>
        <p:nvSpPr>
          <p:cNvPr id="6" name="Slide Number Placeholder 5"/>
          <p:cNvSpPr>
            <a:spLocks noGrp="1"/>
          </p:cNvSpPr>
          <p:nvPr>
            <p:ph type="sldNum" sz="quarter" idx="4"/>
          </p:nvPr>
        </p:nvSpPr>
        <p:spPr>
          <a:xfrm>
            <a:off x="605368" y="6488431"/>
            <a:ext cx="700617"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pic>
        <p:nvPicPr>
          <p:cNvPr id="12" name="Picture 11">
            <a:extLst>
              <a:ext uri="{FF2B5EF4-FFF2-40B4-BE49-F238E27FC236}">
                <a16:creationId xmlns:a16="http://schemas.microsoft.com/office/drawing/2014/main" id="{D5986065-A285-4FD0-9C53-8BFF5F677D77}"/>
              </a:ext>
            </a:extLst>
          </p:cNvPr>
          <p:cNvPicPr>
            <a:picLocks noChangeAspect="1"/>
          </p:cNvPicPr>
          <p:nvPr/>
        </p:nvPicPr>
        <p:blipFill>
          <a:blip r:embed="rId10"/>
          <a:stretch>
            <a:fillRect/>
          </a:stretch>
        </p:blipFill>
        <p:spPr>
          <a:xfrm>
            <a:off x="10439848" y="6451676"/>
            <a:ext cx="1515533" cy="234908"/>
          </a:xfrm>
          <a:prstGeom prst="rect">
            <a:avLst/>
          </a:prstGeom>
        </p:spPr>
      </p:pic>
    </p:spTree>
    <p:extLst>
      <p:ext uri="{BB962C8B-B14F-4D97-AF65-F5344CB8AC3E}">
        <p14:creationId xmlns:p14="http://schemas.microsoft.com/office/powerpoint/2010/main" val="36555174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p:nvPr/>
        </p:nvCxnSpPr>
        <p:spPr>
          <a:xfrm>
            <a:off x="609600" y="6357938"/>
            <a:ext cx="11057467"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ECE0A824-59FF-4E78-9ED6-6F8F5C7301A8}" type="datetime1">
              <a:rPr lang="en-US" smtClean="0"/>
              <a:t>1/19/2022</a:t>
            </a:fld>
            <a:endParaRPr lang="en-US" dirty="0"/>
          </a:p>
        </p:txBody>
      </p:sp>
      <p:sp>
        <p:nvSpPr>
          <p:cNvPr id="5" name="Footer Placeholder 4"/>
          <p:cNvSpPr>
            <a:spLocks noGrp="1"/>
          </p:cNvSpPr>
          <p:nvPr>
            <p:ph type="ftr" sz="quarter" idx="3"/>
          </p:nvPr>
        </p:nvSpPr>
        <p:spPr>
          <a:xfrm>
            <a:off x="2821518" y="6488431"/>
            <a:ext cx="7488767"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smtClean="0"/>
              <a:t>Lambert | ArgonCube Engineering Meeting</a:t>
            </a:r>
            <a:endParaRPr lang="en-US" dirty="0"/>
          </a:p>
        </p:txBody>
      </p:sp>
      <p:sp>
        <p:nvSpPr>
          <p:cNvPr id="6" name="Slide Number Placeholder 5"/>
          <p:cNvSpPr>
            <a:spLocks noGrp="1"/>
          </p:cNvSpPr>
          <p:nvPr>
            <p:ph type="sldNum" sz="quarter" idx="4"/>
          </p:nvPr>
        </p:nvSpPr>
        <p:spPr>
          <a:xfrm>
            <a:off x="605368" y="6488431"/>
            <a:ext cx="700617"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pic>
        <p:nvPicPr>
          <p:cNvPr id="7" name="Picture 6">
            <a:extLst>
              <a:ext uri="{FF2B5EF4-FFF2-40B4-BE49-F238E27FC236}">
                <a16:creationId xmlns:a16="http://schemas.microsoft.com/office/drawing/2014/main" id="{EC059BE4-CA4F-4C5E-8251-30A3FCB25A8A}"/>
              </a:ext>
            </a:extLst>
          </p:cNvPr>
          <p:cNvPicPr>
            <a:picLocks noChangeAspect="1"/>
          </p:cNvPicPr>
          <p:nvPr/>
        </p:nvPicPr>
        <p:blipFill>
          <a:blip r:embed="rId12"/>
          <a:stretch>
            <a:fillRect/>
          </a:stretch>
        </p:blipFill>
        <p:spPr>
          <a:xfrm>
            <a:off x="10439848" y="6451676"/>
            <a:ext cx="1515533" cy="234908"/>
          </a:xfrm>
          <a:prstGeom prst="rect">
            <a:avLst/>
          </a:prstGeom>
        </p:spPr>
      </p:pic>
    </p:spTree>
    <p:extLst>
      <p:ext uri="{BB962C8B-B14F-4D97-AF65-F5344CB8AC3E}">
        <p14:creationId xmlns:p14="http://schemas.microsoft.com/office/powerpoint/2010/main" val="33641776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a:cxnSpLocks/>
          </p:cNvCxnSpPr>
          <p:nvPr/>
        </p:nvCxnSpPr>
        <p:spPr>
          <a:xfrm>
            <a:off x="287676" y="6357938"/>
            <a:ext cx="1166770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1305985" y="6488431"/>
            <a:ext cx="1313926" cy="200023"/>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E4DFC6B8-6A5F-43C8-B9D6-59754F4F9611}" type="datetime1">
              <a:rPr lang="en-US" smtClean="0"/>
              <a:t>1/19/2022</a:t>
            </a:fld>
            <a:endParaRPr lang="en-US" dirty="0"/>
          </a:p>
        </p:txBody>
      </p:sp>
      <p:sp>
        <p:nvSpPr>
          <p:cNvPr id="5" name="Footer Placeholder 4"/>
          <p:cNvSpPr>
            <a:spLocks noGrp="1"/>
          </p:cNvSpPr>
          <p:nvPr>
            <p:ph type="ftr" sz="quarter" idx="3"/>
          </p:nvPr>
        </p:nvSpPr>
        <p:spPr>
          <a:xfrm>
            <a:off x="2821518" y="6488432"/>
            <a:ext cx="7329349" cy="187324"/>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smtClean="0"/>
              <a:t>Lambert | ArgonCube Engineering Meeting</a:t>
            </a:r>
            <a:endParaRPr lang="en-US" dirty="0"/>
          </a:p>
        </p:txBody>
      </p:sp>
      <p:sp>
        <p:nvSpPr>
          <p:cNvPr id="6" name="Slide Number Placeholder 5"/>
          <p:cNvSpPr>
            <a:spLocks noGrp="1"/>
          </p:cNvSpPr>
          <p:nvPr>
            <p:ph type="sldNum" sz="quarter" idx="4"/>
          </p:nvPr>
        </p:nvSpPr>
        <p:spPr>
          <a:xfrm>
            <a:off x="363679" y="6488431"/>
            <a:ext cx="700617"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pic>
        <p:nvPicPr>
          <p:cNvPr id="7" name="Picture 6">
            <a:extLst>
              <a:ext uri="{FF2B5EF4-FFF2-40B4-BE49-F238E27FC236}">
                <a16:creationId xmlns:a16="http://schemas.microsoft.com/office/drawing/2014/main" id="{11F0F08D-1383-4141-915C-29DECEA73C87}"/>
              </a:ext>
            </a:extLst>
          </p:cNvPr>
          <p:cNvPicPr>
            <a:picLocks noChangeAspect="1"/>
          </p:cNvPicPr>
          <p:nvPr/>
        </p:nvPicPr>
        <p:blipFill>
          <a:blip r:embed="rId18"/>
          <a:stretch>
            <a:fillRect/>
          </a:stretch>
        </p:blipFill>
        <p:spPr>
          <a:xfrm>
            <a:off x="10310285" y="6425229"/>
            <a:ext cx="1518036" cy="313728"/>
          </a:xfrm>
          <a:prstGeom prst="rect">
            <a:avLst/>
          </a:prstGeom>
        </p:spPr>
      </p:pic>
    </p:spTree>
    <p:extLst>
      <p:ext uri="{BB962C8B-B14F-4D97-AF65-F5344CB8AC3E}">
        <p14:creationId xmlns:p14="http://schemas.microsoft.com/office/powerpoint/2010/main" val="15679297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presentation/d/1_Y-rgNrkdBp8SeEle8-nbjPDttQa_Dbx/edit?usp=sharing&amp;ouid=116584627374151097570&amp;rtpof=true&amp;sd=true" TargetMode="External"/><Relationship Id="rId2" Type="http://schemas.openxmlformats.org/officeDocument/2006/relationships/hyperlink" Target="https://indico.fnal.gov/event/51690/"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pdmlink.lbl.gov/Windchill/app/#ptc1/tcomp/infoPage?ContainerOid=OR%3Awt.pdmlink.PDMLinkProduct%3A577059407&amp;oid=VR%3Awt.doc.WTDocument%3A1586446810&amp;u8=1" TargetMode="External"/><Relationship Id="rId2" Type="http://schemas.openxmlformats.org/officeDocument/2006/relationships/hyperlink" Target="https://edms.cern.ch/document/2667881/LAST_RELEASED" TargetMode="Externa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edms.cern.ch/document/2458088/LAST_RELEASED" TargetMode="External"/><Relationship Id="rId2" Type="http://schemas.openxmlformats.org/officeDocument/2006/relationships/hyperlink" Target="https://edms.cern.ch/document/2458090/LAST_RELEASED" TargetMode="Externa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edms.cern.ch/document/2683349/LAST_RELEASED" TargetMode="External"/><Relationship Id="rId4" Type="http://schemas.openxmlformats.org/officeDocument/2006/relationships/hyperlink" Target="https://edms.cern.ch/document/2458099/LAST_RELEAS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ArgonCube Engineering Meeting	</a:t>
            </a:r>
            <a:endParaRPr lang="en-US" dirty="0"/>
          </a:p>
        </p:txBody>
      </p:sp>
      <p:sp>
        <p:nvSpPr>
          <p:cNvPr id="5" name="Text Placeholder 4"/>
          <p:cNvSpPr>
            <a:spLocks noGrp="1"/>
          </p:cNvSpPr>
          <p:nvPr>
            <p:ph type="body" sz="quarter" idx="10"/>
          </p:nvPr>
        </p:nvSpPr>
        <p:spPr/>
        <p:txBody>
          <a:bodyPr/>
          <a:lstStyle/>
          <a:p>
            <a:r>
              <a:rPr lang="en-US" dirty="0" smtClean="0"/>
              <a:t>01/21/2022</a:t>
            </a:r>
          </a:p>
          <a:p>
            <a:endParaRPr lang="en-US" dirty="0"/>
          </a:p>
        </p:txBody>
      </p:sp>
    </p:spTree>
    <p:extLst>
      <p:ext uri="{BB962C8B-B14F-4D97-AF65-F5344CB8AC3E}">
        <p14:creationId xmlns:p14="http://schemas.microsoft.com/office/powerpoint/2010/main" val="1753617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DU-1004-7601</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10</a:t>
            </a:fld>
            <a:endParaRPr lang="en-US" dirty="0"/>
          </a:p>
        </p:txBody>
      </p:sp>
      <p:pic>
        <p:nvPicPr>
          <p:cNvPr id="2" name="Content Placeholder 1"/>
          <p:cNvPicPr>
            <a:picLocks noGrp="1" noChangeAspect="1"/>
          </p:cNvPicPr>
          <p:nvPr>
            <p:ph idx="13"/>
          </p:nvPr>
        </p:nvPicPr>
        <p:blipFill rotWithShape="1">
          <a:blip r:embed="rId2">
            <a:extLst>
              <a:ext uri="{28A0092B-C50C-407E-A947-70E740481C1C}">
                <a14:useLocalDpi xmlns:a14="http://schemas.microsoft.com/office/drawing/2010/main" val="0"/>
              </a:ext>
            </a:extLst>
          </a:blip>
          <a:srcRect l="23987" t="9440" r="21743" b="10119"/>
          <a:stretch/>
        </p:blipFill>
        <p:spPr>
          <a:xfrm>
            <a:off x="2821517" y="344169"/>
            <a:ext cx="6054892" cy="5807248"/>
          </a:xfrm>
        </p:spPr>
      </p:pic>
    </p:spTree>
    <p:extLst>
      <p:ext uri="{BB962C8B-B14F-4D97-AF65-F5344CB8AC3E}">
        <p14:creationId xmlns:p14="http://schemas.microsoft.com/office/powerpoint/2010/main" val="3553550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5368" y="297256"/>
            <a:ext cx="11057467" cy="569268"/>
          </a:xfrm>
        </p:spPr>
        <p:txBody>
          <a:bodyPr anchor="ctr"/>
          <a:lstStyle/>
          <a:p>
            <a:r>
              <a:rPr lang="en-US" dirty="0" smtClean="0"/>
              <a:t>DU-1004-5554</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11</a:t>
            </a:fld>
            <a:endParaRPr lang="en-US" dirty="0"/>
          </a:p>
        </p:txBody>
      </p:sp>
      <p:pic>
        <p:nvPicPr>
          <p:cNvPr id="2" name="Content Placeholder 1"/>
          <p:cNvPicPr>
            <a:picLocks noGrp="1" noChangeAspect="1"/>
          </p:cNvPicPr>
          <p:nvPr>
            <p:ph idx="13"/>
          </p:nvPr>
        </p:nvPicPr>
        <p:blipFill rotWithShape="1">
          <a:blip r:embed="rId2">
            <a:extLst>
              <a:ext uri="{28A0092B-C50C-407E-A947-70E740481C1C}">
                <a14:useLocalDpi xmlns:a14="http://schemas.microsoft.com/office/drawing/2010/main" val="0"/>
              </a:ext>
            </a:extLst>
          </a:blip>
          <a:srcRect l="40720" t="1771" r="37086" b="4025"/>
          <a:stretch/>
        </p:blipFill>
        <p:spPr>
          <a:xfrm>
            <a:off x="9700953" y="70248"/>
            <a:ext cx="2244436" cy="6164295"/>
          </a:xfrm>
        </p:spPr>
      </p:pic>
      <p:pic>
        <p:nvPicPr>
          <p:cNvPr id="6" name="Picture 5"/>
          <p:cNvPicPr>
            <a:picLocks noChangeAspect="1"/>
          </p:cNvPicPr>
          <p:nvPr/>
        </p:nvPicPr>
        <p:blipFill>
          <a:blip r:embed="rId3"/>
          <a:stretch>
            <a:fillRect/>
          </a:stretch>
        </p:blipFill>
        <p:spPr>
          <a:xfrm>
            <a:off x="520181" y="1529997"/>
            <a:ext cx="9180772" cy="3244795"/>
          </a:xfrm>
          <a:prstGeom prst="rect">
            <a:avLst/>
          </a:prstGeom>
        </p:spPr>
      </p:pic>
      <p:sp>
        <p:nvSpPr>
          <p:cNvPr id="7" name="Rectangle 6"/>
          <p:cNvSpPr/>
          <p:nvPr/>
        </p:nvSpPr>
        <p:spPr>
          <a:xfrm>
            <a:off x="748146" y="3125586"/>
            <a:ext cx="972589" cy="22444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Elbow Connector 14"/>
          <p:cNvCxnSpPr>
            <a:stCxn id="10" idx="1"/>
            <a:endCxn id="7" idx="1"/>
          </p:cNvCxnSpPr>
          <p:nvPr/>
        </p:nvCxnSpPr>
        <p:spPr>
          <a:xfrm rot="10800000" flipH="1" flipV="1">
            <a:off x="605368" y="581890"/>
            <a:ext cx="142778" cy="2655918"/>
          </a:xfrm>
          <a:prstGeom prst="bentConnector3">
            <a:avLst>
              <a:gd name="adj1" fmla="val -247440"/>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8503920" y="3237808"/>
            <a:ext cx="1704109"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1673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1 - LAr Zero Circulation Test</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1/20/2022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12</a:t>
            </a:fld>
            <a:endParaRPr lang="en-US" dirty="0"/>
          </a:p>
        </p:txBody>
      </p:sp>
      <p:sp>
        <p:nvSpPr>
          <p:cNvPr id="9" name="Content Placeholder 8"/>
          <p:cNvSpPr>
            <a:spLocks noGrp="1"/>
          </p:cNvSpPr>
          <p:nvPr>
            <p:ph idx="13"/>
          </p:nvPr>
        </p:nvSpPr>
        <p:spPr/>
        <p:txBody>
          <a:bodyPr/>
          <a:lstStyle/>
          <a:p>
            <a:r>
              <a:rPr lang="en-US" sz="1800" b="1" dirty="0"/>
              <a:t>Issue:  </a:t>
            </a:r>
            <a:r>
              <a:rPr lang="en-US" sz="1800" b="1" dirty="0" smtClean="0"/>
              <a:t>Per 2x2 Module 0 testing, the LAr </a:t>
            </a:r>
            <a:r>
              <a:rPr lang="en-US" sz="1800" b="1" dirty="0"/>
              <a:t>flow rate per module is 14 times higher (350g/s) than ND Lar cryogenics current design (900g/s / 35m = 25g/s). </a:t>
            </a:r>
            <a:r>
              <a:rPr lang="en-US" sz="1800" b="1" dirty="0" smtClean="0"/>
              <a:t>And 2</a:t>
            </a:r>
            <a:r>
              <a:rPr lang="en-US" sz="1800" b="1" baseline="30000" dirty="0" smtClean="0"/>
              <a:t>nd</a:t>
            </a:r>
            <a:r>
              <a:rPr lang="en-US" sz="1800" b="1" dirty="0" smtClean="0"/>
              <a:t> Module 0 test reduced the </a:t>
            </a:r>
            <a:r>
              <a:rPr lang="en-US" sz="1800" b="1" dirty="0"/>
              <a:t>flow rate by half to about 175g/s. </a:t>
            </a:r>
            <a:r>
              <a:rPr lang="en-US" sz="1800" b="1" dirty="0"/>
              <a:t>U</a:t>
            </a:r>
            <a:r>
              <a:rPr lang="en-US" sz="1800" b="1" dirty="0" smtClean="0"/>
              <a:t>nable </a:t>
            </a:r>
            <a:r>
              <a:rPr lang="en-US" sz="1800" b="1" dirty="0"/>
              <a:t>to throttle the flow rate further down without major modifications to the cryogenic </a:t>
            </a:r>
            <a:r>
              <a:rPr lang="en-US" sz="1800" b="1" dirty="0" smtClean="0"/>
              <a:t>system. </a:t>
            </a:r>
          </a:p>
          <a:p>
            <a:pPr lvl="1"/>
            <a:r>
              <a:rPr lang="en-US" sz="1600" b="1" dirty="0" smtClean="0"/>
              <a:t>The </a:t>
            </a:r>
            <a:r>
              <a:rPr lang="en-US" sz="1600" b="1" dirty="0"/>
              <a:t>hypothesis is that </a:t>
            </a:r>
            <a:r>
              <a:rPr lang="en-US" sz="1600" b="1" dirty="0" smtClean="0"/>
              <a:t>2x2 testing </a:t>
            </a:r>
            <a:r>
              <a:rPr lang="en-US" sz="1600" b="1" dirty="0"/>
              <a:t>has been cooling the module with forced convection, and ND Lar design is based on natural convection.</a:t>
            </a:r>
            <a:endParaRPr lang="en-US" sz="1600" dirty="0"/>
          </a:p>
          <a:p>
            <a:pPr lvl="1"/>
            <a:r>
              <a:rPr lang="en-US" sz="1600" u="sng" dirty="0" smtClean="0"/>
              <a:t>Question</a:t>
            </a:r>
            <a:r>
              <a:rPr lang="en-US" sz="1600" dirty="0" smtClean="0"/>
              <a:t>: </a:t>
            </a:r>
            <a:r>
              <a:rPr lang="en-US" sz="1600" dirty="0"/>
              <a:t>In order to understand if this detector can be cooled with natural </a:t>
            </a:r>
            <a:r>
              <a:rPr lang="en-US" sz="1600" dirty="0" smtClean="0"/>
              <a:t>convection (ND Cryo) proposes </a:t>
            </a:r>
            <a:r>
              <a:rPr lang="en-US" sz="1600" dirty="0"/>
              <a:t>to have a “zero circulation test” which would consist on filling the detector, purifying the argon and running the detector. After that we would stop the flow rate to zero, and we would observe whether the detector is able to fully operate while the argon is boiling. The expectation is that the liquid level would be decreasing and argon would be vented continuously, so the duration of the test would be determined by the amount of ullage liquid level available until there is no liquid left to guarantee safe HV operation</a:t>
            </a:r>
            <a:r>
              <a:rPr lang="en-US" sz="1600" dirty="0" smtClean="0"/>
              <a:t>.</a:t>
            </a:r>
          </a:p>
          <a:p>
            <a:pPr lvl="2"/>
            <a:r>
              <a:rPr lang="en-US" sz="1600" dirty="0" smtClean="0"/>
              <a:t>Impact to ND Cryogenics requirements -&gt; important to settle these before CD-1rr</a:t>
            </a:r>
          </a:p>
          <a:p>
            <a:pPr lvl="2"/>
            <a:r>
              <a:rPr lang="en-US" sz="1600" dirty="0" smtClean="0"/>
              <a:t>Approximate 1 week testing time -&gt; suggest that we set a duration for recirculation test</a:t>
            </a:r>
          </a:p>
          <a:p>
            <a:pPr lvl="2"/>
            <a:r>
              <a:rPr lang="en-US" sz="1600" dirty="0"/>
              <a:t>W</a:t>
            </a:r>
            <a:r>
              <a:rPr lang="en-US" sz="1600" dirty="0" smtClean="0"/>
              <a:t>hat we want is to get to “quasi” steady-state and see if the detector will operate stably where performance is not degraded</a:t>
            </a:r>
          </a:p>
          <a:p>
            <a:pPr lvl="3"/>
            <a:r>
              <a:rPr lang="en-US" sz="1400" dirty="0" smtClean="0"/>
              <a:t>How long must this be?</a:t>
            </a:r>
            <a:endParaRPr lang="en-US" sz="1800" dirty="0"/>
          </a:p>
        </p:txBody>
      </p:sp>
    </p:spTree>
    <p:extLst>
      <p:ext uri="{BB962C8B-B14F-4D97-AF65-F5344CB8AC3E}">
        <p14:creationId xmlns:p14="http://schemas.microsoft.com/office/powerpoint/2010/main" val="2314218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3470" y="2627170"/>
            <a:ext cx="11057467" cy="569268"/>
          </a:xfrm>
        </p:spPr>
        <p:txBody>
          <a:bodyPr/>
          <a:lstStyle/>
          <a:p>
            <a:pPr algn="ctr"/>
            <a:r>
              <a:rPr lang="en-US" dirty="0" smtClean="0"/>
              <a:t>Backup</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13</a:t>
            </a:fld>
            <a:endParaRPr lang="en-US" dirty="0"/>
          </a:p>
        </p:txBody>
      </p:sp>
    </p:spTree>
    <p:extLst>
      <p:ext uri="{BB962C8B-B14F-4D97-AF65-F5344CB8AC3E}">
        <p14:creationId xmlns:p14="http://schemas.microsoft.com/office/powerpoint/2010/main" val="2440917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Rack Protection</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14</a:t>
            </a:fld>
            <a:endParaRPr lang="en-US" dirty="0"/>
          </a:p>
        </p:txBody>
      </p:sp>
      <p:sp>
        <p:nvSpPr>
          <p:cNvPr id="11" name="Content Placeholder 10"/>
          <p:cNvSpPr>
            <a:spLocks noGrp="1"/>
          </p:cNvSpPr>
          <p:nvPr>
            <p:ph idx="13"/>
          </p:nvPr>
        </p:nvSpPr>
        <p:spPr/>
        <p:txBody>
          <a:bodyPr/>
          <a:lstStyle/>
          <a:p>
            <a:r>
              <a:rPr lang="en-US" sz="1400" dirty="0" smtClean="0"/>
              <a:t>Linda </a:t>
            </a:r>
            <a:r>
              <a:rPr lang="en-US" sz="1400" dirty="0" err="1" smtClean="0"/>
              <a:t>Bagby</a:t>
            </a:r>
            <a:r>
              <a:rPr lang="en-US" sz="1400" dirty="0" smtClean="0"/>
              <a:t> (FNAL)</a:t>
            </a:r>
          </a:p>
          <a:p>
            <a:endParaRPr lang="en-US" sz="1400" dirty="0"/>
          </a:p>
          <a:p>
            <a:r>
              <a:rPr lang="en-US" sz="1400" dirty="0" smtClean="0"/>
              <a:t>What instrumentation / monitoring is required for crates / racks?</a:t>
            </a:r>
          </a:p>
          <a:p>
            <a:pPr lvl="1"/>
            <a:r>
              <a:rPr lang="en-US" sz="1200" dirty="0" smtClean="0"/>
              <a:t>Temperature &amp; smoke -&gt; anything else? Humidity?</a:t>
            </a:r>
          </a:p>
          <a:p>
            <a:pPr lvl="2"/>
            <a:r>
              <a:rPr lang="en-US" sz="1100" dirty="0" smtClean="0"/>
              <a:t>ND Slow Control -&gt; would want temp, smoke detector bit</a:t>
            </a:r>
          </a:p>
          <a:p>
            <a:pPr lvl="1"/>
            <a:r>
              <a:rPr lang="en-US" sz="1200" dirty="0" smtClean="0"/>
              <a:t>Surface DAQ room</a:t>
            </a:r>
          </a:p>
          <a:p>
            <a:pPr lvl="1"/>
            <a:r>
              <a:rPr lang="en-US" sz="1200" dirty="0" smtClean="0"/>
              <a:t>Front End Electronics on top of detector</a:t>
            </a:r>
          </a:p>
          <a:p>
            <a:pPr lvl="2"/>
            <a:r>
              <a:rPr lang="en-US" sz="1100" dirty="0" smtClean="0"/>
              <a:t>No chilled water service to top of detector</a:t>
            </a:r>
          </a:p>
          <a:p>
            <a:pPr lvl="1"/>
            <a:endParaRPr lang="en-US" sz="1200" dirty="0"/>
          </a:p>
          <a:p>
            <a:pPr lvl="1"/>
            <a:r>
              <a:rPr lang="en-US" sz="1200" dirty="0" smtClean="0"/>
              <a:t>Raritan PDU – autonomous monitoring and can take action</a:t>
            </a:r>
          </a:p>
          <a:p>
            <a:pPr lvl="2"/>
            <a:r>
              <a:rPr lang="en-US" sz="1100" dirty="0" smtClean="0"/>
              <a:t>Comes with humidity and water leak sensor (rope that is 0 or 1; water or no)</a:t>
            </a:r>
          </a:p>
          <a:p>
            <a:endParaRPr lang="en-US" sz="1400" dirty="0"/>
          </a:p>
          <a:p>
            <a:r>
              <a:rPr lang="en-US" sz="1400" dirty="0" smtClean="0"/>
              <a:t>Next Steps:</a:t>
            </a:r>
          </a:p>
          <a:p>
            <a:pPr lvl="1"/>
            <a:r>
              <a:rPr lang="en-US" sz="1200" dirty="0" smtClean="0"/>
              <a:t>Define set of requirements for ND-LAr rack protection -&gt; cavern &amp; surface -&gt; Andrew to send out Doodle poll to stakeholders for initial req. gathering</a:t>
            </a:r>
          </a:p>
          <a:p>
            <a:pPr lvl="1"/>
            <a:r>
              <a:rPr lang="en-US" sz="1200" dirty="0" smtClean="0"/>
              <a:t>Meeting key interface groups to communicate &amp; gather interface </a:t>
            </a:r>
          </a:p>
          <a:p>
            <a:pPr lvl="1"/>
            <a:r>
              <a:rPr lang="en-US" sz="1200" dirty="0" smtClean="0"/>
              <a:t>Follow-up at </a:t>
            </a:r>
            <a:r>
              <a:rPr lang="en-US" sz="1200" dirty="0" err="1" smtClean="0"/>
              <a:t>Fabrice’s</a:t>
            </a:r>
            <a:r>
              <a:rPr lang="en-US" sz="1200" dirty="0" smtClean="0"/>
              <a:t> 01/20/2022 Systems/I&amp;I meeting</a:t>
            </a:r>
          </a:p>
          <a:p>
            <a:pPr lvl="1"/>
            <a:r>
              <a:rPr lang="en-US" sz="1200" dirty="0" smtClean="0"/>
              <a:t>Common solution will be most useful</a:t>
            </a:r>
          </a:p>
        </p:txBody>
      </p:sp>
    </p:spTree>
    <p:extLst>
      <p:ext uri="{BB962C8B-B14F-4D97-AF65-F5344CB8AC3E}">
        <p14:creationId xmlns:p14="http://schemas.microsoft.com/office/powerpoint/2010/main" val="2487716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Module 0 / Module 1 Updates</a:t>
            </a:r>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15</a:t>
            </a:fld>
            <a:endParaRPr lang="en-US" dirty="0"/>
          </a:p>
        </p:txBody>
      </p:sp>
      <p:sp>
        <p:nvSpPr>
          <p:cNvPr id="11" name="Content Placeholder 10"/>
          <p:cNvSpPr>
            <a:spLocks noGrp="1"/>
          </p:cNvSpPr>
          <p:nvPr>
            <p:ph idx="13"/>
          </p:nvPr>
        </p:nvSpPr>
        <p:spPr/>
        <p:txBody>
          <a:bodyPr/>
          <a:lstStyle/>
          <a:p>
            <a:r>
              <a:rPr lang="en-US" dirty="0" smtClean="0"/>
              <a:t>Module 0</a:t>
            </a:r>
          </a:p>
          <a:p>
            <a:pPr lvl="1"/>
            <a:r>
              <a:rPr lang="en-US" dirty="0" smtClean="0"/>
              <a:t>Moved to </a:t>
            </a:r>
            <a:r>
              <a:rPr lang="en-US" dirty="0" err="1" smtClean="0"/>
              <a:t>LArTF</a:t>
            </a:r>
            <a:endParaRPr lang="en-US" dirty="0"/>
          </a:p>
          <a:p>
            <a:r>
              <a:rPr lang="en-US" dirty="0" smtClean="0"/>
              <a:t>Module 1</a:t>
            </a:r>
          </a:p>
          <a:p>
            <a:pPr lvl="1"/>
            <a:r>
              <a:rPr lang="en-US" dirty="0" smtClean="0"/>
              <a:t>All components in Bern (2</a:t>
            </a:r>
            <a:r>
              <a:rPr lang="en-US" baseline="30000" dirty="0" smtClean="0"/>
              <a:t>nd</a:t>
            </a:r>
            <a:r>
              <a:rPr lang="en-US" dirty="0" smtClean="0"/>
              <a:t> PACMAN shipped, delivery Jan. 10</a:t>
            </a:r>
            <a:r>
              <a:rPr lang="en-US" baseline="30000" dirty="0" smtClean="0"/>
              <a:t>th</a:t>
            </a:r>
            <a:r>
              <a:rPr lang="en-US" dirty="0" smtClean="0"/>
              <a:t>)</a:t>
            </a:r>
          </a:p>
          <a:p>
            <a:pPr lvl="1"/>
            <a:r>
              <a:rPr lang="en-US" dirty="0" smtClean="0"/>
              <a:t>Testing of TPC#2 with PACMAN#1 – hopefully finish this week</a:t>
            </a:r>
          </a:p>
          <a:p>
            <a:pPr lvl="2"/>
            <a:r>
              <a:rPr lang="en-US" dirty="0" smtClean="0"/>
              <a:t>Once PACMAN#2 arrives will verify operation and begin assembling of TPC#2</a:t>
            </a:r>
          </a:p>
          <a:p>
            <a:pPr lvl="2"/>
            <a:r>
              <a:rPr lang="en-US" dirty="0" smtClean="0"/>
              <a:t>Once TPC#2 is assembled with cabling – check IO connections – consult with Brooke</a:t>
            </a:r>
            <a:endParaRPr lang="en-US" dirty="0"/>
          </a:p>
          <a:p>
            <a:pPr lvl="1"/>
            <a:r>
              <a:rPr lang="en-US" dirty="0" smtClean="0"/>
              <a:t>Before insertion to sleeve need some kind of group sign-off on collected data</a:t>
            </a:r>
          </a:p>
        </p:txBody>
      </p:sp>
    </p:spTree>
    <p:extLst>
      <p:ext uri="{BB962C8B-B14F-4D97-AF65-F5344CB8AC3E}">
        <p14:creationId xmlns:p14="http://schemas.microsoft.com/office/powerpoint/2010/main" val="4223054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Outline</a:t>
            </a:r>
            <a:endParaRPr lang="en-US" dirty="0"/>
          </a:p>
        </p:txBody>
      </p:sp>
      <p:sp>
        <p:nvSpPr>
          <p:cNvPr id="3" name="Date Placeholder 2"/>
          <p:cNvSpPr>
            <a:spLocks noGrp="1"/>
          </p:cNvSpPr>
          <p:nvPr>
            <p:ph type="dt" sz="half" idx="10"/>
          </p:nvPr>
        </p:nvSpPr>
        <p:spPr/>
        <p:txBody>
          <a:bodyPr/>
          <a:lstStyle/>
          <a:p>
            <a:pPr>
              <a:defRPr/>
            </a:pPr>
            <a:fld id="{6519484C-FD09-4DCF-80EC-C380F10E94D8}"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2</a:t>
            </a:fld>
            <a:endParaRPr lang="en-US" dirty="0"/>
          </a:p>
        </p:txBody>
      </p:sp>
      <p:sp>
        <p:nvSpPr>
          <p:cNvPr id="11" name="Content Placeholder 10"/>
          <p:cNvSpPr>
            <a:spLocks noGrp="1"/>
          </p:cNvSpPr>
          <p:nvPr>
            <p:ph idx="13"/>
          </p:nvPr>
        </p:nvSpPr>
        <p:spPr/>
        <p:txBody>
          <a:bodyPr/>
          <a:lstStyle/>
          <a:p>
            <a:r>
              <a:rPr lang="en-US" dirty="0" smtClean="0"/>
              <a:t>Follow </a:t>
            </a:r>
            <a:r>
              <a:rPr lang="en-US" dirty="0"/>
              <a:t>up from Previous Meeting</a:t>
            </a:r>
          </a:p>
          <a:p>
            <a:pPr lvl="1"/>
            <a:r>
              <a:rPr lang="en-US" sz="1400" dirty="0" smtClean="0"/>
              <a:t>QAQC</a:t>
            </a:r>
          </a:p>
          <a:p>
            <a:pPr lvl="1"/>
            <a:r>
              <a:rPr lang="en-US" sz="1400" dirty="0" smtClean="0"/>
              <a:t>Slow </a:t>
            </a:r>
            <a:r>
              <a:rPr lang="en-US" sz="1400" dirty="0" smtClean="0"/>
              <a:t>Control, Rack Protection</a:t>
            </a:r>
            <a:endParaRPr lang="en-US" sz="1400" dirty="0" smtClean="0"/>
          </a:p>
          <a:p>
            <a:pPr lvl="1"/>
            <a:r>
              <a:rPr lang="en-US" sz="1400" dirty="0" smtClean="0"/>
              <a:t>Schedule &amp; BOEs</a:t>
            </a:r>
            <a:endParaRPr lang="en-US" sz="1400" dirty="0"/>
          </a:p>
          <a:p>
            <a:pPr lvl="1"/>
            <a:r>
              <a:rPr lang="en-US" sz="1400" dirty="0" smtClean="0"/>
              <a:t>Document Updates</a:t>
            </a:r>
            <a:endParaRPr lang="en-US" sz="1400" dirty="0"/>
          </a:p>
          <a:p>
            <a:r>
              <a:rPr lang="en-US" dirty="0" smtClean="0"/>
              <a:t>Windchill CAD Model Structure</a:t>
            </a:r>
            <a:endParaRPr lang="en-US" dirty="0" smtClean="0"/>
          </a:p>
          <a:p>
            <a:r>
              <a:rPr lang="en-US" dirty="0" smtClean="0"/>
              <a:t>Module 1 – LAr Circulation Test</a:t>
            </a:r>
          </a:p>
          <a:p>
            <a:endParaRPr lang="en-US" dirty="0"/>
          </a:p>
          <a:p>
            <a:r>
              <a:rPr lang="en-US" dirty="0" smtClean="0"/>
              <a:t>Slides on </a:t>
            </a:r>
            <a:r>
              <a:rPr lang="en-US" dirty="0" err="1" smtClean="0"/>
              <a:t>Indico</a:t>
            </a:r>
            <a:r>
              <a:rPr lang="en-US" dirty="0"/>
              <a:t>: </a:t>
            </a:r>
            <a:r>
              <a:rPr lang="en-US" dirty="0">
                <a:hlinkClick r:id="rId2"/>
              </a:rPr>
              <a:t>https://indico.fnal.gov/event/51690/</a:t>
            </a:r>
            <a:endParaRPr lang="en-US" dirty="0" smtClean="0"/>
          </a:p>
          <a:p>
            <a:r>
              <a:rPr lang="en-US" dirty="0" smtClean="0"/>
              <a:t>Also on </a:t>
            </a:r>
            <a:r>
              <a:rPr lang="en-US" dirty="0" smtClean="0">
                <a:hlinkClick r:id="rId3"/>
              </a:rPr>
              <a:t>Consortium Google Drive</a:t>
            </a:r>
            <a:endParaRPr lang="en-US" dirty="0" smtClean="0"/>
          </a:p>
          <a:p>
            <a:endParaRPr lang="en-US" dirty="0" smtClean="0"/>
          </a:p>
          <a:p>
            <a:endParaRPr lang="en-US" dirty="0"/>
          </a:p>
        </p:txBody>
      </p:sp>
    </p:spTree>
    <p:extLst>
      <p:ext uri="{BB962C8B-B14F-4D97-AF65-F5344CB8AC3E}">
        <p14:creationId xmlns:p14="http://schemas.microsoft.com/office/powerpoint/2010/main" val="2651540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QAQC Documentation Review</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3</a:t>
            </a:fld>
            <a:endParaRPr lang="en-US" dirty="0"/>
          </a:p>
        </p:txBody>
      </p:sp>
      <p:sp>
        <p:nvSpPr>
          <p:cNvPr id="11" name="Content Placeholder 10"/>
          <p:cNvSpPr>
            <a:spLocks noGrp="1"/>
          </p:cNvSpPr>
          <p:nvPr>
            <p:ph idx="13"/>
          </p:nvPr>
        </p:nvSpPr>
        <p:spPr/>
        <p:txBody>
          <a:bodyPr/>
          <a:lstStyle/>
          <a:p>
            <a:r>
              <a:rPr lang="en-US" dirty="0" smtClean="0"/>
              <a:t>Reviewed </a:t>
            </a:r>
            <a:r>
              <a:rPr lang="en-US" dirty="0" smtClean="0"/>
              <a:t>latest version of </a:t>
            </a:r>
            <a:r>
              <a:rPr lang="en-US" dirty="0" smtClean="0"/>
              <a:t>QAQC </a:t>
            </a:r>
            <a:r>
              <a:rPr lang="en-US" dirty="0" smtClean="0"/>
              <a:t>Documents</a:t>
            </a:r>
          </a:p>
          <a:p>
            <a:pPr lvl="1"/>
            <a:r>
              <a:rPr lang="en-US" dirty="0" smtClean="0"/>
              <a:t>QAQC Plan, Procurement Plan, Manufacturing Plan -&gt; if last submitted copy is the latest version that is OK</a:t>
            </a:r>
          </a:p>
          <a:p>
            <a:pPr lvl="1"/>
            <a:r>
              <a:rPr lang="en-US" dirty="0" smtClean="0"/>
              <a:t>Round of comments &amp; revisions -&gt; post official version release to EDMS (v1)</a:t>
            </a:r>
          </a:p>
          <a:p>
            <a:pPr lvl="2"/>
            <a:r>
              <a:rPr lang="en-US" dirty="0" smtClean="0"/>
              <a:t>Jan 14</a:t>
            </a:r>
            <a:r>
              <a:rPr lang="en-US" baseline="30000" dirty="0" smtClean="0"/>
              <a:t>th</a:t>
            </a:r>
            <a:r>
              <a:rPr lang="en-US" dirty="0" smtClean="0"/>
              <a:t> – Comments sent </a:t>
            </a:r>
            <a:r>
              <a:rPr lang="en-US" dirty="0" smtClean="0"/>
              <a:t>out -&gt; Complete</a:t>
            </a:r>
            <a:endParaRPr lang="en-US" dirty="0" smtClean="0"/>
          </a:p>
          <a:p>
            <a:pPr lvl="3"/>
            <a:r>
              <a:rPr lang="en-US" dirty="0" smtClean="0"/>
              <a:t>Completed for: </a:t>
            </a:r>
            <a:r>
              <a:rPr lang="en-US" b="1" dirty="0" smtClean="0"/>
              <a:t>Charge Readout, Light Readout, High Voltage, Calibration, TPC </a:t>
            </a:r>
            <a:r>
              <a:rPr lang="en-US" b="1" dirty="0" smtClean="0"/>
              <a:t>I&amp;I, </a:t>
            </a:r>
            <a:endParaRPr lang="en-US" b="1" dirty="0" smtClean="0"/>
          </a:p>
          <a:p>
            <a:pPr lvl="2"/>
            <a:r>
              <a:rPr lang="en-US" dirty="0" smtClean="0"/>
              <a:t>Next </a:t>
            </a:r>
            <a:r>
              <a:rPr lang="en-US" dirty="0" smtClean="0"/>
              <a:t>steps -&gt; Implement Revisions -&gt; Release v1; -&gt; Jan 24</a:t>
            </a:r>
            <a:r>
              <a:rPr lang="en-US" baseline="30000" dirty="0" smtClean="0"/>
              <a:t>th</a:t>
            </a:r>
            <a:r>
              <a:rPr lang="en-US" dirty="0" smtClean="0"/>
              <a:t> </a:t>
            </a:r>
          </a:p>
          <a:p>
            <a:pPr lvl="1"/>
            <a:endParaRPr lang="en-US" i="1" u="sng" dirty="0"/>
          </a:p>
          <a:p>
            <a:r>
              <a:rPr lang="en-US" dirty="0" smtClean="0"/>
              <a:t>Overall the plans look good, many of the edits are </a:t>
            </a:r>
            <a:r>
              <a:rPr lang="en-US" b="1" dirty="0" smtClean="0"/>
              <a:t>cosmetic</a:t>
            </a:r>
            <a:r>
              <a:rPr lang="en-US" dirty="0" smtClean="0"/>
              <a:t> and </a:t>
            </a:r>
            <a:r>
              <a:rPr lang="en-US" b="1" dirty="0" smtClean="0"/>
              <a:t>minor</a:t>
            </a:r>
            <a:r>
              <a:rPr lang="en-US" dirty="0" smtClean="0"/>
              <a:t>.  Component lists and descriptions of QC tests are in good shape</a:t>
            </a:r>
          </a:p>
          <a:p>
            <a:pPr lvl="1"/>
            <a:r>
              <a:rPr lang="en-US" dirty="0" smtClean="0"/>
              <a:t>General suggestion –&gt; build table of EDMS links to QC test plans for each component, we will update these links as those plans materialize</a:t>
            </a:r>
          </a:p>
        </p:txBody>
      </p:sp>
    </p:spTree>
    <p:extLst>
      <p:ext uri="{BB962C8B-B14F-4D97-AF65-F5344CB8AC3E}">
        <p14:creationId xmlns:p14="http://schemas.microsoft.com/office/powerpoint/2010/main" val="2308805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ND-LAr Slow Control </a:t>
            </a:r>
            <a:r>
              <a:rPr lang="en-US" dirty="0" smtClean="0"/>
              <a:t>/ Rack Protection Summary</a:t>
            </a:r>
            <a:endParaRPr lang="en-US" dirty="0"/>
          </a:p>
        </p:txBody>
      </p:sp>
      <p:sp>
        <p:nvSpPr>
          <p:cNvPr id="3" name="Date Placeholder 2"/>
          <p:cNvSpPr>
            <a:spLocks noGrp="1"/>
          </p:cNvSpPr>
          <p:nvPr>
            <p:ph type="dt" sz="half" idx="13"/>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4"/>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5"/>
          </p:nvPr>
        </p:nvSpPr>
        <p:spPr/>
        <p:txBody>
          <a:bodyPr/>
          <a:lstStyle/>
          <a:p>
            <a:pPr>
              <a:defRPr/>
            </a:pPr>
            <a:fld id="{98AA3EDC-84CE-5D44-955B-22A59AD27526}" type="slidenum">
              <a:rPr lang="en-US" smtClean="0"/>
              <a:pPr>
                <a:defRPr/>
              </a:pPr>
              <a:t>4</a:t>
            </a:fld>
            <a:endParaRPr lang="en-US" dirty="0"/>
          </a:p>
        </p:txBody>
      </p:sp>
      <p:sp>
        <p:nvSpPr>
          <p:cNvPr id="11" name="Content Placeholder 10"/>
          <p:cNvSpPr>
            <a:spLocks noGrp="1"/>
          </p:cNvSpPr>
          <p:nvPr>
            <p:ph idx="16"/>
          </p:nvPr>
        </p:nvSpPr>
        <p:spPr>
          <a:xfrm>
            <a:off x="609600" y="781052"/>
            <a:ext cx="5331795" cy="4846638"/>
          </a:xfrm>
          <a:prstGeom prst="rect">
            <a:avLst/>
          </a:prstGeom>
        </p:spPr>
        <p:txBody>
          <a:bodyPr/>
          <a:lstStyle/>
          <a:p>
            <a:r>
              <a:rPr lang="en-US" sz="1800" dirty="0" smtClean="0"/>
              <a:t>Next </a:t>
            </a:r>
            <a:r>
              <a:rPr lang="en-US" sz="1800" dirty="0" smtClean="0"/>
              <a:t>steps: document in draft ICD and pass to ND Systems Engineering (G. Cline) and ND Slow Controls (S. </a:t>
            </a:r>
            <a:r>
              <a:rPr lang="en-US" sz="1800" dirty="0" err="1" smtClean="0"/>
              <a:t>Luitz</a:t>
            </a:r>
            <a:r>
              <a:rPr lang="en-US" sz="1800" dirty="0" smtClean="0"/>
              <a:t>, T. </a:t>
            </a:r>
            <a:r>
              <a:rPr lang="en-US" sz="1800" dirty="0" err="1" smtClean="0"/>
              <a:t>Jonhson</a:t>
            </a:r>
            <a:r>
              <a:rPr lang="en-US" sz="1800" dirty="0" smtClean="0"/>
              <a:t>)</a:t>
            </a:r>
          </a:p>
          <a:p>
            <a:pPr lvl="1"/>
            <a:r>
              <a:rPr lang="en-US" sz="1600" dirty="0" smtClean="0"/>
              <a:t>Current PDF </a:t>
            </a:r>
            <a:r>
              <a:rPr lang="en-US" sz="1600" dirty="0"/>
              <a:t>draft at: </a:t>
            </a:r>
            <a:r>
              <a:rPr lang="en-US" sz="1600" dirty="0" smtClean="0">
                <a:hlinkClick r:id="rId2"/>
              </a:rPr>
              <a:t>EDMS 2667881</a:t>
            </a:r>
            <a:endParaRPr lang="en-US" sz="1600" dirty="0" smtClean="0"/>
          </a:p>
          <a:p>
            <a:pPr lvl="1"/>
            <a:r>
              <a:rPr lang="en-US" sz="1600" dirty="0" smtClean="0"/>
              <a:t>Source File: </a:t>
            </a:r>
            <a:r>
              <a:rPr lang="en-US" sz="1600" dirty="0" err="1" smtClean="0">
                <a:hlinkClick r:id="rId3"/>
              </a:rPr>
              <a:t>Windchill</a:t>
            </a:r>
            <a:r>
              <a:rPr lang="en-US" sz="1600" dirty="0" smtClean="0">
                <a:hlinkClick r:id="rId3"/>
              </a:rPr>
              <a:t> Link</a:t>
            </a:r>
            <a:endParaRPr lang="en-US" sz="1600" dirty="0" smtClean="0"/>
          </a:p>
          <a:p>
            <a:pPr lvl="1"/>
            <a:r>
              <a:rPr lang="en-US" sz="1600" dirty="0" smtClean="0"/>
              <a:t>Doodle </a:t>
            </a:r>
            <a:r>
              <a:rPr lang="en-US" sz="1600" dirty="0" smtClean="0"/>
              <a:t>sent </a:t>
            </a:r>
            <a:r>
              <a:rPr lang="en-US" sz="1600" dirty="0" smtClean="0"/>
              <a:t>out for initial </a:t>
            </a:r>
            <a:r>
              <a:rPr lang="en-US" sz="1600" dirty="0" smtClean="0"/>
              <a:t>meeting</a:t>
            </a:r>
          </a:p>
          <a:p>
            <a:endParaRPr lang="en-US" sz="1800" dirty="0"/>
          </a:p>
          <a:p>
            <a:r>
              <a:rPr lang="en-US" sz="1800" dirty="0" smtClean="0"/>
              <a:t>1/25 @ 8AM</a:t>
            </a:r>
          </a:p>
          <a:p>
            <a:pPr lvl="1"/>
            <a:r>
              <a:rPr lang="en-US" sz="1600" dirty="0" smtClean="0"/>
              <a:t>Initial Meeting</a:t>
            </a:r>
            <a:endParaRPr lang="en-US" sz="1400" dirty="0"/>
          </a:p>
          <a:p>
            <a:endParaRPr lang="en-US" sz="1800" dirty="0" smtClean="0"/>
          </a:p>
          <a:p>
            <a:r>
              <a:rPr lang="en-US" sz="1800" b="1" dirty="0"/>
              <a:t>Last week’s talk from Linda </a:t>
            </a:r>
            <a:r>
              <a:rPr lang="en-US" sz="1800" b="1" dirty="0" err="1"/>
              <a:t>Bagby</a:t>
            </a:r>
            <a:r>
              <a:rPr lang="en-US" sz="1800" b="1" dirty="0"/>
              <a:t> (FNAL</a:t>
            </a:r>
            <a:r>
              <a:rPr lang="en-US" sz="1800" b="1" dirty="0" smtClean="0"/>
              <a:t>)</a:t>
            </a:r>
          </a:p>
          <a:p>
            <a:pPr lvl="1"/>
            <a:r>
              <a:rPr lang="en-US" sz="1600" dirty="0"/>
              <a:t>Follow-up at </a:t>
            </a:r>
            <a:r>
              <a:rPr lang="en-US" sz="1600" dirty="0" err="1"/>
              <a:t>Fabrice’s</a:t>
            </a:r>
            <a:r>
              <a:rPr lang="en-US" sz="1600" dirty="0"/>
              <a:t> 01/20/2022 Systems/I&amp;I meeting</a:t>
            </a:r>
          </a:p>
          <a:p>
            <a:pPr lvl="1"/>
            <a:r>
              <a:rPr lang="en-US" sz="1600" dirty="0"/>
              <a:t>Common solution will be most </a:t>
            </a:r>
            <a:r>
              <a:rPr lang="en-US" sz="1600" dirty="0" smtClean="0"/>
              <a:t>useful</a:t>
            </a:r>
          </a:p>
          <a:p>
            <a:pPr lvl="1"/>
            <a:r>
              <a:rPr lang="en-US" sz="1600" dirty="0"/>
              <a:t>Define set of requirements for ND-LAr rack protection -&gt; cavern &amp; surface -&gt; </a:t>
            </a:r>
            <a:r>
              <a:rPr lang="en-US" sz="1600" dirty="0" smtClean="0"/>
              <a:t>Doodle </a:t>
            </a:r>
            <a:r>
              <a:rPr lang="en-US" sz="1600" dirty="0"/>
              <a:t>poll to stakeholders for initial req. gathering</a:t>
            </a:r>
          </a:p>
          <a:p>
            <a:pPr lvl="1"/>
            <a:endParaRPr lang="en-US" sz="1600" dirty="0"/>
          </a:p>
          <a:p>
            <a:pPr lvl="1"/>
            <a:endParaRPr lang="en-US" sz="1600" b="1" dirty="0"/>
          </a:p>
          <a:p>
            <a:endParaRPr lang="en-US" sz="1800" dirty="0" smtClean="0"/>
          </a:p>
        </p:txBody>
      </p:sp>
      <p:pic>
        <p:nvPicPr>
          <p:cNvPr id="6" name="Content Placeholder 5"/>
          <p:cNvPicPr>
            <a:picLocks noGrp="1" noChangeAspect="1"/>
          </p:cNvPicPr>
          <p:nvPr>
            <p:ph idx="17"/>
          </p:nvPr>
        </p:nvPicPr>
        <p:blipFill>
          <a:blip r:embed="rId4"/>
          <a:stretch>
            <a:fillRect/>
          </a:stretch>
        </p:blipFill>
        <p:spPr>
          <a:xfrm>
            <a:off x="7875196" y="151094"/>
            <a:ext cx="3331380" cy="3237944"/>
          </a:xfrm>
          <a:prstGeom prst="rect">
            <a:avLst/>
          </a:prstGeom>
        </p:spPr>
      </p:pic>
      <p:pic>
        <p:nvPicPr>
          <p:cNvPr id="12" name="Picture 11">
            <a:extLst>
              <a:ext uri="{FF2B5EF4-FFF2-40B4-BE49-F238E27FC236}">
                <a16:creationId xmlns:a16="http://schemas.microsoft.com/office/drawing/2014/main" id="{58462233-FF94-401B-84D4-29EF95AFB0B6}"/>
              </a:ext>
            </a:extLst>
          </p:cNvPr>
          <p:cNvPicPr>
            <a:picLocks noChangeAspect="1"/>
          </p:cNvPicPr>
          <p:nvPr/>
        </p:nvPicPr>
        <p:blipFill>
          <a:blip r:embed="rId5"/>
          <a:stretch>
            <a:fillRect/>
          </a:stretch>
        </p:blipFill>
        <p:spPr>
          <a:xfrm>
            <a:off x="6565901" y="3611880"/>
            <a:ext cx="4134778" cy="2653709"/>
          </a:xfrm>
          <a:prstGeom prst="rect">
            <a:avLst/>
          </a:prstGeom>
        </p:spPr>
      </p:pic>
    </p:spTree>
    <p:extLst>
      <p:ext uri="{BB962C8B-B14F-4D97-AF65-F5344CB8AC3E}">
        <p14:creationId xmlns:p14="http://schemas.microsoft.com/office/powerpoint/2010/main" val="18826309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Schedule &amp; BOEs</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5</a:t>
            </a:fld>
            <a:endParaRPr lang="en-US" dirty="0"/>
          </a:p>
        </p:txBody>
      </p:sp>
      <p:sp>
        <p:nvSpPr>
          <p:cNvPr id="11" name="Content Placeholder 10"/>
          <p:cNvSpPr>
            <a:spLocks noGrp="1"/>
          </p:cNvSpPr>
          <p:nvPr>
            <p:ph idx="13"/>
          </p:nvPr>
        </p:nvSpPr>
        <p:spPr/>
        <p:txBody>
          <a:bodyPr/>
          <a:lstStyle/>
          <a:p>
            <a:r>
              <a:rPr lang="en-US" dirty="0" smtClean="0"/>
              <a:t>January – February</a:t>
            </a:r>
          </a:p>
          <a:p>
            <a:pPr lvl="1"/>
            <a:r>
              <a:rPr lang="en-US" dirty="0" smtClean="0"/>
              <a:t>Meeting with subsystem managers to review schedule and BOEs</a:t>
            </a:r>
          </a:p>
          <a:p>
            <a:pPr lvl="2"/>
            <a:r>
              <a:rPr lang="en-US" dirty="0" smtClean="0"/>
              <a:t>Review labor costs &amp; profiles</a:t>
            </a:r>
          </a:p>
          <a:p>
            <a:pPr lvl="2"/>
            <a:r>
              <a:rPr lang="en-US" dirty="0" smtClean="0"/>
              <a:t>Review M&amp;S costs</a:t>
            </a:r>
          </a:p>
          <a:p>
            <a:pPr lvl="2"/>
            <a:r>
              <a:rPr lang="en-US" dirty="0" smtClean="0"/>
              <a:t>Goal is to have a robust and confident estimate by March for the CD-1rr schedule freeze</a:t>
            </a:r>
          </a:p>
          <a:p>
            <a:pPr lvl="1"/>
            <a:r>
              <a:rPr lang="en-US" dirty="0" smtClean="0"/>
              <a:t>This has the most impact on US partners but would like to take the opportunity to help improve all subsystem schedules and estimates -&gt; meet with all ND-LAr partners</a:t>
            </a:r>
          </a:p>
          <a:p>
            <a:pPr lvl="1"/>
            <a:endParaRPr lang="en-US" dirty="0"/>
          </a:p>
          <a:p>
            <a:pPr lvl="1"/>
            <a:endParaRPr lang="en-US" dirty="0" smtClean="0"/>
          </a:p>
        </p:txBody>
      </p:sp>
    </p:spTree>
    <p:extLst>
      <p:ext uri="{BB962C8B-B14F-4D97-AF65-F5344CB8AC3E}">
        <p14:creationId xmlns:p14="http://schemas.microsoft.com/office/powerpoint/2010/main" val="774667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Updates</a:t>
            </a:r>
            <a:endParaRPr lang="en-US" dirty="0"/>
          </a:p>
        </p:txBody>
      </p:sp>
      <p:sp>
        <p:nvSpPr>
          <p:cNvPr id="3" name="Date Placeholder 2"/>
          <p:cNvSpPr>
            <a:spLocks noGrp="1"/>
          </p:cNvSpPr>
          <p:nvPr>
            <p:ph type="dt" sz="half" idx="13"/>
          </p:nvPr>
        </p:nvSpPr>
        <p:spPr/>
        <p:txBody>
          <a:bodyPr/>
          <a:lstStyle/>
          <a:p>
            <a:pPr>
              <a:defRPr/>
            </a:pPr>
            <a:fld id="{519356E3-8567-4CAD-86EF-6742A13FCD3F}" type="datetime1">
              <a:rPr lang="en-US" smtClean="0"/>
              <a:t>1/20/2022</a:t>
            </a:fld>
            <a:endParaRPr lang="en-US" dirty="0"/>
          </a:p>
        </p:txBody>
      </p:sp>
      <p:sp>
        <p:nvSpPr>
          <p:cNvPr id="4" name="Footer Placeholder 3"/>
          <p:cNvSpPr>
            <a:spLocks noGrp="1"/>
          </p:cNvSpPr>
          <p:nvPr>
            <p:ph type="ftr" sz="quarter" idx="14"/>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5"/>
          </p:nvPr>
        </p:nvSpPr>
        <p:spPr/>
        <p:txBody>
          <a:bodyPr/>
          <a:lstStyle/>
          <a:p>
            <a:pPr>
              <a:defRPr/>
            </a:pPr>
            <a:fld id="{98AA3EDC-84CE-5D44-955B-22A59AD27526}" type="slidenum">
              <a:rPr lang="en-US" smtClean="0"/>
              <a:pPr>
                <a:defRPr/>
              </a:pPr>
              <a:t>6</a:t>
            </a:fld>
            <a:endParaRPr lang="en-US" dirty="0"/>
          </a:p>
        </p:txBody>
      </p:sp>
      <p:sp>
        <p:nvSpPr>
          <p:cNvPr id="9" name="Content Placeholder 8"/>
          <p:cNvSpPr>
            <a:spLocks noGrp="1"/>
          </p:cNvSpPr>
          <p:nvPr>
            <p:ph idx="16"/>
          </p:nvPr>
        </p:nvSpPr>
        <p:spPr>
          <a:prstGeom prst="rect">
            <a:avLst/>
          </a:prstGeom>
        </p:spPr>
        <p:txBody>
          <a:bodyPr/>
          <a:lstStyle/>
          <a:p>
            <a:r>
              <a:rPr lang="en-US" dirty="0" smtClean="0"/>
              <a:t>Updated Detector Mass Tracking </a:t>
            </a:r>
            <a:r>
              <a:rPr lang="en-US" dirty="0"/>
              <a:t>Budget: EDMS </a:t>
            </a:r>
            <a:r>
              <a:rPr lang="en-US" dirty="0" smtClean="0">
                <a:hlinkClick r:id="rId2"/>
              </a:rPr>
              <a:t>2458090</a:t>
            </a:r>
            <a:endParaRPr lang="en-US" dirty="0" smtClean="0"/>
          </a:p>
          <a:p>
            <a:pPr lvl="1"/>
            <a:r>
              <a:rPr lang="en-US" dirty="0" smtClean="0"/>
              <a:t>Thermal Tracking </a:t>
            </a:r>
            <a:r>
              <a:rPr lang="en-US" dirty="0"/>
              <a:t>Budget EDMS </a:t>
            </a:r>
            <a:r>
              <a:rPr lang="en-US" dirty="0" smtClean="0">
                <a:hlinkClick r:id="rId3"/>
              </a:rPr>
              <a:t>2458088</a:t>
            </a:r>
            <a:endParaRPr lang="en-US" dirty="0" smtClean="0"/>
          </a:p>
          <a:p>
            <a:pPr lvl="2"/>
            <a:r>
              <a:rPr lang="en-US" dirty="0" smtClean="0"/>
              <a:t>Need to capture warm elements</a:t>
            </a:r>
          </a:p>
          <a:p>
            <a:endParaRPr lang="en-US" dirty="0"/>
          </a:p>
          <a:p>
            <a:r>
              <a:rPr lang="en-US" dirty="0" smtClean="0"/>
              <a:t>Updated &amp; Released TPC to </a:t>
            </a:r>
            <a:r>
              <a:rPr lang="en-US" dirty="0"/>
              <a:t>LAr Cryostat ICD: EDMS </a:t>
            </a:r>
            <a:r>
              <a:rPr lang="en-US" dirty="0" smtClean="0">
                <a:hlinkClick r:id="rId4"/>
              </a:rPr>
              <a:t>2458099</a:t>
            </a:r>
            <a:endParaRPr lang="en-US" dirty="0" smtClean="0"/>
          </a:p>
          <a:p>
            <a:endParaRPr lang="en-US" dirty="0"/>
          </a:p>
          <a:p>
            <a:r>
              <a:rPr lang="en-US" dirty="0" smtClean="0"/>
              <a:t>First Upload of Windchill CAD Model Structure Tree: </a:t>
            </a:r>
            <a:r>
              <a:rPr lang="en-US" dirty="0"/>
              <a:t>EDMS </a:t>
            </a:r>
            <a:r>
              <a:rPr lang="en-US" dirty="0" smtClean="0">
                <a:hlinkClick r:id="rId5"/>
              </a:rPr>
              <a:t>2683349</a:t>
            </a:r>
            <a:endParaRPr lang="en-US" dirty="0" smtClean="0"/>
          </a:p>
          <a:p>
            <a:endParaRPr lang="en-US" dirty="0"/>
          </a:p>
          <a:p>
            <a:endParaRPr lang="en-US" dirty="0"/>
          </a:p>
          <a:p>
            <a:endParaRPr lang="en-US" dirty="0"/>
          </a:p>
        </p:txBody>
      </p:sp>
      <p:pic>
        <p:nvPicPr>
          <p:cNvPr id="13" name="Content Placeholder 12"/>
          <p:cNvPicPr>
            <a:picLocks noGrp="1" noChangeAspect="1"/>
          </p:cNvPicPr>
          <p:nvPr>
            <p:ph idx="17"/>
          </p:nvPr>
        </p:nvPicPr>
        <p:blipFill>
          <a:blip r:embed="rId6"/>
          <a:stretch>
            <a:fillRect/>
          </a:stretch>
        </p:blipFill>
        <p:spPr>
          <a:xfrm>
            <a:off x="6202709" y="707002"/>
            <a:ext cx="5330825" cy="2315983"/>
          </a:xfrm>
          <a:prstGeom prst="rect">
            <a:avLst/>
          </a:prstGeom>
        </p:spPr>
      </p:pic>
    </p:spTree>
    <p:extLst>
      <p:ext uri="{BB962C8B-B14F-4D97-AF65-F5344CB8AC3E}">
        <p14:creationId xmlns:p14="http://schemas.microsoft.com/office/powerpoint/2010/main" val="1860481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Windchill CAD Model Structure</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7</a:t>
            </a:fld>
            <a:endParaRPr lang="en-US" dirty="0"/>
          </a:p>
        </p:txBody>
      </p:sp>
      <p:graphicFrame>
        <p:nvGraphicFramePr>
          <p:cNvPr id="21" name="Content Placeholder 20"/>
          <p:cNvGraphicFramePr>
            <a:graphicFrameLocks noGrp="1"/>
          </p:cNvGraphicFramePr>
          <p:nvPr>
            <p:ph idx="13"/>
            <p:extLst>
              <p:ext uri="{D42A27DB-BD31-4B8C-83A1-F6EECF244321}">
                <p14:modId xmlns:p14="http://schemas.microsoft.com/office/powerpoint/2010/main" val="935133975"/>
              </p:ext>
            </p:extLst>
          </p:nvPr>
        </p:nvGraphicFramePr>
        <p:xfrm>
          <a:off x="605368" y="1001878"/>
          <a:ext cx="10902445" cy="3790598"/>
        </p:xfrm>
        <a:graphic>
          <a:graphicData uri="http://schemas.openxmlformats.org/drawingml/2006/table">
            <a:tbl>
              <a:tblPr/>
              <a:tblGrid>
                <a:gridCol w="1963794">
                  <a:extLst>
                    <a:ext uri="{9D8B030D-6E8A-4147-A177-3AD203B41FA5}">
                      <a16:colId xmlns:a16="http://schemas.microsoft.com/office/drawing/2014/main" val="380241268"/>
                    </a:ext>
                  </a:extLst>
                </a:gridCol>
                <a:gridCol w="3521287">
                  <a:extLst>
                    <a:ext uri="{9D8B030D-6E8A-4147-A177-3AD203B41FA5}">
                      <a16:colId xmlns:a16="http://schemas.microsoft.com/office/drawing/2014/main" val="107946448"/>
                    </a:ext>
                  </a:extLst>
                </a:gridCol>
                <a:gridCol w="5417364">
                  <a:extLst>
                    <a:ext uri="{9D8B030D-6E8A-4147-A177-3AD203B41FA5}">
                      <a16:colId xmlns:a16="http://schemas.microsoft.com/office/drawing/2014/main" val="3805876974"/>
                    </a:ext>
                  </a:extLst>
                </a:gridCol>
              </a:tblGrid>
              <a:tr h="270757">
                <a:tc>
                  <a:txBody>
                    <a:bodyPr/>
                    <a:lstStyle/>
                    <a:p>
                      <a:pPr algn="l" fontAlgn="b"/>
                      <a:r>
                        <a:rPr lang="en-US" sz="1200" b="1" i="0" u="none" strike="noStrike">
                          <a:solidFill>
                            <a:srgbClr val="FFFFFF"/>
                          </a:solidFill>
                          <a:effectLst/>
                          <a:latin typeface="Calibri" panose="020F0502020204030204" pitchFamily="34" charset="0"/>
                        </a:rPr>
                        <a:t>Windchill Unique Number</a:t>
                      </a:r>
                    </a:p>
                  </a:txBody>
                  <a:tcPr marL="9525" marR="9525" marT="9525"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1200" b="1" i="0" u="none" strike="noStrike">
                          <a:solidFill>
                            <a:srgbClr val="FFFFFF"/>
                          </a:solidFill>
                          <a:effectLst/>
                          <a:latin typeface="Calibri" panose="020F0502020204030204" pitchFamily="34" charset="0"/>
                        </a:rPr>
                        <a:t>Name</a:t>
                      </a:r>
                    </a:p>
                  </a:txBody>
                  <a:tcPr marL="9525" marR="9525" marT="952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1200" b="1" i="0" u="none" strike="noStrike">
                          <a:solidFill>
                            <a:srgbClr val="FFFFFF"/>
                          </a:solidFill>
                          <a:effectLst/>
                          <a:latin typeface="Calibri" panose="020F0502020204030204" pitchFamily="34" charset="0"/>
                        </a:rPr>
                        <a:t>Description</a:t>
                      </a:r>
                    </a:p>
                  </a:txBody>
                  <a:tcPr marL="9525" marR="9525" marT="952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310374408"/>
                  </a:ext>
                </a:extLst>
              </a:tr>
              <a:tr h="270757">
                <a:tc>
                  <a:txBody>
                    <a:bodyPr/>
                    <a:lstStyle/>
                    <a:p>
                      <a:pPr algn="l" fontAlgn="b"/>
                      <a:r>
                        <a:rPr lang="en-US" sz="1200" b="0" i="0" u="none" strike="noStrike" dirty="0">
                          <a:solidFill>
                            <a:srgbClr val="000000"/>
                          </a:solidFill>
                          <a:effectLst/>
                          <a:latin typeface="Calibri" panose="020F0502020204030204" pitchFamily="34" charset="0"/>
                        </a:rPr>
                        <a:t>DU-1004-7330</a:t>
                      </a:r>
                    </a:p>
                  </a:txBody>
                  <a:tcPr marL="9525"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ND-LAr Module Row Assembly</a:t>
                      </a:r>
                    </a:p>
                  </a:txBody>
                  <a:tcPr marL="9525"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Integrated Top-Level Assembly for ND-LAr Row with Cryostat Lid Sections</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926408546"/>
                  </a:ext>
                </a:extLst>
              </a:tr>
              <a:tr h="270757">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4860587"/>
                  </a:ext>
                </a:extLst>
              </a:tr>
              <a:tr h="270757">
                <a:tc>
                  <a:txBody>
                    <a:bodyPr/>
                    <a:lstStyle/>
                    <a:p>
                      <a:pPr algn="l" fontAlgn="b"/>
                      <a:r>
                        <a:rPr lang="en-US" sz="1200" b="0" i="0" u="none" strike="noStrike">
                          <a:solidFill>
                            <a:srgbClr val="000000"/>
                          </a:solidFill>
                          <a:effectLst/>
                          <a:latin typeface="Calibri" panose="020F0502020204030204" pitchFamily="34" charset="0"/>
                        </a:rPr>
                        <a:t>DU-1003-7157</a:t>
                      </a:r>
                    </a:p>
                  </a:txBody>
                  <a:tcPr marL="17145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ND-LAr Module Row Services Assembly</a:t>
                      </a:r>
                    </a:p>
                  </a:txBody>
                  <a:tcPr marL="17145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TPC Feedthroughs, Row Support Structures, LAr Services, Warm Electronics and Racks</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75714934"/>
                  </a:ext>
                </a:extLst>
              </a:tr>
              <a:tr h="270757">
                <a:tc>
                  <a:txBody>
                    <a:bodyPr/>
                    <a:lstStyle/>
                    <a:p>
                      <a:pPr algn="l" fontAlgn="b"/>
                      <a:r>
                        <a:rPr lang="en-US" sz="1200" b="0" i="0" u="none" strike="noStrike">
                          <a:solidFill>
                            <a:srgbClr val="000000"/>
                          </a:solidFill>
                          <a:effectLst/>
                          <a:latin typeface="Calibri" panose="020F0502020204030204" pitchFamily="34" charset="0"/>
                        </a:rPr>
                        <a:t>DU-1003-5353</a:t>
                      </a:r>
                    </a:p>
                  </a:txBody>
                  <a:tcPr marL="17145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LAr Cryostat TPC Lid Section Assembly</a:t>
                      </a:r>
                    </a:p>
                  </a:txBody>
                  <a:tcPr marL="17145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LAr Cryostat Lid Section with Penetrations for Module Services</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64072046"/>
                  </a:ext>
                </a:extLst>
              </a:tr>
              <a:tr h="270757">
                <a:tc>
                  <a:txBody>
                    <a:bodyPr/>
                    <a:lstStyle/>
                    <a:p>
                      <a:pPr algn="l" fontAlgn="b"/>
                      <a:r>
                        <a:rPr lang="en-US" sz="1200" b="0" i="0" u="none" strike="noStrike">
                          <a:solidFill>
                            <a:srgbClr val="000000"/>
                          </a:solidFill>
                          <a:effectLst/>
                          <a:latin typeface="Calibri" panose="020F0502020204030204" pitchFamily="34" charset="0"/>
                        </a:rPr>
                        <a:t>DU-1004-7601</a:t>
                      </a:r>
                    </a:p>
                  </a:txBody>
                  <a:tcPr marL="17145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ND-LAr Module Row Assembly</a:t>
                      </a:r>
                    </a:p>
                  </a:txBody>
                  <a:tcPr marL="17145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Five TPC Module Assembly with 1-meter Pitch, Cold Detector Elements</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068166772"/>
                  </a:ext>
                </a:extLst>
              </a:tr>
              <a:tr h="270757">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681009856"/>
                  </a:ext>
                </a:extLst>
              </a:tr>
              <a:tr h="270757">
                <a:tc>
                  <a:txBody>
                    <a:bodyPr/>
                    <a:lstStyle/>
                    <a:p>
                      <a:pPr algn="l" fontAlgn="b"/>
                      <a:r>
                        <a:rPr lang="en-US" sz="1200" b="0" i="0" u="none" strike="noStrike">
                          <a:solidFill>
                            <a:srgbClr val="000000"/>
                          </a:solidFill>
                          <a:effectLst/>
                          <a:latin typeface="Calibri" panose="020F0502020204030204" pitchFamily="34" charset="0"/>
                        </a:rPr>
                        <a:t>DU-1004-5554</a:t>
                      </a:r>
                    </a:p>
                  </a:txBody>
                  <a:tcPr marL="34290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ND-LAr TPC Module Assembly</a:t>
                      </a:r>
                    </a:p>
                  </a:txBody>
                  <a:tcPr marL="34290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Integrated TPC Assembly that contains Cold Dectector Elements</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85660078"/>
                  </a:ext>
                </a:extLst>
              </a:tr>
              <a:tr h="270757">
                <a:tc>
                  <a:txBody>
                    <a:bodyPr/>
                    <a:lstStyle/>
                    <a:p>
                      <a:pPr algn="l" fontAlgn="b"/>
                      <a:endParaRPr lang="en-US" sz="1200" b="0" i="0" u="none" strike="noStrike">
                        <a:solidFill>
                          <a:srgbClr val="000000"/>
                        </a:solidFill>
                        <a:effectLst/>
                        <a:latin typeface="Calibri" panose="020F0502020204030204" pitchFamily="34" charset="0"/>
                      </a:endParaRPr>
                    </a:p>
                  </a:txBody>
                  <a:tcPr marL="85725"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5725"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23360442"/>
                  </a:ext>
                </a:extLst>
              </a:tr>
              <a:tr h="270757">
                <a:tc>
                  <a:txBody>
                    <a:bodyPr/>
                    <a:lstStyle/>
                    <a:p>
                      <a:pPr algn="l" fontAlgn="b"/>
                      <a:r>
                        <a:rPr lang="en-US" sz="1200" b="0" i="0" u="none" strike="noStrike">
                          <a:solidFill>
                            <a:srgbClr val="000000"/>
                          </a:solidFill>
                          <a:effectLst/>
                          <a:latin typeface="Calibri" panose="020F0502020204030204" pitchFamily="34" charset="0"/>
                        </a:rPr>
                        <a:t>DU-1004-4595</a:t>
                      </a:r>
                    </a:p>
                  </a:txBody>
                  <a:tcPr marL="51435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ND-LAr Charge Readout Assembly</a:t>
                      </a:r>
                    </a:p>
                  </a:txBody>
                  <a:tcPr marL="51435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Cold Charge System Electronics Assembly</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547553684"/>
                  </a:ext>
                </a:extLst>
              </a:tr>
              <a:tr h="270757">
                <a:tc>
                  <a:txBody>
                    <a:bodyPr/>
                    <a:lstStyle/>
                    <a:p>
                      <a:pPr algn="l" fontAlgn="b"/>
                      <a:r>
                        <a:rPr lang="en-US" sz="1200" b="0" i="0" u="none" strike="noStrike">
                          <a:solidFill>
                            <a:srgbClr val="000000"/>
                          </a:solidFill>
                          <a:effectLst/>
                          <a:latin typeface="Calibri" panose="020F0502020204030204" pitchFamily="34" charset="0"/>
                        </a:rPr>
                        <a:t>DU-1004-5922</a:t>
                      </a:r>
                    </a:p>
                  </a:txBody>
                  <a:tcPr marL="51435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ND-LAr Light Readout Assembly</a:t>
                      </a:r>
                    </a:p>
                  </a:txBody>
                  <a:tcPr marL="51435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Cold Light System Electronics Assembly</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049603558"/>
                  </a:ext>
                </a:extLst>
              </a:tr>
              <a:tr h="270757">
                <a:tc>
                  <a:txBody>
                    <a:bodyPr/>
                    <a:lstStyle/>
                    <a:p>
                      <a:pPr algn="l" fontAlgn="b"/>
                      <a:r>
                        <a:rPr lang="en-US" sz="1200" b="0" i="0" u="none" strike="noStrike">
                          <a:solidFill>
                            <a:srgbClr val="000000"/>
                          </a:solidFill>
                          <a:effectLst/>
                          <a:latin typeface="Calibri" panose="020F0502020204030204" pitchFamily="34" charset="0"/>
                        </a:rPr>
                        <a:t>DU-1004-5929</a:t>
                      </a:r>
                    </a:p>
                  </a:txBody>
                  <a:tcPr marL="51435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ND-LAr Field Cage and HV Delivery Assembly</a:t>
                      </a:r>
                    </a:p>
                  </a:txBody>
                  <a:tcPr marL="51435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Field Shaping Elements and Cold HV Cable, Anode Support Structure, Cathode</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493416115"/>
                  </a:ext>
                </a:extLst>
              </a:tr>
              <a:tr h="270757">
                <a:tc>
                  <a:txBody>
                    <a:bodyPr/>
                    <a:lstStyle/>
                    <a:p>
                      <a:pPr algn="l" fontAlgn="b"/>
                      <a:r>
                        <a:rPr lang="en-US" sz="1200" b="0" i="0" u="none" strike="noStrike">
                          <a:solidFill>
                            <a:srgbClr val="000000"/>
                          </a:solidFill>
                          <a:effectLst/>
                          <a:latin typeface="Calibri" panose="020F0502020204030204" pitchFamily="34" charset="0"/>
                        </a:rPr>
                        <a:t>DU-1004-5930</a:t>
                      </a:r>
                    </a:p>
                  </a:txBody>
                  <a:tcPr marL="51435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ND-LAr Module Structure Assembly</a:t>
                      </a:r>
                    </a:p>
                  </a:txBody>
                  <a:tcPr marL="51435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TPC Support Structures, Flexures, Instrumentation</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194951097"/>
                  </a:ext>
                </a:extLst>
              </a:tr>
              <a:tr h="270757">
                <a:tc>
                  <a:txBody>
                    <a:bodyPr/>
                    <a:lstStyle/>
                    <a:p>
                      <a:pPr algn="l" fontAlgn="b"/>
                      <a:r>
                        <a:rPr lang="en-US" sz="1200" b="0" i="0" u="none" strike="noStrike">
                          <a:solidFill>
                            <a:srgbClr val="000000"/>
                          </a:solidFill>
                          <a:effectLst/>
                          <a:latin typeface="Calibri" panose="020F0502020204030204" pitchFamily="34" charset="0"/>
                        </a:rPr>
                        <a:t>DU-1004-5931</a:t>
                      </a:r>
                    </a:p>
                  </a:txBody>
                  <a:tcPr marL="514350" marR="9525" marT="9525"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ND-LAr Calibration Assembly</a:t>
                      </a:r>
                    </a:p>
                  </a:txBody>
                  <a:tcPr marL="514350" marR="9525" marT="9525"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Fiber Optics and Fiber Routing Hardware</a:t>
                      </a:r>
                    </a:p>
                  </a:txBody>
                  <a:tcPr marL="9525" marR="9525" marT="9525"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10478151"/>
                  </a:ext>
                </a:extLst>
              </a:tr>
            </a:tbl>
          </a:graphicData>
        </a:graphic>
      </p:graphicFrame>
      <p:sp>
        <p:nvSpPr>
          <p:cNvPr id="23" name="Down Arrow 22"/>
          <p:cNvSpPr/>
          <p:nvPr/>
        </p:nvSpPr>
        <p:spPr>
          <a:xfrm>
            <a:off x="955676" y="1567690"/>
            <a:ext cx="191193" cy="21613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1096705" y="2656654"/>
            <a:ext cx="191193" cy="21613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a:off x="1281933" y="3184317"/>
            <a:ext cx="191193" cy="21613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55676" y="5020887"/>
            <a:ext cx="10166753" cy="923330"/>
          </a:xfrm>
          <a:prstGeom prst="rect">
            <a:avLst/>
          </a:prstGeom>
          <a:noFill/>
        </p:spPr>
        <p:txBody>
          <a:bodyPr wrap="square" rtlCol="0">
            <a:spAutoFit/>
          </a:bodyPr>
          <a:lstStyle/>
          <a:p>
            <a:r>
              <a:rPr lang="en-US" dirty="0" smtClean="0"/>
              <a:t>*Future CAD updates from subsystems are placed in identified assemblies</a:t>
            </a:r>
          </a:p>
          <a:p>
            <a:endParaRPr lang="en-US" dirty="0"/>
          </a:p>
          <a:p>
            <a:endParaRPr lang="en-US" dirty="0" smtClean="0"/>
          </a:p>
        </p:txBody>
      </p:sp>
    </p:spTree>
    <p:extLst>
      <p:ext uri="{BB962C8B-B14F-4D97-AF65-F5344CB8AC3E}">
        <p14:creationId xmlns:p14="http://schemas.microsoft.com/office/powerpoint/2010/main" val="870230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DU-1003-7330</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8</a:t>
            </a:fld>
            <a:endParaRPr lang="en-US" dirty="0"/>
          </a:p>
        </p:txBody>
      </p:sp>
      <p:pic>
        <p:nvPicPr>
          <p:cNvPr id="14" name="Content Placeholder 13"/>
          <p:cNvPicPr>
            <a:picLocks noGrp="1" noChangeAspect="1"/>
          </p:cNvPicPr>
          <p:nvPr>
            <p:ph idx="13"/>
          </p:nvPr>
        </p:nvPicPr>
        <p:blipFill rotWithShape="1">
          <a:blip r:embed="rId2">
            <a:extLst>
              <a:ext uri="{28A0092B-C50C-407E-A947-70E740481C1C}">
                <a14:useLocalDpi xmlns:a14="http://schemas.microsoft.com/office/drawing/2010/main" val="0"/>
              </a:ext>
            </a:extLst>
          </a:blip>
          <a:srcRect l="22211" t="16130" r="14086" b="11320"/>
          <a:stretch/>
        </p:blipFill>
        <p:spPr>
          <a:xfrm>
            <a:off x="2015452" y="781397"/>
            <a:ext cx="7354662" cy="5419898"/>
          </a:xfrm>
        </p:spPr>
      </p:pic>
    </p:spTree>
    <p:extLst>
      <p:ext uri="{BB962C8B-B14F-4D97-AF65-F5344CB8AC3E}">
        <p14:creationId xmlns:p14="http://schemas.microsoft.com/office/powerpoint/2010/main" val="3316508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DU-1003-7157</a:t>
            </a:r>
            <a:endParaRPr lang="en-US" dirty="0"/>
          </a:p>
        </p:txBody>
      </p:sp>
      <p:sp>
        <p:nvSpPr>
          <p:cNvPr id="3" name="Date Placeholder 2"/>
          <p:cNvSpPr>
            <a:spLocks noGrp="1"/>
          </p:cNvSpPr>
          <p:nvPr>
            <p:ph type="dt" sz="half" idx="10"/>
          </p:nvPr>
        </p:nvSpPr>
        <p:spPr/>
        <p:txBody>
          <a:bodyPr/>
          <a:lstStyle/>
          <a:p>
            <a:pPr>
              <a:defRPr/>
            </a:pPr>
            <a:fld id="{519356E3-8567-4CAD-86EF-6742A13FCD3F}" type="datetime1">
              <a:rPr lang="en-US" smtClean="0"/>
              <a:t>1/19/2022</a:t>
            </a:fld>
            <a:endParaRPr lang="en-US" dirty="0"/>
          </a:p>
        </p:txBody>
      </p:sp>
      <p:sp>
        <p:nvSpPr>
          <p:cNvPr id="4" name="Footer Placeholder 3"/>
          <p:cNvSpPr>
            <a:spLocks noGrp="1"/>
          </p:cNvSpPr>
          <p:nvPr>
            <p:ph type="ftr" sz="quarter" idx="11"/>
          </p:nvPr>
        </p:nvSpPr>
        <p:spPr/>
        <p:txBody>
          <a:bodyPr/>
          <a:lstStyle/>
          <a:p>
            <a:pPr>
              <a:defRPr/>
            </a:pPr>
            <a:r>
              <a:rPr lang="en-US" smtClean="0"/>
              <a:t>Lambert | ArgonCube Engineering Meeting</a:t>
            </a:r>
            <a:endParaRPr lang="en-US"/>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9</a:t>
            </a:fld>
            <a:endParaRPr lang="en-US" dirty="0"/>
          </a:p>
        </p:txBody>
      </p:sp>
      <p:pic>
        <p:nvPicPr>
          <p:cNvPr id="7" name="Content Placeholder 6"/>
          <p:cNvPicPr>
            <a:picLocks noGrp="1" noChangeAspect="1"/>
          </p:cNvPicPr>
          <p:nvPr>
            <p:ph idx="13"/>
          </p:nvPr>
        </p:nvPicPr>
        <p:blipFill rotWithShape="1">
          <a:blip r:embed="rId2">
            <a:extLst>
              <a:ext uri="{28A0092B-C50C-407E-A947-70E740481C1C}">
                <a14:useLocalDpi xmlns:a14="http://schemas.microsoft.com/office/drawing/2010/main" val="0"/>
              </a:ext>
            </a:extLst>
          </a:blip>
          <a:srcRect l="28537" t="20246" r="768" b="21267"/>
          <a:stretch/>
        </p:blipFill>
        <p:spPr>
          <a:xfrm>
            <a:off x="1305984" y="1001878"/>
            <a:ext cx="9355539" cy="5008224"/>
          </a:xfrm>
        </p:spPr>
      </p:pic>
    </p:spTree>
    <p:extLst>
      <p:ext uri="{BB962C8B-B14F-4D97-AF65-F5344CB8AC3E}">
        <p14:creationId xmlns:p14="http://schemas.microsoft.com/office/powerpoint/2010/main" val="3165335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LBNF-DUNE-DO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F-DUNE-DOE" id="{A5ED00A0-D36D-4C1F-8E08-F30CCC96FCC7}" vid="{AC319CA5-2DE5-4751-8D9D-CD57D77D56FA}"/>
    </a:ext>
  </a:ext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LBNF-DUNE-DOE</Template>
  <TotalTime>30413</TotalTime>
  <Words>1140</Words>
  <Application>Microsoft Office PowerPoint</Application>
  <PresentationFormat>Widescreen</PresentationFormat>
  <Paragraphs>170</Paragraphs>
  <Slides>15</Slides>
  <Notes>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vt:i4>
      </vt:variant>
    </vt:vector>
  </HeadingPairs>
  <TitlesOfParts>
    <vt:vector size="26" baseType="lpstr">
      <vt:lpstr>ＭＳ Ｐゴシック</vt:lpstr>
      <vt:lpstr>Arial</vt:lpstr>
      <vt:lpstr>Calibri</vt:lpstr>
      <vt:lpstr>Geneva</vt:lpstr>
      <vt:lpstr>Helvetica</vt:lpstr>
      <vt:lpstr>Lucida Grande</vt:lpstr>
      <vt:lpstr>LBNF-DUNE-DOE</vt:lpstr>
      <vt:lpstr>LBNF Content-Footer Theme</vt:lpstr>
      <vt:lpstr>1_LBNF Content-Footer Theme</vt:lpstr>
      <vt:lpstr>2_LBNF Content-Footer Theme</vt:lpstr>
      <vt:lpstr>3_LBNF Content-Footer Theme</vt:lpstr>
      <vt:lpstr>ArgonCube Engineering Meeting </vt:lpstr>
      <vt:lpstr>Outline</vt:lpstr>
      <vt:lpstr>QAQC Documentation Review</vt:lpstr>
      <vt:lpstr>ND-LAr Slow Control / Rack Protection Summary</vt:lpstr>
      <vt:lpstr>Schedule &amp; BOEs</vt:lpstr>
      <vt:lpstr>Documentation Updates</vt:lpstr>
      <vt:lpstr>Windchill CAD Model Structure</vt:lpstr>
      <vt:lpstr>DU-1003-7330</vt:lpstr>
      <vt:lpstr>DU-1003-7157</vt:lpstr>
      <vt:lpstr>DU-1004-7601</vt:lpstr>
      <vt:lpstr>DU-1004-5554</vt:lpstr>
      <vt:lpstr>Module 1 - LAr Zero Circulation Test</vt:lpstr>
      <vt:lpstr>Backup</vt:lpstr>
      <vt:lpstr>Rack Protection</vt:lpstr>
      <vt:lpstr>Module 0 / Module 1 Updates</vt:lpstr>
    </vt:vector>
  </TitlesOfParts>
  <Company>Lawrence Berkeley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Installation</dc:title>
  <dc:creator>Andrew R. Lambert</dc:creator>
  <cp:lastModifiedBy>Andrew R. Lambert</cp:lastModifiedBy>
  <cp:revision>298</cp:revision>
  <dcterms:created xsi:type="dcterms:W3CDTF">2020-12-01T05:45:47Z</dcterms:created>
  <dcterms:modified xsi:type="dcterms:W3CDTF">2022-01-21T02:12:29Z</dcterms:modified>
</cp:coreProperties>
</file>