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9"/>
  </p:notesMasterIdLst>
  <p:handoutMasterIdLst>
    <p:handoutMasterId r:id="rId30"/>
  </p:handoutMasterIdLst>
  <p:sldIdLst>
    <p:sldId id="591" r:id="rId2"/>
    <p:sldId id="839" r:id="rId3"/>
    <p:sldId id="843" r:id="rId4"/>
    <p:sldId id="841" r:id="rId5"/>
    <p:sldId id="840" r:id="rId6"/>
    <p:sldId id="861" r:id="rId7"/>
    <p:sldId id="844" r:id="rId8"/>
    <p:sldId id="842" r:id="rId9"/>
    <p:sldId id="826" r:id="rId10"/>
    <p:sldId id="739" r:id="rId11"/>
    <p:sldId id="747" r:id="rId12"/>
    <p:sldId id="748" r:id="rId13"/>
    <p:sldId id="859" r:id="rId14"/>
    <p:sldId id="860" r:id="rId15"/>
    <p:sldId id="835" r:id="rId16"/>
    <p:sldId id="864" r:id="rId17"/>
    <p:sldId id="865" r:id="rId18"/>
    <p:sldId id="829" r:id="rId19"/>
    <p:sldId id="863" r:id="rId20"/>
    <p:sldId id="832" r:id="rId21"/>
    <p:sldId id="802" r:id="rId22"/>
    <p:sldId id="833" r:id="rId23"/>
    <p:sldId id="845" r:id="rId24"/>
    <p:sldId id="819" r:id="rId25"/>
    <p:sldId id="820" r:id="rId26"/>
    <p:sldId id="822" r:id="rId27"/>
    <p:sldId id="754" r:id="rId28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006600"/>
    <a:srgbClr val="FF3300"/>
    <a:srgbClr val="0066FF"/>
    <a:srgbClr val="FF00FF"/>
    <a:srgbClr val="FF6600"/>
    <a:srgbClr val="008000"/>
    <a:srgbClr val="0000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145" autoAdjust="0"/>
    <p:restoredTop sz="74443" autoAdjust="0"/>
  </p:normalViewPr>
  <p:slideViewPr>
    <p:cSldViewPr>
      <p:cViewPr varScale="1">
        <p:scale>
          <a:sx n="61" d="100"/>
          <a:sy n="61" d="100"/>
        </p:scale>
        <p:origin x="-8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77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130" y="-12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426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776" y="0"/>
            <a:ext cx="3006425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16"/>
            <a:ext cx="3006426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776" y="8772516"/>
            <a:ext cx="3006425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D1AC01-4EDC-4562-99EC-A48E92C9A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8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>
            <a:lvl1pPr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591" y="0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84213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0114" y="4400449"/>
            <a:ext cx="5065818" cy="41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4049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b" anchorCtr="0" compatLnSpc="1">
            <a:prstTxWarp prst="textNoShape">
              <a:avLst/>
            </a:prstTxWarp>
          </a:bodyPr>
          <a:lstStyle>
            <a:lvl1pPr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591" y="8804049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C3EACCF-1915-4603-9118-56DE4C58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13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31319-75C8-46E4-8490-9E65B80188D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7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24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Production per proton at the exit of the</a:t>
            </a:r>
            <a:r>
              <a:rPr lang="en-US" baseline="0" dirty="0" smtClean="0"/>
              <a:t> pulse magnet </a:t>
            </a:r>
            <a:r>
              <a:rPr lang="en-US" dirty="0" smtClean="0"/>
              <a:t>(Cary Yoshikawa):</a:t>
            </a:r>
          </a:p>
          <a:p>
            <a:r>
              <a:rPr lang="en-US" dirty="0" smtClean="0"/>
              <a:t>Pi+ = 0.87E-5</a:t>
            </a:r>
          </a:p>
          <a:p>
            <a:r>
              <a:rPr lang="en-US" dirty="0" smtClean="0"/>
              <a:t>Proton = 1.99E-5</a:t>
            </a:r>
          </a:p>
          <a:p>
            <a:r>
              <a:rPr lang="en-US" dirty="0" smtClean="0"/>
              <a:t>Muon+ = 0.00731E-5</a:t>
            </a:r>
          </a:p>
          <a:p>
            <a:endParaRPr lang="en-US" dirty="0" smtClean="0"/>
          </a:p>
          <a:p>
            <a:r>
              <a:rPr lang="en-US" dirty="0" smtClean="0"/>
              <a:t>Assume</a:t>
            </a:r>
            <a:r>
              <a:rPr lang="en-US" baseline="0" dirty="0" smtClean="0"/>
              <a:t> 80% of the pions are gone by the time you get to the Debuncher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9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5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32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24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23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3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5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fld id="{6170E05B-41D8-47C4-BDDC-95E720F3DEB7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fld id="{D34B2B64-F49B-4AC8-A23C-422C0E88593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0DAAF-B418-4BEE-870C-534B74D9478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22C8-8A43-4C9E-86D4-E0C44E86E0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83A6-E776-47C6-9A41-4C3093B3321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7E12-2A7C-4733-881F-277F6F35614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9268-A13E-44BF-97C0-33E468473A1A}" type="datetime3">
              <a:rPr/>
              <a:pPr>
                <a:defRPr/>
              </a:pPr>
              <a:t>29 April 2009</a:t>
            </a:fld>
            <a:endParaRPr dirty="0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951A-52F7-4A78-8870-EE55F1E2661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FC2B-E99D-4764-B464-3B217556BFCF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2CFD9-8648-473F-8ABB-9D9AA02237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67CC2-AED0-45B7-83B7-0C19B19D358E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73ED1-777C-4309-B9A6-BF175F150B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F213-DBC4-41F8-90A9-9BEF1A0BFC5F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D700E-7C54-4CB9-AAB3-C3C9CE553D3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5F1E-A0E6-4E87-82B3-182AAAEB83BC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9159-45D3-4E74-AB00-240181BD5B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6A89-D08F-4A42-9145-C64285503282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3CD6-7CAB-43C2-B9B6-1E2CB8D955D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A93F-CE6A-4799-B051-4E952EBFFED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C03E-FD0F-4D35-903E-0A1377C9749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475" y="914400"/>
            <a:ext cx="6435725" cy="579120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457200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117474" y="1143000"/>
            <a:ext cx="6435725" cy="53340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6705600" y="914400"/>
            <a:ext cx="2057400" cy="33872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C26E9-3AE9-407B-BA37-E30BACB13BBD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7E9A2-D81F-493D-A887-99477CA5BF6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EB938B35-FD71-4682-9903-796C026A819B}" type="datetimeFigureOut">
              <a:rPr/>
              <a:pPr>
                <a:defRPr/>
              </a:pPr>
              <a:t>4/29/2009</a:t>
            </a:fld>
            <a:endParaRPr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EB46A86D-FAD0-44DC-8C75-443CB44D1ADC}" type="slidenum">
              <a:rPr/>
              <a:pPr>
                <a:defRPr/>
              </a:pPr>
              <a:t>‹#›</a:t>
            </a:fld>
            <a:endParaRPr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4C5976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eamdocs.fnal.gov/AD-public/DocDB/ShowDocument?docid=101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bardebuncher.fnal.gov/wja/docs/ap2bpm/" TargetMode="External"/><Relationship Id="rId4" Type="http://schemas.openxmlformats.org/officeDocument/2006/relationships/hyperlink" Target="http://pbardebuncher.fnal.gov/wja/docs/bpi10d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beamdocs.fnal.gov/AD-private/DocDB/ShowDocument?docid=555" TargetMode="External"/><Relationship Id="rId3" Type="http://schemas.openxmlformats.org/officeDocument/2006/relationships/hyperlink" Target="https://beamdocs.fnal.gov/AD-private/DocDB/ShowDocument?docid=1279" TargetMode="External"/><Relationship Id="rId7" Type="http://schemas.openxmlformats.org/officeDocument/2006/relationships/hyperlink" Target="https://beamdocs.fnal.gov/AD-private/DocDB/ShowDocument?docid=84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amdocs.fnal.gov/AD-private/DocDB/ShowDocument?docid=2641" TargetMode="External"/><Relationship Id="rId5" Type="http://schemas.openxmlformats.org/officeDocument/2006/relationships/hyperlink" Target="https://beamdocs.fnal.gov/AD-private/DocDB/ShowDocument?docid=1849" TargetMode="External"/><Relationship Id="rId4" Type="http://schemas.openxmlformats.org/officeDocument/2006/relationships/hyperlink" Target="https://beamdocs.fnal.gov/AD-private/DocDB/ShowDocument?docid=1768" TargetMode="External"/><Relationship Id="rId9" Type="http://schemas.openxmlformats.org/officeDocument/2006/relationships/hyperlink" Target="https://beamdocs.fnal.gov/AD-private/DocDB/ShowDocument?docid=2110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2-08 at 9.53.41 AM   Feb 8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868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7" y="838200"/>
            <a:ext cx="9067800" cy="11620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Pbars</a:t>
            </a:r>
            <a: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to Muons</a:t>
            </a:r>
            <a:endParaRPr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3316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dirty="0" smtClean="0"/>
              <a:t>Brian </a:t>
            </a:r>
            <a:r>
              <a:rPr dirty="0" err="1" smtClean="0"/>
              <a:t>Drendel</a:t>
            </a:r>
            <a:endParaRPr dirty="0" smtClean="0"/>
          </a:p>
          <a:p>
            <a:pPr eaLnBrk="1" hangingPunct="1">
              <a:spcBef>
                <a:spcPct val="0"/>
              </a:spcBef>
            </a:pPr>
            <a:r>
              <a:rPr dirty="0" smtClean="0"/>
              <a:t>February 17, 2012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23" y="1902934"/>
            <a:ext cx="1538288" cy="154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82" y="1915599"/>
            <a:ext cx="1711857" cy="153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81191" y="4724400"/>
            <a:ext cx="5581618" cy="1923743"/>
            <a:chOff x="685800" y="3657600"/>
            <a:chExt cx="7955280" cy="2679673"/>
          </a:xfrm>
        </p:grpSpPr>
        <p:pic>
          <p:nvPicPr>
            <p:cNvPr id="10" name="Picture 9" descr="MuonCampusRendering_12-20-11.jpg"/>
            <p:cNvPicPr>
              <a:picLocks noChangeAspect="1"/>
            </p:cNvPicPr>
            <p:nvPr/>
          </p:nvPicPr>
          <p:blipFill>
            <a:blip r:embed="rId6"/>
            <a:srcRect l="13701" t="42885" r="41726" b="34039"/>
            <a:stretch>
              <a:fillRect/>
            </a:stretch>
          </p:blipFill>
          <p:spPr>
            <a:xfrm>
              <a:off x="685800" y="3657600"/>
              <a:ext cx="7955280" cy="2679673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1828800" y="5129784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dirty="0" smtClean="0">
                  <a:solidFill>
                    <a:srgbClr val="FFFF00"/>
                  </a:solidFill>
                </a:rPr>
                <a:t>Mu2e Building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>
              <a:spLocks/>
            </p:cNvSpPr>
            <p:nvPr/>
          </p:nvSpPr>
          <p:spPr>
            <a:xfrm rot="21371239">
              <a:off x="5342294" y="4053894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dirty="0" smtClean="0">
                  <a:solidFill>
                    <a:srgbClr val="FFFF00"/>
                  </a:solidFill>
                </a:rPr>
                <a:t>MC-1 </a:t>
              </a:r>
            </a:p>
          </p:txBody>
        </p:sp>
        <p:sp>
          <p:nvSpPr>
            <p:cNvPr id="13" name="TextBox 12"/>
            <p:cNvSpPr txBox="1">
              <a:spLocks/>
            </p:cNvSpPr>
            <p:nvPr/>
          </p:nvSpPr>
          <p:spPr>
            <a:xfrm rot="21371239">
              <a:off x="5401906" y="4217179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dirty="0" smtClean="0">
                  <a:solidFill>
                    <a:srgbClr val="FFFF00"/>
                  </a:solidFill>
                </a:rPr>
                <a:t>Building 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54FAD"/>
                </a:solidFill>
              </a:rPr>
              <a:t>Beam path from Booster to </a:t>
            </a:r>
            <a:br>
              <a:rPr lang="en-US" sz="2800" dirty="0" smtClean="0">
                <a:solidFill>
                  <a:srgbClr val="254FAD"/>
                </a:solidFill>
              </a:rPr>
            </a:br>
            <a:r>
              <a:rPr lang="en-US" sz="2800" dirty="0" smtClean="0">
                <a:solidFill>
                  <a:srgbClr val="254FAD"/>
                </a:solidFill>
              </a:rPr>
              <a:t>the g-2 and Mu2e experiments</a:t>
            </a:r>
            <a:endParaRPr lang="en-US" sz="2800" dirty="0">
              <a:solidFill>
                <a:srgbClr val="254F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0568" y="1041644"/>
            <a:ext cx="358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 Booster batch of intensity ~4E12 is sent to the Recycler.</a:t>
            </a:r>
          </a:p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The batch is divided into 4 2.5 MHz bunches, which are individually extracted to the Debuncher.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sym typeface="Symbol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-82165" y="1028700"/>
            <a:ext cx="5515276" cy="5528310"/>
            <a:chOff x="0" y="1302944"/>
            <a:chExt cx="5515276" cy="5053406"/>
          </a:xfrm>
        </p:grpSpPr>
        <p:pic>
          <p:nvPicPr>
            <p:cNvPr id="10" name="Picture 9" descr="FNAL_Aerial_Pbar-MI_99-0912-07.h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61726" y="5701004"/>
              <a:ext cx="1507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E</a:t>
              </a:r>
              <a:r>
                <a:rPr lang="en-US" sz="1400" dirty="0" smtClean="0">
                  <a:solidFill>
                    <a:srgbClr val="00FF00"/>
                  </a:solidFill>
                </a:rPr>
                <a:t>xternal beamline</a:t>
              </a:r>
              <a:endParaRPr lang="en-US" sz="1400" dirty="0">
                <a:solidFill>
                  <a:srgbClr val="00FF00"/>
                </a:solidFill>
              </a:endParaRPr>
            </a:p>
          </p:txBody>
        </p:sp>
      </p:grpSp>
      <p:sp>
        <p:nvSpPr>
          <p:cNvPr id="6" name="Block Arc 5"/>
          <p:cNvSpPr/>
          <p:nvPr/>
        </p:nvSpPr>
        <p:spPr>
          <a:xfrm>
            <a:off x="783956" y="6282718"/>
            <a:ext cx="1066800" cy="548583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312384">
            <a:off x="1759883" y="3500208"/>
            <a:ext cx="1239354" cy="2876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464759">
            <a:off x="888757" y="4682871"/>
            <a:ext cx="1239354" cy="2876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3085121">
            <a:off x="3563030" y="1679645"/>
            <a:ext cx="1239354" cy="2876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19338" y="156714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06245" y="135962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41831" y="12192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60831" y="11430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53986" y="25146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1979" y="6125332"/>
            <a:ext cx="15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br>
              <a:rPr lang="en-US" dirty="0" smtClean="0"/>
            </a:br>
            <a:r>
              <a:rPr lang="en-US" dirty="0" smtClean="0"/>
              <a:t>B. </a:t>
            </a:r>
            <a:r>
              <a:rPr lang="en-US" dirty="0" err="1" smtClean="0"/>
              <a:t>Drendel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3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54FAD"/>
                </a:solidFill>
              </a:rPr>
              <a:t>Beam path from Booster to </a:t>
            </a:r>
            <a:br>
              <a:rPr lang="en-US" sz="2800" dirty="0" smtClean="0">
                <a:solidFill>
                  <a:srgbClr val="254FAD"/>
                </a:solidFill>
              </a:rPr>
            </a:br>
            <a:r>
              <a:rPr lang="en-US" sz="2800" dirty="0" smtClean="0">
                <a:solidFill>
                  <a:srgbClr val="254FAD"/>
                </a:solidFill>
              </a:rPr>
              <a:t>the g-2 and Mu2e experiments</a:t>
            </a:r>
            <a:endParaRPr lang="en-US" sz="2800" dirty="0">
              <a:solidFill>
                <a:srgbClr val="254F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1028700"/>
            <a:ext cx="3581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bunches are transported to either the Target Station at AP0 or Debuncher via multiple beam lines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Extracted at MI-52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from Recycler to the P1 beam line (new)</a:t>
            </a: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r>
              <a:rPr lang="en-US" b="1" dirty="0" smtClean="0">
                <a:solidFill>
                  <a:schemeClr val="tx2"/>
                </a:solidFill>
                <a:sym typeface="Symbol"/>
              </a:rPr>
              <a:t>g-2: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P1  P2  AP1  Target Station  AP3  Debuncher Ring</a:t>
            </a:r>
          </a:p>
          <a:p>
            <a:endParaRPr lang="en-US" dirty="0" smtClean="0">
              <a:solidFill>
                <a:schemeClr val="tx2"/>
              </a:solidFill>
              <a:sym typeface="Symbol"/>
            </a:endParaRPr>
          </a:p>
          <a:p>
            <a:r>
              <a:rPr lang="en-US" b="1" dirty="0" smtClean="0">
                <a:solidFill>
                  <a:schemeClr val="tx2"/>
                </a:solidFill>
                <a:sym typeface="Symbol"/>
              </a:rPr>
              <a:t>Mu2e: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P1  P2  AP1  AP3  Debuncher Ring</a:t>
            </a:r>
          </a:p>
          <a:p>
            <a:pPr marL="112713" indent="-112713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sym typeface="Symbol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0" y="1028700"/>
            <a:ext cx="5515276" cy="5528310"/>
            <a:chOff x="0" y="1302944"/>
            <a:chExt cx="5515276" cy="5053406"/>
          </a:xfrm>
        </p:grpSpPr>
        <p:pic>
          <p:nvPicPr>
            <p:cNvPr id="10" name="Picture 9" descr="FNAL_Aerial_Pbar-MI_99-0912-07.h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61726" y="5701004"/>
              <a:ext cx="1507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E</a:t>
              </a:r>
              <a:r>
                <a:rPr lang="en-US" sz="1400" dirty="0" smtClean="0">
                  <a:solidFill>
                    <a:srgbClr val="00FF00"/>
                  </a:solidFill>
                </a:rPr>
                <a:t>xternal beamline</a:t>
              </a:r>
              <a:endParaRPr lang="en-US" sz="1400" dirty="0">
                <a:solidFill>
                  <a:srgbClr val="00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18906" y="6166896"/>
            <a:ext cx="15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br>
              <a:rPr lang="en-US" dirty="0" smtClean="0"/>
            </a:br>
            <a:r>
              <a:rPr lang="en-US" dirty="0" smtClean="0"/>
              <a:t>B. </a:t>
            </a:r>
            <a:r>
              <a:rPr lang="en-US" dirty="0" err="1" smtClean="0"/>
              <a:t>Drendel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919338" y="156714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06245" y="135962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41831" y="12192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2968" y="2075543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90949" y="28194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464331" y="3488055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28800" y="4876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54FAD"/>
                </a:solidFill>
              </a:rPr>
              <a:t>Beam path from Booster to </a:t>
            </a:r>
            <a:br>
              <a:rPr lang="en-US" sz="2800" dirty="0" smtClean="0">
                <a:solidFill>
                  <a:srgbClr val="254FAD"/>
                </a:solidFill>
              </a:rPr>
            </a:br>
            <a:r>
              <a:rPr lang="en-US" sz="2800" dirty="0" smtClean="0">
                <a:solidFill>
                  <a:srgbClr val="254FAD"/>
                </a:solidFill>
              </a:rPr>
              <a:t>the g-2 and Mu2e experiments</a:t>
            </a:r>
            <a:endParaRPr lang="en-US" sz="2800" dirty="0">
              <a:solidFill>
                <a:srgbClr val="254F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1028700"/>
            <a:ext cx="3581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Symbol"/>
              </a:rPr>
              <a:t>New AP-3 to Debuncher beam line 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connection for final 50 meters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Abort in 50 straight section can be used for: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g-2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: proton removal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Mu2e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: proton clean-up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Beam in Debuncher is extracted to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external beamline (new) 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b="1" dirty="0">
                <a:solidFill>
                  <a:schemeClr val="tx2"/>
                </a:solidFill>
                <a:sym typeface="Symbol"/>
              </a:rPr>
              <a:t>g-2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: entire pulse extracted at once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sym typeface="Symbol"/>
              </a:rPr>
              <a:t>Mu2e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:  Beam resonantly extracted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.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sym typeface="Symbol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Accumulator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 is not used for either g-2 or Mu2e.</a:t>
            </a:r>
            <a:endParaRPr lang="en-US" dirty="0">
              <a:solidFill>
                <a:schemeClr val="tx2"/>
              </a:solidFill>
              <a:sym typeface="Symbol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0" y="1028700"/>
            <a:ext cx="5515276" cy="5528310"/>
            <a:chOff x="0" y="1302944"/>
            <a:chExt cx="5515276" cy="5053406"/>
          </a:xfrm>
        </p:grpSpPr>
        <p:pic>
          <p:nvPicPr>
            <p:cNvPr id="10" name="Picture 9" descr="FNAL_Aerial_Pbar-MI_99-0912-07.h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61726" y="5701004"/>
              <a:ext cx="1507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E</a:t>
              </a:r>
              <a:r>
                <a:rPr lang="en-US" sz="1400" dirty="0" smtClean="0">
                  <a:solidFill>
                    <a:srgbClr val="00FF00"/>
                  </a:solidFill>
                </a:rPr>
                <a:t>xternal beamline</a:t>
              </a:r>
              <a:endParaRPr lang="en-US" sz="1400" dirty="0">
                <a:solidFill>
                  <a:srgbClr val="00FF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11979" y="6165851"/>
            <a:ext cx="15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br>
              <a:rPr lang="en-US" dirty="0" smtClean="0"/>
            </a:br>
            <a:r>
              <a:rPr lang="en-US" dirty="0" smtClean="0"/>
              <a:t>B. </a:t>
            </a:r>
            <a:r>
              <a:rPr lang="en-US" dirty="0" err="1" smtClean="0"/>
              <a:t>Drendel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919338" y="156714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06245" y="1359627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41831" y="12192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28800" y="4876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81200" y="53340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79831" y="5257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75395" y="4876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94269" y="4495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22631" y="4495800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49515" y="5217886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22630" y="5803791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44569" y="6292891"/>
            <a:ext cx="263369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961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254FAD"/>
                </a:solidFill>
              </a:rPr>
              <a:t>Recycler to P1 line connection</a:t>
            </a:r>
            <a:br>
              <a:rPr lang="en-US" sz="3200" dirty="0" smtClean="0">
                <a:solidFill>
                  <a:srgbClr val="254FAD"/>
                </a:solidFill>
              </a:rPr>
            </a:br>
            <a:r>
              <a:rPr lang="en-US" sz="2200" dirty="0" smtClean="0">
                <a:solidFill>
                  <a:srgbClr val="254FAD"/>
                </a:solidFill>
              </a:rPr>
              <a:t>From Mu2e CDR</a:t>
            </a:r>
            <a:endParaRPr lang="en-US" sz="2200" dirty="0">
              <a:solidFill>
                <a:srgbClr val="254FAD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7207266" y="6288613"/>
            <a:ext cx="193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Meiqin</a:t>
            </a:r>
            <a:r>
              <a:rPr lang="en-US" dirty="0" smtClean="0"/>
              <a:t> Xiao</a:t>
            </a:r>
            <a:endParaRPr lang="en-US" dirty="0"/>
          </a:p>
        </p:txBody>
      </p:sp>
      <p:sp>
        <p:nvSpPr>
          <p:cNvPr id="254" name="Rounded Rectangle 253"/>
          <p:cNvSpPr/>
          <p:nvPr/>
        </p:nvSpPr>
        <p:spPr>
          <a:xfrm>
            <a:off x="258172" y="1105642"/>
            <a:ext cx="8692717" cy="4304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5" name="Group 6"/>
          <p:cNvGrpSpPr/>
          <p:nvPr/>
        </p:nvGrpSpPr>
        <p:grpSpPr>
          <a:xfrm>
            <a:off x="381751" y="1578134"/>
            <a:ext cx="8610600" cy="3298666"/>
            <a:chOff x="438150" y="3045389"/>
            <a:chExt cx="7639050" cy="1970655"/>
          </a:xfrm>
        </p:grpSpPr>
        <p:cxnSp>
          <p:nvCxnSpPr>
            <p:cNvPr id="256" name="Straight Connector 255"/>
            <p:cNvCxnSpPr/>
            <p:nvPr/>
          </p:nvCxnSpPr>
          <p:spPr>
            <a:xfrm flipH="1">
              <a:off x="2667000" y="3657600"/>
              <a:ext cx="3024185" cy="85618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ectangle 256"/>
            <p:cNvSpPr>
              <a:spLocks/>
            </p:cNvSpPr>
            <p:nvPr/>
          </p:nvSpPr>
          <p:spPr>
            <a:xfrm>
              <a:off x="2528873" y="4481511"/>
              <a:ext cx="123830" cy="571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8" name="Straight Connector 257"/>
            <p:cNvCxnSpPr/>
            <p:nvPr/>
          </p:nvCxnSpPr>
          <p:spPr>
            <a:xfrm>
              <a:off x="1600200" y="4725988"/>
              <a:ext cx="6477000" cy="1588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58"/>
            <p:cNvSpPr>
              <a:spLocks/>
            </p:cNvSpPr>
            <p:nvPr/>
          </p:nvSpPr>
          <p:spPr>
            <a:xfrm>
              <a:off x="7443801" y="4664077"/>
              <a:ext cx="233520" cy="1097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0" name="Group 15"/>
            <p:cNvGrpSpPr>
              <a:grpSpLocks/>
            </p:cNvGrpSpPr>
            <p:nvPr/>
          </p:nvGrpSpPr>
          <p:grpSpPr bwMode="auto">
            <a:xfrm>
              <a:off x="6715123" y="4672018"/>
              <a:ext cx="256031" cy="128017"/>
              <a:chOff x="8632" y="1667"/>
              <a:chExt cx="319" cy="639"/>
            </a:xfrm>
          </p:grpSpPr>
          <p:sp>
            <p:nvSpPr>
              <p:cNvPr id="479" name="Arc 16"/>
              <p:cNvSpPr>
                <a:spLocks/>
              </p:cNvSpPr>
              <p:nvPr/>
            </p:nvSpPr>
            <p:spPr bwMode="auto">
              <a:xfrm>
                <a:off x="86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0" name="Arc 17"/>
              <p:cNvSpPr>
                <a:spLocks/>
              </p:cNvSpPr>
              <p:nvPr/>
            </p:nvSpPr>
            <p:spPr bwMode="auto">
              <a:xfrm flipV="1">
                <a:off x="8633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Arc 18"/>
              <p:cNvSpPr>
                <a:spLocks/>
              </p:cNvSpPr>
              <p:nvPr/>
            </p:nvSpPr>
            <p:spPr bwMode="auto">
              <a:xfrm flipH="1" flipV="1">
                <a:off x="88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2" name="Arc 19"/>
              <p:cNvSpPr>
                <a:spLocks/>
              </p:cNvSpPr>
              <p:nvPr/>
            </p:nvSpPr>
            <p:spPr bwMode="auto">
              <a:xfrm flipH="1">
                <a:off x="88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3" name="Line 20"/>
              <p:cNvSpPr>
                <a:spLocks noChangeShapeType="1"/>
              </p:cNvSpPr>
              <p:nvPr/>
            </p:nvSpPr>
            <p:spPr bwMode="auto">
              <a:xfrm>
                <a:off x="8632" y="2306"/>
                <a:ext cx="3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4" name="Line 21"/>
              <p:cNvSpPr>
                <a:spLocks noChangeShapeType="1"/>
              </p:cNvSpPr>
              <p:nvPr/>
            </p:nvSpPr>
            <p:spPr bwMode="auto">
              <a:xfrm>
                <a:off x="8645" y="1668"/>
                <a:ext cx="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1" name="Group 3"/>
            <p:cNvGrpSpPr>
              <a:grpSpLocks/>
            </p:cNvGrpSpPr>
            <p:nvPr/>
          </p:nvGrpSpPr>
          <p:grpSpPr bwMode="auto">
            <a:xfrm>
              <a:off x="5986443" y="4645025"/>
              <a:ext cx="256032" cy="128016"/>
              <a:chOff x="7032" y="1655"/>
              <a:chExt cx="244" cy="651"/>
            </a:xfrm>
          </p:grpSpPr>
          <p:sp>
            <p:nvSpPr>
              <p:cNvPr id="475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6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7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8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62" name="Rectangle 261"/>
            <p:cNvSpPr>
              <a:spLocks/>
            </p:cNvSpPr>
            <p:nvPr/>
          </p:nvSpPr>
          <p:spPr>
            <a:xfrm>
              <a:off x="5791208" y="4648200"/>
              <a:ext cx="73152" cy="13036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3" name="Group 15"/>
            <p:cNvGrpSpPr>
              <a:grpSpLocks/>
            </p:cNvGrpSpPr>
            <p:nvPr/>
          </p:nvGrpSpPr>
          <p:grpSpPr bwMode="auto">
            <a:xfrm>
              <a:off x="5205380" y="4657713"/>
              <a:ext cx="256031" cy="128017"/>
              <a:chOff x="8632" y="1667"/>
              <a:chExt cx="319" cy="639"/>
            </a:xfrm>
          </p:grpSpPr>
          <p:sp>
            <p:nvSpPr>
              <p:cNvPr id="469" name="Arc 16"/>
              <p:cNvSpPr>
                <a:spLocks/>
              </p:cNvSpPr>
              <p:nvPr/>
            </p:nvSpPr>
            <p:spPr bwMode="auto">
              <a:xfrm>
                <a:off x="86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0" name="Arc 17"/>
              <p:cNvSpPr>
                <a:spLocks/>
              </p:cNvSpPr>
              <p:nvPr/>
            </p:nvSpPr>
            <p:spPr bwMode="auto">
              <a:xfrm flipV="1">
                <a:off x="8633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1" name="Arc 18"/>
              <p:cNvSpPr>
                <a:spLocks/>
              </p:cNvSpPr>
              <p:nvPr/>
            </p:nvSpPr>
            <p:spPr bwMode="auto">
              <a:xfrm flipH="1" flipV="1">
                <a:off x="88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2" name="Arc 19"/>
              <p:cNvSpPr>
                <a:spLocks/>
              </p:cNvSpPr>
              <p:nvPr/>
            </p:nvSpPr>
            <p:spPr bwMode="auto">
              <a:xfrm flipH="1">
                <a:off x="88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3" name="Line 20"/>
              <p:cNvSpPr>
                <a:spLocks noChangeShapeType="1"/>
              </p:cNvSpPr>
              <p:nvPr/>
            </p:nvSpPr>
            <p:spPr bwMode="auto">
              <a:xfrm>
                <a:off x="8632" y="2306"/>
                <a:ext cx="3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4" name="Line 21"/>
              <p:cNvSpPr>
                <a:spLocks noChangeShapeType="1"/>
              </p:cNvSpPr>
              <p:nvPr/>
            </p:nvSpPr>
            <p:spPr bwMode="auto">
              <a:xfrm>
                <a:off x="8645" y="1668"/>
                <a:ext cx="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4" name="Group 15"/>
            <p:cNvGrpSpPr>
              <a:grpSpLocks/>
            </p:cNvGrpSpPr>
            <p:nvPr/>
          </p:nvGrpSpPr>
          <p:grpSpPr bwMode="auto">
            <a:xfrm>
              <a:off x="4162395" y="4657737"/>
              <a:ext cx="256031" cy="128017"/>
              <a:chOff x="8632" y="1667"/>
              <a:chExt cx="319" cy="639"/>
            </a:xfrm>
          </p:grpSpPr>
          <p:sp>
            <p:nvSpPr>
              <p:cNvPr id="463" name="Arc 16"/>
              <p:cNvSpPr>
                <a:spLocks/>
              </p:cNvSpPr>
              <p:nvPr/>
            </p:nvSpPr>
            <p:spPr bwMode="auto">
              <a:xfrm>
                <a:off x="86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4" name="Arc 17"/>
              <p:cNvSpPr>
                <a:spLocks/>
              </p:cNvSpPr>
              <p:nvPr/>
            </p:nvSpPr>
            <p:spPr bwMode="auto">
              <a:xfrm flipV="1">
                <a:off x="8633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5" name="Arc 18"/>
              <p:cNvSpPr>
                <a:spLocks/>
              </p:cNvSpPr>
              <p:nvPr/>
            </p:nvSpPr>
            <p:spPr bwMode="auto">
              <a:xfrm flipH="1" flipV="1">
                <a:off x="88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6" name="Arc 19"/>
              <p:cNvSpPr>
                <a:spLocks/>
              </p:cNvSpPr>
              <p:nvPr/>
            </p:nvSpPr>
            <p:spPr bwMode="auto">
              <a:xfrm flipH="1">
                <a:off x="88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7" name="Line 20"/>
              <p:cNvSpPr>
                <a:spLocks noChangeShapeType="1"/>
              </p:cNvSpPr>
              <p:nvPr/>
            </p:nvSpPr>
            <p:spPr bwMode="auto">
              <a:xfrm>
                <a:off x="8632" y="2306"/>
                <a:ext cx="3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8" name="Line 21"/>
              <p:cNvSpPr>
                <a:spLocks noChangeShapeType="1"/>
              </p:cNvSpPr>
              <p:nvPr/>
            </p:nvSpPr>
            <p:spPr bwMode="auto">
              <a:xfrm>
                <a:off x="8645" y="1668"/>
                <a:ext cx="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5" name="Group 15"/>
            <p:cNvGrpSpPr>
              <a:grpSpLocks/>
            </p:cNvGrpSpPr>
            <p:nvPr/>
          </p:nvGrpSpPr>
          <p:grpSpPr bwMode="auto">
            <a:xfrm>
              <a:off x="2919380" y="4657737"/>
              <a:ext cx="256031" cy="128017"/>
              <a:chOff x="8632" y="1667"/>
              <a:chExt cx="319" cy="639"/>
            </a:xfrm>
          </p:grpSpPr>
          <p:sp>
            <p:nvSpPr>
              <p:cNvPr id="457" name="Arc 16"/>
              <p:cNvSpPr>
                <a:spLocks/>
              </p:cNvSpPr>
              <p:nvPr/>
            </p:nvSpPr>
            <p:spPr bwMode="auto">
              <a:xfrm>
                <a:off x="86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8" name="Arc 17"/>
              <p:cNvSpPr>
                <a:spLocks/>
              </p:cNvSpPr>
              <p:nvPr/>
            </p:nvSpPr>
            <p:spPr bwMode="auto">
              <a:xfrm flipV="1">
                <a:off x="8633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9" name="Arc 18"/>
              <p:cNvSpPr>
                <a:spLocks/>
              </p:cNvSpPr>
              <p:nvPr/>
            </p:nvSpPr>
            <p:spPr bwMode="auto">
              <a:xfrm flipH="1" flipV="1">
                <a:off x="88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0" name="Arc 19"/>
              <p:cNvSpPr>
                <a:spLocks/>
              </p:cNvSpPr>
              <p:nvPr/>
            </p:nvSpPr>
            <p:spPr bwMode="auto">
              <a:xfrm flipH="1">
                <a:off x="88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1" name="Line 20"/>
              <p:cNvSpPr>
                <a:spLocks noChangeShapeType="1"/>
              </p:cNvSpPr>
              <p:nvPr/>
            </p:nvSpPr>
            <p:spPr bwMode="auto">
              <a:xfrm>
                <a:off x="8632" y="2306"/>
                <a:ext cx="3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2" name="Line 21"/>
              <p:cNvSpPr>
                <a:spLocks noChangeShapeType="1"/>
              </p:cNvSpPr>
              <p:nvPr/>
            </p:nvSpPr>
            <p:spPr bwMode="auto">
              <a:xfrm>
                <a:off x="8645" y="1668"/>
                <a:ext cx="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6" name="Group 3"/>
            <p:cNvGrpSpPr>
              <a:grpSpLocks/>
            </p:cNvGrpSpPr>
            <p:nvPr/>
          </p:nvGrpSpPr>
          <p:grpSpPr bwMode="auto">
            <a:xfrm>
              <a:off x="4648192" y="4662497"/>
              <a:ext cx="256032" cy="128016"/>
              <a:chOff x="7032" y="1655"/>
              <a:chExt cx="244" cy="651"/>
            </a:xfrm>
          </p:grpSpPr>
          <p:sp>
            <p:nvSpPr>
              <p:cNvPr id="453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4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5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6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7" name="Group 3"/>
            <p:cNvGrpSpPr>
              <a:grpSpLocks/>
            </p:cNvGrpSpPr>
            <p:nvPr/>
          </p:nvGrpSpPr>
          <p:grpSpPr bwMode="auto">
            <a:xfrm>
              <a:off x="3481385" y="4657734"/>
              <a:ext cx="256032" cy="128016"/>
              <a:chOff x="7032" y="1655"/>
              <a:chExt cx="244" cy="651"/>
            </a:xfrm>
          </p:grpSpPr>
          <p:sp>
            <p:nvSpPr>
              <p:cNvPr id="449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0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1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2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268" name="Straight Connector 267"/>
            <p:cNvCxnSpPr/>
            <p:nvPr/>
          </p:nvCxnSpPr>
          <p:spPr>
            <a:xfrm>
              <a:off x="685800" y="4391022"/>
              <a:ext cx="4986333" cy="3076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/>
            <p:cNvSpPr>
              <a:spLocks/>
            </p:cNvSpPr>
            <p:nvPr/>
          </p:nvSpPr>
          <p:spPr>
            <a:xfrm>
              <a:off x="5895978" y="4648200"/>
              <a:ext cx="73152" cy="13036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6276978" y="4648200"/>
              <a:ext cx="73152" cy="13036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Rectangle 270"/>
            <p:cNvSpPr>
              <a:spLocks/>
            </p:cNvSpPr>
            <p:nvPr/>
          </p:nvSpPr>
          <p:spPr>
            <a:xfrm>
              <a:off x="5672133" y="4667252"/>
              <a:ext cx="91440" cy="914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2" name="Group 3"/>
            <p:cNvGrpSpPr>
              <a:grpSpLocks/>
            </p:cNvGrpSpPr>
            <p:nvPr/>
          </p:nvGrpSpPr>
          <p:grpSpPr bwMode="auto">
            <a:xfrm>
              <a:off x="5576860" y="4605341"/>
              <a:ext cx="63499" cy="150812"/>
              <a:chOff x="7032" y="1655"/>
              <a:chExt cx="244" cy="651"/>
            </a:xfrm>
          </p:grpSpPr>
          <p:sp>
            <p:nvSpPr>
              <p:cNvPr id="445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6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8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3" name="Group 3"/>
            <p:cNvGrpSpPr>
              <a:grpSpLocks/>
            </p:cNvGrpSpPr>
            <p:nvPr/>
          </p:nvGrpSpPr>
          <p:grpSpPr bwMode="auto">
            <a:xfrm>
              <a:off x="4824378" y="4562458"/>
              <a:ext cx="63499" cy="150812"/>
              <a:chOff x="7032" y="1655"/>
              <a:chExt cx="244" cy="651"/>
            </a:xfrm>
          </p:grpSpPr>
          <p:sp>
            <p:nvSpPr>
              <p:cNvPr id="441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2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4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4" name="Group 3"/>
            <p:cNvGrpSpPr>
              <a:grpSpLocks/>
            </p:cNvGrpSpPr>
            <p:nvPr/>
          </p:nvGrpSpPr>
          <p:grpSpPr bwMode="auto">
            <a:xfrm>
              <a:off x="4057623" y="4519615"/>
              <a:ext cx="63499" cy="150812"/>
              <a:chOff x="7032" y="1655"/>
              <a:chExt cx="244" cy="651"/>
            </a:xfrm>
          </p:grpSpPr>
          <p:sp>
            <p:nvSpPr>
              <p:cNvPr id="437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8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9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0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5" name="Group 3"/>
            <p:cNvGrpSpPr>
              <a:grpSpLocks/>
            </p:cNvGrpSpPr>
            <p:nvPr/>
          </p:nvGrpSpPr>
          <p:grpSpPr bwMode="auto">
            <a:xfrm>
              <a:off x="3176556" y="4467222"/>
              <a:ext cx="63499" cy="150812"/>
              <a:chOff x="7032" y="1655"/>
              <a:chExt cx="244" cy="651"/>
            </a:xfrm>
          </p:grpSpPr>
          <p:sp>
            <p:nvSpPr>
              <p:cNvPr id="433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4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5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6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6" name="Group 3"/>
            <p:cNvGrpSpPr>
              <a:grpSpLocks/>
            </p:cNvGrpSpPr>
            <p:nvPr/>
          </p:nvGrpSpPr>
          <p:grpSpPr bwMode="auto">
            <a:xfrm>
              <a:off x="2419319" y="4419600"/>
              <a:ext cx="63499" cy="150812"/>
              <a:chOff x="7032" y="1655"/>
              <a:chExt cx="244" cy="651"/>
            </a:xfrm>
          </p:grpSpPr>
          <p:sp>
            <p:nvSpPr>
              <p:cNvPr id="429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0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1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2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277" name="Straight Connector 276"/>
            <p:cNvCxnSpPr/>
            <p:nvPr/>
          </p:nvCxnSpPr>
          <p:spPr>
            <a:xfrm rot="5400000">
              <a:off x="852485" y="4381500"/>
              <a:ext cx="53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3"/>
            <p:cNvGrpSpPr>
              <a:grpSpLocks/>
            </p:cNvGrpSpPr>
            <p:nvPr/>
          </p:nvGrpSpPr>
          <p:grpSpPr bwMode="auto">
            <a:xfrm>
              <a:off x="1657295" y="4391030"/>
              <a:ext cx="63499" cy="150812"/>
              <a:chOff x="7032" y="1655"/>
              <a:chExt cx="244" cy="651"/>
            </a:xfrm>
          </p:grpSpPr>
          <p:sp>
            <p:nvSpPr>
              <p:cNvPr id="425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6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7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8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79" name="TextBox 278"/>
            <p:cNvSpPr txBox="1"/>
            <p:nvPr/>
          </p:nvSpPr>
          <p:spPr>
            <a:xfrm>
              <a:off x="2867030" y="4800600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Q527</a:t>
              </a:r>
              <a:endParaRPr lang="en-US" sz="800" b="1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429000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Q526</a:t>
              </a:r>
              <a:endParaRPr lang="en-US" sz="800" b="1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4090993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Q525</a:t>
              </a:r>
              <a:endParaRPr lang="en-US" sz="800" b="1" dirty="0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4572000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Q524</a:t>
              </a:r>
              <a:endParaRPr lang="en-US" sz="800" b="1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5133978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Q523</a:t>
              </a:r>
              <a:endParaRPr lang="en-US" sz="800" b="1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43600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Q522</a:t>
              </a:r>
              <a:endParaRPr lang="en-US" sz="800" b="1" dirty="0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6629400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Q521</a:t>
              </a:r>
              <a:endParaRPr lang="en-US" sz="800" b="1" dirty="0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5410200" y="4443423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Q701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4652963" y="4405311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Q702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895726" y="4347022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Q703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2995615" y="4314822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Q704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2218123" y="4247424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Q705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1495430" y="4224349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</a:rPr>
                <a:t>Q706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57200" y="419100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P1 line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57200" y="4648200"/>
              <a:ext cx="10472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Main Injector</a:t>
              </a:r>
              <a:endParaRPr lang="en-US" sz="1200" b="1" dirty="0"/>
            </a:p>
          </p:txBody>
        </p:sp>
        <p:sp>
          <p:nvSpPr>
            <p:cNvPr id="294" name="TextBox 293"/>
            <p:cNvSpPr txBox="1"/>
            <p:nvPr/>
          </p:nvSpPr>
          <p:spPr>
            <a:xfrm rot="16200000">
              <a:off x="502806" y="3548572"/>
              <a:ext cx="122180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ODH Barrier</a:t>
              </a:r>
              <a:endParaRPr lang="en-US" sz="800" b="1" dirty="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5548319" y="4714866"/>
              <a:ext cx="3994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V700</a:t>
              </a:r>
              <a:endParaRPr lang="en-US" sz="800" b="1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5719755" y="4610096"/>
              <a:ext cx="162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C</a:t>
              </a:r>
              <a:endParaRPr lang="en-US" sz="800" b="1" dirty="0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824525" y="4610080"/>
              <a:ext cx="162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B</a:t>
              </a: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6205533" y="4600570"/>
              <a:ext cx="162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A</a:t>
              </a:r>
            </a:p>
          </p:txBody>
        </p:sp>
        <p:cxnSp>
          <p:nvCxnSpPr>
            <p:cNvPr id="299" name="Straight Connector 298"/>
            <p:cNvCxnSpPr/>
            <p:nvPr/>
          </p:nvCxnSpPr>
          <p:spPr>
            <a:xfrm rot="5400000">
              <a:off x="5748341" y="4562554"/>
              <a:ext cx="152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5829296" y="4495800"/>
              <a:ext cx="3810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5400000">
              <a:off x="6238048" y="4572064"/>
              <a:ext cx="152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262697" y="4505326"/>
              <a:ext cx="4572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TextBox 302"/>
            <p:cNvSpPr txBox="1"/>
            <p:nvPr/>
          </p:nvSpPr>
          <p:spPr>
            <a:xfrm>
              <a:off x="5815007" y="4400548"/>
              <a:ext cx="59055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I:LAM52</a:t>
              </a:r>
              <a:endParaRPr lang="en-US" sz="600" b="1" dirty="0"/>
            </a:p>
          </p:txBody>
        </p:sp>
        <p:cxnSp>
          <p:nvCxnSpPr>
            <p:cNvPr id="304" name="Straight Connector 303"/>
            <p:cNvCxnSpPr/>
            <p:nvPr/>
          </p:nvCxnSpPr>
          <p:spPr>
            <a:xfrm rot="5400000">
              <a:off x="5873844" y="4592546"/>
              <a:ext cx="11887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Rectangle 304"/>
            <p:cNvSpPr>
              <a:spLocks/>
            </p:cNvSpPr>
            <p:nvPr/>
          </p:nvSpPr>
          <p:spPr>
            <a:xfrm>
              <a:off x="2895600" y="4495800"/>
              <a:ext cx="228600" cy="76200"/>
            </a:xfrm>
            <a:prstGeom prst="rect">
              <a:avLst/>
            </a:prstGeom>
            <a:noFill/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Rectangle 305"/>
            <p:cNvSpPr>
              <a:spLocks/>
            </p:cNvSpPr>
            <p:nvPr/>
          </p:nvSpPr>
          <p:spPr>
            <a:xfrm>
              <a:off x="3309941" y="4519615"/>
              <a:ext cx="228600" cy="76200"/>
            </a:xfrm>
            <a:prstGeom prst="rect">
              <a:avLst/>
            </a:prstGeom>
            <a:noFill/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Rectangle 306"/>
            <p:cNvSpPr>
              <a:spLocks/>
            </p:cNvSpPr>
            <p:nvPr/>
          </p:nvSpPr>
          <p:spPr>
            <a:xfrm>
              <a:off x="3733800" y="4543422"/>
              <a:ext cx="228600" cy="76200"/>
            </a:xfrm>
            <a:prstGeom prst="rect">
              <a:avLst/>
            </a:prstGeom>
            <a:noFill/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8" name="Group 353"/>
            <p:cNvGrpSpPr/>
            <p:nvPr/>
          </p:nvGrpSpPr>
          <p:grpSpPr>
            <a:xfrm>
              <a:off x="438150" y="3327862"/>
              <a:ext cx="7467600" cy="539288"/>
              <a:chOff x="457200" y="2362200"/>
              <a:chExt cx="7467600" cy="539288"/>
            </a:xfrm>
          </p:grpSpPr>
          <p:cxnSp>
            <p:nvCxnSpPr>
              <p:cNvPr id="378" name="Straight Connector 9"/>
              <p:cNvCxnSpPr/>
              <p:nvPr/>
            </p:nvCxnSpPr>
            <p:spPr>
              <a:xfrm>
                <a:off x="685800" y="2667000"/>
                <a:ext cx="7239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Rectangle 10"/>
              <p:cNvSpPr>
                <a:spLocks/>
              </p:cNvSpPr>
              <p:nvPr/>
            </p:nvSpPr>
            <p:spPr>
              <a:xfrm>
                <a:off x="7291401" y="2605089"/>
                <a:ext cx="233520" cy="10972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80" name="Group 3"/>
              <p:cNvGrpSpPr>
                <a:grpSpLocks/>
              </p:cNvGrpSpPr>
              <p:nvPr/>
            </p:nvGrpSpPr>
            <p:grpSpPr bwMode="auto">
              <a:xfrm>
                <a:off x="7599322" y="2590800"/>
                <a:ext cx="63499" cy="150812"/>
                <a:chOff x="7032" y="1655"/>
                <a:chExt cx="244" cy="651"/>
              </a:xfrm>
            </p:grpSpPr>
            <p:sp>
              <p:nvSpPr>
                <p:cNvPr id="421" name="Arc 4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2" name="Arc 5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3" name="Arc 6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4" name="Arc 7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81" name="Group 8"/>
              <p:cNvGrpSpPr>
                <a:grpSpLocks/>
              </p:cNvGrpSpPr>
              <p:nvPr/>
            </p:nvGrpSpPr>
            <p:grpSpPr bwMode="auto">
              <a:xfrm>
                <a:off x="6872325" y="2590798"/>
                <a:ext cx="74614" cy="144461"/>
                <a:chOff x="8632" y="1667"/>
                <a:chExt cx="319" cy="639"/>
              </a:xfrm>
            </p:grpSpPr>
            <p:sp>
              <p:nvSpPr>
                <p:cNvPr id="415" name="Arc 9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6" name="Arc 10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7" name="Arc 11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8" name="Arc 12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9" name="Line 13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0" name="Line 14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82" name="Group 15"/>
              <p:cNvGrpSpPr>
                <a:grpSpLocks/>
              </p:cNvGrpSpPr>
              <p:nvPr/>
            </p:nvGrpSpPr>
            <p:grpSpPr bwMode="auto">
              <a:xfrm>
                <a:off x="6773024" y="2595869"/>
                <a:ext cx="74611" cy="144463"/>
                <a:chOff x="8632" y="1667"/>
                <a:chExt cx="319" cy="639"/>
              </a:xfrm>
            </p:grpSpPr>
            <p:sp>
              <p:nvSpPr>
                <p:cNvPr id="409" name="Arc 16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0" name="Arc 17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1" name="Arc 18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2" name="Arc 19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3" name="Line 20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4" name="Line 21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83" name="Group 3"/>
              <p:cNvGrpSpPr>
                <a:grpSpLocks/>
              </p:cNvGrpSpPr>
              <p:nvPr/>
            </p:nvGrpSpPr>
            <p:grpSpPr bwMode="auto">
              <a:xfrm>
                <a:off x="6043562" y="2590800"/>
                <a:ext cx="63499" cy="150812"/>
                <a:chOff x="7032" y="1655"/>
                <a:chExt cx="244" cy="651"/>
              </a:xfrm>
            </p:grpSpPr>
            <p:sp>
              <p:nvSpPr>
                <p:cNvPr id="405" name="Arc 4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6" name="Arc 5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7" name="Arc 6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8" name="Arc 7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84" name="Rectangle 383"/>
              <p:cNvSpPr>
                <a:spLocks/>
              </p:cNvSpPr>
              <p:nvPr/>
            </p:nvSpPr>
            <p:spPr>
              <a:xfrm>
                <a:off x="5724518" y="2609852"/>
                <a:ext cx="233520" cy="10972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85" name="Group 3"/>
              <p:cNvGrpSpPr>
                <a:grpSpLocks/>
              </p:cNvGrpSpPr>
              <p:nvPr/>
            </p:nvGrpSpPr>
            <p:grpSpPr bwMode="auto">
              <a:xfrm>
                <a:off x="6134043" y="2590784"/>
                <a:ext cx="63499" cy="150812"/>
                <a:chOff x="7032" y="1655"/>
                <a:chExt cx="244" cy="651"/>
              </a:xfrm>
            </p:grpSpPr>
            <p:sp>
              <p:nvSpPr>
                <p:cNvPr id="401" name="Arc 4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2" name="Arc 5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3" name="Arc 6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4" name="Arc 7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86" name="Group 8"/>
              <p:cNvGrpSpPr>
                <a:grpSpLocks/>
              </p:cNvGrpSpPr>
              <p:nvPr/>
            </p:nvGrpSpPr>
            <p:grpSpPr bwMode="auto">
              <a:xfrm>
                <a:off x="5348317" y="2590798"/>
                <a:ext cx="74614" cy="144461"/>
                <a:chOff x="8632" y="1667"/>
                <a:chExt cx="319" cy="639"/>
              </a:xfrm>
            </p:grpSpPr>
            <p:sp>
              <p:nvSpPr>
                <p:cNvPr id="395" name="Arc 9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6" name="Arc 10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7" name="Arc 11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8" name="Arc 12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9" name="Line 13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0" name="Line 14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87" name="AutoShape 46"/>
              <p:cNvSpPr>
                <a:spLocks noChangeArrowheads="1"/>
              </p:cNvSpPr>
              <p:nvPr/>
            </p:nvSpPr>
            <p:spPr bwMode="auto">
              <a:xfrm flipV="1">
                <a:off x="5248274" y="2605081"/>
                <a:ext cx="74613" cy="125412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8" name="AutoShape 46"/>
              <p:cNvSpPr>
                <a:spLocks noChangeArrowheads="1"/>
              </p:cNvSpPr>
              <p:nvPr/>
            </p:nvSpPr>
            <p:spPr bwMode="auto">
              <a:xfrm>
                <a:off x="7678727" y="2609852"/>
                <a:ext cx="74613" cy="125412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9" name="TextBox 388"/>
              <p:cNvSpPr txBox="1"/>
              <p:nvPr/>
            </p:nvSpPr>
            <p:spPr>
              <a:xfrm>
                <a:off x="457200" y="2419351"/>
                <a:ext cx="823819" cy="257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Recycler</a:t>
                </a:r>
                <a:endParaRPr lang="en-US" sz="1200" b="1" dirty="0"/>
              </a:p>
            </p:txBody>
          </p:sp>
          <p:sp>
            <p:nvSpPr>
              <p:cNvPr id="390" name="TextBox 389"/>
              <p:cNvSpPr txBox="1"/>
              <p:nvPr/>
            </p:nvSpPr>
            <p:spPr>
              <a:xfrm>
                <a:off x="5105400" y="2362200"/>
                <a:ext cx="4090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Q523</a:t>
                </a:r>
                <a:endParaRPr lang="en-US" sz="800" b="1" dirty="0"/>
              </a:p>
            </p:txBody>
          </p:sp>
          <p:sp>
            <p:nvSpPr>
              <p:cNvPr id="391" name="TextBox 390"/>
              <p:cNvSpPr txBox="1"/>
              <p:nvPr/>
            </p:nvSpPr>
            <p:spPr>
              <a:xfrm>
                <a:off x="5915022" y="2371734"/>
                <a:ext cx="4090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Q522</a:t>
                </a:r>
                <a:endParaRPr lang="en-US" sz="800" b="1" dirty="0"/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6653207" y="2362200"/>
                <a:ext cx="4090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Q521</a:t>
                </a:r>
                <a:endParaRPr lang="en-US" sz="800" b="1" dirty="0"/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7467600" y="2362200"/>
                <a:ext cx="4090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Q520</a:t>
                </a:r>
                <a:endParaRPr lang="en-US" sz="800" b="1" dirty="0"/>
              </a:p>
            </p:txBody>
          </p:sp>
          <p:sp>
            <p:nvSpPr>
              <p:cNvPr id="394" name="TextBox 393"/>
              <p:cNvSpPr txBox="1"/>
              <p:nvPr/>
            </p:nvSpPr>
            <p:spPr>
              <a:xfrm>
                <a:off x="5605459" y="2686044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0B050"/>
                    </a:solidFill>
                  </a:rPr>
                  <a:t>RRLAM</a:t>
                </a:r>
                <a:endParaRPr lang="en-US" sz="8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09" name="TextBox 308"/>
            <p:cNvSpPr txBox="1"/>
            <p:nvPr/>
          </p:nvSpPr>
          <p:spPr>
            <a:xfrm>
              <a:off x="4733934" y="3595681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</a:rPr>
                <a:t>Q901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310" name="Group 71"/>
            <p:cNvGrpSpPr/>
            <p:nvPr/>
          </p:nvGrpSpPr>
          <p:grpSpPr>
            <a:xfrm>
              <a:off x="4000443" y="4010030"/>
              <a:ext cx="228598" cy="152398"/>
              <a:chOff x="5129193" y="2514592"/>
              <a:chExt cx="139699" cy="177797"/>
            </a:xfrm>
          </p:grpSpPr>
          <p:grpSp>
            <p:nvGrpSpPr>
              <p:cNvPr id="364" name="Group 22"/>
              <p:cNvGrpSpPr>
                <a:grpSpLocks/>
              </p:cNvGrpSpPr>
              <p:nvPr/>
            </p:nvGrpSpPr>
            <p:grpSpPr bwMode="auto">
              <a:xfrm>
                <a:off x="5129193" y="2547928"/>
                <a:ext cx="73024" cy="144461"/>
                <a:chOff x="8632" y="1667"/>
                <a:chExt cx="319" cy="639"/>
              </a:xfrm>
            </p:grpSpPr>
            <p:sp>
              <p:nvSpPr>
                <p:cNvPr id="372" name="Arc 23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3" name="Arc 24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4" name="Arc 25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5" name="Arc 26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6" name="Line 27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7" name="Line 28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65" name="Group 29"/>
              <p:cNvGrpSpPr>
                <a:grpSpLocks/>
              </p:cNvGrpSpPr>
              <p:nvPr/>
            </p:nvGrpSpPr>
            <p:grpSpPr bwMode="auto">
              <a:xfrm>
                <a:off x="5195868" y="2514592"/>
                <a:ext cx="73024" cy="144463"/>
                <a:chOff x="8632" y="1667"/>
                <a:chExt cx="319" cy="639"/>
              </a:xfrm>
            </p:grpSpPr>
            <p:sp>
              <p:nvSpPr>
                <p:cNvPr id="366" name="Arc 30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7" name="Arc 31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8" name="Arc 32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9" name="Arc 33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0" name="Line 34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1" name="Line 35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11" name="Group 86"/>
            <p:cNvGrpSpPr/>
            <p:nvPr/>
          </p:nvGrpSpPr>
          <p:grpSpPr>
            <a:xfrm flipH="1" flipV="1">
              <a:off x="3305234" y="4198811"/>
              <a:ext cx="152364" cy="173179"/>
              <a:chOff x="4648200" y="2871789"/>
              <a:chExt cx="128558" cy="190497"/>
            </a:xfrm>
          </p:grpSpPr>
          <p:grpSp>
            <p:nvGrpSpPr>
              <p:cNvPr id="354" name="Group 36"/>
              <p:cNvGrpSpPr>
                <a:grpSpLocks/>
              </p:cNvGrpSpPr>
              <p:nvPr/>
            </p:nvGrpSpPr>
            <p:grpSpPr bwMode="auto">
              <a:xfrm>
                <a:off x="4648200" y="2911474"/>
                <a:ext cx="60325" cy="150812"/>
                <a:chOff x="7032" y="1655"/>
                <a:chExt cx="244" cy="651"/>
              </a:xfrm>
            </p:grpSpPr>
            <p:sp>
              <p:nvSpPr>
                <p:cNvPr id="360" name="Arc 37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1" name="Arc 38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2" name="Arc 39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3" name="Arc 40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55" name="Group 41"/>
              <p:cNvGrpSpPr>
                <a:grpSpLocks/>
              </p:cNvGrpSpPr>
              <p:nvPr/>
            </p:nvGrpSpPr>
            <p:grpSpPr bwMode="auto">
              <a:xfrm>
                <a:off x="4714846" y="2871789"/>
                <a:ext cx="61912" cy="150812"/>
                <a:chOff x="7032" y="1655"/>
                <a:chExt cx="244" cy="651"/>
              </a:xfrm>
            </p:grpSpPr>
            <p:sp>
              <p:nvSpPr>
                <p:cNvPr id="356" name="Arc 42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7" name="Arc 43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8" name="Arc 44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9" name="Arc 45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312" name="TextBox 311"/>
            <p:cNvSpPr txBox="1"/>
            <p:nvPr/>
          </p:nvSpPr>
          <p:spPr>
            <a:xfrm rot="16200000">
              <a:off x="2113837" y="3886914"/>
              <a:ext cx="6858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0.7364 m</a:t>
              </a:r>
              <a:endParaRPr lang="en-US" sz="1000" b="1" dirty="0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3608635" y="4137760"/>
              <a:ext cx="106034" cy="1437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4267200" y="3733800"/>
              <a:ext cx="4571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</a:rPr>
                <a:t>Q902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86200" y="3810000"/>
              <a:ext cx="535129" cy="78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</a:rPr>
                <a:t>Q903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148015" y="4052889"/>
              <a:ext cx="53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</a:rPr>
                <a:t>Q904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7620000" y="4800600"/>
              <a:ext cx="409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Q520</a:t>
              </a:r>
              <a:endParaRPr lang="en-US" sz="800" b="1" dirty="0"/>
            </a:p>
          </p:txBody>
        </p:sp>
        <p:grpSp>
          <p:nvGrpSpPr>
            <p:cNvPr id="318" name="Group 3"/>
            <p:cNvGrpSpPr>
              <a:grpSpLocks/>
            </p:cNvGrpSpPr>
            <p:nvPr/>
          </p:nvGrpSpPr>
          <p:grpSpPr bwMode="auto">
            <a:xfrm>
              <a:off x="7724778" y="4662489"/>
              <a:ext cx="256032" cy="128016"/>
              <a:chOff x="7032" y="1655"/>
              <a:chExt cx="244" cy="651"/>
            </a:xfrm>
          </p:grpSpPr>
          <p:sp>
            <p:nvSpPr>
              <p:cNvPr id="350" name="Arc 4"/>
              <p:cNvSpPr>
                <a:spLocks/>
              </p:cNvSpPr>
              <p:nvPr/>
            </p:nvSpPr>
            <p:spPr bwMode="auto">
              <a:xfrm>
                <a:off x="7157" y="1655"/>
                <a:ext cx="119" cy="3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Arc 5"/>
              <p:cNvSpPr>
                <a:spLocks/>
              </p:cNvSpPr>
              <p:nvPr/>
            </p:nvSpPr>
            <p:spPr bwMode="auto">
              <a:xfrm flipV="1">
                <a:off x="7158" y="1967"/>
                <a:ext cx="118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Arc 6"/>
              <p:cNvSpPr>
                <a:spLocks/>
              </p:cNvSpPr>
              <p:nvPr/>
            </p:nvSpPr>
            <p:spPr bwMode="auto">
              <a:xfrm flipH="1" flipV="1">
                <a:off x="7032" y="19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Arc 7"/>
              <p:cNvSpPr>
                <a:spLocks/>
              </p:cNvSpPr>
              <p:nvPr/>
            </p:nvSpPr>
            <p:spPr bwMode="auto">
              <a:xfrm flipH="1">
                <a:off x="7032" y="1667"/>
                <a:ext cx="119" cy="3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19" name="Rectangle 318"/>
            <p:cNvSpPr>
              <a:spLocks/>
            </p:cNvSpPr>
            <p:nvPr/>
          </p:nvSpPr>
          <p:spPr>
            <a:xfrm>
              <a:off x="3805237" y="4095748"/>
              <a:ext cx="106034" cy="1437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9525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320" name="Group 325"/>
            <p:cNvGrpSpPr/>
            <p:nvPr/>
          </p:nvGrpSpPr>
          <p:grpSpPr>
            <a:xfrm flipH="1" flipV="1">
              <a:off x="4529223" y="3867155"/>
              <a:ext cx="152364" cy="173179"/>
              <a:chOff x="4648200" y="2871789"/>
              <a:chExt cx="128558" cy="190497"/>
            </a:xfrm>
          </p:grpSpPr>
          <p:grpSp>
            <p:nvGrpSpPr>
              <p:cNvPr id="340" name="Group 36"/>
              <p:cNvGrpSpPr>
                <a:grpSpLocks/>
              </p:cNvGrpSpPr>
              <p:nvPr/>
            </p:nvGrpSpPr>
            <p:grpSpPr bwMode="auto">
              <a:xfrm>
                <a:off x="4648200" y="2911474"/>
                <a:ext cx="60325" cy="150812"/>
                <a:chOff x="7032" y="1655"/>
                <a:chExt cx="244" cy="651"/>
              </a:xfrm>
            </p:grpSpPr>
            <p:sp>
              <p:nvSpPr>
                <p:cNvPr id="346" name="Arc 37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7" name="Arc 38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8" name="Arc 39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9" name="Arc 40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1" name="Group 41"/>
              <p:cNvGrpSpPr>
                <a:grpSpLocks/>
              </p:cNvGrpSpPr>
              <p:nvPr/>
            </p:nvGrpSpPr>
            <p:grpSpPr bwMode="auto">
              <a:xfrm>
                <a:off x="4714846" y="2871789"/>
                <a:ext cx="61912" cy="150812"/>
                <a:chOff x="7032" y="1655"/>
                <a:chExt cx="244" cy="651"/>
              </a:xfrm>
            </p:grpSpPr>
            <p:sp>
              <p:nvSpPr>
                <p:cNvPr id="342" name="Arc 42"/>
                <p:cNvSpPr>
                  <a:spLocks/>
                </p:cNvSpPr>
                <p:nvPr/>
              </p:nvSpPr>
              <p:spPr bwMode="auto">
                <a:xfrm>
                  <a:off x="7157" y="1655"/>
                  <a:ext cx="119" cy="3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3" name="Arc 43"/>
                <p:cNvSpPr>
                  <a:spLocks/>
                </p:cNvSpPr>
                <p:nvPr/>
              </p:nvSpPr>
              <p:spPr bwMode="auto">
                <a:xfrm flipV="1">
                  <a:off x="7158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4" name="Arc 44"/>
                <p:cNvSpPr>
                  <a:spLocks/>
                </p:cNvSpPr>
                <p:nvPr/>
              </p:nvSpPr>
              <p:spPr bwMode="auto">
                <a:xfrm flipH="1" flipV="1">
                  <a:off x="70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5" name="Arc 45"/>
                <p:cNvSpPr>
                  <a:spLocks/>
                </p:cNvSpPr>
                <p:nvPr/>
              </p:nvSpPr>
              <p:spPr bwMode="auto">
                <a:xfrm flipH="1">
                  <a:off x="70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21" name="Group 336"/>
            <p:cNvGrpSpPr/>
            <p:nvPr/>
          </p:nvGrpSpPr>
          <p:grpSpPr>
            <a:xfrm>
              <a:off x="4952947" y="3733808"/>
              <a:ext cx="228598" cy="152398"/>
              <a:chOff x="5129193" y="2514592"/>
              <a:chExt cx="139699" cy="177797"/>
            </a:xfrm>
          </p:grpSpPr>
          <p:grpSp>
            <p:nvGrpSpPr>
              <p:cNvPr id="326" name="Group 22"/>
              <p:cNvGrpSpPr>
                <a:grpSpLocks/>
              </p:cNvGrpSpPr>
              <p:nvPr/>
            </p:nvGrpSpPr>
            <p:grpSpPr bwMode="auto">
              <a:xfrm>
                <a:off x="5129193" y="2547928"/>
                <a:ext cx="73024" cy="144461"/>
                <a:chOff x="8632" y="1667"/>
                <a:chExt cx="319" cy="639"/>
              </a:xfrm>
            </p:grpSpPr>
            <p:sp>
              <p:nvSpPr>
                <p:cNvPr id="334" name="Arc 23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5" name="Arc 24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6" name="Arc 25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7" name="Arc 26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8" name="Line 27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9" name="Line 28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27" name="Group 29"/>
              <p:cNvGrpSpPr>
                <a:grpSpLocks/>
              </p:cNvGrpSpPr>
              <p:nvPr/>
            </p:nvGrpSpPr>
            <p:grpSpPr bwMode="auto">
              <a:xfrm>
                <a:off x="5195868" y="2514592"/>
                <a:ext cx="73024" cy="144463"/>
                <a:chOff x="8632" y="1667"/>
                <a:chExt cx="319" cy="639"/>
              </a:xfrm>
            </p:grpSpPr>
            <p:sp>
              <p:nvSpPr>
                <p:cNvPr id="328" name="Arc 30"/>
                <p:cNvSpPr>
                  <a:spLocks/>
                </p:cNvSpPr>
                <p:nvPr/>
              </p:nvSpPr>
              <p:spPr bwMode="auto">
                <a:xfrm>
                  <a:off x="86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9" name="Arc 31"/>
                <p:cNvSpPr>
                  <a:spLocks/>
                </p:cNvSpPr>
                <p:nvPr/>
              </p:nvSpPr>
              <p:spPr bwMode="auto">
                <a:xfrm flipV="1">
                  <a:off x="8633" y="1967"/>
                  <a:ext cx="118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0" name="Arc 32"/>
                <p:cNvSpPr>
                  <a:spLocks/>
                </p:cNvSpPr>
                <p:nvPr/>
              </p:nvSpPr>
              <p:spPr bwMode="auto">
                <a:xfrm flipH="1" flipV="1">
                  <a:off x="8832" y="19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1" name="Arc 33"/>
                <p:cNvSpPr>
                  <a:spLocks/>
                </p:cNvSpPr>
                <p:nvPr/>
              </p:nvSpPr>
              <p:spPr bwMode="auto">
                <a:xfrm flipH="1">
                  <a:off x="8832" y="1667"/>
                  <a:ext cx="119" cy="3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2" name="Line 34"/>
                <p:cNvSpPr>
                  <a:spLocks noChangeShapeType="1"/>
                </p:cNvSpPr>
                <p:nvPr/>
              </p:nvSpPr>
              <p:spPr bwMode="auto">
                <a:xfrm>
                  <a:off x="8632" y="2306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3" name="Line 35"/>
                <p:cNvSpPr>
                  <a:spLocks noChangeShapeType="1"/>
                </p:cNvSpPr>
                <p:nvPr/>
              </p:nvSpPr>
              <p:spPr bwMode="auto">
                <a:xfrm>
                  <a:off x="8645" y="1668"/>
                  <a:ext cx="27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322" name="Straight Arrow Connector 321"/>
            <p:cNvCxnSpPr/>
            <p:nvPr/>
          </p:nvCxnSpPr>
          <p:spPr>
            <a:xfrm rot="5400000">
              <a:off x="2266950" y="3438525"/>
              <a:ext cx="381000" cy="158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 rot="5400000" flipH="1" flipV="1">
              <a:off x="2400300" y="4619625"/>
              <a:ext cx="152400" cy="158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TextBox 323"/>
            <p:cNvSpPr txBox="1"/>
            <p:nvPr/>
          </p:nvSpPr>
          <p:spPr>
            <a:xfrm>
              <a:off x="3476625" y="3937456"/>
              <a:ext cx="53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>
                  <a:solidFill>
                    <a:srgbClr val="00B050"/>
                  </a:solidFill>
                </a:rPr>
                <a:t>HBend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2440619" y="4551789"/>
              <a:ext cx="53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rgbClr val="00B050"/>
                  </a:solidFill>
                </a:rPr>
                <a:t>V</a:t>
              </a:r>
              <a:r>
                <a:rPr lang="en-US" sz="800" b="1" dirty="0" err="1" smtClean="0">
                  <a:solidFill>
                    <a:srgbClr val="00B050"/>
                  </a:solidFill>
                </a:rPr>
                <a:t>Bend</a:t>
              </a:r>
              <a:endParaRPr lang="en-US" sz="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767769" y="588850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New beam line connects Recycler to P1 line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877" y="362405"/>
            <a:ext cx="9144000" cy="6477000"/>
            <a:chOff x="381000" y="438912"/>
            <a:chExt cx="8410575" cy="57332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457200"/>
              <a:ext cx="8410575" cy="566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 rot="1500000">
              <a:off x="7320726" y="4375599"/>
              <a:ext cx="173225" cy="880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747016">
              <a:off x="3198814" y="2103454"/>
              <a:ext cx="201168" cy="45720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4600" y="1752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   Horizontal bend (5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)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6438900" y="3238500"/>
              <a:ext cx="2058194" cy="7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6057900" y="2705100"/>
              <a:ext cx="1524000" cy="533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0600" y="1676400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Injection kickers</a:t>
              </a:r>
              <a:endParaRPr lang="en-US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3886200" y="1981200"/>
              <a:ext cx="9144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438400" y="3886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Injection Lambertsons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81400" y="457200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6600"/>
                  </a:solidFill>
                </a:rPr>
                <a:t>Extraction septa (Mu2e)</a:t>
              </a:r>
              <a:endParaRPr lang="en-US" b="1" dirty="0">
                <a:solidFill>
                  <a:srgbClr val="0066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352800" y="776164"/>
              <a:ext cx="953135" cy="1205036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 rot="1744047">
              <a:off x="5623560" y="3465576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744047">
              <a:off x="4654296" y="2898648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744047">
              <a:off x="4919472" y="3044952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528977">
              <a:off x="7935435" y="4645152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528977">
              <a:off x="8321040" y="4818888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744047">
              <a:off x="5508873" y="334670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44047">
              <a:off x="5907024" y="3566160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680000">
              <a:off x="6894576" y="4133088"/>
              <a:ext cx="64008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680000">
              <a:off x="7132320" y="4251960"/>
              <a:ext cx="64008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500000">
              <a:off x="7653528" y="4480560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500000">
              <a:off x="8183880" y="471830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744047">
              <a:off x="1901952" y="1325880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744047">
              <a:off x="2149161" y="1463040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747016">
              <a:off x="2862072" y="1920240"/>
              <a:ext cx="201168" cy="45720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1744047">
              <a:off x="1837944" y="1261872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3" idx="1"/>
            </p:cNvCxnSpPr>
            <p:nvPr/>
          </p:nvCxnSpPr>
          <p:spPr>
            <a:xfrm rot="10800000">
              <a:off x="381001" y="457200"/>
              <a:ext cx="1102701" cy="6379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744047">
              <a:off x="1472184" y="1097280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1744047">
              <a:off x="1165472" y="8778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1744047">
              <a:off x="784471" y="6492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744047">
              <a:off x="403471" y="438912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400" y="35814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Extraction Lambertsons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747016">
              <a:off x="3685032" y="2359152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747016">
              <a:off x="3822192" y="2441448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747016">
              <a:off x="3966012" y="2523744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747016">
              <a:off x="3429000" y="2212848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572000" y="9906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Extraction kicker (g-2)</a:t>
              </a:r>
              <a:endParaRPr lang="en-US" b="1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0800000" flipV="1">
              <a:off x="3581400" y="1371600"/>
              <a:ext cx="1524000" cy="762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2286000" y="2057400"/>
              <a:ext cx="4343400" cy="1981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791200" y="4038600"/>
              <a:ext cx="2590800" cy="18288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8" idx="1"/>
              <a:endCxn id="47" idx="1"/>
            </p:cNvCxnSpPr>
            <p:nvPr/>
          </p:nvCxnSpPr>
          <p:spPr>
            <a:xfrm rot="10800000">
              <a:off x="6418116" y="3904682"/>
              <a:ext cx="269894" cy="154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1680000">
              <a:off x="6407767" y="3904488"/>
              <a:ext cx="176829" cy="834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1680000">
              <a:off x="6684264" y="4023360"/>
              <a:ext cx="64008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16200000" flipH="1">
              <a:off x="8382000" y="5867400"/>
              <a:ext cx="304800" cy="304800"/>
            </a:xfrm>
            <a:prstGeom prst="line">
              <a:avLst/>
            </a:prstGeom>
            <a:ln w="203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>
              <a:off x="21336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>
              <a:off x="23622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25908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733800" y="3124200"/>
              <a:ext cx="990600" cy="7620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810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096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914400" y="2438400"/>
              <a:ext cx="2057400" cy="2286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 rot="1744047">
              <a:off x="6281928" y="3785616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020840" y="523307"/>
            <a:ext cx="1125972" cy="276999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J. </a:t>
            </a:r>
            <a:r>
              <a:rPr lang="en-US" sz="1200" dirty="0" err="1" smtClean="0"/>
              <a:t>Johnstone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595744" y="6065807"/>
            <a:ext cx="791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Debuncher 30 Straight Section Plan</a:t>
            </a:r>
          </a:p>
        </p:txBody>
      </p:sp>
    </p:spTree>
    <p:extLst>
      <p:ext uri="{BB962C8B-B14F-4D97-AF65-F5344CB8AC3E}">
        <p14:creationId xmlns:p14="http://schemas.microsoft.com/office/powerpoint/2010/main" val="373272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533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Antiproton Source</a:t>
            </a:r>
            <a:endParaRPr lang="en-US" sz="3200" dirty="0">
              <a:solidFill>
                <a:srgbClr val="254FAD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54FA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-12483"/>
            <a:ext cx="3886200" cy="68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1006712"/>
            <a:ext cx="4267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A 120 GeV/c proton beam is transported to the Target Station via AP-1 every 2.2 seconds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 An 8.89 GeV/c negative secondary beam travels down AP-2 and is injected into the Debuncher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sym typeface="Symbol"/>
              </a:rPr>
              <a:t>8.89 GeV/c antiprotons are bunch rotated and stochastically cooled in the Debuncher, then transferred to the Accumulator via the D/A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sym typeface="Symbol"/>
              </a:rPr>
              <a:t>Antiprotons are accumulated over hours, then transferred to MI via the AP-3 and AP-1 lines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sym typeface="Symbol"/>
              </a:rPr>
              <a:t>8.89 GeV/c protons can be “reverse injected” or sent in the reciprocal direction of the antiprotons for tune-up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6600" y="6273117"/>
            <a:ext cx="15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533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 g-2</a:t>
            </a:r>
            <a:endParaRPr lang="en-US" sz="3200" dirty="0">
              <a:solidFill>
                <a:srgbClr val="254FAD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54FA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22" y="914400"/>
            <a:ext cx="49325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8.89 GeV/c proton bunch, 120 ns long, is transported to the Target Station via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M1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an average rate of 15 Hz, with 100 Hz bursts (20 bunches, 10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interval)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3.1 GeV/c Positive secondary beam travels down M2 and M3 and is injected into the Debuncher in the 30 straight section with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Lambertsons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a kicker</a:t>
            </a:r>
          </a:p>
          <a:p>
            <a:pPr marL="342900" indent="-171450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Some of the pions decay into 3.09 GeV/c muons as they travel down M2/M3</a:t>
            </a:r>
          </a:p>
          <a:p>
            <a:pPr marL="342900" indent="-171450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M2 and M3 lines have an increased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quadrupole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density to improve muon efficiency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Muons can circle the 550 meter Debuncher as many times as desired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abort located in the 50 straight section can be used to remove protons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3.09 GeV/c muons are extracted into the M4 line, then bends into the g-2 line that transports them to 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6273117"/>
            <a:ext cx="15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5576" y="0"/>
            <a:ext cx="408842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00" y="6273117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5000" y="0"/>
            <a:ext cx="5334000" cy="826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G-2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</a:t>
            </a:r>
            <a:endParaRPr lang="en-US" sz="3200" dirty="0">
              <a:solidFill>
                <a:srgbClr val="254FAD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4, 5 or 6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batches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54FA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588" y="4231058"/>
            <a:ext cx="83535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For each 1.33 sec Nova cycle, Nova uses 12 of the 15 Hz ticks, leaving eight for either </a:t>
            </a:r>
            <a:r>
              <a:rPr lang="en-US" sz="1400" dirty="0" smtClean="0">
                <a:solidFill>
                  <a:schemeClr val="tx2"/>
                </a:solidFill>
              </a:rPr>
              <a:t>g-2. 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 4E12 </a:t>
            </a:r>
            <a:r>
              <a:rPr lang="en-US" sz="1400" dirty="0" smtClean="0">
                <a:solidFill>
                  <a:schemeClr val="tx2"/>
                </a:solidFill>
              </a:rPr>
              <a:t>Booster Batch injected </a:t>
            </a:r>
            <a:r>
              <a:rPr lang="en-US" sz="1400" dirty="0" smtClean="0">
                <a:solidFill>
                  <a:schemeClr val="tx2"/>
                </a:solidFill>
              </a:rPr>
              <a:t>int</a:t>
            </a:r>
            <a:r>
              <a:rPr lang="en-US" sz="1400" dirty="0" smtClean="0">
                <a:solidFill>
                  <a:schemeClr val="tx2"/>
                </a:solidFill>
              </a:rPr>
              <a:t>o the Recycler </a:t>
            </a:r>
            <a:r>
              <a:rPr lang="en-US" sz="1400" dirty="0" smtClean="0">
                <a:solidFill>
                  <a:schemeClr val="tx2"/>
                </a:solidFill>
              </a:rPr>
              <a:t>and </a:t>
            </a:r>
            <a:r>
              <a:rPr lang="en-US" sz="1400" dirty="0" smtClean="0">
                <a:solidFill>
                  <a:schemeClr val="tx2"/>
                </a:solidFill>
              </a:rPr>
              <a:t>split into four 2.5MHz bunches of 1E12 and 120nsec long each.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Send a 1E12 bunch to the </a:t>
            </a:r>
            <a:r>
              <a:rPr lang="en-US" sz="1400" dirty="0" smtClean="0">
                <a:solidFill>
                  <a:schemeClr val="tx2"/>
                </a:solidFill>
              </a:rPr>
              <a:t>AP0 target.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Low intensity </a:t>
            </a:r>
            <a:r>
              <a:rPr lang="en-US" sz="1400" dirty="0" err="1" smtClean="0">
                <a:solidFill>
                  <a:schemeClr val="tx2"/>
                </a:solidFill>
              </a:rPr>
              <a:t>secondaries</a:t>
            </a:r>
            <a:r>
              <a:rPr lang="en-US" sz="1400" dirty="0" smtClean="0">
                <a:solidFill>
                  <a:schemeClr val="tx2"/>
                </a:solidFill>
              </a:rPr>
              <a:t> are sent via the M2 and M3 lines to the Debuncher.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Beam circulates in the Debuncher a small number of turns to maximize pion decay as well as separation of the pions and protons.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muons are extracted as a single bunch out </a:t>
            </a:r>
            <a:r>
              <a:rPr lang="en-US" sz="1400" dirty="0" smtClean="0">
                <a:solidFill>
                  <a:schemeClr val="tx2"/>
                </a:solidFill>
              </a:rPr>
              <a:t>the M4 </a:t>
            </a:r>
            <a:r>
              <a:rPr lang="en-US" sz="1400" dirty="0" smtClean="0">
                <a:solidFill>
                  <a:schemeClr val="tx2"/>
                </a:solidFill>
              </a:rPr>
              <a:t>line.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protons are sent to the Debuncher abort in the current AP2 line.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Repeat for remaining three bunches.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Repeat for a total of 4, 5 or 6 times in the eight empty 15 Hz ticks between Nova cycles.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014" y="826834"/>
            <a:ext cx="3803786" cy="3316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8"/>
          <p:cNvGrpSpPr/>
          <p:nvPr/>
        </p:nvGrpSpPr>
        <p:grpSpPr>
          <a:xfrm>
            <a:off x="329588" y="1254216"/>
            <a:ext cx="3695700" cy="2784383"/>
            <a:chOff x="914400" y="1128823"/>
            <a:chExt cx="7086600" cy="434515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914400" y="4419600"/>
              <a:ext cx="7086600" cy="0"/>
            </a:xfrm>
            <a:prstGeom prst="line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1371600" y="1676400"/>
              <a:ext cx="956930" cy="2746744"/>
            </a:xfrm>
            <a:custGeom>
              <a:avLst/>
              <a:gdLst>
                <a:gd name="connsiteX0" fmla="*/ 0 w 956930"/>
                <a:gd name="connsiteY0" fmla="*/ 1947530 h 1947530"/>
                <a:gd name="connsiteX1" fmla="*/ 531628 w 956930"/>
                <a:gd name="connsiteY1" fmla="*/ 1772 h 1947530"/>
                <a:gd name="connsiteX2" fmla="*/ 956930 w 956930"/>
                <a:gd name="connsiteY2" fmla="*/ 1936898 h 19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930" h="1947530">
                  <a:moveTo>
                    <a:pt x="0" y="1947530"/>
                  </a:moveTo>
                  <a:cubicBezTo>
                    <a:pt x="186070" y="975537"/>
                    <a:pt x="372140" y="3544"/>
                    <a:pt x="531628" y="1772"/>
                  </a:cubicBezTo>
                  <a:cubicBezTo>
                    <a:pt x="691116" y="0"/>
                    <a:pt x="824023" y="968449"/>
                    <a:pt x="956930" y="193689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400800" y="1676399"/>
              <a:ext cx="956931" cy="2746745"/>
            </a:xfrm>
            <a:custGeom>
              <a:avLst/>
              <a:gdLst>
                <a:gd name="connsiteX0" fmla="*/ 0 w 956930"/>
                <a:gd name="connsiteY0" fmla="*/ 1947530 h 1947530"/>
                <a:gd name="connsiteX1" fmla="*/ 531628 w 956930"/>
                <a:gd name="connsiteY1" fmla="*/ 1772 h 1947530"/>
                <a:gd name="connsiteX2" fmla="*/ 956930 w 956930"/>
                <a:gd name="connsiteY2" fmla="*/ 1936898 h 19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930" h="1947530">
                  <a:moveTo>
                    <a:pt x="0" y="1947530"/>
                  </a:moveTo>
                  <a:cubicBezTo>
                    <a:pt x="186070" y="975537"/>
                    <a:pt x="372140" y="3544"/>
                    <a:pt x="531628" y="1772"/>
                  </a:cubicBezTo>
                  <a:cubicBezTo>
                    <a:pt x="691116" y="0"/>
                    <a:pt x="824023" y="968449"/>
                    <a:pt x="956930" y="193689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39190" y="4423144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05215" y="1282498"/>
              <a:ext cx="1429989" cy="505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120 </a:t>
              </a:r>
              <a:r>
                <a:rPr lang="en-US" sz="1200" dirty="0" smtClean="0"/>
                <a:t>ns</a:t>
              </a:r>
              <a:endParaRPr lang="en-US" sz="12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-304800" y="2819400"/>
              <a:ext cx="3352800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641498" y="2805223"/>
              <a:ext cx="3352800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2319670" y="1447800"/>
              <a:ext cx="457200" cy="1588"/>
            </a:xfrm>
            <a:prstGeom prst="straightConnector1">
              <a:avLst/>
            </a:prstGeom>
            <a:ln w="158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990600" y="1447800"/>
              <a:ext cx="381000" cy="1588"/>
            </a:xfrm>
            <a:prstGeom prst="straightConnector1">
              <a:avLst/>
            </a:prstGeom>
            <a:ln w="158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114300" y="3314700"/>
              <a:ext cx="358140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143500" y="3314700"/>
              <a:ext cx="358140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849749" y="4701139"/>
              <a:ext cx="927582" cy="394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1.7 </a:t>
              </a:r>
              <a:r>
                <a:rPr lang="en-US" sz="1400" dirty="0" smtClean="0">
                  <a:latin typeface="Symbol" pitchFamily="18" charset="2"/>
                </a:rPr>
                <a:t>m</a:t>
              </a:r>
              <a:r>
                <a:rPr lang="en-US" sz="1400" dirty="0" smtClean="0"/>
                <a:t>s</a:t>
              </a:r>
              <a:endParaRPr lang="en-US" sz="1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10800000">
              <a:off x="1905000" y="4876800"/>
              <a:ext cx="1981200" cy="158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7" idx="3"/>
            </p:cNvCxnSpPr>
            <p:nvPr/>
          </p:nvCxnSpPr>
          <p:spPr>
            <a:xfrm flipV="1">
              <a:off x="4777331" y="4879975"/>
              <a:ext cx="2156869" cy="18363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224912" y="5029199"/>
              <a:ext cx="4177254" cy="444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Debuncher revolution period</a:t>
              </a: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26834"/>
            <a:ext cx="3988462" cy="33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2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533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Mu2E</a:t>
            </a:r>
            <a:endParaRPr lang="en-US" sz="3200" dirty="0">
              <a:solidFill>
                <a:srgbClr val="254FAD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54FA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22" y="914400"/>
            <a:ext cx="49325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An 8.89 GeV/c proton bunch, 120 ns long, is transported to the Debuncher via 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M1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and M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3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(bypassing the Target Station) at an average rate of 6 Hz with 18 Hz bursts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8.89 GeV/c bunch is injected into the Debuncher in the 30 straight section with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Lambertsons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and a kicker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sym typeface="Symbol"/>
              </a:rPr>
              <a:t>A 2.5 MHz RF system maintains the short bunch as it circulates in the Debuncher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sym typeface="Symbol"/>
              </a:rPr>
              <a:t>The proton 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sym typeface="Symbol"/>
              </a:rPr>
              <a:t> bunch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sym typeface="Symbol"/>
              </a:rPr>
              <a:t>is resonantly extracted with an electrostatic septum and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sym typeface="Symbol"/>
              </a:rPr>
              <a:t>Lambertsons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sym typeface="Symbol"/>
              </a:rPr>
              <a:t> into the Extraction beam line, that transports them to an external Target Station to produce an intense muon beam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sym typeface="Symbol"/>
              </a:rPr>
              <a:t>The remaining proton beam that is not resonantly extracted is aborted in the 50 straight section and transported to a dump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6273117"/>
            <a:ext cx="15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Morgan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5576" y="0"/>
            <a:ext cx="408842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00" y="6273117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3851608" cy="321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7715" y="3716316"/>
            <a:ext cx="926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E. </a:t>
            </a:r>
            <a:r>
              <a:rPr lang="en-US" sz="1200" dirty="0" err="1" smtClean="0"/>
              <a:t>Prebys</a:t>
            </a:r>
            <a:endParaRPr lang="en-US" sz="1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0"/>
            <a:ext cx="533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Mu2e Time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</a:t>
            </a:r>
            <a:endParaRPr lang="en-US" sz="3200" dirty="0">
              <a:solidFill>
                <a:srgbClr val="254FAD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FA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batch scenario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588" y="4231058"/>
            <a:ext cx="82810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For each 1.33 sec Nova cycle, Nova uses 12 of the 15 Hz ticks, leaving eight for </a:t>
            </a:r>
            <a:r>
              <a:rPr lang="en-US" sz="1400" dirty="0" smtClean="0">
                <a:solidFill>
                  <a:schemeClr val="tx2"/>
                </a:solidFill>
              </a:rPr>
              <a:t>Mu2e</a:t>
            </a:r>
            <a:r>
              <a:rPr lang="en-US" sz="1400" dirty="0" smtClean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 4E12 </a:t>
            </a:r>
            <a:r>
              <a:rPr lang="en-US" sz="1400" dirty="0" smtClean="0">
                <a:solidFill>
                  <a:schemeClr val="tx2"/>
                </a:solidFill>
              </a:rPr>
              <a:t>Booster Batch injected </a:t>
            </a:r>
            <a:r>
              <a:rPr lang="en-US" sz="1400" dirty="0" smtClean="0">
                <a:solidFill>
                  <a:schemeClr val="tx2"/>
                </a:solidFill>
              </a:rPr>
              <a:t>into the Recycler and </a:t>
            </a:r>
            <a:r>
              <a:rPr lang="en-US" sz="1400" dirty="0" smtClean="0">
                <a:solidFill>
                  <a:schemeClr val="tx2"/>
                </a:solidFill>
              </a:rPr>
              <a:t>split into four 2.5MHz bunches of 1E12 and 120nsec long each.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 1E12 </a:t>
            </a:r>
            <a:r>
              <a:rPr lang="en-US" sz="1400" dirty="0" smtClean="0">
                <a:solidFill>
                  <a:schemeClr val="tx2"/>
                </a:solidFill>
              </a:rPr>
              <a:t>bunch </a:t>
            </a:r>
            <a:r>
              <a:rPr lang="en-US" sz="1400" dirty="0" smtClean="0">
                <a:solidFill>
                  <a:schemeClr val="tx2"/>
                </a:solidFill>
              </a:rPr>
              <a:t>is sent to </a:t>
            </a:r>
            <a:r>
              <a:rPr lang="en-US" sz="1400" dirty="0" smtClean="0">
                <a:solidFill>
                  <a:schemeClr val="tx2"/>
                </a:solidFill>
              </a:rPr>
              <a:t>the </a:t>
            </a:r>
            <a:r>
              <a:rPr lang="en-US" sz="1400" dirty="0" smtClean="0">
                <a:solidFill>
                  <a:schemeClr val="tx2"/>
                </a:solidFill>
              </a:rPr>
              <a:t>Debuncher via beam lines.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120nsec </a:t>
            </a:r>
            <a:r>
              <a:rPr lang="en-US" sz="1400" dirty="0" smtClean="0">
                <a:solidFill>
                  <a:schemeClr val="tx2"/>
                </a:solidFill>
              </a:rPr>
              <a:t>bunch is “slow spilled” out the M4 line over 58msec.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2"/>
                </a:solidFill>
              </a:rPr>
              <a:t>Trev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= 1.695 </a:t>
            </a:r>
            <a:r>
              <a:rPr lang="en-US" sz="1400" dirty="0" err="1" smtClean="0">
                <a:solidFill>
                  <a:schemeClr val="tx2"/>
                </a:solidFill>
              </a:rPr>
              <a:t>usec</a:t>
            </a:r>
            <a:r>
              <a:rPr lang="en-US" sz="1400" dirty="0" smtClean="0">
                <a:solidFill>
                  <a:schemeClr val="tx2"/>
                </a:solidFill>
              </a:rPr>
              <a:t>, so beam goes around ~34,000 times and we have ~3E7 spilled per revolution.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2-5% of the beam is leftover and sent to the beam abort which will be located in the former AP2 line. 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Repeat for the remaining remaining bunches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Inject a second Booster batch and repeat.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Entire process is fit into the 8 empty 15Hz ticks between Nova cycles.</a:t>
            </a:r>
            <a:endParaRPr lang="en-US" sz="1400" dirty="0" smtClean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3963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89" y="166255"/>
            <a:ext cx="64865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6019800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http://www-muon.fnal.gov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152400"/>
            <a:ext cx="65913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254F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Beam abort/proton removal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54F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19100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447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D50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48500" y="382407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Transport</a:t>
            </a:r>
            <a:endParaRPr lang="en-US" dirty="0"/>
          </a:p>
        </p:txBody>
      </p:sp>
      <p:pic>
        <p:nvPicPr>
          <p:cNvPr id="3074" name="Picture 2" descr="U:\Storage_Rings\Beam Abort\Maps-and-Drawings\Site-Map-Debuncher-Beam-Abort-cr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914400"/>
            <a:ext cx="4403725" cy="581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9" y="3429000"/>
            <a:ext cx="4099746" cy="32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14562" y="500094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46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Requirements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783491"/>
              </p:ext>
            </p:extLst>
          </p:nvPr>
        </p:nvGraphicFramePr>
        <p:xfrm>
          <a:off x="76201" y="533400"/>
          <a:ext cx="9067798" cy="6448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332"/>
                <a:gridCol w="2969102"/>
                <a:gridCol w="2728364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Line/Ring</a:t>
                      </a:r>
                      <a:r>
                        <a:rPr lang="en-US" sz="1600" baseline="0" dirty="0" smtClean="0"/>
                        <a:t> (Service Building)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Mu2e</a:t>
                      </a:r>
                      <a:endParaRPr lang="en-US" dirty="0"/>
                    </a:p>
                  </a:txBody>
                  <a:tcPr/>
                </a:tc>
              </a:tr>
              <a:tr h="167160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P1-&gt;P2-&gt;M1 (Ap1)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(MI-60, F0,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F1, F2, F23, F27, AP0)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1.0E12 primary beam</a:t>
                      </a:r>
                    </a:p>
                    <a:p>
                      <a:r>
                        <a:rPr lang="en-US" sz="1400" dirty="0" smtClean="0"/>
                        <a:t>(protons)</a:t>
                      </a:r>
                    </a:p>
                    <a:p>
                      <a:r>
                        <a:rPr lang="en-US" sz="1400" dirty="0" smtClean="0"/>
                        <a:t>2.5 MHz</a:t>
                      </a:r>
                    </a:p>
                    <a:p>
                      <a:r>
                        <a:rPr lang="en-US" sz="1400" dirty="0" smtClean="0"/>
                        <a:t>120 </a:t>
                      </a:r>
                      <a:r>
                        <a:rPr lang="en-US" sz="1400" dirty="0" err="1" smtClean="0"/>
                        <a:t>nsec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8.89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/c</a:t>
                      </a:r>
                    </a:p>
                    <a:p>
                      <a:r>
                        <a:rPr lang="en-US" sz="1400" dirty="0" smtClean="0"/>
                        <a:t>&lt;rate&gt;=15Hz</a:t>
                      </a:r>
                    </a:p>
                    <a:p>
                      <a:r>
                        <a:rPr lang="en-US" sz="1400" dirty="0" smtClean="0"/>
                        <a:t>burst</a:t>
                      </a:r>
                      <a:r>
                        <a:rPr lang="en-US" sz="1400" baseline="0" dirty="0" smtClean="0"/>
                        <a:t> up to 100Hz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1.0E12 primary beam</a:t>
                      </a:r>
                    </a:p>
                    <a:p>
                      <a:r>
                        <a:rPr lang="en-US" sz="1400" dirty="0" smtClean="0"/>
                        <a:t>(protons)</a:t>
                      </a:r>
                    </a:p>
                    <a:p>
                      <a:r>
                        <a:rPr lang="en-US" sz="1400" dirty="0" smtClean="0"/>
                        <a:t>2.5</a:t>
                      </a:r>
                      <a:r>
                        <a:rPr lang="en-US" sz="1400" baseline="0" dirty="0" smtClean="0"/>
                        <a:t> MHz (no longer 53MHz)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120 </a:t>
                      </a:r>
                      <a:r>
                        <a:rPr lang="en-US" sz="1400" dirty="0" err="1" smtClean="0"/>
                        <a:t>nsec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8.89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/c</a:t>
                      </a:r>
                    </a:p>
                    <a:p>
                      <a:r>
                        <a:rPr lang="en-US" sz="1400" dirty="0" smtClean="0"/>
                        <a:t>&lt;rate&gt;=6Hz</a:t>
                      </a:r>
                    </a:p>
                    <a:p>
                      <a:r>
                        <a:rPr lang="en-US" sz="1400" dirty="0" smtClean="0"/>
                        <a:t>burst</a:t>
                      </a:r>
                      <a:r>
                        <a:rPr lang="en-US" sz="1400" baseline="0" dirty="0" smtClean="0"/>
                        <a:t> up to 18Hz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47973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(AP0)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</a:tr>
              <a:tr h="83992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M2 (AP2) -&gt;M3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dirty="0" smtClean="0"/>
                        <a:t>AP3)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(AP0, F27, AP30)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 intensity </a:t>
                      </a:r>
                      <a:r>
                        <a:rPr lang="en-US" sz="1600" dirty="0" err="1" smtClean="0"/>
                        <a:t>secondaries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(10</a:t>
                      </a:r>
                      <a:r>
                        <a:rPr lang="en-US" sz="1600" baseline="30000" dirty="0" smtClean="0"/>
                        <a:t>5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dirty="0" smtClean="0"/>
                        <a:t>, 10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+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,</a:t>
                      </a:r>
                      <a:r>
                        <a:rPr lang="en-US" sz="1600" baseline="0" dirty="0" smtClean="0"/>
                        <a:t> 2 x 1</a:t>
                      </a:r>
                      <a:r>
                        <a:rPr lang="en-US" sz="1600" dirty="0" smtClean="0"/>
                        <a:t>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baseline="0" dirty="0" smtClean="0"/>
                        <a:t>protons) </a:t>
                      </a:r>
                    </a:p>
                    <a:p>
                      <a:r>
                        <a:rPr lang="en-US" sz="1600" baseline="0" dirty="0" smtClean="0"/>
                        <a:t>3.1 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/c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as P1-&gt;P2-&gt;M1</a:t>
                      </a:r>
                    </a:p>
                    <a:p>
                      <a:r>
                        <a:rPr lang="en-US" sz="1600" baseline="0" dirty="0" smtClean="0"/>
                        <a:t>{No M2}</a:t>
                      </a:r>
                      <a:endParaRPr lang="en-US" sz="1600" dirty="0"/>
                    </a:p>
                  </a:txBody>
                  <a:tcPr/>
                </a:tc>
              </a:tr>
              <a:tr h="3890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Accumulator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N/A</a:t>
                      </a:r>
                    </a:p>
                  </a:txBody>
                  <a:tcPr/>
                </a:tc>
              </a:tr>
              <a:tr h="8920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Debuncher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(AP10, AP30, AP50)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3.1 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/c </a:t>
                      </a:r>
                      <a:r>
                        <a:rPr lang="en-US" sz="1600" baseline="0" dirty="0" err="1" smtClean="0"/>
                        <a:t>Secondaries</a:t>
                      </a:r>
                      <a:endParaRPr lang="en-US" sz="1600" baseline="0" dirty="0" smtClean="0"/>
                    </a:p>
                    <a:p>
                      <a:r>
                        <a:rPr lang="en-US" sz="1600" dirty="0" smtClean="0"/>
                        <a:t>(10</a:t>
                      </a:r>
                      <a:r>
                        <a:rPr lang="en-US" sz="1600" baseline="30000" dirty="0" smtClean="0"/>
                        <a:t>5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dirty="0" smtClean="0"/>
                        <a:t>, 2 x 10</a:t>
                      </a:r>
                      <a:r>
                        <a:rPr lang="en-US" sz="1600" baseline="30000" dirty="0" smtClean="0"/>
                        <a:t>6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+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,</a:t>
                      </a:r>
                      <a:r>
                        <a:rPr lang="en-US" sz="1600" baseline="0" dirty="0" smtClean="0"/>
                        <a:t> 2 x 1</a:t>
                      </a:r>
                      <a:r>
                        <a:rPr lang="en-US" sz="1600" dirty="0" smtClean="0"/>
                        <a:t>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baseline="0" dirty="0" smtClean="0"/>
                        <a:t>protons) </a:t>
                      </a:r>
                    </a:p>
                    <a:p>
                      <a:r>
                        <a:rPr lang="en-US" sz="1600" dirty="0" smtClean="0"/>
                        <a:t>Circulates</a:t>
                      </a:r>
                      <a:r>
                        <a:rPr lang="en-US" sz="1600" baseline="0" dirty="0" smtClean="0"/>
                        <a:t> a few turns</a:t>
                      </a:r>
                    </a:p>
                    <a:p>
                      <a:r>
                        <a:rPr lang="en-US" sz="1600" baseline="0" dirty="0" smtClean="0"/>
                        <a:t>Kicked out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as P1-&gt;P2-&gt;M1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Slow Resonant Extraction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every 56 </a:t>
                      </a:r>
                      <a:r>
                        <a:rPr lang="en-US" sz="1600" baseline="0" dirty="0" err="1" smtClean="0"/>
                        <a:t>msec</a:t>
                      </a:r>
                      <a:endParaRPr lang="en-US" sz="1600" dirty="0" smtClean="0"/>
                    </a:p>
                  </a:txBody>
                  <a:tcPr/>
                </a:tc>
              </a:tr>
              <a:tr h="62482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Abort Line (old downstream AP2)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(AP50)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Low intensity 3.1 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/c protons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10msec </a:t>
                      </a:r>
                      <a:r>
                        <a:rPr lang="en-US" sz="1600" baseline="0" dirty="0" err="1" smtClean="0"/>
                        <a:t>burts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baseline="0" dirty="0" smtClean="0"/>
                        <a:t> to 5% of primary protons</a:t>
                      </a:r>
                      <a:endParaRPr lang="en-US" sz="1600" dirty="0"/>
                    </a:p>
                  </a:txBody>
                  <a:tcPr/>
                </a:tc>
              </a:tr>
              <a:tr h="62482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M4 (new), g-2(new)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(AP30, Experimental Halls)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Low intensity 3.1 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/c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baseline="30000" dirty="0" smtClean="0"/>
                        <a:t>+</a:t>
                      </a:r>
                    </a:p>
                    <a:p>
                      <a:r>
                        <a:rPr lang="en-US" sz="1600" baseline="0" dirty="0" smtClean="0"/>
                        <a:t>Pulses every 10msec 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1.0E12 protons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Slow spill every 56 </a:t>
                      </a:r>
                      <a:r>
                        <a:rPr lang="en-US" sz="1600" baseline="0" dirty="0" err="1" smtClean="0"/>
                        <a:t>msec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6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-2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981825" cy="521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6248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Polly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Delivery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60" y="1402773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60" y="1555173"/>
            <a:ext cx="82581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069647" y="4055485"/>
            <a:ext cx="9652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NOvA </a:t>
            </a: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MINERvA</a:t>
            </a: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MINOS?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298247" y="5731885"/>
            <a:ext cx="1181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MicroBooNE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127047" y="5122285"/>
            <a:ext cx="4413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g-2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336847" y="5503285"/>
            <a:ext cx="627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Mu2e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240847" y="5198485"/>
            <a:ext cx="10731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MINERvA</a:t>
            </a: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MINOS</a:t>
            </a: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1400">
              <a:solidFill>
                <a:srgbClr val="000000"/>
              </a:solidFill>
              <a:ea typeface="ＭＳ Ｐゴシック"/>
              <a:cs typeface="Arial" charset="0"/>
            </a:endParaRP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ＭＳ Ｐゴシック"/>
                <a:cs typeface="Arial" charset="0"/>
              </a:rPr>
              <a:t>MiniBooNE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6847" y="644845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Polly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marL="182880" indent="-182880"/>
            <a:r>
              <a:rPr lang="en-US" dirty="0" smtClean="0"/>
              <a:t>The former Antiproton Source is being </a:t>
            </a:r>
            <a:r>
              <a:rPr lang="en-US" dirty="0" err="1" smtClean="0"/>
              <a:t>reporposed</a:t>
            </a:r>
            <a:r>
              <a:rPr lang="en-US" dirty="0" smtClean="0"/>
              <a:t> into a Muon Campus that will provide intensity frontier beams to Muon experiments.</a:t>
            </a:r>
          </a:p>
          <a:p>
            <a:pPr marL="182880" indent="-182880"/>
            <a:r>
              <a:rPr lang="en-US" dirty="0" smtClean="0"/>
              <a:t>Muon g-2 is expected to start running the first quarter of FY ‘16.</a:t>
            </a:r>
          </a:p>
          <a:p>
            <a:pPr marL="182880" indent="-182880"/>
            <a:r>
              <a:rPr lang="en-US" dirty="0" smtClean="0"/>
              <a:t>Mu2e is expected to start running FY ‘19.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00" y="1429657"/>
            <a:ext cx="313445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96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277600"/>
          </a:xfrm>
        </p:spPr>
        <p:txBody>
          <a:bodyPr/>
          <a:lstStyle/>
          <a:p>
            <a:pPr marL="182880" indent="-182880"/>
            <a:r>
              <a:rPr lang="en-US" sz="1600" dirty="0" smtClean="0"/>
              <a:t> J Morgan, B </a:t>
            </a:r>
            <a:r>
              <a:rPr lang="en-US" sz="1600" dirty="0" err="1" smtClean="0"/>
              <a:t>Drendel</a:t>
            </a:r>
            <a:r>
              <a:rPr lang="en-US" sz="1600" dirty="0" smtClean="0"/>
              <a:t>, et al, Antiproton Source Rookie Book, Fermilab Accelerator Division Document Database #2872, June 2010.</a:t>
            </a:r>
          </a:p>
          <a:p>
            <a:pPr marL="182880" indent="-182880"/>
            <a:r>
              <a:rPr lang="en-US" sz="1600" dirty="0" smtClean="0"/>
              <a:t>B. </a:t>
            </a:r>
            <a:r>
              <a:rPr lang="en-US" sz="1600" dirty="0" err="1" smtClean="0"/>
              <a:t>Drendel</a:t>
            </a:r>
            <a:r>
              <a:rPr lang="en-US" sz="1600" dirty="0" smtClean="0"/>
              <a:t>, </a:t>
            </a:r>
            <a:r>
              <a:rPr lang="en-US" sz="1600" dirty="0"/>
              <a:t>Accelerator Controls and Instrumentation for Mu2e and </a:t>
            </a:r>
            <a:r>
              <a:rPr lang="en-US" sz="1600" dirty="0" smtClean="0"/>
              <a:t>g-2, g-2 Document Database #159</a:t>
            </a:r>
          </a:p>
          <a:p>
            <a:pPr marL="182880" indent="-182880"/>
            <a:r>
              <a:rPr lang="en-US" sz="1600" dirty="0" smtClean="0"/>
              <a:t> </a:t>
            </a:r>
            <a:r>
              <a:rPr lang="en-US" sz="1600" dirty="0"/>
              <a:t>S. Werkema, </a:t>
            </a:r>
            <a:r>
              <a:rPr lang="en-US" sz="1600" u="sng" dirty="0"/>
              <a:t>Control of Trapped Ion Instabilities in the Fermilab Antiproton Accumulator</a:t>
            </a:r>
            <a:r>
              <a:rPr lang="en-US" sz="1600" dirty="0"/>
              <a:t>, Proceedings of the 1995 Particle Accelerator Conference, p3397, May (1995</a:t>
            </a:r>
            <a:r>
              <a:rPr lang="en-US" sz="1600" dirty="0" smtClean="0"/>
              <a:t>).</a:t>
            </a:r>
            <a:r>
              <a:rPr lang="en-US" sz="1600" dirty="0"/>
              <a:t> </a:t>
            </a:r>
            <a:endParaRPr lang="en-US" sz="1600" dirty="0" smtClean="0"/>
          </a:p>
          <a:p>
            <a:pPr marL="182880" indent="-182880"/>
            <a:r>
              <a:rPr lang="en-US" sz="1600" dirty="0" smtClean="0"/>
              <a:t>K</a:t>
            </a:r>
            <a:r>
              <a:rPr lang="en-US" sz="1600" dirty="0"/>
              <a:t>. Unser, </a:t>
            </a:r>
            <a:r>
              <a:rPr lang="en-US" sz="1600" u="sng" dirty="0"/>
              <a:t>A </a:t>
            </a:r>
            <a:r>
              <a:rPr lang="en-US" sz="1600" u="sng" dirty="0" err="1"/>
              <a:t>Toroidal</a:t>
            </a:r>
            <a:r>
              <a:rPr lang="en-US" sz="1600" u="sng" dirty="0"/>
              <a:t> DC Beam Current Transformer with High </a:t>
            </a:r>
            <a:r>
              <a:rPr lang="en-US" sz="1600" u="sng" dirty="0" smtClean="0"/>
              <a:t>Resolution,</a:t>
            </a:r>
            <a:r>
              <a:rPr lang="en-US" sz="1600" dirty="0"/>
              <a:t> </a:t>
            </a:r>
            <a:r>
              <a:rPr lang="en-US" sz="1600" dirty="0" smtClean="0"/>
              <a:t>IEEE </a:t>
            </a:r>
            <a:r>
              <a:rPr lang="en-US" sz="1600" dirty="0"/>
              <a:t>Transactions on Nuclear Science, Vol. NS-28, No.3 , June 1981.</a:t>
            </a:r>
          </a:p>
          <a:p>
            <a:pPr marL="182880" indent="-182880"/>
            <a:r>
              <a:rPr lang="en-US" sz="1600" dirty="0"/>
              <a:t> </a:t>
            </a:r>
            <a:r>
              <a:rPr lang="en-US" sz="1600" dirty="0" smtClean="0"/>
              <a:t>S.D</a:t>
            </a:r>
            <a:r>
              <a:rPr lang="en-US" sz="1600" dirty="0"/>
              <a:t>. Holmes, J.D. McCarthy, S.A. </a:t>
            </a:r>
            <a:r>
              <a:rPr lang="en-US" sz="1600" dirty="0" err="1"/>
              <a:t>Sommers</a:t>
            </a:r>
            <a:r>
              <a:rPr lang="en-US" sz="1600" dirty="0"/>
              <a:t>, R.C. Webber, and J.R. </a:t>
            </a:r>
            <a:r>
              <a:rPr lang="en-US" sz="1600" dirty="0" err="1"/>
              <a:t>Zagel</a:t>
            </a:r>
            <a:r>
              <a:rPr lang="en-US" sz="1600" dirty="0"/>
              <a:t>, </a:t>
            </a:r>
            <a:r>
              <a:rPr lang="en-US" sz="1600" u="sng" dirty="0"/>
              <a:t>The TEV I Beam Position Monitor System</a:t>
            </a:r>
            <a:r>
              <a:rPr lang="en-US" sz="1600" dirty="0"/>
              <a:t>.</a:t>
            </a:r>
          </a:p>
          <a:p>
            <a:pPr marL="182880" indent="-182880"/>
            <a:r>
              <a:rPr lang="en-US" sz="1600" dirty="0"/>
              <a:t> </a:t>
            </a:r>
            <a:r>
              <a:rPr lang="en-US" sz="1600" dirty="0" smtClean="0"/>
              <a:t>J</a:t>
            </a:r>
            <a:r>
              <a:rPr lang="en-US" sz="1600" dirty="0"/>
              <a:t>. </a:t>
            </a:r>
            <a:r>
              <a:rPr lang="en-US" sz="1600" dirty="0" err="1"/>
              <a:t>Zagel</a:t>
            </a:r>
            <a:r>
              <a:rPr lang="en-US" sz="1600" dirty="0"/>
              <a:t>, </a:t>
            </a:r>
            <a:r>
              <a:rPr lang="en-US" sz="1600" u="sng" dirty="0"/>
              <a:t>SEM Test Event Generator = STEGOSAUR,</a:t>
            </a:r>
            <a:r>
              <a:rPr lang="en-US" sz="1600" dirty="0"/>
              <a:t> Unpublished.</a:t>
            </a:r>
          </a:p>
          <a:p>
            <a:pPr marL="182880" indent="-182880"/>
            <a:r>
              <a:rPr lang="en-US" sz="1600" dirty="0"/>
              <a:t> </a:t>
            </a:r>
            <a:r>
              <a:rPr lang="en-US" sz="1600" dirty="0" smtClean="0"/>
              <a:t>K</a:t>
            </a:r>
            <a:r>
              <a:rPr lang="en-US" sz="1600" dirty="0"/>
              <a:t>. </a:t>
            </a:r>
            <a:r>
              <a:rPr lang="en-US" sz="1600" dirty="0" err="1"/>
              <a:t>Gollwitzer</a:t>
            </a:r>
            <a:r>
              <a:rPr lang="en-US" sz="1600" dirty="0"/>
              <a:t>, D. Peterson, J. </a:t>
            </a:r>
            <a:r>
              <a:rPr lang="en-US" sz="1600" dirty="0" err="1"/>
              <a:t>Budlong</a:t>
            </a:r>
            <a:r>
              <a:rPr lang="en-US" sz="1600" dirty="0"/>
              <a:t>, M. </a:t>
            </a:r>
            <a:r>
              <a:rPr lang="en-US" sz="1600" dirty="0" err="1"/>
              <a:t>Dilday</a:t>
            </a:r>
            <a:r>
              <a:rPr lang="en-US" sz="1600" dirty="0"/>
              <a:t>, D. Nicklaus, Patrick </a:t>
            </a:r>
            <a:r>
              <a:rPr lang="en-US" sz="1600" dirty="0" err="1"/>
              <a:t>Sheahan</a:t>
            </a:r>
            <a:r>
              <a:rPr lang="en-US" sz="1600" dirty="0"/>
              <a:t>, Antiproton Source Debuncher BPM using Synchronous Detection, Beams Document Database #1019, </a:t>
            </a:r>
            <a:r>
              <a:rPr lang="en-US" sz="1600" u="sng" dirty="0">
                <a:hlinkClick r:id="rId3"/>
              </a:rPr>
              <a:t>http://beamdocs.fnal.gov/AD-public/DocDB/ShowDocument?docid=1019</a:t>
            </a:r>
            <a:r>
              <a:rPr lang="en-US" sz="1600" dirty="0"/>
              <a:t>, February, 13, 2004.  </a:t>
            </a:r>
            <a:endParaRPr lang="en-US" sz="1600" dirty="0" smtClean="0"/>
          </a:p>
          <a:p>
            <a:pPr marL="182880" indent="-182880"/>
            <a:r>
              <a:rPr lang="en-US" sz="1600" dirty="0" smtClean="0"/>
              <a:t>Bill </a:t>
            </a:r>
            <a:r>
              <a:rPr lang="en-US" sz="1600" dirty="0" err="1"/>
              <a:t>Ashmanskas</a:t>
            </a:r>
            <a:r>
              <a:rPr lang="en-US" sz="1600" dirty="0"/>
              <a:t>, </a:t>
            </a:r>
            <a:r>
              <a:rPr lang="en-US" sz="1600" u="sng" dirty="0"/>
              <a:t>Debuncher BPM Intensity</a:t>
            </a:r>
            <a:r>
              <a:rPr lang="en-US" sz="1600" dirty="0"/>
              <a:t>, </a:t>
            </a:r>
            <a:r>
              <a:rPr lang="en-US" sz="1600" u="sng" dirty="0">
                <a:hlinkClick r:id="rId4"/>
              </a:rPr>
              <a:t>http://pbardebuncher.fnal.gov/wja/docs/bpi10d/</a:t>
            </a:r>
            <a:r>
              <a:rPr lang="en-US" sz="1600" dirty="0"/>
              <a:t>,  May 22, 2006.</a:t>
            </a:r>
          </a:p>
          <a:p>
            <a:pPr marL="182880" indent="-182880"/>
            <a:r>
              <a:rPr lang="en-US" sz="1600" dirty="0" smtClean="0"/>
              <a:t>Bill </a:t>
            </a:r>
            <a:r>
              <a:rPr lang="en-US" sz="1600" dirty="0" err="1"/>
              <a:t>Ashmanskas</a:t>
            </a:r>
            <a:r>
              <a:rPr lang="en-US" sz="1600" dirty="0"/>
              <a:t>,  </a:t>
            </a:r>
            <a:r>
              <a:rPr lang="en-US" sz="1600" u="sng" dirty="0"/>
              <a:t>AP2 BPM Boards</a:t>
            </a:r>
            <a:r>
              <a:rPr lang="en-US" sz="1600" dirty="0"/>
              <a:t>, </a:t>
            </a:r>
            <a:r>
              <a:rPr lang="en-US" sz="1600" u="sng" dirty="0">
                <a:hlinkClick r:id="rId5"/>
              </a:rPr>
              <a:t>http://pbardebuncher.fnal.gov/wja/docs/ap2bpm/</a:t>
            </a:r>
            <a:r>
              <a:rPr lang="en-US" sz="1600" dirty="0"/>
              <a:t>,  March </a:t>
            </a:r>
            <a:r>
              <a:rPr lang="en-US" sz="1600" dirty="0" smtClean="0"/>
              <a:t>2007.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88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indent="-182880"/>
            <a:r>
              <a:rPr lang="en-US" sz="1400" dirty="0"/>
              <a:t>Nathan Eddy, Elvin. Harms, </a:t>
            </a:r>
            <a:r>
              <a:rPr lang="en-US" sz="1400" u="sng" dirty="0"/>
              <a:t>Requirements for P1, P2, AP1, AP3, A1 line BPM upgrades</a:t>
            </a:r>
            <a:r>
              <a:rPr lang="en-US" sz="1400" dirty="0"/>
              <a:t>, Beams Document Database #1279, </a:t>
            </a:r>
            <a:r>
              <a:rPr lang="en-US" sz="1400" u="sng" dirty="0">
                <a:hlinkClick r:id="rId3"/>
              </a:rPr>
              <a:t>https://beamdocs.fnal.gov/AD-private/DocDB/ShowDocument?docid=1279</a:t>
            </a:r>
            <a:r>
              <a:rPr lang="en-US" sz="1400" dirty="0"/>
              <a:t>,  September, 2004.</a:t>
            </a:r>
          </a:p>
          <a:p>
            <a:pPr marL="182880" indent="-182880"/>
            <a:r>
              <a:rPr lang="en-US" sz="1400" dirty="0"/>
              <a:t>Nathan Eddy, </a:t>
            </a:r>
            <a:r>
              <a:rPr lang="en-US" sz="1400" u="sng" dirty="0"/>
              <a:t>Rapid Transfer BPM 53MHz Signal Expectations</a:t>
            </a:r>
            <a:r>
              <a:rPr lang="en-US" sz="1400" dirty="0"/>
              <a:t>, Beams Document Database #1768, </a:t>
            </a:r>
            <a:r>
              <a:rPr lang="en-US" sz="1400" u="sng" dirty="0">
                <a:hlinkClick r:id="rId4"/>
              </a:rPr>
              <a:t>https://beamdocs.fnal.gov/AD-private/DocDB/ShowDocument?docid=1768</a:t>
            </a:r>
            <a:r>
              <a:rPr lang="en-US" sz="1400" dirty="0"/>
              <a:t>, April, 2005.</a:t>
            </a:r>
          </a:p>
          <a:p>
            <a:pPr marL="182880" indent="-182880"/>
            <a:r>
              <a:rPr lang="en-US" sz="1400" dirty="0"/>
              <a:t>  Nathan Eddy,  </a:t>
            </a:r>
            <a:r>
              <a:rPr lang="en-US" sz="1400" u="sng" dirty="0"/>
              <a:t>BPM Filter Module for Transfer Lines</a:t>
            </a:r>
            <a:r>
              <a:rPr lang="en-US" sz="1400" dirty="0"/>
              <a:t>, Beams Document Database #1849, </a:t>
            </a:r>
            <a:r>
              <a:rPr lang="en-US" sz="1400" u="sng" dirty="0">
                <a:hlinkClick r:id="rId5"/>
              </a:rPr>
              <a:t>https://beamdocs.fnal.gov/AD-private/DocDB/ShowDocument?docid=1849</a:t>
            </a:r>
            <a:r>
              <a:rPr lang="en-US" sz="1400" dirty="0"/>
              <a:t>, May 2005.</a:t>
            </a:r>
          </a:p>
          <a:p>
            <a:pPr marL="182880" indent="-182880"/>
            <a:r>
              <a:rPr lang="en-US" sz="1400" dirty="0"/>
              <a:t>Nathan Eddy, </a:t>
            </a:r>
            <a:r>
              <a:rPr lang="en-US" sz="1400" u="sng" dirty="0"/>
              <a:t>Beam Monitoring and Control with FPGA Based Electronics</a:t>
            </a:r>
            <a:r>
              <a:rPr lang="en-US" sz="1400" dirty="0"/>
              <a:t>, Beams Document Database # 2541, </a:t>
            </a:r>
            <a:r>
              <a:rPr lang="en-US" sz="1400" u="sng" dirty="0">
                <a:hlinkClick r:id="rId6"/>
              </a:rPr>
              <a:t>https://beamdocs.fnal.gov/AD-private/DocDB/ShowDocument?docid=2641</a:t>
            </a:r>
            <a:r>
              <a:rPr lang="en-US" sz="1400" dirty="0"/>
              <a:t>, February, 2007. </a:t>
            </a:r>
          </a:p>
          <a:p>
            <a:pPr marL="182880" indent="-182880"/>
            <a:r>
              <a:rPr lang="en-US" sz="1400" dirty="0"/>
              <a:t>Vic </a:t>
            </a:r>
            <a:r>
              <a:rPr lang="en-US" sz="1400" dirty="0" err="1"/>
              <a:t>Scarpine</a:t>
            </a:r>
            <a:r>
              <a:rPr lang="en-US" sz="1400" dirty="0"/>
              <a:t>,  First Tests of an Optical Transition Radiation </a:t>
            </a:r>
            <a:r>
              <a:rPr lang="en-US" sz="1400" dirty="0" err="1"/>
              <a:t>Dector</a:t>
            </a:r>
            <a:r>
              <a:rPr lang="en-US" sz="1400" dirty="0"/>
              <a:t> for High-Intensity Proton beams at Fermilab,  </a:t>
            </a:r>
            <a:r>
              <a:rPr lang="fr-FR" sz="1400" dirty="0" err="1"/>
              <a:t>Beams</a:t>
            </a:r>
            <a:r>
              <a:rPr lang="fr-FR" sz="1400" dirty="0"/>
              <a:t> Document </a:t>
            </a:r>
            <a:r>
              <a:rPr lang="fr-FR" sz="1400" dirty="0" err="1"/>
              <a:t>Database</a:t>
            </a:r>
            <a:r>
              <a:rPr lang="fr-FR" sz="1400" dirty="0"/>
              <a:t> #846. </a:t>
            </a:r>
            <a:r>
              <a:rPr lang="fr-FR" sz="1400" u="sng" dirty="0">
                <a:hlinkClick r:id="rId7"/>
              </a:rPr>
              <a:t>https://beamdocs.fnal.gov/AD-private/DocDB/ShowDocument?docid=846</a:t>
            </a:r>
            <a:r>
              <a:rPr lang="fr-FR" sz="1400" dirty="0"/>
              <a:t>,  </a:t>
            </a:r>
            <a:r>
              <a:rPr lang="en-US" sz="1400" dirty="0"/>
              <a:t>September 23, 2003.</a:t>
            </a:r>
          </a:p>
          <a:p>
            <a:pPr marL="182880" indent="-182880"/>
            <a:r>
              <a:rPr lang="en-US" sz="1400" dirty="0"/>
              <a:t>Vic </a:t>
            </a:r>
            <a:r>
              <a:rPr lang="en-US" sz="1400" dirty="0" err="1"/>
              <a:t>Scarpine</a:t>
            </a:r>
            <a:r>
              <a:rPr lang="en-US" sz="1400" dirty="0"/>
              <a:t>,  </a:t>
            </a:r>
            <a:r>
              <a:rPr lang="en-US" sz="1400" u="sng" dirty="0"/>
              <a:t>Prototype OTR Design Review</a:t>
            </a:r>
            <a:r>
              <a:rPr lang="en-US" sz="1400" dirty="0"/>
              <a:t>.  </a:t>
            </a:r>
            <a:r>
              <a:rPr lang="fr-FR" sz="1400" dirty="0" err="1"/>
              <a:t>Beams</a:t>
            </a:r>
            <a:r>
              <a:rPr lang="fr-FR" sz="1400" dirty="0"/>
              <a:t> Document </a:t>
            </a:r>
            <a:r>
              <a:rPr lang="fr-FR" sz="1400" dirty="0" err="1"/>
              <a:t>Database</a:t>
            </a:r>
            <a:r>
              <a:rPr lang="fr-FR" sz="1400" dirty="0"/>
              <a:t> #555.  </a:t>
            </a:r>
            <a:r>
              <a:rPr lang="fr-FR" sz="1400" u="sng" dirty="0">
                <a:hlinkClick r:id="rId8"/>
              </a:rPr>
              <a:t>https://beamdocs.fnal.gov/AD-private/DocDB/ShowDocument?docid=555</a:t>
            </a:r>
            <a:r>
              <a:rPr lang="fr-FR" sz="1400" dirty="0"/>
              <a:t>, </a:t>
            </a:r>
            <a:r>
              <a:rPr lang="en-US" sz="1400" dirty="0"/>
              <a:t>April 10, 2003.</a:t>
            </a:r>
          </a:p>
          <a:p>
            <a:pPr marL="182880" indent="-182880"/>
            <a:r>
              <a:rPr lang="en-US" sz="1400" dirty="0"/>
              <a:t>Vic </a:t>
            </a:r>
            <a:r>
              <a:rPr lang="en-US" sz="1400" dirty="0" err="1"/>
              <a:t>Scarpine</a:t>
            </a:r>
            <a:r>
              <a:rPr lang="en-US" sz="1400" dirty="0"/>
              <a:t>,  </a:t>
            </a:r>
            <a:r>
              <a:rPr lang="en-US" sz="1400" u="sng" dirty="0"/>
              <a:t>Optical Transition Radiation (OTR) Detectors and Beam Diagnostics</a:t>
            </a:r>
            <a:r>
              <a:rPr lang="en-US" sz="1400" dirty="0"/>
              <a:t>.  </a:t>
            </a:r>
            <a:r>
              <a:rPr lang="fr-FR" sz="1400" dirty="0" err="1"/>
              <a:t>Beams</a:t>
            </a:r>
            <a:r>
              <a:rPr lang="fr-FR" sz="1400" dirty="0"/>
              <a:t> Document </a:t>
            </a:r>
            <a:r>
              <a:rPr lang="fr-FR" sz="1400" dirty="0" err="1"/>
              <a:t>Database</a:t>
            </a:r>
            <a:r>
              <a:rPr lang="fr-FR" sz="1400" dirty="0"/>
              <a:t> #2110, </a:t>
            </a:r>
            <a:r>
              <a:rPr lang="fr-FR" sz="1400" u="sng" dirty="0">
                <a:hlinkClick r:id="rId9"/>
              </a:rPr>
              <a:t>https://beamdocs.fnal.gov/AD-private/DocDB/ShowDocument?docid=2110</a:t>
            </a:r>
            <a:r>
              <a:rPr lang="fr-FR" sz="1400" dirty="0"/>
              <a:t>,  </a:t>
            </a:r>
            <a:r>
              <a:rPr lang="en-US" sz="1400" dirty="0"/>
              <a:t>January 24, 2007.</a:t>
            </a:r>
          </a:p>
          <a:p>
            <a:pPr marL="182880" indent="-182880"/>
            <a:r>
              <a:rPr lang="en-US" sz="1400" dirty="0"/>
              <a:t> Vic </a:t>
            </a:r>
            <a:r>
              <a:rPr lang="en-US" sz="1400" dirty="0" err="1"/>
              <a:t>Scarpine</a:t>
            </a:r>
            <a:r>
              <a:rPr lang="en-US" sz="1400" dirty="0"/>
              <a:t>, G. R.  </a:t>
            </a:r>
            <a:r>
              <a:rPr lang="en-US" sz="1400" dirty="0" err="1"/>
              <a:t>Tassotto</a:t>
            </a:r>
            <a:r>
              <a:rPr lang="en-US" sz="1400" dirty="0"/>
              <a:t>, A. H. Lumpkin.  </a:t>
            </a:r>
            <a:r>
              <a:rPr lang="en-US" sz="1400" u="sng" dirty="0"/>
              <a:t>Proposed OTR Measurements of 120 GeV Proton and Antiprotons at FNAL</a:t>
            </a:r>
            <a:r>
              <a:rPr lang="en-US" sz="1400" dirty="0"/>
              <a:t>, 2004 Beam Instrumentation Workshop,  2004.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9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indent="-182880"/>
            <a:r>
              <a:rPr lang="en-US" sz="2000" dirty="0" smtClean="0"/>
              <a:t>Werkema, et al, Mu2e Accelerator Conceptual Design Report,  Mu2e Document #</a:t>
            </a:r>
          </a:p>
          <a:p>
            <a:pPr marL="182880" indent="-182880"/>
            <a:r>
              <a:rPr lang="en-US" sz="2000" dirty="0" err="1" smtClean="0"/>
              <a:t>Glenzinski</a:t>
            </a:r>
            <a:r>
              <a:rPr lang="en-US" sz="2000" dirty="0" smtClean="0"/>
              <a:t>, D., Status of the Mu2e Experiment, Mu2e Document #, December 2011</a:t>
            </a:r>
          </a:p>
          <a:p>
            <a:pPr marL="182880" indent="-182880"/>
            <a:r>
              <a:rPr lang="en-US" sz="2000" dirty="0" smtClean="0"/>
              <a:t>Polly, C., Bringing Muon g-2 to Fermilab, g-2 Document #115, October 2011.</a:t>
            </a:r>
          </a:p>
          <a:p>
            <a:pPr marL="182880" indent="-182880"/>
            <a:r>
              <a:rPr lang="en-US" sz="2000" dirty="0" smtClean="0"/>
              <a:t>Polly, C., G Minus 2 Experiment, g-2 Document 82, September 2011.</a:t>
            </a:r>
          </a:p>
          <a:p>
            <a:pPr marL="182880" indent="-182880"/>
            <a:r>
              <a:rPr lang="en-US" sz="2000" dirty="0" smtClean="0"/>
              <a:t>Morgan, J. , Debuncher Injection and Extraction, g-2 Document #148, November 2011.</a:t>
            </a:r>
          </a:p>
          <a:p>
            <a:pPr marL="182880" indent="-182880"/>
            <a:r>
              <a:rPr lang="en-US" sz="2000" dirty="0" smtClean="0"/>
              <a:t>Ray, R., Project Overview: Independent Design Review of Mu2e, Mu2e Document #1526, May 2011.</a:t>
            </a:r>
          </a:p>
          <a:p>
            <a:pPr marL="182880" indent="-182880"/>
            <a:r>
              <a:rPr lang="en-US" sz="2000" dirty="0" smtClean="0"/>
              <a:t>Werkema, S., Accelerator Division Impact Statement for the TAPAS Proposal, Beams Document #4012, December 2011.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58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g-2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467600" cy="5295651"/>
          </a:xfrm>
          <a:prstGeom prst="rect">
            <a:avLst/>
          </a:prstGeom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 descr="Screen shot 2012-01-09 at 9.25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857251"/>
            <a:ext cx="685800" cy="821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2800" y="6267141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 Polly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8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8" y="381000"/>
            <a:ext cx="8229600" cy="838200"/>
          </a:xfrm>
        </p:spPr>
        <p:txBody>
          <a:bodyPr/>
          <a:lstStyle/>
          <a:p>
            <a:r>
              <a:rPr lang="en-US" dirty="0" smtClean="0"/>
              <a:t>Moving g-2 From BNL to FNAL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4057722"/>
            <a:ext cx="3076575" cy="2575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1" descr="magnet_coils_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624" y="1556464"/>
            <a:ext cx="3069976" cy="253506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3774" y="1567724"/>
            <a:ext cx="2344306" cy="143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14" descr="Screen shot 2012-01-09 at 5.01.28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003408"/>
            <a:ext cx="2486552" cy="11521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7064" y="6083953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C. Polly</a:t>
            </a:r>
            <a:endParaRPr lang="en-US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/>
          <a:srcRect t="17311"/>
          <a:stretch>
            <a:fillRect/>
          </a:stretch>
        </p:blipFill>
        <p:spPr bwMode="auto">
          <a:xfrm>
            <a:off x="3533775" y="4085431"/>
            <a:ext cx="5486400" cy="2547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Freeform 17"/>
          <p:cNvSpPr>
            <a:spLocks noChangeArrowheads="1"/>
          </p:cNvSpPr>
          <p:nvPr/>
        </p:nvSpPr>
        <p:spPr bwMode="auto">
          <a:xfrm>
            <a:off x="3905250" y="4425156"/>
            <a:ext cx="5067300" cy="2114550"/>
          </a:xfrm>
          <a:custGeom>
            <a:avLst/>
            <a:gdLst>
              <a:gd name="T0" fmla="*/ 6813 w 14077"/>
              <a:gd name="T1" fmla="*/ 5834 h 5875"/>
              <a:gd name="T2" fmla="*/ 7382 w 14077"/>
              <a:gd name="T3" fmla="*/ 5715 h 5875"/>
              <a:gd name="T4" fmla="*/ 8228 w 14077"/>
              <a:gd name="T5" fmla="*/ 5702 h 5875"/>
              <a:gd name="T6" fmla="*/ 8519 w 14077"/>
              <a:gd name="T7" fmla="*/ 5742 h 5875"/>
              <a:gd name="T8" fmla="*/ 8903 w 14077"/>
              <a:gd name="T9" fmla="*/ 5874 h 5875"/>
              <a:gd name="T10" fmla="*/ 13401 w 14077"/>
              <a:gd name="T11" fmla="*/ 3599 h 5875"/>
              <a:gd name="T12" fmla="*/ 14076 w 14077"/>
              <a:gd name="T13" fmla="*/ 2487 h 5875"/>
              <a:gd name="T14" fmla="*/ 13745 w 14077"/>
              <a:gd name="T15" fmla="*/ 1389 h 5875"/>
              <a:gd name="T16" fmla="*/ 11589 w 14077"/>
              <a:gd name="T17" fmla="*/ 0 h 5875"/>
              <a:gd name="T18" fmla="*/ 10398 w 14077"/>
              <a:gd name="T19" fmla="*/ 331 h 5875"/>
              <a:gd name="T20" fmla="*/ 9670 w 14077"/>
              <a:gd name="T21" fmla="*/ 847 h 5875"/>
              <a:gd name="T22" fmla="*/ 8982 w 14077"/>
              <a:gd name="T23" fmla="*/ 1588 h 5875"/>
              <a:gd name="T24" fmla="*/ 8784 w 14077"/>
              <a:gd name="T25" fmla="*/ 1760 h 5875"/>
              <a:gd name="T26" fmla="*/ 8347 w 14077"/>
              <a:gd name="T27" fmla="*/ 1879 h 5875"/>
              <a:gd name="T28" fmla="*/ 7726 w 14077"/>
              <a:gd name="T29" fmla="*/ 2196 h 5875"/>
              <a:gd name="T30" fmla="*/ 7329 w 14077"/>
              <a:gd name="T31" fmla="*/ 2554 h 5875"/>
              <a:gd name="T32" fmla="*/ 6826 w 14077"/>
              <a:gd name="T33" fmla="*/ 2871 h 5875"/>
              <a:gd name="T34" fmla="*/ 6495 w 14077"/>
              <a:gd name="T35" fmla="*/ 2977 h 5875"/>
              <a:gd name="T36" fmla="*/ 6204 w 14077"/>
              <a:gd name="T37" fmla="*/ 3162 h 5875"/>
              <a:gd name="T38" fmla="*/ 4366 w 14077"/>
              <a:gd name="T39" fmla="*/ 3705 h 5875"/>
              <a:gd name="T40" fmla="*/ 4220 w 14077"/>
              <a:gd name="T41" fmla="*/ 4048 h 5875"/>
              <a:gd name="T42" fmla="*/ 2540 w 14077"/>
              <a:gd name="T43" fmla="*/ 4326 h 5875"/>
              <a:gd name="T44" fmla="*/ 2196 w 14077"/>
              <a:gd name="T45" fmla="*/ 4035 h 5875"/>
              <a:gd name="T46" fmla="*/ 2474 w 14077"/>
              <a:gd name="T47" fmla="*/ 3837 h 5875"/>
              <a:gd name="T48" fmla="*/ 2607 w 14077"/>
              <a:gd name="T49" fmla="*/ 3784 h 5875"/>
              <a:gd name="T50" fmla="*/ 2765 w 14077"/>
              <a:gd name="T51" fmla="*/ 3493 h 5875"/>
              <a:gd name="T52" fmla="*/ 2845 w 14077"/>
              <a:gd name="T53" fmla="*/ 2077 h 5875"/>
              <a:gd name="T54" fmla="*/ 2302 w 14077"/>
              <a:gd name="T55" fmla="*/ 1350 h 5875"/>
              <a:gd name="T56" fmla="*/ 1534 w 14077"/>
              <a:gd name="T57" fmla="*/ 1231 h 5875"/>
              <a:gd name="T58" fmla="*/ 966 w 14077"/>
              <a:gd name="T59" fmla="*/ 1852 h 5875"/>
              <a:gd name="T60" fmla="*/ 0 w 14077"/>
              <a:gd name="T61" fmla="*/ 3559 h 587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4077"/>
              <a:gd name="T94" fmla="*/ 0 h 5875"/>
              <a:gd name="T95" fmla="*/ 14077 w 14077"/>
              <a:gd name="T96" fmla="*/ 5875 h 587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4077" h="5875">
                <a:moveTo>
                  <a:pt x="6813" y="5834"/>
                </a:moveTo>
                <a:lnTo>
                  <a:pt x="7382" y="5715"/>
                </a:lnTo>
                <a:lnTo>
                  <a:pt x="8228" y="5702"/>
                </a:lnTo>
                <a:lnTo>
                  <a:pt x="8519" y="5742"/>
                </a:lnTo>
                <a:lnTo>
                  <a:pt x="8903" y="5874"/>
                </a:lnTo>
                <a:lnTo>
                  <a:pt x="13401" y="3599"/>
                </a:lnTo>
                <a:lnTo>
                  <a:pt x="14076" y="2487"/>
                </a:lnTo>
                <a:lnTo>
                  <a:pt x="13745" y="1389"/>
                </a:lnTo>
                <a:lnTo>
                  <a:pt x="11589" y="0"/>
                </a:lnTo>
                <a:lnTo>
                  <a:pt x="10398" y="331"/>
                </a:lnTo>
                <a:lnTo>
                  <a:pt x="9670" y="847"/>
                </a:lnTo>
                <a:lnTo>
                  <a:pt x="8982" y="1588"/>
                </a:lnTo>
                <a:lnTo>
                  <a:pt x="8784" y="1760"/>
                </a:lnTo>
                <a:lnTo>
                  <a:pt x="8347" y="1879"/>
                </a:lnTo>
                <a:lnTo>
                  <a:pt x="7726" y="2196"/>
                </a:lnTo>
                <a:lnTo>
                  <a:pt x="7329" y="2554"/>
                </a:lnTo>
                <a:lnTo>
                  <a:pt x="6826" y="2871"/>
                </a:lnTo>
                <a:lnTo>
                  <a:pt x="6495" y="2977"/>
                </a:lnTo>
                <a:lnTo>
                  <a:pt x="6204" y="3162"/>
                </a:lnTo>
                <a:lnTo>
                  <a:pt x="4366" y="3705"/>
                </a:lnTo>
                <a:lnTo>
                  <a:pt x="4220" y="4048"/>
                </a:lnTo>
                <a:lnTo>
                  <a:pt x="2540" y="4326"/>
                </a:lnTo>
                <a:lnTo>
                  <a:pt x="2196" y="4035"/>
                </a:lnTo>
                <a:lnTo>
                  <a:pt x="2474" y="3837"/>
                </a:lnTo>
                <a:lnTo>
                  <a:pt x="2607" y="3784"/>
                </a:lnTo>
                <a:lnTo>
                  <a:pt x="2765" y="3493"/>
                </a:lnTo>
                <a:lnTo>
                  <a:pt x="2845" y="2077"/>
                </a:lnTo>
                <a:lnTo>
                  <a:pt x="2302" y="1350"/>
                </a:lnTo>
                <a:lnTo>
                  <a:pt x="1534" y="1231"/>
                </a:lnTo>
                <a:lnTo>
                  <a:pt x="966" y="1852"/>
                </a:lnTo>
                <a:lnTo>
                  <a:pt x="0" y="3559"/>
                </a:lnTo>
              </a:path>
            </a:pathLst>
          </a:custGeom>
          <a:noFill/>
          <a:ln w="3672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6253163" y="6339681"/>
            <a:ext cx="280987" cy="261938"/>
          </a:xfrm>
          <a:prstGeom prst="star5">
            <a:avLst/>
          </a:prstGeom>
          <a:solidFill>
            <a:srgbClr val="E6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748088" y="5558631"/>
            <a:ext cx="280987" cy="261938"/>
          </a:xfrm>
          <a:prstGeom prst="star5">
            <a:avLst/>
          </a:prstGeom>
          <a:solidFill>
            <a:srgbClr val="E6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7064" y="1556464"/>
            <a:ext cx="3056710" cy="2590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95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g-2 for Dummies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33600"/>
            <a:ext cx="3593116" cy="4077977"/>
          </a:xfrm>
        </p:spPr>
        <p:txBody>
          <a:bodyPr/>
          <a:lstStyle/>
          <a:p>
            <a:pPr marL="182880" indent="-182880"/>
            <a:r>
              <a:rPr lang="en-US" sz="1800" dirty="0" smtClean="0"/>
              <a:t>8 </a:t>
            </a:r>
            <a:r>
              <a:rPr lang="en-US" sz="1800" dirty="0" smtClean="0"/>
              <a:t>GeV protons strike target at AP0.</a:t>
            </a:r>
          </a:p>
          <a:p>
            <a:pPr marL="182880" indent="-182880"/>
            <a:r>
              <a:rPr lang="en-US" sz="1800" dirty="0" smtClean="0"/>
              <a:t>We collect positive charged 3.1 </a:t>
            </a:r>
            <a:r>
              <a:rPr lang="en-US" sz="1800" dirty="0" smtClean="0"/>
              <a:t>GeV/c </a:t>
            </a:r>
            <a:r>
              <a:rPr lang="en-US" sz="1800" dirty="0" err="1" smtClean="0"/>
              <a:t>secondaries</a:t>
            </a:r>
            <a:r>
              <a:rPr lang="en-US" sz="1800" dirty="0" smtClean="0"/>
              <a:t>.</a:t>
            </a:r>
          </a:p>
          <a:p>
            <a:pPr marL="182880" indent="-182880"/>
            <a:r>
              <a:rPr lang="en-US" sz="1800" dirty="0" smtClean="0"/>
              <a:t>Pbar/</a:t>
            </a:r>
            <a:r>
              <a:rPr lang="en-US" sz="1800" dirty="0" err="1" smtClean="0"/>
              <a:t>Muon</a:t>
            </a:r>
            <a:r>
              <a:rPr lang="en-US" sz="1800" dirty="0" smtClean="0"/>
              <a:t> beam lines and Debuncher ring are used as a drift space for shorter lived particles to decay.</a:t>
            </a:r>
          </a:p>
          <a:p>
            <a:pPr marL="182880" indent="-182880"/>
            <a:r>
              <a:rPr lang="en-US" sz="1800" dirty="0" smtClean="0"/>
              <a:t>Send 3 </a:t>
            </a:r>
            <a:r>
              <a:rPr lang="en-US" sz="1800" dirty="0" smtClean="0"/>
              <a:t>GeV/c </a:t>
            </a:r>
            <a:r>
              <a:rPr lang="en-US" sz="1800" dirty="0" smtClean="0"/>
              <a:t>muons to the detector.</a:t>
            </a:r>
          </a:p>
          <a:p>
            <a:pPr marL="182880" indent="-182880"/>
            <a:r>
              <a:rPr lang="en-US" sz="1800" dirty="0" smtClean="0"/>
              <a:t>The bottom line is we need to provide protons on target at AP0 and transport muons through the former Pbar beam lines and Debuncher to the g-2 experiment.</a:t>
            </a:r>
            <a:endParaRPr lang="en-US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44" y="37306"/>
            <a:ext cx="2497291" cy="188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66509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16" y="2049121"/>
            <a:ext cx="5322284" cy="442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732" y="6011522"/>
            <a:ext cx="305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http://www.g-2.bnl.gov/</a:t>
            </a:r>
          </a:p>
        </p:txBody>
      </p:sp>
      <p:sp>
        <p:nvSpPr>
          <p:cNvPr id="5" name="Multiply 4"/>
          <p:cNvSpPr/>
          <p:nvPr/>
        </p:nvSpPr>
        <p:spPr>
          <a:xfrm>
            <a:off x="3996489" y="4006258"/>
            <a:ext cx="381000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69316" y="4256593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4">
                    <a:lumMod val="50000"/>
                  </a:schemeClr>
                </a:solidFill>
              </a:rPr>
              <a:t>Booster</a:t>
            </a:r>
            <a:endParaRPr lang="en-US" sz="1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9661" y="3802460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AP0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2601723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AP2/AP3/</a:t>
            </a:r>
          </a:p>
          <a:p>
            <a:pPr algn="ctr"/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Debuncher/</a:t>
            </a:r>
          </a:p>
          <a:p>
            <a:pPr algn="ctr"/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Extraction Line</a:t>
            </a:r>
            <a:endParaRPr lang="en-US" sz="1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6489" y="2878722"/>
            <a:ext cx="774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</a:rPr>
              <a:t>Recycler/</a:t>
            </a:r>
          </a:p>
          <a:p>
            <a:pPr algn="ctr"/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</a:rPr>
              <a:t>P1/P2/</a:t>
            </a:r>
          </a:p>
          <a:p>
            <a:pPr algn="ctr"/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</a:rPr>
              <a:t>AP1</a:t>
            </a: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Soup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117349"/>
              </p:ext>
            </p:extLst>
          </p:nvPr>
        </p:nvGraphicFramePr>
        <p:xfrm>
          <a:off x="304800" y="914400"/>
          <a:ext cx="8534399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267"/>
                <a:gridCol w="1106312"/>
                <a:gridCol w="1027289"/>
                <a:gridCol w="869244"/>
                <a:gridCol w="869244"/>
                <a:gridCol w="948267"/>
                <a:gridCol w="1501422"/>
                <a:gridCol w="12643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Family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Quarks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Mass (MeV/c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Mean Lifetime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Matter/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Antimatter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uud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938.27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4.6 x 10</a:t>
                      </a:r>
                      <a:r>
                        <a:rPr lang="en-US" baseline="30000" dirty="0" smtClean="0"/>
                        <a:t>26 </a:t>
                      </a:r>
                      <a:r>
                        <a:rPr lang="en-US" baseline="0" dirty="0" err="1" smtClean="0"/>
                        <a:t>yr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Pbar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dirty="0" smtClean="0">
                          <a:latin typeface="+mn-lt"/>
                          <a:cs typeface="Aparajita" pitchFamily="34" charset="0"/>
                        </a:rPr>
                        <a:t>p</a:t>
                      </a:r>
                      <a:endParaRPr lang="en-US" strike="sngStrike" dirty="0">
                        <a:latin typeface="+mn-lt"/>
                        <a:cs typeface="Aparajit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 err="1" smtClean="0"/>
                        <a:t>uud</a:t>
                      </a:r>
                      <a:endParaRPr lang="en-US" strike="sngStrik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938.27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Antimatter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Pion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effectLst/>
                        </a:rPr>
                        <a:t>π</a:t>
                      </a:r>
                      <a:r>
                        <a:rPr lang="el-GR" baseline="30000" dirty="0" smtClean="0">
                          <a:effectLst/>
                        </a:rPr>
                        <a:t>+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effectLst/>
                        </a:rPr>
                        <a:t>u</a:t>
                      </a:r>
                      <a:r>
                        <a:rPr lang="en-US" strike="sngStrike" dirty="0" err="1" smtClean="0">
                          <a:effectLst/>
                        </a:rPr>
                        <a:t>d</a:t>
                      </a:r>
                      <a:endParaRPr 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 </a:t>
                      </a:r>
                      <a:r>
                        <a:rPr lang="en-US" dirty="0" err="1" smtClean="0"/>
                        <a:t>nsec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effectLst/>
                        </a:rPr>
                        <a:t>π</a:t>
                      </a:r>
                      <a:r>
                        <a:rPr lang="el-GR" baseline="30000" dirty="0" smtClean="0">
                          <a:effectLst/>
                        </a:rPr>
                        <a:t>−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</a:t>
                      </a:r>
                      <a:r>
                        <a:rPr lang="en-US" strike="sngStrike" dirty="0" smtClean="0"/>
                        <a:t>u</a:t>
                      </a:r>
                      <a:endParaRPr 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 </a:t>
                      </a:r>
                      <a:r>
                        <a:rPr lang="en-US" dirty="0" err="1" smtClean="0"/>
                        <a:t>nsec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Electron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</a:t>
                      </a:r>
                      <a:r>
                        <a:rPr lang="el-GR" baseline="30000" dirty="0" smtClean="0">
                          <a:effectLst/>
                        </a:rPr>
                        <a:t>−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Lepton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Positron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+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Lepton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Antimatter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</a:rPr>
                        <a:t>Muon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effectLst/>
                        </a:rPr>
                        <a:t>μ</a:t>
                      </a:r>
                      <a:r>
                        <a:rPr lang="el-GR" baseline="30000" dirty="0" smtClean="0">
                          <a:effectLst/>
                        </a:rPr>
                        <a:t>−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Lepton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105.66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2.2 </a:t>
                      </a:r>
                      <a:r>
                        <a:rPr lang="el-GR" dirty="0" smtClean="0">
                          <a:effectLst/>
                        </a:rPr>
                        <a:t>μ</a:t>
                      </a:r>
                      <a:r>
                        <a:rPr lang="en-US" dirty="0" smtClean="0"/>
                        <a:t>sec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effectLst/>
                        </a:rPr>
                        <a:t>μ</a:t>
                      </a:r>
                      <a:r>
                        <a:rPr lang="en-US" baseline="30000" dirty="0" smtClean="0">
                          <a:effectLst/>
                        </a:rPr>
                        <a:t>+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Lepton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105.66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2.2 </a:t>
                      </a:r>
                      <a:r>
                        <a:rPr lang="el-GR" dirty="0" smtClean="0">
                          <a:effectLst/>
                        </a:rPr>
                        <a:t>μ</a:t>
                      </a:r>
                      <a:r>
                        <a:rPr lang="en-US" dirty="0" smtClean="0"/>
                        <a:t>sec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Antimatter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</a:rPr>
                        <a:t>Tau</a:t>
                      </a:r>
                      <a:endParaRPr lang="en-US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effectLst/>
                        </a:rPr>
                        <a:t>τ</a:t>
                      </a:r>
                      <a:r>
                        <a:rPr lang="el-GR" baseline="30000" dirty="0" smtClean="0">
                          <a:effectLst/>
                        </a:rPr>
                        <a:t>−</a:t>
                      </a:r>
                      <a:endParaRPr lang="el-GR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Lepton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-1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-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1,777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0.29 </a:t>
                      </a:r>
                      <a:r>
                        <a:rPr lang="en-US" baseline="0" dirty="0" err="1" smtClean="0"/>
                        <a:t>psec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effectLst/>
                        </a:rPr>
                        <a:t>τ</a:t>
                      </a:r>
                      <a:r>
                        <a:rPr lang="en-US" baseline="30000" dirty="0" smtClean="0">
                          <a:effectLst/>
                        </a:rPr>
                        <a:t>+</a:t>
                      </a:r>
                      <a:endParaRPr lang="el-G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Lepton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+1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-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1,777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0.29 </a:t>
                      </a:r>
                      <a:r>
                        <a:rPr lang="en-US" baseline="0" dirty="0" err="1" smtClean="0"/>
                        <a:t>psec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Antimatter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3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76500" y="3429000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2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Accelerator</a:t>
            </a:r>
          </a:p>
          <a:p>
            <a:pPr algn="ctr"/>
            <a:endParaRPr lang="en-US" sz="11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S. Werkema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48100" y="3429000"/>
            <a:ext cx="12954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Conventional Construction</a:t>
            </a:r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T. </a:t>
            </a:r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Lackowski</a:t>
            </a:r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 FNAL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95900" y="3429000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4 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Solenoids</a:t>
            </a:r>
          </a:p>
          <a:p>
            <a:pPr algn="ctr"/>
            <a:endParaRPr lang="en-US" sz="11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Lamm</a:t>
            </a:r>
            <a:endParaRPr lang="en-US" sz="11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67500" y="3429000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5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Muon Channel</a:t>
            </a:r>
          </a:p>
          <a:p>
            <a:pPr algn="ctr"/>
            <a:endParaRPr lang="en-US" sz="11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S. </a:t>
            </a:r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Feher</a:t>
            </a:r>
            <a:endParaRPr lang="en-US" sz="11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0700" y="4858135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6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Tracker</a:t>
            </a:r>
          </a:p>
          <a:p>
            <a:pPr algn="ctr"/>
            <a:endParaRPr lang="en-US" sz="11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28600" indent="-228600" algn="ctr">
              <a:buAutoNum type="alphaUcPeriod"/>
            </a:pPr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Mukherjee</a:t>
            </a:r>
            <a:endParaRPr lang="en-US" sz="11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28600" indent="-228600"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62300" y="4858135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7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Calorimeter</a:t>
            </a:r>
          </a:p>
          <a:p>
            <a:pPr algn="ctr"/>
            <a:endParaRPr lang="en-US" sz="11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Stefano </a:t>
            </a:r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Miscetti</a:t>
            </a:r>
            <a:endParaRPr lang="en-US" sz="11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Frascati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33900" y="4858135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8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Cosmic 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Ray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Veto</a:t>
            </a:r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C. Dukes</a:t>
            </a:r>
          </a:p>
          <a:p>
            <a:pPr algn="ctr"/>
            <a:r>
              <a:rPr lang="en-US" sz="1100" dirty="0" err="1" smtClean="0">
                <a:solidFill>
                  <a:srgbClr val="FFFF00"/>
                </a:solidFill>
                <a:latin typeface="Arial"/>
                <a:cs typeface="Arial"/>
              </a:rPr>
              <a:t>UVa</a:t>
            </a:r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905500" y="4858135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9 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Trigger 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cs typeface="Arial"/>
              </a:rPr>
              <a:t>DAQ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M. Bowden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28700" y="3429000"/>
            <a:ext cx="12192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1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Project Management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Ray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/>
                <a:cs typeface="Arial"/>
              </a:rPr>
              <a:t>FNAL</a:t>
            </a:r>
            <a:endParaRPr lang="en-US" sz="11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3664"/>
            <a:ext cx="14668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7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03" y="74067"/>
            <a:ext cx="8229600" cy="741715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Mu2e for dummies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154" y="3485243"/>
            <a:ext cx="8564446" cy="3372757"/>
          </a:xfrm>
        </p:spPr>
        <p:txBody>
          <a:bodyPr/>
          <a:lstStyle/>
          <a:p>
            <a:pPr marL="182880" indent="-182880"/>
            <a:r>
              <a:rPr lang="en-US" sz="2000" dirty="0" smtClean="0"/>
              <a:t>8 GeV protons hit gold target</a:t>
            </a:r>
          </a:p>
          <a:p>
            <a:pPr marL="182880" indent="-182880"/>
            <a:r>
              <a:rPr lang="en-US" sz="2000" dirty="0" smtClean="0"/>
              <a:t>Production solenoid collects muons and pions</a:t>
            </a:r>
          </a:p>
          <a:p>
            <a:pPr marL="182880" indent="-182880"/>
            <a:r>
              <a:rPr lang="en-US" sz="2000" dirty="0" smtClean="0"/>
              <a:t>Transport solenoid filters charge sign and momentum </a:t>
            </a:r>
          </a:p>
          <a:p>
            <a:pPr marL="182880" indent="-182880"/>
            <a:r>
              <a:rPr lang="en-US" sz="2000" dirty="0" smtClean="0"/>
              <a:t>Muons get captured in aluminum atoms of target</a:t>
            </a:r>
          </a:p>
          <a:p>
            <a:pPr marL="182880" indent="-182880"/>
            <a:r>
              <a:rPr lang="en-US" sz="2000" dirty="0" smtClean="0"/>
              <a:t>If a Muon decays directly to an electron it will have an energy 104.96 MeV</a:t>
            </a:r>
          </a:p>
          <a:p>
            <a:pPr marL="182880" indent="-182880"/>
            <a:r>
              <a:rPr lang="en-US" sz="2000" dirty="0" smtClean="0"/>
              <a:t>Detector solenoid looks for these electrons</a:t>
            </a:r>
          </a:p>
          <a:p>
            <a:pPr marL="182880" indent="-182880"/>
            <a:r>
              <a:rPr lang="en-US" sz="2000" dirty="0" smtClean="0"/>
              <a:t>Bottom line…We need to use the former </a:t>
            </a:r>
            <a:r>
              <a:rPr lang="en-US" sz="2000" dirty="0" err="1" smtClean="0"/>
              <a:t>pbar</a:t>
            </a:r>
            <a:r>
              <a:rPr lang="en-US" sz="2000" dirty="0" smtClean="0"/>
              <a:t> beam lines and Debuncher to provide high intensity protons to the production </a:t>
            </a:r>
            <a:r>
              <a:rPr lang="en-US" sz="2000" dirty="0" err="1" smtClean="0"/>
              <a:t>solinoid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  <p:grpSp>
        <p:nvGrpSpPr>
          <p:cNvPr id="4" name="Group 19"/>
          <p:cNvGrpSpPr/>
          <p:nvPr/>
        </p:nvGrpSpPr>
        <p:grpSpPr>
          <a:xfrm>
            <a:off x="6235184" y="21668"/>
            <a:ext cx="3048000" cy="2458510"/>
            <a:chOff x="6553201" y="1368577"/>
            <a:chExt cx="2402772" cy="1918487"/>
          </a:xfrm>
        </p:grpSpPr>
        <p:grpSp>
          <p:nvGrpSpPr>
            <p:cNvPr id="5" name="Group 4"/>
            <p:cNvGrpSpPr/>
            <p:nvPr/>
          </p:nvGrpSpPr>
          <p:grpSpPr>
            <a:xfrm>
              <a:off x="6562067" y="1368577"/>
              <a:ext cx="2393906" cy="1918487"/>
              <a:chOff x="5486400" y="609600"/>
              <a:chExt cx="3429000" cy="2748018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6096000" y="609600"/>
                <a:ext cx="2819400" cy="27432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8400" y="1371600"/>
                <a:ext cx="996888" cy="14478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2800" y="1676400"/>
                <a:ext cx="556126" cy="609600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 bwMode="auto">
              <a:xfrm>
                <a:off x="6400800" y="914400"/>
                <a:ext cx="2133600" cy="21336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4600" y="1981200"/>
                <a:ext cx="152400" cy="1524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705601" y="1676400"/>
                <a:ext cx="287310" cy="66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X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486400" y="1676400"/>
                <a:ext cx="487560" cy="4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003D"/>
                    </a:solidFill>
                  </a:rPr>
                  <a:t>e</a:t>
                </a:r>
                <a:r>
                  <a:rPr lang="en-US" sz="1800" baseline="30000" dirty="0" smtClean="0">
                    <a:solidFill>
                      <a:srgbClr val="00003D"/>
                    </a:solidFill>
                  </a:rPr>
                  <a:t>-</a:t>
                </a:r>
                <a:endParaRPr lang="en-US" sz="1800" baseline="30000" dirty="0">
                  <a:solidFill>
                    <a:srgbClr val="00003D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096000" y="3048000"/>
                <a:ext cx="2819400" cy="30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Coherent recoil of nucleus</a:t>
                </a:r>
                <a:endParaRPr lang="en-US" sz="12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3201" y="2290673"/>
              <a:ext cx="159594" cy="173336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>
              <a:off x="6770426" y="2379336"/>
              <a:ext cx="350219" cy="4433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28295" y="2093981"/>
              <a:ext cx="384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3D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aseline="30000" dirty="0" smtClean="0">
                  <a:solidFill>
                    <a:srgbClr val="00003D"/>
                  </a:solidFill>
                </a:rPr>
                <a:t>-</a:t>
              </a:r>
              <a:endParaRPr lang="en-US" sz="1800" baseline="30000" dirty="0">
                <a:solidFill>
                  <a:srgbClr val="00003D"/>
                </a:solidFill>
              </a:endParaRPr>
            </a:p>
          </p:txBody>
        </p:sp>
      </p:grpSp>
      <p:pic>
        <p:nvPicPr>
          <p:cNvPr id="18" name="Picture 17" descr="Screen shot 2011-04-22 at 3.47.53 PM   Apr 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783625"/>
            <a:ext cx="5715562" cy="257945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43" y="3281384"/>
            <a:ext cx="1624372" cy="145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urved Down Arrow 20"/>
          <p:cNvSpPr/>
          <p:nvPr/>
        </p:nvSpPr>
        <p:spPr>
          <a:xfrm flipH="1">
            <a:off x="7453387" y="3036472"/>
            <a:ext cx="523933" cy="445673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235223" y="1066800"/>
            <a:ext cx="131684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752600" y="1371600"/>
            <a:ext cx="131684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35116" y="1828800"/>
            <a:ext cx="131684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447800" y="1573271"/>
            <a:ext cx="131684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62400" y="2083726"/>
            <a:ext cx="131684" cy="1524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91215" y="1905000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81958" y="1725671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981200" y="1649471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38400" y="1923892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95600" y="2316034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05200" y="2265478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25608" y="1981200"/>
            <a:ext cx="131684" cy="1524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88932" y="830612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Protons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1593" y="195121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</a:rPr>
              <a:t>Muons</a:t>
            </a:r>
            <a:endParaRPr lang="en-US" sz="1400" b="1" dirty="0">
              <a:solidFill>
                <a:srgbClr val="6600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19003" y="1385112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Electrons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96558" y="2113078"/>
            <a:ext cx="131684" cy="152400"/>
          </a:xfrm>
          <a:prstGeom prst="ellips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2" grpId="0"/>
      <p:bldP spid="36" grpId="0"/>
      <p:bldP spid="37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Pbar Department changed to Muon Department</a:t>
            </a:r>
          </a:p>
          <a:p>
            <a:r>
              <a:rPr lang="en-US" sz="2400" dirty="0" smtClean="0"/>
              <a:t>The Beam lines and Ring(s) may be combined into a “muon campus” that would serve multiple experiments</a:t>
            </a:r>
          </a:p>
          <a:p>
            <a:pPr lvl="2"/>
            <a:r>
              <a:rPr lang="en-US" dirty="0" smtClean="0"/>
              <a:t>Muon g-2 </a:t>
            </a:r>
          </a:p>
          <a:p>
            <a:pPr lvl="2"/>
            <a:r>
              <a:rPr lang="en-US" dirty="0" smtClean="0"/>
              <a:t>Mu2e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83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</Template>
  <TotalTime>704628</TotalTime>
  <Words>2054</Words>
  <Application>Microsoft Office PowerPoint</Application>
  <PresentationFormat>On-screen Show (4:3)</PresentationFormat>
  <Paragraphs>425</Paragraphs>
  <Slides>27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Human</vt:lpstr>
      <vt:lpstr>Pbars to Muons</vt:lpstr>
      <vt:lpstr>PowerPoint Presentation</vt:lpstr>
      <vt:lpstr>Muon g-2 Project Management</vt:lpstr>
      <vt:lpstr>Moving g-2 From BNL to FNAL</vt:lpstr>
      <vt:lpstr>g-2 for Dummies</vt:lpstr>
      <vt:lpstr>Particle Soup</vt:lpstr>
      <vt:lpstr>Mu2e Project Management</vt:lpstr>
      <vt:lpstr>Mu2e for dummies</vt:lpstr>
      <vt:lpstr>Muon Campus</vt:lpstr>
      <vt:lpstr>Beam path from Booster to  the g-2 and Mu2e experiments</vt:lpstr>
      <vt:lpstr>Beam path from Booster to  the g-2 and Mu2e experiments</vt:lpstr>
      <vt:lpstr>Beam path from Booster to  the g-2 and Mu2e experiments</vt:lpstr>
      <vt:lpstr>Recycler to P1 line connection From Mu2e CDR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Requirements</vt:lpstr>
      <vt:lpstr>g-2 Schedule</vt:lpstr>
      <vt:lpstr>Beam Delivery Schedule</vt:lpstr>
      <vt:lpstr>Summary</vt:lpstr>
      <vt:lpstr>References</vt:lpstr>
      <vt:lpstr>References</vt:lpstr>
      <vt:lpstr>References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in Review: 03/17/03 -03/23/03</dc:title>
  <dc:creator>ronmoore</dc:creator>
  <cp:lastModifiedBy>Brian E. Drendel x6572 09990N</cp:lastModifiedBy>
  <cp:revision>1529</cp:revision>
  <cp:lastPrinted>2012-01-24T18:32:07Z</cp:lastPrinted>
  <dcterms:created xsi:type="dcterms:W3CDTF">2003-03-20T03:22:32Z</dcterms:created>
  <dcterms:modified xsi:type="dcterms:W3CDTF">2012-02-17T18:39:44Z</dcterms:modified>
</cp:coreProperties>
</file>