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7" r:id="rId2"/>
    <p:sldMasterId id="2147484148" r:id="rId3"/>
    <p:sldMasterId id="2147484156" r:id="rId4"/>
    <p:sldMasterId id="2147484164" r:id="rId5"/>
    <p:sldMasterId id="2147484160" r:id="rId6"/>
    <p:sldMasterId id="2147484159" r:id="rId7"/>
    <p:sldMasterId id="2147484145" r:id="rId8"/>
    <p:sldMasterId id="2147484165" r:id="rId9"/>
    <p:sldMasterId id="2147484169" r:id="rId10"/>
    <p:sldMasterId id="2147484173" r:id="rId11"/>
    <p:sldMasterId id="2147484175" r:id="rId12"/>
    <p:sldMasterId id="2147484177" r:id="rId13"/>
    <p:sldMasterId id="2147484180" r:id="rId14"/>
  </p:sldMasterIdLst>
  <p:notesMasterIdLst>
    <p:notesMasterId r:id="rId45"/>
  </p:notesMasterIdLst>
  <p:sldIdLst>
    <p:sldId id="257" r:id="rId15"/>
    <p:sldId id="410" r:id="rId16"/>
    <p:sldId id="407" r:id="rId17"/>
    <p:sldId id="412" r:id="rId18"/>
    <p:sldId id="386" r:id="rId19"/>
    <p:sldId id="411" r:id="rId20"/>
    <p:sldId id="375" r:id="rId21"/>
    <p:sldId id="368" r:id="rId22"/>
    <p:sldId id="401" r:id="rId23"/>
    <p:sldId id="369" r:id="rId24"/>
    <p:sldId id="370" r:id="rId25"/>
    <p:sldId id="388" r:id="rId26"/>
    <p:sldId id="372" r:id="rId27"/>
    <p:sldId id="373" r:id="rId28"/>
    <p:sldId id="404" r:id="rId29"/>
    <p:sldId id="348" r:id="rId30"/>
    <p:sldId id="391" r:id="rId31"/>
    <p:sldId id="279" r:id="rId32"/>
    <p:sldId id="406" r:id="rId33"/>
    <p:sldId id="409" r:id="rId34"/>
    <p:sldId id="366" r:id="rId35"/>
    <p:sldId id="387" r:id="rId36"/>
    <p:sldId id="396" r:id="rId37"/>
    <p:sldId id="397" r:id="rId38"/>
    <p:sldId id="398" r:id="rId39"/>
    <p:sldId id="382" r:id="rId40"/>
    <p:sldId id="395" r:id="rId41"/>
    <p:sldId id="378" r:id="rId42"/>
    <p:sldId id="339" r:id="rId43"/>
    <p:sldId id="264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202" autoAdjust="0"/>
  </p:normalViewPr>
  <p:slideViewPr>
    <p:cSldViewPr snapToGrid="0">
      <p:cViewPr varScale="1">
        <p:scale>
          <a:sx n="73" d="100"/>
          <a:sy n="73" d="100"/>
        </p:scale>
        <p:origin x="40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699F725-1F05-44B3-BA29-169626DF5DF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4E1A5D9-2D64-40FD-8A56-6FFDCCEA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1322388"/>
            <a:ext cx="6351587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A75F-B560-4BF9-9746-51AFEAE1B5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095-1C3C-41C8-9483-D63363C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8E54-630C-4904-ADA2-39045594A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3582-7E8E-43A1-917B-77224F19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0D07-4199-4D83-BA92-6E74094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B5C6-48CD-4E14-A38F-F6D01F23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E8D01-685A-448F-B37E-E3442741C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53412-9F0B-4DD1-9B40-9D074BD8F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F78B-BE5E-454C-9E63-D2AAB6B3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A807-7A09-4F56-B255-1E63A585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A297-FDC7-489F-AC2F-6C13AF4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2/22/2022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F. Porter - Mu2e Snowmass22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2/22/2022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F. Porter - Mu2e Snowmass22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7DF-4D90-4ACF-8CE7-DFC83B4A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EAD8-16D4-4FFA-ACB1-DDCED874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9086-25A0-44EB-B241-47ED606E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EDD2-FCFF-4078-8A09-77D3916C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3E0D-28AB-477F-BD72-E80DD2BE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7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7F7-9648-4ACC-A838-CE6260C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396A-77FA-4F9A-9939-FD9D442C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AFEC8-6D40-4F4E-8906-7F7F1680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AA12-FA56-4BBA-B5A6-252E3FB2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5277-31B4-4784-AD08-3A28C7B3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2A3A-449B-4D51-B4A0-B3A83302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A444-34BD-4837-961E-BDF4D622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28154-1BB1-45C9-AC94-18C14020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6AE4-7DC1-4701-8EF1-F03941A0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F5039-C492-4322-A2E6-1D6180255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A4357-17B4-477B-AE6E-9F36AE258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9687A-2D4E-4CD8-B251-6F64E5F8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7CEE2-3922-48C1-87FE-57CD5DCF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3F87E-78EF-4BC3-B7F7-F6E9A2F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12B9-3C9B-4735-976F-A76819F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D7842-C7E6-4474-BA37-23C50F47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A0617-D673-4C65-A127-E6A0303B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AFFE2-9D06-4B59-9FE3-7F91C6FD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5C5-0E35-4108-AF1F-5C6D0511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C58B-BAF4-4DF0-ADB9-CB52731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E5D9A-21B2-4C1E-BBE4-F9F13BDC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2D8C2-DB9F-4FFC-AA89-61B7734A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B2264-29EF-452E-BBD9-EDF13144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8D48F-3382-4446-8BB7-0B71F0A6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B00A-7332-41A4-9232-FAE98D9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9E1A8-5A74-4833-8330-F4FD72BE4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222D-5AF5-47FF-920A-5BAE4157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E6BA-6B27-4084-9C9F-7227543C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DA6E-C323-486E-AFF5-5E245588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E8114-7A88-4AAB-BB90-B431E071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3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7" r:id="rId2"/>
    <p:sldLayoutId id="214748416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RADIATION@fnal.gov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heory@fnal.gov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racker@fnal.gov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crv@listserv.fnal.gov" TargetMode="Externa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daq@listserv.fnal.gov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u2e-ii-sensitivity@listserv.fnal.gov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u2eii-internal-wiki.fnal.gov/wiki/Main_Page" TargetMode="External"/><Relationship Id="rId2" Type="http://schemas.openxmlformats.org/officeDocument/2006/relationships/hyperlink" Target="https://mu2eiiwiki.fnal.gov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mu2eii@listserv.fnal.gov" TargetMode="External"/><Relationship Id="rId5" Type="http://schemas.openxmlformats.org/officeDocument/2006/relationships/hyperlink" Target="https://caltech-tka1525.slack.com/" TargetMode="External"/><Relationship Id="rId4" Type="http://schemas.openxmlformats.org/officeDocument/2006/relationships/hyperlink" Target="https://mu2ewiki.fnal.gov/wiki/ComputingStar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071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indico.fnal.gov/event/45937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ltech.zoom.us/rec/share/Lm8mhRjuLVcAVvyvWYmlWUNaLu-WlwRSB-uGvxncaQBz0TAHTUWKHiipsi7LMwUt.F8VaPWZ49mhfLB9w" TargetMode="External"/><Relationship Id="rId3" Type="http://schemas.openxmlformats.org/officeDocument/2006/relationships/hyperlink" Target="https://indico.fnal.gov/event/47787/" TargetMode="External"/><Relationship Id="rId7" Type="http://schemas.openxmlformats.org/officeDocument/2006/relationships/hyperlink" Target="https://indico.fnal.gov/event/49360/" TargetMode="External"/><Relationship Id="rId12" Type="http://schemas.openxmlformats.org/officeDocument/2006/relationships/hyperlink" Target="https://indico.fnal.gov/event/5071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caltech.zoom.us/rec/share/NM_b0LyWSJopNa__YAu9LXmfjJ05XrCmjXkmfwCoqj9VtBqVFKeA0N4pouLDKGMz.1f96W6EOVkyUsnT4" TargetMode="External"/><Relationship Id="rId11" Type="http://schemas.openxmlformats.org/officeDocument/2006/relationships/hyperlink" Target="https://mu2eii-internal-wiki.fnal.gov/wiki/Main_Page#Calendar" TargetMode="External"/><Relationship Id="rId5" Type="http://schemas.openxmlformats.org/officeDocument/2006/relationships/hyperlink" Target="https://indico.fnal.gov/event/48516/" TargetMode="External"/><Relationship Id="rId10" Type="http://schemas.openxmlformats.org/officeDocument/2006/relationships/hyperlink" Target="https://indico.fnal.gov/event/52851/" TargetMode="External"/><Relationship Id="rId4" Type="http://schemas.openxmlformats.org/officeDocument/2006/relationships/hyperlink" Target="https://caltech.zoom.us/rec/share/po6RL9ZZL27yeF8sjUZ9Wk9xcBwwqm-TYgRmSNjn6yUYBE5mvb5Myza-ez2k3tFV.deUj8dQcDWOVSqAU" TargetMode="External"/><Relationship Id="rId9" Type="http://schemas.openxmlformats.org/officeDocument/2006/relationships/hyperlink" Target="https://caltech.zoom.us/rec/share/-bUabAznMOAloD7qg9e7ae_Zp1NDGdm7nmoe3XjVxEy3bXHYJD-kR4bSIEu2Fp4I.UPHlnKPp90ZMyMj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u2eiiwiki.fnal.gov/wiki/Learn_about_Mu2e-II" TargetMode="Externa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cp@caltech.edu" TargetMode="External"/><Relationship Id="rId2" Type="http://schemas.openxmlformats.org/officeDocument/2006/relationships/hyperlink" Target="mailto:klynch@york.cuny.edu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u2e-docdb.fnal.gov/cgi-bin/private/ShowDocument?docid=408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2.06540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pp-docdb.fnal.gov/cgi-bin/sso/RetrieveFile?docid=724&amp;filename=10yr-PLAN-Current.pdf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iencedirect.com/science/article/abs/pii/S0168900217309415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997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read/mrbgttkmfgvq" TargetMode="Externa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@listserv.fnal.gov" TargetMode="External"/><Relationship Id="rId2" Type="http://schemas.openxmlformats.org/officeDocument/2006/relationships/hyperlink" Target="mailto:fcp@caltech.edu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altech.app.box.com/file/793439425745?s=gkidbcqykvhrmfnl85rfct3z6ybhftqb" TargetMode="External"/><Relationship Id="rId4" Type="http://schemas.openxmlformats.org/officeDocument/2006/relationships/hyperlink" Target="https://mu2eii-internal-wiki.fnal.gov/wiki/Main_Page#Mu2e-II_Collaboration_and_Author_lis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read/mrbgttkmfgvq" TargetMode="Externa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u2eii-crv@listserv.fnal.gov" TargetMode="External"/><Relationship Id="rId3" Type="http://schemas.openxmlformats.org/officeDocument/2006/relationships/hyperlink" Target="mailto:mu2eii-theory@fnal.gov" TargetMode="External"/><Relationship Id="rId7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mu2eii-tracker@fnal.gov" TargetMode="External"/><Relationship Id="rId5" Type="http://schemas.openxmlformats.org/officeDocument/2006/relationships/hyperlink" Target="mailto:MU2EII-RADIATION@fnal.gov" TargetMode="External"/><Relationship Id="rId10" Type="http://schemas.openxmlformats.org/officeDocument/2006/relationships/hyperlink" Target="mailto:mu2eii-tdaq@listserv.fnal.gov" TargetMode="External"/><Relationship Id="rId4" Type="http://schemas.openxmlformats.org/officeDocument/2006/relationships/hyperlink" Target="mailto:mu2e-ii-accelerator@fnal.gov" TargetMode="External"/><Relationship Id="rId9" Type="http://schemas.openxmlformats.org/officeDocument/2006/relationships/hyperlink" Target="mailto:mu2e-ii-sensitivity@listserv.fnal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u2e-ii-accelerator@fnal.gov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985" y="1881542"/>
            <a:ext cx="55196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Mu2e-II Workshop (xi)  Introduction</a:t>
            </a:r>
          </a:p>
          <a:p>
            <a:pPr algn="ctr"/>
            <a:endParaRPr lang="en-US" sz="2700" dirty="0"/>
          </a:p>
          <a:p>
            <a:pPr algn="ctr"/>
            <a:endParaRPr lang="en-US" sz="2100" dirty="0"/>
          </a:p>
          <a:p>
            <a:pPr algn="ctr"/>
            <a:r>
              <a:rPr lang="en-US" sz="2100" dirty="0"/>
              <a:t>Frank Porter</a:t>
            </a:r>
          </a:p>
          <a:p>
            <a:pPr algn="ctr"/>
            <a:r>
              <a:rPr lang="en-US" sz="2100" dirty="0"/>
              <a:t>February 22, 2022</a:t>
            </a:r>
          </a:p>
          <a:p>
            <a:pPr algn="ctr"/>
            <a:r>
              <a:rPr lang="en-US" sz="2100" dirty="0"/>
              <a:t>DocDB-40998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5" y="992115"/>
            <a:ext cx="750094" cy="7500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0490-B092-43CD-901F-4720669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9B63-B7A4-4C64-B514-0AC619C5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D5B1-7944-493E-8A8F-98C5D38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17312-1E44-40F0-9A20-91A3BD95BECC}"/>
              </a:ext>
            </a:extLst>
          </p:cNvPr>
          <p:cNvGrpSpPr/>
          <p:nvPr/>
        </p:nvGrpSpPr>
        <p:grpSpPr>
          <a:xfrm>
            <a:off x="9388630" y="992115"/>
            <a:ext cx="1388227" cy="591796"/>
            <a:chOff x="9388630" y="992115"/>
            <a:chExt cx="1388227" cy="59179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88630" y="1058845"/>
              <a:ext cx="914400" cy="5250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E23329-0A5D-448C-9A4F-8148EE900DE3}"/>
                </a:ext>
              </a:extLst>
            </p:cNvPr>
            <p:cNvSpPr txBox="1"/>
            <p:nvPr/>
          </p:nvSpPr>
          <p:spPr>
            <a:xfrm>
              <a:off x="10230459" y="992115"/>
              <a:ext cx="546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-II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1A60C0-47D9-4E88-BF2D-DE1DBD80A76F}"/>
              </a:ext>
            </a:extLst>
          </p:cNvPr>
          <p:cNvSpPr txBox="1"/>
          <p:nvPr/>
        </p:nvSpPr>
        <p:spPr>
          <a:xfrm>
            <a:off x="3626031" y="5035138"/>
            <a:ext cx="567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meeting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26261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Radiation simulation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63" y="2016905"/>
            <a:ext cx="7105759" cy="3872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Michael MacKenzie, Convenor, Northwestern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Stefan Mueller, Convenor, HZDR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Vitaly Pronskikh, Convenor,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Anna Ferrari,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Reuven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Rachamin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HZDR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Pushka, FNAL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Yuri Oksuzian – CRV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Sophie Middleton – Sensitivity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Giani</a:t>
            </a: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 Pezzullo - TDAQ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EFFA-4888-417A-8386-EF00C992BD85}"/>
              </a:ext>
            </a:extLst>
          </p:cNvPr>
          <p:cNvSpPr txBox="1"/>
          <p:nvPr/>
        </p:nvSpPr>
        <p:spPr>
          <a:xfrm>
            <a:off x="431074" y="12997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mu2eii-radiation@fnal.gov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32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98" y="1690688"/>
            <a:ext cx="7732776" cy="35539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Lorenzo Calibbi, Convenor, Nankai U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Julian Heeck,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Robert Szafron,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BNL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Yuichi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Uesaka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Kyushu Sangyo University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51C72-8A92-4254-9A71-FED51557BB1D}"/>
              </a:ext>
            </a:extLst>
          </p:cNvPr>
          <p:cNvSpPr txBox="1"/>
          <p:nvPr/>
        </p:nvSpPr>
        <p:spPr>
          <a:xfrm>
            <a:off x="870858" y="124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mu2eii-theory@fnal.gov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6" y="365125"/>
            <a:ext cx="10596154" cy="10188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276" y="1514993"/>
            <a:ext cx="6881078" cy="376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Daniel Ambrose, Convenor, </a:t>
            </a:r>
            <a:r>
              <a:rPr lang="en-US" dirty="0" err="1">
                <a:solidFill>
                  <a:srgbClr val="00B050"/>
                </a:solidFill>
              </a:rPr>
              <a:t>UMinn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Giovanni </a:t>
            </a:r>
            <a:r>
              <a:rPr lang="en-US" dirty="0" err="1">
                <a:solidFill>
                  <a:srgbClr val="00B050"/>
                </a:solidFill>
              </a:rPr>
              <a:t>Tassielli</a:t>
            </a:r>
            <a:r>
              <a:rPr lang="en-US" dirty="0">
                <a:solidFill>
                  <a:srgbClr val="00B050"/>
                </a:solidFill>
              </a:rPr>
              <a:t>, Convenor, INFN Lecce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Brown,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Brendan Casey,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Manolis Kargiantoulakis, FNAL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Mete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Yucel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4D663-B17C-46EB-8FB2-E9F99A213163}"/>
              </a:ext>
            </a:extLst>
          </p:cNvPr>
          <p:cNvSpPr txBox="1"/>
          <p:nvPr/>
        </p:nvSpPr>
        <p:spPr>
          <a:xfrm>
            <a:off x="1954488" y="5408937"/>
            <a:ext cx="839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Tracker meetings every two weeks on Tuesdays 12AM 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889C2-E544-4F43-84C7-AADE48389DA7}"/>
              </a:ext>
            </a:extLst>
          </p:cNvPr>
          <p:cNvSpPr txBox="1"/>
          <p:nvPr/>
        </p:nvSpPr>
        <p:spPr>
          <a:xfrm>
            <a:off x="383177" y="11456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mu2eii-tracker@fnal.gov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99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424" y="1609992"/>
            <a:ext cx="9347345" cy="3908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David Hitlin,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Luca </a:t>
            </a:r>
            <a:r>
              <a:rPr lang="en-US" dirty="0" err="1">
                <a:solidFill>
                  <a:srgbClr val="00B050"/>
                </a:solidFill>
              </a:rPr>
              <a:t>Morescalchi</a:t>
            </a:r>
            <a:r>
              <a:rPr lang="en-US" dirty="0">
                <a:solidFill>
                  <a:srgbClr val="00B050"/>
                </a:solidFill>
              </a:rPr>
              <a:t>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Ivano Sarra, Convenor,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Leo Borrell, Bertrand Echenard, Dexu Lin, Sophie Middleton, James Oyang, Frank Porter, Liyuan Zhang, Renyuan Zhu,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Eleonora Diociaiuti, Raffaella Donghia, 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Simona Giovannella, Fabio Happacher, Stefano Miscetti,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Stefano Di Falco, Simone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Donati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Antonio Gioiosa, Elena Pedreschi, Franco Spinella, INFN Pisa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E6C37-5707-4B7B-8B70-C098381AADFD}"/>
              </a:ext>
            </a:extLst>
          </p:cNvPr>
          <p:cNvSpPr txBox="1"/>
          <p:nvPr/>
        </p:nvSpPr>
        <p:spPr>
          <a:xfrm>
            <a:off x="361406" y="1149767"/>
            <a:ext cx="534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mu2eii-calorimeter@listserv.fnal.gov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394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Cosmic Ray Veto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04B572-5AD0-449D-B7F1-3E8D16775625}"/>
              </a:ext>
            </a:extLst>
          </p:cNvPr>
          <p:cNvSpPr txBox="1">
            <a:spLocks/>
          </p:cNvSpPr>
          <p:nvPr/>
        </p:nvSpPr>
        <p:spPr>
          <a:xfrm>
            <a:off x="1361809" y="13439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Craig Dukes,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Karen Byrum, Simon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Corrodi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Peter Winter, Lei Xia,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Raymond Culbertson, Gary Drake, Anna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-Dalmau, Greg Rakness, FNAL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Akram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Artikov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Yuri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Davydov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JINR,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Dubna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Timothy Bolton, Glenn Horton-Smith,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Yurii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Maravin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Kres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Neely, KSU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Gerald Blazey, Kurt Francis, Sergey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Uzunyan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Vishnu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Zutshi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NIU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Merrill Jenkins, U South Alabama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Boi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Ralf Ehrlich, Stephen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Goadhouse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Craig Group,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39F24-EEA3-4AE3-BFDC-AAFF8FFC3399}"/>
              </a:ext>
            </a:extLst>
          </p:cNvPr>
          <p:cNvSpPr txBox="1"/>
          <p:nvPr/>
        </p:nvSpPr>
        <p:spPr>
          <a:xfrm>
            <a:off x="391886" y="1000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mu2eii-crv@listserv.fnal.gov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395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1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Trigger/DAQ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154" y="151548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Antonio Gioiosa,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Gianantonio Pezzullo, Convenor, Yale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Richard Bonventre,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UCL, </a:t>
            </a:r>
            <a:r>
              <a:rPr lang="en-US" dirty="0">
                <a:solidFill>
                  <a:srgbClr val="00B0F0"/>
                </a:solidFill>
              </a:rPr>
              <a:t>Tracker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Raffaella Donghia,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Bertrand Echenard,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Ryan Rivera, FNAL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Roberto Soleti,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Franco Spinella, INFN Pisa</a:t>
            </a:r>
            <a:r>
              <a:rPr lang="en-US" dirty="0">
                <a:solidFill>
                  <a:srgbClr val="00B0F0"/>
                </a:solidFill>
              </a:rPr>
              <a:t> – Calorimeter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Craig Dukes, UVa</a:t>
            </a:r>
            <a:r>
              <a:rPr lang="en-US" dirty="0">
                <a:solidFill>
                  <a:srgbClr val="00B0F0"/>
                </a:solidFill>
              </a:rPr>
              <a:t> – CRV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Jinyuan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Wu,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C7D19-087F-4A9F-B7F4-67D102D790EB}"/>
              </a:ext>
            </a:extLst>
          </p:cNvPr>
          <p:cNvSpPr txBox="1"/>
          <p:nvPr/>
        </p:nvSpPr>
        <p:spPr>
          <a:xfrm>
            <a:off x="466996" y="1056400"/>
            <a:ext cx="6333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mu2eii-tdaq@listserv.fnal.gov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352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Sensitivity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793" y="1600775"/>
            <a:ext cx="80339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Lisa Goodenough, Convenor, FNAL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Sophie Middleton,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Hedges, Purdue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Cole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Kampa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Northwestern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Manolis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Kargiantoulakis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MacKenzie, Northwestern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81A11-9697-4108-9945-83B0F75308B5}"/>
              </a:ext>
            </a:extLst>
          </p:cNvPr>
          <p:cNvSpPr txBox="1"/>
          <p:nvPr/>
        </p:nvSpPr>
        <p:spPr>
          <a:xfrm>
            <a:off x="383178" y="1166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mu2e-ii-sensitivity@listserv.fnal.gov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2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C02B4-DBD9-49D1-A203-6A0C4643F511}"/>
              </a:ext>
            </a:extLst>
          </p:cNvPr>
          <p:cNvSpPr/>
          <p:nvPr/>
        </p:nvSpPr>
        <p:spPr>
          <a:xfrm>
            <a:off x="3375442" y="356339"/>
            <a:ext cx="5481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Communication Links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4434-ECCB-4AA2-898D-C595A51E0AB4}"/>
              </a:ext>
            </a:extLst>
          </p:cNvPr>
          <p:cNvSpPr txBox="1"/>
          <p:nvPr/>
        </p:nvSpPr>
        <p:spPr>
          <a:xfrm>
            <a:off x="838200" y="1065424"/>
            <a:ext cx="919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Public wiki page: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https://mu2eiiwiki.fnal.gov</a:t>
            </a:r>
            <a:endParaRPr lang="en-US" sz="24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Please email Lisa or Frank if you wish to have write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2E68-B3CD-4E16-B3E7-815CD13F50CE}"/>
              </a:ext>
            </a:extLst>
          </p:cNvPr>
          <p:cNvSpPr txBox="1"/>
          <p:nvPr/>
        </p:nvSpPr>
        <p:spPr>
          <a:xfrm>
            <a:off x="1271450" y="2106412"/>
            <a:ext cx="79840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Private wiki page:</a:t>
            </a:r>
            <a:endParaRPr lang="en-US" sz="2400" dirty="0"/>
          </a:p>
          <a:p>
            <a:pPr lvl="2" algn="just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https://mu2eii-internal-wiki.fnal.gov/wiki/Main_Page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SSO log-on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May n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 to contact Lisa or Frank to request access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This page has the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Mu2e-II calendar with links to zoom, indico, etc.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3AEFC5B3-48F0-45CB-B022-50DD2E0DA539}"/>
              </a:ext>
            </a:extLst>
          </p:cNvPr>
          <p:cNvSpPr txBox="1"/>
          <p:nvPr/>
        </p:nvSpPr>
        <p:spPr>
          <a:xfrm>
            <a:off x="1271450" y="5015516"/>
            <a:ext cx="8829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Mu2e-II Slack channel link: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76B9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https://Caltech-tka1525.slack.com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85840-9A40-48CC-AA96-AB68EB75D495}"/>
              </a:ext>
            </a:extLst>
          </p:cNvPr>
          <p:cNvSpPr txBox="1"/>
          <p:nvPr/>
        </p:nvSpPr>
        <p:spPr>
          <a:xfrm>
            <a:off x="1271450" y="4355186"/>
            <a:ext cx="79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Mu2e-II mailing list: </a:t>
            </a:r>
            <a:r>
              <a:rPr lang="en-US" sz="2400" dirty="0">
                <a:hlinkClick r:id="rId6"/>
              </a:rPr>
              <a:t>mu2eii@listserv.fnal.gov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11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73" y="2332471"/>
            <a:ext cx="6070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Additional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84" y="-42120"/>
            <a:ext cx="10345347" cy="7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September 15, 2021 Mu2e-II workshop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B3396628-555D-489A-9DCC-6F5E3357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10288"/>
              </p:ext>
            </p:extLst>
          </p:nvPr>
        </p:nvGraphicFramePr>
        <p:xfrm>
          <a:off x="814423" y="1129337"/>
          <a:ext cx="10539377" cy="484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43">
                  <a:extLst>
                    <a:ext uri="{9D8B030D-6E8A-4147-A177-3AD203B41FA5}">
                      <a16:colId xmlns:a16="http://schemas.microsoft.com/office/drawing/2014/main" val="2368833776"/>
                    </a:ext>
                  </a:extLst>
                </a:gridCol>
                <a:gridCol w="2818662">
                  <a:extLst>
                    <a:ext uri="{9D8B030D-6E8A-4147-A177-3AD203B41FA5}">
                      <a16:colId xmlns:a16="http://schemas.microsoft.com/office/drawing/2014/main" val="4268498197"/>
                    </a:ext>
                  </a:extLst>
                </a:gridCol>
                <a:gridCol w="6237672">
                  <a:extLst>
                    <a:ext uri="{9D8B030D-6E8A-4147-A177-3AD203B41FA5}">
                      <a16:colId xmlns:a16="http://schemas.microsoft.com/office/drawing/2014/main" val="3924101932"/>
                    </a:ext>
                  </a:extLst>
                </a:gridCol>
              </a:tblGrid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When (CT)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2764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10:00-10:20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Frank Porter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13762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10:20-10:45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Daniel/Gianfranco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Tracker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7243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10:45-11:10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David/Luca/Ivano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Calorimeter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42358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11:10-11:35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Antonio/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</a:rPr>
                        <a:t>Giani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TDAQ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0625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11:35-12:00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Craig/Yuri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Cosmic ray veto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01593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12:00-12:20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7572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12:20-12:45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Michael/Stefan/Vitaly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Radiation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6003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12:45-13:10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Karie/David/Eric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Accelerator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0559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13:10-13:35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Lisa/Sophie/Yuri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Sensitivity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369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13:35-14:00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Lorenzo/Julian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Theory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42734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14:00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End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1321"/>
                  </a:ext>
                </a:extLst>
              </a:tr>
            </a:tbl>
          </a:graphicData>
        </a:graphic>
      </p:graphicFrame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29DA84D-C67F-4534-BD52-8C90F5DC8948}"/>
              </a:ext>
            </a:extLst>
          </p:cNvPr>
          <p:cNvSpPr txBox="1"/>
          <p:nvPr/>
        </p:nvSpPr>
        <p:spPr>
          <a:xfrm>
            <a:off x="3317966" y="565786"/>
            <a:ext cx="695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 timetable at: </a:t>
            </a:r>
            <a:r>
              <a:rPr lang="en-US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https://indico.fnal.gov/event/</a:t>
            </a:r>
            <a:r>
              <a:rPr lang="en-US" sz="1600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50719</a:t>
            </a:r>
            <a:r>
              <a:rPr lang="en-US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87" y="-142808"/>
            <a:ext cx="5099305" cy="7071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Mu2e-II workshops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0FBFBE-2142-44BD-8629-F7EFB9A7AEEC}"/>
              </a:ext>
            </a:extLst>
          </p:cNvPr>
          <p:cNvGraphicFramePr>
            <a:graphicFrameLocks noGrp="1"/>
          </p:cNvGraphicFramePr>
          <p:nvPr/>
        </p:nvGraphicFramePr>
        <p:xfrm>
          <a:off x="1103084" y="1676139"/>
          <a:ext cx="10250715" cy="461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268">
                  <a:extLst>
                    <a:ext uri="{9D8B030D-6E8A-4147-A177-3AD203B41FA5}">
                      <a16:colId xmlns:a16="http://schemas.microsoft.com/office/drawing/2014/main" val="1715283641"/>
                    </a:ext>
                  </a:extLst>
                </a:gridCol>
                <a:gridCol w="5932447">
                  <a:extLst>
                    <a:ext uri="{9D8B030D-6E8A-4147-A177-3AD203B41FA5}">
                      <a16:colId xmlns:a16="http://schemas.microsoft.com/office/drawing/2014/main" val="51950313"/>
                    </a:ext>
                  </a:extLst>
                </a:gridCol>
              </a:tblGrid>
              <a:tr h="679162">
                <a:tc>
                  <a:txBody>
                    <a:bodyPr/>
                    <a:lstStyle/>
                    <a:p>
                      <a:r>
                        <a:rPr lang="en-US" sz="3200" dirty="0"/>
                        <a:t>Workshop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Links to recordings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27835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March 3,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3"/>
                        </a:rPr>
                        <a:t>https://indico.fnal.gov/event/47787/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https://caltech.zoom.us/rec/share/po6RL9ZZL27yeF8sjUZ9Wk9xcBwwqm-TYgRmSNjn6yUYBE5mvb5Myza-ez2k3tFV.deUj8dQcDWOVSqAU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8351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April 28,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5"/>
                        </a:rPr>
                        <a:t>https://indico.fnal.gov/event/48516/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https://caltech.zoom.us/rec/share/NM_b0LyWSJopNa__YAu9LXmfjJ05XrCmjXkmfwCoqj9VtBqVFKeA0N4pouLDKGMz.1f96W6EOVkyUsnT4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51077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July 21,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7"/>
                        </a:rPr>
                        <a:t>https://indico.fnal.gov/event/49360/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https://caltech.zoom.us/rec/share/Lm8mhRjuLVcAVvyvWYmlWUNaLu-WlwRSB-uGvxncaQBz0TAHTUWKHiipsi7LMwUt.F8VaPWZ49mhfLB9w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93820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September 15,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https://caltech.zoom.us/rec/share/-bUabAznMOAloD7qg9e7ae_Zp1NDGdm7nmoe3XjVxEy3bXHYJD-kR4bSIEu2Fp4I.UPHlnKPp90ZMyMjg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7528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Tuesday, February 22, 2022, 10AM-2PM CT</a:t>
                      </a:r>
                    </a:p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hlinkClick r:id="rId10"/>
                        </a:rPr>
                        <a:t>https://indico.fnal.gov/event/52851/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Discussion of contributed paper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439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500C65-94F4-4B5B-A3CF-ADF3D2CDD44A}"/>
              </a:ext>
            </a:extLst>
          </p:cNvPr>
          <p:cNvSpPr txBox="1"/>
          <p:nvPr/>
        </p:nvSpPr>
        <p:spPr>
          <a:xfrm>
            <a:off x="2956200" y="498076"/>
            <a:ext cx="6544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Recent past workshops</a:t>
            </a:r>
          </a:p>
          <a:p>
            <a:r>
              <a:rPr lang="en-US" sz="2400" dirty="0"/>
              <a:t>For earlier workshops, see the Mu2e-II calendar at:</a:t>
            </a:r>
          </a:p>
          <a:p>
            <a:r>
              <a:rPr lang="en-US" dirty="0">
                <a:hlinkClick r:id="rId11"/>
              </a:rPr>
              <a:t>https://mu2eii-internal-wiki.fnal.gov/wiki/Main_Page#Calendar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92DD6-E82E-4067-A0C2-EDA0F2AE0F4E}"/>
              </a:ext>
            </a:extLst>
          </p:cNvPr>
          <p:cNvSpPr txBox="1"/>
          <p:nvPr/>
        </p:nvSpPr>
        <p:spPr>
          <a:xfrm>
            <a:off x="1103084" y="4843307"/>
            <a:ext cx="3778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12"/>
              </a:rPr>
              <a:t>https://indico.fnal.gov/event/50719/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232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32" y="314009"/>
            <a:ext cx="5556259" cy="854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Mu2e-II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D3944-47A1-4B93-BA7B-FE32FEA423E8}"/>
              </a:ext>
            </a:extLst>
          </p:cNvPr>
          <p:cNvSpPr txBox="1"/>
          <p:nvPr/>
        </p:nvSpPr>
        <p:spPr>
          <a:xfrm>
            <a:off x="838199" y="1099126"/>
            <a:ext cx="1004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``Complete’’ parameter list on public Wiki:</a:t>
            </a:r>
          </a:p>
          <a:p>
            <a:r>
              <a:rPr lang="en-US" dirty="0">
                <a:hlinkClick r:id="rId2"/>
              </a:rPr>
              <a:t>https://mu2eiiwiki.fnal.gov/wiki/Learn_about_Mu2e-II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9403950-E4D3-41C3-A728-9E62E1F2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24219"/>
              </p:ext>
            </p:extLst>
          </p:nvPr>
        </p:nvGraphicFramePr>
        <p:xfrm>
          <a:off x="3829593" y="1998131"/>
          <a:ext cx="7896500" cy="438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300">
                  <a:extLst>
                    <a:ext uri="{9D8B030D-6E8A-4147-A177-3AD203B41FA5}">
                      <a16:colId xmlns:a16="http://schemas.microsoft.com/office/drawing/2014/main" val="2617322762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197244251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2416985377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3085639847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3682670844"/>
                    </a:ext>
                  </a:extLst>
                </a:gridCol>
              </a:tblGrid>
              <a:tr h="343304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87763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Accelerator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94075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Accelerator up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42541"/>
                  </a:ext>
                </a:extLst>
              </a:tr>
              <a:tr h="1117322">
                <a:tc>
                  <a:txBody>
                    <a:bodyPr/>
                    <a:lstStyle/>
                    <a:p>
                      <a:r>
                        <a:rPr lang="en-US" dirty="0"/>
                        <a:t>Calibration, background studies, other special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delivered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6.510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10014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Mu2e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20286"/>
                  </a:ext>
                </a:extLst>
              </a:tr>
              <a:tr h="907824">
                <a:tc>
                  <a:txBody>
                    <a:bodyPr/>
                    <a:lstStyle/>
                    <a:p>
                      <a:r>
                        <a:rPr lang="en-US" dirty="0"/>
                        <a:t>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of delivered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1.510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31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0CD5B8-3CB8-43F9-8616-74C097B9BC5C}"/>
              </a:ext>
            </a:extLst>
          </p:cNvPr>
          <p:cNvSpPr txBox="1"/>
          <p:nvPr/>
        </p:nvSpPr>
        <p:spPr>
          <a:xfrm>
            <a:off x="400595" y="2003608"/>
            <a:ext cx="335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Recent modification to follow Mu2e assumptions,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year</a:t>
            </a:r>
          </a:p>
          <a:p>
            <a:r>
              <a:rPr lang="en-US" dirty="0">
                <a:solidFill>
                  <a:srgbClr val="0070C0"/>
                </a:solidFill>
              </a:rPr>
              <a:t>(DocDB-26289, “Mu2e staging options”)</a:t>
            </a:r>
          </a:p>
          <a:p>
            <a:r>
              <a:rPr lang="en-US" dirty="0">
                <a:solidFill>
                  <a:srgbClr val="FF0000"/>
                </a:solidFill>
              </a:rPr>
              <a:t>Note that this implies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1.5 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7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s/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yr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for CE data</a:t>
            </a:r>
          </a:p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Hence 4 years for total run time of 6 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7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8463A-5E50-4AA8-9DB4-5BA2FBCD3A9C}"/>
              </a:ext>
            </a:extLst>
          </p:cNvPr>
          <p:cNvSpPr txBox="1"/>
          <p:nvPr/>
        </p:nvSpPr>
        <p:spPr>
          <a:xfrm>
            <a:off x="465908" y="4511040"/>
            <a:ext cx="323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 has been updated</a:t>
            </a:r>
          </a:p>
          <a:p>
            <a:r>
              <a:rPr lang="en-US" dirty="0"/>
              <a:t>Also need to update PIP-II parameters to reflect current understanding (accelerator talk)</a:t>
            </a:r>
          </a:p>
        </p:txBody>
      </p:sp>
    </p:spTree>
    <p:extLst>
      <p:ext uri="{BB962C8B-B14F-4D97-AF65-F5344CB8AC3E}">
        <p14:creationId xmlns:p14="http://schemas.microsoft.com/office/powerpoint/2010/main" val="206174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79" y="-69168"/>
            <a:ext cx="4775536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talks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DE8445-6BC4-4BB4-BB75-47441F90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59" y="817008"/>
            <a:ext cx="10515600" cy="55892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If you plan to submit an abstract or give a Mu2e-II talk, or are invited to give such a talk, please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Email </a:t>
            </a:r>
            <a:r>
              <a:rPr lang="en-US" sz="3300" dirty="0">
                <a:hlinkClick r:id="rId2"/>
              </a:rPr>
              <a:t>Kevin Lynch</a:t>
            </a:r>
            <a:r>
              <a:rPr lang="en-US" sz="3300" dirty="0"/>
              <a:t> and </a:t>
            </a:r>
            <a:r>
              <a:rPr lang="en-US" sz="3300" dirty="0">
                <a:hlinkClick r:id="rId3"/>
              </a:rPr>
              <a:t>Frank Porter</a:t>
            </a:r>
            <a:r>
              <a:rPr lang="en-US" sz="33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If you have an invitation, please email us even if you do not wish to accept – we may be able to suggest someone else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Fermilab requirements – writeups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Acknowledgment should usually include:</a:t>
            </a:r>
          </a:p>
          <a:p>
            <a:pPr lvl="2">
              <a:lnSpc>
                <a:spcPct val="120000"/>
              </a:lnSpc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This document was prepared by members of the Mu2e-II Collaboration using the resources of the Fermi National Accelerator Laboratory (Fermilab), a U.S. Department of Energy, Office of Science, HEP User Facility. Fermilab is managed by Fermi Research Alliance, LLC (FRA), acting under Contract No. DE-AC02-07CH11359.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Fermilab preprint number</a:t>
            </a:r>
          </a:p>
          <a:p>
            <a:pPr lvl="2">
              <a:lnSpc>
                <a:spcPct val="120000"/>
              </a:lnSpc>
            </a:pPr>
            <a:r>
              <a:rPr lang="en-US" sz="3300" dirty="0">
                <a:hlinkClick r:id="rId4"/>
              </a:rPr>
              <a:t>https://mu2e-docdb.fnal.gov/cgi-bin/private/ShowDocument?docid=4083</a:t>
            </a: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3300" dirty="0"/>
              <a:t>With byline, include: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“For the Mu2e-II Collaboration”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Optionally as applicable; “For the &lt;appropriate group name&gt; working group of the Mu2e-II Collaboration”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70" y="365126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4F7FD-7411-4FFE-8B78-D8BDEA60F625}"/>
              </a:ext>
            </a:extLst>
          </p:cNvPr>
          <p:cNvSpPr txBox="1"/>
          <p:nvPr/>
        </p:nvSpPr>
        <p:spPr>
          <a:xfrm>
            <a:off x="1019944" y="1726569"/>
            <a:ext cx="949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Mu2e runs until end of 2030, when does Mu2e-II run?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Mu2e experience useful to have in designing Mu2e-II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Significant construction could happen in parallel with Mu2e run, long shutdown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Major installation cannot begin until Mu2e is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Except perhaps portions of beamline from PIP-II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Sticky question: When/how can work happen in PS area?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Residual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2/22/2022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Snowmass22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99042" y="520761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F8D101-11D9-4BCA-A973-10AD1B0A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2118242"/>
            <a:ext cx="9747892" cy="2621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991674" y="1243004"/>
            <a:ext cx="7348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 from 2020 European Strategy Physics input on CLFV</a:t>
            </a:r>
            <a:r>
              <a:rPr lang="en-US" dirty="0">
                <a:solidFill>
                  <a:srgbClr val="555555"/>
                </a:solidFill>
                <a:latin typeface="Lato"/>
              </a:rPr>
              <a:t> </a:t>
            </a:r>
          </a:p>
          <a:p>
            <a:r>
              <a:rPr lang="en-US" sz="1400" dirty="0">
                <a:solidFill>
                  <a:srgbClr val="2B73B7"/>
                </a:solidFill>
                <a:latin typeface="Lato"/>
                <a:hlinkClick r:id="rId3" tooltip="https://arxiv.org/pdf/1812.06540.pdf"/>
              </a:rPr>
              <a:t>https://arxiv.org/pdf/1812.06540.pdf</a:t>
            </a:r>
            <a:endParaRPr lang="en-US" sz="1600" dirty="0">
              <a:solidFill>
                <a:srgbClr val="555555"/>
              </a:solidFill>
              <a:latin typeface="Lato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DB973-8420-4B22-A93E-39E8FA53BA97}"/>
              </a:ext>
            </a:extLst>
          </p:cNvPr>
          <p:cNvSpPr txBox="1"/>
          <p:nvPr/>
        </p:nvSpPr>
        <p:spPr>
          <a:xfrm>
            <a:off x="991674" y="4821898"/>
            <a:ext cx="9640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Nice overview, but already wrong when it appeared (not only for Mu2e)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Latest Mu2e is “Project Complete” April 2024 (</a:t>
            </a:r>
            <a:r>
              <a:rPr lang="en-US" sz="2400" dirty="0" err="1">
                <a:solidFill>
                  <a:srgbClr val="FF0000"/>
                </a:solidFill>
              </a:rPr>
              <a:t>R.Ray</a:t>
            </a:r>
            <a:r>
              <a:rPr lang="en-US" sz="2400" dirty="0">
                <a:solidFill>
                  <a:srgbClr val="FF0000"/>
                </a:solidFill>
              </a:rPr>
              <a:t>, DocDB-38699)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2/22/2022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Snowmass22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465978" y="138456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1250457" y="823842"/>
            <a:ext cx="1036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FNAL draft long-range plan (Jan 2021, excluding accompanying notes)</a:t>
            </a:r>
          </a:p>
          <a:p>
            <a:r>
              <a:rPr lang="en-US" dirty="0">
                <a:hlinkClick r:id="rId2"/>
              </a:rPr>
              <a:t>https://ppp-docdb.fnal.gov/cgi-bin/sso/RetrieveFile?docid=724&amp;filename=10yr-PLAN-Current.pdf</a:t>
            </a:r>
            <a:endParaRPr lang="en-US" dirty="0"/>
          </a:p>
        </p:txBody>
      </p:sp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2CB71C6C-6BF5-41AA-B7E9-2FD01500E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86" y="1621481"/>
            <a:ext cx="8248492" cy="4018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7622D2-4712-496B-8294-2A0A9EFD324A}"/>
              </a:ext>
            </a:extLst>
          </p:cNvPr>
          <p:cNvSpPr txBox="1"/>
          <p:nvPr/>
        </p:nvSpPr>
        <p:spPr>
          <a:xfrm>
            <a:off x="1381085" y="5584811"/>
            <a:ext cx="1043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Shows Mu2e running until end of FY30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Shows PIP-II operation beginning mid FY29 (PIP-II CD4 December 2028)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C2920D-5752-45DA-93C1-CA5378E4366D}"/>
              </a:ext>
            </a:extLst>
          </p:cNvPr>
          <p:cNvCxnSpPr/>
          <p:nvPr/>
        </p:nvCxnSpPr>
        <p:spPr>
          <a:xfrm flipH="1">
            <a:off x="9535236" y="3798627"/>
            <a:ext cx="1091821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7C11C3-E4BF-4A88-846F-CB7A147F9D5E}"/>
              </a:ext>
            </a:extLst>
          </p:cNvPr>
          <p:cNvSpPr txBox="1"/>
          <p:nvPr/>
        </p:nvSpPr>
        <p:spPr>
          <a:xfrm>
            <a:off x="9849135" y="3498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Mu2e</a:t>
            </a:r>
          </a:p>
        </p:txBody>
      </p:sp>
    </p:spTree>
    <p:extLst>
      <p:ext uri="{BB962C8B-B14F-4D97-AF65-F5344CB8AC3E}">
        <p14:creationId xmlns:p14="http://schemas.microsoft.com/office/powerpoint/2010/main" val="403591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7" y="-11639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9295E-411D-40B5-A24A-8D568006D367}"/>
              </a:ext>
            </a:extLst>
          </p:cNvPr>
          <p:cNvSpPr txBox="1"/>
          <p:nvPr/>
        </p:nvSpPr>
        <p:spPr>
          <a:xfrm>
            <a:off x="670181" y="5468795"/>
            <a:ext cx="524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https://www.sciencedirect.com/science/article/abs/pii/S0168900217309415</a:t>
            </a:r>
            <a:r>
              <a:rPr lang="en-US" dirty="0"/>
              <a:t> (</a:t>
            </a:r>
            <a:r>
              <a:rPr lang="en-US" dirty="0" err="1"/>
              <a:t>FermiCORD</a:t>
            </a:r>
            <a:r>
              <a:rPr lang="en-US" dirty="0"/>
              <a:t> paper)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B59C4-4C78-4D60-8CBB-4A1AB34AD94A}"/>
              </a:ext>
            </a:extLst>
          </p:cNvPr>
          <p:cNvSpPr txBox="1"/>
          <p:nvPr/>
        </p:nvSpPr>
        <p:spPr>
          <a:xfrm>
            <a:off x="670181" y="4904405"/>
            <a:ext cx="235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DocDB-5629 (Leveling)</a:t>
            </a:r>
          </a:p>
          <a:p>
            <a:r>
              <a:rPr lang="en-US" dirty="0"/>
              <a:t>See also: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DA834-409D-4871-AE28-A57E9F25736F}"/>
              </a:ext>
            </a:extLst>
          </p:cNvPr>
          <p:cNvSpPr txBox="1"/>
          <p:nvPr/>
        </p:nvSpPr>
        <p:spPr>
          <a:xfrm>
            <a:off x="431642" y="902604"/>
            <a:ext cx="487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Residual dose at production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365 days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after 1 week cooldown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mid-plane of PS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A174C9-A9B9-41E6-A8F9-02BDA24936E7}"/>
              </a:ext>
            </a:extLst>
          </p:cNvPr>
          <p:cNvGrpSpPr/>
          <p:nvPr/>
        </p:nvGrpSpPr>
        <p:grpSpPr>
          <a:xfrm>
            <a:off x="4067143" y="596348"/>
            <a:ext cx="7549758" cy="4969858"/>
            <a:chOff x="4067143" y="596348"/>
            <a:chExt cx="7549758" cy="4969858"/>
          </a:xfrm>
        </p:grpSpPr>
        <p:pic>
          <p:nvPicPr>
            <p:cNvPr id="11" name="Picture 10" descr="Chart, diagram, bar chart&#10;&#10;Description automatically generated with medium confidence">
              <a:extLst>
                <a:ext uri="{FF2B5EF4-FFF2-40B4-BE49-F238E27FC236}">
                  <a16:creationId xmlns:a16="http://schemas.microsoft.com/office/drawing/2014/main" id="{E0A6ABBC-434A-477A-9D14-21F54CBF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43" y="2016194"/>
              <a:ext cx="2640350" cy="2715569"/>
            </a:xfrm>
            <a:prstGeom prst="rect">
              <a:avLst/>
            </a:prstGeom>
          </p:spPr>
        </p:pic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F0B53524-418E-485E-AD79-F7414FD2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493" y="596348"/>
              <a:ext cx="4909408" cy="496985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0492C6-A9C3-4D09-AE9E-CC35CBE8D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8443" y="1013267"/>
              <a:ext cx="3228324" cy="1968472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BB055C-EB06-4DE1-B1D6-C71EAB6BED06}"/>
                </a:ext>
              </a:extLst>
            </p:cNvPr>
            <p:cNvCxnSpPr>
              <a:cxnSpLocks/>
            </p:cNvCxnSpPr>
            <p:nvPr/>
          </p:nvCxnSpPr>
          <p:spPr>
            <a:xfrm>
              <a:off x="5308443" y="3891358"/>
              <a:ext cx="3302157" cy="464301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0E67FF4-E874-422D-B968-436D5A510A4A}"/>
              </a:ext>
            </a:extLst>
          </p:cNvPr>
          <p:cNvSpPr txBox="1"/>
          <p:nvPr/>
        </p:nvSpPr>
        <p:spPr>
          <a:xfrm>
            <a:off x="6240820" y="5673112"/>
            <a:ext cx="575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Hottest point in this region: 21 rem/</a:t>
            </a:r>
            <a:r>
              <a:rPr lang="en-US" sz="2800" dirty="0" err="1">
                <a:solidFill>
                  <a:srgbClr val="FF0000"/>
                </a:solidFill>
              </a:rPr>
              <a:t>hr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0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B6F6417-23E5-4044-B7F6-A9FD8A816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20691"/>
              </p:ext>
            </p:extLst>
          </p:nvPr>
        </p:nvGraphicFramePr>
        <p:xfrm>
          <a:off x="1813790" y="1305758"/>
          <a:ext cx="83219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491">
                  <a:extLst>
                    <a:ext uri="{9D8B030D-6E8A-4147-A177-3AD203B41FA5}">
                      <a16:colId xmlns:a16="http://schemas.microsoft.com/office/drawing/2014/main" val="2186681823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746733435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1397117338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428129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Mu2e-II (nominal)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70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Stopped 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/POT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1.5x10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-3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8.9x10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-5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7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kinetic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 (3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3.6x10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20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(12014)</a:t>
                      </a:r>
                      <a:endParaRPr lang="en-US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4.5x10</a:t>
                      </a:r>
                      <a:r>
                        <a:rPr lang="en-US" baseline="30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3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Stopped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5.4x10</a:t>
                      </a:r>
                      <a:r>
                        <a:rPr lang="en-US" baseline="30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4.0x10</a:t>
                      </a:r>
                      <a:r>
                        <a:rPr lang="en-US" baseline="30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1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3.7x10</a:t>
                      </a:r>
                      <a:r>
                        <a:rPr lang="en-US" baseline="30000" dirty="0"/>
                        <a:t>-17</a:t>
                      </a:r>
                      <a:r>
                        <a:rPr lang="en-US" dirty="0"/>
                        <a:t> (12014)*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824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6C9260-5EBF-4FEE-8661-561D615C0392}"/>
              </a:ext>
            </a:extLst>
          </p:cNvPr>
          <p:cNvSpPr txBox="1"/>
          <p:nvPr/>
        </p:nvSpPr>
        <p:spPr>
          <a:xfrm>
            <a:off x="1813790" y="4205664"/>
            <a:ext cx="72863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POT = 3 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x 1.92x10</a:t>
            </a:r>
            <a:r>
              <a:rPr lang="en-US" baseline="30000" dirty="0">
                <a:solidFill>
                  <a:srgbClr val="00B050"/>
                </a:solidFill>
              </a:rPr>
              <a:t>7 </a:t>
            </a:r>
            <a:r>
              <a:rPr lang="en-US" dirty="0">
                <a:solidFill>
                  <a:srgbClr val="00B050"/>
                </a:solidFill>
              </a:rPr>
              <a:t>(s/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) x power(W) / </a:t>
            </a:r>
            <a:r>
              <a:rPr lang="en-US" dirty="0" err="1">
                <a:solidFill>
                  <a:srgbClr val="00B050"/>
                </a:solidFill>
              </a:rPr>
              <a:t>Ebeam</a:t>
            </a:r>
            <a:r>
              <a:rPr lang="en-US" dirty="0">
                <a:solidFill>
                  <a:srgbClr val="00B050"/>
                </a:solidFill>
              </a:rPr>
              <a:t>(J)</a:t>
            </a:r>
          </a:p>
          <a:p>
            <a:endParaRPr lang="en-US" dirty="0"/>
          </a:p>
          <a:p>
            <a:r>
              <a:rPr lang="en-US" dirty="0"/>
              <a:t>*DocDB 7464 says 0.00187 stopped mu/POT (corresponds to SES 3x10</a:t>
            </a:r>
            <a:r>
              <a:rPr lang="en-US" baseline="30000" dirty="0"/>
              <a:t>-17</a:t>
            </a:r>
            <a:r>
              <a:rPr lang="en-US" dirty="0"/>
              <a:t>); </a:t>
            </a:r>
          </a:p>
          <a:p>
            <a:r>
              <a:rPr lang="en-US" dirty="0"/>
              <a:t>  SES here is scaled from this using 0.0015 stopped mu/POT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Stopped mu(Mu2e-II)/Stopped mu(Mu2e) = 40/5.4 = 7.4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3DAD6-B4D7-47E4-8DD7-45DC3E77ABFA}"/>
              </a:ext>
            </a:extLst>
          </p:cNvPr>
          <p:cNvSpPr txBox="1"/>
          <p:nvPr/>
        </p:nvSpPr>
        <p:spPr>
          <a:xfrm>
            <a:off x="10226963" y="2513948"/>
            <a:ext cx="22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in () are DocDB 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832E9-BDFA-4D30-AA90-DE5AB5910F1B}"/>
              </a:ext>
            </a:extLst>
          </p:cNvPr>
          <p:cNvSpPr txBox="1"/>
          <p:nvPr/>
        </p:nvSpPr>
        <p:spPr>
          <a:xfrm>
            <a:off x="9219656" y="3937143"/>
            <a:ext cx="286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 = Protons On Target</a:t>
            </a:r>
          </a:p>
          <a:p>
            <a:r>
              <a:rPr lang="en-US" dirty="0"/>
              <a:t>SES = Single Event Sensitivity</a:t>
            </a:r>
          </a:p>
        </p:txBody>
      </p:sp>
    </p:spTree>
    <p:extLst>
      <p:ext uri="{BB962C8B-B14F-4D97-AF65-F5344CB8AC3E}">
        <p14:creationId xmlns:p14="http://schemas.microsoft.com/office/powerpoint/2010/main" val="428432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20BEE-8D0B-4A21-9C99-E81F1118F303}"/>
              </a:ext>
            </a:extLst>
          </p:cNvPr>
          <p:cNvSpPr txBox="1"/>
          <p:nvPr/>
        </p:nvSpPr>
        <p:spPr>
          <a:xfrm>
            <a:off x="1683797" y="4455811"/>
            <a:ext cx="904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 assume the efficiency to observe a conversion electron is the same in Mu2e-II as in Mu2e)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7E2835-450D-4BD7-959D-8B74A973FFDA}"/>
              </a:ext>
            </a:extLst>
          </p:cNvPr>
          <p:cNvGrpSpPr/>
          <p:nvPr/>
        </p:nvGrpSpPr>
        <p:grpSpPr>
          <a:xfrm>
            <a:off x="2433510" y="1694503"/>
            <a:ext cx="7158726" cy="2414847"/>
            <a:chOff x="2516637" y="2431712"/>
            <a:chExt cx="7158726" cy="2414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FBC0EF-31C8-4670-8368-E687BAF39B27}"/>
                </a:ext>
              </a:extLst>
            </p:cNvPr>
            <p:cNvSpPr txBox="1"/>
            <p:nvPr/>
          </p:nvSpPr>
          <p:spPr>
            <a:xfrm>
              <a:off x="2516637" y="2431712"/>
              <a:ext cx="71587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means that for a SES of 10x better than Mu2e, or SES = 3.7x10</a:t>
              </a:r>
              <a:r>
                <a:rPr lang="en-US" sz="2400" baseline="30000" dirty="0"/>
                <a:t>-18</a:t>
              </a:r>
              <a:r>
                <a:rPr lang="en-US" sz="2400" dirty="0"/>
                <a:t>, the beam power should be 135 kW</a:t>
              </a:r>
            </a:p>
            <a:p>
              <a:endParaRPr lang="en-US" sz="2400" dirty="0"/>
            </a:p>
            <a:p>
              <a:r>
                <a:rPr lang="en-US" sz="2400" dirty="0"/>
                <a:t>In other words, </a:t>
              </a:r>
            </a:p>
            <a:p>
              <a:endParaRPr lang="en-US" sz="2400" dirty="0"/>
            </a:p>
            <a:p>
              <a:r>
                <a:rPr lang="en-US" sz="2400" dirty="0"/>
                <a:t>SES(Mu2e-II) = 5x10</a:t>
              </a:r>
              <a:r>
                <a:rPr lang="en-US" sz="2400" baseline="30000" dirty="0"/>
                <a:t>-18 </a:t>
              </a:r>
              <a:r>
                <a:rPr lang="en-US" sz="2400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/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kW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87EF57-D9FC-47B5-8252-83C3AB826794}"/>
              </a:ext>
            </a:extLst>
          </p:cNvPr>
          <p:cNvSpPr txBox="1"/>
          <p:nvPr/>
        </p:nvSpPr>
        <p:spPr>
          <a:xfrm>
            <a:off x="2805011" y="5257035"/>
            <a:ext cx="86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Comment: These are early results and will change!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92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431" y="390689"/>
            <a:ext cx="7476057" cy="1113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 Snowmass 22 - Endgame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EFBE240-65F7-4F61-ABEE-80B72FB4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14" y="1569199"/>
            <a:ext cx="107899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White Paper submission to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arXiv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no later than March 15, 2022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 submissions and updates unlikely to be incorporated in the working group reports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Topical Groups due: no later than May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Frontiers due: no later than June 30,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Community Summer Study (CSS): July 2022 at UW-Seattle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</a:t>
            </a:r>
            <a:r>
              <a:rPr lang="en-US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inal reports by Frontiers due: no later than September 30, 2022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Book and on-line archive documents due: October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3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18" y="158590"/>
            <a:ext cx="8713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Proposed Mu2e-II beam nomenclature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81" y="566057"/>
            <a:ext cx="4211538" cy="1995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151FA7-846A-42E7-9B66-BE8260477EAC}"/>
              </a:ext>
            </a:extLst>
          </p:cNvPr>
          <p:cNvSpPr txBox="1"/>
          <p:nvPr/>
        </p:nvSpPr>
        <p:spPr>
          <a:xfrm>
            <a:off x="7989917" y="5052887"/>
            <a:ext cx="3722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Eric Prebys </a:t>
            </a:r>
            <a:r>
              <a:rPr lang="en-US" dirty="0">
                <a:hlinkClick r:id="rId3"/>
              </a:rPr>
              <a:t>https://indico.fnal.gov/event/44997/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err="1"/>
              <a:t>Neuffer</a:t>
            </a:r>
            <a:r>
              <a:rPr lang="en-US" dirty="0"/>
              <a:t>, DocDB 33896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9" y="2663578"/>
            <a:ext cx="3574310" cy="2174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0FAFC-F92D-408E-8AF3-AA80C238A860}"/>
              </a:ext>
            </a:extLst>
          </p:cNvPr>
          <p:cNvSpPr txBox="1"/>
          <p:nvPr/>
        </p:nvSpPr>
        <p:spPr>
          <a:xfrm>
            <a:off x="668786" y="872369"/>
            <a:ext cx="6739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accelerator group usage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delivery is different than Mu2e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160F83E-AD72-4FC7-B1D7-DCF60275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51710"/>
              </p:ext>
            </p:extLst>
          </p:nvPr>
        </p:nvGraphicFramePr>
        <p:xfrm>
          <a:off x="553801" y="2016543"/>
          <a:ext cx="6932216" cy="243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93">
                  <a:extLst>
                    <a:ext uri="{9D8B030D-6E8A-4147-A177-3AD203B41FA5}">
                      <a16:colId xmlns:a16="http://schemas.microsoft.com/office/drawing/2014/main" val="2626700857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2938543179"/>
                    </a:ext>
                  </a:extLst>
                </a:gridCol>
              </a:tblGrid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7733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Beam in one PIP-II RF bucket (162.5 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4786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PIP-II pulse (20 Hz/0.55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(but see below)*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1741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Mu2e-II repetition (e.g., 1693 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Spill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8073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Set of bunches in one spill (e.g.,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Burst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998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B4661D-984B-4CFB-B941-4E9E13D93418}"/>
              </a:ext>
            </a:extLst>
          </p:cNvPr>
          <p:cNvSpPr txBox="1"/>
          <p:nvPr/>
        </p:nvSpPr>
        <p:spPr>
          <a:xfrm>
            <a:off x="409914" y="4491451"/>
            <a:ext cx="726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*One PIP-II pulse is about 27770 Mu2e-II spills; suggest saying “PIP-II pulse”</a:t>
            </a:r>
          </a:p>
          <a:p>
            <a:r>
              <a:rPr lang="en-US" dirty="0"/>
              <a:t>      to avoid confusion.</a:t>
            </a:r>
          </a:p>
          <a:p>
            <a:r>
              <a:rPr lang="en-US" dirty="0"/>
              <a:t>**”Pulse” may be used when distinction is not important</a:t>
            </a:r>
          </a:p>
        </p:txBody>
      </p:sp>
    </p:spTree>
    <p:extLst>
      <p:ext uri="{BB962C8B-B14F-4D97-AF65-F5344CB8AC3E}">
        <p14:creationId xmlns:p14="http://schemas.microsoft.com/office/powerpoint/2010/main" val="295852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70" y="234156"/>
            <a:ext cx="846246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Purpose of this Mu2e-II 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4F7FD-7411-4FFE-8B78-D8BDEA60F625}"/>
              </a:ext>
            </a:extLst>
          </p:cNvPr>
          <p:cNvSpPr txBox="1"/>
          <p:nvPr/>
        </p:nvSpPr>
        <p:spPr>
          <a:xfrm>
            <a:off x="1674980" y="1966811"/>
            <a:ext cx="8652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Review of draft contributed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81075-088E-48BA-83EA-124F07B7B813}"/>
              </a:ext>
            </a:extLst>
          </p:cNvPr>
          <p:cNvSpPr txBox="1"/>
          <p:nvPr/>
        </p:nvSpPr>
        <p:spPr>
          <a:xfrm>
            <a:off x="1189855" y="4475310"/>
            <a:ext cx="96224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dirty="0">
                <a:solidFill>
                  <a:srgbClr val="00B050"/>
                </a:solidFill>
              </a:rPr>
              <a:t>Draft Snowmass22 contributed paper on Overleaf (read link):</a:t>
            </a:r>
          </a:p>
          <a:p>
            <a:pPr marL="914400" lvl="2" indent="0" algn="ctr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  <a:hlinkClick r:id="rId2"/>
              </a:rPr>
              <a:t>https://www.overleaf.com/read/mrbgttkmfgvq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D6879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 algn="ctr">
              <a:buNone/>
            </a:pPr>
            <a:r>
              <a:rPr lang="en-US" altLang="en-US" sz="2400" dirty="0">
                <a:solidFill>
                  <a:srgbClr val="5D6879"/>
                </a:solidFill>
                <a:latin typeface="Courier New" panose="02070309020205020404" pitchFamily="49" charset="0"/>
              </a:rPr>
              <a:t>(Let me know if you need edit link)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D6879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2/22/2022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Snowmass22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271303" y="97927"/>
            <a:ext cx="685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Mu2e-II Snowmass21 Committee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97929" y="621147"/>
          <a:ext cx="9269006" cy="58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666">
                  <a:extLst>
                    <a:ext uri="{9D8B030D-6E8A-4147-A177-3AD203B41FA5}">
                      <a16:colId xmlns:a16="http://schemas.microsoft.com/office/drawing/2014/main" val="3794896014"/>
                    </a:ext>
                  </a:extLst>
                </a:gridCol>
                <a:gridCol w="2584219">
                  <a:extLst>
                    <a:ext uri="{9D8B030D-6E8A-4147-A177-3AD203B41FA5}">
                      <a16:colId xmlns:a16="http://schemas.microsoft.com/office/drawing/2014/main" val="1698443108"/>
                    </a:ext>
                  </a:extLst>
                </a:gridCol>
                <a:gridCol w="3319121">
                  <a:extLst>
                    <a:ext uri="{9D8B030D-6E8A-4147-A177-3AD203B41FA5}">
                      <a16:colId xmlns:a16="http://schemas.microsoft.com/office/drawing/2014/main" val="3019934301"/>
                    </a:ext>
                  </a:extLst>
                </a:gridCol>
              </a:tblGrid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87057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Dan Ambrose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</a:t>
                      </a:r>
                      <a:r>
                        <a:rPr lang="en-US" sz="2000" dirty="0" err="1"/>
                        <a:t>Minn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ambrose0028@gmail.com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123250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Rebecca Chislett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UC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rebecca.chislett@ucl.ac.uk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1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Lisa Goodenough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goodenou@fnal.gov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2527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Julian </a:t>
                      </a:r>
                      <a:r>
                        <a:rPr lang="en-US" sz="2000" dirty="0" err="1"/>
                        <a:t>Heeck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julian.heeck@gmail.com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2249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David Neuffer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neuffer@fnal.gov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6032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Yuri Oksuzian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yoksuzian@anl.gov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382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Frank Porter 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fcp@caltech.edu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92976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Giovanni </a:t>
                      </a:r>
                      <a:r>
                        <a:rPr lang="en-US" sz="2000" dirty="0" err="1"/>
                        <a:t>Tassielli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INFN-Lecce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giovani.tassielli@le.infn.it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603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Robert Bernstein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rhbob@fnal.gov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37965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Jim Miller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Boston 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miller@bu.edu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4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5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26" y="-22272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contributed paper author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6C3124-4B95-41DB-96FA-3969CF94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7" y="791955"/>
            <a:ext cx="10515600" cy="22033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Status as of Feb 17, 2022</a:t>
            </a:r>
          </a:p>
          <a:p>
            <a:r>
              <a:rPr lang="en-US" dirty="0">
                <a:solidFill>
                  <a:srgbClr val="FF0000"/>
                </a:solidFill>
              </a:rPr>
              <a:t>Please check!!!!</a:t>
            </a:r>
          </a:p>
          <a:p>
            <a:r>
              <a:rPr lang="en-US" dirty="0">
                <a:solidFill>
                  <a:srgbClr val="FF0000"/>
                </a:solidFill>
              </a:rPr>
              <a:t>Let me know if you want to be added</a:t>
            </a:r>
          </a:p>
          <a:p>
            <a:r>
              <a:rPr lang="en-US" dirty="0">
                <a:solidFill>
                  <a:srgbClr val="FF0000"/>
                </a:solidFill>
              </a:rPr>
              <a:t>If you think people are missing, let them know so they can ask to be added</a:t>
            </a:r>
          </a:p>
          <a:p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D4EB8F0-6DEE-4D69-BA3E-F94BCE51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1" y="2566367"/>
            <a:ext cx="8552030" cy="38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E840-2125-4F16-A0F1-D587C0FA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25" y="1036926"/>
            <a:ext cx="10515600" cy="5254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Please respond (to 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fcp@caltech.edu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Philosophy is people need to sign 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 please send me an email if you haven’t already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Also, please check that I got your information right!</a:t>
            </a:r>
          </a:p>
          <a:p>
            <a:r>
              <a:rPr lang="en-US" dirty="0"/>
              <a:t>I will make sure anyone on the list is also on the Mu2e-II email list</a:t>
            </a:r>
          </a:p>
          <a:p>
            <a:pPr lvl="1"/>
            <a:r>
              <a:rPr lang="en-US" dirty="0"/>
              <a:t>That is: </a:t>
            </a:r>
            <a:r>
              <a:rPr lang="en-US" sz="2400" dirty="0">
                <a:hlinkClick r:id="rId3"/>
              </a:rPr>
              <a:t>mu2eii@listserv.fnal.gov</a:t>
            </a:r>
            <a:endParaRPr lang="en-US" dirty="0"/>
          </a:p>
          <a:p>
            <a:pPr lvl="1"/>
            <a:r>
              <a:rPr lang="en-US" dirty="0"/>
              <a:t>The email list is a superset of the collaboration list</a:t>
            </a:r>
          </a:p>
          <a:p>
            <a:r>
              <a:rPr lang="en-US" dirty="0"/>
              <a:t>Collaboration/author list is available from the internal Mu2e-II wiki page</a:t>
            </a:r>
          </a:p>
          <a:p>
            <a:pPr lvl="1"/>
            <a:r>
              <a:rPr lang="en-US" sz="1800" dirty="0">
                <a:hlinkClick r:id="rId4"/>
              </a:rPr>
              <a:t>https://mu2eii-internal-wiki.fnal.gov/wiki/Main_Page#Mu2e-II_Collaboration_and_Author_list</a:t>
            </a:r>
            <a:endParaRPr lang="en-US" sz="1800" dirty="0"/>
          </a:p>
          <a:p>
            <a:r>
              <a:rPr lang="en-US" sz="2400" dirty="0"/>
              <a:t>Also directly accessible with link</a:t>
            </a:r>
          </a:p>
          <a:p>
            <a:pPr lvl="1"/>
            <a:r>
              <a:rPr lang="en-US" sz="1800" dirty="0">
                <a:hlinkClick r:id="rId5"/>
              </a:rPr>
              <a:t>https://caltech.app.box.com/file/793439425745?s=gkidbcqykvhrmfnl85rfct3z6ybhftqb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28" y="159146"/>
            <a:ext cx="9190591" cy="5536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Snowmass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54C0F-B584-4889-ACB8-AB8D9ADA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0" y="1006019"/>
            <a:ext cx="10716087" cy="2566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March 15, 2022 deadline for submission of Mu2e-II contribution to </a:t>
            </a:r>
            <a:r>
              <a:rPr lang="en-US" sz="3000" dirty="0" err="1">
                <a:solidFill>
                  <a:srgbClr val="FF0000"/>
                </a:solidFill>
              </a:rPr>
              <a:t>arXiv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That is, we need to be done in </a:t>
            </a:r>
            <a:r>
              <a:rPr lang="en-US" sz="3600" dirty="0">
                <a:solidFill>
                  <a:srgbClr val="7030A0"/>
                </a:solidFill>
              </a:rPr>
              <a:t>0.7</a:t>
            </a:r>
            <a:r>
              <a:rPr lang="en-US" sz="3600" dirty="0">
                <a:solidFill>
                  <a:srgbClr val="002060"/>
                </a:solidFill>
              </a:rPr>
              <a:t> months!!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Plan to submit a day or two early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Please take a look and transmit comments as soon as possible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5B046-ECA4-485E-BC49-AEBF9205E950}"/>
              </a:ext>
            </a:extLst>
          </p:cNvPr>
          <p:cNvSpPr txBox="1"/>
          <p:nvPr/>
        </p:nvSpPr>
        <p:spPr>
          <a:xfrm>
            <a:off x="2158174" y="5020984"/>
            <a:ext cx="776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will serve as the input to the Topical Group Convenors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Their deadline for preliminary reports is May 31,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68DEE-75EC-46D2-A892-F8FB89A02958}"/>
              </a:ext>
            </a:extLst>
          </p:cNvPr>
          <p:cNvSpPr txBox="1"/>
          <p:nvPr/>
        </p:nvSpPr>
        <p:spPr>
          <a:xfrm>
            <a:off x="1145177" y="3678241"/>
            <a:ext cx="109032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B050"/>
                </a:solidFill>
              </a:rPr>
              <a:t>Draft Snowmass22 contributed paper on Overleaf (read link):</a:t>
            </a:r>
          </a:p>
          <a:p>
            <a:pPr marL="914400" lvl="2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  <a:hlinkClick r:id="rId2"/>
              </a:rPr>
              <a:t>https://www.overleaf.com/read/mrbgttkmfgvq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D6879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7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C49F-CF7C-4EDF-8402-F29B158D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6CF1-429C-45D0-BE55-F0810099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5F18-918C-47D6-A64E-72D47F6C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E55A60-AF46-4C21-894F-35ABE6AB0046}"/>
              </a:ext>
            </a:extLst>
          </p:cNvPr>
          <p:cNvSpPr/>
          <p:nvPr/>
        </p:nvSpPr>
        <p:spPr>
          <a:xfrm>
            <a:off x="3886910" y="0"/>
            <a:ext cx="496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Working Groups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B66879-D013-451E-BFA8-D441DE1C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35192"/>
              </p:ext>
            </p:extLst>
          </p:nvPr>
        </p:nvGraphicFramePr>
        <p:xfrm>
          <a:off x="2209800" y="479478"/>
          <a:ext cx="8318766" cy="610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550">
                  <a:extLst>
                    <a:ext uri="{9D8B030D-6E8A-4147-A177-3AD203B41FA5}">
                      <a16:colId xmlns:a16="http://schemas.microsoft.com/office/drawing/2014/main" val="2984652802"/>
                    </a:ext>
                  </a:extLst>
                </a:gridCol>
                <a:gridCol w="2831216">
                  <a:extLst>
                    <a:ext uri="{9D8B030D-6E8A-4147-A177-3AD203B41FA5}">
                      <a16:colId xmlns:a16="http://schemas.microsoft.com/office/drawing/2014/main" val="738199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Mu2e-II working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Convenors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20197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Theory</a:t>
                      </a:r>
                      <a:endParaRPr lang="en-US" sz="1400" dirty="0"/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mu2eii-theory@fnal.gov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Lorenzo Calibbi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Julian Heeck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42589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Accelerator (including PS, production target, extinction)</a:t>
                      </a:r>
                    </a:p>
                    <a:p>
                      <a:pPr lvl="1"/>
                      <a:r>
                        <a:rPr lang="en-US" sz="1600" dirty="0">
                          <a:solidFill>
                            <a:srgbClr val="0070C0"/>
                          </a:solidFill>
                          <a:hlinkClick r:id="rId4"/>
                        </a:rPr>
                        <a:t>mu2e-ii-accelerator@fnal.gov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Karie Badgley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Neuffer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Eric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Prebys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62752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Radiation mitigation (includes radiation simulation)</a:t>
                      </a:r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mu2eii-radiation@fnal.gov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Michael MacKenzie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Stefan Mueller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Vitaly Pronskikh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65211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Tracker</a:t>
                      </a:r>
                    </a:p>
                    <a:p>
                      <a:pPr lvl="1"/>
                      <a:r>
                        <a:rPr lang="en-US" sz="1600" dirty="0">
                          <a:hlinkClick r:id="rId6"/>
                        </a:rPr>
                        <a:t>mu2eii-tracker@fnal.gov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Daniel Ambrose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Giovanni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Tassielli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32076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Calorimeter (and STM?)</a:t>
                      </a:r>
                    </a:p>
                    <a:p>
                      <a:pPr lvl="1"/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hlinkClick r:id="rId7"/>
                        </a:rPr>
                        <a:t>mu2eii-calorimeter@listserv.fnal.gov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Hitlin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Luca Morescalchi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Ivano Sarra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31249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CRV</a:t>
                      </a:r>
                    </a:p>
                    <a:p>
                      <a:pPr lvl="1"/>
                      <a:r>
                        <a:rPr lang="en-US" sz="1600" dirty="0">
                          <a:hlinkClick r:id="rId8"/>
                        </a:rPr>
                        <a:t>mu2eii-crv@listserv.fnal.gov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Craig Dukes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02488"/>
                  </a:ext>
                </a:extLst>
              </a:tr>
              <a:tr h="771116">
                <a:tc>
                  <a:txBody>
                    <a:bodyPr/>
                    <a:lstStyle/>
                    <a:p>
                      <a:r>
                        <a:rPr lang="en-US" sz="1600" dirty="0"/>
                        <a:t>Sensitivity estimate (includes simulation, stopping target)</a:t>
                      </a:r>
                    </a:p>
                    <a:p>
                      <a:pPr lvl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mu2e-ii-sensitivity@listserv.fnal.gov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Lisa Goodenough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Sophie Middleton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21185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Trigger and DAQ</a:t>
                      </a:r>
                    </a:p>
                    <a:p>
                      <a:pPr lvl="1"/>
                      <a:r>
                        <a:rPr lang="en-US" sz="1600" dirty="0">
                          <a:hlinkClick r:id="rId10"/>
                        </a:rPr>
                        <a:t>mu2eii-tdaq@listserv.fnal.gov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Antonio Gioiosa</a:t>
                      </a:r>
                    </a:p>
                    <a:p>
                      <a:r>
                        <a:rPr lang="en-US" sz="1600" dirty="0" err="1"/>
                        <a:t>Giani</a:t>
                      </a:r>
                      <a:r>
                        <a:rPr lang="en-US" sz="1600" dirty="0"/>
                        <a:t> Pezzullo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0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61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75" y="2315410"/>
            <a:ext cx="6041572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Mu2e-II Working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F7E0E-1F86-41C4-B059-83EF087F3978}"/>
              </a:ext>
            </a:extLst>
          </p:cNvPr>
          <p:cNvSpPr txBox="1"/>
          <p:nvPr/>
        </p:nvSpPr>
        <p:spPr>
          <a:xfrm>
            <a:off x="3111690" y="4012442"/>
            <a:ext cx="597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Email convenors if you wish to participate</a:t>
            </a:r>
          </a:p>
          <a:p>
            <a:pPr algn="ctr"/>
            <a:r>
              <a:rPr lang="en-US" sz="2400" dirty="0"/>
              <a:t>Anyone can subscribe to email lists</a:t>
            </a:r>
          </a:p>
        </p:txBody>
      </p:sp>
    </p:spTree>
    <p:extLst>
      <p:ext uri="{BB962C8B-B14F-4D97-AF65-F5344CB8AC3E}">
        <p14:creationId xmlns:p14="http://schemas.microsoft.com/office/powerpoint/2010/main" val="6095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90" y="709454"/>
            <a:ext cx="6212260" cy="329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Karie Badgley,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David </a:t>
            </a:r>
            <a:r>
              <a:rPr lang="en-US" sz="2000" dirty="0" err="1">
                <a:solidFill>
                  <a:srgbClr val="00B050"/>
                </a:solidFill>
              </a:rPr>
              <a:t>Neuffer</a:t>
            </a:r>
            <a:r>
              <a:rPr lang="en-US" sz="2000" dirty="0">
                <a:solidFill>
                  <a:srgbClr val="00B050"/>
                </a:solidFill>
              </a:rPr>
              <a:t>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Eric Prebys, Convenor,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Mary Anne Cummings, Muons, Inc.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Keegan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Harrig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Andrei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Gaponenko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Kevin Lynch, CUNY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Diktys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Stratakis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34D3F-597C-42B2-AD8A-C0EDC6918B05}"/>
              </a:ext>
            </a:extLst>
          </p:cNvPr>
          <p:cNvSpPr txBox="1"/>
          <p:nvPr/>
        </p:nvSpPr>
        <p:spPr>
          <a:xfrm>
            <a:off x="378823" y="1294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070C0"/>
                </a:solidFill>
                <a:hlinkClick r:id="rId2"/>
              </a:rPr>
              <a:t>mu2e-ii-accelerator@fnal.gov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159937</TotalTime>
  <Words>2742</Words>
  <Application>Microsoft Office PowerPoint</Application>
  <PresentationFormat>Widescreen</PresentationFormat>
  <Paragraphs>513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Arial Unicode MS</vt:lpstr>
      <vt:lpstr>Arial</vt:lpstr>
      <vt:lpstr>Calibri</vt:lpstr>
      <vt:lpstr>Calibri Light</vt:lpstr>
      <vt:lpstr>Cambria Math</vt:lpstr>
      <vt:lpstr>Courier New</vt:lpstr>
      <vt:lpstr>Lato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Mu2e-II workshops</vt:lpstr>
      <vt:lpstr>Purpose of this Mu2e-II Workshop</vt:lpstr>
      <vt:lpstr>Mu2e-II contributed paper author list</vt:lpstr>
      <vt:lpstr>Mu2e-II collaboration/author list</vt:lpstr>
      <vt:lpstr>Mu2e-II Snowmass Schedule</vt:lpstr>
      <vt:lpstr>PowerPoint Presentation</vt:lpstr>
      <vt:lpstr>Mu2e-II Working Groups</vt:lpstr>
      <vt:lpstr>Accelerator</vt:lpstr>
      <vt:lpstr>Radiation simulation and mitigation</vt:lpstr>
      <vt:lpstr>Theory</vt:lpstr>
      <vt:lpstr>Tracker</vt:lpstr>
      <vt:lpstr>Calorimeter</vt:lpstr>
      <vt:lpstr>Cosmic Ray Veto</vt:lpstr>
      <vt:lpstr>Trigger/DAQ</vt:lpstr>
      <vt:lpstr>Sensitivity estimates</vt:lpstr>
      <vt:lpstr>PowerPoint Presentation</vt:lpstr>
      <vt:lpstr>Additional Material</vt:lpstr>
      <vt:lpstr>September 15, 2021 Mu2e-II workshop agenda</vt:lpstr>
      <vt:lpstr>Mu2e-II Parameters</vt:lpstr>
      <vt:lpstr>Mu2e-II talks</vt:lpstr>
      <vt:lpstr>Thinking about “when”</vt:lpstr>
      <vt:lpstr>PowerPoint Presentation</vt:lpstr>
      <vt:lpstr>PowerPoint Presentation</vt:lpstr>
      <vt:lpstr>Thinking about “when”</vt:lpstr>
      <vt:lpstr>Muon stops</vt:lpstr>
      <vt:lpstr>Muon stops</vt:lpstr>
      <vt:lpstr> Snowmass 22 - Endgame Schedule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Porter</dc:creator>
  <cp:lastModifiedBy>Frank Porter</cp:lastModifiedBy>
  <cp:revision>635</cp:revision>
  <cp:lastPrinted>2021-09-14T22:52:23Z</cp:lastPrinted>
  <dcterms:created xsi:type="dcterms:W3CDTF">2020-06-18T01:49:09Z</dcterms:created>
  <dcterms:modified xsi:type="dcterms:W3CDTF">2022-02-22T00:22:51Z</dcterms:modified>
</cp:coreProperties>
</file>