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8" r:id="rId2"/>
    <p:sldId id="497" r:id="rId3"/>
    <p:sldId id="501" r:id="rId4"/>
    <p:sldId id="502" r:id="rId5"/>
    <p:sldId id="503" r:id="rId6"/>
    <p:sldId id="504" r:id="rId7"/>
    <p:sldId id="505" r:id="rId8"/>
    <p:sldId id="506" r:id="rId9"/>
    <p:sldId id="507" r:id="rId10"/>
    <p:sldId id="508" r:id="rId11"/>
    <p:sldId id="509" r:id="rId12"/>
    <p:sldId id="510" r:id="rId13"/>
    <p:sldId id="495" r:id="rId14"/>
  </p:sldIdLst>
  <p:sldSz cx="9144000" cy="6858000" type="screen4x3"/>
  <p:notesSz cx="9601200" cy="7315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305">
          <p15:clr>
            <a:srgbClr val="A4A3A4"/>
          </p15:clr>
        </p15:guide>
        <p15:guide id="2" pos="302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800080"/>
    <a:srgbClr val="CC00CC"/>
    <a:srgbClr val="0033CC"/>
    <a:srgbClr val="CC0099"/>
    <a:srgbClr val="660066"/>
    <a:srgbClr val="099B10"/>
    <a:srgbClr val="0099CC"/>
    <a:srgbClr val="FF0000"/>
    <a:srgbClr val="FF1F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317" autoAdjust="0"/>
    <p:restoredTop sz="88054" autoAdjust="0"/>
  </p:normalViewPr>
  <p:slideViewPr>
    <p:cSldViewPr snapToGrid="0">
      <p:cViewPr varScale="1">
        <p:scale>
          <a:sx n="84" d="100"/>
          <a:sy n="84" d="100"/>
        </p:scale>
        <p:origin x="94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-786" y="-84"/>
      </p:cViewPr>
      <p:guideLst>
        <p:guide orient="horz" pos="2305"/>
        <p:guide pos="3023"/>
      </p:guideLst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4160937" cy="364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862" tIns="50432" rIns="100862" bIns="50432" numCol="1" anchor="t" anchorCtr="0" compatLnSpc="1">
            <a:prstTxWarp prst="textNoShape">
              <a:avLst/>
            </a:prstTxWarp>
          </a:bodyPr>
          <a:lstStyle>
            <a:lvl1pPr algn="l" defTabSz="1004794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38180" y="1"/>
            <a:ext cx="4160937" cy="364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862" tIns="50432" rIns="100862" bIns="50432" numCol="1" anchor="t" anchorCtr="0" compatLnSpc="1">
            <a:prstTxWarp prst="textNoShape">
              <a:avLst/>
            </a:prstTxWarp>
          </a:bodyPr>
          <a:lstStyle>
            <a:lvl1pPr algn="r" defTabSz="1004794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48716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862" tIns="50432" rIns="100862" bIns="50432" numCol="1" anchor="b" anchorCtr="0" compatLnSpc="1">
            <a:prstTxWarp prst="textNoShape">
              <a:avLst/>
            </a:prstTxWarp>
          </a:bodyPr>
          <a:lstStyle>
            <a:lvl1pPr algn="l" defTabSz="1004794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38180" y="6948716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862" tIns="50432" rIns="100862" bIns="50432" numCol="1" anchor="b" anchorCtr="0" compatLnSpc="1">
            <a:prstTxWarp prst="textNoShape">
              <a:avLst/>
            </a:prstTxWarp>
          </a:bodyPr>
          <a:lstStyle>
            <a:lvl1pPr algn="r" defTabSz="1004794">
              <a:defRPr sz="1300">
                <a:latin typeface="Arial" charset="0"/>
              </a:defRPr>
            </a:lvl1pPr>
          </a:lstStyle>
          <a:p>
            <a:pPr>
              <a:defRPr/>
            </a:pPr>
            <a:fld id="{D575CCDA-FAD9-4534-9A8F-CDAEDDF909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9156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4160937" cy="364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862" tIns="50432" rIns="100862" bIns="50432" numCol="1" anchor="t" anchorCtr="0" compatLnSpc="1">
            <a:prstTxWarp prst="textNoShape">
              <a:avLst/>
            </a:prstTxWarp>
          </a:bodyPr>
          <a:lstStyle>
            <a:lvl1pPr algn="l" defTabSz="1004794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38180" y="1"/>
            <a:ext cx="4160937" cy="364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862" tIns="50432" rIns="100862" bIns="50432" numCol="1" anchor="t" anchorCtr="0" compatLnSpc="1">
            <a:prstTxWarp prst="textNoShape">
              <a:avLst/>
            </a:prstTxWarp>
          </a:bodyPr>
          <a:lstStyle>
            <a:lvl1pPr algn="r" defTabSz="1004794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3388" y="550863"/>
            <a:ext cx="3656012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67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0540" y="3474964"/>
            <a:ext cx="7680127" cy="3291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862" tIns="50432" rIns="100862" bIns="5043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67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48716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862" tIns="50432" rIns="100862" bIns="50432" numCol="1" anchor="b" anchorCtr="0" compatLnSpc="1">
            <a:prstTxWarp prst="textNoShape">
              <a:avLst/>
            </a:prstTxWarp>
          </a:bodyPr>
          <a:lstStyle>
            <a:lvl1pPr algn="l" defTabSz="1004794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67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38180" y="6948716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862" tIns="50432" rIns="100862" bIns="50432" numCol="1" anchor="b" anchorCtr="0" compatLnSpc="1">
            <a:prstTxWarp prst="textNoShape">
              <a:avLst/>
            </a:prstTxWarp>
          </a:bodyPr>
          <a:lstStyle>
            <a:lvl1pPr algn="r" defTabSz="1004794">
              <a:defRPr sz="1300">
                <a:latin typeface="Arial" charset="0"/>
              </a:defRPr>
            </a:lvl1pPr>
          </a:lstStyle>
          <a:p>
            <a:pPr>
              <a:defRPr/>
            </a:pPr>
            <a:fld id="{3B29DA05-BEDB-40F5-8F29-BC14CEF2E2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1093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29DA05-BEDB-40F5-8F29-BC14CEF2E27F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29DA05-BEDB-40F5-8F29-BC14CEF2E27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7510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29DA05-BEDB-40F5-8F29-BC14CEF2E27F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160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52463" y="1482725"/>
            <a:ext cx="7772400" cy="1470025"/>
          </a:xfrm>
        </p:spPr>
        <p:txBody>
          <a:bodyPr/>
          <a:lstStyle>
            <a:lvl1pPr>
              <a:defRPr sz="32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4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b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8A5118-C375-4F3B-B4E7-7D7982B623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461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100" y="0"/>
            <a:ext cx="7370763" cy="6477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44032" y="800100"/>
            <a:ext cx="4151768" cy="5524500"/>
          </a:xfrm>
        </p:spPr>
        <p:txBody>
          <a:bodyPr/>
          <a:lstStyle>
            <a:lvl1pPr>
              <a:defRPr sz="2200" b="1">
                <a:latin typeface="Arial" pitchFamily="34" charset="0"/>
                <a:cs typeface="Arial" pitchFamily="34" charset="0"/>
              </a:defRPr>
            </a:lvl1pPr>
            <a:lvl2pPr>
              <a:defRPr b="1"/>
            </a:lvl2pPr>
            <a:lvl3pPr>
              <a:defRPr b="1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800100"/>
            <a:ext cx="4169875" cy="5524500"/>
          </a:xfrm>
        </p:spPr>
        <p:txBody>
          <a:bodyPr/>
          <a:lstStyle>
            <a:lvl1pPr>
              <a:defRPr sz="2200"/>
            </a:lvl1pPr>
            <a:lvl2pPr>
              <a:defRPr sz="2000" b="1"/>
            </a:lvl2pPr>
            <a:lvl3pPr>
              <a:defRPr b="1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4E5ABF-3A28-47BB-94AB-C3106FE434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370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200" b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 b="1">
                <a:solidFill>
                  <a:srgbClr val="80008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1600"/>
            <a:ext cx="8686800" cy="57802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32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6927925" y="6505786"/>
            <a:ext cx="784587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8/24/2020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266960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fi-FI" dirty="0"/>
              <a:t>E. Prebys | Mu2e-II Workshop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9779" y="6495160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674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D1C698-6998-4B6A-BD9E-EB5F3391B1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248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816" y="1379494"/>
            <a:ext cx="7772400" cy="166026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459" y="3227989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7B049B-66AD-48F4-9632-B7F1ECCF1A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331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4859" y="0"/>
            <a:ext cx="7370763" cy="647700"/>
          </a:xfrm>
        </p:spPr>
        <p:txBody>
          <a:bodyPr/>
          <a:lstStyle>
            <a:lvl1pPr>
              <a:defRPr sz="3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800100"/>
            <a:ext cx="3810000" cy="5524500"/>
          </a:xfrm>
        </p:spPr>
        <p:txBody>
          <a:bodyPr/>
          <a:lstStyle>
            <a:lvl1pPr>
              <a:defRPr sz="20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00100"/>
            <a:ext cx="3810000" cy="5524500"/>
          </a:xfr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18FB84-71D5-41F7-A6DA-255237DEC2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331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054" y="0"/>
            <a:ext cx="8229600" cy="790832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840259"/>
            <a:ext cx="4040188" cy="766119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55805"/>
            <a:ext cx="4040188" cy="447035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46171" y="818420"/>
            <a:ext cx="4041775" cy="775601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47287" y="1668162"/>
            <a:ext cx="4139514" cy="445800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12A8A0-0A8A-4AF7-8C6F-8CC0307F1D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960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0284" y="0"/>
            <a:ext cx="6813579" cy="647700"/>
          </a:xfrm>
        </p:spPr>
        <p:txBody>
          <a:bodyPr/>
          <a:lstStyle>
            <a:lvl1pPr>
              <a:defRPr sz="3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F06D2C-E861-4931-A2D0-8445588D32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158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6B9248-0EA6-4221-8041-D226416886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791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12470B-DD32-4F16-8C83-650B4992FE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879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100" y="0"/>
            <a:ext cx="7370763" cy="6477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800100"/>
            <a:ext cx="3810000" cy="5524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800100"/>
            <a:ext cx="3810000" cy="55245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76B300-94C0-49ED-8800-CFA7A61CE8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737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73100" y="0"/>
            <a:ext cx="73707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800100"/>
            <a:ext cx="7772400" cy="552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Line 17"/>
          <p:cNvSpPr>
            <a:spLocks noChangeShapeType="1"/>
          </p:cNvSpPr>
          <p:nvPr/>
        </p:nvSpPr>
        <p:spPr bwMode="auto">
          <a:xfrm>
            <a:off x="685800" y="714375"/>
            <a:ext cx="7772400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5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77000" y="63849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375C0C97-C959-403F-8BF0-604148A052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0" name="Picture 23" descr="FNAL_logo_sm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8838" y="0"/>
            <a:ext cx="665162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5908"/>
            <a:ext cx="919915" cy="502091"/>
          </a:xfrm>
          <a:prstGeom prst="rect">
            <a:avLst/>
          </a:prstGeom>
        </p:spPr>
      </p:pic>
      <p:pic>
        <p:nvPicPr>
          <p:cNvPr id="2050" name="Picture 2" descr="Mu2e Logo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9" y="59099"/>
            <a:ext cx="966035" cy="564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5" r:id="rId7"/>
    <p:sldLayoutId id="2147483716" r:id="rId8"/>
    <p:sldLayoutId id="2147483719" r:id="rId9"/>
    <p:sldLayoutId id="2147483720" r:id="rId10"/>
    <p:sldLayoutId id="2147483724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§"/>
        <a:defRPr sz="2000">
          <a:solidFill>
            <a:schemeClr val="accent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33CC"/>
        </a:buClr>
        <a:buSzPct val="150000"/>
        <a:buChar char="•"/>
        <a:defRPr>
          <a:solidFill>
            <a:srgbClr val="CC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428BD4E-A28C-4ED4-9A53-ACB645DA7B0C}" type="slidenum">
              <a:rPr lang="en-US" sz="1400" smtClean="0"/>
              <a:pPr eaLnBrk="1" hangingPunct="1"/>
              <a:t>1</a:t>
            </a:fld>
            <a:endParaRPr lang="en-US" sz="1400" dirty="0"/>
          </a:p>
        </p:txBody>
      </p:sp>
      <p:sp>
        <p:nvSpPr>
          <p:cNvPr id="63795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19918" y="1595513"/>
            <a:ext cx="7904163" cy="1470025"/>
          </a:xfrm>
        </p:spPr>
        <p:txBody>
          <a:bodyPr/>
          <a:lstStyle/>
          <a:p>
            <a:pPr eaLnBrk="1" hangingPunct="1">
              <a:defRPr/>
            </a:pPr>
            <a:br>
              <a:rPr lang="en-US" sz="2800" b="1" dirty="0"/>
            </a:br>
            <a:r>
              <a:rPr lang="en-US" sz="2800" b="1" dirty="0"/>
              <a:t>Mu2e-II  </a:t>
            </a:r>
            <a:br>
              <a:rPr lang="en-US" sz="2800" b="1" dirty="0"/>
            </a:br>
            <a:r>
              <a:rPr lang="en-US" sz="2800" b="1" dirty="0"/>
              <a:t>PIP-II Accelerator Beam for</a:t>
            </a:r>
            <a:r>
              <a:rPr lang="en-US" sz="2800" b="1" dirty="0">
                <a:sym typeface="Wingdings" panose="05000000000000000000" pitchFamily="2" charset="2"/>
              </a:rPr>
              <a:t> Mu2e-II</a:t>
            </a:r>
            <a:br>
              <a:rPr lang="en-US" sz="2800" b="1" dirty="0">
                <a:sym typeface="Wingdings" panose="05000000000000000000" pitchFamily="2" charset="2"/>
              </a:rPr>
            </a:br>
            <a:endParaRPr lang="en-US" sz="2800" b="1" dirty="0"/>
          </a:p>
        </p:txBody>
      </p:sp>
      <p:sp>
        <p:nvSpPr>
          <p:cNvPr id="3076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441178" y="4114800"/>
            <a:ext cx="6400800" cy="1752600"/>
          </a:xfrm>
        </p:spPr>
        <p:txBody>
          <a:bodyPr/>
          <a:lstStyle/>
          <a:p>
            <a:pPr eaLnBrk="1" hangingPunct="1"/>
            <a:endParaRPr lang="en-US" dirty="0"/>
          </a:p>
          <a:p>
            <a:pPr eaLnBrk="1" hangingPunct="1"/>
            <a:r>
              <a:rPr lang="en-US" sz="1800"/>
              <a:t>February 2022</a:t>
            </a:r>
            <a:endParaRPr lang="en-US" sz="1800" dirty="0"/>
          </a:p>
          <a:p>
            <a:pPr eaLnBrk="1" hangingPunct="1"/>
            <a:endParaRPr lang="en-US" sz="1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6115FB-2305-9144-A6D8-A70FE176796B}"/>
              </a:ext>
            </a:extLst>
          </p:cNvPr>
          <p:cNvSpPr txBox="1"/>
          <p:nvPr/>
        </p:nvSpPr>
        <p:spPr>
          <a:xfrm>
            <a:off x="1621536" y="3243072"/>
            <a:ext cx="56814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Accelerator Group:  Eric </a:t>
            </a:r>
            <a:r>
              <a:rPr lang="en-US" dirty="0" err="1"/>
              <a:t>Prebys</a:t>
            </a:r>
            <a:r>
              <a:rPr lang="en-US" dirty="0"/>
              <a:t>, David Neuffer, </a:t>
            </a:r>
            <a:r>
              <a:rPr lang="en-US" dirty="0" err="1"/>
              <a:t>Karie</a:t>
            </a:r>
            <a:r>
              <a:rPr lang="en-US" dirty="0"/>
              <a:t> </a:t>
            </a:r>
            <a:r>
              <a:rPr lang="en-US" dirty="0" err="1"/>
              <a:t>Badgley</a:t>
            </a:r>
            <a:r>
              <a:rPr lang="en-US" dirty="0"/>
              <a:t>, Keegan </a:t>
            </a:r>
            <a:r>
              <a:rPr lang="en-US" dirty="0" err="1"/>
              <a:t>Harrig</a:t>
            </a:r>
            <a:r>
              <a:rPr lang="en-US" dirty="0"/>
              <a:t>, Kevin Lynch, </a:t>
            </a:r>
            <a:r>
              <a:rPr lang="en-US" dirty="0" err="1"/>
              <a:t>Diktys</a:t>
            </a:r>
            <a:r>
              <a:rPr lang="en-US" dirty="0"/>
              <a:t> </a:t>
            </a:r>
            <a:r>
              <a:rPr lang="en-US" dirty="0" err="1"/>
              <a:t>Stratakis</a:t>
            </a:r>
            <a:r>
              <a:rPr lang="en-US" dirty="0"/>
              <a:t>, Mary Anne Cummings,  James Popp, Vadim </a:t>
            </a:r>
            <a:r>
              <a:rPr lang="en-US" dirty="0" err="1"/>
              <a:t>Kashikin</a:t>
            </a:r>
            <a:r>
              <a:rPr lang="en-US" dirty="0"/>
              <a:t>, V. </a:t>
            </a:r>
            <a:r>
              <a:rPr lang="en-US" dirty="0" err="1"/>
              <a:t>Pronskikh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71A4F-390A-4A83-9898-8D84B844C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Target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651BB8-2BC4-46F5-A2C6-253F9958A20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A500A7EF-CB4E-414A-9362-99FE0C4DDBA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486399" y="2428875"/>
            <a:ext cx="3171825" cy="2000250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595815-A6FD-411B-97A8-C6D34EE245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18FB84-71D5-41F7-A6DA-255237DEC260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73F3E6A-3992-415D-9101-EE02970865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002" y="800100"/>
            <a:ext cx="4343997" cy="16273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5B5D981-9E2B-49F9-9252-1CE4A29F4E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 flipH="1">
            <a:off x="6045998" y="485390"/>
            <a:ext cx="1517237" cy="263643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6C32C4C-D566-45D9-933F-C95F2A6763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38775" y="4806950"/>
            <a:ext cx="3171825" cy="120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471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397E8-38D2-463F-9448-7C7AB3DEA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Solenoid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A966E3-5054-40B6-B624-B5B89E4366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800100"/>
            <a:ext cx="4495800" cy="55245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32C698-D8D7-495B-B2DB-84DD3B5B312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B. PS Solenoid options</a:t>
            </a:r>
          </a:p>
          <a:p>
            <a:pPr lvl="1"/>
            <a:r>
              <a:rPr lang="en-US" dirty="0"/>
              <a:t>Reuse Mu2e Solenoid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Replacement PS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C. Transport Solenoid</a:t>
            </a:r>
          </a:p>
          <a:p>
            <a:pPr lvl="1"/>
            <a:r>
              <a:rPr lang="en-US" dirty="0"/>
              <a:t>Reuse </a:t>
            </a:r>
          </a:p>
          <a:p>
            <a:pPr lvl="2"/>
            <a:r>
              <a:rPr lang="en-US" dirty="0"/>
              <a:t>No changes</a:t>
            </a:r>
          </a:p>
          <a:p>
            <a:pPr lvl="1"/>
            <a:r>
              <a:rPr lang="en-US" dirty="0"/>
              <a:t>Modify transport solenoid to enable more on-axis injection into PS ??</a:t>
            </a:r>
          </a:p>
          <a:p>
            <a:pPr lvl="2"/>
            <a:r>
              <a:rPr lang="en-US" dirty="0"/>
              <a:t>Could then reuse PS ?</a:t>
            </a:r>
          </a:p>
          <a:p>
            <a:pPr lvl="2"/>
            <a:endParaRPr lang="en-US" dirty="0"/>
          </a:p>
          <a:p>
            <a:r>
              <a:rPr lang="en-US" dirty="0"/>
              <a:t>D. Decay Solenoid</a:t>
            </a:r>
          </a:p>
          <a:p>
            <a:pPr lvl="1"/>
            <a:r>
              <a:rPr lang="en-US" dirty="0"/>
              <a:t>Reuse. No changes</a:t>
            </a:r>
          </a:p>
          <a:p>
            <a:pPr lvl="2"/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503A57-4882-4E14-8512-26B5E8AFA58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18FB84-71D5-41F7-A6DA-255237DEC260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C3D688F-BCF5-4FB1-8F17-BFE1061D27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900" y="800100"/>
            <a:ext cx="4509300" cy="2888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809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C3227FE-B45F-43EE-AD45-5B3BC86D2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E2D075B-572A-44F7-AB69-3BACC90F1C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Thanks for </a:t>
            </a:r>
            <a:r>
              <a:rPr lang="en-US"/>
              <a:t>your attention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D8E217-84FB-43C0-8BF9-5173CA96D75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18FB84-71D5-41F7-A6DA-255237DEC260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173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lipArt Placeholder 6"/>
          <p:cNvPicPr>
            <a:picLocks noGrp="1" noChangeAspect="1"/>
          </p:cNvPicPr>
          <p:nvPr>
            <p:ph type="clipArt"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025" y="978996"/>
            <a:ext cx="3810000" cy="5355129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/>
              <a:t>Beamline</a:t>
            </a:r>
            <a:r>
              <a:rPr lang="en-US" sz="3200" dirty="0"/>
              <a:t> to mu2e-II experiment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19075" y="800100"/>
            <a:ext cx="5286375" cy="5524500"/>
          </a:xfrm>
        </p:spPr>
        <p:txBody>
          <a:bodyPr/>
          <a:lstStyle/>
          <a:p>
            <a:r>
              <a:rPr lang="en-US" dirty="0"/>
              <a:t>800 </a:t>
            </a:r>
            <a:r>
              <a:rPr lang="en-US" dirty="0" err="1"/>
              <a:t>MeV</a:t>
            </a:r>
            <a:r>
              <a:rPr lang="en-US" dirty="0"/>
              <a:t> beam line from PIP-II</a:t>
            </a:r>
          </a:p>
          <a:p>
            <a:pPr marL="457200" lvl="1" indent="-228600"/>
            <a:r>
              <a:rPr lang="en-US" dirty="0"/>
              <a:t>Switchyard – new mu2e-II transport</a:t>
            </a:r>
          </a:p>
          <a:p>
            <a:pPr marL="457200" lvl="1" indent="-228600"/>
            <a:endParaRPr lang="en-US" dirty="0"/>
          </a:p>
          <a:p>
            <a:pPr marL="57150" indent="-228600"/>
            <a:r>
              <a:rPr lang="en-US" dirty="0"/>
              <a:t>Switch yard location ?</a:t>
            </a:r>
          </a:p>
          <a:p>
            <a:pPr marL="457200" lvl="1" indent="-228600"/>
            <a:r>
              <a:rPr lang="en-US" dirty="0"/>
              <a:t>Other experiments ??</a:t>
            </a:r>
          </a:p>
          <a:p>
            <a:pPr marL="457200" lvl="1" indent="-228600"/>
            <a:endParaRPr lang="en-US" dirty="0"/>
          </a:p>
          <a:p>
            <a:pPr marL="57150" indent="-228600"/>
            <a:r>
              <a:rPr lang="en-US" dirty="0"/>
              <a:t>Identify  other experiments for facility proposal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76B300-94C0-49ED-8800-CFA7A61CE8C2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85732"/>
            <a:ext cx="5095875" cy="20616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05730" y="3894724"/>
            <a:ext cx="18630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mu2e-II transport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81783" y="4093345"/>
            <a:ext cx="13340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0033CC"/>
                </a:solidFill>
              </a:rPr>
              <a:t>PIP-III</a:t>
            </a:r>
          </a:p>
          <a:p>
            <a:r>
              <a:rPr lang="en-US"/>
              <a:t>RCS or </a:t>
            </a:r>
            <a:r>
              <a:rPr lang="en-US" err="1"/>
              <a:t>linac</a:t>
            </a: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325037" y="6485579"/>
            <a:ext cx="9199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A. </a:t>
            </a:r>
            <a:r>
              <a:rPr lang="en-US" err="1"/>
              <a:t>Vivoli</a:t>
            </a: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251709" y="2624667"/>
            <a:ext cx="9589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Booster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81783" y="1727200"/>
            <a:ext cx="761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/>
              <a:t>PIP-II</a:t>
            </a:r>
          </a:p>
        </p:txBody>
      </p:sp>
      <p:sp>
        <p:nvSpPr>
          <p:cNvPr id="12" name="Freeform 11"/>
          <p:cNvSpPr/>
          <p:nvPr/>
        </p:nvSpPr>
        <p:spPr bwMode="auto">
          <a:xfrm>
            <a:off x="6099866" y="2952750"/>
            <a:ext cx="396184" cy="581025"/>
          </a:xfrm>
          <a:custGeom>
            <a:avLst/>
            <a:gdLst>
              <a:gd name="connsiteX0" fmla="*/ 396184 w 396184"/>
              <a:gd name="connsiteY0" fmla="*/ 581025 h 581025"/>
              <a:gd name="connsiteX1" fmla="*/ 215209 w 396184"/>
              <a:gd name="connsiteY1" fmla="*/ 561975 h 581025"/>
              <a:gd name="connsiteX2" fmla="*/ 91384 w 396184"/>
              <a:gd name="connsiteY2" fmla="*/ 495300 h 581025"/>
              <a:gd name="connsiteX3" fmla="*/ 15184 w 396184"/>
              <a:gd name="connsiteY3" fmla="*/ 390525 h 581025"/>
              <a:gd name="connsiteX4" fmla="*/ 5659 w 396184"/>
              <a:gd name="connsiteY4" fmla="*/ 238125 h 581025"/>
              <a:gd name="connsiteX5" fmla="*/ 81859 w 396184"/>
              <a:gd name="connsiteY5" fmla="*/ 57150 h 581025"/>
              <a:gd name="connsiteX6" fmla="*/ 100909 w 396184"/>
              <a:gd name="connsiteY6" fmla="*/ 0 h 581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6184" h="581025">
                <a:moveTo>
                  <a:pt x="396184" y="581025"/>
                </a:moveTo>
                <a:cubicBezTo>
                  <a:pt x="331096" y="578643"/>
                  <a:pt x="266009" y="576262"/>
                  <a:pt x="215209" y="561975"/>
                </a:cubicBezTo>
                <a:cubicBezTo>
                  <a:pt x="164409" y="547688"/>
                  <a:pt x="124721" y="523875"/>
                  <a:pt x="91384" y="495300"/>
                </a:cubicBezTo>
                <a:cubicBezTo>
                  <a:pt x="58046" y="466725"/>
                  <a:pt x="29471" y="433387"/>
                  <a:pt x="15184" y="390525"/>
                </a:cubicBezTo>
                <a:cubicBezTo>
                  <a:pt x="897" y="347663"/>
                  <a:pt x="-5454" y="293688"/>
                  <a:pt x="5659" y="238125"/>
                </a:cubicBezTo>
                <a:cubicBezTo>
                  <a:pt x="16772" y="182562"/>
                  <a:pt x="65984" y="96837"/>
                  <a:pt x="81859" y="57150"/>
                </a:cubicBezTo>
                <a:cubicBezTo>
                  <a:pt x="97734" y="17463"/>
                  <a:pt x="99321" y="8731"/>
                  <a:pt x="100909" y="0"/>
                </a:cubicBez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090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705394"/>
            <a:ext cx="8672513" cy="5652375"/>
          </a:xfrm>
        </p:spPr>
        <p:txBody>
          <a:bodyPr/>
          <a:lstStyle/>
          <a:p>
            <a:r>
              <a:rPr lang="en-US" sz="2800" dirty="0"/>
              <a:t>Topics to include in mu2e-II white paper</a:t>
            </a:r>
          </a:p>
          <a:p>
            <a:r>
              <a:rPr lang="en-US" dirty="0"/>
              <a:t>Transport from PIP-II to Mu2e</a:t>
            </a:r>
          </a:p>
          <a:p>
            <a:pPr lvl="1"/>
            <a:r>
              <a:rPr lang="en-US" b="1" dirty="0">
                <a:solidFill>
                  <a:srgbClr val="000099"/>
                </a:solidFill>
              </a:rPr>
              <a:t>Switchyard </a:t>
            </a:r>
          </a:p>
          <a:p>
            <a:pPr lvl="1"/>
            <a:r>
              <a:rPr lang="en-US" b="1" dirty="0">
                <a:solidFill>
                  <a:srgbClr val="000099"/>
                </a:solidFill>
              </a:rPr>
              <a:t>H</a:t>
            </a:r>
            <a:r>
              <a:rPr lang="en-US" b="1" baseline="30000" dirty="0">
                <a:solidFill>
                  <a:srgbClr val="000099"/>
                </a:solidFill>
              </a:rPr>
              <a:t>-</a:t>
            </a:r>
            <a:r>
              <a:rPr lang="en-US" b="1" dirty="0">
                <a:solidFill>
                  <a:srgbClr val="000099"/>
                </a:solidFill>
              </a:rPr>
              <a:t> stripping</a:t>
            </a:r>
          </a:p>
          <a:p>
            <a:pPr lvl="1"/>
            <a:r>
              <a:rPr lang="en-US" dirty="0"/>
              <a:t>Extinction</a:t>
            </a:r>
            <a:endParaRPr lang="en-US" b="1" dirty="0">
              <a:solidFill>
                <a:srgbClr val="000099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Beam-Target transport</a:t>
            </a:r>
          </a:p>
          <a:p>
            <a:pPr lvl="1"/>
            <a:r>
              <a:rPr lang="en-US" dirty="0"/>
              <a:t>Trajectories through PS solenoid, beam dump</a:t>
            </a:r>
          </a:p>
          <a:p>
            <a:r>
              <a:rPr lang="en-US" b="1" dirty="0">
                <a:solidFill>
                  <a:schemeClr val="tx1"/>
                </a:solidFill>
              </a:rPr>
              <a:t>Target design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V. </a:t>
            </a:r>
            <a:r>
              <a:rPr lang="en-US" dirty="0" err="1">
                <a:solidFill>
                  <a:schemeClr val="tx1"/>
                </a:solidFill>
              </a:rPr>
              <a:t>Pronskikh</a:t>
            </a:r>
            <a:r>
              <a:rPr lang="en-US" dirty="0">
                <a:solidFill>
                  <a:schemeClr val="tx1"/>
                </a:solidFill>
              </a:rPr>
              <a:t> – LDRD </a:t>
            </a:r>
            <a:endParaRPr lang="en-US" b="1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Production solenoid</a:t>
            </a:r>
          </a:p>
          <a:p>
            <a:pPr lvl="1"/>
            <a:r>
              <a:rPr lang="en-US" b="1" dirty="0"/>
              <a:t>Shielding, heat load, radiation, …</a:t>
            </a:r>
          </a:p>
          <a:p>
            <a:pPr lvl="1"/>
            <a:r>
              <a:rPr lang="en-US" b="1" dirty="0"/>
              <a:t>K. </a:t>
            </a:r>
            <a:r>
              <a:rPr lang="en-US" b="1" dirty="0" err="1"/>
              <a:t>Badgley</a:t>
            </a:r>
            <a:r>
              <a:rPr lang="en-US" b="1" dirty="0"/>
              <a:t>- PS report </a:t>
            </a:r>
          </a:p>
          <a:p>
            <a:r>
              <a:rPr lang="en-US" b="1" dirty="0">
                <a:solidFill>
                  <a:srgbClr val="000099"/>
                </a:solidFill>
              </a:rPr>
              <a:t>Compatibility with PIP-III</a:t>
            </a:r>
          </a:p>
          <a:p>
            <a:pPr lvl="1"/>
            <a:endParaRPr lang="en-US" b="1" dirty="0">
              <a:solidFill>
                <a:srgbClr val="000099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Accelerator beam issues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0DDEEA2-2526-4C1B-BBF4-A113CFEE5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8CA6B3F-A859-48A4-B29D-1A9CD2F610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" y="800100"/>
            <a:ext cx="4370070" cy="5524500"/>
          </a:xfrm>
        </p:spPr>
        <p:txBody>
          <a:bodyPr/>
          <a:lstStyle/>
          <a:p>
            <a:r>
              <a:rPr lang="en-US" dirty="0"/>
              <a:t>Current draft is relatively minimal</a:t>
            </a:r>
          </a:p>
          <a:p>
            <a:endParaRPr lang="en-US" dirty="0"/>
          </a:p>
          <a:p>
            <a:r>
              <a:rPr lang="en-US" dirty="0"/>
              <a:t>PIP-II must be adapted to enable Mu2e-II</a:t>
            </a:r>
          </a:p>
          <a:p>
            <a:endParaRPr lang="en-US" dirty="0"/>
          </a:p>
          <a:p>
            <a:pPr lvl="1"/>
            <a:r>
              <a:rPr lang="en-US" b="1" dirty="0"/>
              <a:t>CW rf </a:t>
            </a:r>
            <a:r>
              <a:rPr lang="en-US" dirty="0"/>
              <a:t>power sources must be installed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Beam transport from PIP-II to Mu2e-II must be constructed. 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E2EAAA5-3A9C-4B3D-BA1C-DB3D456AF99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2133F8-8D82-49CC-929C-D0CB9914626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C64565-B5D2-4926-84BC-F201ADC35AB5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8359775" y="6505575"/>
            <a:ext cx="784225" cy="2413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9330DA-C2C1-4D5F-8A2E-C602FD21B0DD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503988"/>
            <a:ext cx="2670175" cy="24288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i-FI" dirty="0"/>
              <a:t> | Mu2e-II Workshop</a:t>
            </a:r>
            <a:endParaRPr lang="en-US" b="1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86A54CC-6A33-40C8-A5F1-72BFAB1292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400367"/>
            <a:ext cx="4073865" cy="6323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166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01A5787-7527-4B52-BDA7-1E5FC4661A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799410"/>
            <a:ext cx="9144000" cy="373900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07D374B-7F2E-4027-985D-A8E02C415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Beam parameters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AB2B2D-90E5-468C-995A-023D0568AC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8235" y="4263886"/>
            <a:ext cx="8547652" cy="2060713"/>
          </a:xfrm>
        </p:spPr>
        <p:txBody>
          <a:bodyPr/>
          <a:lstStyle/>
          <a:p>
            <a:r>
              <a:rPr lang="en-US" dirty="0"/>
              <a:t>Parameter table</a:t>
            </a:r>
          </a:p>
          <a:p>
            <a:pPr lvl="1"/>
            <a:r>
              <a:rPr lang="en-US" dirty="0"/>
              <a:t>Compares Mu2e and Mu2e-II</a:t>
            </a:r>
          </a:p>
          <a:p>
            <a:pPr lvl="1"/>
            <a:r>
              <a:rPr lang="en-US" dirty="0"/>
              <a:t>Proton beam quality from PIP-II </a:t>
            </a:r>
            <a:r>
              <a:rPr lang="en-US" dirty="0" err="1"/>
              <a:t>Linac</a:t>
            </a:r>
            <a:r>
              <a:rPr lang="en-US" dirty="0"/>
              <a:t> much better than PIP-II</a:t>
            </a:r>
          </a:p>
          <a:p>
            <a:pPr lvl="2"/>
            <a:r>
              <a:rPr lang="en-US" dirty="0"/>
              <a:t>Smaller beam,  smaller </a:t>
            </a:r>
            <a:r>
              <a:rPr lang="en-US" dirty="0">
                <a:sym typeface="Symbol" panose="05050102010706020507" pitchFamily="18" charset="2"/>
              </a:rPr>
              <a:t>p/p, many more protons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C1BC23-8835-4018-9CDE-3FD04705609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2E90E7-2871-4699-B907-00DA4B3638B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18FB84-71D5-41F7-A6DA-255237DEC26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446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7ABD96-8388-4B27-BAA0-1C0854940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1A370E-70D3-433E-BCD3-00A3E3078A6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53021D15-19AC-42FD-8217-0603F268312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59632" y="800100"/>
            <a:ext cx="4164328" cy="3935604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5CDCB1-0377-405A-B299-B1D177658AE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18FB84-71D5-41F7-A6DA-255237DEC260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6107103-9819-41E1-8FE5-9BFFA8E412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1806"/>
            <a:ext cx="5048250" cy="14382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C910B44-C6C5-4DA1-A7D4-D91B85C6C74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856" t="-4393" r="856" b="9732"/>
          <a:stretch/>
        </p:blipFill>
        <p:spPr>
          <a:xfrm>
            <a:off x="0" y="1282891"/>
            <a:ext cx="4895850" cy="541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043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24D33-838B-4F5E-92F6-49AA820BD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A50FC2-D56B-46C4-B99E-5CBCA38E60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4310" y="800100"/>
            <a:ext cx="4301490" cy="5524500"/>
          </a:xfrm>
        </p:spPr>
        <p:txBody>
          <a:bodyPr/>
          <a:lstStyle/>
          <a:p>
            <a:r>
              <a:rPr lang="en-US" dirty="0"/>
              <a:t>Beam sharing with other experiments</a:t>
            </a:r>
          </a:p>
          <a:p>
            <a:pPr lvl="1"/>
            <a:r>
              <a:rPr lang="en-US" b="1" dirty="0"/>
              <a:t>rf separator</a:t>
            </a:r>
          </a:p>
          <a:p>
            <a:pPr lvl="2"/>
            <a:r>
              <a:rPr lang="en-US" dirty="0"/>
              <a:t>For simultaneous beams</a:t>
            </a:r>
          </a:p>
          <a:p>
            <a:pPr lvl="2"/>
            <a:r>
              <a:rPr lang="en-US" dirty="0"/>
              <a:t>~80 MHz</a:t>
            </a:r>
          </a:p>
          <a:p>
            <a:pPr lvl="3"/>
            <a:r>
              <a:rPr lang="en-US" dirty="0"/>
              <a:t>0.7MW to other beams ?</a:t>
            </a:r>
          </a:p>
          <a:p>
            <a:pPr lvl="1"/>
            <a:r>
              <a:rPr lang="en-US" b="1" dirty="0"/>
              <a:t>Switching magnet</a:t>
            </a:r>
            <a:endParaRPr lang="en-US" dirty="0"/>
          </a:p>
          <a:p>
            <a:pPr lvl="2"/>
            <a:r>
              <a:rPr lang="en-US" dirty="0"/>
              <a:t>Separates entire beam to different lines</a:t>
            </a:r>
          </a:p>
          <a:p>
            <a:pPr lvl="2"/>
            <a:r>
              <a:rPr lang="en-US" dirty="0"/>
              <a:t>3ms out of 50 </a:t>
            </a:r>
            <a:r>
              <a:rPr lang="en-US" dirty="0" err="1"/>
              <a:t>ms</a:t>
            </a:r>
            <a:r>
              <a:rPr lang="en-US" dirty="0"/>
              <a:t> to PIP-II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55DBFF-B905-41E6-BE6C-896ACE1F52F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7AEE13-56AD-4F3A-A202-4C3913ED72B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18FB84-71D5-41F7-A6DA-255237DEC26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1DC2DEE-3C5F-41C0-9443-E35DEB8185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537" y="160021"/>
            <a:ext cx="3962663" cy="36883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68EA8F9-FD09-43F2-BEB5-96A81A30BA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3718278"/>
            <a:ext cx="3810000" cy="2758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875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4636E-F705-4569-9F5C-442C19322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Beamline to Mu2e-II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E98D98-40E5-48AA-91B9-35064B2F3F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745270"/>
            <a:ext cx="3810000" cy="5524500"/>
          </a:xfrm>
        </p:spPr>
        <p:txBody>
          <a:bodyPr/>
          <a:lstStyle/>
          <a:p>
            <a:r>
              <a:rPr lang="en-US" dirty="0"/>
              <a:t>Mu2e-II beamline from PIP-II must be implemented</a:t>
            </a:r>
          </a:p>
          <a:p>
            <a:pPr lvl="1"/>
            <a:r>
              <a:rPr lang="en-US" dirty="0"/>
              <a:t>Initial design in PIP-II Design Report</a:t>
            </a:r>
          </a:p>
          <a:p>
            <a:pPr lvl="1"/>
            <a:r>
              <a:rPr lang="en-US" dirty="0"/>
              <a:t>Construction </a:t>
            </a:r>
            <a:r>
              <a:rPr lang="en-US" b="1" dirty="0"/>
              <a:t>not</a:t>
            </a:r>
            <a:r>
              <a:rPr lang="en-US" dirty="0"/>
              <a:t> included in PIP-II project</a:t>
            </a:r>
          </a:p>
          <a:p>
            <a:pPr lvl="2"/>
            <a:r>
              <a:rPr lang="en-US" dirty="0"/>
              <a:t>Stub for future construction included</a:t>
            </a:r>
          </a:p>
          <a:p>
            <a:pPr lvl="2"/>
            <a:endParaRPr lang="en-US" dirty="0"/>
          </a:p>
          <a:p>
            <a:pPr marL="514350" lvl="1" indent="0">
              <a:buNone/>
            </a:pPr>
            <a:r>
              <a:rPr lang="en-US" dirty="0"/>
              <a:t>Line should include proton stripping (H</a:t>
            </a:r>
            <a:r>
              <a:rPr lang="en-US" baseline="30000" dirty="0"/>
              <a:t>-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p)</a:t>
            </a:r>
            <a:endParaRPr lang="en-US" dirty="0"/>
          </a:p>
          <a:p>
            <a:pPr lvl="1"/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58D69096-1521-44BB-ABEE-DF6EC857898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920" y="3982305"/>
            <a:ext cx="2307403" cy="2875695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E172F9-6E1E-42C1-85F3-B4A7F1AC24C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18FB84-71D5-41F7-A6DA-255237DEC26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035E516-5C04-4817-A82E-2F921E1E93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8590" y="745270"/>
            <a:ext cx="3124200" cy="46101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D109EB7-9135-4008-8C7E-96E0348EA4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089" y="5355370"/>
            <a:ext cx="3009900" cy="12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156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26393-714F-41F6-88E6-5BB5FB176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Extinction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C523F3-4B91-433E-AAD7-E715163896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5740" y="800100"/>
            <a:ext cx="4290060" cy="5524500"/>
          </a:xfrm>
        </p:spPr>
        <p:txBody>
          <a:bodyPr/>
          <a:lstStyle/>
          <a:p>
            <a:r>
              <a:rPr lang="en-US" dirty="0"/>
              <a:t>Last part of transport to Mu2e-II is the M4 line</a:t>
            </a:r>
          </a:p>
          <a:p>
            <a:pPr lvl="1"/>
            <a:r>
              <a:rPr lang="en-US" dirty="0"/>
              <a:t>Includes extinction line for Mu2e</a:t>
            </a:r>
          </a:p>
          <a:p>
            <a:pPr lvl="1"/>
            <a:r>
              <a:rPr lang="en-US" dirty="0"/>
              <a:t>Parameters can be modified to provide extinction for Mu2e-II</a:t>
            </a:r>
          </a:p>
          <a:p>
            <a:pPr lvl="2"/>
            <a:r>
              <a:rPr lang="en-US" dirty="0"/>
              <a:t>Better for Mu2e-II because of superior beam quality</a:t>
            </a:r>
          </a:p>
          <a:p>
            <a:pPr lvl="2"/>
            <a:endParaRPr lang="en-US" dirty="0"/>
          </a:p>
          <a:p>
            <a:r>
              <a:rPr lang="en-US" dirty="0"/>
              <a:t>Extinction Monitor</a:t>
            </a:r>
          </a:p>
          <a:p>
            <a:pPr lvl="1"/>
            <a:r>
              <a:rPr lang="en-US" dirty="0"/>
              <a:t>Must be replaced</a:t>
            </a:r>
          </a:p>
          <a:p>
            <a:pPr lvl="1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568D22-7D0D-4E06-960F-5EA4D808E31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0279B8-0A3F-479B-8267-C31AAF93591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18FB84-71D5-41F7-A6DA-255237DEC26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5380D2A-B03F-4FE3-A760-1C09E72429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835343"/>
            <a:ext cx="3828727" cy="2727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276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2FBED-C79E-42B0-B4B7-6E73DF777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Beam trajectory to target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317DA1B-3FC5-45D1-9B39-30BCF370A35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800100"/>
            <a:ext cx="3810000" cy="2315618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B02663-3AFD-494A-97A2-1CE8CE3B30A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894AA4-FE2E-427B-9510-0E5BF2382B5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18FB84-71D5-41F7-A6DA-255237DEC26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4C4F089-D00E-440D-B7E4-F90C58495F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800100"/>
            <a:ext cx="4480560" cy="31602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A49B1DF-52D3-48D7-8A03-BC50F60CA5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096534"/>
            <a:ext cx="4648200" cy="3761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849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3">
      <a:majorFont>
        <a:latin typeface="Estrangelo Edessa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33CC"/>
        </a:solidFill>
        <a:ln w="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33CC"/>
        </a:solidFill>
        <a:ln w="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82399</TotalTime>
  <Words>378</Words>
  <Application>Microsoft Office PowerPoint</Application>
  <PresentationFormat>On-screen Show (4:3)</PresentationFormat>
  <Paragraphs>103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Comic Sans MS</vt:lpstr>
      <vt:lpstr>Estrangelo Edessa</vt:lpstr>
      <vt:lpstr>Franklin Gothic Medium</vt:lpstr>
      <vt:lpstr>Helvetica</vt:lpstr>
      <vt:lpstr>Wingdings</vt:lpstr>
      <vt:lpstr>Default Design</vt:lpstr>
      <vt:lpstr> Mu2e-II   PIP-II Accelerator Beam for Mu2e-II </vt:lpstr>
      <vt:lpstr>Accelerator beam issues</vt:lpstr>
      <vt:lpstr>PowerPoint Presentation</vt:lpstr>
      <vt:lpstr>Beam parameters</vt:lpstr>
      <vt:lpstr>PowerPoint Presentation</vt:lpstr>
      <vt:lpstr>PowerPoint Presentation</vt:lpstr>
      <vt:lpstr>Beamline to Mu2e-II</vt:lpstr>
      <vt:lpstr>Extinction </vt:lpstr>
      <vt:lpstr>Beam trajectory to target</vt:lpstr>
      <vt:lpstr>Target design</vt:lpstr>
      <vt:lpstr>Solenoid Design</vt:lpstr>
      <vt:lpstr>Discussion </vt:lpstr>
      <vt:lpstr>Beamline to mu2e-II experiment</vt:lpstr>
    </vt:vector>
  </TitlesOfParts>
  <Company>Fermilab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munu Slides</dc:title>
  <dc:creator>David Neuffer</dc:creator>
  <cp:lastModifiedBy>David Neuffer</cp:lastModifiedBy>
  <cp:revision>2232</cp:revision>
  <cp:lastPrinted>2012-07-18T17:25:35Z</cp:lastPrinted>
  <dcterms:created xsi:type="dcterms:W3CDTF">2003-09-15T21:58:19Z</dcterms:created>
  <dcterms:modified xsi:type="dcterms:W3CDTF">2022-02-22T15:47:37Z</dcterms:modified>
</cp:coreProperties>
</file>