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257" r:id="rId3"/>
    <p:sldId id="293" r:id="rId4"/>
    <p:sldId id="291" r:id="rId5"/>
    <p:sldId id="294" r:id="rId6"/>
    <p:sldId id="290" r:id="rId7"/>
    <p:sldId id="29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Vander Meulen" initials="DVM" lastIdx="1" clrIdx="0">
    <p:extLst>
      <p:ext uri="{19B8F6BF-5375-455C-9EA6-DF929625EA0E}">
        <p15:presenceInfo xmlns:p15="http://schemas.microsoft.com/office/powerpoint/2012/main" userId="S::vander@services.fnal.gov::2b3bdfc9-494e-4db7-a25e-d58535c82e9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2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EB0CA-24F4-42B4-BBAC-80328FF1725D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287F2-EB24-47A7-96A3-E3E02F7A7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28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44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1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04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34" y="1149350"/>
            <a:ext cx="43561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075267" y="3559284"/>
            <a:ext cx="10035117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1075267" y="4841093"/>
            <a:ext cx="10035117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00692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7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5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0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1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1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4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7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1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7D84E-8117-422A-A966-2DE070234A7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71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2330450" y="3559176"/>
            <a:ext cx="7526338" cy="91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Status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2330450" y="4621162"/>
            <a:ext cx="7526338" cy="1573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D. Vander Meulen</a:t>
            </a: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January 28, 2022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0256B-666F-4C8B-A582-A744AAED2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"/>
            <a:ext cx="10515600" cy="115368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D:IB Ground Fault Problem 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2B6CC4-4A9C-4566-9D72-6550168BF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308" y="1153682"/>
            <a:ext cx="10515600" cy="5595353"/>
          </a:xfrm>
        </p:spPr>
        <p:txBody>
          <a:bodyPr>
            <a:normAutofit/>
          </a:bodyPr>
          <a:lstStyle/>
          <a:p>
            <a:r>
              <a:rPr lang="en-US" sz="2400" dirty="0"/>
              <a:t>The D:IB ground fault was found last Friday on one of the power cables coming from the transformer outside AP-50 to the power supply inside. Hipotting identified only one bad cable which has been disconnected.</a:t>
            </a:r>
          </a:p>
          <a:p>
            <a:r>
              <a:rPr lang="en-US" sz="2400" dirty="0"/>
              <a:t>Our thanks to EE Support personnel for working overtime on Saturday to get things in a state where running to G-2 is possible while we arrange for repairs. This made it possible for us to be on and ready to deliver beam to G-2 when the MI magnet work was completed on Sunday.</a:t>
            </a:r>
          </a:p>
          <a:p>
            <a:r>
              <a:rPr lang="en-US" sz="2400" dirty="0"/>
              <a:t>We will not be able to do 8 GeV studies until a new cable is pulled. There is no date scheduled for the repair yet.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0679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1B28E-460A-41E7-B649-32BDEA67A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459"/>
            <a:ext cx="10515600" cy="1187864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Other Activities This Week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A051C-84CD-4CEC-A8D2-5CE92D874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144"/>
            <a:ext cx="10515600" cy="4843819"/>
          </a:xfrm>
        </p:spPr>
        <p:txBody>
          <a:bodyPr>
            <a:normAutofit/>
          </a:bodyPr>
          <a:lstStyle/>
          <a:p>
            <a:r>
              <a:rPr lang="en-US" sz="2400" dirty="0"/>
              <a:t>AP-0 target blower maintenance.</a:t>
            </a:r>
          </a:p>
          <a:p>
            <a:r>
              <a:rPr lang="en-US" sz="2400" dirty="0"/>
              <a:t>LCW leak rate average now between 70 – 90 gal/day. An access was done on Saturday to divert several water leaks so they don’t threaten any equipment.</a:t>
            </a:r>
          </a:p>
          <a:p>
            <a:r>
              <a:rPr lang="en-US" sz="2400" dirty="0"/>
              <a:t>We have been having problems this week with our Lithium Lens / Pulsed Magnet tripping, and with tracking errors on our M1 line trim supplies. Controls and EE Support people are helping us diagnose what the problem is.</a:t>
            </a:r>
          </a:p>
          <a:p>
            <a:r>
              <a:rPr lang="en-US" sz="2400" dirty="0"/>
              <a:t>F23 service building temperatures were getting low enough to be a concern. FESS people confirmed the building heaters are working, but the problem turned out to be a large gap in one of the doors. A temporary barrier is in place until the door gets repaired.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732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&#10;&#10;Description automatically generated">
            <a:extLst>
              <a:ext uri="{FF2B5EF4-FFF2-40B4-BE49-F238E27FC236}">
                <a16:creationId xmlns:a16="http://schemas.microsoft.com/office/drawing/2014/main" id="{12C73480-C306-4E29-9D86-87F4D5D00A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632" y="0"/>
            <a:ext cx="85747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403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A8306-9261-491B-99EE-CE0C406C6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65674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Down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6668C-076A-47DA-83C3-FFB47161A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419"/>
            <a:ext cx="10515600" cy="4792544"/>
          </a:xfrm>
        </p:spPr>
        <p:txBody>
          <a:bodyPr/>
          <a:lstStyle/>
          <a:p>
            <a:r>
              <a:rPr lang="en-US" dirty="0"/>
              <a:t>Muon Campus:	(Total: 2hrs	57min)</a:t>
            </a:r>
          </a:p>
          <a:p>
            <a:pPr lvl="1"/>
            <a:r>
              <a:rPr lang="en-US" dirty="0"/>
              <a:t>LENS / PMAG Trips: (18)		2hrs	16min</a:t>
            </a:r>
          </a:p>
          <a:p>
            <a:pPr lvl="1"/>
            <a:r>
              <a:rPr lang="en-US" dirty="0"/>
              <a:t>Permit won’t reset			41min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G-2: (Total: 8hrs	30min)</a:t>
            </a:r>
          </a:p>
          <a:p>
            <a:pPr lvl="1"/>
            <a:r>
              <a:rPr lang="en-US" dirty="0"/>
              <a:t>Trolley runs:			8hrs	30min</a:t>
            </a:r>
          </a:p>
        </p:txBody>
      </p:sp>
    </p:spTree>
    <p:extLst>
      <p:ext uri="{BB962C8B-B14F-4D97-AF65-F5344CB8AC3E}">
        <p14:creationId xmlns:p14="http://schemas.microsoft.com/office/powerpoint/2010/main" val="461158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C15E8-908A-4238-856D-C17BAFA75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67548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G-2 Performance – Integrated for Run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E5EC2-8FAF-415A-88B5-C0EC92989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080" y="907689"/>
            <a:ext cx="6151972" cy="16371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1600" dirty="0">
              <a:solidFill>
                <a:srgbClr val="004C97"/>
              </a:solidFill>
            </a:endParaRPr>
          </a:p>
          <a:p>
            <a:r>
              <a:rPr lang="en-US" sz="8000" dirty="0">
                <a:solidFill>
                  <a:srgbClr val="004C97"/>
                </a:solidFill>
              </a:rPr>
              <a:t>G-2 Experiment POT Run Goal:  </a:t>
            </a:r>
            <a:r>
              <a:rPr lang="en-US" sz="8000" dirty="0">
                <a:solidFill>
                  <a:srgbClr val="00B050"/>
                </a:solidFill>
              </a:rPr>
              <a:t>~4.2E20 POT</a:t>
            </a:r>
            <a:endParaRPr lang="en-US" sz="8000" dirty="0">
              <a:solidFill>
                <a:srgbClr val="004C97"/>
              </a:solidFill>
            </a:endParaRPr>
          </a:p>
          <a:p>
            <a:r>
              <a:rPr lang="en-US" sz="8000" dirty="0">
                <a:solidFill>
                  <a:srgbClr val="004C97"/>
                </a:solidFill>
              </a:rPr>
              <a:t>Run 5 period is Nov 2021 – June 2022</a:t>
            </a:r>
          </a:p>
          <a:p>
            <a:pPr marL="0" indent="0">
              <a:buNone/>
            </a:pPr>
            <a:r>
              <a:rPr lang="en-US" sz="8000" dirty="0">
                <a:solidFill>
                  <a:srgbClr val="004C97"/>
                </a:solidFill>
              </a:rPr>
              <a:t>	Run 5: </a:t>
            </a:r>
            <a:r>
              <a:rPr lang="en-US" sz="8000" dirty="0">
                <a:solidFill>
                  <a:srgbClr val="00B050"/>
                </a:solidFill>
              </a:rPr>
              <a:t>Goal of ~x6 BNL</a:t>
            </a:r>
          </a:p>
          <a:p>
            <a:pPr marL="0" indent="0">
              <a:buNone/>
            </a:pPr>
            <a:r>
              <a:rPr lang="en-US" sz="8000" dirty="0">
                <a:solidFill>
                  <a:srgbClr val="00B050"/>
                </a:solidFill>
              </a:rPr>
              <a:t>	Total Run: Goal of x20 BNL</a:t>
            </a:r>
          </a:p>
          <a:p>
            <a:endParaRPr lang="en-US" sz="8000" dirty="0">
              <a:solidFill>
                <a:srgbClr val="004C97"/>
              </a:solidFill>
            </a:endParaRPr>
          </a:p>
          <a:p>
            <a:pPr marL="0" indent="0">
              <a:buNone/>
            </a:pPr>
            <a:r>
              <a:rPr lang="en-US" sz="8000" dirty="0">
                <a:solidFill>
                  <a:srgbClr val="004C97"/>
                </a:solidFill>
              </a:rPr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E1E10-E3CC-4DFB-ABE9-CD5EAA39E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                    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D6BED-1AC8-49F5-ADF5-BED9112DD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                      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49EA7-DD75-4BEF-B0C6-9717F99AE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   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BD586E-E116-4C33-B66B-237DC291B624}"/>
              </a:ext>
            </a:extLst>
          </p:cNvPr>
          <p:cNvSpPr txBox="1"/>
          <p:nvPr/>
        </p:nvSpPr>
        <p:spPr>
          <a:xfrm>
            <a:off x="9031858" y="616376"/>
            <a:ext cx="2935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Run 5 # POT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5C8084-E14B-40D9-B735-106BB4A17D85}"/>
              </a:ext>
            </a:extLst>
          </p:cNvPr>
          <p:cNvSpPr txBox="1"/>
          <p:nvPr/>
        </p:nvSpPr>
        <p:spPr>
          <a:xfrm>
            <a:off x="250166" y="2758328"/>
            <a:ext cx="5011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Run 5 Integrated  ~ x 2.1 x BNL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D60BE6-F382-4F88-A9EC-1FD4EE261BAE}"/>
              </a:ext>
            </a:extLst>
          </p:cNvPr>
          <p:cNvSpPr/>
          <p:nvPr/>
        </p:nvSpPr>
        <p:spPr>
          <a:xfrm>
            <a:off x="8324672" y="3874837"/>
            <a:ext cx="37286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Total Integrated  ~ x 15 x BNL</a:t>
            </a:r>
          </a:p>
        </p:txBody>
      </p:sp>
      <p:pic>
        <p:nvPicPr>
          <p:cNvPr id="8" name="Picture 7" descr="Chart, line chart&#10;&#10;Description automatically generated">
            <a:extLst>
              <a:ext uri="{FF2B5EF4-FFF2-40B4-BE49-F238E27FC236}">
                <a16:creationId xmlns:a16="http://schemas.microsoft.com/office/drawing/2014/main" id="{2CD20F88-2C2F-46EF-90B0-29836EE793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119" y="972043"/>
            <a:ext cx="4267247" cy="2844831"/>
          </a:xfrm>
          <a:prstGeom prst="rect">
            <a:avLst/>
          </a:prstGeom>
        </p:spPr>
      </p:pic>
      <p:pic>
        <p:nvPicPr>
          <p:cNvPr id="11" name="Picture 10" descr="Chart, line chart&#10;&#10;Description automatically generated">
            <a:extLst>
              <a:ext uri="{FF2B5EF4-FFF2-40B4-BE49-F238E27FC236}">
                <a16:creationId xmlns:a16="http://schemas.microsoft.com/office/drawing/2014/main" id="{9B4FBD5A-9C53-4C77-AB73-9A29A4AE99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84" y="3096882"/>
            <a:ext cx="4926408" cy="3568937"/>
          </a:xfrm>
          <a:prstGeom prst="rect">
            <a:avLst/>
          </a:prstGeom>
        </p:spPr>
      </p:pic>
      <p:pic>
        <p:nvPicPr>
          <p:cNvPr id="15" name="Picture 14" descr="Chart&#10;&#10;Description automatically generated with low confidence">
            <a:extLst>
              <a:ext uri="{FF2B5EF4-FFF2-40B4-BE49-F238E27FC236}">
                <a16:creationId xmlns:a16="http://schemas.microsoft.com/office/drawing/2014/main" id="{E5382C02-0D33-4B94-BB6F-D1EA6EFC34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120" y="4214398"/>
            <a:ext cx="4267247" cy="250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030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68371-BC8A-4F95-BEB2-E37D70FD6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9283"/>
            <a:ext cx="10515600" cy="1247685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Plan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65442-3697-4D12-BC43-948CDCDF5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968"/>
            <a:ext cx="10515600" cy="4689995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Run to G-2</a:t>
            </a:r>
          </a:p>
          <a:p>
            <a:r>
              <a:rPr lang="en-US" sz="2400" dirty="0"/>
              <a:t>Delivery Ring access time for LCW leak repairs if the opportunity presents itself.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67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7352</TotalTime>
  <Words>407</Words>
  <Application>Microsoft Office PowerPoint</Application>
  <PresentationFormat>Widescreen</PresentationFormat>
  <Paragraphs>40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Office Theme</vt:lpstr>
      <vt:lpstr>Muon Campus Status</vt:lpstr>
      <vt:lpstr>D:IB Ground Fault Problem …</vt:lpstr>
      <vt:lpstr>Other Activities This Week …</vt:lpstr>
      <vt:lpstr>PowerPoint Presentation</vt:lpstr>
      <vt:lpstr>Down Time</vt:lpstr>
      <vt:lpstr>G-2 Performance – Integrated for Run 5</vt:lpstr>
      <vt:lpstr>Plan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Muon Campus Status</dc:title>
  <dc:creator>David Vander Meulen</dc:creator>
  <cp:lastModifiedBy>David Vander Meulen</cp:lastModifiedBy>
  <cp:revision>147</cp:revision>
  <dcterms:created xsi:type="dcterms:W3CDTF">2020-01-02T23:32:46Z</dcterms:created>
  <dcterms:modified xsi:type="dcterms:W3CDTF">2022-01-28T14:58:52Z</dcterms:modified>
</cp:coreProperties>
</file>