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5" r:id="rId1"/>
  </p:sldMasterIdLst>
  <p:notesMasterIdLst>
    <p:notesMasterId r:id="rId9"/>
  </p:notesMasterIdLst>
  <p:handoutMasterIdLst>
    <p:handoutMasterId r:id="rId10"/>
  </p:handoutMasterIdLst>
  <p:sldIdLst>
    <p:sldId id="341" r:id="rId2"/>
    <p:sldId id="378" r:id="rId3"/>
    <p:sldId id="396" r:id="rId4"/>
    <p:sldId id="387" r:id="rId5"/>
    <p:sldId id="411" r:id="rId6"/>
    <p:sldId id="412" r:id="rId7"/>
    <p:sldId id="416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EEFA"/>
    <a:srgbClr val="FF3300"/>
    <a:srgbClr val="98180E"/>
    <a:srgbClr val="0033CC"/>
    <a:srgbClr val="00CCFF"/>
    <a:srgbClr val="FF9999"/>
    <a:srgbClr val="FFFF00"/>
    <a:srgbClr val="FF99CC"/>
    <a:srgbClr val="FFCCFF"/>
    <a:srgbClr val="F71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3075" autoAdjust="0"/>
  </p:normalViewPr>
  <p:slideViewPr>
    <p:cSldViewPr snapToGrid="0">
      <p:cViewPr varScale="1">
        <p:scale>
          <a:sx n="150" d="100"/>
          <a:sy n="150" d="100"/>
        </p:scale>
        <p:origin x="696" y="120"/>
      </p:cViewPr>
      <p:guideLst>
        <p:guide orient="horz" pos="2160"/>
        <p:guide pos="2880"/>
      </p:guideLst>
    </p:cSldViewPr>
  </p:slideViewPr>
  <p:outlineViewPr>
    <p:cViewPr>
      <p:scale>
        <a:sx n="40" d="100"/>
        <a:sy n="4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-177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726" y="0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04/02/2014</a:t>
            </a:r>
            <a:endParaRPr lang="en-US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802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726" y="9121802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fld id="{458A52D5-80D6-487A-8E2F-0FD3FED187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5694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726" y="0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04/02/2014</a:t>
            </a: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581" y="4560901"/>
            <a:ext cx="5366040" cy="4319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802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726" y="9121802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fld id="{6E4B3FE6-BA20-4960-BE66-FC206F059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8266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B3FE6-BA20-4960-BE66-FC206F0599C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04/02/2014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0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0973F-5E86-4364-B742-87B424780325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DC30C593-EBDC-4C87-AEA7-EDC4E3FD8874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D1C8-9F5B-44C9-8038-71A9BBCD594E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C1FB6837-B445-44DE-B7BC-BF1F92DA72BF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AC136-90D8-4356-B8E3-066EB61FAB58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5D498DA5-0151-47B6-822B-D275EA2813C0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4F38-DF62-4F39-BFE5-B9D10491BA25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6F0C399D-8B2E-4527-BCE0-E4A99078AC99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C5587-5CB6-4914-AF2B-70875E92635B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F27D457F-6F7E-40C5-9D2C-F38F9A4E014E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66E87-98E0-49AB-AA88-DFE5C5E90E83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C2349E92-BD9E-4A53-8569-C3447EE20791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DC9CF-E051-4691-8410-DCA9F68D7705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3FEA92DE-4827-4A65-9801-D409D15B8A09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FF6FF-F52B-467C-9607-C74AE22ACF90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30EB0687-D5F8-4C57-BB59-419142AAB2EE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F41C0-017E-4E1E-A737-A73C236138F8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00BE7E06-A98D-461A-B7C1-FC2E8A6D6B47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A5895-ED45-4D6D-B376-AD1140D03B7C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EE3C5E9C-1B7C-44A1-8361-D0B659BD6E1C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3292F-94AB-40A7-BCE8-18FBBA5CB02F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CEB86B7C-7710-4A71-A185-4F6D44BCF82A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Chalkboard" pitchFamily="43" charset="0"/>
              </a:defRPr>
            </a:lvl1pPr>
          </a:lstStyle>
          <a:p>
            <a:pPr>
              <a:defRPr/>
            </a:pPr>
            <a:fld id="{6A0DB956-FB92-4280-84F3-7ED8013F28DF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Chalkboard Bold" pitchFamily="43" charset="0"/>
              </a:defRPr>
            </a:lvl1pPr>
          </a:lstStyle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Chalkboard" pitchFamily="43" charset="0"/>
              </a:defRPr>
            </a:lvl1pPr>
          </a:lstStyle>
          <a:p>
            <a:pPr>
              <a:defRPr/>
            </a:pPr>
            <a:r>
              <a:rPr lang="en-US" dirty="0"/>
              <a:t>P. </a:t>
            </a:r>
            <a:fld id="{E8079D5C-5C69-4A90-9159-F0861CF62746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321543" name="Line 7"/>
          <p:cNvSpPr>
            <a:spLocks noChangeShapeType="1"/>
          </p:cNvSpPr>
          <p:nvPr/>
        </p:nvSpPr>
        <p:spPr bwMode="auto">
          <a:xfrm>
            <a:off x="228600" y="762000"/>
            <a:ext cx="8686800" cy="0"/>
          </a:xfrm>
          <a:prstGeom prst="line">
            <a:avLst/>
          </a:prstGeom>
          <a:noFill/>
          <a:ln w="38100">
            <a:solidFill>
              <a:srgbClr val="FF68A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rgbClr val="94241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lnSpc>
          <a:spcPct val="102000"/>
        </a:lnSpc>
        <a:spcBef>
          <a:spcPct val="0"/>
        </a:spcBef>
        <a:spcAft>
          <a:spcPct val="0"/>
        </a:spcAft>
        <a:buFont typeface="Wingdings" pitchFamily="2" charset="2"/>
        <a:buChar char="ü"/>
        <a:defRPr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E0717B"/>
          </a:solidFill>
          <a:latin typeface="Trebuchet M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MI/RR Machine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r>
              <a:rPr lang="en-US" dirty="0" err="1"/>
              <a:t>Meiqin</a:t>
            </a:r>
            <a:r>
              <a:rPr lang="en-US" dirty="0"/>
              <a:t> Xiao</a:t>
            </a:r>
          </a:p>
          <a:p>
            <a:r>
              <a:rPr lang="en-US" dirty="0"/>
              <a:t>Jan 28, 2022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88802-C6E3-4768-BC47-54A1E3127BE6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00BE7E06-A98D-461A-B7C1-FC2E8A6D6B47}" type="slidenum">
              <a:rPr lang="en-US" smtClean="0"/>
              <a:pPr>
                <a:defRPr/>
              </a:pPr>
              <a:t>2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9pPr>
          </a:lstStyle>
          <a:p>
            <a:r>
              <a:rPr lang="en-US" b="0" kern="0" dirty="0"/>
              <a:t>MI/RR </a:t>
            </a:r>
            <a:r>
              <a:rPr lang="en-US" b="0" kern="0" dirty="0" err="1"/>
              <a:t>NuMI</a:t>
            </a:r>
            <a:r>
              <a:rPr lang="en-US" b="0" kern="0" dirty="0"/>
              <a:t> Performance (week)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3C17B38-77D7-4FB1-A2C2-2704FC000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22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11700-3006-42A0-94F8-6825F7F1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A7EE36-3868-4D4B-926F-07472BBC0C08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D32B0-3607-41C1-9C56-D5776E03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4D004-D59A-4854-A532-7D1A792C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00BE7E06-A98D-461A-B7C1-FC2E8A6D6B47}" type="slidenum">
              <a:rPr lang="en-US" smtClean="0"/>
              <a:pPr>
                <a:defRPr/>
              </a:pPr>
              <a:t>3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4F8211-A86E-4735-B415-1181A858493A}"/>
              </a:ext>
            </a:extLst>
          </p:cNvPr>
          <p:cNvSpPr/>
          <p:nvPr/>
        </p:nvSpPr>
        <p:spPr>
          <a:xfrm>
            <a:off x="1397223" y="195560"/>
            <a:ext cx="5221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kern="0" dirty="0">
                <a:solidFill>
                  <a:schemeClr val="accent2"/>
                </a:solidFill>
                <a:latin typeface="Comic Sans MS" panose="030F0702030302020204" pitchFamily="66" charset="0"/>
              </a:rPr>
              <a:t>Recycler Muon Performance (week)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D1BB3C4-C573-4C16-A4C7-131B0C47B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24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9DC5A-4CB9-45A2-ABD6-3F195A129F1F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00BE7E06-A98D-461A-B7C1-FC2E8A6D6B47}" type="slidenum">
              <a:rPr lang="en-US" smtClean="0"/>
              <a:pPr>
                <a:defRPr/>
              </a:pPr>
              <a:t>4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4693" y="226367"/>
            <a:ext cx="6042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kern="0" dirty="0">
                <a:solidFill>
                  <a:schemeClr val="accent2"/>
                </a:solidFill>
                <a:latin typeface="Comic Sans MS" panose="030F0702030302020204" pitchFamily="66" charset="0"/>
              </a:rPr>
              <a:t>MI/RR Switchyard Performance (week)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5FF39E8-DE19-42FD-AC4E-45C5E17D3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65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04064-2B46-47C9-A117-CC55C68B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3057ED-15FF-4A0A-8B7D-4D2C598B17B3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D9615-B846-41ED-B11D-7590B83D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4CC72-98D0-46E2-A0B2-B0DF2D8E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00BE7E06-A98D-461A-B7C1-FC2E8A6D6B47}" type="slidenum">
              <a:rPr lang="en-US" smtClean="0"/>
              <a:pPr>
                <a:defRPr/>
              </a:pPr>
              <a:t>5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126100-B593-42BB-AC3B-1BDC1DE0DB01}"/>
              </a:ext>
            </a:extLst>
          </p:cNvPr>
          <p:cNvSpPr txBox="1">
            <a:spLocks/>
          </p:cNvSpPr>
          <p:nvPr/>
        </p:nvSpPr>
        <p:spPr>
          <a:xfrm>
            <a:off x="685800" y="1524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9pPr>
          </a:lstStyle>
          <a:p>
            <a:r>
              <a:rPr lang="en-US" b="0" kern="0" dirty="0"/>
              <a:t>RR Downtime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8BE49163-D3C3-4E14-A013-D0ECDBD9A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4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FC394D-1AC0-4131-A656-CC18D8F3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5147E-76E9-40ED-93AC-F5B43957799F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0BB065-F9DF-47CB-A6F8-D6F322FF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C0E93-4BA0-4492-A56E-00A0EE9D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00BE7E06-A98D-461A-B7C1-FC2E8A6D6B47}" type="slidenum">
              <a:rPr lang="en-US" smtClean="0"/>
              <a:pPr>
                <a:defRPr/>
              </a:pPr>
              <a:t>6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FD05491-5B41-4D0A-912B-5D0F257E6EB7}"/>
              </a:ext>
            </a:extLst>
          </p:cNvPr>
          <p:cNvSpPr txBox="1">
            <a:spLocks/>
          </p:cNvSpPr>
          <p:nvPr/>
        </p:nvSpPr>
        <p:spPr>
          <a:xfrm>
            <a:off x="685800" y="1524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9pPr>
          </a:lstStyle>
          <a:p>
            <a:r>
              <a:rPr lang="en-US" b="0" kern="0" dirty="0"/>
              <a:t>MI Downtime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C8A50F53-B8F0-46EC-BB11-19FBEE624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32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65D6-56F6-445D-B9CE-9C354600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222222"/>
                </a:solidFill>
                <a:latin typeface="Helvetica Neue"/>
              </a:rPr>
              <a:t>Q415 and Q309 replacement completed, and MI is back on operations</a:t>
            </a:r>
            <a:endParaRPr lang="en-US" sz="1800" b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06DF67-C104-4901-9868-E08B2D1B6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98999-2D40-49A1-9715-848EA511826B}" type="datetime1">
              <a:rPr lang="en-US" smtClean="0">
                <a:latin typeface="Euphemia UCAS" pitchFamily="43" charset="0"/>
              </a:rPr>
              <a:t>1/28/2022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6BAA4-34A3-4232-9902-9C6CCD7C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 9:00 O'clock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9D7B0-E2BF-46FE-A6FA-E3B664A1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30EB0687-D5F8-4C57-BB59-419142AAB2EE}" type="slidenum">
              <a:rPr lang="en-US" smtClean="0"/>
              <a:pPr>
                <a:defRPr/>
              </a:pPr>
              <a:t>7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A824B4-899A-4C45-AADA-943DAEEE9E26}"/>
              </a:ext>
            </a:extLst>
          </p:cNvPr>
          <p:cNvSpPr txBox="1"/>
          <p:nvPr/>
        </p:nvSpPr>
        <p:spPr>
          <a:xfrm>
            <a:off x="453556" y="847837"/>
            <a:ext cx="8336657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1400" i="0" dirty="0">
                <a:solidFill>
                  <a:srgbClr val="FF0000"/>
                </a:solidFill>
                <a:effectLst/>
                <a:latin typeface="Helvetica Neue"/>
              </a:rPr>
              <a:t>01/21 - 01/22 Friday - Saturday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b="0" i="0" dirty="0">
                <a:effectLst/>
                <a:latin typeface="Helvetica Neue"/>
              </a:rPr>
              <a:t>  Q309 replacement was completed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b="0" dirty="0">
                <a:latin typeface="Helvetica Neue"/>
              </a:rPr>
              <a:t> </a:t>
            </a:r>
            <a:r>
              <a:rPr lang="en-US" sz="1400" i="0" dirty="0">
                <a:solidFill>
                  <a:srgbClr val="FF0000"/>
                </a:solidFill>
                <a:effectLst/>
                <a:latin typeface="Helvetica Neue"/>
              </a:rPr>
              <a:t>01/23 Sunday  </a:t>
            </a:r>
            <a:endParaRPr lang="en-US" sz="1400" b="0" i="0" dirty="0">
              <a:effectLst/>
              <a:latin typeface="Helvetica Neue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0" dirty="0"/>
              <a:t>MI experts helped walk through the tunnel to check the work, and helped to turn the Machines on 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0" dirty="0"/>
              <a:t>MI beam to dump by 21:39, Sunday evening, beam to g-2 and </a:t>
            </a:r>
            <a:r>
              <a:rPr lang="en-US" sz="1400" b="0" dirty="0" err="1"/>
              <a:t>NuMI</a:t>
            </a:r>
            <a:r>
              <a:rPr lang="en-US" sz="1400" b="0" dirty="0"/>
              <a:t> by 22:50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0" dirty="0"/>
              <a:t>Small leaking was found in a dipole D110-2 and 3 quadrupoles.  Decided to leave these issues to next Summer shutdown</a:t>
            </a:r>
          </a:p>
          <a:p>
            <a:pPr lvl="2"/>
            <a:endParaRPr lang="en-US" sz="1400" b="0" dirty="0"/>
          </a:p>
          <a:p>
            <a:pPr lvl="1"/>
            <a:r>
              <a:rPr lang="en-US" sz="1400" dirty="0"/>
              <a:t>Thanks again for everyone who was involved with the efforts for the replacement of magnets Q415 and Q309</a:t>
            </a:r>
          </a:p>
          <a:p>
            <a:pPr lvl="2"/>
            <a:endParaRPr lang="en-US" sz="1400" b="0" i="0" dirty="0">
              <a:effectLst/>
              <a:latin typeface="Helvetica Neue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i="0" dirty="0">
                <a:solidFill>
                  <a:srgbClr val="FF0000"/>
                </a:solidFill>
                <a:effectLst/>
                <a:latin typeface="Helvetica Neue"/>
              </a:rPr>
              <a:t>01/24-01/28 Monday – Friday : Back to </a:t>
            </a:r>
            <a:r>
              <a:rPr lang="en-US" sz="1400" dirty="0">
                <a:solidFill>
                  <a:srgbClr val="FF0000"/>
                </a:solidFill>
                <a:latin typeface="Helvetica Neue"/>
              </a:rPr>
              <a:t>N</a:t>
            </a:r>
            <a:r>
              <a:rPr lang="en-US" sz="1400" i="0" dirty="0">
                <a:solidFill>
                  <a:srgbClr val="FF0000"/>
                </a:solidFill>
                <a:effectLst/>
                <a:latin typeface="Helvetica Neue"/>
              </a:rPr>
              <a:t>ormal operations</a:t>
            </a:r>
          </a:p>
          <a:p>
            <a:pPr lvl="1"/>
            <a:endParaRPr lang="en-US" sz="1400" i="0" dirty="0">
              <a:solidFill>
                <a:srgbClr val="FF0000"/>
              </a:solidFill>
              <a:effectLst/>
              <a:latin typeface="Helvetica Neue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b="0" dirty="0">
                <a:latin typeface="Helvetica Neue"/>
              </a:rPr>
              <a:t>Increasing beam intensity as the vacuum scrubbed @ Q415 and Q309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b="0" dirty="0">
                <a:latin typeface="Helvetica Neue"/>
              </a:rPr>
              <a:t>Tune up collimators for both MI and RR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b="0" dirty="0">
                <a:latin typeface="Helvetica Neue"/>
              </a:rPr>
              <a:t> new QXR processor board upgraded, works well for the slow spill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b="0" i="0" dirty="0">
                <a:solidFill>
                  <a:srgbClr val="222222"/>
                </a:solidFill>
                <a:effectLst/>
                <a:latin typeface="Helvetica Neue"/>
              </a:rPr>
              <a:t> RR collimator studies  </a:t>
            </a:r>
            <a:r>
              <a:rPr lang="en-US" sz="1400" b="0" dirty="0">
                <a:solidFill>
                  <a:srgbClr val="222222"/>
                </a:solidFill>
                <a:latin typeface="Helvetica Neue"/>
              </a:rPr>
              <a:t>due to the 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Helvetica Neue"/>
              </a:rPr>
              <a:t>losses at 614 are higher than usual</a:t>
            </a:r>
            <a:endParaRPr lang="en-US" sz="1400" b="0" dirty="0">
              <a:solidFill>
                <a:srgbClr val="222222"/>
              </a:solidFill>
              <a:latin typeface="Helvetica Neue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b="0" i="0" dirty="0">
                <a:solidFill>
                  <a:srgbClr val="222222"/>
                </a:solidFill>
                <a:effectLst/>
                <a:latin typeface="Helvetica Neue"/>
              </a:rPr>
              <a:t> I:H424 regulator failed, replaced</a:t>
            </a:r>
            <a:r>
              <a:rPr lang="en-US" sz="1400" b="0" dirty="0">
                <a:solidFill>
                  <a:srgbClr val="222222"/>
                </a:solidFill>
                <a:latin typeface="Helvetica Neue"/>
              </a:rPr>
              <a:t>.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Helvetica Neue"/>
              </a:rPr>
              <a:t>                                                                                                                             </a:t>
            </a:r>
            <a:endParaRPr lang="en-US" sz="1400" dirty="0"/>
          </a:p>
          <a:p>
            <a:pPr lvl="1"/>
            <a:endParaRPr lang="en-US" sz="1400" b="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725236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72568</TotalTime>
  <Words>255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Chalkboard</vt:lpstr>
      <vt:lpstr>Chalkboard Bold</vt:lpstr>
      <vt:lpstr>Euphemia UCAS</vt:lpstr>
      <vt:lpstr>Helvetica Neue</vt:lpstr>
      <vt:lpstr>Arial</vt:lpstr>
      <vt:lpstr>Comic Sans MS</vt:lpstr>
      <vt:lpstr>Times</vt:lpstr>
      <vt:lpstr>Times New Roman</vt:lpstr>
      <vt:lpstr>Trebuchet MS</vt:lpstr>
      <vt:lpstr>Wingdings</vt:lpstr>
      <vt:lpstr>Blank Presentation</vt:lpstr>
      <vt:lpstr>MI/RR Machine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Q415 and Q309 replacement completed, and MI is back on operations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Injector stray beam clearing options  May 25, 2005</dc:title>
  <dc:creator>Ming-Jen Yang</dc:creator>
  <cp:lastModifiedBy>Meiqin Xiao</cp:lastModifiedBy>
  <cp:revision>813</cp:revision>
  <cp:lastPrinted>2015-06-09T21:30:55Z</cp:lastPrinted>
  <dcterms:created xsi:type="dcterms:W3CDTF">2005-05-25T16:53:13Z</dcterms:created>
  <dcterms:modified xsi:type="dcterms:W3CDTF">2022-01-28T15:10:25Z</dcterms:modified>
</cp:coreProperties>
</file>