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959" r:id="rId2"/>
    <p:sldId id="1028" r:id="rId3"/>
    <p:sldId id="1019" r:id="rId4"/>
    <p:sldId id="1029" r:id="rId5"/>
    <p:sldId id="1022" r:id="rId6"/>
    <p:sldId id="1030" r:id="rId7"/>
    <p:sldId id="1031" r:id="rId8"/>
    <p:sldId id="1032" r:id="rId9"/>
    <p:sldId id="1033" r:id="rId10"/>
    <p:sldId id="1034" r:id="rId11"/>
    <p:sldId id="1035" r:id="rId12"/>
    <p:sldId id="1017" r:id="rId13"/>
    <p:sldId id="1036" r:id="rId14"/>
    <p:sldId id="1024" r:id="rId15"/>
    <p:sldId id="1038" r:id="rId16"/>
    <p:sldId id="1037" r:id="rId17"/>
    <p:sldId id="10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 Tschirhart" initials="RST" lastIdx="0" clrIdx="0">
    <p:extLst>
      <p:ext uri="{19B8F6BF-5375-455C-9EA6-DF929625EA0E}">
        <p15:presenceInfo xmlns:p15="http://schemas.microsoft.com/office/powerpoint/2012/main" userId="Robert S Tschir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DBB0-3BD6-AB42-8D80-4EF5B6356493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FBC1-5ABE-B142-84B3-54E64CA8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2338"/>
            <a:ext cx="1293854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5683" y="6492338"/>
            <a:ext cx="566703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 Feb 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5687" y="4289597"/>
            <a:ext cx="8530683" cy="1003049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MAGIS-100 Phase Fitting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6B533-8FEF-7C42-A36B-0D471FB3AB82}"/>
              </a:ext>
            </a:extLst>
          </p:cNvPr>
          <p:cNvSpPr txBox="1"/>
          <p:nvPr/>
        </p:nvSpPr>
        <p:spPr>
          <a:xfrm>
            <a:off x="267630" y="4770287"/>
            <a:ext cx="5688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Mathematica based study</a:t>
            </a:r>
          </a:p>
          <a:p>
            <a:endParaRPr lang="en-US" sz="2000" dirty="0"/>
          </a:p>
          <a:p>
            <a:r>
              <a:rPr lang="en-US" sz="2000" dirty="0"/>
              <a:t>ND-doc-845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FF0EB-BB8B-3249-B240-17D4B529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72" y="-237275"/>
            <a:ext cx="5327904" cy="40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5" y="117937"/>
            <a:ext cx="8447046" cy="427877"/>
          </a:xfrm>
        </p:spPr>
        <p:txBody>
          <a:bodyPr/>
          <a:lstStyle/>
          <a:p>
            <a:r>
              <a:rPr lang="en-US" sz="2400" dirty="0"/>
              <a:t>Fitting the Simulated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9" name="Picture 18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2D21246C-0A74-3D40-BCB3-52A605F0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9" y="918619"/>
            <a:ext cx="7792721" cy="34028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A090005-83D7-DF49-8524-678A64420A35}"/>
              </a:ext>
            </a:extLst>
          </p:cNvPr>
          <p:cNvSpPr txBox="1"/>
          <p:nvPr/>
        </p:nvSpPr>
        <p:spPr>
          <a:xfrm>
            <a:off x="547258" y="4761571"/>
            <a:ext cx="8180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methods described in ND-doc-845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 G weighted is the one where everything is nominally done optimally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methods with weighted fits yield results consistent with our simple </a:t>
            </a:r>
            <a:br>
              <a:rPr lang="en-US" dirty="0"/>
            </a:br>
            <a:r>
              <a:rPr lang="en-US" dirty="0"/>
              <a:t>Gaussian + Cosine + Background expectations for that method </a:t>
            </a:r>
          </a:p>
        </p:txBody>
      </p:sp>
    </p:spTree>
    <p:extLst>
      <p:ext uri="{BB962C8B-B14F-4D97-AF65-F5344CB8AC3E}">
        <p14:creationId xmlns:p14="http://schemas.microsoft.com/office/powerpoint/2010/main" val="220848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5" y="117937"/>
            <a:ext cx="8447046" cy="427877"/>
          </a:xfrm>
        </p:spPr>
        <p:txBody>
          <a:bodyPr/>
          <a:lstStyle/>
          <a:p>
            <a:r>
              <a:rPr lang="en-US" sz="2400" dirty="0"/>
              <a:t>Imaging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090005-83D7-DF49-8524-678A64420A35}"/>
                  </a:ext>
                </a:extLst>
              </p:cNvPr>
              <p:cNvSpPr txBox="1"/>
              <p:nvPr/>
            </p:nvSpPr>
            <p:spPr>
              <a:xfrm>
                <a:off x="78908" y="713685"/>
                <a:ext cx="87082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recast the previous Eq 8 to show dependence of the phase resolution on imaging time t.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:r>
                  <a:rPr lang="en-US" dirty="0" err="1"/>
                  <a:t>t</a:t>
                </a:r>
                <a:r>
                  <a:rPr lang="en-US" baseline="-25000" dirty="0" err="1">
                    <a:latin typeface="Symbol" pitchFamily="2" charset="2"/>
                  </a:rPr>
                  <a:t>g</a:t>
                </a:r>
                <a:r>
                  <a:rPr lang="en-US" dirty="0"/>
                  <a:t> is the imaging time corresponding to 1 photon/atom recorded</a:t>
                </a:r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B</a:t>
                </a:r>
                <a:r>
                  <a:rPr lang="en-US" dirty="0"/>
                  <a:t> is the imaging time corresponding to S/B = 1 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=1.10±0.01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090005-83D7-DF49-8524-678A64420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8" y="713685"/>
                <a:ext cx="8708253" cy="1754326"/>
              </a:xfrm>
              <a:prstGeom prst="rect">
                <a:avLst/>
              </a:prstGeom>
              <a:blipFill>
                <a:blip r:embed="rId2"/>
                <a:stretch>
                  <a:fillRect l="-437" t="-1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E886FE7-3C99-A244-A5AC-1D223952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7" y="1136071"/>
            <a:ext cx="2580133" cy="67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86095A-D008-464A-A650-1887C6902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90" y="2664756"/>
            <a:ext cx="4985153" cy="34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4485"/>
            <a:ext cx="8056756" cy="646331"/>
          </a:xfrm>
        </p:spPr>
        <p:txBody>
          <a:bodyPr anchor="t"/>
          <a:lstStyle/>
          <a:p>
            <a:r>
              <a:rPr lang="en-US" dirty="0"/>
              <a:t>Contrast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8E02EB-8A96-FE47-9EED-66D5BC12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0" y="2016484"/>
            <a:ext cx="7014120" cy="646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6E0E17-8BCD-7C4A-AE9E-E317CA51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" y="2846029"/>
            <a:ext cx="4783876" cy="34178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637275-BA5C-C745-BCA0-3E310D993503}"/>
              </a:ext>
            </a:extLst>
          </p:cNvPr>
          <p:cNvSpPr txBox="1"/>
          <p:nvPr/>
        </p:nvSpPr>
        <p:spPr>
          <a:xfrm>
            <a:off x="557475" y="591019"/>
            <a:ext cx="8357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Stray paths not yet implemented in the simulations for the fitting study (Leonie – in progress) ... Hence we do not yet have a model for the image contrast.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 something unrealistically bad ... that the contrast loss is uniform over the image.  Contrast factor f</a:t>
            </a:r>
            <a:r>
              <a:rPr lang="en-US" baseline="-25000" dirty="0"/>
              <a:t>c</a:t>
            </a:r>
            <a:r>
              <a:rPr lang="en-US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3E0F3-9FD3-2A42-8268-3B70D332E7AF}"/>
              </a:ext>
            </a:extLst>
          </p:cNvPr>
          <p:cNvSpPr txBox="1"/>
          <p:nvPr/>
        </p:nvSpPr>
        <p:spPr>
          <a:xfrm>
            <a:off x="5564458" y="3434574"/>
            <a:ext cx="3044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Plan to repeat this study once we have at least a parametric model for the impact of stray paths on the position-dependent contrast.</a:t>
            </a:r>
          </a:p>
        </p:txBody>
      </p:sp>
    </p:spTree>
    <p:extLst>
      <p:ext uri="{BB962C8B-B14F-4D97-AF65-F5344CB8AC3E}">
        <p14:creationId xmlns:p14="http://schemas.microsoft.com/office/powerpoint/2010/main" val="330201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46C26-DB3B-AE4D-84FA-126A727BC7FC}"/>
              </a:ext>
            </a:extLst>
          </p:cNvPr>
          <p:cNvSpPr txBox="1"/>
          <p:nvPr/>
        </p:nvSpPr>
        <p:spPr>
          <a:xfrm>
            <a:off x="501805" y="724833"/>
            <a:ext cx="82853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So far the fits have been to the 1D-fringe distributions. Can also fit the two-port asymmetries ... statistically equivalent.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Nothing in the simulations (so far) favors asymmetry fits over 1D-fringe fits although in the future we may discover the systematics associated with these alternative are different.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3696"/>
            <a:ext cx="6306015" cy="907972"/>
          </a:xfrm>
        </p:spPr>
        <p:txBody>
          <a:bodyPr/>
          <a:lstStyle/>
          <a:p>
            <a:r>
              <a:rPr lang="en-US" dirty="0"/>
              <a:t>Two-Port Asymmetry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8CCA1-6240-9C4B-BC60-DEF10DF0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95" y="1543281"/>
            <a:ext cx="5407309" cy="37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F7A12-A11D-3A43-98DD-1B7A167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718648"/>
            <a:ext cx="8491652" cy="2343052"/>
          </a:xfrm>
          <a:ln>
            <a:noFill/>
          </a:ln>
        </p:spPr>
        <p:txBody>
          <a:bodyPr/>
          <a:lstStyle/>
          <a:p>
            <a:r>
              <a:rPr lang="en-US" sz="2000" dirty="0"/>
              <a:t>Add a quadratic term to the wavefunction (Jeremiah ND-doc-767) at the input of the simulation &amp; also to the fitting function:</a:t>
            </a:r>
            <a:br>
              <a:rPr lang="en-US" sz="2000" dirty="0"/>
            </a:b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302083" cy="427877"/>
          </a:xfrm>
        </p:spPr>
        <p:txBody>
          <a:bodyPr/>
          <a:lstStyle/>
          <a:p>
            <a:r>
              <a:rPr lang="en-US" sz="2400" dirty="0"/>
              <a:t>A more complicated wavefunction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EAB670-2521-8A43-BD13-73B26005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22" y="1380280"/>
            <a:ext cx="7574930" cy="71840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FCA7E-CC77-484C-A9B8-441FB13C6D27}"/>
              </a:ext>
            </a:extLst>
          </p:cNvPr>
          <p:cNvGrpSpPr/>
          <p:nvPr/>
        </p:nvGrpSpPr>
        <p:grpSpPr>
          <a:xfrm>
            <a:off x="1940311" y="2192286"/>
            <a:ext cx="5824657" cy="4143844"/>
            <a:chOff x="1940311" y="2192286"/>
            <a:chExt cx="5824657" cy="4143844"/>
          </a:xfrm>
        </p:grpSpPr>
        <p:pic>
          <p:nvPicPr>
            <p:cNvPr id="26" name="Picture 25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BBF7876-EBAE-7149-A6D2-024CC9ED7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" t="1852" r="6286" b="21652"/>
            <a:stretch/>
          </p:blipFill>
          <p:spPr bwMode="auto">
            <a:xfrm>
              <a:off x="2591648" y="2192286"/>
              <a:ext cx="4310957" cy="414384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7E64B-C6FA-9B49-8B8D-841B1AF23194}"/>
                </a:ext>
              </a:extLst>
            </p:cNvPr>
            <p:cNvSpPr txBox="1"/>
            <p:nvPr/>
          </p:nvSpPr>
          <p:spPr>
            <a:xfrm>
              <a:off x="6482578" y="2294497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22B32B-D93B-F94E-84E3-041BD886B8DC}"/>
                </a:ext>
              </a:extLst>
            </p:cNvPr>
            <p:cNvSpPr txBox="1"/>
            <p:nvPr/>
          </p:nvSpPr>
          <p:spPr>
            <a:xfrm>
              <a:off x="6482578" y="3762741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4711AC-F32A-1A43-8D55-45C74A0AE257}"/>
                </a:ext>
              </a:extLst>
            </p:cNvPr>
            <p:cNvSpPr txBox="1"/>
            <p:nvPr/>
          </p:nvSpPr>
          <p:spPr>
            <a:xfrm>
              <a:off x="6482578" y="5242138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9AA843-7CE1-1147-AF45-0DE18FBACD38}"/>
                </a:ext>
              </a:extLst>
            </p:cNvPr>
            <p:cNvSpPr txBox="1"/>
            <p:nvPr/>
          </p:nvSpPr>
          <p:spPr>
            <a:xfrm>
              <a:off x="1940311" y="2301931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0</a:t>
              </a:r>
              <a:endParaRPr lang="en-US" sz="2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D06EC5-EC8D-6C4E-8EDB-D6E066635C30}"/>
                </a:ext>
              </a:extLst>
            </p:cNvPr>
            <p:cNvSpPr txBox="1"/>
            <p:nvPr/>
          </p:nvSpPr>
          <p:spPr>
            <a:xfrm>
              <a:off x="1940311" y="3770175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01493-F3B4-4A41-80F4-ED5ED2DCE204}"/>
                </a:ext>
              </a:extLst>
            </p:cNvPr>
            <p:cNvSpPr txBox="1"/>
            <p:nvPr/>
          </p:nvSpPr>
          <p:spPr>
            <a:xfrm>
              <a:off x="1940311" y="5249572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EA0F3-3DBD-6D43-B977-7BDEAA8C384D}"/>
                </a:ext>
              </a:extLst>
            </p:cNvPr>
            <p:cNvSpPr/>
            <p:nvPr/>
          </p:nvSpPr>
          <p:spPr>
            <a:xfrm>
              <a:off x="4761571" y="2497873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26E6BE-4284-BC47-ABEC-E71BCC444F93}"/>
                </a:ext>
              </a:extLst>
            </p:cNvPr>
            <p:cNvSpPr/>
            <p:nvPr/>
          </p:nvSpPr>
          <p:spPr>
            <a:xfrm>
              <a:off x="4735553" y="3776548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135379-54CF-AE46-B398-0BFC2A270EE8}"/>
                </a:ext>
              </a:extLst>
            </p:cNvPr>
            <p:cNvSpPr/>
            <p:nvPr/>
          </p:nvSpPr>
          <p:spPr>
            <a:xfrm>
              <a:off x="4742989" y="5267094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170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302083" cy="427877"/>
          </a:xfrm>
        </p:spPr>
        <p:txBody>
          <a:bodyPr/>
          <a:lstStyle/>
          <a:p>
            <a:r>
              <a:rPr lang="en-US" sz="2400" dirty="0"/>
              <a:t>A more complicated wavefunction: Asymmetry Fits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D234327-05CC-A447-85DB-5046AD49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63" y="765560"/>
            <a:ext cx="5363117" cy="6837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9E65C5-0D1A-4141-9940-DC6DC83A2682}"/>
              </a:ext>
            </a:extLst>
          </p:cNvPr>
          <p:cNvGrpSpPr/>
          <p:nvPr/>
        </p:nvGrpSpPr>
        <p:grpSpPr>
          <a:xfrm>
            <a:off x="1483116" y="1710918"/>
            <a:ext cx="6192640" cy="4490036"/>
            <a:chOff x="1483116" y="1710918"/>
            <a:chExt cx="6192640" cy="4490036"/>
          </a:xfrm>
        </p:grpSpPr>
        <p:pic>
          <p:nvPicPr>
            <p:cNvPr id="7" name="Picture 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2AAB2E17-4C02-284B-A297-090B03176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0" t="822" r="5006" b="20213"/>
            <a:stretch/>
          </p:blipFill>
          <p:spPr bwMode="auto">
            <a:xfrm>
              <a:off x="2212225" y="1740652"/>
              <a:ext cx="4530593" cy="44603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C7868E-CCD7-4F4D-AF36-665B92892299}"/>
                </a:ext>
              </a:extLst>
            </p:cNvPr>
            <p:cNvSpPr txBox="1"/>
            <p:nvPr/>
          </p:nvSpPr>
          <p:spPr>
            <a:xfrm>
              <a:off x="6393366" y="1725786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370A34-1857-9344-933E-BAA96D74BAAD}"/>
                </a:ext>
              </a:extLst>
            </p:cNvPr>
            <p:cNvSpPr txBox="1"/>
            <p:nvPr/>
          </p:nvSpPr>
          <p:spPr>
            <a:xfrm>
              <a:off x="6393366" y="3194030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AA1900-85D6-EB4F-AD02-105A171CEBD6}"/>
                </a:ext>
              </a:extLst>
            </p:cNvPr>
            <p:cNvSpPr txBox="1"/>
            <p:nvPr/>
          </p:nvSpPr>
          <p:spPr>
            <a:xfrm>
              <a:off x="6393366" y="4673427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DC0A68-9F51-954D-A83A-BD62D2AC8950}"/>
                </a:ext>
              </a:extLst>
            </p:cNvPr>
            <p:cNvSpPr txBox="1"/>
            <p:nvPr/>
          </p:nvSpPr>
          <p:spPr>
            <a:xfrm>
              <a:off x="1483116" y="1710918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0</a:t>
              </a:r>
              <a:endParaRPr lang="en-US" sz="2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E4B56-E685-5B4F-9ADC-367AF5E30261}"/>
                </a:ext>
              </a:extLst>
            </p:cNvPr>
            <p:cNvSpPr txBox="1"/>
            <p:nvPr/>
          </p:nvSpPr>
          <p:spPr>
            <a:xfrm>
              <a:off x="1483116" y="3179162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A9301D-1356-274B-88DF-6566F295CD74}"/>
                </a:ext>
              </a:extLst>
            </p:cNvPr>
            <p:cNvSpPr txBox="1"/>
            <p:nvPr/>
          </p:nvSpPr>
          <p:spPr>
            <a:xfrm>
              <a:off x="1483116" y="4658559"/>
              <a:ext cx="128239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</a:t>
              </a:r>
              <a:r>
                <a:rPr lang="en-US" sz="2000" baseline="-25000" dirty="0" err="1"/>
                <a:t>Q</a:t>
              </a:r>
              <a:r>
                <a:rPr lang="en-US" sz="2000" dirty="0"/>
                <a:t> = 10</a:t>
              </a:r>
              <a:r>
                <a:rPr lang="en-US" sz="2000" baseline="30000" dirty="0"/>
                <a:t>-2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BC258B-1911-E049-8263-B7A9DDB447CA}"/>
                </a:ext>
              </a:extLst>
            </p:cNvPr>
            <p:cNvSpPr/>
            <p:nvPr/>
          </p:nvSpPr>
          <p:spPr>
            <a:xfrm>
              <a:off x="4761571" y="1750742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2DF0D9-8F3A-174D-942D-1A0D24114302}"/>
                </a:ext>
              </a:extLst>
            </p:cNvPr>
            <p:cNvSpPr/>
            <p:nvPr/>
          </p:nvSpPr>
          <p:spPr>
            <a:xfrm>
              <a:off x="4769007" y="3308199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7B3305-9D90-CA4D-95BB-AAB86F3FC986}"/>
                </a:ext>
              </a:extLst>
            </p:cNvPr>
            <p:cNvSpPr/>
            <p:nvPr/>
          </p:nvSpPr>
          <p:spPr>
            <a:xfrm>
              <a:off x="4664930" y="4776443"/>
              <a:ext cx="657922" cy="20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8892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6641BBD-E10B-8E45-A321-7C8DAB34AE2E}"/>
              </a:ext>
            </a:extLst>
          </p:cNvPr>
          <p:cNvSpPr txBox="1"/>
          <p:nvPr/>
        </p:nvSpPr>
        <p:spPr>
          <a:xfrm>
            <a:off x="490654" y="780586"/>
            <a:ext cx="83020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Phase resolution as a function of the dimensionless quadratic amplitude </a:t>
            </a:r>
            <a:r>
              <a:rPr lang="en-US" sz="2000" dirty="0" err="1"/>
              <a:t>a</a:t>
            </a:r>
            <a:r>
              <a:rPr lang="en-US" sz="2000" baseline="-25000" dirty="0" err="1"/>
              <a:t>Q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 penalty for using a more complicated fit function ... So don’t use it unless you have to  [for </a:t>
            </a:r>
            <a:r>
              <a:rPr lang="en-US" sz="2000" dirty="0" err="1"/>
              <a:t>a</a:t>
            </a:r>
            <a:r>
              <a:rPr lang="en-US" sz="2000" baseline="-25000" dirty="0" err="1"/>
              <a:t>Q</a:t>
            </a:r>
            <a:r>
              <a:rPr lang="en-US" sz="2000" dirty="0"/>
              <a:t> &gt; O(10</a:t>
            </a:r>
            <a:r>
              <a:rPr lang="en-US" sz="2000" baseline="30000" dirty="0"/>
              <a:t>-4</a:t>
            </a:r>
            <a:r>
              <a:rPr lang="en-US" sz="2000" dirty="0"/>
              <a:t>)].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Using a fit function w/o the </a:t>
            </a:r>
            <a:r>
              <a:rPr lang="en-US" sz="2000" dirty="0" err="1">
                <a:solidFill>
                  <a:schemeClr val="accent6"/>
                </a:solidFill>
              </a:rPr>
              <a:t>a</a:t>
            </a:r>
            <a:r>
              <a:rPr lang="en-US" sz="2000" baseline="-25000" dirty="0" err="1">
                <a:solidFill>
                  <a:schemeClr val="accent6"/>
                </a:solidFill>
              </a:rPr>
              <a:t>Q</a:t>
            </a:r>
            <a:r>
              <a:rPr lang="en-US" sz="2000" dirty="0">
                <a:solidFill>
                  <a:schemeClr val="accent6"/>
                </a:solidFill>
              </a:rPr>
              <a:t> term seems to be the best strategy for </a:t>
            </a:r>
            <a:r>
              <a:rPr lang="en-US" sz="2000" dirty="0" err="1">
                <a:solidFill>
                  <a:schemeClr val="accent6"/>
                </a:solidFill>
              </a:rPr>
              <a:t>a</a:t>
            </a:r>
            <a:r>
              <a:rPr lang="en-US" sz="2000" baseline="-25000" dirty="0" err="1">
                <a:solidFill>
                  <a:schemeClr val="accent6"/>
                </a:solidFill>
              </a:rPr>
              <a:t>Q</a:t>
            </a:r>
            <a:r>
              <a:rPr lang="en-US" sz="2000" dirty="0">
                <a:solidFill>
                  <a:schemeClr val="accent6"/>
                </a:solidFill>
              </a:rPr>
              <a:t> &lt; O(10</a:t>
            </a:r>
            <a:r>
              <a:rPr lang="en-US" sz="2000" baseline="30000" dirty="0">
                <a:solidFill>
                  <a:schemeClr val="accent6"/>
                </a:solidFill>
              </a:rPr>
              <a:t>-4</a:t>
            </a:r>
            <a:r>
              <a:rPr lang="en-US" sz="2000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302083" cy="427877"/>
          </a:xfrm>
        </p:spPr>
        <p:txBody>
          <a:bodyPr/>
          <a:lstStyle/>
          <a:p>
            <a:r>
              <a:rPr lang="en-US" sz="2400" dirty="0"/>
              <a:t>A more complicated wavefunction: Fit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02393356-F15B-D04B-9CE0-0C71DAA4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832"/>
            <a:ext cx="9144000" cy="24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1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0603"/>
            <a:ext cx="8686800" cy="427877"/>
          </a:xfrm>
        </p:spPr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D99ED-42F8-284C-9A94-2696DDD6D66A}"/>
              </a:ext>
            </a:extLst>
          </p:cNvPr>
          <p:cNvSpPr txBox="1"/>
          <p:nvPr/>
        </p:nvSpPr>
        <p:spPr>
          <a:xfrm>
            <a:off x="434898" y="1037065"/>
            <a:ext cx="8218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Things will become more interesting as the simulations become more realistic</a:t>
            </a:r>
            <a:br>
              <a:rPr lang="en-US" sz="2000" dirty="0">
                <a:solidFill>
                  <a:schemeClr val="accent6"/>
                </a:solidFill>
              </a:rPr>
            </a:br>
            <a:endParaRPr lang="en-US" sz="2000" dirty="0">
              <a:solidFill>
                <a:schemeClr val="accent6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optics,  stray paths ...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I think we should plan to fit the acquired images in real time as a high-level monitor of data quality</a:t>
            </a:r>
            <a:br>
              <a:rPr lang="en-US" sz="2000" dirty="0">
                <a:solidFill>
                  <a:schemeClr val="accent6"/>
                </a:solidFill>
              </a:rPr>
            </a:br>
            <a:endParaRPr lang="en-US" sz="2000" dirty="0">
              <a:solidFill>
                <a:schemeClr val="accent6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fit for phase, background level &amp; contrast, cloud amplitude, center &amp; width ...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/>
              <a:t>if we can’t fit every image, we can still sample (robust online fitting that monitors all relevant parameters may be more rewarding than fast fitting)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31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B0D4394-2366-F343-B51B-34B7242A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82" y="543749"/>
            <a:ext cx="2767948" cy="21288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F7A12-A11D-3A43-98DD-1B7A167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58" y="1030876"/>
            <a:ext cx="5873959" cy="516261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Start with </a:t>
            </a:r>
            <a:r>
              <a:rPr lang="en-US" dirty="0"/>
              <a:t>(Jeremiah: ND-doc-767)</a:t>
            </a:r>
          </a:p>
          <a:p>
            <a:r>
              <a:rPr lang="en-US" sz="2000" dirty="0"/>
              <a:t>analytically derived wavefunction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atom population in the imaging region</a:t>
            </a:r>
            <a:r>
              <a:rPr lang="en-US" sz="1100" dirty="0"/>
              <a:t> </a:t>
            </a:r>
            <a:r>
              <a:rPr lang="en-US" sz="2000" dirty="0"/>
              <a:t>at end of interferometer sequence </a:t>
            </a:r>
            <a:br>
              <a:rPr lang="en-US" sz="2000" dirty="0"/>
            </a:br>
            <a:br>
              <a:rPr lang="en-US" sz="2000" dirty="0"/>
            </a:br>
            <a:endParaRPr lang="en-US" sz="1100" dirty="0"/>
          </a:p>
          <a:p>
            <a:pPr marL="0" indent="0">
              <a:buNone/>
            </a:pPr>
            <a:r>
              <a:rPr lang="en-US" b="1" dirty="0"/>
              <a:t>Simulation ingredients </a:t>
            </a:r>
            <a:r>
              <a:rPr lang="en-US" dirty="0"/>
              <a:t>(SG: ND-doc-845)</a:t>
            </a:r>
          </a:p>
          <a:p>
            <a:r>
              <a:rPr lang="en-US" sz="2000" dirty="0"/>
              <a:t>photon emission rate &amp; imaging time</a:t>
            </a:r>
          </a:p>
          <a:p>
            <a:r>
              <a:rPr lang="en-US" sz="2000" dirty="0"/>
              <a:t>Atom diffusion during imaging</a:t>
            </a:r>
          </a:p>
          <a:p>
            <a:r>
              <a:rPr lang="en-US" sz="2000" dirty="0"/>
              <a:t>optics: geom. acceptance &amp; magnification</a:t>
            </a:r>
          </a:p>
          <a:p>
            <a:r>
              <a:rPr lang="en-US" sz="2000" dirty="0"/>
              <a:t>CCD pixel geometry &amp; quantum efficiency</a:t>
            </a:r>
          </a:p>
          <a:p>
            <a:r>
              <a:rPr lang="en-US" sz="2000" dirty="0"/>
              <a:t>pixel readout noise: Gaussian fluctuations</a:t>
            </a:r>
          </a:p>
          <a:p>
            <a:r>
              <a:rPr lang="en-US" sz="2000" dirty="0"/>
              <a:t>Atom statistics: Poisson fluctuations</a:t>
            </a:r>
          </a:p>
          <a:p>
            <a:r>
              <a:rPr lang="en-US" sz="2000" dirty="0"/>
              <a:t>Photon emission statistics: Poisson fluctuations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686800" cy="427877"/>
          </a:xfrm>
        </p:spPr>
        <p:txBody>
          <a:bodyPr/>
          <a:lstStyle/>
          <a:p>
            <a:r>
              <a:rPr lang="en-US" dirty="0"/>
              <a:t>Mathematica-based simulation described 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1CF9B0-FB5C-E543-9AA2-896E8F016804}"/>
              </a:ext>
            </a:extLst>
          </p:cNvPr>
          <p:cNvPicPr/>
          <p:nvPr/>
        </p:nvPicPr>
        <p:blipFill rotWithShape="1">
          <a:blip r:embed="rId3"/>
          <a:srcRect l="5665" t="4072" r="2677" b="14788"/>
          <a:stretch/>
        </p:blipFill>
        <p:spPr>
          <a:xfrm rot="5400000">
            <a:off x="5919267" y="4049370"/>
            <a:ext cx="3194603" cy="9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5" y="117937"/>
            <a:ext cx="8447046" cy="427877"/>
          </a:xfrm>
        </p:spPr>
        <p:txBody>
          <a:bodyPr/>
          <a:lstStyle/>
          <a:p>
            <a:r>
              <a:rPr lang="en-US" sz="2400" dirty="0"/>
              <a:t>Fitting the Simulated Image to Extract a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B3DB7-F9A8-254D-BD8B-B3444F08AE9B}"/>
              </a:ext>
            </a:extLst>
          </p:cNvPr>
          <p:cNvGrpSpPr/>
          <p:nvPr/>
        </p:nvGrpSpPr>
        <p:grpSpPr>
          <a:xfrm>
            <a:off x="600659" y="792164"/>
            <a:ext cx="2180259" cy="5409220"/>
            <a:chOff x="2217561" y="371299"/>
            <a:chExt cx="2558063" cy="63465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E21957-4CB9-E34A-BD76-E6B7CFDA5B92}"/>
                </a:ext>
              </a:extLst>
            </p:cNvPr>
            <p:cNvGrpSpPr/>
            <p:nvPr/>
          </p:nvGrpSpPr>
          <p:grpSpPr>
            <a:xfrm>
              <a:off x="2458383" y="371299"/>
              <a:ext cx="2317241" cy="6016265"/>
              <a:chOff x="2160887" y="371299"/>
              <a:chExt cx="2317241" cy="6016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F6B095-742B-F744-BBD0-4AC879FF2748}"/>
                  </a:ext>
                </a:extLst>
              </p:cNvPr>
              <p:cNvPicPr/>
              <p:nvPr/>
            </p:nvPicPr>
            <p:blipFill rotWithShape="1">
              <a:blip r:embed="rId2"/>
              <a:srcRect l="5665" t="4072" r="2677" b="14788"/>
              <a:stretch/>
            </p:blipFill>
            <p:spPr>
              <a:xfrm rot="5400000">
                <a:off x="633867" y="2381827"/>
                <a:ext cx="5781066" cy="17938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CCA11-39EA-1E4D-800B-11D20D04EE4C}"/>
                  </a:ext>
                </a:extLst>
              </p:cNvPr>
              <p:cNvSpPr txBox="1"/>
              <p:nvPr/>
            </p:nvSpPr>
            <p:spPr>
              <a:xfrm>
                <a:off x="2252257" y="2424581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500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C2C15-ACAA-3B46-BC93-6568A0759FED}"/>
                  </a:ext>
                </a:extLst>
              </p:cNvPr>
              <p:cNvSpPr txBox="1"/>
              <p:nvPr/>
            </p:nvSpPr>
            <p:spPr>
              <a:xfrm>
                <a:off x="2160887" y="4466656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9AFF-D45D-9C4C-80BD-74AFF53DA2E5}"/>
                  </a:ext>
                </a:extLst>
              </p:cNvPr>
              <p:cNvSpPr txBox="1"/>
              <p:nvPr/>
            </p:nvSpPr>
            <p:spPr>
              <a:xfrm>
                <a:off x="2435001" y="371299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E9E22-75B3-3E44-B842-651FD1D16113}"/>
                  </a:ext>
                </a:extLst>
              </p:cNvPr>
              <p:cNvSpPr txBox="1"/>
              <p:nvPr/>
            </p:nvSpPr>
            <p:spPr>
              <a:xfrm>
                <a:off x="2645003" y="6079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7B0B9-2AC4-8945-8EF6-A8CA8EE3AF50}"/>
                  </a:ext>
                </a:extLst>
              </p:cNvPr>
              <p:cNvSpPr txBox="1"/>
              <p:nvPr/>
            </p:nvSpPr>
            <p:spPr>
              <a:xfrm>
                <a:off x="3286861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200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C8A85-5206-F741-8C3E-BE1B5444A08D}"/>
                  </a:ext>
                </a:extLst>
              </p:cNvPr>
              <p:cNvSpPr txBox="1"/>
              <p:nvPr/>
            </p:nvSpPr>
            <p:spPr>
              <a:xfrm>
                <a:off x="4019349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400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836E5D-7373-2B45-97F5-7F7249620DED}"/>
                </a:ext>
              </a:extLst>
            </p:cNvPr>
            <p:cNvSpPr txBox="1"/>
            <p:nvPr/>
          </p:nvSpPr>
          <p:spPr>
            <a:xfrm>
              <a:off x="3081885" y="6348519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x-index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6B088-6EE4-3F4B-AF5A-38A2E13B6A08}"/>
                </a:ext>
              </a:extLst>
            </p:cNvPr>
            <p:cNvSpPr txBox="1"/>
            <p:nvPr/>
          </p:nvSpPr>
          <p:spPr>
            <a:xfrm rot="16200000">
              <a:off x="1730376" y="3439294"/>
              <a:ext cx="1343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z-index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A85BF3-ED67-4F41-A997-26026CC74BFC}"/>
              </a:ext>
            </a:extLst>
          </p:cNvPr>
          <p:cNvGrpSpPr/>
          <p:nvPr/>
        </p:nvGrpSpPr>
        <p:grpSpPr>
          <a:xfrm>
            <a:off x="4441097" y="1017916"/>
            <a:ext cx="3948254" cy="4957409"/>
            <a:chOff x="4708867" y="160286"/>
            <a:chExt cx="5205076" cy="65354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F96047-9BEB-FC46-A7D9-C89A7D8E64A8}"/>
                </a:ext>
              </a:extLst>
            </p:cNvPr>
            <p:cNvPicPr/>
            <p:nvPr/>
          </p:nvPicPr>
          <p:blipFill rotWithShape="1">
            <a:blip r:embed="rId3"/>
            <a:srcRect l="4383" b="13071"/>
            <a:stretch/>
          </p:blipFill>
          <p:spPr>
            <a:xfrm>
              <a:off x="5324354" y="160286"/>
              <a:ext cx="4589589" cy="33584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EBD261-133C-374E-99FE-6C3639A075F8}"/>
                </a:ext>
              </a:extLst>
            </p:cNvPr>
            <p:cNvPicPr/>
            <p:nvPr/>
          </p:nvPicPr>
          <p:blipFill rotWithShape="1">
            <a:blip r:embed="rId4"/>
            <a:srcRect l="5362"/>
            <a:stretch/>
          </p:blipFill>
          <p:spPr>
            <a:xfrm>
              <a:off x="5202484" y="3305492"/>
              <a:ext cx="4711459" cy="33902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70F4AD-38FE-9648-864C-EAE7D52B5DBD}"/>
                </a:ext>
              </a:extLst>
            </p:cNvPr>
            <p:cNvSpPr txBox="1"/>
            <p:nvPr/>
          </p:nvSpPr>
          <p:spPr>
            <a:xfrm rot="16200000">
              <a:off x="3848647" y="2289926"/>
              <a:ext cx="215892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photons/bin  (x1000)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F69AED-7EA0-9E49-9806-428F3D69F1D6}"/>
                </a:ext>
              </a:extLst>
            </p:cNvPr>
            <p:cNvSpPr txBox="1"/>
            <p:nvPr/>
          </p:nvSpPr>
          <p:spPr>
            <a:xfrm rot="16200000">
              <a:off x="4267112" y="5051192"/>
              <a:ext cx="125284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Asymmetry</a:t>
              </a:r>
            </a:p>
          </p:txBody>
        </p:sp>
      </p:grp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CB6DAB2-C894-3543-83E7-BC407FDE93FE}"/>
              </a:ext>
            </a:extLst>
          </p:cNvPr>
          <p:cNvSpPr/>
          <p:nvPr/>
        </p:nvSpPr>
        <p:spPr>
          <a:xfrm>
            <a:off x="3066585" y="3270231"/>
            <a:ext cx="992459" cy="3219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numbers to keep in mind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1ADD4F2-9098-C741-A207-0B65829D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precision of each measurement depends upon the number of atoms in the cloud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and the average number of photons per atom imaged and recorded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br>
              <a:rPr lang="en-US" baseline="-25000" dirty="0">
                <a:latin typeface="Symbol" pitchFamily="2" charset="2"/>
              </a:rPr>
            </a:br>
            <a:endParaRPr lang="en-US" baseline="-25000" dirty="0">
              <a:latin typeface="Symbol" pitchFamily="2" charset="2"/>
            </a:endParaRPr>
          </a:p>
          <a:p>
            <a:r>
              <a:rPr lang="en-US" dirty="0">
                <a:latin typeface="Helvetica" pitchFamily="2" charset="0"/>
              </a:rPr>
              <a:t>We anticipate that initially MAGIS will operate with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N ~ 10</a:t>
            </a:r>
            <a:r>
              <a:rPr lang="en-US" baseline="30000" dirty="0">
                <a:solidFill>
                  <a:srgbClr val="FF0000"/>
                </a:solidFill>
                <a:latin typeface="Helvetica" pitchFamily="2" charset="0"/>
              </a:rPr>
              <a:t>6</a:t>
            </a:r>
            <a:r>
              <a:rPr lang="en-US" dirty="0">
                <a:latin typeface="Helvetica" pitchFamily="2" charset="0"/>
              </a:rPr>
              <a:t>.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To estimate </a:t>
            </a:r>
            <a:r>
              <a:rPr lang="en-US" dirty="0" err="1"/>
              <a:t>f</a:t>
            </a:r>
            <a:r>
              <a:rPr lang="en-US" baseline="-25000" dirty="0" err="1">
                <a:latin typeface="Symbol" pitchFamily="2" charset="2"/>
              </a:rPr>
              <a:t>g</a:t>
            </a:r>
            <a:r>
              <a:rPr lang="en-US" baseline="-25000" dirty="0">
                <a:latin typeface="Symbol" pitchFamily="2" charset="2"/>
              </a:rPr>
              <a:t>  </a:t>
            </a:r>
            <a:r>
              <a:rPr lang="en-US" dirty="0">
                <a:latin typeface="Helvetica" pitchFamily="2" charset="0"/>
              </a:rPr>
              <a:t>assume: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 the CCD camera lens accepts 0.4% of the solid angle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Photon emission rate per atom is 10</a:t>
            </a:r>
            <a:r>
              <a:rPr lang="en-US" sz="2000" baseline="30000" dirty="0">
                <a:solidFill>
                  <a:schemeClr val="tx1"/>
                </a:solidFill>
                <a:latin typeface="Helvetica" pitchFamily="2" charset="0"/>
              </a:rPr>
              <a:t>8</a:t>
            </a:r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 / sec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itchFamily="2" charset="0"/>
              </a:rPr>
              <a:t>QE = 0.5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     which yields </a:t>
            </a:r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baseline="-25000" dirty="0">
                <a:solidFill>
                  <a:srgbClr val="FF0000"/>
                </a:solidFill>
                <a:latin typeface="Symbol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= 2  </a:t>
            </a:r>
            <a:r>
              <a:rPr lang="en-US" dirty="0">
                <a:latin typeface="Helvetica" pitchFamily="2" charset="0"/>
              </a:rPr>
              <a:t>for an imaging time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t = 10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s .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pPr lvl="1"/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2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49" y="106788"/>
            <a:ext cx="8686800" cy="427877"/>
          </a:xfrm>
        </p:spPr>
        <p:txBody>
          <a:bodyPr/>
          <a:lstStyle/>
          <a:p>
            <a:r>
              <a:rPr lang="en-US" dirty="0"/>
              <a:t>Setting expectations:  Toy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0CE4CBC-1B00-A142-A6AE-50E4C76C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26" y="806381"/>
            <a:ext cx="8441675" cy="278431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Establish what to expect by simulating and fitting a simple model.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Consider a Gaussian envelope modulated by a cosine fringe pattern:</a:t>
            </a: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F5105-79DA-6149-8E91-90DA2F71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05" y="1781723"/>
            <a:ext cx="6223774" cy="723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7A300-C9AC-EC44-BD89-2FF2E202D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21" y="3011128"/>
            <a:ext cx="4554381" cy="2910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BCC4AF-0C30-884F-A7B8-A75AE83DF8DE}"/>
              </a:ext>
            </a:extLst>
          </p:cNvPr>
          <p:cNvSpPr txBox="1"/>
          <p:nvPr/>
        </p:nvSpPr>
        <p:spPr>
          <a:xfrm>
            <a:off x="392419" y="2766614"/>
            <a:ext cx="39231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sz="1800" dirty="0">
                <a:solidFill>
                  <a:schemeClr val="accent6"/>
                </a:solidFill>
              </a:rPr>
              <a:t>et </a:t>
            </a:r>
            <a:r>
              <a:rPr lang="en-US" sz="1800" dirty="0">
                <a:solidFill>
                  <a:schemeClr val="accent6"/>
                </a:solidFill>
                <a:latin typeface="Symbol" pitchFamily="2" charset="2"/>
              </a:rPr>
              <a:t>f</a:t>
            </a:r>
            <a:r>
              <a:rPr lang="en-US" sz="1800" dirty="0">
                <a:solidFill>
                  <a:schemeClr val="accent6"/>
                </a:solidFill>
              </a:rPr>
              <a:t> = 0, center the atom cloud and chose a distance scale so that the pixel plane extends from x=0 to x=1.</a:t>
            </a:r>
            <a:br>
              <a:rPr lang="en-US" sz="1800" dirty="0">
                <a:solidFill>
                  <a:schemeClr val="accent6"/>
                </a:solidFill>
              </a:rPr>
            </a:br>
            <a:endParaRPr lang="en-US" sz="18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With N=10</a:t>
            </a:r>
            <a:r>
              <a:rPr lang="en-US" baseline="30000" dirty="0">
                <a:solidFill>
                  <a:schemeClr val="accent6"/>
                </a:solidFill>
              </a:rPr>
              <a:t>6</a:t>
            </a:r>
            <a:r>
              <a:rPr lang="en-US" dirty="0">
                <a:solidFill>
                  <a:schemeClr val="accent6"/>
                </a:solidFill>
              </a:rPr>
              <a:t>, for a given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dirty="0">
                <a:solidFill>
                  <a:schemeClr val="accent6"/>
                </a:solidFill>
              </a:rPr>
              <a:t> &amp;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s</a:t>
            </a:r>
            <a:r>
              <a:rPr lang="en-US" dirty="0">
                <a:solidFill>
                  <a:schemeClr val="accent6"/>
                </a:solidFill>
              </a:rPr>
              <a:t>, fit for the phase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Repeat many times to extract the variation in the fitted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chemeClr val="accent6"/>
                </a:solidFill>
              </a:rPr>
              <a:t> → phase resolution.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FD3C22-C3BF-D04B-B16D-370368B3D9EC}"/>
              </a:ext>
            </a:extLst>
          </p:cNvPr>
          <p:cNvSpPr/>
          <p:nvPr/>
        </p:nvSpPr>
        <p:spPr>
          <a:xfrm>
            <a:off x="326677" y="2722013"/>
            <a:ext cx="3999996" cy="31393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8AE0D-B088-B64E-B50A-6AE2D9137AD0}"/>
              </a:ext>
            </a:extLst>
          </p:cNvPr>
          <p:cNvSpPr txBox="1"/>
          <p:nvPr/>
        </p:nvSpPr>
        <p:spPr>
          <a:xfrm>
            <a:off x="7649733" y="3478508"/>
            <a:ext cx="1092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br>
              <a:rPr lang="en-US" dirty="0">
                <a:solidFill>
                  <a:schemeClr val="accent6"/>
                </a:solidFill>
                <a:latin typeface="Symbol" pitchFamily="2" charset="2"/>
              </a:rPr>
            </a:b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l</a:t>
            </a:r>
            <a:r>
              <a:rPr lang="en-US" dirty="0">
                <a:solidFill>
                  <a:schemeClr val="accent6"/>
                </a:solidFill>
              </a:rPr>
              <a:t> = 0.1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s = 0.1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1D046A-A80C-724D-BF32-CABFCEBD9BA9}"/>
              </a:ext>
            </a:extLst>
          </p:cNvPr>
          <p:cNvSpPr txBox="1"/>
          <p:nvPr/>
        </p:nvSpPr>
        <p:spPr>
          <a:xfrm>
            <a:off x="6701882" y="5850183"/>
            <a:ext cx="6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7475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49" y="106788"/>
            <a:ext cx="8686800" cy="427877"/>
          </a:xfrm>
        </p:spPr>
        <p:txBody>
          <a:bodyPr/>
          <a:lstStyle/>
          <a:p>
            <a:r>
              <a:rPr lang="en-US" dirty="0"/>
              <a:t>Toy Model Fit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F5105-79DA-6149-8E91-90DA2F71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05" y="800420"/>
            <a:ext cx="6223774" cy="723447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61CC7686-B815-F142-9705-4B15867C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2" y="2413013"/>
            <a:ext cx="7594600" cy="2844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30AC95-2265-9D45-A2F4-C182933C769C}"/>
              </a:ext>
            </a:extLst>
          </p:cNvPr>
          <p:cNvSpPr txBox="1"/>
          <p:nvPr/>
        </p:nvSpPr>
        <p:spPr>
          <a:xfrm>
            <a:off x="518223" y="1661534"/>
            <a:ext cx="759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resolution (</a:t>
            </a:r>
            <a:r>
              <a:rPr lang="en-US" dirty="0" err="1"/>
              <a:t>mr</a:t>
            </a:r>
            <a:r>
              <a:rPr lang="en-US" dirty="0"/>
              <a:t>) for N = 10</a:t>
            </a:r>
            <a:r>
              <a:rPr lang="en-US" baseline="30000" dirty="0"/>
              <a:t>6</a:t>
            </a:r>
            <a:r>
              <a:rPr lang="en-US" dirty="0"/>
              <a:t> tabulated as a function of the cosine wavelength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 and the RMS of the Gaussian envelope </a:t>
            </a:r>
            <a:r>
              <a:rPr lang="en-US" dirty="0">
                <a:latin typeface="Symbol" pitchFamily="2" charset="2"/>
              </a:rPr>
              <a:t>s 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9E5A6-C568-3142-8478-C99FD33CC3B4}"/>
              </a:ext>
            </a:extLst>
          </p:cNvPr>
          <p:cNvSpPr txBox="1"/>
          <p:nvPr/>
        </p:nvSpPr>
        <p:spPr>
          <a:xfrm>
            <a:off x="736828" y="5531007"/>
            <a:ext cx="790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10</a:t>
            </a:r>
            <a:r>
              <a:rPr lang="en-US" baseline="30000" dirty="0"/>
              <a:t>6</a:t>
            </a:r>
            <a:r>
              <a:rPr lang="en-US" dirty="0"/>
              <a:t> atoms we obtain a phase resolution of ~ 1mr which, if we had estimated analytically, is what we expect.</a:t>
            </a:r>
          </a:p>
        </p:txBody>
      </p:sp>
    </p:spTree>
    <p:extLst>
      <p:ext uri="{BB962C8B-B14F-4D97-AF65-F5344CB8AC3E}">
        <p14:creationId xmlns:p14="http://schemas.microsoft.com/office/powerpoint/2010/main" val="310992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49" y="106788"/>
            <a:ext cx="8686800" cy="427877"/>
          </a:xfrm>
        </p:spPr>
        <p:txBody>
          <a:bodyPr/>
          <a:lstStyle/>
          <a:p>
            <a:r>
              <a:rPr lang="en-US" dirty="0"/>
              <a:t>Adding Readout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0AC95-2265-9D45-A2F4-C182933C769C}"/>
              </a:ext>
            </a:extLst>
          </p:cNvPr>
          <p:cNvSpPr txBox="1"/>
          <p:nvPr/>
        </p:nvSpPr>
        <p:spPr>
          <a:xfrm>
            <a:off x="518222" y="1661534"/>
            <a:ext cx="790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B is the integrated background and S = N x </a:t>
            </a:r>
            <a:r>
              <a:rPr lang="en-US" dirty="0" err="1"/>
              <a:t>f</a:t>
            </a:r>
            <a:r>
              <a:rPr lang="en-US" baseline="-25000" dirty="0" err="1">
                <a:latin typeface="Symbol" pitchFamily="2" charset="2"/>
              </a:rPr>
              <a:t>g</a:t>
            </a:r>
            <a:r>
              <a:rPr lang="en-US" dirty="0"/>
              <a:t> is the integrated signal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BBE59-3743-ED47-8ADA-C0BC6A4D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2" y="777028"/>
            <a:ext cx="6475451" cy="7293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51859-AAE7-9F40-9A6F-C4FFD1E36C6D}"/>
              </a:ext>
            </a:extLst>
          </p:cNvPr>
          <p:cNvSpPr txBox="1"/>
          <p:nvPr/>
        </p:nvSpPr>
        <p:spPr>
          <a:xfrm>
            <a:off x="335506" y="769433"/>
            <a:ext cx="8306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Analytically we expect the phase resolution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8" name="Picture 17" descr="Diagram, schematic&#10;&#10;Description automatically generated">
            <a:extLst>
              <a:ext uri="{FF2B5EF4-FFF2-40B4-BE49-F238E27FC236}">
                <a16:creationId xmlns:a16="http://schemas.microsoft.com/office/drawing/2014/main" id="{5544D0D2-2B41-6249-9BE6-22F34C40C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2846134"/>
            <a:ext cx="3428535" cy="626080"/>
          </a:xfrm>
          <a:prstGeom prst="rect">
            <a:avLst/>
          </a:pr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47EEC086-1947-B248-AC10-258BBF88F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41"/>
          <a:stretch/>
        </p:blipFill>
        <p:spPr>
          <a:xfrm>
            <a:off x="44604" y="3724507"/>
            <a:ext cx="9144000" cy="22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167FD7-75D5-654E-87AB-4189D6CF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35" y="234173"/>
            <a:ext cx="6996396" cy="4895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5CCD4F-76E8-CD41-80BD-65364B5B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5467502"/>
            <a:ext cx="4648200" cy="584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6CCBAA-0ED2-244A-9CC6-A3CCFB6A0897}"/>
              </a:ext>
            </a:extLst>
          </p:cNvPr>
          <p:cNvSpPr txBox="1"/>
          <p:nvPr/>
        </p:nvSpPr>
        <p:spPr>
          <a:xfrm>
            <a:off x="893065" y="5614638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FIND:                                                                                               (Eq. 8)</a:t>
            </a:r>
          </a:p>
        </p:txBody>
      </p:sp>
    </p:spTree>
    <p:extLst>
      <p:ext uri="{BB962C8B-B14F-4D97-AF65-F5344CB8AC3E}">
        <p14:creationId xmlns:p14="http://schemas.microsoft.com/office/powerpoint/2010/main" val="248608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5" y="117937"/>
            <a:ext cx="8447046" cy="427877"/>
          </a:xfrm>
        </p:spPr>
        <p:txBody>
          <a:bodyPr/>
          <a:lstStyle/>
          <a:p>
            <a:r>
              <a:rPr lang="en-US" sz="2400" dirty="0"/>
              <a:t>Fitting the Simulated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 Feb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Fitting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B3DB7-F9A8-254D-BD8B-B3444F08AE9B}"/>
              </a:ext>
            </a:extLst>
          </p:cNvPr>
          <p:cNvGrpSpPr/>
          <p:nvPr/>
        </p:nvGrpSpPr>
        <p:grpSpPr>
          <a:xfrm>
            <a:off x="600659" y="792164"/>
            <a:ext cx="2180259" cy="5409220"/>
            <a:chOff x="2217561" y="371299"/>
            <a:chExt cx="2558063" cy="63465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E21957-4CB9-E34A-BD76-E6B7CFDA5B92}"/>
                </a:ext>
              </a:extLst>
            </p:cNvPr>
            <p:cNvGrpSpPr/>
            <p:nvPr/>
          </p:nvGrpSpPr>
          <p:grpSpPr>
            <a:xfrm>
              <a:off x="2458383" y="371299"/>
              <a:ext cx="2317241" cy="6016265"/>
              <a:chOff x="2160887" y="371299"/>
              <a:chExt cx="2317241" cy="6016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F6B095-742B-F744-BBD0-4AC879FF2748}"/>
                  </a:ext>
                </a:extLst>
              </p:cNvPr>
              <p:cNvPicPr/>
              <p:nvPr/>
            </p:nvPicPr>
            <p:blipFill rotWithShape="1">
              <a:blip r:embed="rId2"/>
              <a:srcRect l="5665" t="4072" r="2677" b="14788"/>
              <a:stretch/>
            </p:blipFill>
            <p:spPr>
              <a:xfrm rot="5400000">
                <a:off x="633867" y="2381827"/>
                <a:ext cx="5781066" cy="17938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CCA11-39EA-1E4D-800B-11D20D04EE4C}"/>
                  </a:ext>
                </a:extLst>
              </p:cNvPr>
              <p:cNvSpPr txBox="1"/>
              <p:nvPr/>
            </p:nvSpPr>
            <p:spPr>
              <a:xfrm>
                <a:off x="2252257" y="2424581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500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C2C15-ACAA-3B46-BC93-6568A0759FED}"/>
                  </a:ext>
                </a:extLst>
              </p:cNvPr>
              <p:cNvSpPr txBox="1"/>
              <p:nvPr/>
            </p:nvSpPr>
            <p:spPr>
              <a:xfrm>
                <a:off x="2160887" y="4466656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9AFF-D45D-9C4C-80BD-74AFF53DA2E5}"/>
                  </a:ext>
                </a:extLst>
              </p:cNvPr>
              <p:cNvSpPr txBox="1"/>
              <p:nvPr/>
            </p:nvSpPr>
            <p:spPr>
              <a:xfrm>
                <a:off x="2435001" y="371299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E9E22-75B3-3E44-B842-651FD1D16113}"/>
                  </a:ext>
                </a:extLst>
              </p:cNvPr>
              <p:cNvSpPr txBox="1"/>
              <p:nvPr/>
            </p:nvSpPr>
            <p:spPr>
              <a:xfrm>
                <a:off x="2645003" y="6079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7B0B9-2AC4-8945-8EF6-A8CA8EE3AF50}"/>
                  </a:ext>
                </a:extLst>
              </p:cNvPr>
              <p:cNvSpPr txBox="1"/>
              <p:nvPr/>
            </p:nvSpPr>
            <p:spPr>
              <a:xfrm>
                <a:off x="3286861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200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C8A85-5206-F741-8C3E-BE1B5444A08D}"/>
                  </a:ext>
                </a:extLst>
              </p:cNvPr>
              <p:cNvSpPr txBox="1"/>
              <p:nvPr/>
            </p:nvSpPr>
            <p:spPr>
              <a:xfrm>
                <a:off x="4019349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400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836E5D-7373-2B45-97F5-7F7249620DED}"/>
                </a:ext>
              </a:extLst>
            </p:cNvPr>
            <p:cNvSpPr txBox="1"/>
            <p:nvPr/>
          </p:nvSpPr>
          <p:spPr>
            <a:xfrm>
              <a:off x="3081885" y="6348519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x-index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6B088-6EE4-3F4B-AF5A-38A2E13B6A08}"/>
                </a:ext>
              </a:extLst>
            </p:cNvPr>
            <p:cNvSpPr txBox="1"/>
            <p:nvPr/>
          </p:nvSpPr>
          <p:spPr>
            <a:xfrm rot="16200000">
              <a:off x="1730376" y="3439294"/>
              <a:ext cx="1343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z-index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C30C-5317-F740-9B7A-72155575B438}"/>
              </a:ext>
            </a:extLst>
          </p:cNvPr>
          <p:cNvSpPr txBox="1"/>
          <p:nvPr/>
        </p:nvSpPr>
        <p:spPr>
          <a:xfrm>
            <a:off x="3601844" y="780587"/>
            <a:ext cx="4658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Fitting modules in the package offer a number of OPTIONS: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the entire pixel plane or restrict the fit to the image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a single interferometer or two interferometers as a gradiometer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two ports separately or together or the  two-port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weighted or unweighted fits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The toy-model (Gaussian + Cosine + Background) is used as the fit-function → provides an adequate description of the simulated images → good fits</a:t>
            </a:r>
            <a:br>
              <a:rPr lang="en-US" dirty="0">
                <a:solidFill>
                  <a:schemeClr val="accent6"/>
                </a:solidFill>
              </a:rPr>
            </a:b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Parameters varied in the fit: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f</a:t>
            </a:r>
            <a:r>
              <a:rPr lang="en-US" dirty="0">
                <a:solidFill>
                  <a:schemeClr val="accent6"/>
                </a:solidFill>
              </a:rPr>
              <a:t> , B, S, cloud position(s) &amp; width(s),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090716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9957</TotalTime>
  <Words>1243</Words>
  <Application>Microsoft Macintosh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Symbol</vt:lpstr>
      <vt:lpstr>FermilabTemplate</vt:lpstr>
      <vt:lpstr>PowerPoint Presentation</vt:lpstr>
      <vt:lpstr>Mathematica-based simulation described last week</vt:lpstr>
      <vt:lpstr>Fitting the Simulated Image to Extract a Phase</vt:lpstr>
      <vt:lpstr>Some numbers to keep in mind</vt:lpstr>
      <vt:lpstr>Setting expectations:  Toy Model</vt:lpstr>
      <vt:lpstr>Toy Model Fit Results</vt:lpstr>
      <vt:lpstr>Adding Readout Noise</vt:lpstr>
      <vt:lpstr>PowerPoint Presentation</vt:lpstr>
      <vt:lpstr>Fitting the Simulated Images</vt:lpstr>
      <vt:lpstr>Fitting the Simulated Images</vt:lpstr>
      <vt:lpstr>Imaging Time</vt:lpstr>
      <vt:lpstr>Contrast </vt:lpstr>
      <vt:lpstr>Two-Port Asymmetry </vt:lpstr>
      <vt:lpstr>A more complicated wavefunction</vt:lpstr>
      <vt:lpstr>A more complicated wavefunction: Asymmetry Fits</vt:lpstr>
      <vt:lpstr>A more complicated wavefunction: Fit Results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Metrology Techniques for Dark Matter Axion Detection</dc:title>
  <dc:creator>Aaron S Chou</dc:creator>
  <cp:lastModifiedBy>Steve Geer</cp:lastModifiedBy>
  <cp:revision>299</cp:revision>
  <dcterms:created xsi:type="dcterms:W3CDTF">2018-08-05T22:31:24Z</dcterms:created>
  <dcterms:modified xsi:type="dcterms:W3CDTF">2022-02-01T17:42:07Z</dcterms:modified>
</cp:coreProperties>
</file>