
<file path=[Content_Types].xml><?xml version="1.0" encoding="utf-8"?>
<Types xmlns="http://schemas.openxmlformats.org/package/2006/content-types">
  <Default Extension="avi" ContentType="video/x-msvideo"/>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1022" r:id="rId5"/>
    <p:sldId id="1238" r:id="rId6"/>
    <p:sldId id="1239" r:id="rId7"/>
    <p:sldId id="1244" r:id="rId8"/>
    <p:sldId id="1245" r:id="rId9"/>
    <p:sldId id="1246" r:id="rId10"/>
    <p:sldId id="1247" r:id="rId11"/>
    <p:sldId id="1248" r:id="rId12"/>
    <p:sldId id="1249" r:id="rId13"/>
    <p:sldId id="1250" r:id="rId14"/>
    <p:sldId id="1251" r:id="rId15"/>
    <p:sldId id="499" r:id="rId16"/>
    <p:sldId id="538" r:id="rId17"/>
    <p:sldId id="539" r:id="rId18"/>
    <p:sldId id="509" r:id="rId19"/>
    <p:sldId id="125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6" autoAdjust="0"/>
    <p:restoredTop sz="94660"/>
  </p:normalViewPr>
  <p:slideViewPr>
    <p:cSldViewPr snapToGrid="0">
      <p:cViewPr>
        <p:scale>
          <a:sx n="66" d="100"/>
          <a:sy n="66" d="100"/>
        </p:scale>
        <p:origin x="636"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FEE83A-44D3-4775-AD3E-D4ABFA42C190}" type="datetimeFigureOut">
              <a:rPr lang="en-US" smtClean="0"/>
              <a:t>1/31/2022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7086BC-EAD8-4BE8-89F4-E4B1965A6A8B}" type="slidenum">
              <a:rPr lang="en-US" smtClean="0"/>
              <a:t>‹#›</a:t>
            </a:fld>
            <a:endParaRPr lang="en-US"/>
          </a:p>
        </p:txBody>
      </p:sp>
    </p:spTree>
    <p:extLst>
      <p:ext uri="{BB962C8B-B14F-4D97-AF65-F5344CB8AC3E}">
        <p14:creationId xmlns:p14="http://schemas.microsoft.com/office/powerpoint/2010/main" val="1717059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general</a:t>
            </a:r>
            <a:r>
              <a:rPr lang="en-US" baseline="0" dirty="0"/>
              <a:t>, can use different base units for the individual pulses, such as 6 </a:t>
            </a:r>
            <a:r>
              <a:rPr lang="en-US" baseline="0" dirty="0" err="1"/>
              <a:t>hk</a:t>
            </a:r>
            <a:r>
              <a:rPr lang="en-US" baseline="0" dirty="0"/>
              <a:t>.</a:t>
            </a:r>
          </a:p>
          <a:p>
            <a:endParaRPr lang="en-US" baseline="0" dirty="0"/>
          </a:p>
        </p:txBody>
      </p:sp>
      <p:sp>
        <p:nvSpPr>
          <p:cNvPr id="4" name="Slide Number Placeholder 3"/>
          <p:cNvSpPr>
            <a:spLocks noGrp="1"/>
          </p:cNvSpPr>
          <p:nvPr>
            <p:ph type="sldNum" sz="quarter" idx="10"/>
          </p:nvPr>
        </p:nvSpPr>
        <p:spPr/>
        <p:txBody>
          <a:bodyPr/>
          <a:lstStyle/>
          <a:p>
            <a:fld id="{7F51EA0F-C86F-433F-AFA2-4AFB5A97C65C}" type="slidenum">
              <a:rPr lang="en-US" smtClean="0"/>
              <a:pPr/>
              <a:t>12</a:t>
            </a:fld>
            <a:endParaRPr lang="en-US"/>
          </a:p>
        </p:txBody>
      </p:sp>
    </p:spTree>
    <p:extLst>
      <p:ext uri="{BB962C8B-B14F-4D97-AF65-F5344CB8AC3E}">
        <p14:creationId xmlns:p14="http://schemas.microsoft.com/office/powerpoint/2010/main" val="2063782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7F51EA0F-C86F-433F-AFA2-4AFB5A97C65C}" type="slidenum">
              <a:rPr lang="en-US" smtClean="0"/>
              <a:pPr/>
              <a:t>13</a:t>
            </a:fld>
            <a:endParaRPr lang="en-US"/>
          </a:p>
        </p:txBody>
      </p:sp>
    </p:spTree>
    <p:extLst>
      <p:ext uri="{BB962C8B-B14F-4D97-AF65-F5344CB8AC3E}">
        <p14:creationId xmlns:p14="http://schemas.microsoft.com/office/powerpoint/2010/main" val="4074575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7F51EA0F-C86F-433F-AFA2-4AFB5A97C65C}" type="slidenum">
              <a:rPr lang="en-US" smtClean="0"/>
              <a:pPr/>
              <a:t>14</a:t>
            </a:fld>
            <a:endParaRPr lang="en-US"/>
          </a:p>
        </p:txBody>
      </p:sp>
    </p:spTree>
    <p:extLst>
      <p:ext uri="{BB962C8B-B14F-4D97-AF65-F5344CB8AC3E}">
        <p14:creationId xmlns:p14="http://schemas.microsoft.com/office/powerpoint/2010/main" val="396306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7F51EA0F-C86F-433F-AFA2-4AFB5A97C65C}" type="slidenum">
              <a:rPr lang="en-US" smtClean="0"/>
              <a:pPr/>
              <a:t>15</a:t>
            </a:fld>
            <a:endParaRPr lang="en-US"/>
          </a:p>
        </p:txBody>
      </p:sp>
    </p:spTree>
    <p:extLst>
      <p:ext uri="{BB962C8B-B14F-4D97-AF65-F5344CB8AC3E}">
        <p14:creationId xmlns:p14="http://schemas.microsoft.com/office/powerpoint/2010/main" val="453778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64CED-BF20-46DF-B719-F3A76D7746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EF30B-36AF-4621-ADD2-153BA5A49247}"/>
              </a:ext>
            </a:extLst>
          </p:cNvPr>
          <p:cNvSpPr>
            <a:spLocks noGrp="1"/>
          </p:cNvSpPr>
          <p:nvPr>
            <p:ph type="subTitle" idx="1"/>
          </p:nvPr>
        </p:nvSpPr>
        <p:spPr>
          <a:xfrm>
            <a:off x="1524000" y="3602038"/>
            <a:ext cx="9144000" cy="1655762"/>
          </a:xfrm>
        </p:spPr>
        <p:txBody>
          <a:bodyPr/>
          <a:lstStyle>
            <a:lvl1pPr marL="0" indent="0" algn="ctr">
              <a:buNone/>
              <a:defRPr sz="2400"/>
            </a:lvl1pPr>
            <a:lvl2pPr marL="457192" indent="0" algn="ctr">
              <a:buNone/>
              <a:defRPr sz="2000"/>
            </a:lvl2pPr>
            <a:lvl3pPr marL="914384" indent="0" algn="ctr">
              <a:buNone/>
              <a:defRPr sz="1800"/>
            </a:lvl3pPr>
            <a:lvl4pPr marL="1371576" indent="0" algn="ctr">
              <a:buNone/>
              <a:defRPr sz="1600"/>
            </a:lvl4pPr>
            <a:lvl5pPr marL="1828768" indent="0" algn="ctr">
              <a:buNone/>
              <a:defRPr sz="1600"/>
            </a:lvl5pPr>
            <a:lvl6pPr marL="2285960" indent="0" algn="ctr">
              <a:buNone/>
              <a:defRPr sz="1600"/>
            </a:lvl6pPr>
            <a:lvl7pPr marL="2743152" indent="0" algn="ctr">
              <a:buNone/>
              <a:defRPr sz="1600"/>
            </a:lvl7pPr>
            <a:lvl8pPr marL="3200344" indent="0" algn="ctr">
              <a:buNone/>
              <a:defRPr sz="1600"/>
            </a:lvl8pPr>
            <a:lvl9pPr marL="365753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B79BF2-8D01-4E48-B6A0-FDCABB505249}"/>
              </a:ext>
            </a:extLst>
          </p:cNvPr>
          <p:cNvSpPr>
            <a:spLocks noGrp="1"/>
          </p:cNvSpPr>
          <p:nvPr>
            <p:ph type="dt" sz="half" idx="10"/>
          </p:nvPr>
        </p:nvSpPr>
        <p:spPr/>
        <p:txBody>
          <a:bodyPr/>
          <a:lstStyle/>
          <a:p>
            <a:fld id="{1C428BFC-733C-46B4-B918-A12BAEAA41F1}" type="datetimeFigureOut">
              <a:rPr lang="en-US" smtClean="0"/>
              <a:t>1/31/2022</a:t>
            </a:fld>
            <a:endParaRPr lang="en-US"/>
          </a:p>
        </p:txBody>
      </p:sp>
      <p:sp>
        <p:nvSpPr>
          <p:cNvPr id="5" name="Footer Placeholder 4">
            <a:extLst>
              <a:ext uri="{FF2B5EF4-FFF2-40B4-BE49-F238E27FC236}">
                <a16:creationId xmlns:a16="http://schemas.microsoft.com/office/drawing/2014/main" id="{97A68A3B-5E8D-4B84-8576-AB467651CB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02D80F-D615-4D92-AE3F-FAAABD083FB3}"/>
              </a:ext>
            </a:extLst>
          </p:cNvPr>
          <p:cNvSpPr>
            <a:spLocks noGrp="1"/>
          </p:cNvSpPr>
          <p:nvPr>
            <p:ph type="sldNum" sz="quarter" idx="12"/>
          </p:nvPr>
        </p:nvSpPr>
        <p:spPr/>
        <p:txBody>
          <a:bodyPr/>
          <a:lstStyle/>
          <a:p>
            <a:fld id="{2DE78673-37E9-44C4-A834-D5FEA4B9AAC1}" type="slidenum">
              <a:rPr lang="en-US" smtClean="0"/>
              <a:t>‹#›</a:t>
            </a:fld>
            <a:endParaRPr lang="en-US"/>
          </a:p>
        </p:txBody>
      </p:sp>
    </p:spTree>
    <p:extLst>
      <p:ext uri="{BB962C8B-B14F-4D97-AF65-F5344CB8AC3E}">
        <p14:creationId xmlns:p14="http://schemas.microsoft.com/office/powerpoint/2010/main" val="3368786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465B9-EBBA-4AD9-8E11-682881A667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212AF4-A128-4A9D-979A-A577315907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9EACD-BB94-4849-9EE8-58F80543D810}"/>
              </a:ext>
            </a:extLst>
          </p:cNvPr>
          <p:cNvSpPr>
            <a:spLocks noGrp="1"/>
          </p:cNvSpPr>
          <p:nvPr>
            <p:ph type="dt" sz="half" idx="10"/>
          </p:nvPr>
        </p:nvSpPr>
        <p:spPr/>
        <p:txBody>
          <a:bodyPr/>
          <a:lstStyle/>
          <a:p>
            <a:fld id="{1C428BFC-733C-46B4-B918-A12BAEAA41F1}" type="datetimeFigureOut">
              <a:rPr lang="en-US" smtClean="0"/>
              <a:t>1/31/2022</a:t>
            </a:fld>
            <a:endParaRPr lang="en-US"/>
          </a:p>
        </p:txBody>
      </p:sp>
      <p:sp>
        <p:nvSpPr>
          <p:cNvPr id="5" name="Footer Placeholder 4">
            <a:extLst>
              <a:ext uri="{FF2B5EF4-FFF2-40B4-BE49-F238E27FC236}">
                <a16:creationId xmlns:a16="http://schemas.microsoft.com/office/drawing/2014/main" id="{9698F0AF-7121-439B-9F5C-204FFA3CE4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C0D163-C182-43B9-ABBD-ED4815EF8AFA}"/>
              </a:ext>
            </a:extLst>
          </p:cNvPr>
          <p:cNvSpPr>
            <a:spLocks noGrp="1"/>
          </p:cNvSpPr>
          <p:nvPr>
            <p:ph type="sldNum" sz="quarter" idx="12"/>
          </p:nvPr>
        </p:nvSpPr>
        <p:spPr/>
        <p:txBody>
          <a:bodyPr/>
          <a:lstStyle/>
          <a:p>
            <a:fld id="{2DE78673-37E9-44C4-A834-D5FEA4B9AAC1}" type="slidenum">
              <a:rPr lang="en-US" smtClean="0"/>
              <a:t>‹#›</a:t>
            </a:fld>
            <a:endParaRPr lang="en-US"/>
          </a:p>
        </p:txBody>
      </p:sp>
    </p:spTree>
    <p:extLst>
      <p:ext uri="{BB962C8B-B14F-4D97-AF65-F5344CB8AC3E}">
        <p14:creationId xmlns:p14="http://schemas.microsoft.com/office/powerpoint/2010/main" val="2247082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99F874-3262-4ACB-84B0-19AA3BF446C2}"/>
              </a:ext>
            </a:extLst>
          </p:cNvPr>
          <p:cNvSpPr>
            <a:spLocks noGrp="1"/>
          </p:cNvSpPr>
          <p:nvPr>
            <p:ph type="title" orient="vert"/>
          </p:nvPr>
        </p:nvSpPr>
        <p:spPr>
          <a:xfrm>
            <a:off x="8724900" y="365125"/>
            <a:ext cx="262890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8BEE6B-EA31-4273-99FB-53376FBFAB59}"/>
              </a:ext>
            </a:extLst>
          </p:cNvPr>
          <p:cNvSpPr>
            <a:spLocks noGrp="1"/>
          </p:cNvSpPr>
          <p:nvPr>
            <p:ph type="body" orient="vert" idx="1"/>
          </p:nvPr>
        </p:nvSpPr>
        <p:spPr>
          <a:xfrm>
            <a:off x="838200"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9FB4AC-C08C-4593-80FC-1A7073246203}"/>
              </a:ext>
            </a:extLst>
          </p:cNvPr>
          <p:cNvSpPr>
            <a:spLocks noGrp="1"/>
          </p:cNvSpPr>
          <p:nvPr>
            <p:ph type="dt" sz="half" idx="10"/>
          </p:nvPr>
        </p:nvSpPr>
        <p:spPr/>
        <p:txBody>
          <a:bodyPr/>
          <a:lstStyle/>
          <a:p>
            <a:fld id="{1C428BFC-733C-46B4-B918-A12BAEAA41F1}" type="datetimeFigureOut">
              <a:rPr lang="en-US" smtClean="0"/>
              <a:t>1/31/2022</a:t>
            </a:fld>
            <a:endParaRPr lang="en-US"/>
          </a:p>
        </p:txBody>
      </p:sp>
      <p:sp>
        <p:nvSpPr>
          <p:cNvPr id="5" name="Footer Placeholder 4">
            <a:extLst>
              <a:ext uri="{FF2B5EF4-FFF2-40B4-BE49-F238E27FC236}">
                <a16:creationId xmlns:a16="http://schemas.microsoft.com/office/drawing/2014/main" id="{2F53F52A-36E8-4F35-A021-A023CD1FD9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F871F-A869-4C51-91AE-8FED782D6D6A}"/>
              </a:ext>
            </a:extLst>
          </p:cNvPr>
          <p:cNvSpPr>
            <a:spLocks noGrp="1"/>
          </p:cNvSpPr>
          <p:nvPr>
            <p:ph type="sldNum" sz="quarter" idx="12"/>
          </p:nvPr>
        </p:nvSpPr>
        <p:spPr/>
        <p:txBody>
          <a:bodyPr/>
          <a:lstStyle/>
          <a:p>
            <a:fld id="{2DE78673-37E9-44C4-A834-D5FEA4B9AAC1}" type="slidenum">
              <a:rPr lang="en-US" smtClean="0"/>
              <a:t>‹#›</a:t>
            </a:fld>
            <a:endParaRPr lang="en-US"/>
          </a:p>
        </p:txBody>
      </p:sp>
    </p:spTree>
    <p:extLst>
      <p:ext uri="{BB962C8B-B14F-4D97-AF65-F5344CB8AC3E}">
        <p14:creationId xmlns:p14="http://schemas.microsoft.com/office/powerpoint/2010/main" val="1799969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595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3BA5-B766-4D6B-A05D-7F4480BE3B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280D71-3C3B-4565-89C3-21BF04AB4D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5774DD-0C6A-454A-A852-0ACDC9BAB462}"/>
              </a:ext>
            </a:extLst>
          </p:cNvPr>
          <p:cNvSpPr>
            <a:spLocks noGrp="1"/>
          </p:cNvSpPr>
          <p:nvPr>
            <p:ph type="dt" sz="half" idx="10"/>
          </p:nvPr>
        </p:nvSpPr>
        <p:spPr/>
        <p:txBody>
          <a:bodyPr/>
          <a:lstStyle/>
          <a:p>
            <a:fld id="{1C428BFC-733C-46B4-B918-A12BAEAA41F1}" type="datetimeFigureOut">
              <a:rPr lang="en-US" smtClean="0"/>
              <a:t>1/31/2022</a:t>
            </a:fld>
            <a:endParaRPr lang="en-US"/>
          </a:p>
        </p:txBody>
      </p:sp>
      <p:sp>
        <p:nvSpPr>
          <p:cNvPr id="5" name="Footer Placeholder 4">
            <a:extLst>
              <a:ext uri="{FF2B5EF4-FFF2-40B4-BE49-F238E27FC236}">
                <a16:creationId xmlns:a16="http://schemas.microsoft.com/office/drawing/2014/main" id="{26E75A00-CDE2-44CA-ABC7-35DC339008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0BFCF-0D18-4943-AE1D-1BFB3F6193C5}"/>
              </a:ext>
            </a:extLst>
          </p:cNvPr>
          <p:cNvSpPr>
            <a:spLocks noGrp="1"/>
          </p:cNvSpPr>
          <p:nvPr>
            <p:ph type="sldNum" sz="quarter" idx="12"/>
          </p:nvPr>
        </p:nvSpPr>
        <p:spPr/>
        <p:txBody>
          <a:bodyPr/>
          <a:lstStyle/>
          <a:p>
            <a:fld id="{2DE78673-37E9-44C4-A834-D5FEA4B9AAC1}" type="slidenum">
              <a:rPr lang="en-US" smtClean="0"/>
              <a:t>‹#›</a:t>
            </a:fld>
            <a:endParaRPr lang="en-US"/>
          </a:p>
        </p:txBody>
      </p:sp>
    </p:spTree>
    <p:extLst>
      <p:ext uri="{BB962C8B-B14F-4D97-AF65-F5344CB8AC3E}">
        <p14:creationId xmlns:p14="http://schemas.microsoft.com/office/powerpoint/2010/main" val="2132191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674B-3222-40AD-AB2E-7D03EE08ACD4}"/>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F3C162-D5E3-4E4E-86E5-F4BA1D5A3662}"/>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92" indent="0">
              <a:buNone/>
              <a:defRPr sz="2000">
                <a:solidFill>
                  <a:schemeClr val="tx1">
                    <a:tint val="75000"/>
                  </a:schemeClr>
                </a:solidFill>
              </a:defRPr>
            </a:lvl2pPr>
            <a:lvl3pPr marL="914384" indent="0">
              <a:buNone/>
              <a:defRPr sz="1800">
                <a:solidFill>
                  <a:schemeClr val="tx1">
                    <a:tint val="75000"/>
                  </a:schemeClr>
                </a:solidFill>
              </a:defRPr>
            </a:lvl3pPr>
            <a:lvl4pPr marL="1371576" indent="0">
              <a:buNone/>
              <a:defRPr sz="1600">
                <a:solidFill>
                  <a:schemeClr val="tx1">
                    <a:tint val="75000"/>
                  </a:schemeClr>
                </a:solidFill>
              </a:defRPr>
            </a:lvl4pPr>
            <a:lvl5pPr marL="1828768" indent="0">
              <a:buNone/>
              <a:defRPr sz="1600">
                <a:solidFill>
                  <a:schemeClr val="tx1">
                    <a:tint val="75000"/>
                  </a:schemeClr>
                </a:solidFill>
              </a:defRPr>
            </a:lvl5pPr>
            <a:lvl6pPr marL="2285960" indent="0">
              <a:buNone/>
              <a:defRPr sz="1600">
                <a:solidFill>
                  <a:schemeClr val="tx1">
                    <a:tint val="75000"/>
                  </a:schemeClr>
                </a:solidFill>
              </a:defRPr>
            </a:lvl6pPr>
            <a:lvl7pPr marL="2743152" indent="0">
              <a:buNone/>
              <a:defRPr sz="1600">
                <a:solidFill>
                  <a:schemeClr val="tx1">
                    <a:tint val="75000"/>
                  </a:schemeClr>
                </a:solidFill>
              </a:defRPr>
            </a:lvl7pPr>
            <a:lvl8pPr marL="3200344" indent="0">
              <a:buNone/>
              <a:defRPr sz="1600">
                <a:solidFill>
                  <a:schemeClr val="tx1">
                    <a:tint val="75000"/>
                  </a:schemeClr>
                </a:solidFill>
              </a:defRPr>
            </a:lvl8pPr>
            <a:lvl9pPr marL="365753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E4DF7A-95E6-49A5-8992-3067BD347631}"/>
              </a:ext>
            </a:extLst>
          </p:cNvPr>
          <p:cNvSpPr>
            <a:spLocks noGrp="1"/>
          </p:cNvSpPr>
          <p:nvPr>
            <p:ph type="dt" sz="half" idx="10"/>
          </p:nvPr>
        </p:nvSpPr>
        <p:spPr/>
        <p:txBody>
          <a:bodyPr/>
          <a:lstStyle/>
          <a:p>
            <a:fld id="{1C428BFC-733C-46B4-B918-A12BAEAA41F1}" type="datetimeFigureOut">
              <a:rPr lang="en-US" smtClean="0"/>
              <a:t>1/31/2022</a:t>
            </a:fld>
            <a:endParaRPr lang="en-US"/>
          </a:p>
        </p:txBody>
      </p:sp>
      <p:sp>
        <p:nvSpPr>
          <p:cNvPr id="5" name="Footer Placeholder 4">
            <a:extLst>
              <a:ext uri="{FF2B5EF4-FFF2-40B4-BE49-F238E27FC236}">
                <a16:creationId xmlns:a16="http://schemas.microsoft.com/office/drawing/2014/main" id="{F56CC6E6-5E61-4151-9DD9-95B27A455F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38F14-B592-4CC2-8D13-34BE9FFF93E0}"/>
              </a:ext>
            </a:extLst>
          </p:cNvPr>
          <p:cNvSpPr>
            <a:spLocks noGrp="1"/>
          </p:cNvSpPr>
          <p:nvPr>
            <p:ph type="sldNum" sz="quarter" idx="12"/>
          </p:nvPr>
        </p:nvSpPr>
        <p:spPr/>
        <p:txBody>
          <a:bodyPr/>
          <a:lstStyle/>
          <a:p>
            <a:fld id="{2DE78673-37E9-44C4-A834-D5FEA4B9AAC1}" type="slidenum">
              <a:rPr lang="en-US" smtClean="0"/>
              <a:t>‹#›</a:t>
            </a:fld>
            <a:endParaRPr lang="en-US"/>
          </a:p>
        </p:txBody>
      </p:sp>
    </p:spTree>
    <p:extLst>
      <p:ext uri="{BB962C8B-B14F-4D97-AF65-F5344CB8AC3E}">
        <p14:creationId xmlns:p14="http://schemas.microsoft.com/office/powerpoint/2010/main" val="1626848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43AA4-D039-46C0-A0FB-2619201BA2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49E93-6207-4DC4-93DB-CEFB771FF9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D10EA3-68C2-4FCE-8800-24EE0ABFAF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23BC97-E112-47B1-AB35-7DB78755ECE0}"/>
              </a:ext>
            </a:extLst>
          </p:cNvPr>
          <p:cNvSpPr>
            <a:spLocks noGrp="1"/>
          </p:cNvSpPr>
          <p:nvPr>
            <p:ph type="dt" sz="half" idx="10"/>
          </p:nvPr>
        </p:nvSpPr>
        <p:spPr/>
        <p:txBody>
          <a:bodyPr/>
          <a:lstStyle/>
          <a:p>
            <a:fld id="{1C428BFC-733C-46B4-B918-A12BAEAA41F1}" type="datetimeFigureOut">
              <a:rPr lang="en-US" smtClean="0"/>
              <a:t>1/31/2022</a:t>
            </a:fld>
            <a:endParaRPr lang="en-US"/>
          </a:p>
        </p:txBody>
      </p:sp>
      <p:sp>
        <p:nvSpPr>
          <p:cNvPr id="6" name="Footer Placeholder 5">
            <a:extLst>
              <a:ext uri="{FF2B5EF4-FFF2-40B4-BE49-F238E27FC236}">
                <a16:creationId xmlns:a16="http://schemas.microsoft.com/office/drawing/2014/main" id="{74FE7537-21CD-48AA-A608-FFB95DD878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FD9BDA-BF62-4C80-B6BC-EAEC08891C06}"/>
              </a:ext>
            </a:extLst>
          </p:cNvPr>
          <p:cNvSpPr>
            <a:spLocks noGrp="1"/>
          </p:cNvSpPr>
          <p:nvPr>
            <p:ph type="sldNum" sz="quarter" idx="12"/>
          </p:nvPr>
        </p:nvSpPr>
        <p:spPr/>
        <p:txBody>
          <a:bodyPr/>
          <a:lstStyle/>
          <a:p>
            <a:fld id="{2DE78673-37E9-44C4-A834-D5FEA4B9AAC1}" type="slidenum">
              <a:rPr lang="en-US" smtClean="0"/>
              <a:t>‹#›</a:t>
            </a:fld>
            <a:endParaRPr lang="en-US"/>
          </a:p>
        </p:txBody>
      </p:sp>
    </p:spTree>
    <p:extLst>
      <p:ext uri="{BB962C8B-B14F-4D97-AF65-F5344CB8AC3E}">
        <p14:creationId xmlns:p14="http://schemas.microsoft.com/office/powerpoint/2010/main" val="581907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B01CD-5083-46F1-B77B-B311822DEB2E}"/>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C55277-D4D4-4588-B758-27B1D1A047D8}"/>
              </a:ext>
            </a:extLst>
          </p:cNvPr>
          <p:cNvSpPr>
            <a:spLocks noGrp="1"/>
          </p:cNvSpPr>
          <p:nvPr>
            <p:ph type="body" idx="1"/>
          </p:nvPr>
        </p:nvSpPr>
        <p:spPr>
          <a:xfrm>
            <a:off x="839789" y="1681163"/>
            <a:ext cx="5157787" cy="823912"/>
          </a:xfrm>
        </p:spPr>
        <p:txBody>
          <a:bodyPr anchor="b"/>
          <a:lstStyle>
            <a:lvl1pPr marL="0" indent="0">
              <a:buNone/>
              <a:defRPr sz="2400" b="1"/>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D0A15-4938-45B5-8F84-0BFB916FA40E}"/>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5D65C2-E892-4928-B939-F15E6E9A9C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92" indent="0">
              <a:buNone/>
              <a:defRPr sz="2000" b="1"/>
            </a:lvl2pPr>
            <a:lvl3pPr marL="914384" indent="0">
              <a:buNone/>
              <a:defRPr sz="1800"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403393-97AE-4C21-AA89-3A0DF7CA0F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78CD40-ACA5-40C5-A066-EF3E1EECA7B3}"/>
              </a:ext>
            </a:extLst>
          </p:cNvPr>
          <p:cNvSpPr>
            <a:spLocks noGrp="1"/>
          </p:cNvSpPr>
          <p:nvPr>
            <p:ph type="dt" sz="half" idx="10"/>
          </p:nvPr>
        </p:nvSpPr>
        <p:spPr/>
        <p:txBody>
          <a:bodyPr/>
          <a:lstStyle/>
          <a:p>
            <a:fld id="{1C428BFC-733C-46B4-B918-A12BAEAA41F1}" type="datetimeFigureOut">
              <a:rPr lang="en-US" smtClean="0"/>
              <a:t>1/31/2022</a:t>
            </a:fld>
            <a:endParaRPr lang="en-US"/>
          </a:p>
        </p:txBody>
      </p:sp>
      <p:sp>
        <p:nvSpPr>
          <p:cNvPr id="8" name="Footer Placeholder 7">
            <a:extLst>
              <a:ext uri="{FF2B5EF4-FFF2-40B4-BE49-F238E27FC236}">
                <a16:creationId xmlns:a16="http://schemas.microsoft.com/office/drawing/2014/main" id="{58CEC7FB-2A94-4A23-8F74-8C2DB24ED2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B573BD-3B6C-4CD1-A364-F768BAB71D78}"/>
              </a:ext>
            </a:extLst>
          </p:cNvPr>
          <p:cNvSpPr>
            <a:spLocks noGrp="1"/>
          </p:cNvSpPr>
          <p:nvPr>
            <p:ph type="sldNum" sz="quarter" idx="12"/>
          </p:nvPr>
        </p:nvSpPr>
        <p:spPr/>
        <p:txBody>
          <a:bodyPr/>
          <a:lstStyle/>
          <a:p>
            <a:fld id="{2DE78673-37E9-44C4-A834-D5FEA4B9AAC1}" type="slidenum">
              <a:rPr lang="en-US" smtClean="0"/>
              <a:t>‹#›</a:t>
            </a:fld>
            <a:endParaRPr lang="en-US"/>
          </a:p>
        </p:txBody>
      </p:sp>
    </p:spTree>
    <p:extLst>
      <p:ext uri="{BB962C8B-B14F-4D97-AF65-F5344CB8AC3E}">
        <p14:creationId xmlns:p14="http://schemas.microsoft.com/office/powerpoint/2010/main" val="176728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BC519-EB8E-4883-AA70-4B73959FA3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E442DE-1D7F-4866-8D27-8AF780C1DF0A}"/>
              </a:ext>
            </a:extLst>
          </p:cNvPr>
          <p:cNvSpPr>
            <a:spLocks noGrp="1"/>
          </p:cNvSpPr>
          <p:nvPr>
            <p:ph type="dt" sz="half" idx="10"/>
          </p:nvPr>
        </p:nvSpPr>
        <p:spPr/>
        <p:txBody>
          <a:bodyPr/>
          <a:lstStyle/>
          <a:p>
            <a:fld id="{1C428BFC-733C-46B4-B918-A12BAEAA41F1}" type="datetimeFigureOut">
              <a:rPr lang="en-US" smtClean="0"/>
              <a:t>1/31/2022</a:t>
            </a:fld>
            <a:endParaRPr lang="en-US"/>
          </a:p>
        </p:txBody>
      </p:sp>
      <p:sp>
        <p:nvSpPr>
          <p:cNvPr id="4" name="Footer Placeholder 3">
            <a:extLst>
              <a:ext uri="{FF2B5EF4-FFF2-40B4-BE49-F238E27FC236}">
                <a16:creationId xmlns:a16="http://schemas.microsoft.com/office/drawing/2014/main" id="{F2F548E3-FA29-433B-B70A-16F80FB493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8A45C1-DF85-4919-B077-D69CB020EA65}"/>
              </a:ext>
            </a:extLst>
          </p:cNvPr>
          <p:cNvSpPr>
            <a:spLocks noGrp="1"/>
          </p:cNvSpPr>
          <p:nvPr>
            <p:ph type="sldNum" sz="quarter" idx="12"/>
          </p:nvPr>
        </p:nvSpPr>
        <p:spPr/>
        <p:txBody>
          <a:bodyPr/>
          <a:lstStyle/>
          <a:p>
            <a:fld id="{2DE78673-37E9-44C4-A834-D5FEA4B9AAC1}" type="slidenum">
              <a:rPr lang="en-US" smtClean="0"/>
              <a:t>‹#›</a:t>
            </a:fld>
            <a:endParaRPr lang="en-US"/>
          </a:p>
        </p:txBody>
      </p:sp>
    </p:spTree>
    <p:extLst>
      <p:ext uri="{BB962C8B-B14F-4D97-AF65-F5344CB8AC3E}">
        <p14:creationId xmlns:p14="http://schemas.microsoft.com/office/powerpoint/2010/main" val="1546298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D775F7-F662-44E6-B02F-F70DFBF8D32A}"/>
              </a:ext>
            </a:extLst>
          </p:cNvPr>
          <p:cNvSpPr>
            <a:spLocks noGrp="1"/>
          </p:cNvSpPr>
          <p:nvPr>
            <p:ph type="dt" sz="half" idx="10"/>
          </p:nvPr>
        </p:nvSpPr>
        <p:spPr/>
        <p:txBody>
          <a:bodyPr/>
          <a:lstStyle/>
          <a:p>
            <a:fld id="{1C428BFC-733C-46B4-B918-A12BAEAA41F1}" type="datetimeFigureOut">
              <a:rPr lang="en-US" smtClean="0"/>
              <a:t>1/31/2022</a:t>
            </a:fld>
            <a:endParaRPr lang="en-US"/>
          </a:p>
        </p:txBody>
      </p:sp>
      <p:sp>
        <p:nvSpPr>
          <p:cNvPr id="3" name="Footer Placeholder 2">
            <a:extLst>
              <a:ext uri="{FF2B5EF4-FFF2-40B4-BE49-F238E27FC236}">
                <a16:creationId xmlns:a16="http://schemas.microsoft.com/office/drawing/2014/main" id="{226BDC72-1CD8-4C89-9A9E-9862C7D822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1471CA-11C8-442A-B302-1AB8B4608550}"/>
              </a:ext>
            </a:extLst>
          </p:cNvPr>
          <p:cNvSpPr>
            <a:spLocks noGrp="1"/>
          </p:cNvSpPr>
          <p:nvPr>
            <p:ph type="sldNum" sz="quarter" idx="12"/>
          </p:nvPr>
        </p:nvSpPr>
        <p:spPr/>
        <p:txBody>
          <a:bodyPr/>
          <a:lstStyle/>
          <a:p>
            <a:fld id="{2DE78673-37E9-44C4-A834-D5FEA4B9AAC1}" type="slidenum">
              <a:rPr lang="en-US" smtClean="0"/>
              <a:t>‹#›</a:t>
            </a:fld>
            <a:endParaRPr lang="en-US"/>
          </a:p>
        </p:txBody>
      </p:sp>
    </p:spTree>
    <p:extLst>
      <p:ext uri="{BB962C8B-B14F-4D97-AF65-F5344CB8AC3E}">
        <p14:creationId xmlns:p14="http://schemas.microsoft.com/office/powerpoint/2010/main" val="2934646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12E1C-391A-4601-A1C8-C9073D4B75D9}"/>
              </a:ext>
            </a:extLst>
          </p:cNvPr>
          <p:cNvSpPr>
            <a:spLocks noGrp="1"/>
          </p:cNvSpPr>
          <p:nvPr>
            <p:ph type="title"/>
          </p:nvPr>
        </p:nvSpPr>
        <p:spPr>
          <a:xfrm>
            <a:off x="839788" y="457200"/>
            <a:ext cx="393223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D6B4B8-6312-4BA3-A646-47DA99EDE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9FBE07-BA35-4152-B2FB-387E21FE8368}"/>
              </a:ext>
            </a:extLst>
          </p:cNvPr>
          <p:cNvSpPr>
            <a:spLocks noGrp="1"/>
          </p:cNvSpPr>
          <p:nvPr>
            <p:ph type="body" sz="half" idx="2"/>
          </p:nvPr>
        </p:nvSpPr>
        <p:spPr>
          <a:xfrm>
            <a:off x="839788" y="2057400"/>
            <a:ext cx="3932238" cy="3811588"/>
          </a:xfrm>
        </p:spPr>
        <p:txBody>
          <a:bodyPr/>
          <a:lstStyle>
            <a:lvl1pPr marL="0" indent="0">
              <a:buNone/>
              <a:defRPr sz="1600"/>
            </a:lvl1pPr>
            <a:lvl2pPr marL="457192" indent="0">
              <a:buNone/>
              <a:defRPr sz="1400"/>
            </a:lvl2pPr>
            <a:lvl3pPr marL="914384" indent="0">
              <a:buNone/>
              <a:defRPr sz="1200"/>
            </a:lvl3pPr>
            <a:lvl4pPr marL="1371576" indent="0">
              <a:buNone/>
              <a:defRPr sz="1000"/>
            </a:lvl4pPr>
            <a:lvl5pPr marL="1828768" indent="0">
              <a:buNone/>
              <a:defRPr sz="1000"/>
            </a:lvl5pPr>
            <a:lvl6pPr marL="2285960" indent="0">
              <a:buNone/>
              <a:defRPr sz="1000"/>
            </a:lvl6pPr>
            <a:lvl7pPr marL="2743152" indent="0">
              <a:buNone/>
              <a:defRPr sz="1000"/>
            </a:lvl7pPr>
            <a:lvl8pPr marL="3200344" indent="0">
              <a:buNone/>
              <a:defRPr sz="1000"/>
            </a:lvl8pPr>
            <a:lvl9pPr marL="365753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371A4B-3E96-4966-A412-BC4C092F78B2}"/>
              </a:ext>
            </a:extLst>
          </p:cNvPr>
          <p:cNvSpPr>
            <a:spLocks noGrp="1"/>
          </p:cNvSpPr>
          <p:nvPr>
            <p:ph type="dt" sz="half" idx="10"/>
          </p:nvPr>
        </p:nvSpPr>
        <p:spPr/>
        <p:txBody>
          <a:bodyPr/>
          <a:lstStyle/>
          <a:p>
            <a:fld id="{1C428BFC-733C-46B4-B918-A12BAEAA41F1}" type="datetimeFigureOut">
              <a:rPr lang="en-US" smtClean="0"/>
              <a:t>1/31/2022</a:t>
            </a:fld>
            <a:endParaRPr lang="en-US"/>
          </a:p>
        </p:txBody>
      </p:sp>
      <p:sp>
        <p:nvSpPr>
          <p:cNvPr id="6" name="Footer Placeholder 5">
            <a:extLst>
              <a:ext uri="{FF2B5EF4-FFF2-40B4-BE49-F238E27FC236}">
                <a16:creationId xmlns:a16="http://schemas.microsoft.com/office/drawing/2014/main" id="{F8C91CA7-4BD8-4A60-9BB1-2E31C0F544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1E6525-EDAF-420F-B456-A80887148DF1}"/>
              </a:ext>
            </a:extLst>
          </p:cNvPr>
          <p:cNvSpPr>
            <a:spLocks noGrp="1"/>
          </p:cNvSpPr>
          <p:nvPr>
            <p:ph type="sldNum" sz="quarter" idx="12"/>
          </p:nvPr>
        </p:nvSpPr>
        <p:spPr/>
        <p:txBody>
          <a:bodyPr/>
          <a:lstStyle/>
          <a:p>
            <a:fld id="{2DE78673-37E9-44C4-A834-D5FEA4B9AAC1}" type="slidenum">
              <a:rPr lang="en-US" smtClean="0"/>
              <a:t>‹#›</a:t>
            </a:fld>
            <a:endParaRPr lang="en-US"/>
          </a:p>
        </p:txBody>
      </p:sp>
    </p:spTree>
    <p:extLst>
      <p:ext uri="{BB962C8B-B14F-4D97-AF65-F5344CB8AC3E}">
        <p14:creationId xmlns:p14="http://schemas.microsoft.com/office/powerpoint/2010/main" val="2223512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48E69-B7F9-44B3-8F33-A9E0FADD0790}"/>
              </a:ext>
            </a:extLst>
          </p:cNvPr>
          <p:cNvSpPr>
            <a:spLocks noGrp="1"/>
          </p:cNvSpPr>
          <p:nvPr>
            <p:ph type="title"/>
          </p:nvPr>
        </p:nvSpPr>
        <p:spPr>
          <a:xfrm>
            <a:off x="839788" y="457200"/>
            <a:ext cx="393223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509299-09DE-4897-AE83-8D0269258DD8}"/>
              </a:ext>
            </a:extLst>
          </p:cNvPr>
          <p:cNvSpPr>
            <a:spLocks noGrp="1"/>
          </p:cNvSpPr>
          <p:nvPr>
            <p:ph type="pic" idx="1"/>
          </p:nvPr>
        </p:nvSpPr>
        <p:spPr>
          <a:xfrm>
            <a:off x="5183188" y="987425"/>
            <a:ext cx="6172200" cy="4873625"/>
          </a:xfrm>
        </p:spPr>
        <p:txBody>
          <a:bodyPr/>
          <a:lstStyle>
            <a:lvl1pPr marL="0" indent="0">
              <a:buNone/>
              <a:defRPr sz="3200"/>
            </a:lvl1pPr>
            <a:lvl2pPr marL="457192" indent="0">
              <a:buNone/>
              <a:defRPr sz="2800"/>
            </a:lvl2pPr>
            <a:lvl3pPr marL="914384" indent="0">
              <a:buNone/>
              <a:defRPr sz="2400"/>
            </a:lvl3pPr>
            <a:lvl4pPr marL="1371576" indent="0">
              <a:buNone/>
              <a:defRPr sz="2000"/>
            </a:lvl4pPr>
            <a:lvl5pPr marL="1828768" indent="0">
              <a:buNone/>
              <a:defRPr sz="2000"/>
            </a:lvl5pPr>
            <a:lvl6pPr marL="2285960" indent="0">
              <a:buNone/>
              <a:defRPr sz="2000"/>
            </a:lvl6pPr>
            <a:lvl7pPr marL="2743152" indent="0">
              <a:buNone/>
              <a:defRPr sz="2000"/>
            </a:lvl7pPr>
            <a:lvl8pPr marL="3200344" indent="0">
              <a:buNone/>
              <a:defRPr sz="2000"/>
            </a:lvl8pPr>
            <a:lvl9pPr marL="3657536" indent="0">
              <a:buNone/>
              <a:defRPr sz="2000"/>
            </a:lvl9pPr>
          </a:lstStyle>
          <a:p>
            <a:endParaRPr lang="en-US"/>
          </a:p>
        </p:txBody>
      </p:sp>
      <p:sp>
        <p:nvSpPr>
          <p:cNvPr id="4" name="Text Placeholder 3">
            <a:extLst>
              <a:ext uri="{FF2B5EF4-FFF2-40B4-BE49-F238E27FC236}">
                <a16:creationId xmlns:a16="http://schemas.microsoft.com/office/drawing/2014/main" id="{706C28C2-EB76-4104-AF1F-21D468E98172}"/>
              </a:ext>
            </a:extLst>
          </p:cNvPr>
          <p:cNvSpPr>
            <a:spLocks noGrp="1"/>
          </p:cNvSpPr>
          <p:nvPr>
            <p:ph type="body" sz="half" idx="2"/>
          </p:nvPr>
        </p:nvSpPr>
        <p:spPr>
          <a:xfrm>
            <a:off x="839788" y="2057400"/>
            <a:ext cx="3932238" cy="3811588"/>
          </a:xfrm>
        </p:spPr>
        <p:txBody>
          <a:bodyPr/>
          <a:lstStyle>
            <a:lvl1pPr marL="0" indent="0">
              <a:buNone/>
              <a:defRPr sz="1600"/>
            </a:lvl1pPr>
            <a:lvl2pPr marL="457192" indent="0">
              <a:buNone/>
              <a:defRPr sz="1400"/>
            </a:lvl2pPr>
            <a:lvl3pPr marL="914384" indent="0">
              <a:buNone/>
              <a:defRPr sz="1200"/>
            </a:lvl3pPr>
            <a:lvl4pPr marL="1371576" indent="0">
              <a:buNone/>
              <a:defRPr sz="1000"/>
            </a:lvl4pPr>
            <a:lvl5pPr marL="1828768" indent="0">
              <a:buNone/>
              <a:defRPr sz="1000"/>
            </a:lvl5pPr>
            <a:lvl6pPr marL="2285960" indent="0">
              <a:buNone/>
              <a:defRPr sz="1000"/>
            </a:lvl6pPr>
            <a:lvl7pPr marL="2743152" indent="0">
              <a:buNone/>
              <a:defRPr sz="1000"/>
            </a:lvl7pPr>
            <a:lvl8pPr marL="3200344" indent="0">
              <a:buNone/>
              <a:defRPr sz="1000"/>
            </a:lvl8pPr>
            <a:lvl9pPr marL="365753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CD052-9B48-40B3-BD41-C6E9FE57B263}"/>
              </a:ext>
            </a:extLst>
          </p:cNvPr>
          <p:cNvSpPr>
            <a:spLocks noGrp="1"/>
          </p:cNvSpPr>
          <p:nvPr>
            <p:ph type="dt" sz="half" idx="10"/>
          </p:nvPr>
        </p:nvSpPr>
        <p:spPr/>
        <p:txBody>
          <a:bodyPr/>
          <a:lstStyle/>
          <a:p>
            <a:fld id="{1C428BFC-733C-46B4-B918-A12BAEAA41F1}" type="datetimeFigureOut">
              <a:rPr lang="en-US" smtClean="0"/>
              <a:t>1/31/2022</a:t>
            </a:fld>
            <a:endParaRPr lang="en-US"/>
          </a:p>
        </p:txBody>
      </p:sp>
      <p:sp>
        <p:nvSpPr>
          <p:cNvPr id="6" name="Footer Placeholder 5">
            <a:extLst>
              <a:ext uri="{FF2B5EF4-FFF2-40B4-BE49-F238E27FC236}">
                <a16:creationId xmlns:a16="http://schemas.microsoft.com/office/drawing/2014/main" id="{FFC2CDC3-CC6C-4981-817A-0AE0A3B369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69572A-65F9-47F4-8084-C2DC17C2FE5A}"/>
              </a:ext>
            </a:extLst>
          </p:cNvPr>
          <p:cNvSpPr>
            <a:spLocks noGrp="1"/>
          </p:cNvSpPr>
          <p:nvPr>
            <p:ph type="sldNum" sz="quarter" idx="12"/>
          </p:nvPr>
        </p:nvSpPr>
        <p:spPr/>
        <p:txBody>
          <a:bodyPr/>
          <a:lstStyle/>
          <a:p>
            <a:fld id="{2DE78673-37E9-44C4-A834-D5FEA4B9AAC1}" type="slidenum">
              <a:rPr lang="en-US" smtClean="0"/>
              <a:t>‹#›</a:t>
            </a:fld>
            <a:endParaRPr lang="en-US"/>
          </a:p>
        </p:txBody>
      </p:sp>
    </p:spTree>
    <p:extLst>
      <p:ext uri="{BB962C8B-B14F-4D97-AF65-F5344CB8AC3E}">
        <p14:creationId xmlns:p14="http://schemas.microsoft.com/office/powerpoint/2010/main" val="595341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7A3771-04AD-4829-BCDE-F52FDE150F4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384B83-E02D-4EF6-BD8F-EB4B5DA8F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CC58C5-F447-4688-B0A4-A4089EA48D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428BFC-733C-46B4-B918-A12BAEAA41F1}" type="datetimeFigureOut">
              <a:rPr lang="en-US" smtClean="0"/>
              <a:t>1/31/2022</a:t>
            </a:fld>
            <a:endParaRPr lang="en-US"/>
          </a:p>
        </p:txBody>
      </p:sp>
      <p:sp>
        <p:nvSpPr>
          <p:cNvPr id="5" name="Footer Placeholder 4">
            <a:extLst>
              <a:ext uri="{FF2B5EF4-FFF2-40B4-BE49-F238E27FC236}">
                <a16:creationId xmlns:a16="http://schemas.microsoft.com/office/drawing/2014/main" id="{C1967EAD-05E7-4D1A-883D-EC90456035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BA4E43-DE17-4632-9EE4-877DB57457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78673-37E9-44C4-A834-D5FEA4B9AAC1}" type="slidenum">
              <a:rPr lang="en-US" smtClean="0"/>
              <a:t>‹#›</a:t>
            </a:fld>
            <a:endParaRPr lang="en-US"/>
          </a:p>
        </p:txBody>
      </p:sp>
    </p:spTree>
    <p:extLst>
      <p:ext uri="{BB962C8B-B14F-4D97-AF65-F5344CB8AC3E}">
        <p14:creationId xmlns:p14="http://schemas.microsoft.com/office/powerpoint/2010/main" val="2140157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38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6" indent="-228596" algn="l" defTabSz="91438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8" indent="-228596" algn="l" defTabSz="914384" rtl="0" eaLnBrk="1" latinLnBrk="0" hangingPunct="1">
        <a:lnSpc>
          <a:spcPct val="90000"/>
        </a:lnSpc>
        <a:spcBef>
          <a:spcPts val="501"/>
        </a:spcBef>
        <a:buFont typeface="Arial" panose="020B0604020202020204" pitchFamily="34" charset="0"/>
        <a:buChar char="•"/>
        <a:defRPr sz="2400" kern="1200">
          <a:solidFill>
            <a:schemeClr val="tx1"/>
          </a:solidFill>
          <a:latin typeface="+mn-lt"/>
          <a:ea typeface="+mn-ea"/>
          <a:cs typeface="+mn-cs"/>
        </a:defRPr>
      </a:lvl2pPr>
      <a:lvl3pPr marL="1142980" indent="-228596" algn="l" defTabSz="914384" rtl="0" eaLnBrk="1" latinLnBrk="0" hangingPunct="1">
        <a:lnSpc>
          <a:spcPct val="90000"/>
        </a:lnSpc>
        <a:spcBef>
          <a:spcPts val="501"/>
        </a:spcBef>
        <a:buFont typeface="Arial" panose="020B0604020202020204" pitchFamily="34" charset="0"/>
        <a:buChar char="•"/>
        <a:defRPr sz="2000" kern="1200">
          <a:solidFill>
            <a:schemeClr val="tx1"/>
          </a:solidFill>
          <a:latin typeface="+mn-lt"/>
          <a:ea typeface="+mn-ea"/>
          <a:cs typeface="+mn-cs"/>
        </a:defRPr>
      </a:lvl3pPr>
      <a:lvl4pPr marL="160017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7364"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556"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8"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40"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3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6" algn="l" defTabSz="914384" rtl="0" eaLnBrk="1" latinLnBrk="0" hangingPunct="1">
        <a:defRPr sz="1800" kern="1200">
          <a:solidFill>
            <a:schemeClr val="tx1"/>
          </a:solidFill>
          <a:latin typeface="+mn-lt"/>
          <a:ea typeface="+mn-ea"/>
          <a:cs typeface="+mn-cs"/>
        </a:defRPr>
      </a:lvl4pPr>
      <a:lvl5pPr marL="1828768" algn="l" defTabSz="914384" rtl="0" eaLnBrk="1" latinLnBrk="0" hangingPunct="1">
        <a:defRPr sz="1800" kern="1200">
          <a:solidFill>
            <a:schemeClr val="tx1"/>
          </a:solidFill>
          <a:latin typeface="+mn-lt"/>
          <a:ea typeface="+mn-ea"/>
          <a:cs typeface="+mn-cs"/>
        </a:defRPr>
      </a:lvl5pPr>
      <a:lvl6pPr marL="2285960"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4" algn="l" defTabSz="914384" rtl="0" eaLnBrk="1" latinLnBrk="0" hangingPunct="1">
        <a:defRPr sz="1800" kern="1200">
          <a:solidFill>
            <a:schemeClr val="tx1"/>
          </a:solidFill>
          <a:latin typeface="+mn-lt"/>
          <a:ea typeface="+mn-ea"/>
          <a:cs typeface="+mn-cs"/>
        </a:defRPr>
      </a:lvl8pPr>
      <a:lvl9pPr marL="3657536" algn="l" defTabSz="9143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0.emf"/><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1076" y="475267"/>
            <a:ext cx="7929848" cy="609829"/>
          </a:xfrm>
        </p:spPr>
        <p:txBody>
          <a:bodyPr>
            <a:normAutofit fontScale="90000"/>
          </a:bodyPr>
          <a:lstStyle/>
          <a:p>
            <a:r>
              <a:rPr lang="en-US" sz="3400" dirty="0">
                <a:latin typeface="+mn-lt"/>
              </a:rPr>
              <a:t>Overview of an Example Measurement Sequence for the EP experiment</a:t>
            </a:r>
          </a:p>
        </p:txBody>
      </p:sp>
      <p:sp>
        <p:nvSpPr>
          <p:cNvPr id="3" name="TextBox 7">
            <a:extLst>
              <a:ext uri="{FF2B5EF4-FFF2-40B4-BE49-F238E27FC236}">
                <a16:creationId xmlns:a16="http://schemas.microsoft.com/office/drawing/2014/main" id="{969DAE4E-49B4-419E-921D-F7E96787970A}"/>
              </a:ext>
            </a:extLst>
          </p:cNvPr>
          <p:cNvSpPr txBox="1"/>
          <p:nvPr/>
        </p:nvSpPr>
        <p:spPr>
          <a:xfrm flipH="1">
            <a:off x="3759730" y="1598241"/>
            <a:ext cx="4672539" cy="120032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Tim Kovachy</a:t>
            </a:r>
          </a:p>
          <a:p>
            <a:endParaRPr lang="en-US" dirty="0"/>
          </a:p>
          <a:p>
            <a:r>
              <a:rPr lang="en-US" dirty="0"/>
              <a:t>Simulation Workshop 2/2/2022</a:t>
            </a:r>
          </a:p>
          <a:p>
            <a:endParaRPr lang="en-US" dirty="0"/>
          </a:p>
        </p:txBody>
      </p:sp>
    </p:spTree>
    <p:extLst>
      <p:ext uri="{BB962C8B-B14F-4D97-AF65-F5344CB8AC3E}">
        <p14:creationId xmlns:p14="http://schemas.microsoft.com/office/powerpoint/2010/main" val="313430973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3255" y="827478"/>
            <a:ext cx="5236454" cy="7571303"/>
          </a:xfrm>
          <a:prstGeom prst="rect">
            <a:avLst/>
          </a:prstGeom>
          <a:noFill/>
        </p:spPr>
        <p:txBody>
          <a:bodyPr wrap="square" rtlCol="0">
            <a:spAutoFit/>
          </a:bodyPr>
          <a:lstStyle/>
          <a:p>
            <a:pPr>
              <a:buNone/>
            </a:pPr>
            <a:r>
              <a:rPr lang="en-US" dirty="0"/>
              <a:t>Both are two-photon transitions</a:t>
            </a:r>
          </a:p>
          <a:p>
            <a:pPr>
              <a:buNone/>
            </a:pPr>
            <a:endParaRPr lang="en-US" dirty="0"/>
          </a:p>
          <a:p>
            <a:pPr>
              <a:buNone/>
            </a:pPr>
            <a:r>
              <a:rPr lang="en-US" dirty="0"/>
              <a:t>Raman: change internal hyperfine state as well as external momentum state</a:t>
            </a:r>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r>
              <a:rPr lang="en-US" dirty="0"/>
              <a:t>Bragg: internal state stays the same</a:t>
            </a:r>
          </a:p>
          <a:p>
            <a:pPr>
              <a:buNone/>
            </a:pPr>
            <a:endParaRPr lang="en-US" dirty="0"/>
          </a:p>
          <a:p>
            <a:pPr>
              <a:buNone/>
            </a:pPr>
            <a:endParaRPr lang="en-US" dirty="0"/>
          </a:p>
          <a:p>
            <a:pPr>
              <a:buNone/>
            </a:pPr>
            <a:r>
              <a:rPr lang="en-US" dirty="0"/>
              <a:t>Both have their own advantages, and we made use of both in EP</a:t>
            </a:r>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p:txBody>
      </p:sp>
      <p:sp>
        <p:nvSpPr>
          <p:cNvPr id="20" name="Rectangle 4">
            <a:extLst>
              <a:ext uri="{FF2B5EF4-FFF2-40B4-BE49-F238E27FC236}">
                <a16:creationId xmlns:a16="http://schemas.microsoft.com/office/drawing/2014/main" id="{195FA950-A2DF-4628-BB3B-C34993F3FD2B}"/>
              </a:ext>
            </a:extLst>
          </p:cNvPr>
          <p:cNvSpPr txBox="1">
            <a:spLocks noChangeArrowheads="1"/>
          </p:cNvSpPr>
          <p:nvPr/>
        </p:nvSpPr>
        <p:spPr>
          <a:xfrm>
            <a:off x="1981200" y="105747"/>
            <a:ext cx="8229600" cy="53340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Arial"/>
                <a:ea typeface="+mj-ea"/>
                <a:cs typeface="+mj-cs"/>
              </a:defRPr>
            </a:lvl1pPr>
          </a:lstStyle>
          <a:p>
            <a:r>
              <a:rPr lang="en-US" dirty="0">
                <a:latin typeface="+mn-lt"/>
              </a:rPr>
              <a:t>Bragg vs. Raman Atom Optics</a:t>
            </a:r>
          </a:p>
        </p:txBody>
      </p:sp>
      <p:pic>
        <p:nvPicPr>
          <p:cNvPr id="5" name="Picture 4">
            <a:extLst>
              <a:ext uri="{FF2B5EF4-FFF2-40B4-BE49-F238E27FC236}">
                <a16:creationId xmlns:a16="http://schemas.microsoft.com/office/drawing/2014/main" id="{6F3A5BCB-DEA0-4D12-A5D4-407535D790E3}"/>
              </a:ext>
            </a:extLst>
          </p:cNvPr>
          <p:cNvPicPr>
            <a:picLocks noChangeAspect="1"/>
          </p:cNvPicPr>
          <p:nvPr/>
        </p:nvPicPr>
        <p:blipFill>
          <a:blip r:embed="rId2"/>
          <a:stretch>
            <a:fillRect/>
          </a:stretch>
        </p:blipFill>
        <p:spPr>
          <a:xfrm>
            <a:off x="6221061" y="639147"/>
            <a:ext cx="4610637" cy="2924783"/>
          </a:xfrm>
          <a:prstGeom prst="rect">
            <a:avLst/>
          </a:prstGeom>
        </p:spPr>
      </p:pic>
      <p:pic>
        <p:nvPicPr>
          <p:cNvPr id="7" name="Picture 6">
            <a:extLst>
              <a:ext uri="{FF2B5EF4-FFF2-40B4-BE49-F238E27FC236}">
                <a16:creationId xmlns:a16="http://schemas.microsoft.com/office/drawing/2014/main" id="{A305C3A8-F41A-43DE-86EF-2C0E6B8D759E}"/>
              </a:ext>
            </a:extLst>
          </p:cNvPr>
          <p:cNvPicPr>
            <a:picLocks noChangeAspect="1"/>
          </p:cNvPicPr>
          <p:nvPr/>
        </p:nvPicPr>
        <p:blipFill>
          <a:blip r:embed="rId3"/>
          <a:stretch>
            <a:fillRect/>
          </a:stretch>
        </p:blipFill>
        <p:spPr>
          <a:xfrm>
            <a:off x="6478638" y="3566513"/>
            <a:ext cx="4095482" cy="2477311"/>
          </a:xfrm>
          <a:prstGeom prst="rect">
            <a:avLst/>
          </a:prstGeom>
        </p:spPr>
      </p:pic>
    </p:spTree>
    <p:extLst>
      <p:ext uri="{BB962C8B-B14F-4D97-AF65-F5344CB8AC3E}">
        <p14:creationId xmlns:p14="http://schemas.microsoft.com/office/powerpoint/2010/main" val="1227207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3255" y="827478"/>
            <a:ext cx="10268598" cy="8679299"/>
          </a:xfrm>
          <a:prstGeom prst="rect">
            <a:avLst/>
          </a:prstGeom>
          <a:noFill/>
        </p:spPr>
        <p:txBody>
          <a:bodyPr wrap="square" rtlCol="0">
            <a:spAutoFit/>
          </a:bodyPr>
          <a:lstStyle/>
          <a:p>
            <a:pPr>
              <a:buNone/>
            </a:pPr>
            <a:r>
              <a:rPr lang="en-US" dirty="0"/>
              <a:t>To reduce systematics, want to kinematically overlap two isotopes as well as possible</a:t>
            </a:r>
          </a:p>
          <a:p>
            <a:pPr>
              <a:buNone/>
            </a:pPr>
            <a:endParaRPr lang="en-US" dirty="0"/>
          </a:p>
          <a:p>
            <a:pPr>
              <a:buNone/>
            </a:pPr>
            <a:r>
              <a:rPr lang="en-US" dirty="0"/>
              <a:t>Velocity overlap: use a long Bragg pulses to select a nearly overlapping vertical velocity slice from the two clouds/isotopes</a:t>
            </a:r>
          </a:p>
          <a:p>
            <a:pPr>
              <a:buNone/>
            </a:pPr>
            <a:endParaRPr lang="en-US" dirty="0"/>
          </a:p>
          <a:p>
            <a:pPr>
              <a:buNone/>
            </a:pPr>
            <a:r>
              <a:rPr lang="en-US" dirty="0"/>
              <a:t>Position overlap: </a:t>
            </a:r>
          </a:p>
          <a:p>
            <a:pPr marL="342900" indent="-342900">
              <a:buAutoNum type="arabicPeriod"/>
            </a:pPr>
            <a:r>
              <a:rPr lang="en-US" dirty="0"/>
              <a:t>Due to different hyperfine </a:t>
            </a:r>
            <a:r>
              <a:rPr lang="en-US" dirty="0" err="1"/>
              <a:t>splittings</a:t>
            </a:r>
            <a:r>
              <a:rPr lang="en-US" dirty="0"/>
              <a:t>, can independently address isotopes with Raman pulses</a:t>
            </a:r>
          </a:p>
          <a:p>
            <a:pPr marL="342900" indent="-342900">
              <a:buAutoNum type="arabicPeriod"/>
            </a:pPr>
            <a:r>
              <a:rPr lang="en-US" dirty="0"/>
              <a:t>Use a Raman pulse to give momentum kick to Rb-87 atoms</a:t>
            </a:r>
          </a:p>
          <a:p>
            <a:pPr marL="342900" indent="-342900">
              <a:buAutoNum type="arabicPeriod"/>
            </a:pPr>
            <a:r>
              <a:rPr lang="en-US" dirty="0"/>
              <a:t>Allow Rb-87 atoms to move with respect to Rb-85 atoms until two clouds are overlapped in position</a:t>
            </a:r>
          </a:p>
          <a:p>
            <a:pPr marL="342900" indent="-342900">
              <a:buAutoNum type="arabicPeriod"/>
            </a:pPr>
            <a:r>
              <a:rPr lang="en-US" dirty="0"/>
              <a:t>Finally, apply Raman pulse to Rb-85 so that velocity matches that of Rb-87 (adjust Raman pulse detuning to fine tune velocity overlap)</a:t>
            </a:r>
          </a:p>
          <a:p>
            <a:pPr marL="342900" indent="-342900">
              <a:buAutoNum type="arabicPeriod"/>
            </a:pPr>
            <a:endParaRPr lang="en-US" dirty="0"/>
          </a:p>
          <a:p>
            <a:endParaRPr lang="en-US" dirty="0"/>
          </a:p>
          <a:p>
            <a:pPr>
              <a:buNone/>
            </a:pPr>
            <a:r>
              <a:rPr lang="en-US" dirty="0"/>
              <a:t>Overlapped positions to within  &lt;100 um, velocities to within  &lt; 100 um/s</a:t>
            </a:r>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p:txBody>
      </p:sp>
      <p:sp>
        <p:nvSpPr>
          <p:cNvPr id="20" name="Rectangle 4">
            <a:extLst>
              <a:ext uri="{FF2B5EF4-FFF2-40B4-BE49-F238E27FC236}">
                <a16:creationId xmlns:a16="http://schemas.microsoft.com/office/drawing/2014/main" id="{195FA950-A2DF-4628-BB3B-C34993F3FD2B}"/>
              </a:ext>
            </a:extLst>
          </p:cNvPr>
          <p:cNvSpPr txBox="1">
            <a:spLocks noChangeArrowheads="1"/>
          </p:cNvSpPr>
          <p:nvPr/>
        </p:nvSpPr>
        <p:spPr>
          <a:xfrm>
            <a:off x="1981200" y="105747"/>
            <a:ext cx="8229600" cy="53340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Arial"/>
                <a:ea typeface="+mj-ea"/>
                <a:cs typeface="+mj-cs"/>
              </a:defRPr>
            </a:lvl1pPr>
          </a:lstStyle>
          <a:p>
            <a:r>
              <a:rPr lang="en-US" dirty="0">
                <a:latin typeface="+mn-lt"/>
              </a:rPr>
              <a:t>Kinematic Overlap of Isotopes</a:t>
            </a:r>
          </a:p>
        </p:txBody>
      </p:sp>
    </p:spTree>
    <p:extLst>
      <p:ext uri="{BB962C8B-B14F-4D97-AF65-F5344CB8AC3E}">
        <p14:creationId xmlns:p14="http://schemas.microsoft.com/office/powerpoint/2010/main" val="1555696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447" y="1344516"/>
            <a:ext cx="4975223" cy="3612374"/>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3595" y="5361660"/>
            <a:ext cx="935603" cy="919371"/>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8175" y="5361661"/>
            <a:ext cx="935603" cy="919371"/>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015" y="5361660"/>
            <a:ext cx="935603" cy="919371"/>
          </a:xfrm>
          <a:prstGeom prst="rect">
            <a:avLst/>
          </a:prstGeom>
        </p:spPr>
      </p:pic>
      <p:pic>
        <p:nvPicPr>
          <p:cNvPr id="20" name="Picture 19"/>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963263" y="5361659"/>
            <a:ext cx="466344" cy="919371"/>
          </a:xfrm>
          <a:prstGeom prst="rect">
            <a:avLst/>
          </a:prstGeom>
        </p:spPr>
      </p:pic>
      <p:grpSp>
        <p:nvGrpSpPr>
          <p:cNvPr id="2" name="Group 28"/>
          <p:cNvGrpSpPr/>
          <p:nvPr/>
        </p:nvGrpSpPr>
        <p:grpSpPr>
          <a:xfrm>
            <a:off x="1108971" y="2822713"/>
            <a:ext cx="914596" cy="1925980"/>
            <a:chOff x="1112985" y="2822713"/>
            <a:chExt cx="914596" cy="1925980"/>
          </a:xfrm>
        </p:grpSpPr>
        <p:cxnSp>
          <p:nvCxnSpPr>
            <p:cNvPr id="22" name="Straight Arrow Connector 21"/>
            <p:cNvCxnSpPr/>
            <p:nvPr/>
          </p:nvCxnSpPr>
          <p:spPr>
            <a:xfrm flipV="1">
              <a:off x="1112985" y="2822713"/>
              <a:ext cx="489203" cy="1925980"/>
            </a:xfrm>
            <a:prstGeom prst="straightConnector1">
              <a:avLst/>
            </a:prstGeom>
            <a:ln w="25400">
              <a:solidFill>
                <a:srgbClr val="0000FF"/>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a:off x="1602188" y="2822713"/>
              <a:ext cx="425393" cy="1823808"/>
            </a:xfrm>
            <a:prstGeom prst="straightConnector1">
              <a:avLst/>
            </a:prstGeom>
            <a:ln w="25400">
              <a:solidFill>
                <a:srgbClr val="5076E2"/>
              </a:solidFill>
              <a:tailEnd type="triangle"/>
            </a:ln>
          </p:spPr>
          <p:style>
            <a:lnRef idx="1">
              <a:schemeClr val="dk1"/>
            </a:lnRef>
            <a:fillRef idx="0">
              <a:schemeClr val="dk1"/>
            </a:fillRef>
            <a:effectRef idx="0">
              <a:schemeClr val="dk1"/>
            </a:effectRef>
            <a:fontRef idx="minor">
              <a:schemeClr val="tx1"/>
            </a:fontRef>
          </p:style>
        </p:cxnSp>
      </p:grpSp>
      <p:grpSp>
        <p:nvGrpSpPr>
          <p:cNvPr id="3" name="Group 35"/>
          <p:cNvGrpSpPr/>
          <p:nvPr/>
        </p:nvGrpSpPr>
        <p:grpSpPr>
          <a:xfrm>
            <a:off x="2023567" y="2717450"/>
            <a:ext cx="979144" cy="1925980"/>
            <a:chOff x="2027581" y="2717450"/>
            <a:chExt cx="979144" cy="1925980"/>
          </a:xfrm>
        </p:grpSpPr>
        <p:cxnSp>
          <p:nvCxnSpPr>
            <p:cNvPr id="31" name="Straight Arrow Connector 30"/>
            <p:cNvCxnSpPr/>
            <p:nvPr/>
          </p:nvCxnSpPr>
          <p:spPr>
            <a:xfrm flipV="1">
              <a:off x="2027581" y="2717450"/>
              <a:ext cx="489203" cy="1925980"/>
            </a:xfrm>
            <a:prstGeom prst="straightConnector1">
              <a:avLst/>
            </a:prstGeom>
            <a:ln w="25400">
              <a:solidFill>
                <a:srgbClr val="0000FF"/>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a:off x="2516784" y="2717450"/>
              <a:ext cx="489941" cy="1791050"/>
            </a:xfrm>
            <a:prstGeom prst="straightConnector1">
              <a:avLst/>
            </a:prstGeom>
            <a:ln w="25400">
              <a:solidFill>
                <a:srgbClr val="5076E2"/>
              </a:solidFill>
              <a:tailEnd type="triangle"/>
            </a:ln>
          </p:spPr>
          <p:style>
            <a:lnRef idx="1">
              <a:schemeClr val="dk1"/>
            </a:lnRef>
            <a:fillRef idx="0">
              <a:schemeClr val="dk1"/>
            </a:fillRef>
            <a:effectRef idx="0">
              <a:schemeClr val="dk1"/>
            </a:effectRef>
            <a:fontRef idx="minor">
              <a:schemeClr val="tx1"/>
            </a:fontRef>
          </p:style>
        </p:cxnSp>
      </p:grpSp>
      <p:grpSp>
        <p:nvGrpSpPr>
          <p:cNvPr id="4" name="Group 46"/>
          <p:cNvGrpSpPr/>
          <p:nvPr/>
        </p:nvGrpSpPr>
        <p:grpSpPr>
          <a:xfrm>
            <a:off x="3887024" y="2313816"/>
            <a:ext cx="978143" cy="1925980"/>
            <a:chOff x="3891037" y="2313816"/>
            <a:chExt cx="978143" cy="1925980"/>
          </a:xfrm>
        </p:grpSpPr>
        <p:cxnSp>
          <p:nvCxnSpPr>
            <p:cNvPr id="41" name="Straight Arrow Connector 40"/>
            <p:cNvCxnSpPr/>
            <p:nvPr/>
          </p:nvCxnSpPr>
          <p:spPr>
            <a:xfrm flipV="1">
              <a:off x="3891037" y="2313816"/>
              <a:ext cx="489203" cy="1925980"/>
            </a:xfrm>
            <a:prstGeom prst="straightConnector1">
              <a:avLst/>
            </a:prstGeom>
            <a:ln w="25400">
              <a:solidFill>
                <a:srgbClr val="0000FF"/>
              </a:solidFill>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a:off x="4380240" y="2313816"/>
              <a:ext cx="488940" cy="1598231"/>
            </a:xfrm>
            <a:prstGeom prst="straightConnector1">
              <a:avLst/>
            </a:prstGeom>
            <a:ln w="25400">
              <a:solidFill>
                <a:srgbClr val="5076E2"/>
              </a:solidFill>
              <a:tailEnd type="triangle"/>
            </a:ln>
          </p:spPr>
          <p:style>
            <a:lnRef idx="1">
              <a:schemeClr val="dk1"/>
            </a:lnRef>
            <a:fillRef idx="0">
              <a:schemeClr val="dk1"/>
            </a:fillRef>
            <a:effectRef idx="0">
              <a:schemeClr val="dk1"/>
            </a:effectRef>
            <a:fontRef idx="minor">
              <a:schemeClr val="tx1"/>
            </a:fontRef>
          </p:style>
        </p:cxnSp>
      </p:grpSp>
      <p:sp>
        <p:nvSpPr>
          <p:cNvPr id="49" name="Oval 48"/>
          <p:cNvSpPr/>
          <p:nvPr/>
        </p:nvSpPr>
        <p:spPr bwMode="auto">
          <a:xfrm>
            <a:off x="993854" y="4611533"/>
            <a:ext cx="274320" cy="274320"/>
          </a:xfrm>
          <a:prstGeom prst="ellipse">
            <a:avLst/>
          </a:prstGeom>
          <a:gradFill flip="none" rotWithShape="1">
            <a:gsLst>
              <a:gs pos="0">
                <a:srgbClr val="C00000"/>
              </a:gs>
              <a:gs pos="45000">
                <a:srgbClr val="FF0000"/>
              </a:gs>
              <a:gs pos="69000">
                <a:srgbClr val="FF0000">
                  <a:alpha val="65000"/>
                </a:srgbClr>
              </a:gs>
              <a:gs pos="97000">
                <a:srgbClr val="FF0000">
                  <a:alpha val="50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buFontTx/>
              <a:buChar char="•"/>
            </a:pPr>
            <a:endParaRPr lang="en-US">
              <a:latin typeface="Tahoma" pitchFamily="34" charset="0"/>
              <a:cs typeface="Arial" charset="0"/>
            </a:endParaRPr>
          </a:p>
        </p:txBody>
      </p:sp>
      <p:sp>
        <p:nvSpPr>
          <p:cNvPr id="50" name="Oval 49"/>
          <p:cNvSpPr/>
          <p:nvPr/>
        </p:nvSpPr>
        <p:spPr bwMode="auto">
          <a:xfrm>
            <a:off x="1939067" y="4565813"/>
            <a:ext cx="182880" cy="182880"/>
          </a:xfrm>
          <a:prstGeom prst="ellipse">
            <a:avLst/>
          </a:prstGeom>
          <a:gradFill flip="none" rotWithShape="1">
            <a:gsLst>
              <a:gs pos="0">
                <a:srgbClr val="C00000"/>
              </a:gs>
              <a:gs pos="45000">
                <a:srgbClr val="FF0000"/>
              </a:gs>
              <a:gs pos="69000">
                <a:srgbClr val="FF0000">
                  <a:alpha val="65000"/>
                </a:srgbClr>
              </a:gs>
              <a:gs pos="97000">
                <a:srgbClr val="FF0000">
                  <a:alpha val="50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buFontTx/>
              <a:buChar char="•"/>
            </a:pPr>
            <a:endParaRPr lang="en-US">
              <a:latin typeface="Tahoma" pitchFamily="34" charset="0"/>
              <a:cs typeface="Arial" charset="0"/>
            </a:endParaRPr>
          </a:p>
        </p:txBody>
      </p:sp>
      <p:sp>
        <p:nvSpPr>
          <p:cNvPr id="51" name="TextBox 50"/>
          <p:cNvSpPr txBox="1"/>
          <p:nvPr/>
        </p:nvSpPr>
        <p:spPr>
          <a:xfrm>
            <a:off x="894515" y="1734674"/>
            <a:ext cx="1366015" cy="369332"/>
          </a:xfrm>
          <a:prstGeom prst="rect">
            <a:avLst/>
          </a:prstGeom>
          <a:noFill/>
        </p:spPr>
        <p:txBody>
          <a:bodyPr wrap="none" rtlCol="0">
            <a:spAutoFit/>
          </a:bodyPr>
          <a:lstStyle/>
          <a:p>
            <a:pPr>
              <a:buNone/>
            </a:pPr>
            <a:r>
              <a:rPr lang="en-US" dirty="0">
                <a:latin typeface="Calibri" panose="020F0502020204030204" pitchFamily="34" charset="0"/>
                <a:cs typeface="Calibri" panose="020F0502020204030204" pitchFamily="34" charset="0"/>
              </a:rPr>
              <a:t>Excited state</a:t>
            </a:r>
          </a:p>
        </p:txBody>
      </p:sp>
      <p:sp>
        <p:nvSpPr>
          <p:cNvPr id="53" name="TextBox 52"/>
          <p:cNvSpPr txBox="1"/>
          <p:nvPr/>
        </p:nvSpPr>
        <p:spPr>
          <a:xfrm rot="-5400000">
            <a:off x="81271" y="2966037"/>
            <a:ext cx="827534" cy="369332"/>
          </a:xfrm>
          <a:prstGeom prst="rect">
            <a:avLst/>
          </a:prstGeom>
          <a:noFill/>
        </p:spPr>
        <p:txBody>
          <a:bodyPr wrap="none" rtlCol="0">
            <a:spAutoFit/>
          </a:bodyPr>
          <a:lstStyle/>
          <a:p>
            <a:pPr>
              <a:buNone/>
            </a:pPr>
            <a:r>
              <a:rPr lang="en-US" dirty="0">
                <a:latin typeface="Calibri" panose="020F0502020204030204" pitchFamily="34" charset="0"/>
                <a:cs typeface="Calibri" panose="020F0502020204030204" pitchFamily="34" charset="0"/>
              </a:rPr>
              <a:t>energy</a:t>
            </a:r>
          </a:p>
        </p:txBody>
      </p:sp>
      <p:sp>
        <p:nvSpPr>
          <p:cNvPr id="54" name="TextBox 53"/>
          <p:cNvSpPr txBox="1"/>
          <p:nvPr/>
        </p:nvSpPr>
        <p:spPr>
          <a:xfrm>
            <a:off x="7743227" y="6281029"/>
            <a:ext cx="566181" cy="338554"/>
          </a:xfrm>
          <a:prstGeom prst="rect">
            <a:avLst/>
          </a:prstGeom>
          <a:noFill/>
        </p:spPr>
        <p:txBody>
          <a:bodyPr wrap="none" rtlCol="0">
            <a:spAutoFit/>
          </a:bodyPr>
          <a:lstStyle/>
          <a:p>
            <a:pPr>
              <a:buNone/>
            </a:pPr>
            <a:r>
              <a:rPr lang="en-US" sz="1600" dirty="0">
                <a:latin typeface="Calibri" panose="020F0502020204030204" pitchFamily="34" charset="0"/>
                <a:cs typeface="Calibri" panose="020F0502020204030204" pitchFamily="34" charset="0"/>
              </a:rPr>
              <a:t>time</a:t>
            </a:r>
          </a:p>
        </p:txBody>
      </p:sp>
      <p:pic>
        <p:nvPicPr>
          <p:cNvPr id="56" name="Picture 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4435" y="5361659"/>
            <a:ext cx="3723534" cy="919371"/>
          </a:xfrm>
          <a:prstGeom prst="rect">
            <a:avLst/>
          </a:prstGeom>
        </p:spPr>
      </p:pic>
      <p:sp>
        <p:nvSpPr>
          <p:cNvPr id="57" name="Rectangle 56"/>
          <p:cNvSpPr/>
          <p:nvPr/>
        </p:nvSpPr>
        <p:spPr bwMode="auto">
          <a:xfrm flipV="1">
            <a:off x="7736424" y="2313817"/>
            <a:ext cx="481545" cy="45719"/>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buFontTx/>
              <a:buChar char="•"/>
            </a:pPr>
            <a:endParaRPr lang="en-US">
              <a:latin typeface="Tahoma" pitchFamily="34" charset="0"/>
              <a:cs typeface="Arial" charset="0"/>
            </a:endParaRPr>
          </a:p>
        </p:txBody>
      </p:sp>
      <p:cxnSp>
        <p:nvCxnSpPr>
          <p:cNvPr id="59" name="Straight Arrow Connector 58"/>
          <p:cNvCxnSpPr>
            <a:endCxn id="57" idx="0"/>
          </p:cNvCxnSpPr>
          <p:nvPr/>
        </p:nvCxnSpPr>
        <p:spPr>
          <a:xfrm flipV="1">
            <a:off x="5034712" y="2359535"/>
            <a:ext cx="2942485" cy="1474028"/>
          </a:xfrm>
          <a:prstGeom prst="straightConnector1">
            <a:avLst/>
          </a:prstGeom>
          <a:ln w="19050">
            <a:solidFill>
              <a:srgbClr val="0000FF"/>
            </a:solidFill>
            <a:prstDash val="dash"/>
            <a:tailEnd type="triangle"/>
          </a:ln>
        </p:spPr>
        <p:style>
          <a:lnRef idx="1">
            <a:schemeClr val="dk1"/>
          </a:lnRef>
          <a:fillRef idx="0">
            <a:schemeClr val="dk1"/>
          </a:fillRef>
          <a:effectRef idx="0">
            <a:schemeClr val="dk1"/>
          </a:effectRef>
          <a:fontRef idx="minor">
            <a:schemeClr val="tx1"/>
          </a:fontRef>
        </p:style>
      </p:cxnSp>
      <p:sp>
        <p:nvSpPr>
          <p:cNvPr id="65" name="Rectangle 64"/>
          <p:cNvSpPr/>
          <p:nvPr/>
        </p:nvSpPr>
        <p:spPr>
          <a:xfrm>
            <a:off x="1761844" y="4669366"/>
            <a:ext cx="537327" cy="338554"/>
          </a:xfrm>
          <a:prstGeom prst="rect">
            <a:avLst/>
          </a:prstGeom>
        </p:spPr>
        <p:txBody>
          <a:bodyPr wrap="none">
            <a:spAutoFit/>
          </a:bodyPr>
          <a:lstStyle/>
          <a:p>
            <a:pPr>
              <a:buNone/>
            </a:pPr>
            <a:r>
              <a:rPr lang="en-US" sz="1600" dirty="0">
                <a:latin typeface="Calibri" panose="020F0502020204030204" pitchFamily="34" charset="0"/>
                <a:ea typeface="Verdana" pitchFamily="34" charset="0"/>
                <a:cs typeface="Calibri" panose="020F0502020204030204" pitchFamily="34" charset="0"/>
              </a:rPr>
              <a:t>2 </a:t>
            </a:r>
            <a:r>
              <a:rPr lang="en-US" sz="1600" dirty="0" err="1">
                <a:latin typeface="Calibri" panose="020F0502020204030204" pitchFamily="34" charset="0"/>
                <a:ea typeface="Verdana" pitchFamily="34" charset="0"/>
                <a:cs typeface="Calibri" panose="020F0502020204030204" pitchFamily="34" charset="0"/>
              </a:rPr>
              <a:t>ħk</a:t>
            </a:r>
            <a:endParaRPr lang="en-US" sz="1600" dirty="0">
              <a:latin typeface="Calibri" panose="020F0502020204030204" pitchFamily="34" charset="0"/>
              <a:cs typeface="Calibri" panose="020F0502020204030204" pitchFamily="34" charset="0"/>
            </a:endParaRPr>
          </a:p>
        </p:txBody>
      </p:sp>
      <p:sp>
        <p:nvSpPr>
          <p:cNvPr id="66" name="Rectangle 65"/>
          <p:cNvSpPr/>
          <p:nvPr/>
        </p:nvSpPr>
        <p:spPr>
          <a:xfrm>
            <a:off x="2732811" y="4525872"/>
            <a:ext cx="537327" cy="338554"/>
          </a:xfrm>
          <a:prstGeom prst="rect">
            <a:avLst/>
          </a:prstGeom>
        </p:spPr>
        <p:txBody>
          <a:bodyPr wrap="none">
            <a:spAutoFit/>
          </a:bodyPr>
          <a:lstStyle/>
          <a:p>
            <a:pPr>
              <a:buNone/>
            </a:pPr>
            <a:r>
              <a:rPr lang="en-US" sz="1600" dirty="0">
                <a:latin typeface="Calibri" panose="020F0502020204030204" pitchFamily="34" charset="0"/>
                <a:ea typeface="Verdana" pitchFamily="34" charset="0"/>
                <a:cs typeface="Calibri" panose="020F0502020204030204" pitchFamily="34" charset="0"/>
              </a:rPr>
              <a:t>4 </a:t>
            </a:r>
            <a:r>
              <a:rPr lang="en-US" sz="1600" dirty="0" err="1">
                <a:latin typeface="Calibri" panose="020F0502020204030204" pitchFamily="34" charset="0"/>
                <a:ea typeface="Verdana" pitchFamily="34" charset="0"/>
                <a:cs typeface="Calibri" panose="020F0502020204030204" pitchFamily="34" charset="0"/>
              </a:rPr>
              <a:t>ħk</a:t>
            </a:r>
            <a:endParaRPr lang="en-US" sz="1600" dirty="0">
              <a:latin typeface="Calibri" panose="020F0502020204030204" pitchFamily="34" charset="0"/>
              <a:cs typeface="Calibri" panose="020F0502020204030204" pitchFamily="34" charset="0"/>
            </a:endParaRPr>
          </a:p>
        </p:txBody>
      </p:sp>
      <p:sp>
        <p:nvSpPr>
          <p:cNvPr id="67" name="Rectangle 66"/>
          <p:cNvSpPr/>
          <p:nvPr/>
        </p:nvSpPr>
        <p:spPr>
          <a:xfrm>
            <a:off x="3635645" y="4272979"/>
            <a:ext cx="537327" cy="338554"/>
          </a:xfrm>
          <a:prstGeom prst="rect">
            <a:avLst/>
          </a:prstGeom>
        </p:spPr>
        <p:txBody>
          <a:bodyPr wrap="none">
            <a:spAutoFit/>
          </a:bodyPr>
          <a:lstStyle/>
          <a:p>
            <a:pPr>
              <a:buNone/>
            </a:pPr>
            <a:r>
              <a:rPr lang="en-US" sz="1600" dirty="0">
                <a:latin typeface="Calibri" panose="020F0502020204030204" pitchFamily="34" charset="0"/>
                <a:ea typeface="Verdana" pitchFamily="34" charset="0"/>
                <a:cs typeface="Calibri" panose="020F0502020204030204" pitchFamily="34" charset="0"/>
              </a:rPr>
              <a:t>6 </a:t>
            </a:r>
            <a:r>
              <a:rPr lang="en-US" sz="1600" dirty="0" err="1">
                <a:latin typeface="Calibri" panose="020F0502020204030204" pitchFamily="34" charset="0"/>
                <a:ea typeface="Verdana" pitchFamily="34" charset="0"/>
                <a:cs typeface="Calibri" panose="020F0502020204030204" pitchFamily="34" charset="0"/>
              </a:rPr>
              <a:t>ħk</a:t>
            </a:r>
            <a:endParaRPr lang="en-US" sz="1600" dirty="0">
              <a:latin typeface="Calibri" panose="020F0502020204030204" pitchFamily="34" charset="0"/>
              <a:cs typeface="Calibri" panose="020F0502020204030204" pitchFamily="34" charset="0"/>
            </a:endParaRPr>
          </a:p>
        </p:txBody>
      </p:sp>
      <p:sp>
        <p:nvSpPr>
          <p:cNvPr id="69" name="Rectangle 68"/>
          <p:cNvSpPr/>
          <p:nvPr/>
        </p:nvSpPr>
        <p:spPr>
          <a:xfrm>
            <a:off x="4596503" y="3938155"/>
            <a:ext cx="537327" cy="338554"/>
          </a:xfrm>
          <a:prstGeom prst="rect">
            <a:avLst/>
          </a:prstGeom>
        </p:spPr>
        <p:txBody>
          <a:bodyPr wrap="none">
            <a:spAutoFit/>
          </a:bodyPr>
          <a:lstStyle/>
          <a:p>
            <a:pPr>
              <a:buNone/>
            </a:pPr>
            <a:r>
              <a:rPr lang="en-US" sz="1600" dirty="0">
                <a:latin typeface="Calibri" panose="020F0502020204030204" pitchFamily="34" charset="0"/>
                <a:ea typeface="Verdana" pitchFamily="34" charset="0"/>
                <a:cs typeface="Calibri" panose="020F0502020204030204" pitchFamily="34" charset="0"/>
              </a:rPr>
              <a:t>8 </a:t>
            </a:r>
            <a:r>
              <a:rPr lang="en-US" sz="1600" dirty="0" err="1">
                <a:latin typeface="Calibri" panose="020F0502020204030204" pitchFamily="34" charset="0"/>
                <a:ea typeface="Verdana" pitchFamily="34" charset="0"/>
                <a:cs typeface="Calibri" panose="020F0502020204030204" pitchFamily="34" charset="0"/>
              </a:rPr>
              <a:t>ħk</a:t>
            </a:r>
            <a:endParaRPr lang="en-US" sz="1600" dirty="0">
              <a:latin typeface="Calibri" panose="020F0502020204030204" pitchFamily="34" charset="0"/>
              <a:cs typeface="Calibri" panose="020F0502020204030204" pitchFamily="34" charset="0"/>
            </a:endParaRPr>
          </a:p>
        </p:txBody>
      </p:sp>
      <p:sp>
        <p:nvSpPr>
          <p:cNvPr id="70" name="Rectangle 69"/>
          <p:cNvSpPr/>
          <p:nvPr/>
        </p:nvSpPr>
        <p:spPr>
          <a:xfrm>
            <a:off x="7708531" y="2536846"/>
            <a:ext cx="641522" cy="338554"/>
          </a:xfrm>
          <a:prstGeom prst="rect">
            <a:avLst/>
          </a:prstGeom>
        </p:spPr>
        <p:txBody>
          <a:bodyPr wrap="none">
            <a:spAutoFit/>
          </a:bodyPr>
          <a:lstStyle/>
          <a:p>
            <a:pPr>
              <a:buNone/>
            </a:pPr>
            <a:r>
              <a:rPr lang="en-US" sz="1600" dirty="0">
                <a:latin typeface="Calibri" panose="020F0502020204030204" pitchFamily="34" charset="0"/>
                <a:ea typeface="Verdana" pitchFamily="34" charset="0"/>
                <a:cs typeface="Calibri" panose="020F0502020204030204" pitchFamily="34" charset="0"/>
              </a:rPr>
              <a:t>90 </a:t>
            </a:r>
            <a:r>
              <a:rPr lang="en-US" sz="1600" dirty="0" err="1">
                <a:latin typeface="Calibri" panose="020F0502020204030204" pitchFamily="34" charset="0"/>
                <a:ea typeface="Verdana" pitchFamily="34" charset="0"/>
                <a:cs typeface="Calibri" panose="020F0502020204030204" pitchFamily="34" charset="0"/>
              </a:rPr>
              <a:t>ħk</a:t>
            </a:r>
            <a:endParaRPr lang="en-US" sz="1600" dirty="0">
              <a:latin typeface="Calibri" panose="020F0502020204030204" pitchFamily="34" charset="0"/>
              <a:cs typeface="Calibri" panose="020F0502020204030204" pitchFamily="34" charset="0"/>
            </a:endParaRPr>
          </a:p>
        </p:txBody>
      </p:sp>
      <p:cxnSp>
        <p:nvCxnSpPr>
          <p:cNvPr id="72" name="Straight Arrow Connector 71"/>
          <p:cNvCxnSpPr/>
          <p:nvPr/>
        </p:nvCxnSpPr>
        <p:spPr>
          <a:xfrm>
            <a:off x="679704" y="6261656"/>
            <a:ext cx="7721142" cy="99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3" name="TextBox 72"/>
          <p:cNvSpPr txBox="1"/>
          <p:nvPr/>
        </p:nvSpPr>
        <p:spPr>
          <a:xfrm>
            <a:off x="4777348" y="4881347"/>
            <a:ext cx="1168590" cy="338554"/>
          </a:xfrm>
          <a:prstGeom prst="rect">
            <a:avLst/>
          </a:prstGeom>
          <a:noFill/>
        </p:spPr>
        <p:txBody>
          <a:bodyPr wrap="none" rtlCol="0">
            <a:spAutoFit/>
          </a:bodyPr>
          <a:lstStyle/>
          <a:p>
            <a:pPr>
              <a:buNone/>
            </a:pPr>
            <a:r>
              <a:rPr lang="en-US" sz="1600" dirty="0">
                <a:latin typeface="Calibri" panose="020F0502020204030204" pitchFamily="34" charset="0"/>
                <a:cs typeface="Calibri" panose="020F0502020204030204" pitchFamily="34" charset="0"/>
              </a:rPr>
              <a:t>momentum</a:t>
            </a:r>
          </a:p>
        </p:txBody>
      </p:sp>
      <p:sp>
        <p:nvSpPr>
          <p:cNvPr id="74" name="TextBox 73"/>
          <p:cNvSpPr txBox="1"/>
          <p:nvPr/>
        </p:nvSpPr>
        <p:spPr>
          <a:xfrm rot="-5400000">
            <a:off x="-132000" y="5636677"/>
            <a:ext cx="997581" cy="369332"/>
          </a:xfrm>
          <a:prstGeom prst="rect">
            <a:avLst/>
          </a:prstGeom>
          <a:noFill/>
        </p:spPr>
        <p:txBody>
          <a:bodyPr wrap="none" rtlCol="0">
            <a:spAutoFit/>
          </a:bodyPr>
          <a:lstStyle/>
          <a:p>
            <a:pPr>
              <a:buNone/>
            </a:pPr>
            <a:r>
              <a:rPr lang="en-US" dirty="0">
                <a:latin typeface="Calibri" panose="020F0502020204030204" pitchFamily="34" charset="0"/>
                <a:cs typeface="Calibri" panose="020F0502020204030204" pitchFamily="34" charset="0"/>
              </a:rPr>
              <a:t>Intensity</a:t>
            </a:r>
          </a:p>
        </p:txBody>
      </p:sp>
      <p:cxnSp>
        <p:nvCxnSpPr>
          <p:cNvPr id="76" name="Straight Arrow Connector 75"/>
          <p:cNvCxnSpPr/>
          <p:nvPr/>
        </p:nvCxnSpPr>
        <p:spPr>
          <a:xfrm flipH="1" flipV="1">
            <a:off x="673174" y="5147310"/>
            <a:ext cx="6531" cy="11195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8" name="Oval 77"/>
          <p:cNvSpPr/>
          <p:nvPr/>
        </p:nvSpPr>
        <p:spPr bwMode="auto">
          <a:xfrm>
            <a:off x="2917727" y="4383402"/>
            <a:ext cx="182880" cy="182880"/>
          </a:xfrm>
          <a:prstGeom prst="ellipse">
            <a:avLst/>
          </a:prstGeom>
          <a:gradFill flip="none" rotWithShape="1">
            <a:gsLst>
              <a:gs pos="0">
                <a:srgbClr val="C00000"/>
              </a:gs>
              <a:gs pos="45000">
                <a:srgbClr val="FF0000"/>
              </a:gs>
              <a:gs pos="69000">
                <a:srgbClr val="FF0000">
                  <a:alpha val="65000"/>
                </a:srgbClr>
              </a:gs>
              <a:gs pos="97000">
                <a:srgbClr val="FF0000">
                  <a:alpha val="50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buFontTx/>
              <a:buChar char="•"/>
            </a:pPr>
            <a:endParaRPr lang="en-US">
              <a:latin typeface="Tahoma" pitchFamily="34" charset="0"/>
              <a:cs typeface="Arial" charset="0"/>
            </a:endParaRPr>
          </a:p>
        </p:txBody>
      </p:sp>
      <p:sp>
        <p:nvSpPr>
          <p:cNvPr id="79" name="Oval 78"/>
          <p:cNvSpPr/>
          <p:nvPr/>
        </p:nvSpPr>
        <p:spPr bwMode="auto">
          <a:xfrm>
            <a:off x="3806390" y="4130509"/>
            <a:ext cx="182880" cy="182880"/>
          </a:xfrm>
          <a:prstGeom prst="ellipse">
            <a:avLst/>
          </a:prstGeom>
          <a:gradFill flip="none" rotWithShape="1">
            <a:gsLst>
              <a:gs pos="0">
                <a:srgbClr val="C00000"/>
              </a:gs>
              <a:gs pos="45000">
                <a:srgbClr val="FF0000"/>
              </a:gs>
              <a:gs pos="69000">
                <a:srgbClr val="FF0000">
                  <a:alpha val="65000"/>
                </a:srgbClr>
              </a:gs>
              <a:gs pos="97000">
                <a:srgbClr val="FF0000">
                  <a:alpha val="50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buFontTx/>
              <a:buChar char="•"/>
            </a:pPr>
            <a:endParaRPr lang="en-US">
              <a:latin typeface="Tahoma" pitchFamily="34" charset="0"/>
              <a:cs typeface="Arial" charset="0"/>
            </a:endParaRPr>
          </a:p>
        </p:txBody>
      </p:sp>
      <p:sp>
        <p:nvSpPr>
          <p:cNvPr id="80" name="Oval 79"/>
          <p:cNvSpPr/>
          <p:nvPr/>
        </p:nvSpPr>
        <p:spPr bwMode="auto">
          <a:xfrm>
            <a:off x="4767059" y="3764185"/>
            <a:ext cx="182880" cy="182880"/>
          </a:xfrm>
          <a:prstGeom prst="ellipse">
            <a:avLst/>
          </a:prstGeom>
          <a:gradFill flip="none" rotWithShape="1">
            <a:gsLst>
              <a:gs pos="0">
                <a:srgbClr val="C00000"/>
              </a:gs>
              <a:gs pos="45000">
                <a:srgbClr val="FF0000"/>
              </a:gs>
              <a:gs pos="69000">
                <a:srgbClr val="FF0000">
                  <a:alpha val="65000"/>
                </a:srgbClr>
              </a:gs>
              <a:gs pos="97000">
                <a:srgbClr val="FF0000">
                  <a:alpha val="50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buFontTx/>
              <a:buChar char="•"/>
            </a:pPr>
            <a:endParaRPr lang="en-US">
              <a:latin typeface="Tahoma" pitchFamily="34" charset="0"/>
              <a:cs typeface="Arial" charset="0"/>
            </a:endParaRPr>
          </a:p>
        </p:txBody>
      </p:sp>
      <p:sp>
        <p:nvSpPr>
          <p:cNvPr id="81" name="Oval 80"/>
          <p:cNvSpPr/>
          <p:nvPr/>
        </p:nvSpPr>
        <p:spPr bwMode="auto">
          <a:xfrm>
            <a:off x="7882339" y="2243596"/>
            <a:ext cx="182880" cy="182880"/>
          </a:xfrm>
          <a:prstGeom prst="ellipse">
            <a:avLst/>
          </a:prstGeom>
          <a:gradFill flip="none" rotWithShape="1">
            <a:gsLst>
              <a:gs pos="0">
                <a:srgbClr val="C00000"/>
              </a:gs>
              <a:gs pos="45000">
                <a:srgbClr val="FF0000"/>
              </a:gs>
              <a:gs pos="69000">
                <a:srgbClr val="FF0000">
                  <a:alpha val="65000"/>
                </a:srgbClr>
              </a:gs>
              <a:gs pos="97000">
                <a:srgbClr val="FF0000">
                  <a:alpha val="50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buFontTx/>
              <a:buChar char="•"/>
            </a:pPr>
            <a:endParaRPr lang="en-US">
              <a:latin typeface="Tahoma" pitchFamily="34" charset="0"/>
              <a:cs typeface="Arial" charset="0"/>
            </a:endParaRPr>
          </a:p>
        </p:txBody>
      </p:sp>
      <p:grpSp>
        <p:nvGrpSpPr>
          <p:cNvPr id="5" name="Group 47"/>
          <p:cNvGrpSpPr/>
          <p:nvPr/>
        </p:nvGrpSpPr>
        <p:grpSpPr>
          <a:xfrm>
            <a:off x="3001973" y="2582520"/>
            <a:ext cx="885050" cy="1925980"/>
            <a:chOff x="3005987" y="2582520"/>
            <a:chExt cx="885050" cy="1925980"/>
          </a:xfrm>
        </p:grpSpPr>
        <p:cxnSp>
          <p:nvCxnSpPr>
            <p:cNvPr id="38" name="Straight Arrow Connector 37"/>
            <p:cNvCxnSpPr/>
            <p:nvPr/>
          </p:nvCxnSpPr>
          <p:spPr>
            <a:xfrm flipV="1">
              <a:off x="3005987" y="2582520"/>
              <a:ext cx="489203" cy="1925980"/>
            </a:xfrm>
            <a:prstGeom prst="straightConnector1">
              <a:avLst/>
            </a:prstGeom>
            <a:ln w="25400">
              <a:solidFill>
                <a:srgbClr val="0000FF"/>
              </a:solidFill>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p:cNvCxnSpPr/>
            <p:nvPr/>
          </p:nvCxnSpPr>
          <p:spPr>
            <a:xfrm>
              <a:off x="3495190" y="2582520"/>
              <a:ext cx="395847" cy="1657276"/>
            </a:xfrm>
            <a:prstGeom prst="straightConnector1">
              <a:avLst/>
            </a:prstGeom>
            <a:ln w="25400">
              <a:solidFill>
                <a:srgbClr val="5076E2"/>
              </a:solidFill>
              <a:tailEnd type="triangle"/>
            </a:ln>
          </p:spPr>
          <p:style>
            <a:lnRef idx="1">
              <a:schemeClr val="dk1"/>
            </a:lnRef>
            <a:fillRef idx="0">
              <a:schemeClr val="dk1"/>
            </a:fillRef>
            <a:effectRef idx="0">
              <a:schemeClr val="dk1"/>
            </a:effectRef>
            <a:fontRef idx="minor">
              <a:schemeClr val="tx1"/>
            </a:fontRef>
          </p:style>
        </p:cxnSp>
      </p:grpSp>
      <p:grpSp>
        <p:nvGrpSpPr>
          <p:cNvPr id="6" name="Group 91"/>
          <p:cNvGrpSpPr/>
          <p:nvPr/>
        </p:nvGrpSpPr>
        <p:grpSpPr>
          <a:xfrm>
            <a:off x="1361008" y="2176463"/>
            <a:ext cx="1270385" cy="646250"/>
            <a:chOff x="1365021" y="2176463"/>
            <a:chExt cx="1270385" cy="646250"/>
          </a:xfrm>
        </p:grpSpPr>
        <p:cxnSp>
          <p:nvCxnSpPr>
            <p:cNvPr id="83" name="Straight Connector 82"/>
            <p:cNvCxnSpPr/>
            <p:nvPr/>
          </p:nvCxnSpPr>
          <p:spPr>
            <a:xfrm>
              <a:off x="1365021" y="2822713"/>
              <a:ext cx="525692"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88" name="TextBox 87"/>
            <p:cNvSpPr txBox="1"/>
            <p:nvPr/>
          </p:nvSpPr>
          <p:spPr>
            <a:xfrm>
              <a:off x="1638017" y="2269060"/>
              <a:ext cx="997389" cy="338554"/>
            </a:xfrm>
            <a:prstGeom prst="rect">
              <a:avLst/>
            </a:prstGeom>
            <a:noFill/>
          </p:spPr>
          <p:txBody>
            <a:bodyPr wrap="none" rtlCol="0">
              <a:spAutoFit/>
            </a:bodyPr>
            <a:lstStyle/>
            <a:p>
              <a:pPr>
                <a:buNone/>
              </a:pPr>
              <a:r>
                <a:rPr lang="el-GR" sz="1600" dirty="0">
                  <a:latin typeface="Calibri" panose="020F0502020204030204" pitchFamily="34" charset="0"/>
                  <a:cs typeface="Calibri" panose="020F0502020204030204" pitchFamily="34" charset="0"/>
                </a:rPr>
                <a:t>Δ</a:t>
              </a:r>
              <a:r>
                <a:rPr lang="en-US" sz="1600" dirty="0">
                  <a:latin typeface="Calibri" panose="020F0502020204030204" pitchFamily="34" charset="0"/>
                  <a:cs typeface="Calibri" panose="020F0502020204030204" pitchFamily="34" charset="0"/>
                </a:rPr>
                <a:t>=30 GHz</a:t>
              </a:r>
              <a:endParaRPr lang="en-US" sz="1600" dirty="0"/>
            </a:p>
          </p:txBody>
        </p:sp>
        <p:cxnSp>
          <p:nvCxnSpPr>
            <p:cNvPr id="90" name="Straight Arrow Connector 89"/>
            <p:cNvCxnSpPr/>
            <p:nvPr/>
          </p:nvCxnSpPr>
          <p:spPr>
            <a:xfrm flipV="1">
              <a:off x="1604052" y="2176463"/>
              <a:ext cx="0" cy="64625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grpSp>
        <p:nvGrpSpPr>
          <p:cNvPr id="7" name="Group 97"/>
          <p:cNvGrpSpPr/>
          <p:nvPr/>
        </p:nvGrpSpPr>
        <p:grpSpPr>
          <a:xfrm>
            <a:off x="1939068" y="5640217"/>
            <a:ext cx="856195" cy="338554"/>
            <a:chOff x="1943081" y="5640217"/>
            <a:chExt cx="856195" cy="338554"/>
          </a:xfrm>
        </p:grpSpPr>
        <p:cxnSp>
          <p:nvCxnSpPr>
            <p:cNvPr id="94" name="Straight Arrow Connector 93"/>
            <p:cNvCxnSpPr/>
            <p:nvPr/>
          </p:nvCxnSpPr>
          <p:spPr>
            <a:xfrm>
              <a:off x="1943081" y="5816600"/>
              <a:ext cx="254019"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97" name="TextBox 96"/>
            <p:cNvSpPr txBox="1"/>
            <p:nvPr/>
          </p:nvSpPr>
          <p:spPr>
            <a:xfrm>
              <a:off x="2167372" y="5640217"/>
              <a:ext cx="631904" cy="338554"/>
            </a:xfrm>
            <a:prstGeom prst="rect">
              <a:avLst/>
            </a:prstGeom>
            <a:noFill/>
          </p:spPr>
          <p:txBody>
            <a:bodyPr wrap="none" rtlCol="0">
              <a:spAutoFit/>
            </a:bodyPr>
            <a:lstStyle/>
            <a:p>
              <a:pPr>
                <a:buNone/>
              </a:pPr>
              <a:r>
                <a:rPr lang="en-US" sz="1600" dirty="0">
                  <a:latin typeface="Calibri" panose="020F0502020204030204" pitchFamily="34" charset="0"/>
                  <a:cs typeface="Calibri" panose="020F0502020204030204" pitchFamily="34" charset="0"/>
                </a:rPr>
                <a:t>60 </a:t>
              </a:r>
              <a:r>
                <a:rPr lang="el-GR" sz="1600" dirty="0">
                  <a:latin typeface="Calibri" panose="020F0502020204030204" pitchFamily="34" charset="0"/>
                  <a:cs typeface="Calibri" panose="020F0502020204030204" pitchFamily="34" charset="0"/>
                </a:rPr>
                <a:t>μ</a:t>
              </a:r>
              <a:r>
                <a:rPr lang="en-US" sz="1600" dirty="0">
                  <a:latin typeface="Calibri" panose="020F0502020204030204" pitchFamily="34" charset="0"/>
                  <a:cs typeface="Calibri" panose="020F0502020204030204" pitchFamily="34" charset="0"/>
                </a:rPr>
                <a:t>s</a:t>
              </a:r>
            </a:p>
          </p:txBody>
        </p:sp>
      </p:grpSp>
      <p:sp>
        <p:nvSpPr>
          <p:cNvPr id="48" name="TextBox 47">
            <a:extLst>
              <a:ext uri="{FF2B5EF4-FFF2-40B4-BE49-F238E27FC236}">
                <a16:creationId xmlns:a16="http://schemas.microsoft.com/office/drawing/2014/main" id="{97598722-0867-4020-9A08-843910128621}"/>
              </a:ext>
            </a:extLst>
          </p:cNvPr>
          <p:cNvSpPr txBox="1"/>
          <p:nvPr/>
        </p:nvSpPr>
        <p:spPr>
          <a:xfrm>
            <a:off x="6016670" y="3387958"/>
            <a:ext cx="4443663" cy="646331"/>
          </a:xfrm>
          <a:prstGeom prst="rect">
            <a:avLst/>
          </a:prstGeom>
          <a:noFill/>
        </p:spPr>
        <p:txBody>
          <a:bodyPr wrap="square" rtlCol="0">
            <a:spAutoFit/>
          </a:bodyPr>
          <a:lstStyle/>
          <a:p>
            <a:r>
              <a:rPr lang="en-US" dirty="0"/>
              <a:t>- Need to adjust frequency for each</a:t>
            </a:r>
            <a:r>
              <a:rPr lang="en-US" dirty="0">
                <a:solidFill>
                  <a:srgbClr val="000000"/>
                </a:solidFill>
                <a:ea typeface="Verdana" pitchFamily="34" charset="0"/>
                <a:cs typeface="Arial" pitchFamily="34" charset="0"/>
              </a:rPr>
              <a:t> pulse to meet resonance condition</a:t>
            </a:r>
          </a:p>
        </p:txBody>
      </p:sp>
      <p:pic>
        <p:nvPicPr>
          <p:cNvPr id="55" name="Picture 54">
            <a:extLst>
              <a:ext uri="{FF2B5EF4-FFF2-40B4-BE49-F238E27FC236}">
                <a16:creationId xmlns:a16="http://schemas.microsoft.com/office/drawing/2014/main" id="{C7C7FCEF-54F9-4676-A9B2-DFF3ACE5F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66" y="1344515"/>
            <a:ext cx="4975223" cy="3612374"/>
          </a:xfrm>
          <a:prstGeom prst="rect">
            <a:avLst/>
          </a:prstGeom>
        </p:spPr>
      </p:pic>
      <p:pic>
        <p:nvPicPr>
          <p:cNvPr id="58" name="Picture 57">
            <a:extLst>
              <a:ext uri="{FF2B5EF4-FFF2-40B4-BE49-F238E27FC236}">
                <a16:creationId xmlns:a16="http://schemas.microsoft.com/office/drawing/2014/main" id="{DFC52232-E628-4117-8349-0B8B70240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534" y="5361659"/>
            <a:ext cx="935603" cy="919371"/>
          </a:xfrm>
          <a:prstGeom prst="rect">
            <a:avLst/>
          </a:prstGeom>
        </p:spPr>
      </p:pic>
      <p:sp>
        <p:nvSpPr>
          <p:cNvPr id="60" name="Rectangle 4">
            <a:extLst>
              <a:ext uri="{FF2B5EF4-FFF2-40B4-BE49-F238E27FC236}">
                <a16:creationId xmlns:a16="http://schemas.microsoft.com/office/drawing/2014/main" id="{FC509533-5FF2-4D6F-8AFB-C81EE1B05FFE}"/>
              </a:ext>
            </a:extLst>
          </p:cNvPr>
          <p:cNvSpPr txBox="1">
            <a:spLocks noChangeArrowheads="1"/>
          </p:cNvSpPr>
          <p:nvPr/>
        </p:nvSpPr>
        <p:spPr>
          <a:xfrm>
            <a:off x="1607822" y="189733"/>
            <a:ext cx="8229600" cy="53340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Arial"/>
                <a:ea typeface="+mj-ea"/>
                <a:cs typeface="+mj-cs"/>
              </a:defRPr>
            </a:lvl1pPr>
          </a:lstStyle>
          <a:p>
            <a:r>
              <a:rPr lang="en-US" dirty="0">
                <a:latin typeface="+mn-lt"/>
              </a:rPr>
              <a:t>Sequential Bragg Atom Optics</a:t>
            </a:r>
          </a:p>
        </p:txBody>
      </p:sp>
      <p:pic>
        <p:nvPicPr>
          <p:cNvPr id="61" name="Picture 4">
            <a:extLst>
              <a:ext uri="{FF2B5EF4-FFF2-40B4-BE49-F238E27FC236}">
                <a16:creationId xmlns:a16="http://schemas.microsoft.com/office/drawing/2014/main" id="{FCED84CC-C29F-429A-98F1-E819790A19A8}"/>
              </a:ext>
            </a:extLst>
          </p:cNvPr>
          <p:cNvPicPr>
            <a:picLocks noChangeAspect="1" noChangeArrowheads="1"/>
          </p:cNvPicPr>
          <p:nvPr/>
        </p:nvPicPr>
        <p:blipFill>
          <a:blip r:embed="rId7" cstate="print"/>
          <a:srcRect l="24597" t="1862"/>
          <a:stretch>
            <a:fillRect/>
          </a:stretch>
        </p:blipFill>
        <p:spPr bwMode="auto">
          <a:xfrm>
            <a:off x="8792987" y="373297"/>
            <a:ext cx="2948653" cy="2686202"/>
          </a:xfrm>
          <a:prstGeom prst="rect">
            <a:avLst/>
          </a:prstGeom>
          <a:noFill/>
          <a:ln w="9525">
            <a:noFill/>
            <a:miter lim="800000"/>
            <a:headEnd/>
            <a:tailEnd/>
          </a:ln>
          <a:effectLst/>
        </p:spPr>
      </p:pic>
    </p:spTree>
    <p:extLst>
      <p:ext uri="{BB962C8B-B14F-4D97-AF65-F5344CB8AC3E}">
        <p14:creationId xmlns:p14="http://schemas.microsoft.com/office/powerpoint/2010/main" val="2869600434"/>
      </p:ext>
    </p:extLst>
  </p:cSld>
  <p:clrMapOvr>
    <a:masterClrMapping/>
  </p:clrMapOvr>
  <p:transition advTm="845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9"/>
                                        </p:tgtEl>
                                      </p:cBhvr>
                                      <p:by x="75000" y="75000"/>
                                    </p:animScale>
                                  </p:childTnLst>
                                </p:cTn>
                              </p:par>
                              <p:par>
                                <p:cTn id="7" presetID="10"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animEffect transition="in" filter="fade">
                                      <p:cBhvr>
                                        <p:cTn id="9" dur="2000"/>
                                        <p:tgtEl>
                                          <p:spTgt spid="50"/>
                                        </p:tgtEl>
                                      </p:cBhvr>
                                    </p:animEffect>
                                  </p:childTnLst>
                                </p:cTn>
                              </p:par>
                              <p:par>
                                <p:cTn id="10" presetID="22" presetClass="entr" presetSubtype="8"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2000"/>
                                        <p:tgtEl>
                                          <p:spTgt spid="20"/>
                                        </p:tgtEl>
                                      </p:cBhvr>
                                    </p:animEffec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fade">
                                      <p:cBhvr>
                                        <p:cTn id="21" dur="2000"/>
                                        <p:tgtEl>
                                          <p:spTgt spid="78"/>
                                        </p:tgtEl>
                                      </p:cBhvr>
                                    </p:animEffect>
                                  </p:childTnLst>
                                </p:cTn>
                              </p:par>
                              <p:par>
                                <p:cTn id="22" presetID="10" presetClass="exit" presetSubtype="0" fill="hold" grpId="1" nodeType="withEffect">
                                  <p:stCondLst>
                                    <p:cond delay="0"/>
                                  </p:stCondLst>
                                  <p:childTnLst>
                                    <p:animEffect transition="out" filter="fade">
                                      <p:cBhvr>
                                        <p:cTn id="23" dur="2000"/>
                                        <p:tgtEl>
                                          <p:spTgt spid="50"/>
                                        </p:tgtEl>
                                      </p:cBhvr>
                                    </p:animEffect>
                                    <p:set>
                                      <p:cBhvr>
                                        <p:cTn id="24" dur="1" fill="hold">
                                          <p:stCondLst>
                                            <p:cond delay="1999"/>
                                          </p:stCondLst>
                                        </p:cTn>
                                        <p:tgtEl>
                                          <p:spTgt spid="50"/>
                                        </p:tgtEl>
                                        <p:attrNameLst>
                                          <p:attrName>style.visibility</p:attrName>
                                        </p:attrNameLst>
                                      </p:cBhvr>
                                      <p:to>
                                        <p:strVal val="hidden"/>
                                      </p:to>
                                    </p:set>
                                  </p:childTnLst>
                                </p:cTn>
                              </p:par>
                              <p:par>
                                <p:cTn id="25" presetID="22" presetClass="entr" presetSubtype="8"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2000"/>
                                        <p:tgtEl>
                                          <p:spTgt spid="17"/>
                                        </p:tgtEl>
                                      </p:cBhvr>
                                    </p:animEffect>
                                  </p:childTnLst>
                                </p:cTn>
                              </p:par>
                              <p:par>
                                <p:cTn id="28" presetID="1"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2000"/>
                                        <p:tgtEl>
                                          <p:spTgt spid="78"/>
                                        </p:tgtEl>
                                      </p:cBhvr>
                                    </p:animEffect>
                                    <p:set>
                                      <p:cBhvr>
                                        <p:cTn id="42" dur="1" fill="hold">
                                          <p:stCondLst>
                                            <p:cond delay="1999"/>
                                          </p:stCondLst>
                                        </p:cTn>
                                        <p:tgtEl>
                                          <p:spTgt spid="78"/>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fade">
                                      <p:cBhvr>
                                        <p:cTn id="45" dur="2000"/>
                                        <p:tgtEl>
                                          <p:spTgt spid="79"/>
                                        </p:tgtEl>
                                      </p:cBhvr>
                                    </p:animEffect>
                                  </p:childTnLst>
                                </p:cTn>
                              </p:par>
                              <p:par>
                                <p:cTn id="46" presetID="22" presetClass="entr" presetSubtype="8"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2000"/>
                                        <p:tgtEl>
                                          <p:spTgt spid="16"/>
                                        </p:tgtEl>
                                      </p:cBhvr>
                                    </p:animEffect>
                                  </p:childTnLst>
                                </p:cTn>
                              </p:par>
                              <p:par>
                                <p:cTn id="49" presetID="1" presetClass="exit" presetSubtype="0" fill="hold" nodeType="withEffect">
                                  <p:stCondLst>
                                    <p:cond delay="0"/>
                                  </p:stCondLst>
                                  <p:childTnLst>
                                    <p:set>
                                      <p:cBhvr>
                                        <p:cTn id="50" dur="1" fill="hold">
                                          <p:stCondLst>
                                            <p:cond delay="0"/>
                                          </p:stCondLst>
                                        </p:cTn>
                                        <p:tgtEl>
                                          <p:spTgt spid="3"/>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2000"/>
                                        <p:tgtEl>
                                          <p:spTgt spid="79"/>
                                        </p:tgtEl>
                                      </p:cBhvr>
                                    </p:animEffect>
                                    <p:set>
                                      <p:cBhvr>
                                        <p:cTn id="57" dur="1" fill="hold">
                                          <p:stCondLst>
                                            <p:cond delay="1999"/>
                                          </p:stCondLst>
                                        </p:cTn>
                                        <p:tgtEl>
                                          <p:spTgt spid="79"/>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fade">
                                      <p:cBhvr>
                                        <p:cTn id="60" dur="2000"/>
                                        <p:tgtEl>
                                          <p:spTgt spid="80"/>
                                        </p:tgtEl>
                                      </p:cBhvr>
                                    </p:animEffect>
                                  </p:childTnLst>
                                </p:cTn>
                              </p:par>
                              <p:par>
                                <p:cTn id="61" presetID="22" presetClass="entr" presetSubtype="8"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2000"/>
                                        <p:tgtEl>
                                          <p:spTgt spid="18"/>
                                        </p:tgtEl>
                                      </p:cBhvr>
                                    </p:animEffect>
                                  </p:childTnLst>
                                </p:cTn>
                              </p:par>
                              <p:par>
                                <p:cTn id="64" presetID="1" presetClass="exit" presetSubtype="0" fill="hold" nodeType="withEffect">
                                  <p:stCondLst>
                                    <p:cond delay="0"/>
                                  </p:stCondLst>
                                  <p:childTnLst>
                                    <p:set>
                                      <p:cBhvr>
                                        <p:cTn id="65" dur="1" fill="hold">
                                          <p:stCondLst>
                                            <p:cond delay="0"/>
                                          </p:stCondLst>
                                        </p:cTn>
                                        <p:tgtEl>
                                          <p:spTgt spid="5"/>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2000"/>
                                        <p:tgtEl>
                                          <p:spTgt spid="80"/>
                                        </p:tgtEl>
                                      </p:cBhvr>
                                    </p:animEffect>
                                    <p:set>
                                      <p:cBhvr>
                                        <p:cTn id="72" dur="1" fill="hold">
                                          <p:stCondLst>
                                            <p:cond delay="1999"/>
                                          </p:stCondLst>
                                        </p:cTn>
                                        <p:tgtEl>
                                          <p:spTgt spid="80"/>
                                        </p:tgtEl>
                                        <p:attrNameLst>
                                          <p:attrName>style.visibility</p:attrName>
                                        </p:attrNameLst>
                                      </p:cBhvr>
                                      <p:to>
                                        <p:strVal val="hidden"/>
                                      </p:to>
                                    </p:set>
                                  </p:childTnLst>
                                </p:cTn>
                              </p:par>
                              <p:par>
                                <p:cTn id="73" presetID="10" presetClass="entr" presetSubtype="0" fill="hold" grpId="0" nodeType="withEffect">
                                  <p:stCondLst>
                                    <p:cond delay="0"/>
                                  </p:stCondLst>
                                  <p:childTnLst>
                                    <p:set>
                                      <p:cBhvr>
                                        <p:cTn id="74" dur="1" fill="hold">
                                          <p:stCondLst>
                                            <p:cond delay="0"/>
                                          </p:stCondLst>
                                        </p:cTn>
                                        <p:tgtEl>
                                          <p:spTgt spid="81"/>
                                        </p:tgtEl>
                                        <p:attrNameLst>
                                          <p:attrName>style.visibility</p:attrName>
                                        </p:attrNameLst>
                                      </p:cBhvr>
                                      <p:to>
                                        <p:strVal val="visible"/>
                                      </p:to>
                                    </p:set>
                                    <p:animEffect transition="in" filter="fade">
                                      <p:cBhvr>
                                        <p:cTn id="75" dur="2000"/>
                                        <p:tgtEl>
                                          <p:spTgt spid="81"/>
                                        </p:tgtEl>
                                      </p:cBhvr>
                                    </p:animEffect>
                                  </p:childTnLst>
                                </p:cTn>
                              </p:par>
                              <p:par>
                                <p:cTn id="76" presetID="22" presetClass="entr" presetSubtype="8" fill="hold" nodeType="with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left)">
                                      <p:cBhvr>
                                        <p:cTn id="78" dur="2000"/>
                                        <p:tgtEl>
                                          <p:spTgt spid="56"/>
                                        </p:tgtEl>
                                      </p:cBhvr>
                                    </p:animEffect>
                                  </p:childTnLst>
                                </p:cTn>
                              </p:par>
                              <p:par>
                                <p:cTn id="79" presetID="1" presetClass="exit" presetSubtype="0" fill="hold" nodeType="withEffect">
                                  <p:stCondLst>
                                    <p:cond delay="0"/>
                                  </p:stCondLst>
                                  <p:childTnLst>
                                    <p:set>
                                      <p:cBhvr>
                                        <p:cTn id="80" dur="1" fill="hold">
                                          <p:stCondLst>
                                            <p:cond delay="0"/>
                                          </p:stCondLst>
                                        </p:cTn>
                                        <p:tgtEl>
                                          <p:spTgt spid="4"/>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par>
                                <p:cTn id="83" presetID="22" presetClass="entr" presetSubtype="8" fill="hold" nodeType="with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wipe(left)">
                                      <p:cBhvr>
                                        <p:cTn id="85" dur="2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0" grpId="1" animBg="1"/>
      <p:bldP spid="78" grpId="0" animBg="1"/>
      <p:bldP spid="78" grpId="1" animBg="1"/>
      <p:bldP spid="79" grpId="0" animBg="1"/>
      <p:bldP spid="79" grpId="1" animBg="1"/>
      <p:bldP spid="80" grpId="0" animBg="1"/>
      <p:bldP spid="80" grpId="1" animBg="1"/>
      <p:bldP spid="8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5662613" y="3361411"/>
            <a:ext cx="900113" cy="9763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buFontTx/>
              <a:buChar char="•"/>
            </a:pPr>
            <a:endParaRPr lang="en-US">
              <a:latin typeface="Calibri" panose="020F0502020204030204" pitchFamily="34" charset="0"/>
              <a:cs typeface="Calibri" panose="020F0502020204030204" pitchFamily="34" charset="0"/>
            </a:endParaRPr>
          </a:p>
        </p:txBody>
      </p:sp>
      <p:sp>
        <p:nvSpPr>
          <p:cNvPr id="15" name="Title 14"/>
          <p:cNvSpPr>
            <a:spLocks noGrp="1"/>
          </p:cNvSpPr>
          <p:nvPr>
            <p:ph type="title"/>
          </p:nvPr>
        </p:nvSpPr>
        <p:spPr>
          <a:xfrm>
            <a:off x="1638300" y="-191502"/>
            <a:ext cx="8997356" cy="1143000"/>
          </a:xfrm>
        </p:spPr>
        <p:txBody>
          <a:bodyPr>
            <a:normAutofit/>
          </a:bodyPr>
          <a:lstStyle/>
          <a:p>
            <a:r>
              <a:rPr lang="en-US" sz="2400" dirty="0">
                <a:latin typeface="+mn-lt"/>
                <a:ea typeface="ＭＳ Ｐゴシック" charset="-128"/>
              </a:rPr>
              <a:t>Tunable Frequency Offset for Gravity Gradient Compensation</a:t>
            </a:r>
            <a:endParaRPr lang="en-US" sz="2400" dirty="0">
              <a:latin typeface="+mn-lt"/>
            </a:endParaRPr>
          </a:p>
        </p:txBody>
      </p:sp>
      <p:pic>
        <p:nvPicPr>
          <p:cNvPr id="3" name="Picture 2">
            <a:extLst>
              <a:ext uri="{FF2B5EF4-FFF2-40B4-BE49-F238E27FC236}">
                <a16:creationId xmlns:a16="http://schemas.microsoft.com/office/drawing/2014/main" id="{B4C50C2F-3B3D-4D10-8D2C-22AACD7F5FF0}"/>
              </a:ext>
            </a:extLst>
          </p:cNvPr>
          <p:cNvPicPr>
            <a:picLocks noChangeAspect="1"/>
          </p:cNvPicPr>
          <p:nvPr/>
        </p:nvPicPr>
        <p:blipFill>
          <a:blip r:embed="rId3"/>
          <a:stretch>
            <a:fillRect/>
          </a:stretch>
        </p:blipFill>
        <p:spPr>
          <a:xfrm>
            <a:off x="3657600" y="1680594"/>
            <a:ext cx="3731562" cy="274320"/>
          </a:xfrm>
          <a:prstGeom prst="rect">
            <a:avLst/>
          </a:prstGeom>
        </p:spPr>
      </p:pic>
      <p:sp>
        <p:nvSpPr>
          <p:cNvPr id="10" name="TextBox 9">
            <a:extLst>
              <a:ext uri="{FF2B5EF4-FFF2-40B4-BE49-F238E27FC236}">
                <a16:creationId xmlns:a16="http://schemas.microsoft.com/office/drawing/2014/main" id="{E16CBE7F-C431-44C3-BEFB-652AC091ACD3}"/>
              </a:ext>
            </a:extLst>
          </p:cNvPr>
          <p:cNvSpPr txBox="1"/>
          <p:nvPr/>
        </p:nvSpPr>
        <p:spPr>
          <a:xfrm>
            <a:off x="1905001" y="802365"/>
            <a:ext cx="8402273" cy="923330"/>
          </a:xfrm>
          <a:prstGeom prst="rect">
            <a:avLst/>
          </a:prstGeom>
          <a:noFill/>
        </p:spPr>
        <p:txBody>
          <a:bodyPr wrap="square" rtlCol="0">
            <a:spAutoFit/>
          </a:bodyPr>
          <a:lstStyle/>
          <a:p>
            <a:r>
              <a:rPr lang="en-US" dirty="0"/>
              <a:t>Leading systematic/noise source for dual species experiments: initial kinematic offsets between the two species couple to gravity gradient, causes local </a:t>
            </a:r>
            <a:r>
              <a:rPr lang="en-US" i="1" dirty="0"/>
              <a:t>g </a:t>
            </a:r>
            <a:r>
              <a:rPr lang="en-US" dirty="0"/>
              <a:t>experienced by two species to differ</a:t>
            </a:r>
          </a:p>
        </p:txBody>
      </p:sp>
      <p:sp>
        <p:nvSpPr>
          <p:cNvPr id="12" name="TextBox 11">
            <a:extLst>
              <a:ext uri="{FF2B5EF4-FFF2-40B4-BE49-F238E27FC236}">
                <a16:creationId xmlns:a16="http://schemas.microsoft.com/office/drawing/2014/main" id="{95B64A26-C745-4071-9EBE-12F243A078FF}"/>
              </a:ext>
            </a:extLst>
          </p:cNvPr>
          <p:cNvSpPr txBox="1"/>
          <p:nvPr/>
        </p:nvSpPr>
        <p:spPr>
          <a:xfrm>
            <a:off x="1826819" y="2213994"/>
            <a:ext cx="7551619" cy="369332"/>
          </a:xfrm>
          <a:prstGeom prst="rect">
            <a:avLst/>
          </a:prstGeom>
          <a:noFill/>
        </p:spPr>
        <p:txBody>
          <a:bodyPr wrap="none" rtlCol="0">
            <a:spAutoFit/>
          </a:bodyPr>
          <a:lstStyle/>
          <a:p>
            <a:r>
              <a:rPr lang="en-US" dirty="0" err="1"/>
              <a:t>Roura</a:t>
            </a:r>
            <a:r>
              <a:rPr lang="en-US" dirty="0"/>
              <a:t> PRL 2017: proposes jumping frequency for middle interferometer pulses</a:t>
            </a:r>
          </a:p>
        </p:txBody>
      </p:sp>
      <p:pic>
        <p:nvPicPr>
          <p:cNvPr id="4" name="Picture 3">
            <a:extLst>
              <a:ext uri="{FF2B5EF4-FFF2-40B4-BE49-F238E27FC236}">
                <a16:creationId xmlns:a16="http://schemas.microsoft.com/office/drawing/2014/main" id="{C3C7EA8A-60D1-42B7-A575-D2B4B8311800}"/>
              </a:ext>
            </a:extLst>
          </p:cNvPr>
          <p:cNvPicPr>
            <a:picLocks noChangeAspect="1"/>
          </p:cNvPicPr>
          <p:nvPr/>
        </p:nvPicPr>
        <p:blipFill>
          <a:blip r:embed="rId4"/>
          <a:stretch>
            <a:fillRect/>
          </a:stretch>
        </p:blipFill>
        <p:spPr>
          <a:xfrm>
            <a:off x="1997048" y="3356094"/>
            <a:ext cx="4098953" cy="1828800"/>
          </a:xfrm>
          <a:prstGeom prst="rect">
            <a:avLst/>
          </a:prstGeom>
        </p:spPr>
      </p:pic>
      <p:pic>
        <p:nvPicPr>
          <p:cNvPr id="5" name="Picture 4">
            <a:extLst>
              <a:ext uri="{FF2B5EF4-FFF2-40B4-BE49-F238E27FC236}">
                <a16:creationId xmlns:a16="http://schemas.microsoft.com/office/drawing/2014/main" id="{26E7F1ED-D170-4E0F-B9C9-0EF1E073E28A}"/>
              </a:ext>
            </a:extLst>
          </p:cNvPr>
          <p:cNvPicPr>
            <a:picLocks noChangeAspect="1"/>
          </p:cNvPicPr>
          <p:nvPr/>
        </p:nvPicPr>
        <p:blipFill>
          <a:blip r:embed="rId5"/>
          <a:stretch>
            <a:fillRect/>
          </a:stretch>
        </p:blipFill>
        <p:spPr>
          <a:xfrm>
            <a:off x="6455292" y="3181625"/>
            <a:ext cx="3587372" cy="457200"/>
          </a:xfrm>
          <a:prstGeom prst="rect">
            <a:avLst/>
          </a:prstGeom>
        </p:spPr>
      </p:pic>
      <p:pic>
        <p:nvPicPr>
          <p:cNvPr id="6" name="Picture 5">
            <a:extLst>
              <a:ext uri="{FF2B5EF4-FFF2-40B4-BE49-F238E27FC236}">
                <a16:creationId xmlns:a16="http://schemas.microsoft.com/office/drawing/2014/main" id="{BAF6C3EC-9E11-4303-8DD7-5B4BD4D210F9}"/>
              </a:ext>
            </a:extLst>
          </p:cNvPr>
          <p:cNvPicPr>
            <a:picLocks noChangeAspect="1"/>
          </p:cNvPicPr>
          <p:nvPr/>
        </p:nvPicPr>
        <p:blipFill>
          <a:blip r:embed="rId6"/>
          <a:stretch>
            <a:fillRect/>
          </a:stretch>
        </p:blipFill>
        <p:spPr>
          <a:xfrm>
            <a:off x="7295030" y="4029844"/>
            <a:ext cx="1907897" cy="274320"/>
          </a:xfrm>
          <a:prstGeom prst="rect">
            <a:avLst/>
          </a:prstGeom>
        </p:spPr>
      </p:pic>
      <p:sp>
        <p:nvSpPr>
          <p:cNvPr id="17" name="TextBox 16">
            <a:extLst>
              <a:ext uri="{FF2B5EF4-FFF2-40B4-BE49-F238E27FC236}">
                <a16:creationId xmlns:a16="http://schemas.microsoft.com/office/drawing/2014/main" id="{6FA1E92A-8797-4012-A717-B2EE911C423E}"/>
              </a:ext>
            </a:extLst>
          </p:cNvPr>
          <p:cNvSpPr txBox="1"/>
          <p:nvPr/>
        </p:nvSpPr>
        <p:spPr>
          <a:xfrm>
            <a:off x="6239582" y="4620740"/>
            <a:ext cx="4017895" cy="646331"/>
          </a:xfrm>
          <a:prstGeom prst="rect">
            <a:avLst/>
          </a:prstGeom>
          <a:noFill/>
        </p:spPr>
        <p:txBody>
          <a:bodyPr wrap="none" rtlCol="0">
            <a:spAutoFit/>
          </a:bodyPr>
          <a:lstStyle/>
          <a:p>
            <a:r>
              <a:rPr lang="en-US" dirty="0"/>
              <a:t>Appropriate choice of frequency jump</a:t>
            </a:r>
          </a:p>
          <a:p>
            <a:r>
              <a:rPr lang="en-US" dirty="0"/>
              <a:t>compensates gravity gradient phase shift</a:t>
            </a:r>
          </a:p>
        </p:txBody>
      </p:sp>
      <p:sp>
        <p:nvSpPr>
          <p:cNvPr id="2" name="Rectangle 1">
            <a:extLst>
              <a:ext uri="{FF2B5EF4-FFF2-40B4-BE49-F238E27FC236}">
                <a16:creationId xmlns:a16="http://schemas.microsoft.com/office/drawing/2014/main" id="{DE5BEE60-2625-4CD7-9051-0EF4B7B88376}"/>
              </a:ext>
            </a:extLst>
          </p:cNvPr>
          <p:cNvSpPr/>
          <p:nvPr/>
        </p:nvSpPr>
        <p:spPr>
          <a:xfrm>
            <a:off x="7471267" y="5870969"/>
            <a:ext cx="2669513" cy="369332"/>
          </a:xfrm>
          <a:prstGeom prst="rect">
            <a:avLst/>
          </a:prstGeom>
        </p:spPr>
        <p:txBody>
          <a:bodyPr wrap="none">
            <a:spAutoFit/>
          </a:bodyPr>
          <a:lstStyle/>
          <a:p>
            <a:r>
              <a:rPr lang="en-US" dirty="0"/>
              <a:t>Overstreet et al., PRL 2018</a:t>
            </a:r>
          </a:p>
        </p:txBody>
      </p:sp>
    </p:spTree>
    <p:extLst>
      <p:ext uri="{BB962C8B-B14F-4D97-AF65-F5344CB8AC3E}">
        <p14:creationId xmlns:p14="http://schemas.microsoft.com/office/powerpoint/2010/main" val="2692563187"/>
      </p:ext>
    </p:extLst>
  </p:cSld>
  <p:clrMapOvr>
    <a:masterClrMapping/>
  </p:clrMapOvr>
  <p:transition advTm="84599"/>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10CD6-A88B-46BA-A70C-2D3AB80A6032}"/>
              </a:ext>
            </a:extLst>
          </p:cNvPr>
          <p:cNvPicPr>
            <a:picLocks noChangeAspect="1"/>
          </p:cNvPicPr>
          <p:nvPr/>
        </p:nvPicPr>
        <p:blipFill>
          <a:blip r:embed="rId3"/>
          <a:stretch>
            <a:fillRect/>
          </a:stretch>
        </p:blipFill>
        <p:spPr>
          <a:xfrm>
            <a:off x="6019914" y="401143"/>
            <a:ext cx="4648087" cy="5943600"/>
          </a:xfrm>
          <a:prstGeom prst="rect">
            <a:avLst/>
          </a:prstGeom>
        </p:spPr>
      </p:pic>
      <p:sp>
        <p:nvSpPr>
          <p:cNvPr id="15" name="Title 14"/>
          <p:cNvSpPr>
            <a:spLocks noGrp="1"/>
          </p:cNvSpPr>
          <p:nvPr>
            <p:ph type="title"/>
          </p:nvPr>
        </p:nvSpPr>
        <p:spPr>
          <a:xfrm>
            <a:off x="1981200" y="-220313"/>
            <a:ext cx="8229600" cy="1143000"/>
          </a:xfrm>
        </p:spPr>
        <p:txBody>
          <a:bodyPr>
            <a:normAutofit/>
          </a:bodyPr>
          <a:lstStyle/>
          <a:p>
            <a:r>
              <a:rPr lang="en-US" sz="3400" dirty="0">
                <a:latin typeface="+mn-lt"/>
                <a:ea typeface="ＭＳ Ｐゴシック" charset="-128"/>
              </a:rPr>
              <a:t>Gravity Gradient Compensation Results</a:t>
            </a:r>
            <a:endParaRPr lang="en-US" sz="3400" dirty="0">
              <a:latin typeface="+mn-lt"/>
            </a:endParaRPr>
          </a:p>
        </p:txBody>
      </p:sp>
      <p:sp>
        <p:nvSpPr>
          <p:cNvPr id="11" name="TextBox 10">
            <a:extLst>
              <a:ext uri="{FF2B5EF4-FFF2-40B4-BE49-F238E27FC236}">
                <a16:creationId xmlns:a16="http://schemas.microsoft.com/office/drawing/2014/main" id="{607941E9-9219-4343-A796-4249AA1C4CF3}"/>
              </a:ext>
            </a:extLst>
          </p:cNvPr>
          <p:cNvSpPr txBox="1"/>
          <p:nvPr/>
        </p:nvSpPr>
        <p:spPr>
          <a:xfrm>
            <a:off x="1979429" y="838200"/>
            <a:ext cx="4040485" cy="4801314"/>
          </a:xfrm>
          <a:prstGeom prst="rect">
            <a:avLst/>
          </a:prstGeom>
          <a:noFill/>
        </p:spPr>
        <p:txBody>
          <a:bodyPr wrap="square" rtlCol="0">
            <a:spAutoFit/>
          </a:bodyPr>
          <a:lstStyle/>
          <a:p>
            <a:r>
              <a:rPr lang="en-US" dirty="0"/>
              <a:t>- Calibrate frequency shift needed to null out sensitivity of differential phase between isotopes to kinematic offsets</a:t>
            </a:r>
          </a:p>
          <a:p>
            <a:endParaRPr lang="en-US" dirty="0"/>
          </a:p>
          <a:p>
            <a:endParaRPr lang="en-US" dirty="0"/>
          </a:p>
          <a:p>
            <a:endParaRPr lang="en-US" dirty="0"/>
          </a:p>
          <a:p>
            <a:endParaRPr lang="en-US" dirty="0"/>
          </a:p>
          <a:p>
            <a:endParaRPr lang="en-US" dirty="0"/>
          </a:p>
          <a:p>
            <a:endParaRPr lang="en-US" dirty="0"/>
          </a:p>
          <a:p>
            <a:endParaRPr lang="en-US" dirty="0"/>
          </a:p>
          <a:p>
            <a:r>
              <a:rPr lang="en-US" dirty="0"/>
              <a:t>- Factor of 100 reduction in phase</a:t>
            </a:r>
          </a:p>
          <a:p>
            <a:r>
              <a:rPr lang="en-US" dirty="0"/>
              <a:t>shift from coupling of gravity gradient</a:t>
            </a:r>
          </a:p>
          <a:p>
            <a:r>
              <a:rPr lang="en-US" dirty="0"/>
              <a:t>to initial kinematic offsets </a:t>
            </a:r>
          </a:p>
          <a:p>
            <a:endParaRPr lang="en-US" dirty="0"/>
          </a:p>
          <a:p>
            <a:endParaRPr lang="en-US" dirty="0"/>
          </a:p>
          <a:p>
            <a:endParaRPr lang="en-US" dirty="0"/>
          </a:p>
          <a:p>
            <a:endParaRPr lang="en-US" dirty="0"/>
          </a:p>
        </p:txBody>
      </p:sp>
      <p:sp>
        <p:nvSpPr>
          <p:cNvPr id="16" name="TextBox 15">
            <a:extLst>
              <a:ext uri="{FF2B5EF4-FFF2-40B4-BE49-F238E27FC236}">
                <a16:creationId xmlns:a16="http://schemas.microsoft.com/office/drawing/2014/main" id="{9CBEDCAA-446A-4423-A2C2-704200FB3E07}"/>
              </a:ext>
            </a:extLst>
          </p:cNvPr>
          <p:cNvSpPr txBox="1"/>
          <p:nvPr/>
        </p:nvSpPr>
        <p:spPr>
          <a:xfrm>
            <a:off x="8229601" y="3890394"/>
            <a:ext cx="787395" cy="369332"/>
          </a:xfrm>
          <a:prstGeom prst="rect">
            <a:avLst/>
          </a:prstGeom>
          <a:noFill/>
        </p:spPr>
        <p:txBody>
          <a:bodyPr wrap="none" rtlCol="0">
            <a:spAutoFit/>
          </a:bodyPr>
          <a:lstStyle/>
          <a:p>
            <a:r>
              <a:rPr lang="en-US" dirty="0"/>
              <a:t>0 MHz</a:t>
            </a:r>
          </a:p>
        </p:txBody>
      </p:sp>
      <p:sp>
        <p:nvSpPr>
          <p:cNvPr id="17" name="TextBox 16">
            <a:extLst>
              <a:ext uri="{FF2B5EF4-FFF2-40B4-BE49-F238E27FC236}">
                <a16:creationId xmlns:a16="http://schemas.microsoft.com/office/drawing/2014/main" id="{37954B5D-62A0-45D1-8B7F-5BBA9F0FDB65}"/>
              </a:ext>
            </a:extLst>
          </p:cNvPr>
          <p:cNvSpPr txBox="1"/>
          <p:nvPr/>
        </p:nvSpPr>
        <p:spPr>
          <a:xfrm>
            <a:off x="9296401" y="4576194"/>
            <a:ext cx="1021433" cy="369332"/>
          </a:xfrm>
          <a:prstGeom prst="rect">
            <a:avLst/>
          </a:prstGeom>
          <a:noFill/>
        </p:spPr>
        <p:txBody>
          <a:bodyPr wrap="none" rtlCol="0">
            <a:spAutoFit/>
          </a:bodyPr>
          <a:lstStyle/>
          <a:p>
            <a:r>
              <a:rPr lang="en-US" dirty="0"/>
              <a:t>343 MHz</a:t>
            </a:r>
          </a:p>
        </p:txBody>
      </p:sp>
      <p:sp>
        <p:nvSpPr>
          <p:cNvPr id="19" name="TextBox 18">
            <a:extLst>
              <a:ext uri="{FF2B5EF4-FFF2-40B4-BE49-F238E27FC236}">
                <a16:creationId xmlns:a16="http://schemas.microsoft.com/office/drawing/2014/main" id="{86D5ABDA-3CFD-4731-9E79-1847563AF6CE}"/>
              </a:ext>
            </a:extLst>
          </p:cNvPr>
          <p:cNvSpPr txBox="1"/>
          <p:nvPr/>
        </p:nvSpPr>
        <p:spPr>
          <a:xfrm>
            <a:off x="7807592" y="5187198"/>
            <a:ext cx="1021433" cy="369332"/>
          </a:xfrm>
          <a:prstGeom prst="rect">
            <a:avLst/>
          </a:prstGeom>
          <a:noFill/>
        </p:spPr>
        <p:txBody>
          <a:bodyPr wrap="none" rtlCol="0">
            <a:spAutoFit/>
          </a:bodyPr>
          <a:lstStyle/>
          <a:p>
            <a:r>
              <a:rPr lang="en-US" dirty="0"/>
              <a:t>510 MHz</a:t>
            </a:r>
          </a:p>
        </p:txBody>
      </p:sp>
      <p:pic>
        <p:nvPicPr>
          <p:cNvPr id="5" name="Picture 4">
            <a:extLst>
              <a:ext uri="{FF2B5EF4-FFF2-40B4-BE49-F238E27FC236}">
                <a16:creationId xmlns:a16="http://schemas.microsoft.com/office/drawing/2014/main" id="{DCE1D0B6-D57B-4288-B04B-8802C8B90636}"/>
              </a:ext>
            </a:extLst>
          </p:cNvPr>
          <p:cNvPicPr>
            <a:picLocks noChangeAspect="1"/>
          </p:cNvPicPr>
          <p:nvPr/>
        </p:nvPicPr>
        <p:blipFill>
          <a:blip r:embed="rId4"/>
          <a:stretch>
            <a:fillRect/>
          </a:stretch>
        </p:blipFill>
        <p:spPr>
          <a:xfrm>
            <a:off x="7540408" y="1230294"/>
            <a:ext cx="2198631" cy="219456"/>
          </a:xfrm>
          <a:prstGeom prst="rect">
            <a:avLst/>
          </a:prstGeom>
        </p:spPr>
      </p:pic>
      <p:pic>
        <p:nvPicPr>
          <p:cNvPr id="7" name="Picture 6">
            <a:extLst>
              <a:ext uri="{FF2B5EF4-FFF2-40B4-BE49-F238E27FC236}">
                <a16:creationId xmlns:a16="http://schemas.microsoft.com/office/drawing/2014/main" id="{B3835009-49D6-4A53-A9A7-89F21003F7EA}"/>
              </a:ext>
            </a:extLst>
          </p:cNvPr>
          <p:cNvPicPr>
            <a:picLocks noChangeAspect="1"/>
          </p:cNvPicPr>
          <p:nvPr/>
        </p:nvPicPr>
        <p:blipFill>
          <a:blip r:embed="rId5"/>
          <a:stretch>
            <a:fillRect/>
          </a:stretch>
        </p:blipFill>
        <p:spPr>
          <a:xfrm>
            <a:off x="7924894" y="2720364"/>
            <a:ext cx="1786085" cy="228600"/>
          </a:xfrm>
          <a:prstGeom prst="rect">
            <a:avLst/>
          </a:prstGeom>
        </p:spPr>
      </p:pic>
      <p:sp>
        <p:nvSpPr>
          <p:cNvPr id="12" name="Rectangle 11">
            <a:extLst>
              <a:ext uri="{FF2B5EF4-FFF2-40B4-BE49-F238E27FC236}">
                <a16:creationId xmlns:a16="http://schemas.microsoft.com/office/drawing/2014/main" id="{186AF578-75EC-4C62-84E0-93F61315BE28}"/>
              </a:ext>
            </a:extLst>
          </p:cNvPr>
          <p:cNvSpPr/>
          <p:nvPr/>
        </p:nvSpPr>
        <p:spPr>
          <a:xfrm>
            <a:off x="7586029" y="6417805"/>
            <a:ext cx="2669513" cy="369332"/>
          </a:xfrm>
          <a:prstGeom prst="rect">
            <a:avLst/>
          </a:prstGeom>
        </p:spPr>
        <p:txBody>
          <a:bodyPr wrap="none">
            <a:spAutoFit/>
          </a:bodyPr>
          <a:lstStyle/>
          <a:p>
            <a:r>
              <a:rPr lang="en-US" dirty="0">
                <a:solidFill>
                  <a:schemeClr val="bg1"/>
                </a:solidFill>
              </a:rPr>
              <a:t>Overstreet et al., PRL 2018</a:t>
            </a:r>
          </a:p>
        </p:txBody>
      </p:sp>
    </p:spTree>
    <p:extLst>
      <p:ext uri="{BB962C8B-B14F-4D97-AF65-F5344CB8AC3E}">
        <p14:creationId xmlns:p14="http://schemas.microsoft.com/office/powerpoint/2010/main" val="3079971324"/>
      </p:ext>
    </p:extLst>
  </p:cSld>
  <p:clrMapOvr>
    <a:masterClrMapping/>
  </p:clrMapOvr>
  <p:transition advTm="84599"/>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5662613" y="3814417"/>
            <a:ext cx="900113" cy="9763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buFontTx/>
              <a:buChar char="•"/>
            </a:pPr>
            <a:endParaRPr lang="en-US">
              <a:latin typeface="Calibri" panose="020F0502020204030204" pitchFamily="34" charset="0"/>
              <a:cs typeface="Calibri" panose="020F0502020204030204" pitchFamily="34" charset="0"/>
            </a:endParaRPr>
          </a:p>
        </p:txBody>
      </p:sp>
      <p:sp>
        <p:nvSpPr>
          <p:cNvPr id="18" name="TextBox 17"/>
          <p:cNvSpPr txBox="1"/>
          <p:nvPr/>
        </p:nvSpPr>
        <p:spPr>
          <a:xfrm>
            <a:off x="3200401" y="2871343"/>
            <a:ext cx="736099" cy="369332"/>
          </a:xfrm>
          <a:prstGeom prst="rect">
            <a:avLst/>
          </a:prstGeom>
          <a:noFill/>
        </p:spPr>
        <p:txBody>
          <a:bodyPr wrap="none" rtlCol="0">
            <a:spAutoFit/>
          </a:bodyPr>
          <a:lstStyle/>
          <a:p>
            <a:r>
              <a:rPr lang="en-US" dirty="0"/>
              <a:t>Rb-85</a:t>
            </a:r>
          </a:p>
        </p:txBody>
      </p:sp>
      <p:sp>
        <p:nvSpPr>
          <p:cNvPr id="19" name="TextBox 18"/>
          <p:cNvSpPr txBox="1"/>
          <p:nvPr/>
        </p:nvSpPr>
        <p:spPr>
          <a:xfrm>
            <a:off x="3200401" y="4095675"/>
            <a:ext cx="736099" cy="369332"/>
          </a:xfrm>
          <a:prstGeom prst="rect">
            <a:avLst/>
          </a:prstGeom>
          <a:noFill/>
        </p:spPr>
        <p:txBody>
          <a:bodyPr wrap="none" rtlCol="0">
            <a:spAutoFit/>
          </a:bodyPr>
          <a:lstStyle/>
          <a:p>
            <a:r>
              <a:rPr lang="en-US" dirty="0"/>
              <a:t>Rb-87</a:t>
            </a:r>
          </a:p>
        </p:txBody>
      </p:sp>
      <p:sp>
        <p:nvSpPr>
          <p:cNvPr id="20" name="TextBox 19"/>
          <p:cNvSpPr txBox="1"/>
          <p:nvPr/>
        </p:nvSpPr>
        <p:spPr>
          <a:xfrm>
            <a:off x="8534400" y="2590801"/>
            <a:ext cx="1747594" cy="646331"/>
          </a:xfrm>
          <a:prstGeom prst="rect">
            <a:avLst/>
          </a:prstGeom>
          <a:noFill/>
        </p:spPr>
        <p:txBody>
          <a:bodyPr wrap="none" rtlCol="0">
            <a:spAutoFit/>
          </a:bodyPr>
          <a:lstStyle/>
          <a:p>
            <a:r>
              <a:rPr lang="en-US" dirty="0"/>
              <a:t>Rb-85 and Rb-87</a:t>
            </a:r>
          </a:p>
          <a:p>
            <a:r>
              <a:rPr lang="en-US" dirty="0"/>
              <a:t>are in phase</a:t>
            </a:r>
          </a:p>
        </p:txBody>
      </p:sp>
      <p:sp>
        <p:nvSpPr>
          <p:cNvPr id="21" name="TextBox 20"/>
          <p:cNvSpPr txBox="1"/>
          <p:nvPr/>
        </p:nvSpPr>
        <p:spPr>
          <a:xfrm>
            <a:off x="8610600" y="3886200"/>
            <a:ext cx="1069524" cy="369332"/>
          </a:xfrm>
          <a:prstGeom prst="rect">
            <a:avLst/>
          </a:prstGeom>
          <a:noFill/>
        </p:spPr>
        <p:txBody>
          <a:bodyPr wrap="none" rtlCol="0">
            <a:spAutoFit/>
          </a:bodyPr>
          <a:lstStyle/>
          <a:p>
            <a:r>
              <a:rPr lang="en-US" dirty="0"/>
              <a:t>2T = 1.8 s</a:t>
            </a:r>
          </a:p>
        </p:txBody>
      </p:sp>
      <p:pic>
        <p:nvPicPr>
          <p:cNvPr id="2" name="10hkEP_kTrick_clouds_overlapped">
            <a:hlinkClick r:id="" action="ppaction://media"/>
            <a:extLst>
              <a:ext uri="{FF2B5EF4-FFF2-40B4-BE49-F238E27FC236}">
                <a16:creationId xmlns:a16="http://schemas.microsoft.com/office/drawing/2014/main" id="{27ACDB7A-52A4-4BA0-9DE9-D9E8529B4A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67200" y="1299657"/>
            <a:ext cx="3429000" cy="5527344"/>
          </a:xfrm>
          <a:prstGeom prst="rect">
            <a:avLst/>
          </a:prstGeom>
        </p:spPr>
      </p:pic>
      <p:sp>
        <p:nvSpPr>
          <p:cNvPr id="11" name="Title 14">
            <a:extLst>
              <a:ext uri="{FF2B5EF4-FFF2-40B4-BE49-F238E27FC236}">
                <a16:creationId xmlns:a16="http://schemas.microsoft.com/office/drawing/2014/main" id="{30183DE6-F820-4E47-9B07-05A47E2DAF4A}"/>
              </a:ext>
            </a:extLst>
          </p:cNvPr>
          <p:cNvSpPr>
            <a:spLocks noGrp="1"/>
          </p:cNvSpPr>
          <p:nvPr>
            <p:ph type="title"/>
          </p:nvPr>
        </p:nvSpPr>
        <p:spPr>
          <a:xfrm>
            <a:off x="4267200" y="30999"/>
            <a:ext cx="8229600" cy="1143000"/>
          </a:xfrm>
        </p:spPr>
        <p:txBody>
          <a:bodyPr>
            <a:normAutofit/>
          </a:bodyPr>
          <a:lstStyle/>
          <a:p>
            <a:r>
              <a:rPr lang="en-US" sz="3400" dirty="0">
                <a:latin typeface="+mn-lt"/>
                <a:ea typeface="ＭＳ Ｐゴシック" charset="-128"/>
              </a:rPr>
              <a:t>Imaging</a:t>
            </a:r>
            <a:endParaRPr lang="en-US" sz="3400" dirty="0">
              <a:latin typeface="+mn-lt"/>
            </a:endParaRPr>
          </a:p>
        </p:txBody>
      </p:sp>
      <p:sp>
        <p:nvSpPr>
          <p:cNvPr id="5" name="TextBox 4">
            <a:extLst>
              <a:ext uri="{FF2B5EF4-FFF2-40B4-BE49-F238E27FC236}">
                <a16:creationId xmlns:a16="http://schemas.microsoft.com/office/drawing/2014/main" id="{B212557C-DE4A-41D9-BA16-55917898A90C}"/>
              </a:ext>
            </a:extLst>
          </p:cNvPr>
          <p:cNvSpPr txBox="1"/>
          <p:nvPr/>
        </p:nvSpPr>
        <p:spPr>
          <a:xfrm flipH="1">
            <a:off x="423090" y="1640114"/>
            <a:ext cx="1870167" cy="3693319"/>
          </a:xfrm>
          <a:prstGeom prst="rect">
            <a:avLst/>
          </a:prstGeom>
          <a:noFill/>
        </p:spPr>
        <p:txBody>
          <a:bodyPr wrap="square" rtlCol="0">
            <a:spAutoFit/>
          </a:bodyPr>
          <a:lstStyle/>
          <a:p>
            <a:pPr marL="342900" indent="-342900">
              <a:buAutoNum type="arabicPeriod"/>
            </a:pPr>
            <a:r>
              <a:rPr lang="en-US" dirty="0"/>
              <a:t>Apply resonant light for Rb-85, rapidly brings atoms to rest</a:t>
            </a:r>
          </a:p>
          <a:p>
            <a:pPr marL="342900" indent="-342900">
              <a:buAutoNum type="arabicPeriod"/>
            </a:pPr>
            <a:r>
              <a:rPr lang="en-US" dirty="0"/>
              <a:t>Wait 1 </a:t>
            </a:r>
            <a:r>
              <a:rPr lang="en-US" dirty="0" err="1"/>
              <a:t>ms</a:t>
            </a:r>
            <a:r>
              <a:rPr lang="en-US" dirty="0"/>
              <a:t> for Rb-87 atoms to fall to separate part of CCD array</a:t>
            </a:r>
          </a:p>
          <a:p>
            <a:pPr marL="342900" indent="-342900">
              <a:buAutoNum type="arabicPeriod"/>
            </a:pPr>
            <a:r>
              <a:rPr lang="en-US" dirty="0"/>
              <a:t>Apply resonant light for Rb-87</a:t>
            </a:r>
          </a:p>
        </p:txBody>
      </p:sp>
    </p:spTree>
    <p:extLst>
      <p:ext uri="{BB962C8B-B14F-4D97-AF65-F5344CB8AC3E}">
        <p14:creationId xmlns:p14="http://schemas.microsoft.com/office/powerpoint/2010/main" val="1965344011"/>
      </p:ext>
    </p:extLst>
  </p:cSld>
  <p:clrMapOvr>
    <a:masterClrMapping/>
  </p:clrMapOvr>
  <p:transition advTm="845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3255" y="827478"/>
            <a:ext cx="10268598" cy="6186309"/>
          </a:xfrm>
          <a:prstGeom prst="rect">
            <a:avLst/>
          </a:prstGeom>
          <a:noFill/>
        </p:spPr>
        <p:txBody>
          <a:bodyPr wrap="square" rtlCol="0">
            <a:spAutoFit/>
          </a:bodyPr>
          <a:lstStyle/>
          <a:p>
            <a:pPr>
              <a:buNone/>
            </a:pPr>
            <a:r>
              <a:rPr lang="en-US" dirty="0"/>
              <a:t>Sometimes, would use analog inputs to make measurements of experimental quantities and apply feedback in between experimental shots</a:t>
            </a:r>
          </a:p>
          <a:p>
            <a:pPr>
              <a:buNone/>
            </a:pPr>
            <a:endParaRPr lang="en-US" dirty="0"/>
          </a:p>
          <a:p>
            <a:pPr>
              <a:buNone/>
            </a:pPr>
            <a:r>
              <a:rPr lang="en-US" dirty="0"/>
              <a:t>Example: stabilization of spectrum of interferometry lasers (ratio between different phase modulation sidebands could be tuned by adjusting temperature of frequency doubling crystal)</a:t>
            </a:r>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p:txBody>
      </p:sp>
      <p:sp>
        <p:nvSpPr>
          <p:cNvPr id="20" name="Rectangle 4">
            <a:extLst>
              <a:ext uri="{FF2B5EF4-FFF2-40B4-BE49-F238E27FC236}">
                <a16:creationId xmlns:a16="http://schemas.microsoft.com/office/drawing/2014/main" id="{195FA950-A2DF-4628-BB3B-C34993F3FD2B}"/>
              </a:ext>
            </a:extLst>
          </p:cNvPr>
          <p:cNvSpPr txBox="1">
            <a:spLocks noChangeArrowheads="1"/>
          </p:cNvSpPr>
          <p:nvPr/>
        </p:nvSpPr>
        <p:spPr>
          <a:xfrm>
            <a:off x="1981200" y="105747"/>
            <a:ext cx="8229600" cy="53340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Arial"/>
                <a:ea typeface="+mj-ea"/>
                <a:cs typeface="+mj-cs"/>
              </a:defRPr>
            </a:lvl1pPr>
          </a:lstStyle>
          <a:p>
            <a:r>
              <a:rPr lang="en-US" dirty="0">
                <a:latin typeface="+mn-lt"/>
              </a:rPr>
              <a:t>Slow Digital Feedback Loops</a:t>
            </a:r>
          </a:p>
        </p:txBody>
      </p:sp>
      <p:pic>
        <p:nvPicPr>
          <p:cNvPr id="3" name="Picture 2">
            <a:extLst>
              <a:ext uri="{FF2B5EF4-FFF2-40B4-BE49-F238E27FC236}">
                <a16:creationId xmlns:a16="http://schemas.microsoft.com/office/drawing/2014/main" id="{135D6739-F3C6-4F4A-9B64-CFEF96D0CFCA}"/>
              </a:ext>
            </a:extLst>
          </p:cNvPr>
          <p:cNvPicPr>
            <a:picLocks noChangeAspect="1"/>
          </p:cNvPicPr>
          <p:nvPr/>
        </p:nvPicPr>
        <p:blipFill>
          <a:blip r:embed="rId2"/>
          <a:stretch>
            <a:fillRect/>
          </a:stretch>
        </p:blipFill>
        <p:spPr>
          <a:xfrm>
            <a:off x="1858849" y="2397677"/>
            <a:ext cx="7081950" cy="4224002"/>
          </a:xfrm>
          <a:prstGeom prst="rect">
            <a:avLst/>
          </a:prstGeom>
        </p:spPr>
      </p:pic>
    </p:spTree>
    <p:extLst>
      <p:ext uri="{BB962C8B-B14F-4D97-AF65-F5344CB8AC3E}">
        <p14:creationId xmlns:p14="http://schemas.microsoft.com/office/powerpoint/2010/main" val="651788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8640" y="1011163"/>
            <a:ext cx="11011518" cy="5909310"/>
          </a:xfrm>
          <a:prstGeom prst="rect">
            <a:avLst/>
          </a:prstGeom>
          <a:noFill/>
        </p:spPr>
        <p:txBody>
          <a:bodyPr wrap="square" rtlCol="0">
            <a:spAutoFit/>
          </a:bodyPr>
          <a:lstStyle/>
          <a:p>
            <a:pPr>
              <a:buNone/>
            </a:pPr>
            <a:r>
              <a:rPr lang="en-US" u="sng" dirty="0"/>
              <a:t>EP uses Rb, MAGIS uses Sr—but still many similarities</a:t>
            </a:r>
          </a:p>
          <a:p>
            <a:pPr>
              <a:buNone/>
            </a:pPr>
            <a:endParaRPr lang="en-US" dirty="0"/>
          </a:p>
          <a:p>
            <a:pPr>
              <a:buNone/>
            </a:pPr>
            <a:r>
              <a:rPr lang="en-US" dirty="0"/>
              <a:t>-Cool and trap Rb-87 and Rb-85 atoms in MOT</a:t>
            </a:r>
          </a:p>
          <a:p>
            <a:pPr>
              <a:buNone/>
            </a:pPr>
            <a:endParaRPr lang="en-US" dirty="0"/>
          </a:p>
          <a:p>
            <a:pPr>
              <a:buNone/>
            </a:pPr>
            <a:r>
              <a:rPr lang="en-US" dirty="0"/>
              <a:t>- “snap up” strong magnetic trap that can provide tight confinement for evaporative cooling</a:t>
            </a:r>
          </a:p>
          <a:p>
            <a:pPr>
              <a:buNone/>
            </a:pPr>
            <a:endParaRPr lang="en-US" dirty="0"/>
          </a:p>
          <a:p>
            <a:pPr>
              <a:buNone/>
            </a:pPr>
            <a:r>
              <a:rPr lang="en-US" dirty="0"/>
              <a:t>- 1</a:t>
            </a:r>
            <a:r>
              <a:rPr lang="en-US" baseline="30000" dirty="0"/>
              <a:t>st</a:t>
            </a:r>
            <a:r>
              <a:rPr lang="en-US" dirty="0"/>
              <a:t> stage lensing in magnetic trap to reduce velocity spread of atoms</a:t>
            </a:r>
          </a:p>
          <a:p>
            <a:pPr>
              <a:buNone/>
            </a:pPr>
            <a:endParaRPr lang="en-US" dirty="0"/>
          </a:p>
          <a:p>
            <a:r>
              <a:rPr lang="en-US" dirty="0"/>
              <a:t>- Release atoms, state preparation, and lattice launch</a:t>
            </a:r>
          </a:p>
          <a:p>
            <a:pPr marL="285750" indent="-285750">
              <a:buFontTx/>
              <a:buChar char="-"/>
            </a:pPr>
            <a:endParaRPr lang="en-US" dirty="0"/>
          </a:p>
          <a:p>
            <a:r>
              <a:rPr lang="en-US" dirty="0"/>
              <a:t>- Pre-interferometry pulses for kinematically overlapping the two isotopes</a:t>
            </a:r>
          </a:p>
          <a:p>
            <a:pPr>
              <a:buNone/>
            </a:pPr>
            <a:endParaRPr lang="en-US" dirty="0"/>
          </a:p>
          <a:p>
            <a:r>
              <a:rPr lang="en-US" dirty="0"/>
              <a:t>- Apply sequential Bragg pulses for interferometry</a:t>
            </a:r>
          </a:p>
          <a:p>
            <a:pPr marL="285750" indent="-285750">
              <a:buFontTx/>
              <a:buChar char="-"/>
            </a:pPr>
            <a:endParaRPr lang="en-US" dirty="0"/>
          </a:p>
          <a:p>
            <a:r>
              <a:rPr lang="en-US" dirty="0"/>
              <a:t>- Imaging </a:t>
            </a:r>
          </a:p>
          <a:p>
            <a:pPr marL="285750" indent="-285750">
              <a:buFontTx/>
              <a:buChar char="-"/>
            </a:pPr>
            <a:endParaRPr lang="en-US" dirty="0"/>
          </a:p>
          <a:p>
            <a:r>
              <a:rPr lang="en-US" dirty="0"/>
              <a:t>- Implement slow digital feedback</a:t>
            </a:r>
          </a:p>
          <a:p>
            <a:pPr>
              <a:buNone/>
            </a:pPr>
            <a:endParaRPr lang="en-US" dirty="0"/>
          </a:p>
          <a:p>
            <a:pPr>
              <a:buNone/>
            </a:pPr>
            <a:endParaRPr lang="en-US" dirty="0"/>
          </a:p>
          <a:p>
            <a:pPr>
              <a:buNone/>
            </a:pPr>
            <a:endParaRPr lang="en-US" dirty="0"/>
          </a:p>
          <a:p>
            <a:pPr>
              <a:buNone/>
            </a:pPr>
            <a:endParaRPr lang="en-US" dirty="0"/>
          </a:p>
        </p:txBody>
      </p:sp>
      <p:sp>
        <p:nvSpPr>
          <p:cNvPr id="20" name="Rectangle 4">
            <a:extLst>
              <a:ext uri="{FF2B5EF4-FFF2-40B4-BE49-F238E27FC236}">
                <a16:creationId xmlns:a16="http://schemas.microsoft.com/office/drawing/2014/main" id="{195FA950-A2DF-4628-BB3B-C34993F3FD2B}"/>
              </a:ext>
            </a:extLst>
          </p:cNvPr>
          <p:cNvSpPr txBox="1">
            <a:spLocks noChangeArrowheads="1"/>
          </p:cNvSpPr>
          <p:nvPr/>
        </p:nvSpPr>
        <p:spPr>
          <a:xfrm>
            <a:off x="1431758" y="0"/>
            <a:ext cx="8638674" cy="832717"/>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Arial"/>
                <a:ea typeface="+mj-ea"/>
                <a:cs typeface="+mj-cs"/>
              </a:defRPr>
            </a:lvl1pPr>
          </a:lstStyle>
          <a:p>
            <a:r>
              <a:rPr lang="en-US" dirty="0">
                <a:latin typeface="+mn-lt"/>
              </a:rPr>
              <a:t>Overview of Experimental Steps: Example of Dual Isotope Sequence </a:t>
            </a:r>
          </a:p>
        </p:txBody>
      </p:sp>
    </p:spTree>
    <p:extLst>
      <p:ext uri="{BB962C8B-B14F-4D97-AF65-F5344CB8AC3E}">
        <p14:creationId xmlns:p14="http://schemas.microsoft.com/office/powerpoint/2010/main" val="3302136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3598" y="855089"/>
            <a:ext cx="5189806" cy="7571303"/>
          </a:xfrm>
          <a:prstGeom prst="rect">
            <a:avLst/>
          </a:prstGeom>
          <a:noFill/>
        </p:spPr>
        <p:txBody>
          <a:bodyPr wrap="square" rtlCol="0">
            <a:spAutoFit/>
          </a:bodyPr>
          <a:lstStyle/>
          <a:p>
            <a:pPr>
              <a:buNone/>
            </a:pPr>
            <a:r>
              <a:rPr lang="en-US" dirty="0"/>
              <a:t>2D MOT loads 3D MOT</a:t>
            </a:r>
          </a:p>
          <a:p>
            <a:pPr>
              <a:buNone/>
            </a:pPr>
            <a:endParaRPr lang="en-US" dirty="0"/>
          </a:p>
          <a:p>
            <a:pPr>
              <a:buNone/>
            </a:pPr>
            <a:r>
              <a:rPr lang="en-US" dirty="0"/>
              <a:t>Different isotopes require different laser frequencies for cooling (and repumping)</a:t>
            </a:r>
          </a:p>
          <a:p>
            <a:pPr>
              <a:buNone/>
            </a:pPr>
            <a:endParaRPr lang="en-US" dirty="0"/>
          </a:p>
          <a:p>
            <a:pPr>
              <a:buNone/>
            </a:pPr>
            <a:r>
              <a:rPr lang="en-US" dirty="0"/>
              <a:t>Typically load 4 x 10</a:t>
            </a:r>
            <a:r>
              <a:rPr lang="en-US" baseline="30000" dirty="0"/>
              <a:t>9 </a:t>
            </a:r>
            <a:r>
              <a:rPr lang="en-US" dirty="0"/>
              <a:t>Rb-87 atoms and 3 x 10</a:t>
            </a:r>
            <a:r>
              <a:rPr lang="en-US" baseline="30000" dirty="0"/>
              <a:t>8 </a:t>
            </a:r>
            <a:r>
              <a:rPr lang="en-US" dirty="0"/>
              <a:t>Rb-85 atoms in a total time of ~5 seconds</a:t>
            </a:r>
          </a:p>
          <a:p>
            <a:pPr>
              <a:buNone/>
            </a:pPr>
            <a:endParaRPr lang="en-US" dirty="0"/>
          </a:p>
          <a:p>
            <a:pPr>
              <a:buNone/>
            </a:pPr>
            <a:r>
              <a:rPr lang="en-US" dirty="0"/>
              <a:t>Due to lower collisional cross sections between Rb-85 atoms, Rb-87 atoms acts as the refrigerant for both themselves and the Rb-85 atoms during subsequent evaporative cooling</a:t>
            </a:r>
          </a:p>
          <a:p>
            <a:pPr>
              <a:buNone/>
            </a:pPr>
            <a:r>
              <a:rPr lang="en-US" dirty="0"/>
              <a:t>	- need more Rb-87 atoms than Rb-85 atoms</a:t>
            </a:r>
          </a:p>
          <a:p>
            <a:pPr>
              <a:buNone/>
            </a:pPr>
            <a:endParaRPr lang="en-US" dirty="0"/>
          </a:p>
          <a:p>
            <a:pPr>
              <a:buNone/>
            </a:pPr>
            <a:r>
              <a:rPr lang="en-US" dirty="0"/>
              <a:t>Before “snapping up” magnetic trap, optically pump atoms into magnetically trappable states:</a:t>
            </a:r>
          </a:p>
          <a:p>
            <a:pPr>
              <a:buNone/>
            </a:pPr>
            <a:endParaRPr lang="en-US" dirty="0"/>
          </a:p>
          <a:p>
            <a:pPr>
              <a:buNone/>
            </a:pPr>
            <a:r>
              <a:rPr lang="en-US" dirty="0"/>
              <a:t>F=1, mF = -1 for Rb-87, F=2, mF = -2 for Rb-85</a:t>
            </a:r>
          </a:p>
          <a:p>
            <a:pPr>
              <a:buNone/>
            </a:pPr>
            <a:endParaRPr lang="en-US" dirty="0"/>
          </a:p>
          <a:p>
            <a:r>
              <a:rPr lang="en-US" dirty="0"/>
              <a:t>Later switched to F=2, mF = 2 for Rb-87, F=3, mF = 3 for Rb-85</a:t>
            </a:r>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p:txBody>
      </p:sp>
      <p:sp>
        <p:nvSpPr>
          <p:cNvPr id="20" name="Rectangle 4">
            <a:extLst>
              <a:ext uri="{FF2B5EF4-FFF2-40B4-BE49-F238E27FC236}">
                <a16:creationId xmlns:a16="http://schemas.microsoft.com/office/drawing/2014/main" id="{195FA950-A2DF-4628-BB3B-C34993F3FD2B}"/>
              </a:ext>
            </a:extLst>
          </p:cNvPr>
          <p:cNvSpPr txBox="1">
            <a:spLocks noChangeArrowheads="1"/>
          </p:cNvSpPr>
          <p:nvPr/>
        </p:nvSpPr>
        <p:spPr>
          <a:xfrm>
            <a:off x="1981200" y="105747"/>
            <a:ext cx="8229600" cy="53340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Arial"/>
                <a:ea typeface="+mj-ea"/>
                <a:cs typeface="+mj-cs"/>
              </a:defRPr>
            </a:lvl1pPr>
          </a:lstStyle>
          <a:p>
            <a:r>
              <a:rPr lang="en-US" dirty="0">
                <a:latin typeface="+mn-lt"/>
              </a:rPr>
              <a:t>Dual Isotope MOT</a:t>
            </a:r>
          </a:p>
        </p:txBody>
      </p:sp>
      <p:pic>
        <p:nvPicPr>
          <p:cNvPr id="3" name="Picture 2">
            <a:extLst>
              <a:ext uri="{FF2B5EF4-FFF2-40B4-BE49-F238E27FC236}">
                <a16:creationId xmlns:a16="http://schemas.microsoft.com/office/drawing/2014/main" id="{C34B1BFB-4594-4E5C-AF6E-344EA01C1FA1}"/>
              </a:ext>
            </a:extLst>
          </p:cNvPr>
          <p:cNvPicPr>
            <a:picLocks noChangeAspect="1"/>
          </p:cNvPicPr>
          <p:nvPr/>
        </p:nvPicPr>
        <p:blipFill>
          <a:blip r:embed="rId2"/>
          <a:stretch>
            <a:fillRect/>
          </a:stretch>
        </p:blipFill>
        <p:spPr>
          <a:xfrm>
            <a:off x="6358597" y="1257094"/>
            <a:ext cx="5027054" cy="4916667"/>
          </a:xfrm>
          <a:prstGeom prst="rect">
            <a:avLst/>
          </a:prstGeom>
        </p:spPr>
      </p:pic>
    </p:spTree>
    <p:extLst>
      <p:ext uri="{BB962C8B-B14F-4D97-AF65-F5344CB8AC3E}">
        <p14:creationId xmlns:p14="http://schemas.microsoft.com/office/powerpoint/2010/main" val="2507245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155" y="3440538"/>
            <a:ext cx="11652959" cy="4801314"/>
          </a:xfrm>
          <a:prstGeom prst="rect">
            <a:avLst/>
          </a:prstGeom>
          <a:noFill/>
        </p:spPr>
        <p:txBody>
          <a:bodyPr wrap="square" rtlCol="0">
            <a:spAutoFit/>
          </a:bodyPr>
          <a:lstStyle/>
          <a:p>
            <a:pPr>
              <a:buNone/>
            </a:pPr>
            <a:r>
              <a:rPr lang="en-US" dirty="0"/>
              <a:t>Some atoms escape trap, carrying away energy from remaining atoms</a:t>
            </a:r>
          </a:p>
          <a:p>
            <a:pPr>
              <a:buNone/>
            </a:pPr>
            <a:endParaRPr lang="en-US" dirty="0"/>
          </a:p>
          <a:p>
            <a:pPr>
              <a:buNone/>
            </a:pPr>
            <a:endParaRPr lang="en-US" dirty="0"/>
          </a:p>
          <a:p>
            <a:pPr>
              <a:buNone/>
            </a:pPr>
            <a:r>
              <a:rPr lang="en-US" dirty="0"/>
              <a:t>Atoms re-thermalize with each other through collisions</a:t>
            </a:r>
          </a:p>
          <a:p>
            <a:pPr>
              <a:buNone/>
            </a:pPr>
            <a:endParaRPr lang="en-US" dirty="0"/>
          </a:p>
          <a:p>
            <a:pPr>
              <a:buNone/>
            </a:pPr>
            <a:endParaRPr lang="en-US" dirty="0"/>
          </a:p>
          <a:p>
            <a:pPr>
              <a:buNone/>
            </a:pPr>
            <a:r>
              <a:rPr lang="en-US" dirty="0"/>
              <a:t>Throughout ~13 second evaporation sequence, adjust trap parameters to optimize gain in phase space density for a given fraction of atoms lost</a:t>
            </a:r>
          </a:p>
          <a:p>
            <a:pPr>
              <a:buNone/>
            </a:pPr>
            <a:endParaRPr lang="en-US" dirty="0"/>
          </a:p>
          <a:p>
            <a:pPr>
              <a:buNone/>
            </a:pPr>
            <a:endParaRPr lang="en-US" dirty="0"/>
          </a:p>
          <a:p>
            <a:pPr>
              <a:buNone/>
            </a:pPr>
            <a:r>
              <a:rPr lang="en-US" dirty="0"/>
              <a:t>EP uses magnetic trap, MAGIS uses an optical dipole trap</a:t>
            </a:r>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p:txBody>
      </p:sp>
      <p:sp>
        <p:nvSpPr>
          <p:cNvPr id="20" name="Rectangle 4">
            <a:extLst>
              <a:ext uri="{FF2B5EF4-FFF2-40B4-BE49-F238E27FC236}">
                <a16:creationId xmlns:a16="http://schemas.microsoft.com/office/drawing/2014/main" id="{195FA950-A2DF-4628-BB3B-C34993F3FD2B}"/>
              </a:ext>
            </a:extLst>
          </p:cNvPr>
          <p:cNvSpPr txBox="1">
            <a:spLocks noChangeArrowheads="1"/>
          </p:cNvSpPr>
          <p:nvPr/>
        </p:nvSpPr>
        <p:spPr>
          <a:xfrm>
            <a:off x="1981200" y="105747"/>
            <a:ext cx="8229600" cy="53340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Arial"/>
                <a:ea typeface="+mj-ea"/>
                <a:cs typeface="+mj-cs"/>
              </a:defRPr>
            </a:lvl1pPr>
          </a:lstStyle>
          <a:p>
            <a:r>
              <a:rPr lang="en-US" dirty="0">
                <a:latin typeface="+mn-lt"/>
              </a:rPr>
              <a:t>Evaporative Cooling</a:t>
            </a:r>
          </a:p>
        </p:txBody>
      </p:sp>
      <p:pic>
        <p:nvPicPr>
          <p:cNvPr id="1026" name="Picture 2" descr="Bose-Einstein Condensate">
            <a:extLst>
              <a:ext uri="{FF2B5EF4-FFF2-40B4-BE49-F238E27FC236}">
                <a16:creationId xmlns:a16="http://schemas.microsoft.com/office/drawing/2014/main" id="{AFCCDCF2-FD5B-4B8C-9588-F47B626F6D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787366"/>
            <a:ext cx="6067927" cy="24736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C422C62-ACEA-47E4-A0EF-4D8C8E71E809}"/>
              </a:ext>
            </a:extLst>
          </p:cNvPr>
          <p:cNvSpPr txBox="1"/>
          <p:nvPr/>
        </p:nvSpPr>
        <p:spPr>
          <a:xfrm>
            <a:off x="5477377" y="1371135"/>
            <a:ext cx="6214310" cy="276999"/>
          </a:xfrm>
          <a:prstGeom prst="rect">
            <a:avLst/>
          </a:prstGeom>
          <a:noFill/>
        </p:spPr>
        <p:txBody>
          <a:bodyPr wrap="square">
            <a:spAutoFit/>
          </a:bodyPr>
          <a:lstStyle/>
          <a:p>
            <a:r>
              <a:rPr lang="en-US" sz="1200" dirty="0"/>
              <a:t>https://cold-atoms.physics.lsa.umich.edu/projects/bec/evaporation.html</a:t>
            </a:r>
          </a:p>
        </p:txBody>
      </p:sp>
    </p:spTree>
    <p:extLst>
      <p:ext uri="{BB962C8B-B14F-4D97-AF65-F5344CB8AC3E}">
        <p14:creationId xmlns:p14="http://schemas.microsoft.com/office/powerpoint/2010/main" val="1946629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1376" y="1108657"/>
            <a:ext cx="5864624" cy="5355312"/>
          </a:xfrm>
          <a:prstGeom prst="rect">
            <a:avLst/>
          </a:prstGeom>
          <a:noFill/>
        </p:spPr>
        <p:txBody>
          <a:bodyPr wrap="square" rtlCol="0">
            <a:spAutoFit/>
          </a:bodyPr>
          <a:lstStyle/>
          <a:p>
            <a:pPr>
              <a:buNone/>
            </a:pPr>
            <a:r>
              <a:rPr lang="en-US" dirty="0"/>
              <a:t>Want to rapidly “snap up” current flowing through coils that generate magnetic field for trap after switching off MOT so that atom cloud does not expand too much before trap is on</a:t>
            </a:r>
          </a:p>
          <a:p>
            <a:pPr>
              <a:buNone/>
            </a:pPr>
            <a:endParaRPr lang="en-US" dirty="0"/>
          </a:p>
          <a:p>
            <a:pPr>
              <a:buNone/>
            </a:pPr>
            <a:r>
              <a:rPr lang="en-US" dirty="0"/>
              <a:t>Inductance of coils poses a challenge to fast switching</a:t>
            </a:r>
          </a:p>
          <a:p>
            <a:pPr>
              <a:buNone/>
            </a:pPr>
            <a:endParaRPr lang="en-US" dirty="0"/>
          </a:p>
          <a:p>
            <a:pPr>
              <a:buNone/>
            </a:pPr>
            <a:r>
              <a:rPr lang="en-US" dirty="0"/>
              <a:t>Use  LC circuit with a pre-charged capacitor to transfer large current into coils on timescale of ~1 </a:t>
            </a:r>
            <a:r>
              <a:rPr lang="en-US" dirty="0" err="1"/>
              <a:t>ms</a:t>
            </a:r>
            <a:endParaRPr lang="en-US" dirty="0"/>
          </a:p>
          <a:p>
            <a:pPr>
              <a:buNone/>
            </a:pPr>
            <a:endParaRPr lang="en-US" dirty="0"/>
          </a:p>
          <a:p>
            <a:pPr>
              <a:buNone/>
            </a:pPr>
            <a:r>
              <a:rPr lang="en-US" dirty="0"/>
              <a:t>Subsequently, power supply takes over</a:t>
            </a:r>
          </a:p>
          <a:p>
            <a:pPr>
              <a:buNone/>
            </a:pPr>
            <a:endParaRPr lang="en-US" dirty="0"/>
          </a:p>
          <a:p>
            <a:pPr>
              <a:buNone/>
            </a:pPr>
            <a:r>
              <a:rPr lang="en-US" dirty="0"/>
              <a:t>Similarly, can use a separate LC circuit to rapidly “snap off” current through coils when releasing atoms into free space</a:t>
            </a:r>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p:txBody>
      </p:sp>
      <p:sp>
        <p:nvSpPr>
          <p:cNvPr id="20" name="Rectangle 4">
            <a:extLst>
              <a:ext uri="{FF2B5EF4-FFF2-40B4-BE49-F238E27FC236}">
                <a16:creationId xmlns:a16="http://schemas.microsoft.com/office/drawing/2014/main" id="{195FA950-A2DF-4628-BB3B-C34993F3FD2B}"/>
              </a:ext>
            </a:extLst>
          </p:cNvPr>
          <p:cNvSpPr txBox="1">
            <a:spLocks noChangeArrowheads="1"/>
          </p:cNvSpPr>
          <p:nvPr/>
        </p:nvSpPr>
        <p:spPr>
          <a:xfrm>
            <a:off x="1981200" y="105747"/>
            <a:ext cx="8229600" cy="53340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Arial"/>
                <a:ea typeface="+mj-ea"/>
                <a:cs typeface="+mj-cs"/>
              </a:defRPr>
            </a:lvl1pPr>
          </a:lstStyle>
          <a:p>
            <a:r>
              <a:rPr lang="en-US" dirty="0">
                <a:latin typeface="+mn-lt"/>
              </a:rPr>
              <a:t>“Snap up” of Magnetic Trap</a:t>
            </a:r>
          </a:p>
        </p:txBody>
      </p:sp>
      <p:pic>
        <p:nvPicPr>
          <p:cNvPr id="3" name="Picture 2">
            <a:extLst>
              <a:ext uri="{FF2B5EF4-FFF2-40B4-BE49-F238E27FC236}">
                <a16:creationId xmlns:a16="http://schemas.microsoft.com/office/drawing/2014/main" id="{0B1AA388-5266-49BE-8447-EA868D2CCE54}"/>
              </a:ext>
            </a:extLst>
          </p:cNvPr>
          <p:cNvPicPr>
            <a:picLocks noChangeAspect="1"/>
          </p:cNvPicPr>
          <p:nvPr/>
        </p:nvPicPr>
        <p:blipFill>
          <a:blip r:embed="rId2"/>
          <a:stretch>
            <a:fillRect/>
          </a:stretch>
        </p:blipFill>
        <p:spPr>
          <a:xfrm>
            <a:off x="6376416" y="1640375"/>
            <a:ext cx="5697019" cy="3577249"/>
          </a:xfrm>
          <a:prstGeom prst="rect">
            <a:avLst/>
          </a:prstGeom>
        </p:spPr>
      </p:pic>
    </p:spTree>
    <p:extLst>
      <p:ext uri="{BB962C8B-B14F-4D97-AF65-F5344CB8AC3E}">
        <p14:creationId xmlns:p14="http://schemas.microsoft.com/office/powerpoint/2010/main" val="4087061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3255" y="827478"/>
            <a:ext cx="5236454" cy="7571303"/>
          </a:xfrm>
          <a:prstGeom prst="rect">
            <a:avLst/>
          </a:prstGeom>
          <a:noFill/>
        </p:spPr>
        <p:txBody>
          <a:bodyPr wrap="square" rtlCol="0">
            <a:spAutoFit/>
          </a:bodyPr>
          <a:lstStyle/>
          <a:p>
            <a:pPr>
              <a:buNone/>
            </a:pPr>
            <a:r>
              <a:rPr lang="en-US" dirty="0"/>
              <a:t>Optics: allow beam to expand and then apply a lens, can trade off larger beam size for smaller angular spread</a:t>
            </a:r>
          </a:p>
          <a:p>
            <a:pPr>
              <a:buNone/>
            </a:pPr>
            <a:endParaRPr lang="en-US" dirty="0"/>
          </a:p>
          <a:p>
            <a:pPr>
              <a:buNone/>
            </a:pPr>
            <a:endParaRPr lang="en-US" dirty="0"/>
          </a:p>
          <a:p>
            <a:pPr>
              <a:buNone/>
            </a:pPr>
            <a:r>
              <a:rPr lang="en-US" dirty="0"/>
              <a:t>Analogous idea for atoms:  trade off larger cloud size for smaller effective temperature/velocity spread</a:t>
            </a:r>
          </a:p>
          <a:p>
            <a:pPr>
              <a:buNone/>
            </a:pPr>
            <a:endParaRPr lang="en-US" dirty="0"/>
          </a:p>
          <a:p>
            <a:pPr>
              <a:buNone/>
            </a:pPr>
            <a:r>
              <a:rPr lang="en-US" dirty="0"/>
              <a:t>In EP experiment, first applied magnetic lens</a:t>
            </a:r>
          </a:p>
          <a:p>
            <a:pPr>
              <a:buNone/>
            </a:pPr>
            <a:endParaRPr lang="en-US" dirty="0"/>
          </a:p>
          <a:p>
            <a:pPr>
              <a:buNone/>
            </a:pPr>
            <a:r>
              <a:rPr lang="en-US" dirty="0"/>
              <a:t>Atom cloud expands against nominally harmonic trapping potential, switch off trapping potential when atoms have expanded to reach turning point in the oscillations</a:t>
            </a:r>
          </a:p>
          <a:p>
            <a:pPr>
              <a:buNone/>
            </a:pPr>
            <a:endParaRPr lang="en-US" dirty="0"/>
          </a:p>
          <a:p>
            <a:pPr>
              <a:buNone/>
            </a:pPr>
            <a:r>
              <a:rPr lang="en-US" dirty="0"/>
              <a:t>Complications: </a:t>
            </a:r>
            <a:r>
              <a:rPr lang="en-US" dirty="0" err="1"/>
              <a:t>anharmonicites</a:t>
            </a:r>
            <a:r>
              <a:rPr lang="en-US" dirty="0"/>
              <a:t>, gravitational sag in trap which is different for the two isotopes</a:t>
            </a:r>
          </a:p>
          <a:p>
            <a:pPr>
              <a:buNone/>
            </a:pPr>
            <a:endParaRPr lang="en-US" dirty="0"/>
          </a:p>
          <a:p>
            <a:pPr>
              <a:buNone/>
            </a:pPr>
            <a:r>
              <a:rPr lang="en-US" dirty="0"/>
              <a:t>Optimizing dual isotope lensing was trickier than optimizing single isotope lensing</a:t>
            </a:r>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p:txBody>
      </p:sp>
      <p:sp>
        <p:nvSpPr>
          <p:cNvPr id="20" name="Rectangle 4">
            <a:extLst>
              <a:ext uri="{FF2B5EF4-FFF2-40B4-BE49-F238E27FC236}">
                <a16:creationId xmlns:a16="http://schemas.microsoft.com/office/drawing/2014/main" id="{195FA950-A2DF-4628-BB3B-C34993F3FD2B}"/>
              </a:ext>
            </a:extLst>
          </p:cNvPr>
          <p:cNvSpPr txBox="1">
            <a:spLocks noChangeArrowheads="1"/>
          </p:cNvSpPr>
          <p:nvPr/>
        </p:nvSpPr>
        <p:spPr>
          <a:xfrm>
            <a:off x="1981200" y="105747"/>
            <a:ext cx="8229600" cy="53340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Arial"/>
                <a:ea typeface="+mj-ea"/>
                <a:cs typeface="+mj-cs"/>
              </a:defRPr>
            </a:lvl1pPr>
          </a:lstStyle>
          <a:p>
            <a:r>
              <a:rPr lang="en-US" dirty="0">
                <a:latin typeface="+mn-lt"/>
              </a:rPr>
              <a:t>Atom Lensing</a:t>
            </a:r>
          </a:p>
        </p:txBody>
      </p:sp>
      <p:grpSp>
        <p:nvGrpSpPr>
          <p:cNvPr id="5" name="Group 86">
            <a:extLst>
              <a:ext uri="{FF2B5EF4-FFF2-40B4-BE49-F238E27FC236}">
                <a16:creationId xmlns:a16="http://schemas.microsoft.com/office/drawing/2014/main" id="{275039A5-9536-4120-B27A-EB0F51D2AE89}"/>
              </a:ext>
            </a:extLst>
          </p:cNvPr>
          <p:cNvGrpSpPr/>
          <p:nvPr/>
        </p:nvGrpSpPr>
        <p:grpSpPr>
          <a:xfrm>
            <a:off x="6439335" y="1058779"/>
            <a:ext cx="4615434" cy="1662084"/>
            <a:chOff x="3289733" y="995902"/>
            <a:chExt cx="4615434" cy="1662084"/>
          </a:xfrm>
        </p:grpSpPr>
        <p:grpSp>
          <p:nvGrpSpPr>
            <p:cNvPr id="6" name="Group 89">
              <a:extLst>
                <a:ext uri="{FF2B5EF4-FFF2-40B4-BE49-F238E27FC236}">
                  <a16:creationId xmlns:a16="http://schemas.microsoft.com/office/drawing/2014/main" id="{3018BCA2-7728-4273-9DA0-8EE279FE8EC4}"/>
                </a:ext>
              </a:extLst>
            </p:cNvPr>
            <p:cNvGrpSpPr/>
            <p:nvPr/>
          </p:nvGrpSpPr>
          <p:grpSpPr>
            <a:xfrm>
              <a:off x="3359110" y="2288654"/>
              <a:ext cx="4476681" cy="369332"/>
              <a:chOff x="2327068" y="2487820"/>
              <a:chExt cx="4476681" cy="369332"/>
            </a:xfrm>
          </p:grpSpPr>
          <p:cxnSp>
            <p:nvCxnSpPr>
              <p:cNvPr id="22" name="Straight Arrow Connector 14">
                <a:extLst>
                  <a:ext uri="{FF2B5EF4-FFF2-40B4-BE49-F238E27FC236}">
                    <a16:creationId xmlns:a16="http://schemas.microsoft.com/office/drawing/2014/main" id="{7A864D6B-8C64-4ACB-B77B-2DA56AB09105}"/>
                  </a:ext>
                </a:extLst>
              </p:cNvPr>
              <p:cNvCxnSpPr/>
              <p:nvPr/>
            </p:nvCxnSpPr>
            <p:spPr>
              <a:xfrm>
                <a:off x="2327068" y="2509814"/>
                <a:ext cx="4476681"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C488DE8C-6EA2-4453-8A24-DC5B39EFF9EB}"/>
                  </a:ext>
                </a:extLst>
              </p:cNvPr>
              <p:cNvSpPr txBox="1"/>
              <p:nvPr/>
            </p:nvSpPr>
            <p:spPr>
              <a:xfrm>
                <a:off x="4081943" y="2487820"/>
                <a:ext cx="966931" cy="369332"/>
              </a:xfrm>
              <a:prstGeom prst="rect">
                <a:avLst/>
              </a:prstGeom>
              <a:noFill/>
            </p:spPr>
            <p:txBody>
              <a:bodyPr wrap="none" rtlCol="0">
                <a:spAutoFit/>
              </a:bodyPr>
              <a:lstStyle/>
              <a:p>
                <a:pPr algn="ctr"/>
                <a:r>
                  <a:rPr lang="en-US" b="1" dirty="0"/>
                  <a:t>position</a:t>
                </a:r>
              </a:p>
            </p:txBody>
          </p:sp>
        </p:grpSp>
        <p:grpSp>
          <p:nvGrpSpPr>
            <p:cNvPr id="7" name="Group 85">
              <a:extLst>
                <a:ext uri="{FF2B5EF4-FFF2-40B4-BE49-F238E27FC236}">
                  <a16:creationId xmlns:a16="http://schemas.microsoft.com/office/drawing/2014/main" id="{A4719446-4458-479B-B5D9-5380794A2F0B}"/>
                </a:ext>
              </a:extLst>
            </p:cNvPr>
            <p:cNvGrpSpPr/>
            <p:nvPr/>
          </p:nvGrpSpPr>
          <p:grpSpPr>
            <a:xfrm>
              <a:off x="3289733" y="995902"/>
              <a:ext cx="4615434" cy="1195057"/>
              <a:chOff x="3289733" y="995902"/>
              <a:chExt cx="4615434" cy="1195057"/>
            </a:xfrm>
          </p:grpSpPr>
          <p:sp>
            <p:nvSpPr>
              <p:cNvPr id="8" name="Oval 7">
                <a:extLst>
                  <a:ext uri="{FF2B5EF4-FFF2-40B4-BE49-F238E27FC236}">
                    <a16:creationId xmlns:a16="http://schemas.microsoft.com/office/drawing/2014/main" id="{D29A8F8C-DFA4-478D-A6B0-8EB90142A879}"/>
                  </a:ext>
                </a:extLst>
              </p:cNvPr>
              <p:cNvSpPr/>
              <p:nvPr/>
            </p:nvSpPr>
            <p:spPr>
              <a:xfrm>
                <a:off x="5506915" y="995902"/>
                <a:ext cx="181070" cy="119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49">
                <a:extLst>
                  <a:ext uri="{FF2B5EF4-FFF2-40B4-BE49-F238E27FC236}">
                    <a16:creationId xmlns:a16="http://schemas.microsoft.com/office/drawing/2014/main" id="{107CD07B-BED8-477F-BC9D-0F11C6231743}"/>
                  </a:ext>
                </a:extLst>
              </p:cNvPr>
              <p:cNvGrpSpPr/>
              <p:nvPr/>
            </p:nvGrpSpPr>
            <p:grpSpPr>
              <a:xfrm>
                <a:off x="3289733" y="1090510"/>
                <a:ext cx="4615434" cy="1005840"/>
                <a:chOff x="3289733" y="1090510"/>
                <a:chExt cx="4615434" cy="1005840"/>
              </a:xfrm>
            </p:grpSpPr>
            <p:grpSp>
              <p:nvGrpSpPr>
                <p:cNvPr id="14" name="Group 52">
                  <a:extLst>
                    <a:ext uri="{FF2B5EF4-FFF2-40B4-BE49-F238E27FC236}">
                      <a16:creationId xmlns:a16="http://schemas.microsoft.com/office/drawing/2014/main" id="{33C2AA18-41C5-4D6F-A1E6-319387341BB5}"/>
                    </a:ext>
                  </a:extLst>
                </p:cNvPr>
                <p:cNvGrpSpPr/>
                <p:nvPr/>
              </p:nvGrpSpPr>
              <p:grpSpPr>
                <a:xfrm flipH="1">
                  <a:off x="3290608" y="1341970"/>
                  <a:ext cx="2308634" cy="502920"/>
                  <a:chOff x="5213288" y="1105997"/>
                  <a:chExt cx="3078178" cy="708572"/>
                </a:xfrm>
              </p:grpSpPr>
              <p:cxnSp>
                <p:nvCxnSpPr>
                  <p:cNvPr id="19" name="Straight Connector 18">
                    <a:extLst>
                      <a:ext uri="{FF2B5EF4-FFF2-40B4-BE49-F238E27FC236}">
                        <a16:creationId xmlns:a16="http://schemas.microsoft.com/office/drawing/2014/main" id="{9624FB3B-EA0F-465D-92C8-70C068DD6465}"/>
                      </a:ext>
                    </a:extLst>
                  </p:cNvPr>
                  <p:cNvCxnSpPr/>
                  <p:nvPr/>
                </p:nvCxnSpPr>
                <p:spPr>
                  <a:xfrm flipV="1">
                    <a:off x="5213288" y="1460590"/>
                    <a:ext cx="3078178" cy="353979"/>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84A2A852-2DA6-479B-9653-3627DE5C5F30}"/>
                      </a:ext>
                    </a:extLst>
                  </p:cNvPr>
                  <p:cNvCxnSpPr/>
                  <p:nvPr/>
                </p:nvCxnSpPr>
                <p:spPr>
                  <a:xfrm>
                    <a:off x="5213288" y="1105997"/>
                    <a:ext cx="3078178" cy="353979"/>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15" name="Group 52">
                  <a:extLst>
                    <a:ext uri="{FF2B5EF4-FFF2-40B4-BE49-F238E27FC236}">
                      <a16:creationId xmlns:a16="http://schemas.microsoft.com/office/drawing/2014/main" id="{6040DA0E-5DDA-4258-87EF-1F461D8D5077}"/>
                    </a:ext>
                  </a:extLst>
                </p:cNvPr>
                <p:cNvGrpSpPr/>
                <p:nvPr/>
              </p:nvGrpSpPr>
              <p:grpSpPr>
                <a:xfrm flipH="1">
                  <a:off x="3290608" y="1090510"/>
                  <a:ext cx="2308634" cy="1005840"/>
                  <a:chOff x="5213288" y="1105997"/>
                  <a:chExt cx="3078178" cy="708572"/>
                </a:xfrm>
              </p:grpSpPr>
              <p:cxnSp>
                <p:nvCxnSpPr>
                  <p:cNvPr id="17" name="Straight Connector 16">
                    <a:extLst>
                      <a:ext uri="{FF2B5EF4-FFF2-40B4-BE49-F238E27FC236}">
                        <a16:creationId xmlns:a16="http://schemas.microsoft.com/office/drawing/2014/main" id="{61DC8D98-E1B8-45F5-9C9A-96FD926CC8BB}"/>
                      </a:ext>
                    </a:extLst>
                  </p:cNvPr>
                  <p:cNvCxnSpPr/>
                  <p:nvPr/>
                </p:nvCxnSpPr>
                <p:spPr>
                  <a:xfrm flipV="1">
                    <a:off x="5213288" y="1460590"/>
                    <a:ext cx="3078178" cy="353979"/>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A5C6C103-6E9D-44CE-A2B4-B7A7065E3F68}"/>
                      </a:ext>
                    </a:extLst>
                  </p:cNvPr>
                  <p:cNvCxnSpPr/>
                  <p:nvPr/>
                </p:nvCxnSpPr>
                <p:spPr>
                  <a:xfrm>
                    <a:off x="5213288" y="1105997"/>
                    <a:ext cx="3078178" cy="353979"/>
                  </a:xfrm>
                  <a:prstGeom prst="line">
                    <a:avLst/>
                  </a:prstGeom>
                  <a:ln w="28575"/>
                </p:spPr>
                <p:style>
                  <a:lnRef idx="1">
                    <a:schemeClr val="dk1"/>
                  </a:lnRef>
                  <a:fillRef idx="0">
                    <a:schemeClr val="dk1"/>
                  </a:fillRef>
                  <a:effectRef idx="0">
                    <a:schemeClr val="dk1"/>
                  </a:effectRef>
                  <a:fontRef idx="minor">
                    <a:schemeClr val="tx1"/>
                  </a:fontRef>
                </p:style>
              </p:cxnSp>
            </p:grpSp>
            <p:cxnSp>
              <p:nvCxnSpPr>
                <p:cNvPr id="16" name="Straight Connector 15">
                  <a:extLst>
                    <a:ext uri="{FF2B5EF4-FFF2-40B4-BE49-F238E27FC236}">
                      <a16:creationId xmlns:a16="http://schemas.microsoft.com/office/drawing/2014/main" id="{519BCD17-E0C5-4B44-A7F7-D58D1C25F33A}"/>
                    </a:ext>
                  </a:extLst>
                </p:cNvPr>
                <p:cNvCxnSpPr/>
                <p:nvPr/>
              </p:nvCxnSpPr>
              <p:spPr>
                <a:xfrm flipH="1" flipV="1">
                  <a:off x="3289733" y="1593430"/>
                  <a:ext cx="4615434" cy="0"/>
                </a:xfrm>
                <a:prstGeom prst="line">
                  <a:avLst/>
                </a:prstGeom>
                <a:ln w="28575"/>
              </p:spPr>
              <p:style>
                <a:lnRef idx="1">
                  <a:schemeClr val="dk1"/>
                </a:lnRef>
                <a:fillRef idx="0">
                  <a:schemeClr val="dk1"/>
                </a:fillRef>
                <a:effectRef idx="0">
                  <a:schemeClr val="dk1"/>
                </a:effectRef>
                <a:fontRef idx="minor">
                  <a:schemeClr val="tx1"/>
                </a:fontRef>
              </p:style>
            </p:cxnSp>
          </p:grpSp>
          <p:cxnSp>
            <p:nvCxnSpPr>
              <p:cNvPr id="10" name="Straight Connector 9">
                <a:extLst>
                  <a:ext uri="{FF2B5EF4-FFF2-40B4-BE49-F238E27FC236}">
                    <a16:creationId xmlns:a16="http://schemas.microsoft.com/office/drawing/2014/main" id="{6C2ABD64-B8CD-4255-A65A-A526B987E729}"/>
                  </a:ext>
                </a:extLst>
              </p:cNvPr>
              <p:cNvCxnSpPr/>
              <p:nvPr/>
            </p:nvCxnSpPr>
            <p:spPr>
              <a:xfrm flipV="1">
                <a:off x="5587008" y="2096350"/>
                <a:ext cx="230863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06F808F9-050A-49C4-977E-A3DF5AC1046B}"/>
                  </a:ext>
                </a:extLst>
              </p:cNvPr>
              <p:cNvCxnSpPr/>
              <p:nvPr/>
            </p:nvCxnSpPr>
            <p:spPr>
              <a:xfrm flipV="1">
                <a:off x="5587008" y="1844890"/>
                <a:ext cx="230863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B63BC594-7269-4497-B074-8651F45C4664}"/>
                  </a:ext>
                </a:extLst>
              </p:cNvPr>
              <p:cNvCxnSpPr/>
              <p:nvPr/>
            </p:nvCxnSpPr>
            <p:spPr>
              <a:xfrm flipV="1">
                <a:off x="5587008" y="1341970"/>
                <a:ext cx="230863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ED602E8-D425-4E1A-AAC6-E425A4C74772}"/>
                  </a:ext>
                </a:extLst>
              </p:cNvPr>
              <p:cNvCxnSpPr/>
              <p:nvPr/>
            </p:nvCxnSpPr>
            <p:spPr>
              <a:xfrm flipV="1">
                <a:off x="5587008" y="1090510"/>
                <a:ext cx="2308634" cy="0"/>
              </a:xfrm>
              <a:prstGeom prst="line">
                <a:avLst/>
              </a:prstGeom>
              <a:ln w="28575"/>
            </p:spPr>
            <p:style>
              <a:lnRef idx="1">
                <a:schemeClr val="dk1"/>
              </a:lnRef>
              <a:fillRef idx="0">
                <a:schemeClr val="dk1"/>
              </a:fillRef>
              <a:effectRef idx="0">
                <a:schemeClr val="dk1"/>
              </a:effectRef>
              <a:fontRef idx="minor">
                <a:schemeClr val="tx1"/>
              </a:fontRef>
            </p:style>
          </p:cxnSp>
        </p:grpSp>
      </p:grpSp>
      <p:grpSp>
        <p:nvGrpSpPr>
          <p:cNvPr id="24" name="Group 89">
            <a:extLst>
              <a:ext uri="{FF2B5EF4-FFF2-40B4-BE49-F238E27FC236}">
                <a16:creationId xmlns:a16="http://schemas.microsoft.com/office/drawing/2014/main" id="{313B10F9-82BA-4CBE-B5FF-A5A04466BCD2}"/>
              </a:ext>
            </a:extLst>
          </p:cNvPr>
          <p:cNvGrpSpPr/>
          <p:nvPr/>
        </p:nvGrpSpPr>
        <p:grpSpPr>
          <a:xfrm>
            <a:off x="6286935" y="3573379"/>
            <a:ext cx="5170837" cy="1666753"/>
            <a:chOff x="3215603" y="3470366"/>
            <a:chExt cx="5170837" cy="1666753"/>
          </a:xfrm>
        </p:grpSpPr>
        <p:grpSp>
          <p:nvGrpSpPr>
            <p:cNvPr id="25" name="Group 90">
              <a:extLst>
                <a:ext uri="{FF2B5EF4-FFF2-40B4-BE49-F238E27FC236}">
                  <a16:creationId xmlns:a16="http://schemas.microsoft.com/office/drawing/2014/main" id="{C2471E35-1E48-43F5-A954-60B7FDD4EDC2}"/>
                </a:ext>
              </a:extLst>
            </p:cNvPr>
            <p:cNvGrpSpPr/>
            <p:nvPr/>
          </p:nvGrpSpPr>
          <p:grpSpPr>
            <a:xfrm>
              <a:off x="3359110" y="4767787"/>
              <a:ext cx="4476681" cy="369332"/>
              <a:chOff x="2327068" y="2487820"/>
              <a:chExt cx="4476681" cy="369332"/>
            </a:xfrm>
          </p:grpSpPr>
          <p:cxnSp>
            <p:nvCxnSpPr>
              <p:cNvPr id="38" name="Straight Arrow Connector 14">
                <a:extLst>
                  <a:ext uri="{FF2B5EF4-FFF2-40B4-BE49-F238E27FC236}">
                    <a16:creationId xmlns:a16="http://schemas.microsoft.com/office/drawing/2014/main" id="{A152E3BF-00FF-4423-B21C-C97E7CC00BD3}"/>
                  </a:ext>
                </a:extLst>
              </p:cNvPr>
              <p:cNvCxnSpPr/>
              <p:nvPr/>
            </p:nvCxnSpPr>
            <p:spPr>
              <a:xfrm>
                <a:off x="2327068" y="2509814"/>
                <a:ext cx="4476681"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5C22695F-4963-447C-B866-AC3F3E939CA9}"/>
                  </a:ext>
                </a:extLst>
              </p:cNvPr>
              <p:cNvSpPr txBox="1"/>
              <p:nvPr/>
            </p:nvSpPr>
            <p:spPr>
              <a:xfrm>
                <a:off x="4255068" y="2487820"/>
                <a:ext cx="620683" cy="369332"/>
              </a:xfrm>
              <a:prstGeom prst="rect">
                <a:avLst/>
              </a:prstGeom>
              <a:noFill/>
            </p:spPr>
            <p:txBody>
              <a:bodyPr wrap="none" rtlCol="0">
                <a:spAutoFit/>
              </a:bodyPr>
              <a:lstStyle/>
              <a:p>
                <a:pPr algn="ctr"/>
                <a:r>
                  <a:rPr lang="en-US" b="1" dirty="0"/>
                  <a:t>time</a:t>
                </a:r>
              </a:p>
            </p:txBody>
          </p:sp>
        </p:grpSp>
        <p:grpSp>
          <p:nvGrpSpPr>
            <p:cNvPr id="26" name="Group 88">
              <a:extLst>
                <a:ext uri="{FF2B5EF4-FFF2-40B4-BE49-F238E27FC236}">
                  <a16:creationId xmlns:a16="http://schemas.microsoft.com/office/drawing/2014/main" id="{E90EB2B2-ACC7-4FFC-9E0E-8EEDD1227906}"/>
                </a:ext>
              </a:extLst>
            </p:cNvPr>
            <p:cNvGrpSpPr/>
            <p:nvPr/>
          </p:nvGrpSpPr>
          <p:grpSpPr>
            <a:xfrm>
              <a:off x="3215603" y="3470366"/>
              <a:ext cx="5170837" cy="1197864"/>
              <a:chOff x="3215603" y="3470366"/>
              <a:chExt cx="5170837" cy="1197864"/>
            </a:xfrm>
          </p:grpSpPr>
          <p:sp>
            <p:nvSpPr>
              <p:cNvPr id="27" name="Oval 26">
                <a:extLst>
                  <a:ext uri="{FF2B5EF4-FFF2-40B4-BE49-F238E27FC236}">
                    <a16:creationId xmlns:a16="http://schemas.microsoft.com/office/drawing/2014/main" id="{5E803313-48F6-47A2-A490-F666FD4482F2}"/>
                  </a:ext>
                </a:extLst>
              </p:cNvPr>
              <p:cNvSpPr/>
              <p:nvPr/>
            </p:nvSpPr>
            <p:spPr bwMode="auto">
              <a:xfrm>
                <a:off x="4212676" y="3820328"/>
                <a:ext cx="497941" cy="497941"/>
              </a:xfrm>
              <a:prstGeom prst="ellipse">
                <a:avLst/>
              </a:prstGeom>
              <a:solidFill>
                <a:srgbClr val="FF7D7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buFontTx/>
                  <a:buChar char="•"/>
                </a:pPr>
                <a:endParaRPr lang="en-US" dirty="0">
                  <a:solidFill>
                    <a:srgbClr val="000000"/>
                  </a:solidFill>
                  <a:cs typeface="Arial" charset="0"/>
                </a:endParaRPr>
              </a:p>
            </p:txBody>
          </p:sp>
          <p:sp>
            <p:nvSpPr>
              <p:cNvPr id="28" name="Oval 29">
                <a:extLst>
                  <a:ext uri="{FF2B5EF4-FFF2-40B4-BE49-F238E27FC236}">
                    <a16:creationId xmlns:a16="http://schemas.microsoft.com/office/drawing/2014/main" id="{3AC0BB32-9E8F-4970-B45F-783B9AEAFDE1}"/>
                  </a:ext>
                </a:extLst>
              </p:cNvPr>
              <p:cNvSpPr/>
              <p:nvPr/>
            </p:nvSpPr>
            <p:spPr bwMode="auto">
              <a:xfrm>
                <a:off x="7410172" y="3581164"/>
                <a:ext cx="976268" cy="976268"/>
              </a:xfrm>
              <a:prstGeom prst="ellipse">
                <a:avLst/>
              </a:prstGeom>
              <a:solidFill>
                <a:srgbClr val="FFB9B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buFontTx/>
                  <a:buChar char="•"/>
                </a:pPr>
                <a:endParaRPr lang="en-US" dirty="0">
                  <a:solidFill>
                    <a:srgbClr val="000000"/>
                  </a:solidFill>
                  <a:cs typeface="Arial" charset="0"/>
                </a:endParaRPr>
              </a:p>
            </p:txBody>
          </p:sp>
          <p:sp>
            <p:nvSpPr>
              <p:cNvPr id="29" name="Oval 29">
                <a:extLst>
                  <a:ext uri="{FF2B5EF4-FFF2-40B4-BE49-F238E27FC236}">
                    <a16:creationId xmlns:a16="http://schemas.microsoft.com/office/drawing/2014/main" id="{BB64A2F4-E208-4BBE-B23C-C8C8E7F6A2DF}"/>
                  </a:ext>
                </a:extLst>
              </p:cNvPr>
              <p:cNvSpPr/>
              <p:nvPr/>
            </p:nvSpPr>
            <p:spPr bwMode="auto">
              <a:xfrm>
                <a:off x="6270945" y="3581164"/>
                <a:ext cx="976268" cy="976268"/>
              </a:xfrm>
              <a:prstGeom prst="ellipse">
                <a:avLst/>
              </a:prstGeom>
              <a:solidFill>
                <a:srgbClr val="FFB9B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buFontTx/>
                  <a:buChar char="•"/>
                </a:pPr>
                <a:endParaRPr lang="en-US" dirty="0">
                  <a:solidFill>
                    <a:srgbClr val="000000"/>
                  </a:solidFill>
                  <a:cs typeface="Arial" charset="0"/>
                </a:endParaRPr>
              </a:p>
            </p:txBody>
          </p:sp>
          <p:sp>
            <p:nvSpPr>
              <p:cNvPr id="30" name="Oval 29">
                <a:extLst>
                  <a:ext uri="{FF2B5EF4-FFF2-40B4-BE49-F238E27FC236}">
                    <a16:creationId xmlns:a16="http://schemas.microsoft.com/office/drawing/2014/main" id="{4D51892F-698A-417F-9291-C61FA8089A83}"/>
                  </a:ext>
                </a:extLst>
              </p:cNvPr>
              <p:cNvSpPr/>
              <p:nvPr/>
            </p:nvSpPr>
            <p:spPr bwMode="auto">
              <a:xfrm>
                <a:off x="3215603" y="3989778"/>
                <a:ext cx="159040" cy="159040"/>
              </a:xfrm>
              <a:prstGeom prst="ellipse">
                <a:avLst/>
              </a:prstGeom>
              <a:solidFill>
                <a:srgbClr val="FF5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buFontTx/>
                  <a:buChar char="•"/>
                </a:pPr>
                <a:endParaRPr lang="en-US" dirty="0">
                  <a:solidFill>
                    <a:srgbClr val="000000"/>
                  </a:solidFill>
                  <a:cs typeface="Arial" charset="0"/>
                </a:endParaRPr>
              </a:p>
            </p:txBody>
          </p:sp>
          <p:sp>
            <p:nvSpPr>
              <p:cNvPr id="31" name="Oval 29">
                <a:extLst>
                  <a:ext uri="{FF2B5EF4-FFF2-40B4-BE49-F238E27FC236}">
                    <a16:creationId xmlns:a16="http://schemas.microsoft.com/office/drawing/2014/main" id="{3DBFC030-6EB6-4BA2-8AC1-F1C0D674560F}"/>
                  </a:ext>
                </a:extLst>
              </p:cNvPr>
              <p:cNvSpPr/>
              <p:nvPr/>
            </p:nvSpPr>
            <p:spPr bwMode="auto">
              <a:xfrm>
                <a:off x="5107007" y="3581164"/>
                <a:ext cx="976268" cy="976268"/>
              </a:xfrm>
              <a:prstGeom prst="ellipse">
                <a:avLst/>
              </a:prstGeom>
              <a:solidFill>
                <a:srgbClr val="FFB9B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buFontTx/>
                  <a:buChar char="•"/>
                </a:pPr>
                <a:endParaRPr lang="en-US" dirty="0">
                  <a:solidFill>
                    <a:srgbClr val="000000"/>
                  </a:solidFill>
                  <a:cs typeface="Arial" charset="0"/>
                </a:endParaRPr>
              </a:p>
            </p:txBody>
          </p:sp>
          <p:cxnSp>
            <p:nvCxnSpPr>
              <p:cNvPr id="32" name="Straight Connector 31">
                <a:extLst>
                  <a:ext uri="{FF2B5EF4-FFF2-40B4-BE49-F238E27FC236}">
                    <a16:creationId xmlns:a16="http://schemas.microsoft.com/office/drawing/2014/main" id="{A309E268-8BE0-4C62-98BD-079147804BEB}"/>
                  </a:ext>
                </a:extLst>
              </p:cNvPr>
              <p:cNvCxnSpPr/>
              <p:nvPr/>
            </p:nvCxnSpPr>
            <p:spPr>
              <a:xfrm>
                <a:off x="5595141" y="3470366"/>
                <a:ext cx="0" cy="1197864"/>
              </a:xfrm>
              <a:prstGeom prst="line">
                <a:avLst/>
              </a:prstGeom>
              <a:ln w="76200">
                <a:solidFill>
                  <a:srgbClr val="00B050"/>
                </a:solidFill>
                <a:headEnd type="none" w="med" len="med"/>
                <a:tailEnd type="none" w="med" len="med"/>
              </a:ln>
              <a:effectLst>
                <a:glow rad="228600">
                  <a:srgbClr val="00B050">
                    <a:alpha val="40000"/>
                  </a:srgbClr>
                </a:glow>
              </a:effectLst>
            </p:spPr>
            <p:style>
              <a:lnRef idx="1">
                <a:schemeClr val="dk1"/>
              </a:lnRef>
              <a:fillRef idx="0">
                <a:schemeClr val="dk1"/>
              </a:fillRef>
              <a:effectRef idx="0">
                <a:schemeClr val="dk1"/>
              </a:effectRef>
              <a:fontRef idx="minor">
                <a:schemeClr val="tx1"/>
              </a:fontRef>
            </p:style>
          </p:cxnSp>
          <p:grpSp>
            <p:nvGrpSpPr>
              <p:cNvPr id="33" name="Group 52">
                <a:extLst>
                  <a:ext uri="{FF2B5EF4-FFF2-40B4-BE49-F238E27FC236}">
                    <a16:creationId xmlns:a16="http://schemas.microsoft.com/office/drawing/2014/main" id="{46E88775-053E-4AF5-81C8-9C57D4D6B632}"/>
                  </a:ext>
                </a:extLst>
              </p:cNvPr>
              <p:cNvGrpSpPr/>
              <p:nvPr/>
            </p:nvGrpSpPr>
            <p:grpSpPr>
              <a:xfrm flipH="1">
                <a:off x="3288299" y="3566378"/>
                <a:ext cx="2308634" cy="1005840"/>
                <a:chOff x="5213288" y="1105997"/>
                <a:chExt cx="3078178" cy="708572"/>
              </a:xfrm>
            </p:grpSpPr>
            <p:cxnSp>
              <p:nvCxnSpPr>
                <p:cNvPr id="36" name="Straight Connector 35">
                  <a:extLst>
                    <a:ext uri="{FF2B5EF4-FFF2-40B4-BE49-F238E27FC236}">
                      <a16:creationId xmlns:a16="http://schemas.microsoft.com/office/drawing/2014/main" id="{244674D5-CB60-4EEA-A25B-20F9238BFFF8}"/>
                    </a:ext>
                  </a:extLst>
                </p:cNvPr>
                <p:cNvCxnSpPr/>
                <p:nvPr/>
              </p:nvCxnSpPr>
              <p:spPr>
                <a:xfrm flipV="1">
                  <a:off x="5213288" y="1460590"/>
                  <a:ext cx="3078178" cy="353979"/>
                </a:xfrm>
                <a:prstGeom prst="line">
                  <a:avLst/>
                </a:prstGeom>
                <a:ln w="28575"/>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BDABFA65-8439-4BD9-9937-17C358754073}"/>
                    </a:ext>
                  </a:extLst>
                </p:cNvPr>
                <p:cNvCxnSpPr/>
                <p:nvPr/>
              </p:nvCxnSpPr>
              <p:spPr>
                <a:xfrm>
                  <a:off x="5213288" y="1105997"/>
                  <a:ext cx="3078178" cy="353979"/>
                </a:xfrm>
                <a:prstGeom prst="line">
                  <a:avLst/>
                </a:prstGeom>
                <a:ln w="28575"/>
              </p:spPr>
              <p:style>
                <a:lnRef idx="1">
                  <a:schemeClr val="dk1"/>
                </a:lnRef>
                <a:fillRef idx="0">
                  <a:schemeClr val="dk1"/>
                </a:fillRef>
                <a:effectRef idx="0">
                  <a:schemeClr val="dk1"/>
                </a:effectRef>
                <a:fontRef idx="minor">
                  <a:schemeClr val="tx1"/>
                </a:fontRef>
              </p:style>
            </p:cxnSp>
          </p:grpSp>
          <p:cxnSp>
            <p:nvCxnSpPr>
              <p:cNvPr id="34" name="Straight Connector 33">
                <a:extLst>
                  <a:ext uri="{FF2B5EF4-FFF2-40B4-BE49-F238E27FC236}">
                    <a16:creationId xmlns:a16="http://schemas.microsoft.com/office/drawing/2014/main" id="{044C3669-969F-48AC-9CE4-B6646271C9EF}"/>
                  </a:ext>
                </a:extLst>
              </p:cNvPr>
              <p:cNvCxnSpPr/>
              <p:nvPr/>
            </p:nvCxnSpPr>
            <p:spPr>
              <a:xfrm flipV="1">
                <a:off x="5593349" y="4572218"/>
                <a:ext cx="230863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FDBEAB3F-0BE9-4EED-B5E4-4237E4182FBE}"/>
                  </a:ext>
                </a:extLst>
              </p:cNvPr>
              <p:cNvCxnSpPr/>
              <p:nvPr/>
            </p:nvCxnSpPr>
            <p:spPr>
              <a:xfrm flipV="1">
                <a:off x="5593349" y="3566378"/>
                <a:ext cx="2308634" cy="0"/>
              </a:xfrm>
              <a:prstGeom prst="line">
                <a:avLst/>
              </a:prstGeom>
              <a:ln w="28575"/>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226809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3255" y="827478"/>
            <a:ext cx="5236454" cy="6740307"/>
          </a:xfrm>
          <a:prstGeom prst="rect">
            <a:avLst/>
          </a:prstGeom>
          <a:noFill/>
        </p:spPr>
        <p:txBody>
          <a:bodyPr wrap="square" rtlCol="0">
            <a:spAutoFit/>
          </a:bodyPr>
          <a:lstStyle/>
          <a:p>
            <a:pPr>
              <a:buNone/>
            </a:pPr>
            <a:r>
              <a:rPr lang="en-US" dirty="0"/>
              <a:t>Dual isotope lensing involved finding an oscillation time and trap parameters for which both isotopes were reasonably close to a turning point in both the radial and vertical size oscillations</a:t>
            </a:r>
          </a:p>
          <a:p>
            <a:pPr>
              <a:buNone/>
            </a:pPr>
            <a:endParaRPr lang="en-US" dirty="0"/>
          </a:p>
          <a:p>
            <a:pPr>
              <a:buNone/>
            </a:pPr>
            <a:r>
              <a:rPr lang="en-US" dirty="0"/>
              <a:t>Also want vertical velocities of two isotopes to be matched to ease lattice launching</a:t>
            </a:r>
          </a:p>
          <a:p>
            <a:pPr>
              <a:buNone/>
            </a:pPr>
            <a:endParaRPr lang="en-US" dirty="0"/>
          </a:p>
          <a:p>
            <a:pPr>
              <a:buNone/>
            </a:pPr>
            <a:r>
              <a:rPr lang="en-US" dirty="0"/>
              <a:t>After magnetic lensing, effective temperatures of both isotopes in all dimensions ~ 1 </a:t>
            </a:r>
            <a:r>
              <a:rPr lang="en-US" dirty="0" err="1"/>
              <a:t>uK</a:t>
            </a:r>
            <a:endParaRPr lang="en-US" dirty="0"/>
          </a:p>
          <a:p>
            <a:pPr>
              <a:buNone/>
            </a:pPr>
            <a:endParaRPr lang="en-US" dirty="0"/>
          </a:p>
          <a:p>
            <a:pPr>
              <a:buNone/>
            </a:pPr>
            <a:r>
              <a:rPr lang="en-US" dirty="0"/>
              <a:t>After lattice launch, applied lensing from optical dipole lensing potential, reduced transverse effective temperature to ~250 </a:t>
            </a:r>
            <a:r>
              <a:rPr lang="en-US" dirty="0" err="1"/>
              <a:t>nK</a:t>
            </a:r>
            <a:endParaRPr lang="en-US" dirty="0"/>
          </a:p>
          <a:p>
            <a:pPr>
              <a:buNone/>
            </a:pPr>
            <a:endParaRPr lang="en-US" dirty="0"/>
          </a:p>
          <a:p>
            <a:pPr>
              <a:buNone/>
            </a:pPr>
            <a:r>
              <a:rPr lang="en-US" dirty="0"/>
              <a:t>~1 x 10</a:t>
            </a:r>
            <a:r>
              <a:rPr lang="en-US" baseline="30000" dirty="0"/>
              <a:t>6 </a:t>
            </a:r>
            <a:r>
              <a:rPr lang="en-US" dirty="0"/>
              <a:t>atoms per species remain after evaporation</a:t>
            </a:r>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p:txBody>
      </p:sp>
      <p:sp>
        <p:nvSpPr>
          <p:cNvPr id="20" name="Rectangle 4">
            <a:extLst>
              <a:ext uri="{FF2B5EF4-FFF2-40B4-BE49-F238E27FC236}">
                <a16:creationId xmlns:a16="http://schemas.microsoft.com/office/drawing/2014/main" id="{195FA950-A2DF-4628-BB3B-C34993F3FD2B}"/>
              </a:ext>
            </a:extLst>
          </p:cNvPr>
          <p:cNvSpPr txBox="1">
            <a:spLocks noChangeArrowheads="1"/>
          </p:cNvSpPr>
          <p:nvPr/>
        </p:nvSpPr>
        <p:spPr>
          <a:xfrm>
            <a:off x="1981200" y="105747"/>
            <a:ext cx="8229600" cy="53340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Arial"/>
                <a:ea typeface="+mj-ea"/>
                <a:cs typeface="+mj-cs"/>
              </a:defRPr>
            </a:lvl1pPr>
          </a:lstStyle>
          <a:p>
            <a:r>
              <a:rPr lang="en-US" dirty="0">
                <a:latin typeface="+mn-lt"/>
              </a:rPr>
              <a:t>Atom Lensing</a:t>
            </a:r>
          </a:p>
        </p:txBody>
      </p:sp>
      <p:pic>
        <p:nvPicPr>
          <p:cNvPr id="3" name="Picture 2">
            <a:extLst>
              <a:ext uri="{FF2B5EF4-FFF2-40B4-BE49-F238E27FC236}">
                <a16:creationId xmlns:a16="http://schemas.microsoft.com/office/drawing/2014/main" id="{116885DA-C667-43AA-A369-89FDB1A01E47}"/>
              </a:ext>
            </a:extLst>
          </p:cNvPr>
          <p:cNvPicPr>
            <a:picLocks noChangeAspect="1"/>
          </p:cNvPicPr>
          <p:nvPr/>
        </p:nvPicPr>
        <p:blipFill>
          <a:blip r:embed="rId2"/>
          <a:stretch>
            <a:fillRect/>
          </a:stretch>
        </p:blipFill>
        <p:spPr>
          <a:xfrm>
            <a:off x="6096000" y="827478"/>
            <a:ext cx="5236454" cy="5535179"/>
          </a:xfrm>
          <a:prstGeom prst="rect">
            <a:avLst/>
          </a:prstGeom>
        </p:spPr>
      </p:pic>
      <p:sp>
        <p:nvSpPr>
          <p:cNvPr id="40" name="TextBox 39">
            <a:extLst>
              <a:ext uri="{FF2B5EF4-FFF2-40B4-BE49-F238E27FC236}">
                <a16:creationId xmlns:a16="http://schemas.microsoft.com/office/drawing/2014/main" id="{9B7B42B5-116B-4398-92B0-36858D38EF60}"/>
              </a:ext>
            </a:extLst>
          </p:cNvPr>
          <p:cNvSpPr txBox="1"/>
          <p:nvPr/>
        </p:nvSpPr>
        <p:spPr>
          <a:xfrm flipH="1">
            <a:off x="7323531" y="6362657"/>
            <a:ext cx="4381902" cy="369332"/>
          </a:xfrm>
          <a:prstGeom prst="rect">
            <a:avLst/>
          </a:prstGeom>
          <a:noFill/>
        </p:spPr>
        <p:txBody>
          <a:bodyPr wrap="square" rtlCol="0">
            <a:spAutoFit/>
          </a:bodyPr>
          <a:lstStyle/>
          <a:p>
            <a:r>
              <a:rPr lang="en-US" dirty="0"/>
              <a:t>Black: Rb-87, Red: Rb-85</a:t>
            </a:r>
          </a:p>
        </p:txBody>
      </p:sp>
    </p:spTree>
    <p:extLst>
      <p:ext uri="{BB962C8B-B14F-4D97-AF65-F5344CB8AC3E}">
        <p14:creationId xmlns:p14="http://schemas.microsoft.com/office/powerpoint/2010/main" val="1825023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3255" y="827478"/>
            <a:ext cx="5236454" cy="5909310"/>
          </a:xfrm>
          <a:prstGeom prst="rect">
            <a:avLst/>
          </a:prstGeom>
          <a:noFill/>
        </p:spPr>
        <p:txBody>
          <a:bodyPr wrap="square" rtlCol="0">
            <a:spAutoFit/>
          </a:bodyPr>
          <a:lstStyle/>
          <a:p>
            <a:pPr>
              <a:buNone/>
            </a:pPr>
            <a:r>
              <a:rPr lang="en-US" dirty="0"/>
              <a:t>After finished with magnetic manipulations, want to prepare atoms in m</a:t>
            </a:r>
            <a:r>
              <a:rPr lang="en-US" baseline="-25000" dirty="0"/>
              <a:t>F </a:t>
            </a:r>
            <a:r>
              <a:rPr lang="en-US" dirty="0"/>
              <a:t>= 0 state to eliminate linear Zeeman shifts during interferometer</a:t>
            </a:r>
          </a:p>
          <a:p>
            <a:pPr>
              <a:buNone/>
            </a:pPr>
            <a:endParaRPr lang="en-US" dirty="0"/>
          </a:p>
          <a:p>
            <a:pPr>
              <a:buNone/>
            </a:pPr>
            <a:endParaRPr lang="en-US" dirty="0"/>
          </a:p>
          <a:p>
            <a:pPr>
              <a:buNone/>
            </a:pPr>
            <a:endParaRPr lang="en-US" dirty="0"/>
          </a:p>
          <a:p>
            <a:pPr>
              <a:buNone/>
            </a:pPr>
            <a:r>
              <a:rPr lang="en-US" dirty="0"/>
              <a:t>Use sequences of microwave pulses </a:t>
            </a:r>
          </a:p>
          <a:p>
            <a:pPr>
              <a:buNone/>
            </a:pPr>
            <a:endParaRPr lang="en-US" dirty="0"/>
          </a:p>
          <a:p>
            <a:pPr>
              <a:buNone/>
            </a:pPr>
            <a:endParaRPr lang="en-US" dirty="0"/>
          </a:p>
          <a:p>
            <a:pPr>
              <a:buNone/>
            </a:pPr>
            <a:endParaRPr lang="en-US" dirty="0"/>
          </a:p>
          <a:p>
            <a:pPr>
              <a:buNone/>
            </a:pPr>
            <a:r>
              <a:rPr lang="en-US" dirty="0"/>
              <a:t>“Blow away” (using resonant light) residual atoms that were not transferred by microwave pulse after pulse</a:t>
            </a:r>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p:txBody>
      </p:sp>
      <p:sp>
        <p:nvSpPr>
          <p:cNvPr id="20" name="Rectangle 4">
            <a:extLst>
              <a:ext uri="{FF2B5EF4-FFF2-40B4-BE49-F238E27FC236}">
                <a16:creationId xmlns:a16="http://schemas.microsoft.com/office/drawing/2014/main" id="{195FA950-A2DF-4628-BB3B-C34993F3FD2B}"/>
              </a:ext>
            </a:extLst>
          </p:cNvPr>
          <p:cNvSpPr txBox="1">
            <a:spLocks noChangeArrowheads="1"/>
          </p:cNvSpPr>
          <p:nvPr/>
        </p:nvSpPr>
        <p:spPr>
          <a:xfrm>
            <a:off x="1981200" y="105747"/>
            <a:ext cx="8229600" cy="53340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Arial"/>
                <a:ea typeface="+mj-ea"/>
                <a:cs typeface="+mj-cs"/>
              </a:defRPr>
            </a:lvl1pPr>
          </a:lstStyle>
          <a:p>
            <a:r>
              <a:rPr lang="en-US" dirty="0">
                <a:latin typeface="+mn-lt"/>
              </a:rPr>
              <a:t>State Preparation</a:t>
            </a:r>
          </a:p>
        </p:txBody>
      </p:sp>
      <p:pic>
        <p:nvPicPr>
          <p:cNvPr id="5" name="Picture 4">
            <a:extLst>
              <a:ext uri="{FF2B5EF4-FFF2-40B4-BE49-F238E27FC236}">
                <a16:creationId xmlns:a16="http://schemas.microsoft.com/office/drawing/2014/main" id="{E69D18C8-1703-4D46-A5CC-110DD9FBABA1}"/>
              </a:ext>
            </a:extLst>
          </p:cNvPr>
          <p:cNvPicPr>
            <a:picLocks noChangeAspect="1"/>
          </p:cNvPicPr>
          <p:nvPr/>
        </p:nvPicPr>
        <p:blipFill>
          <a:blip r:embed="rId2"/>
          <a:stretch>
            <a:fillRect/>
          </a:stretch>
        </p:blipFill>
        <p:spPr>
          <a:xfrm>
            <a:off x="6096000" y="1546663"/>
            <a:ext cx="5236453" cy="3764674"/>
          </a:xfrm>
          <a:prstGeom prst="rect">
            <a:avLst/>
          </a:prstGeom>
        </p:spPr>
      </p:pic>
    </p:spTree>
    <p:extLst>
      <p:ext uri="{BB962C8B-B14F-4D97-AF65-F5344CB8AC3E}">
        <p14:creationId xmlns:p14="http://schemas.microsoft.com/office/powerpoint/2010/main" val="805423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3255" y="827478"/>
            <a:ext cx="5236454" cy="5078313"/>
          </a:xfrm>
          <a:prstGeom prst="rect">
            <a:avLst/>
          </a:prstGeom>
          <a:noFill/>
        </p:spPr>
        <p:txBody>
          <a:bodyPr wrap="square" rtlCol="0">
            <a:spAutoFit/>
          </a:bodyPr>
          <a:lstStyle/>
          <a:p>
            <a:pPr>
              <a:buNone/>
            </a:pPr>
            <a:endParaRPr lang="en-US" dirty="0"/>
          </a:p>
          <a:p>
            <a:pPr>
              <a:buNone/>
            </a:pPr>
            <a:endParaRPr lang="en-US" dirty="0"/>
          </a:p>
          <a:p>
            <a:pPr>
              <a:buNone/>
            </a:pPr>
            <a:r>
              <a:rPr lang="en-US" dirty="0"/>
              <a:t>Adiabatically load atoms into optical lattice</a:t>
            </a:r>
          </a:p>
          <a:p>
            <a:pPr>
              <a:buNone/>
            </a:pPr>
            <a:endParaRPr lang="en-US" dirty="0"/>
          </a:p>
          <a:p>
            <a:pPr>
              <a:buNone/>
            </a:pPr>
            <a:endParaRPr lang="en-US" dirty="0"/>
          </a:p>
          <a:p>
            <a:pPr>
              <a:buNone/>
            </a:pPr>
            <a:r>
              <a:rPr lang="en-US" dirty="0"/>
              <a:t>Accelerate lattice to deliver ~14 m/s vertical velocity kick to atoms</a:t>
            </a:r>
          </a:p>
          <a:p>
            <a:pPr>
              <a:buNone/>
            </a:pPr>
            <a:endParaRPr lang="en-US" dirty="0"/>
          </a:p>
          <a:p>
            <a:pPr>
              <a:buNone/>
            </a:pPr>
            <a:endParaRPr lang="en-US" dirty="0"/>
          </a:p>
          <a:p>
            <a:pPr>
              <a:buNone/>
            </a:pPr>
            <a:r>
              <a:rPr lang="en-US" dirty="0"/>
              <a:t>Similar approach used in MAGIS</a:t>
            </a:r>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p:txBody>
      </p:sp>
      <p:sp>
        <p:nvSpPr>
          <p:cNvPr id="20" name="Rectangle 4">
            <a:extLst>
              <a:ext uri="{FF2B5EF4-FFF2-40B4-BE49-F238E27FC236}">
                <a16:creationId xmlns:a16="http://schemas.microsoft.com/office/drawing/2014/main" id="{195FA950-A2DF-4628-BB3B-C34993F3FD2B}"/>
              </a:ext>
            </a:extLst>
          </p:cNvPr>
          <p:cNvSpPr txBox="1">
            <a:spLocks noChangeArrowheads="1"/>
          </p:cNvSpPr>
          <p:nvPr/>
        </p:nvSpPr>
        <p:spPr>
          <a:xfrm>
            <a:off x="1981200" y="105747"/>
            <a:ext cx="8229600" cy="53340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Arial"/>
                <a:ea typeface="+mj-ea"/>
                <a:cs typeface="+mj-cs"/>
              </a:defRPr>
            </a:lvl1pPr>
          </a:lstStyle>
          <a:p>
            <a:r>
              <a:rPr lang="en-US" dirty="0">
                <a:latin typeface="+mn-lt"/>
              </a:rPr>
              <a:t>Lattice Launch</a:t>
            </a:r>
          </a:p>
        </p:txBody>
      </p:sp>
      <p:pic>
        <p:nvPicPr>
          <p:cNvPr id="3" name="Picture 2">
            <a:extLst>
              <a:ext uri="{FF2B5EF4-FFF2-40B4-BE49-F238E27FC236}">
                <a16:creationId xmlns:a16="http://schemas.microsoft.com/office/drawing/2014/main" id="{74084265-90D7-4FB5-9DA5-DB29E440BFDB}"/>
              </a:ext>
            </a:extLst>
          </p:cNvPr>
          <p:cNvPicPr>
            <a:picLocks noChangeAspect="1"/>
          </p:cNvPicPr>
          <p:nvPr/>
        </p:nvPicPr>
        <p:blipFill>
          <a:blip r:embed="rId2"/>
          <a:stretch>
            <a:fillRect/>
          </a:stretch>
        </p:blipFill>
        <p:spPr>
          <a:xfrm>
            <a:off x="8157128" y="1352539"/>
            <a:ext cx="2635199" cy="5272857"/>
          </a:xfrm>
          <a:prstGeom prst="rect">
            <a:avLst/>
          </a:prstGeom>
        </p:spPr>
      </p:pic>
    </p:spTree>
    <p:extLst>
      <p:ext uri="{BB962C8B-B14F-4D97-AF65-F5344CB8AC3E}">
        <p14:creationId xmlns:p14="http://schemas.microsoft.com/office/powerpoint/2010/main" val="15960233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5BADFD8CF55549BCD5C24D5077EAC8" ma:contentTypeVersion="7" ma:contentTypeDescription="Create a new document." ma:contentTypeScope="" ma:versionID="b1cf14ad4a67c4dcad1e2e6dd5dcfc38">
  <xsd:schema xmlns:xsd="http://www.w3.org/2001/XMLSchema" xmlns:xs="http://www.w3.org/2001/XMLSchema" xmlns:p="http://schemas.microsoft.com/office/2006/metadata/properties" xmlns:ns3="87ecda01-2ed8-486a-82e3-64d0c07e19e9" xmlns:ns4="98885606-5e59-4859-a898-3d9b717591f4" targetNamespace="http://schemas.microsoft.com/office/2006/metadata/properties" ma:root="true" ma:fieldsID="0d59e56712c2c106e606e78a0b609980" ns3:_="" ns4:_="">
    <xsd:import namespace="87ecda01-2ed8-486a-82e3-64d0c07e19e9"/>
    <xsd:import namespace="98885606-5e59-4859-a898-3d9b717591f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ecda01-2ed8-486a-82e3-64d0c07e19e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885606-5e59-4859-a898-3d9b717591f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17ED97E-BBDF-4B12-9ECF-2E89D1E29BA7}">
  <ds:schemaRefs>
    <ds:schemaRef ds:uri="http://schemas.microsoft.com/sharepoint/v3/contenttype/forms"/>
  </ds:schemaRefs>
</ds:datastoreItem>
</file>

<file path=customXml/itemProps2.xml><?xml version="1.0" encoding="utf-8"?>
<ds:datastoreItem xmlns:ds="http://schemas.openxmlformats.org/officeDocument/2006/customXml" ds:itemID="{2110C64A-CA64-47A4-910E-E1B73AB5E1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ecda01-2ed8-486a-82e3-64d0c07e19e9"/>
    <ds:schemaRef ds:uri="98885606-5e59-4859-a898-3d9b717591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EF4500C-5303-44B2-BEBA-50259C711A91}">
  <ds:schemaRefs>
    <ds:schemaRef ds:uri="98885606-5e59-4859-a898-3d9b717591f4"/>
    <ds:schemaRef ds:uri="http://schemas.microsoft.com/office/2006/documentManagement/types"/>
    <ds:schemaRef ds:uri="http://schemas.microsoft.com/office/infopath/2007/PartnerControls"/>
    <ds:schemaRef ds:uri="http://purl.org/dc/elements/1.1/"/>
    <ds:schemaRef ds:uri="http://schemas.microsoft.com/office/2006/metadata/properties"/>
    <ds:schemaRef ds:uri="87ecda01-2ed8-486a-82e3-64d0c07e19e9"/>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581</TotalTime>
  <Words>1128</Words>
  <Application>Microsoft Office PowerPoint</Application>
  <PresentationFormat>Widescreen</PresentationFormat>
  <Paragraphs>265</Paragraphs>
  <Slides>16</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Tahoma</vt:lpstr>
      <vt:lpstr>Office Theme</vt:lpstr>
      <vt:lpstr>Overview of an Example Measurement Sequence for the EP experiment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Tunable Frequency Offset for Gravity Gradient Compensation</vt:lpstr>
      <vt:lpstr>Gravity Gradient Compensation Results</vt:lpstr>
      <vt:lpstr>Imaging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Kovachy</dc:creator>
  <cp:lastModifiedBy>Tim Kovachy</cp:lastModifiedBy>
  <cp:revision>85</cp:revision>
  <dcterms:created xsi:type="dcterms:W3CDTF">2021-08-27T18:04:14Z</dcterms:created>
  <dcterms:modified xsi:type="dcterms:W3CDTF">2022-01-31T19:25:53Z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0x010100575BADFD8CF55549BCD5C24D5077EAC8</vt:lpwstr>
  </property>
</Properties>
</file>