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90" r:id="rId3"/>
    <p:sldId id="265" r:id="rId4"/>
    <p:sldId id="292" r:id="rId5"/>
    <p:sldId id="283" r:id="rId6"/>
    <p:sldId id="293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6405"/>
  </p:normalViewPr>
  <p:slideViewPr>
    <p:cSldViewPr snapToGrid="0" snapToObjects="1">
      <p:cViewPr varScale="1">
        <p:scale>
          <a:sx n="173" d="100"/>
          <a:sy n="17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C9F3-6380-1448-9A20-58CD2105CC8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FF68-1C38-CF4F-9B7C-6C076F49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2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323A-CDA6-014A-B893-93D62ED75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37430-AB8D-A247-8102-A9991E608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39ED-9839-D441-B2AF-DDEB4C3E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6C7F0-F7DD-1848-8027-B46A32D1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C2FA-0200-EF42-93A7-8A381B3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0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2B02-7905-3740-A4EA-A1E3C3A1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477A5-7BB2-1B48-820E-EAF7E922E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D908-594B-9E48-B079-2BA3D9F9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43F9A-9A35-6C4A-AF0F-2D577E11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70779-EDF0-C74A-9802-ED9934BA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B769F-11EE-DF4D-A89E-663F58B4E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B23EF-C6D0-D34F-88BC-DF350EB93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00E88-B423-B342-8112-95708717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8120-319B-3147-BF75-743EB127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BE4AA-CAC7-EB48-A88D-E5300868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EAD4-2097-E344-AFBD-C1168EAE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62272-BCED-734A-9BA8-DB3B72E8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9F2AD-4007-BD4B-AFCF-94A4DDA0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014D-1811-7445-86A6-D4909EA1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1B585-C1AE-A34E-AEB3-001BDF5B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A557-939C-6C41-8189-BE9C1F3E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835FF-6456-604B-B5A8-4F348FB49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D487-B9FE-004D-ABAA-B4F3FF98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63D1A-2A69-9846-BE23-C013C4AA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7C67-A757-8F4A-BAB4-A0E5A382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54B2-9D48-F049-B0CC-31FF5B8A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CA86-ABE7-104E-9724-713A482FB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D880-A21B-794A-BC76-BB65BD582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B6A62-3753-0E41-AFB3-45820D85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9C62C-FDC7-B54B-AF3B-37518C09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78F80-65E8-5A41-8105-4EFE6767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4B62-BC3B-D54F-BD9E-ED0D3868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4CC5B-774C-2948-A6D5-9F9D174A3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9B7D1-9447-2047-B851-C178FCB6E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28D75-6DA2-D743-974D-4156820CB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0850D-267B-2342-8A8A-01EB2551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5BFB0-F33A-914C-BE09-19997D49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F217E-25CA-8A49-A6B8-A3D9F01F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09D4E-F77B-0342-A489-987150ED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64E0-D762-F046-A7A1-1B17EE0A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5C667-7900-A34B-A87F-68931D1E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C5703-1601-C54D-A5D6-F4237301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A7CE0-5E60-4241-A1B9-65753E27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0DF98-9813-C646-A745-FA0EF784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D8CD-0B9C-6342-BF41-BB324A26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74950-1BEE-284E-9647-B7BBD8E0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2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911F-52A7-1C41-8888-6A1D4FDA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C56E-79F9-1848-8901-62203333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00C1B-9DDB-4149-B1F6-7040E45F4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8A660-65CC-8149-82DC-AF06A77B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D88DD-9AA7-6941-9CA6-9B5C8384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7FE21-B3FB-3E49-84BF-584C67A8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5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B1BE-ABE9-6C4F-99DE-9148977C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580BC-6F28-B347-9B4A-BE47035D7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30239-B1AE-C549-B799-4D50FC2BF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6454C-4C8E-EB46-8948-85CABCF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BD432-87E4-4546-9E0B-97FA3404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AD47A-503B-8143-A39A-9D0B21D8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AC661-AED5-CC48-89CD-93DEAF10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89C87-7F9D-7D4E-A9C9-2C5CAC762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9C25F-8120-0D4A-9FB3-D6B70889C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7243-2C69-E548-AF79-0445DA98309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4E2B3-24AE-9B4E-8654-DEFED366B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F9B7-8DBC-E64C-8689-BA7509560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0649-53F7-664F-9921-BA611B8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4CC24A-A65E-D049-B798-DB2670843A24}"/>
              </a:ext>
            </a:extLst>
          </p:cNvPr>
          <p:cNvSpPr txBox="1"/>
          <p:nvPr/>
        </p:nvSpPr>
        <p:spPr>
          <a:xfrm>
            <a:off x="-12544" y="6161400"/>
            <a:ext cx="1221448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52124-3174-034D-BFD5-4F6BE76265BE}"/>
              </a:ext>
            </a:extLst>
          </p:cNvPr>
          <p:cNvSpPr txBox="1"/>
          <p:nvPr/>
        </p:nvSpPr>
        <p:spPr>
          <a:xfrm>
            <a:off x="1144294" y="84670"/>
            <a:ext cx="9135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PASAIG-LWFA:</a:t>
            </a:r>
          </a:p>
          <a:p>
            <a:r>
              <a:rPr lang="en-US" sz="6000" b="1" dirty="0">
                <a:solidFill>
                  <a:srgbClr val="002060"/>
                </a:solidFill>
              </a:rPr>
              <a:t>Linear collider based on laser-plasma accelerators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2014A-C04D-C844-9E7B-EBDA1BA3BA19}"/>
              </a:ext>
            </a:extLst>
          </p:cNvPr>
          <p:cNvSpPr txBox="1"/>
          <p:nvPr/>
        </p:nvSpPr>
        <p:spPr>
          <a:xfrm>
            <a:off x="1144294" y="3531961"/>
            <a:ext cx="512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Carl Schroeder</a:t>
            </a:r>
          </a:p>
          <a:p>
            <a:r>
              <a:rPr lang="en-US" sz="2000" dirty="0">
                <a:solidFill>
                  <a:srgbClr val="002060"/>
                </a:solidFill>
                <a:latin typeface="Avenir Book" panose="02000503020000020003" pitchFamily="2" charset="0"/>
              </a:rPr>
              <a:t>BELLA Center, Berkeley Lab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CD204-7A90-E04F-8562-22ABD8E5DF09}"/>
              </a:ext>
            </a:extLst>
          </p:cNvPr>
          <p:cNvSpPr txBox="1"/>
          <p:nvPr/>
        </p:nvSpPr>
        <p:spPr>
          <a:xfrm>
            <a:off x="509891" y="4960618"/>
            <a:ext cx="1114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AF6 Contributed Paper Update Meeting — </a:t>
            </a:r>
            <a:r>
              <a:rPr lang="en-US" sz="2800" b="1" i="1" dirty="0"/>
              <a:t>Feb 15, 2022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8904D1-562F-4844-BA00-C2DA80B66820}"/>
              </a:ext>
            </a:extLst>
          </p:cNvPr>
          <p:cNvSpPr/>
          <p:nvPr/>
        </p:nvSpPr>
        <p:spPr>
          <a:xfrm>
            <a:off x="-12544" y="584816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Work supported by the U.S. DOE, Office of Science, Office of High Energy Physics, under Contract No. DE-AC02-05CH11231</a:t>
            </a:r>
          </a:p>
        </p:txBody>
      </p:sp>
      <p:pic>
        <p:nvPicPr>
          <p:cNvPr id="12" name="Picture 11" descr="RGB_White-Seal_White-Mark_SC_Horizontal.png">
            <a:extLst>
              <a:ext uri="{FF2B5EF4-FFF2-40B4-BE49-F238E27FC236}">
                <a16:creationId xmlns:a16="http://schemas.microsoft.com/office/drawing/2014/main" id="{D739DE0E-C6F9-1647-99BB-E94E2AF0D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33" y="6325515"/>
            <a:ext cx="2667838" cy="447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9102FB-2AE1-1E42-825B-F149CC6F8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" y="6053588"/>
            <a:ext cx="3271028" cy="892953"/>
          </a:xfrm>
          <a:prstGeom prst="rect">
            <a:avLst/>
          </a:prstGeom>
        </p:spPr>
      </p:pic>
      <p:pic>
        <p:nvPicPr>
          <p:cNvPr id="16" name="Google Shape;37;p1">
            <a:extLst>
              <a:ext uri="{FF2B5EF4-FFF2-40B4-BE49-F238E27FC236}">
                <a16:creationId xmlns:a16="http://schemas.microsoft.com/office/drawing/2014/main" id="{02AB4B35-ABD6-4C47-B54B-C2EDCEBE66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1584" y="6164316"/>
            <a:ext cx="707886" cy="70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25C8D2-9C27-B146-A939-1809E19B4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652" y="6165490"/>
            <a:ext cx="1925762" cy="7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8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Whitepaper Outline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811CDB8-8102-FF41-8224-C6103DAF9BA4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2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94953F-D704-534B-9BB2-95CC4453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208" y="0"/>
            <a:ext cx="922348" cy="695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ED528-3627-B34A-87DC-11C8783E4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34" y="-98668"/>
            <a:ext cx="7298166" cy="8100249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9ED2E84-78C2-0446-B16D-5E2D10BEC4CA}"/>
              </a:ext>
            </a:extLst>
          </p:cNvPr>
          <p:cNvGrpSpPr/>
          <p:nvPr/>
        </p:nvGrpSpPr>
        <p:grpSpPr>
          <a:xfrm>
            <a:off x="7386412" y="255820"/>
            <a:ext cx="2623862" cy="488513"/>
            <a:chOff x="7386412" y="255820"/>
            <a:chExt cx="2623862" cy="4885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773260-1E35-C245-84A3-1C2B506A2FFB}"/>
                </a:ext>
              </a:extLst>
            </p:cNvPr>
            <p:cNvSpPr/>
            <p:nvPr/>
          </p:nvSpPr>
          <p:spPr>
            <a:xfrm>
              <a:off x="7569207" y="326475"/>
              <a:ext cx="224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Exec. Sum. = 1 page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70A9FF0-788C-274C-860B-5F0F1AC91834}"/>
                </a:ext>
              </a:extLst>
            </p:cNvPr>
            <p:cNvSpPr/>
            <p:nvPr/>
          </p:nvSpPr>
          <p:spPr>
            <a:xfrm>
              <a:off x="7386412" y="255820"/>
              <a:ext cx="2623862" cy="48851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138900056">
                    <a:custGeom>
                      <a:avLst/>
                      <a:gdLst>
                        <a:gd name="connsiteX0" fmla="*/ 0 w 2623862"/>
                        <a:gd name="connsiteY0" fmla="*/ 244257 h 488513"/>
                        <a:gd name="connsiteX1" fmla="*/ 1311931 w 2623862"/>
                        <a:gd name="connsiteY1" fmla="*/ 0 h 488513"/>
                        <a:gd name="connsiteX2" fmla="*/ 2623862 w 2623862"/>
                        <a:gd name="connsiteY2" fmla="*/ 244257 h 488513"/>
                        <a:gd name="connsiteX3" fmla="*/ 1311931 w 2623862"/>
                        <a:gd name="connsiteY3" fmla="*/ 488514 h 488513"/>
                        <a:gd name="connsiteX4" fmla="*/ 0 w 2623862"/>
                        <a:gd name="connsiteY4" fmla="*/ 244257 h 488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3862" h="488513" extrusionOk="0">
                          <a:moveTo>
                            <a:pt x="0" y="244257"/>
                          </a:moveTo>
                          <a:cubicBezTo>
                            <a:pt x="-69429" y="-47945"/>
                            <a:pt x="699324" y="-9705"/>
                            <a:pt x="1311931" y="0"/>
                          </a:cubicBezTo>
                          <a:cubicBezTo>
                            <a:pt x="2021232" y="34164"/>
                            <a:pt x="2617998" y="118559"/>
                            <a:pt x="2623862" y="244257"/>
                          </a:cubicBezTo>
                          <a:cubicBezTo>
                            <a:pt x="2484147" y="281210"/>
                            <a:pt x="1956770" y="587147"/>
                            <a:pt x="1311931" y="488514"/>
                          </a:cubicBezTo>
                          <a:cubicBezTo>
                            <a:pt x="584378" y="481371"/>
                            <a:pt x="-1867" y="368727"/>
                            <a:pt x="0" y="24425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B2E71F2-60EA-B448-8AEC-2452FE0D4B0B}"/>
              </a:ext>
            </a:extLst>
          </p:cNvPr>
          <p:cNvGrpSpPr/>
          <p:nvPr/>
        </p:nvGrpSpPr>
        <p:grpSpPr>
          <a:xfrm>
            <a:off x="27708" y="-47966"/>
            <a:ext cx="5834907" cy="2477912"/>
            <a:chOff x="0" y="-47966"/>
            <a:chExt cx="5834907" cy="24779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AC05CD-E0C9-4444-9A55-3C9959E2A5ED}"/>
                </a:ext>
              </a:extLst>
            </p:cNvPr>
            <p:cNvSpPr/>
            <p:nvPr/>
          </p:nvSpPr>
          <p:spPr>
            <a:xfrm>
              <a:off x="6916" y="860286"/>
              <a:ext cx="4521334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Primary advantages of LWFAs:</a:t>
              </a:r>
            </a:p>
            <a:p>
              <a:pPr marL="914400" lvl="1" indent="-457200"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High gradient (&gt;1 GV/m geometric) – compactness</a:t>
              </a:r>
            </a:p>
            <a:p>
              <a:pPr marL="914400" lvl="1" indent="-457200"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Short bunches – </a:t>
              </a:r>
              <a:r>
                <a:rPr lang="en-US" sz="1600" dirty="0" err="1">
                  <a:solidFill>
                    <a:srgbClr val="002060"/>
                  </a:solidFill>
                  <a:latin typeface="Chalkboard" panose="03050602040202020205" pitchFamily="66" charset="77"/>
                </a:rPr>
                <a:t>beamstrahlung</a:t>
              </a: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 reduction = power savings: P ∝ (L)</a:t>
              </a:r>
              <a:r>
                <a:rPr lang="en-US" sz="1600" baseline="300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1/2</a:t>
              </a:r>
              <a:endParaRPr lang="en-US" sz="1600" dirty="0">
                <a:solidFill>
                  <a:srgbClr val="002060"/>
                </a:solidFill>
                <a:latin typeface="Chalkboard" panose="03050602040202020205" pitchFamily="66" charset="77"/>
              </a:endParaRPr>
            </a:p>
            <a:p>
              <a:endParaRPr lang="en-US" sz="1600" dirty="0">
                <a:solidFill>
                  <a:srgbClr val="002060"/>
                </a:solidFill>
                <a:latin typeface="Chalkboard" panose="03050602040202020205" pitchFamily="66" charset="77"/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CBA5F02-E7F0-7949-91D8-92316F082E73}"/>
                </a:ext>
              </a:extLst>
            </p:cNvPr>
            <p:cNvSpPr/>
            <p:nvPr/>
          </p:nvSpPr>
          <p:spPr>
            <a:xfrm rot="2297380" flipV="1">
              <a:off x="3974286" y="-47966"/>
              <a:ext cx="1860621" cy="1466701"/>
            </a:xfrm>
            <a:prstGeom prst="arc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  <a:extLst>
                <a:ext uri="{C807C97D-BFC1-408E-A445-0C87EB9F89A2}">
                  <ask:lineSketchStyleProps xmlns:ask="http://schemas.microsoft.com/office/drawing/2018/sketchyshapes" sd="3488238119">
                    <a:custGeom>
                      <a:avLst/>
                      <a:gdLst>
                        <a:gd name="connsiteX0" fmla="*/ 930310 w 1860621"/>
                        <a:gd name="connsiteY0" fmla="*/ 0 h 1466701"/>
                        <a:gd name="connsiteX1" fmla="*/ 1860621 w 1860621"/>
                        <a:gd name="connsiteY1" fmla="*/ 733351 h 1466701"/>
                        <a:gd name="connsiteX2" fmla="*/ 1386163 w 1860621"/>
                        <a:gd name="connsiteY2" fmla="*/ 733351 h 1466701"/>
                        <a:gd name="connsiteX3" fmla="*/ 930311 w 1860621"/>
                        <a:gd name="connsiteY3" fmla="*/ 733351 h 1466701"/>
                        <a:gd name="connsiteX4" fmla="*/ 930310 w 1860621"/>
                        <a:gd name="connsiteY4" fmla="*/ 0 h 1466701"/>
                        <a:gd name="connsiteX0" fmla="*/ 930310 w 1860621"/>
                        <a:gd name="connsiteY0" fmla="*/ 0 h 1466701"/>
                        <a:gd name="connsiteX1" fmla="*/ 1860621 w 1860621"/>
                        <a:gd name="connsiteY1" fmla="*/ 733351 h 1466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60621" h="1466701" stroke="0" extrusionOk="0">
                          <a:moveTo>
                            <a:pt x="930310" y="0"/>
                          </a:moveTo>
                          <a:cubicBezTo>
                            <a:pt x="1474925" y="11607"/>
                            <a:pt x="1802047" y="247043"/>
                            <a:pt x="1860621" y="733351"/>
                          </a:cubicBezTo>
                          <a:cubicBezTo>
                            <a:pt x="1744720" y="722683"/>
                            <a:pt x="1568883" y="725908"/>
                            <a:pt x="1386163" y="733351"/>
                          </a:cubicBezTo>
                          <a:cubicBezTo>
                            <a:pt x="1203443" y="740794"/>
                            <a:pt x="1124314" y="744653"/>
                            <a:pt x="930311" y="733351"/>
                          </a:cubicBezTo>
                          <a:cubicBezTo>
                            <a:pt x="959368" y="463211"/>
                            <a:pt x="922984" y="243920"/>
                            <a:pt x="930310" y="0"/>
                          </a:cubicBezTo>
                          <a:close/>
                        </a:path>
                        <a:path w="1860621" h="1466701" fill="none" extrusionOk="0">
                          <a:moveTo>
                            <a:pt x="930310" y="0"/>
                          </a:moveTo>
                          <a:cubicBezTo>
                            <a:pt x="1389528" y="-27231"/>
                            <a:pt x="1874253" y="397898"/>
                            <a:pt x="1860621" y="733351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E893D46-189E-9F40-99A4-3035E274EB79}"/>
                </a:ext>
              </a:extLst>
            </p:cNvPr>
            <p:cNvSpPr/>
            <p:nvPr/>
          </p:nvSpPr>
          <p:spPr>
            <a:xfrm>
              <a:off x="0" y="744332"/>
              <a:ext cx="4453646" cy="1490867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2928395881">
                    <a:custGeom>
                      <a:avLst/>
                      <a:gdLst>
                        <a:gd name="connsiteX0" fmla="*/ 0 w 4453646"/>
                        <a:gd name="connsiteY0" fmla="*/ 248483 h 1490867"/>
                        <a:gd name="connsiteX1" fmla="*/ 248483 w 4453646"/>
                        <a:gd name="connsiteY1" fmla="*/ 0 h 1490867"/>
                        <a:gd name="connsiteX2" fmla="*/ 813723 w 4453646"/>
                        <a:gd name="connsiteY2" fmla="*/ 0 h 1490867"/>
                        <a:gd name="connsiteX3" fmla="*/ 1260263 w 4453646"/>
                        <a:gd name="connsiteY3" fmla="*/ 0 h 1490867"/>
                        <a:gd name="connsiteX4" fmla="*/ 1706802 w 4453646"/>
                        <a:gd name="connsiteY4" fmla="*/ 0 h 1490867"/>
                        <a:gd name="connsiteX5" fmla="*/ 2153342 w 4453646"/>
                        <a:gd name="connsiteY5" fmla="*/ 0 h 1490867"/>
                        <a:gd name="connsiteX6" fmla="*/ 2718582 w 4453646"/>
                        <a:gd name="connsiteY6" fmla="*/ 0 h 1490867"/>
                        <a:gd name="connsiteX7" fmla="*/ 3244255 w 4453646"/>
                        <a:gd name="connsiteY7" fmla="*/ 0 h 1490867"/>
                        <a:gd name="connsiteX8" fmla="*/ 4205163 w 4453646"/>
                        <a:gd name="connsiteY8" fmla="*/ 0 h 1490867"/>
                        <a:gd name="connsiteX9" fmla="*/ 4453646 w 4453646"/>
                        <a:gd name="connsiteY9" fmla="*/ 248483 h 1490867"/>
                        <a:gd name="connsiteX10" fmla="*/ 4453646 w 4453646"/>
                        <a:gd name="connsiteY10" fmla="*/ 725555 h 1490867"/>
                        <a:gd name="connsiteX11" fmla="*/ 4453646 w 4453646"/>
                        <a:gd name="connsiteY11" fmla="*/ 1242384 h 1490867"/>
                        <a:gd name="connsiteX12" fmla="*/ 4205163 w 4453646"/>
                        <a:gd name="connsiteY12" fmla="*/ 1490867 h 1490867"/>
                        <a:gd name="connsiteX13" fmla="*/ 3719057 w 4453646"/>
                        <a:gd name="connsiteY13" fmla="*/ 1490867 h 1490867"/>
                        <a:gd name="connsiteX14" fmla="*/ 3232950 w 4453646"/>
                        <a:gd name="connsiteY14" fmla="*/ 1490867 h 1490867"/>
                        <a:gd name="connsiteX15" fmla="*/ 2628143 w 4453646"/>
                        <a:gd name="connsiteY15" fmla="*/ 1490867 h 1490867"/>
                        <a:gd name="connsiteX16" fmla="*/ 2181604 w 4453646"/>
                        <a:gd name="connsiteY16" fmla="*/ 1490867 h 1490867"/>
                        <a:gd name="connsiteX17" fmla="*/ 1735064 w 4453646"/>
                        <a:gd name="connsiteY17" fmla="*/ 1490867 h 1490867"/>
                        <a:gd name="connsiteX18" fmla="*/ 1130257 w 4453646"/>
                        <a:gd name="connsiteY18" fmla="*/ 1490867 h 1490867"/>
                        <a:gd name="connsiteX19" fmla="*/ 248483 w 4453646"/>
                        <a:gd name="connsiteY19" fmla="*/ 1490867 h 1490867"/>
                        <a:gd name="connsiteX20" fmla="*/ 0 w 4453646"/>
                        <a:gd name="connsiteY20" fmla="*/ 1242384 h 1490867"/>
                        <a:gd name="connsiteX21" fmla="*/ 0 w 4453646"/>
                        <a:gd name="connsiteY21" fmla="*/ 775251 h 1490867"/>
                        <a:gd name="connsiteX22" fmla="*/ 0 w 4453646"/>
                        <a:gd name="connsiteY22" fmla="*/ 248483 h 1490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453646" h="1490867" extrusionOk="0">
                          <a:moveTo>
                            <a:pt x="0" y="248483"/>
                          </a:moveTo>
                          <a:cubicBezTo>
                            <a:pt x="38101" y="109967"/>
                            <a:pt x="76011" y="-15466"/>
                            <a:pt x="248483" y="0"/>
                          </a:cubicBezTo>
                          <a:cubicBezTo>
                            <a:pt x="509789" y="-55298"/>
                            <a:pt x="660637" y="4685"/>
                            <a:pt x="813723" y="0"/>
                          </a:cubicBezTo>
                          <a:cubicBezTo>
                            <a:pt x="966809" y="-4685"/>
                            <a:pt x="1090583" y="6723"/>
                            <a:pt x="1260263" y="0"/>
                          </a:cubicBezTo>
                          <a:cubicBezTo>
                            <a:pt x="1429943" y="-6723"/>
                            <a:pt x="1557885" y="20959"/>
                            <a:pt x="1706802" y="0"/>
                          </a:cubicBezTo>
                          <a:cubicBezTo>
                            <a:pt x="1855719" y="-20959"/>
                            <a:pt x="2017729" y="13908"/>
                            <a:pt x="2153342" y="0"/>
                          </a:cubicBezTo>
                          <a:cubicBezTo>
                            <a:pt x="2288955" y="-13908"/>
                            <a:pt x="2479033" y="28485"/>
                            <a:pt x="2718582" y="0"/>
                          </a:cubicBezTo>
                          <a:cubicBezTo>
                            <a:pt x="2958131" y="-28485"/>
                            <a:pt x="3001235" y="10789"/>
                            <a:pt x="3244255" y="0"/>
                          </a:cubicBezTo>
                          <a:cubicBezTo>
                            <a:pt x="3487275" y="-10789"/>
                            <a:pt x="3789094" y="15317"/>
                            <a:pt x="4205163" y="0"/>
                          </a:cubicBezTo>
                          <a:cubicBezTo>
                            <a:pt x="4350273" y="5415"/>
                            <a:pt x="4448379" y="91082"/>
                            <a:pt x="4453646" y="248483"/>
                          </a:cubicBezTo>
                          <a:cubicBezTo>
                            <a:pt x="4487236" y="392789"/>
                            <a:pt x="4426830" y="580074"/>
                            <a:pt x="4453646" y="725555"/>
                          </a:cubicBezTo>
                          <a:cubicBezTo>
                            <a:pt x="4480462" y="871036"/>
                            <a:pt x="4434438" y="1000114"/>
                            <a:pt x="4453646" y="1242384"/>
                          </a:cubicBezTo>
                          <a:cubicBezTo>
                            <a:pt x="4490161" y="1388468"/>
                            <a:pt x="4338289" y="1471134"/>
                            <a:pt x="4205163" y="1490867"/>
                          </a:cubicBezTo>
                          <a:cubicBezTo>
                            <a:pt x="4035096" y="1537450"/>
                            <a:pt x="3848530" y="1458984"/>
                            <a:pt x="3719057" y="1490867"/>
                          </a:cubicBezTo>
                          <a:cubicBezTo>
                            <a:pt x="3589584" y="1522750"/>
                            <a:pt x="3360551" y="1444769"/>
                            <a:pt x="3232950" y="1490867"/>
                          </a:cubicBezTo>
                          <a:cubicBezTo>
                            <a:pt x="3105349" y="1536965"/>
                            <a:pt x="2890600" y="1462013"/>
                            <a:pt x="2628143" y="1490867"/>
                          </a:cubicBezTo>
                          <a:cubicBezTo>
                            <a:pt x="2365686" y="1519721"/>
                            <a:pt x="2282571" y="1459171"/>
                            <a:pt x="2181604" y="1490867"/>
                          </a:cubicBezTo>
                          <a:cubicBezTo>
                            <a:pt x="2080637" y="1522563"/>
                            <a:pt x="1915738" y="1455246"/>
                            <a:pt x="1735064" y="1490867"/>
                          </a:cubicBezTo>
                          <a:cubicBezTo>
                            <a:pt x="1554390" y="1526488"/>
                            <a:pt x="1325964" y="1441748"/>
                            <a:pt x="1130257" y="1490867"/>
                          </a:cubicBezTo>
                          <a:cubicBezTo>
                            <a:pt x="934550" y="1539986"/>
                            <a:pt x="504208" y="1472389"/>
                            <a:pt x="248483" y="1490867"/>
                          </a:cubicBezTo>
                          <a:cubicBezTo>
                            <a:pt x="127171" y="1491832"/>
                            <a:pt x="-21524" y="1356462"/>
                            <a:pt x="0" y="1242384"/>
                          </a:cubicBezTo>
                          <a:cubicBezTo>
                            <a:pt x="-54694" y="1110863"/>
                            <a:pt x="37558" y="935353"/>
                            <a:pt x="0" y="775251"/>
                          </a:cubicBezTo>
                          <a:cubicBezTo>
                            <a:pt x="-37558" y="615149"/>
                            <a:pt x="56537" y="370209"/>
                            <a:pt x="0" y="248483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7149A7-575D-9340-A0C7-AFC28D2CABF2}"/>
              </a:ext>
            </a:extLst>
          </p:cNvPr>
          <p:cNvGrpSpPr/>
          <p:nvPr/>
        </p:nvGrpSpPr>
        <p:grpSpPr>
          <a:xfrm>
            <a:off x="610848" y="415130"/>
            <a:ext cx="5116709" cy="2692098"/>
            <a:chOff x="610848" y="415130"/>
            <a:chExt cx="5116709" cy="2692098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DF76B293-DE6C-414B-AFC2-362DB105D30B}"/>
                </a:ext>
              </a:extLst>
            </p:cNvPr>
            <p:cNvSpPr/>
            <p:nvPr/>
          </p:nvSpPr>
          <p:spPr>
            <a:xfrm rot="811948" flipV="1">
              <a:off x="3377900" y="415130"/>
              <a:ext cx="2236454" cy="2249165"/>
            </a:xfrm>
            <a:prstGeom prst="arc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  <a:extLst>
                <a:ext uri="{C807C97D-BFC1-408E-A445-0C87EB9F89A2}">
                  <ask:lineSketchStyleProps xmlns:ask="http://schemas.microsoft.com/office/drawing/2018/sketchyshapes" sd="3488238119">
                    <a:custGeom>
                      <a:avLst/>
                      <a:gdLst>
                        <a:gd name="connsiteX0" fmla="*/ 1118227 w 2236454"/>
                        <a:gd name="connsiteY0" fmla="*/ 0 h 2249165"/>
                        <a:gd name="connsiteX1" fmla="*/ 2236454 w 2236454"/>
                        <a:gd name="connsiteY1" fmla="*/ 1124583 h 2249165"/>
                        <a:gd name="connsiteX2" fmla="*/ 1666158 w 2236454"/>
                        <a:gd name="connsiteY2" fmla="*/ 1124583 h 2249165"/>
                        <a:gd name="connsiteX3" fmla="*/ 1118227 w 2236454"/>
                        <a:gd name="connsiteY3" fmla="*/ 1124583 h 2249165"/>
                        <a:gd name="connsiteX4" fmla="*/ 1118227 w 2236454"/>
                        <a:gd name="connsiteY4" fmla="*/ 584783 h 2249165"/>
                        <a:gd name="connsiteX5" fmla="*/ 1118227 w 2236454"/>
                        <a:gd name="connsiteY5" fmla="*/ 0 h 2249165"/>
                        <a:gd name="connsiteX0" fmla="*/ 1118227 w 2236454"/>
                        <a:gd name="connsiteY0" fmla="*/ 0 h 2249165"/>
                        <a:gd name="connsiteX1" fmla="*/ 2236454 w 2236454"/>
                        <a:gd name="connsiteY1" fmla="*/ 1124583 h 2249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36454" h="2249165" stroke="0" extrusionOk="0">
                          <a:moveTo>
                            <a:pt x="1118227" y="0"/>
                          </a:moveTo>
                          <a:cubicBezTo>
                            <a:pt x="1839925" y="39213"/>
                            <a:pt x="2216425" y="475697"/>
                            <a:pt x="2236454" y="1124583"/>
                          </a:cubicBezTo>
                          <a:cubicBezTo>
                            <a:pt x="1963615" y="1124234"/>
                            <a:pt x="1912698" y="1129730"/>
                            <a:pt x="1666158" y="1124583"/>
                          </a:cubicBezTo>
                          <a:cubicBezTo>
                            <a:pt x="1419618" y="1119436"/>
                            <a:pt x="1261571" y="1134965"/>
                            <a:pt x="1118227" y="1124583"/>
                          </a:cubicBezTo>
                          <a:cubicBezTo>
                            <a:pt x="1104858" y="925498"/>
                            <a:pt x="1141748" y="704715"/>
                            <a:pt x="1118227" y="584783"/>
                          </a:cubicBezTo>
                          <a:cubicBezTo>
                            <a:pt x="1094706" y="464851"/>
                            <a:pt x="1107017" y="284021"/>
                            <a:pt x="1118227" y="0"/>
                          </a:cubicBezTo>
                          <a:close/>
                        </a:path>
                        <a:path w="2236454" h="2249165" fill="none" extrusionOk="0">
                          <a:moveTo>
                            <a:pt x="1118227" y="0"/>
                          </a:moveTo>
                          <a:cubicBezTo>
                            <a:pt x="1581384" y="-5155"/>
                            <a:pt x="2229034" y="516984"/>
                            <a:pt x="2236454" y="1124583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CE806AB-A719-FA45-8EC8-8B8E07481632}"/>
                </a:ext>
              </a:extLst>
            </p:cNvPr>
            <p:cNvSpPr/>
            <p:nvPr/>
          </p:nvSpPr>
          <p:spPr>
            <a:xfrm>
              <a:off x="610848" y="2481412"/>
              <a:ext cx="3605551" cy="625816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2928395881">
                    <a:custGeom>
                      <a:avLst/>
                      <a:gdLst>
                        <a:gd name="connsiteX0" fmla="*/ 0 w 3605551"/>
                        <a:gd name="connsiteY0" fmla="*/ 104305 h 625816"/>
                        <a:gd name="connsiteX1" fmla="*/ 104305 w 3605551"/>
                        <a:gd name="connsiteY1" fmla="*/ 0 h 625816"/>
                        <a:gd name="connsiteX2" fmla="*/ 670462 w 3605551"/>
                        <a:gd name="connsiteY2" fmla="*/ 0 h 625816"/>
                        <a:gd name="connsiteX3" fmla="*/ 1134710 w 3605551"/>
                        <a:gd name="connsiteY3" fmla="*/ 0 h 625816"/>
                        <a:gd name="connsiteX4" fmla="*/ 1598959 w 3605551"/>
                        <a:gd name="connsiteY4" fmla="*/ 0 h 625816"/>
                        <a:gd name="connsiteX5" fmla="*/ 2063208 w 3605551"/>
                        <a:gd name="connsiteY5" fmla="*/ 0 h 625816"/>
                        <a:gd name="connsiteX6" fmla="*/ 2629364 w 3605551"/>
                        <a:gd name="connsiteY6" fmla="*/ 0 h 625816"/>
                        <a:gd name="connsiteX7" fmla="*/ 3501246 w 3605551"/>
                        <a:gd name="connsiteY7" fmla="*/ 0 h 625816"/>
                        <a:gd name="connsiteX8" fmla="*/ 3605551 w 3605551"/>
                        <a:gd name="connsiteY8" fmla="*/ 104305 h 625816"/>
                        <a:gd name="connsiteX9" fmla="*/ 3605551 w 3605551"/>
                        <a:gd name="connsiteY9" fmla="*/ 521511 h 625816"/>
                        <a:gd name="connsiteX10" fmla="*/ 3501246 w 3605551"/>
                        <a:gd name="connsiteY10" fmla="*/ 625816 h 625816"/>
                        <a:gd name="connsiteX11" fmla="*/ 3036997 w 3605551"/>
                        <a:gd name="connsiteY11" fmla="*/ 625816 h 625816"/>
                        <a:gd name="connsiteX12" fmla="*/ 2436871 w 3605551"/>
                        <a:gd name="connsiteY12" fmla="*/ 625816 h 625816"/>
                        <a:gd name="connsiteX13" fmla="*/ 1836745 w 3605551"/>
                        <a:gd name="connsiteY13" fmla="*/ 625816 h 625816"/>
                        <a:gd name="connsiteX14" fmla="*/ 1338527 w 3605551"/>
                        <a:gd name="connsiteY14" fmla="*/ 625816 h 625816"/>
                        <a:gd name="connsiteX15" fmla="*/ 738401 w 3605551"/>
                        <a:gd name="connsiteY15" fmla="*/ 625816 h 625816"/>
                        <a:gd name="connsiteX16" fmla="*/ 104305 w 3605551"/>
                        <a:gd name="connsiteY16" fmla="*/ 625816 h 625816"/>
                        <a:gd name="connsiteX17" fmla="*/ 0 w 3605551"/>
                        <a:gd name="connsiteY17" fmla="*/ 521511 h 625816"/>
                        <a:gd name="connsiteX18" fmla="*/ 0 w 3605551"/>
                        <a:gd name="connsiteY18" fmla="*/ 104305 h 62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605551" h="625816" extrusionOk="0">
                          <a:moveTo>
                            <a:pt x="0" y="104305"/>
                          </a:moveTo>
                          <a:cubicBezTo>
                            <a:pt x="10710" y="46338"/>
                            <a:pt x="38753" y="-3487"/>
                            <a:pt x="104305" y="0"/>
                          </a:cubicBezTo>
                          <a:cubicBezTo>
                            <a:pt x="244457" y="-27076"/>
                            <a:pt x="526200" y="15477"/>
                            <a:pt x="670462" y="0"/>
                          </a:cubicBezTo>
                          <a:cubicBezTo>
                            <a:pt x="814724" y="-15477"/>
                            <a:pt x="964565" y="10579"/>
                            <a:pt x="1134710" y="0"/>
                          </a:cubicBezTo>
                          <a:cubicBezTo>
                            <a:pt x="1304855" y="-10579"/>
                            <a:pt x="1467803" y="2419"/>
                            <a:pt x="1598959" y="0"/>
                          </a:cubicBezTo>
                          <a:cubicBezTo>
                            <a:pt x="1730115" y="-2419"/>
                            <a:pt x="1837029" y="16733"/>
                            <a:pt x="2063208" y="0"/>
                          </a:cubicBezTo>
                          <a:cubicBezTo>
                            <a:pt x="2289387" y="-16733"/>
                            <a:pt x="2357187" y="32541"/>
                            <a:pt x="2629364" y="0"/>
                          </a:cubicBezTo>
                          <a:cubicBezTo>
                            <a:pt x="2901541" y="-32541"/>
                            <a:pt x="3153489" y="13032"/>
                            <a:pt x="3501246" y="0"/>
                          </a:cubicBezTo>
                          <a:cubicBezTo>
                            <a:pt x="3561976" y="6952"/>
                            <a:pt x="3600366" y="42383"/>
                            <a:pt x="3605551" y="104305"/>
                          </a:cubicBezTo>
                          <a:cubicBezTo>
                            <a:pt x="3651031" y="281576"/>
                            <a:pt x="3582157" y="375251"/>
                            <a:pt x="3605551" y="521511"/>
                          </a:cubicBezTo>
                          <a:cubicBezTo>
                            <a:pt x="3606665" y="562664"/>
                            <a:pt x="3570399" y="636359"/>
                            <a:pt x="3501246" y="625816"/>
                          </a:cubicBezTo>
                          <a:cubicBezTo>
                            <a:pt x="3313686" y="659009"/>
                            <a:pt x="3196949" y="596593"/>
                            <a:pt x="3036997" y="625816"/>
                          </a:cubicBezTo>
                          <a:cubicBezTo>
                            <a:pt x="2877045" y="655039"/>
                            <a:pt x="2695351" y="570966"/>
                            <a:pt x="2436871" y="625816"/>
                          </a:cubicBezTo>
                          <a:cubicBezTo>
                            <a:pt x="2178391" y="680666"/>
                            <a:pt x="2078559" y="598708"/>
                            <a:pt x="1836745" y="625816"/>
                          </a:cubicBezTo>
                          <a:cubicBezTo>
                            <a:pt x="1594931" y="652924"/>
                            <a:pt x="1475221" y="598021"/>
                            <a:pt x="1338527" y="625816"/>
                          </a:cubicBezTo>
                          <a:cubicBezTo>
                            <a:pt x="1201833" y="653611"/>
                            <a:pt x="947000" y="618677"/>
                            <a:pt x="738401" y="625816"/>
                          </a:cubicBezTo>
                          <a:cubicBezTo>
                            <a:pt x="529802" y="632955"/>
                            <a:pt x="255248" y="617414"/>
                            <a:pt x="104305" y="625816"/>
                          </a:cubicBezTo>
                          <a:cubicBezTo>
                            <a:pt x="44963" y="616156"/>
                            <a:pt x="-4592" y="590362"/>
                            <a:pt x="0" y="521511"/>
                          </a:cubicBezTo>
                          <a:cubicBezTo>
                            <a:pt x="-35478" y="352328"/>
                            <a:pt x="33886" y="287798"/>
                            <a:pt x="0" y="104305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C77848-D7D6-4745-A3E2-4A97FE179CB6}"/>
                </a:ext>
              </a:extLst>
            </p:cNvPr>
            <p:cNvSpPr/>
            <p:nvPr/>
          </p:nvSpPr>
          <p:spPr>
            <a:xfrm>
              <a:off x="726960" y="2512676"/>
              <a:ext cx="3153225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Discuss progress since last P5 &amp; 2015 HEPAP subpanel report</a:t>
              </a: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6CF247C5-4289-F740-B19A-6A3D76FC11AC}"/>
                </a:ext>
              </a:extLst>
            </p:cNvPr>
            <p:cNvSpPr/>
            <p:nvPr/>
          </p:nvSpPr>
          <p:spPr>
            <a:xfrm rot="1574711" flipV="1">
              <a:off x="3555828" y="776706"/>
              <a:ext cx="2171729" cy="1952878"/>
            </a:xfrm>
            <a:prstGeom prst="arc">
              <a:avLst>
                <a:gd name="adj1" fmla="val 16200000"/>
                <a:gd name="adj2" fmla="val 21595586"/>
              </a:avLst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  <a:extLst>
                <a:ext uri="{C807C97D-BFC1-408E-A445-0C87EB9F89A2}">
                  <ask:lineSketchStyleProps xmlns:ask="http://schemas.microsoft.com/office/drawing/2018/sketchyshapes" sd="3488238119">
                    <a:custGeom>
                      <a:avLst/>
                      <a:gdLst>
                        <a:gd name="connsiteX0" fmla="*/ 1085864 w 2171729"/>
                        <a:gd name="connsiteY0" fmla="*/ 0 h 1952878"/>
                        <a:gd name="connsiteX1" fmla="*/ 2171728 w 2171729"/>
                        <a:gd name="connsiteY1" fmla="*/ 975045 h 1952878"/>
                        <a:gd name="connsiteX2" fmla="*/ 1617938 w 2171729"/>
                        <a:gd name="connsiteY2" fmla="*/ 975756 h 1952878"/>
                        <a:gd name="connsiteX3" fmla="*/ 1085865 w 2171729"/>
                        <a:gd name="connsiteY3" fmla="*/ 976439 h 1952878"/>
                        <a:gd name="connsiteX4" fmla="*/ 1085864 w 2171729"/>
                        <a:gd name="connsiteY4" fmla="*/ 0 h 1952878"/>
                        <a:gd name="connsiteX0" fmla="*/ 1085864 w 2171729"/>
                        <a:gd name="connsiteY0" fmla="*/ 0 h 1952878"/>
                        <a:gd name="connsiteX1" fmla="*/ 2171728 w 2171729"/>
                        <a:gd name="connsiteY1" fmla="*/ 975045 h 1952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71729" h="1952878" stroke="0" extrusionOk="0">
                          <a:moveTo>
                            <a:pt x="1085864" y="0"/>
                          </a:moveTo>
                          <a:cubicBezTo>
                            <a:pt x="1797223" y="42279"/>
                            <a:pt x="2157457" y="417700"/>
                            <a:pt x="2171728" y="975045"/>
                          </a:cubicBezTo>
                          <a:cubicBezTo>
                            <a:pt x="2051313" y="979884"/>
                            <a:pt x="1861609" y="952829"/>
                            <a:pt x="1617938" y="975756"/>
                          </a:cubicBezTo>
                          <a:cubicBezTo>
                            <a:pt x="1374267" y="998683"/>
                            <a:pt x="1285729" y="968576"/>
                            <a:pt x="1085865" y="976439"/>
                          </a:cubicBezTo>
                          <a:cubicBezTo>
                            <a:pt x="1096511" y="641546"/>
                            <a:pt x="988517" y="318442"/>
                            <a:pt x="1085864" y="0"/>
                          </a:cubicBezTo>
                          <a:close/>
                        </a:path>
                        <a:path w="2171729" h="1952878" fill="none" extrusionOk="0">
                          <a:moveTo>
                            <a:pt x="1085864" y="0"/>
                          </a:moveTo>
                          <a:cubicBezTo>
                            <a:pt x="1656957" y="-13974"/>
                            <a:pt x="2179771" y="481728"/>
                            <a:pt x="2171728" y="975045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A55E6A8-A089-A641-B2DA-45D18E996E65}"/>
              </a:ext>
            </a:extLst>
          </p:cNvPr>
          <p:cNvGrpSpPr/>
          <p:nvPr/>
        </p:nvGrpSpPr>
        <p:grpSpPr>
          <a:xfrm>
            <a:off x="8886319" y="916539"/>
            <a:ext cx="2861131" cy="2335389"/>
            <a:chOff x="8621626" y="1234005"/>
            <a:chExt cx="2861131" cy="2017923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B91A0C6-C43B-134D-8E51-DE3BE241050C}"/>
                </a:ext>
              </a:extLst>
            </p:cNvPr>
            <p:cNvSpPr/>
            <p:nvPr/>
          </p:nvSpPr>
          <p:spPr>
            <a:xfrm rot="6473343">
              <a:off x="8352286" y="1503345"/>
              <a:ext cx="2017923" cy="1479244"/>
            </a:xfrm>
            <a:prstGeom prst="arc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  <a:extLst>
                <a:ext uri="{C807C97D-BFC1-408E-A445-0C87EB9F89A2}">
                  <ask:lineSketchStyleProps xmlns:ask="http://schemas.microsoft.com/office/drawing/2018/sketchyshapes" sd="3488238119">
                    <a:custGeom>
                      <a:avLst/>
                      <a:gdLst>
                        <a:gd name="connsiteX0" fmla="*/ 1167694 w 2335389"/>
                        <a:gd name="connsiteY0" fmla="*/ 0 h 1479244"/>
                        <a:gd name="connsiteX1" fmla="*/ 2335389 w 2335389"/>
                        <a:gd name="connsiteY1" fmla="*/ 739622 h 1479244"/>
                        <a:gd name="connsiteX2" fmla="*/ 1739865 w 2335389"/>
                        <a:gd name="connsiteY2" fmla="*/ 739622 h 1479244"/>
                        <a:gd name="connsiteX3" fmla="*/ 1167695 w 2335389"/>
                        <a:gd name="connsiteY3" fmla="*/ 739622 h 1479244"/>
                        <a:gd name="connsiteX4" fmla="*/ 1167694 w 2335389"/>
                        <a:gd name="connsiteY4" fmla="*/ 0 h 1479244"/>
                        <a:gd name="connsiteX0" fmla="*/ 1167694 w 2335389"/>
                        <a:gd name="connsiteY0" fmla="*/ 0 h 1479244"/>
                        <a:gd name="connsiteX1" fmla="*/ 2335389 w 2335389"/>
                        <a:gd name="connsiteY1" fmla="*/ 739622 h 14792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35389" h="1479244" stroke="0" extrusionOk="0">
                          <a:moveTo>
                            <a:pt x="1167694" y="0"/>
                          </a:moveTo>
                          <a:cubicBezTo>
                            <a:pt x="1863712" y="19252"/>
                            <a:pt x="2326901" y="319361"/>
                            <a:pt x="2335389" y="739622"/>
                          </a:cubicBezTo>
                          <a:cubicBezTo>
                            <a:pt x="2059141" y="770440"/>
                            <a:pt x="1983570" y="726740"/>
                            <a:pt x="1739865" y="739622"/>
                          </a:cubicBezTo>
                          <a:cubicBezTo>
                            <a:pt x="1496160" y="752504"/>
                            <a:pt x="1435505" y="714542"/>
                            <a:pt x="1167695" y="739622"/>
                          </a:cubicBezTo>
                          <a:cubicBezTo>
                            <a:pt x="1205211" y="459913"/>
                            <a:pt x="1131617" y="243933"/>
                            <a:pt x="1167694" y="0"/>
                          </a:cubicBezTo>
                          <a:close/>
                        </a:path>
                        <a:path w="2335389" h="1479244" fill="none" extrusionOk="0">
                          <a:moveTo>
                            <a:pt x="1167694" y="0"/>
                          </a:moveTo>
                          <a:cubicBezTo>
                            <a:pt x="1772717" y="-19896"/>
                            <a:pt x="2356100" y="436827"/>
                            <a:pt x="2335389" y="739622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8B09127-7771-C346-BDAB-2010261F64F5}"/>
                </a:ext>
              </a:extLst>
            </p:cNvPr>
            <p:cNvSpPr/>
            <p:nvPr/>
          </p:nvSpPr>
          <p:spPr>
            <a:xfrm>
              <a:off x="8931204" y="1638557"/>
              <a:ext cx="2315004" cy="813507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2928395881">
                    <a:custGeom>
                      <a:avLst/>
                      <a:gdLst>
                        <a:gd name="connsiteX0" fmla="*/ 0 w 2315004"/>
                        <a:gd name="connsiteY0" fmla="*/ 156918 h 941490"/>
                        <a:gd name="connsiteX1" fmla="*/ 156918 w 2315004"/>
                        <a:gd name="connsiteY1" fmla="*/ 0 h 941490"/>
                        <a:gd name="connsiteX2" fmla="*/ 657210 w 2315004"/>
                        <a:gd name="connsiteY2" fmla="*/ 0 h 941490"/>
                        <a:gd name="connsiteX3" fmla="*/ 1097467 w 2315004"/>
                        <a:gd name="connsiteY3" fmla="*/ 0 h 941490"/>
                        <a:gd name="connsiteX4" fmla="*/ 1537724 w 2315004"/>
                        <a:gd name="connsiteY4" fmla="*/ 0 h 941490"/>
                        <a:gd name="connsiteX5" fmla="*/ 2158086 w 2315004"/>
                        <a:gd name="connsiteY5" fmla="*/ 0 h 941490"/>
                        <a:gd name="connsiteX6" fmla="*/ 2315004 w 2315004"/>
                        <a:gd name="connsiteY6" fmla="*/ 156918 h 941490"/>
                        <a:gd name="connsiteX7" fmla="*/ 2315004 w 2315004"/>
                        <a:gd name="connsiteY7" fmla="*/ 477022 h 941490"/>
                        <a:gd name="connsiteX8" fmla="*/ 2315004 w 2315004"/>
                        <a:gd name="connsiteY8" fmla="*/ 784572 h 941490"/>
                        <a:gd name="connsiteX9" fmla="*/ 2158086 w 2315004"/>
                        <a:gd name="connsiteY9" fmla="*/ 941490 h 941490"/>
                        <a:gd name="connsiteX10" fmla="*/ 1617771 w 2315004"/>
                        <a:gd name="connsiteY10" fmla="*/ 941490 h 941490"/>
                        <a:gd name="connsiteX11" fmla="*/ 1097467 w 2315004"/>
                        <a:gd name="connsiteY11" fmla="*/ 941490 h 941490"/>
                        <a:gd name="connsiteX12" fmla="*/ 156918 w 2315004"/>
                        <a:gd name="connsiteY12" fmla="*/ 941490 h 941490"/>
                        <a:gd name="connsiteX13" fmla="*/ 0 w 2315004"/>
                        <a:gd name="connsiteY13" fmla="*/ 784572 h 941490"/>
                        <a:gd name="connsiteX14" fmla="*/ 0 w 2315004"/>
                        <a:gd name="connsiteY14" fmla="*/ 483298 h 941490"/>
                        <a:gd name="connsiteX15" fmla="*/ 0 w 2315004"/>
                        <a:gd name="connsiteY15" fmla="*/ 156918 h 9414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315004" h="941490" extrusionOk="0">
                          <a:moveTo>
                            <a:pt x="0" y="156918"/>
                          </a:moveTo>
                          <a:cubicBezTo>
                            <a:pt x="2578" y="70168"/>
                            <a:pt x="59534" y="-4705"/>
                            <a:pt x="156918" y="0"/>
                          </a:cubicBezTo>
                          <a:cubicBezTo>
                            <a:pt x="305934" y="-45146"/>
                            <a:pt x="536758" y="39604"/>
                            <a:pt x="657210" y="0"/>
                          </a:cubicBezTo>
                          <a:cubicBezTo>
                            <a:pt x="777662" y="-39604"/>
                            <a:pt x="991172" y="43707"/>
                            <a:pt x="1097467" y="0"/>
                          </a:cubicBezTo>
                          <a:cubicBezTo>
                            <a:pt x="1203762" y="-43707"/>
                            <a:pt x="1347178" y="16182"/>
                            <a:pt x="1537724" y="0"/>
                          </a:cubicBezTo>
                          <a:cubicBezTo>
                            <a:pt x="1728270" y="-16182"/>
                            <a:pt x="1927308" y="59470"/>
                            <a:pt x="2158086" y="0"/>
                          </a:cubicBezTo>
                          <a:cubicBezTo>
                            <a:pt x="2233438" y="-17597"/>
                            <a:pt x="2304296" y="87702"/>
                            <a:pt x="2315004" y="156918"/>
                          </a:cubicBezTo>
                          <a:cubicBezTo>
                            <a:pt x="2316015" y="244968"/>
                            <a:pt x="2295730" y="328547"/>
                            <a:pt x="2315004" y="477022"/>
                          </a:cubicBezTo>
                          <a:cubicBezTo>
                            <a:pt x="2334278" y="625497"/>
                            <a:pt x="2294128" y="716924"/>
                            <a:pt x="2315004" y="784572"/>
                          </a:cubicBezTo>
                          <a:cubicBezTo>
                            <a:pt x="2311992" y="883089"/>
                            <a:pt x="2265122" y="954006"/>
                            <a:pt x="2158086" y="941490"/>
                          </a:cubicBezTo>
                          <a:cubicBezTo>
                            <a:pt x="1925276" y="991072"/>
                            <a:pt x="1792064" y="921139"/>
                            <a:pt x="1617771" y="941490"/>
                          </a:cubicBezTo>
                          <a:cubicBezTo>
                            <a:pt x="1443479" y="961841"/>
                            <a:pt x="1329346" y="929386"/>
                            <a:pt x="1097467" y="941490"/>
                          </a:cubicBezTo>
                          <a:cubicBezTo>
                            <a:pt x="865588" y="953594"/>
                            <a:pt x="540927" y="854942"/>
                            <a:pt x="156918" y="941490"/>
                          </a:cubicBezTo>
                          <a:cubicBezTo>
                            <a:pt x="85855" y="922323"/>
                            <a:pt x="-15532" y="867068"/>
                            <a:pt x="0" y="784572"/>
                          </a:cubicBezTo>
                          <a:cubicBezTo>
                            <a:pt x="-23305" y="678009"/>
                            <a:pt x="2403" y="599589"/>
                            <a:pt x="0" y="483298"/>
                          </a:cubicBezTo>
                          <a:cubicBezTo>
                            <a:pt x="-2403" y="367007"/>
                            <a:pt x="35127" y="299227"/>
                            <a:pt x="0" y="15691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7B3BA72-8FC5-7546-887E-515F72575334}"/>
                </a:ext>
              </a:extLst>
            </p:cNvPr>
            <p:cNvSpPr/>
            <p:nvPr/>
          </p:nvSpPr>
          <p:spPr>
            <a:xfrm>
              <a:off x="8986621" y="1675415"/>
              <a:ext cx="2496136" cy="71803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Use facility (e.g., ILC) infrastructure (tunnel, site power, dump, etc.)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E3F217-2984-AA45-AABF-116ED2E325EC}"/>
              </a:ext>
            </a:extLst>
          </p:cNvPr>
          <p:cNvGrpSpPr/>
          <p:nvPr/>
        </p:nvGrpSpPr>
        <p:grpSpPr>
          <a:xfrm>
            <a:off x="803966" y="3345055"/>
            <a:ext cx="4407360" cy="2455381"/>
            <a:chOff x="803966" y="3345055"/>
            <a:chExt cx="4407360" cy="2455381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2308D194-C2C5-FF47-BD21-C0BFCE5A0992}"/>
                </a:ext>
              </a:extLst>
            </p:cNvPr>
            <p:cNvSpPr/>
            <p:nvPr/>
          </p:nvSpPr>
          <p:spPr>
            <a:xfrm>
              <a:off x="4830313" y="3537367"/>
              <a:ext cx="381013" cy="2263069"/>
            </a:xfrm>
            <a:prstGeom prst="leftBrace">
              <a:avLst/>
            </a:prstGeom>
            <a:ln w="28575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1136257699">
                    <a:custGeom>
                      <a:avLst/>
                      <a:gdLst>
                        <a:gd name="connsiteX0" fmla="*/ 381013 w 381013"/>
                        <a:gd name="connsiteY0" fmla="*/ 2263069 h 2263069"/>
                        <a:gd name="connsiteX1" fmla="*/ 190506 w 381013"/>
                        <a:gd name="connsiteY1" fmla="*/ 2231319 h 2263069"/>
                        <a:gd name="connsiteX2" fmla="*/ 190507 w 381013"/>
                        <a:gd name="connsiteY2" fmla="*/ 1163284 h 2263069"/>
                        <a:gd name="connsiteX3" fmla="*/ 0 w 381013"/>
                        <a:gd name="connsiteY3" fmla="*/ 1131534 h 2263069"/>
                        <a:gd name="connsiteX4" fmla="*/ 190507 w 381013"/>
                        <a:gd name="connsiteY4" fmla="*/ 1099784 h 2263069"/>
                        <a:gd name="connsiteX5" fmla="*/ 190507 w 381013"/>
                        <a:gd name="connsiteY5" fmla="*/ 576447 h 2263069"/>
                        <a:gd name="connsiteX6" fmla="*/ 190507 w 381013"/>
                        <a:gd name="connsiteY6" fmla="*/ 31750 h 2263069"/>
                        <a:gd name="connsiteX7" fmla="*/ 381014 w 381013"/>
                        <a:gd name="connsiteY7" fmla="*/ 0 h 2263069"/>
                        <a:gd name="connsiteX8" fmla="*/ 381013 w 381013"/>
                        <a:gd name="connsiteY8" fmla="*/ 2263069 h 2263069"/>
                        <a:gd name="connsiteX0" fmla="*/ 381013 w 381013"/>
                        <a:gd name="connsiteY0" fmla="*/ 2263069 h 2263069"/>
                        <a:gd name="connsiteX1" fmla="*/ 190506 w 381013"/>
                        <a:gd name="connsiteY1" fmla="*/ 2231319 h 2263069"/>
                        <a:gd name="connsiteX2" fmla="*/ 190507 w 381013"/>
                        <a:gd name="connsiteY2" fmla="*/ 1163284 h 2263069"/>
                        <a:gd name="connsiteX3" fmla="*/ 0 w 381013"/>
                        <a:gd name="connsiteY3" fmla="*/ 1131534 h 2263069"/>
                        <a:gd name="connsiteX4" fmla="*/ 190507 w 381013"/>
                        <a:gd name="connsiteY4" fmla="*/ 1099784 h 2263069"/>
                        <a:gd name="connsiteX5" fmla="*/ 190507 w 381013"/>
                        <a:gd name="connsiteY5" fmla="*/ 597808 h 2263069"/>
                        <a:gd name="connsiteX6" fmla="*/ 190507 w 381013"/>
                        <a:gd name="connsiteY6" fmla="*/ 31750 h 2263069"/>
                        <a:gd name="connsiteX7" fmla="*/ 381014 w 381013"/>
                        <a:gd name="connsiteY7" fmla="*/ 0 h 2263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81013" h="2263069" stroke="0" extrusionOk="0">
                          <a:moveTo>
                            <a:pt x="381013" y="2263069"/>
                          </a:moveTo>
                          <a:cubicBezTo>
                            <a:pt x="276159" y="2262750"/>
                            <a:pt x="186253" y="2251262"/>
                            <a:pt x="190506" y="2231319"/>
                          </a:cubicBezTo>
                          <a:cubicBezTo>
                            <a:pt x="202133" y="1885150"/>
                            <a:pt x="192086" y="1497749"/>
                            <a:pt x="190507" y="1163284"/>
                          </a:cubicBezTo>
                          <a:cubicBezTo>
                            <a:pt x="176941" y="1165823"/>
                            <a:pt x="101488" y="1133349"/>
                            <a:pt x="0" y="1131534"/>
                          </a:cubicBezTo>
                          <a:cubicBezTo>
                            <a:pt x="103375" y="1132685"/>
                            <a:pt x="191872" y="1116031"/>
                            <a:pt x="190507" y="1099784"/>
                          </a:cubicBezTo>
                          <a:cubicBezTo>
                            <a:pt x="169849" y="951994"/>
                            <a:pt x="238193" y="779756"/>
                            <a:pt x="190507" y="576447"/>
                          </a:cubicBezTo>
                          <a:cubicBezTo>
                            <a:pt x="142821" y="373138"/>
                            <a:pt x="217967" y="243615"/>
                            <a:pt x="190507" y="31750"/>
                          </a:cubicBezTo>
                          <a:cubicBezTo>
                            <a:pt x="198353" y="9847"/>
                            <a:pt x="276278" y="-12171"/>
                            <a:pt x="381014" y="0"/>
                          </a:cubicBezTo>
                          <a:cubicBezTo>
                            <a:pt x="380343" y="806327"/>
                            <a:pt x="575691" y="1441868"/>
                            <a:pt x="381013" y="2263069"/>
                          </a:cubicBezTo>
                          <a:close/>
                        </a:path>
                        <a:path w="381013" h="2263069" fill="none" extrusionOk="0">
                          <a:moveTo>
                            <a:pt x="381013" y="2263069"/>
                          </a:moveTo>
                          <a:cubicBezTo>
                            <a:pt x="275188" y="2261569"/>
                            <a:pt x="190944" y="2248126"/>
                            <a:pt x="190506" y="2231319"/>
                          </a:cubicBezTo>
                          <a:cubicBezTo>
                            <a:pt x="178500" y="1860622"/>
                            <a:pt x="223091" y="1532461"/>
                            <a:pt x="190507" y="1163284"/>
                          </a:cubicBezTo>
                          <a:cubicBezTo>
                            <a:pt x="192807" y="1134255"/>
                            <a:pt x="95445" y="1115916"/>
                            <a:pt x="0" y="1131534"/>
                          </a:cubicBezTo>
                          <a:cubicBezTo>
                            <a:pt x="105852" y="1128904"/>
                            <a:pt x="190650" y="1118803"/>
                            <a:pt x="190507" y="1099784"/>
                          </a:cubicBezTo>
                          <a:cubicBezTo>
                            <a:pt x="169453" y="946398"/>
                            <a:pt x="197203" y="729172"/>
                            <a:pt x="190507" y="597808"/>
                          </a:cubicBezTo>
                          <a:cubicBezTo>
                            <a:pt x="183811" y="466444"/>
                            <a:pt x="227520" y="289469"/>
                            <a:pt x="190507" y="31750"/>
                          </a:cubicBezTo>
                          <a:cubicBezTo>
                            <a:pt x="182583" y="34876"/>
                            <a:pt x="268433" y="13259"/>
                            <a:pt x="381014" y="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ED98610-8270-0745-8C37-950721C02E37}"/>
                </a:ext>
              </a:extLst>
            </p:cNvPr>
            <p:cNvSpPr/>
            <p:nvPr/>
          </p:nvSpPr>
          <p:spPr>
            <a:xfrm>
              <a:off x="803966" y="3345055"/>
              <a:ext cx="4043465" cy="18158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Required R&amp;D to realize LWFA-based </a:t>
              </a:r>
              <a:r>
                <a:rPr lang="en-US" sz="1600" dirty="0" err="1">
                  <a:solidFill>
                    <a:srgbClr val="002060"/>
                  </a:solidFill>
                  <a:latin typeface="Chalkboard" panose="03050602040202020205" pitchFamily="66" charset="77"/>
                </a:rPr>
                <a:t>TeV</a:t>
              </a: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-class </a:t>
              </a:r>
              <a:r>
                <a:rPr lang="en-US" sz="1600" dirty="0" err="1">
                  <a:solidFill>
                    <a:srgbClr val="002060"/>
                  </a:solidFill>
                  <a:latin typeface="Chalkboard" panose="03050602040202020205" pitchFamily="66" charset="77"/>
                </a:rPr>
                <a:t>e+e</a:t>
              </a: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- collider</a:t>
              </a:r>
            </a:p>
            <a:p>
              <a:endParaRPr lang="en-US" sz="1600" dirty="0">
                <a:solidFill>
                  <a:srgbClr val="002060"/>
                </a:solidFill>
                <a:latin typeface="Chalkboard" panose="03050602040202020205" pitchFamily="66" charset="77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Efficient high-power lasers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Staging LWFAs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Positron accel.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Integrated Design Study (IDS) needed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8AC4035-141F-0343-B1FB-23EC98EBC509}"/>
              </a:ext>
            </a:extLst>
          </p:cNvPr>
          <p:cNvGrpSpPr/>
          <p:nvPr/>
        </p:nvGrpSpPr>
        <p:grpSpPr>
          <a:xfrm>
            <a:off x="1420529" y="5252281"/>
            <a:ext cx="3955035" cy="1490866"/>
            <a:chOff x="1420529" y="5252281"/>
            <a:chExt cx="3955035" cy="149086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BB3A6B5-913D-6C41-9ABA-75846C122016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>
              <a:off x="4365319" y="5914001"/>
              <a:ext cx="1010245" cy="31130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51DF7E3-1B4E-944E-B45D-304282119F7E}"/>
                </a:ext>
              </a:extLst>
            </p:cNvPr>
            <p:cNvSpPr/>
            <p:nvPr/>
          </p:nvSpPr>
          <p:spPr>
            <a:xfrm>
              <a:off x="1420529" y="5252281"/>
              <a:ext cx="2944790" cy="1323440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2928395881">
                    <a:custGeom>
                      <a:avLst/>
                      <a:gdLst>
                        <a:gd name="connsiteX0" fmla="*/ 0 w 2944790"/>
                        <a:gd name="connsiteY0" fmla="*/ 220578 h 1323440"/>
                        <a:gd name="connsiteX1" fmla="*/ 220578 w 2944790"/>
                        <a:gd name="connsiteY1" fmla="*/ 0 h 1323440"/>
                        <a:gd name="connsiteX2" fmla="*/ 721305 w 2944790"/>
                        <a:gd name="connsiteY2" fmla="*/ 0 h 1323440"/>
                        <a:gd name="connsiteX3" fmla="*/ 1146923 w 2944790"/>
                        <a:gd name="connsiteY3" fmla="*/ 0 h 1323440"/>
                        <a:gd name="connsiteX4" fmla="*/ 1572540 w 2944790"/>
                        <a:gd name="connsiteY4" fmla="*/ 0 h 1323440"/>
                        <a:gd name="connsiteX5" fmla="*/ 1998158 w 2944790"/>
                        <a:gd name="connsiteY5" fmla="*/ 0 h 1323440"/>
                        <a:gd name="connsiteX6" fmla="*/ 2724212 w 2944790"/>
                        <a:gd name="connsiteY6" fmla="*/ 0 h 1323440"/>
                        <a:gd name="connsiteX7" fmla="*/ 2944790 w 2944790"/>
                        <a:gd name="connsiteY7" fmla="*/ 220578 h 1323440"/>
                        <a:gd name="connsiteX8" fmla="*/ 2944790 w 2944790"/>
                        <a:gd name="connsiteY8" fmla="*/ 661720 h 1323440"/>
                        <a:gd name="connsiteX9" fmla="*/ 2944790 w 2944790"/>
                        <a:gd name="connsiteY9" fmla="*/ 1102862 h 1323440"/>
                        <a:gd name="connsiteX10" fmla="*/ 2724212 w 2944790"/>
                        <a:gd name="connsiteY10" fmla="*/ 1323440 h 1323440"/>
                        <a:gd name="connsiteX11" fmla="*/ 2298594 w 2944790"/>
                        <a:gd name="connsiteY11" fmla="*/ 1323440 h 1323440"/>
                        <a:gd name="connsiteX12" fmla="*/ 1772831 w 2944790"/>
                        <a:gd name="connsiteY12" fmla="*/ 1323440 h 1323440"/>
                        <a:gd name="connsiteX13" fmla="*/ 1247068 w 2944790"/>
                        <a:gd name="connsiteY13" fmla="*/ 1323440 h 1323440"/>
                        <a:gd name="connsiteX14" fmla="*/ 796414 w 2944790"/>
                        <a:gd name="connsiteY14" fmla="*/ 1323440 h 1323440"/>
                        <a:gd name="connsiteX15" fmla="*/ 220578 w 2944790"/>
                        <a:gd name="connsiteY15" fmla="*/ 1323440 h 1323440"/>
                        <a:gd name="connsiteX16" fmla="*/ 0 w 2944790"/>
                        <a:gd name="connsiteY16" fmla="*/ 1102862 h 1323440"/>
                        <a:gd name="connsiteX17" fmla="*/ 0 w 2944790"/>
                        <a:gd name="connsiteY17" fmla="*/ 644074 h 1323440"/>
                        <a:gd name="connsiteX18" fmla="*/ 0 w 2944790"/>
                        <a:gd name="connsiteY18" fmla="*/ 220578 h 1323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944790" h="1323440" extrusionOk="0">
                          <a:moveTo>
                            <a:pt x="0" y="220578"/>
                          </a:moveTo>
                          <a:cubicBezTo>
                            <a:pt x="17645" y="98162"/>
                            <a:pt x="96129" y="-1153"/>
                            <a:pt x="220578" y="0"/>
                          </a:cubicBezTo>
                          <a:cubicBezTo>
                            <a:pt x="400449" y="-26130"/>
                            <a:pt x="519435" y="25624"/>
                            <a:pt x="721305" y="0"/>
                          </a:cubicBezTo>
                          <a:cubicBezTo>
                            <a:pt x="923175" y="-25624"/>
                            <a:pt x="1019478" y="40313"/>
                            <a:pt x="1146923" y="0"/>
                          </a:cubicBezTo>
                          <a:cubicBezTo>
                            <a:pt x="1274368" y="-40313"/>
                            <a:pt x="1480843" y="49183"/>
                            <a:pt x="1572540" y="0"/>
                          </a:cubicBezTo>
                          <a:cubicBezTo>
                            <a:pt x="1664237" y="-49183"/>
                            <a:pt x="1789935" y="16698"/>
                            <a:pt x="1998158" y="0"/>
                          </a:cubicBezTo>
                          <a:cubicBezTo>
                            <a:pt x="2206381" y="-16698"/>
                            <a:pt x="2469360" y="22974"/>
                            <a:pt x="2724212" y="0"/>
                          </a:cubicBezTo>
                          <a:cubicBezTo>
                            <a:pt x="2826014" y="11223"/>
                            <a:pt x="2922227" y="121577"/>
                            <a:pt x="2944790" y="220578"/>
                          </a:cubicBezTo>
                          <a:cubicBezTo>
                            <a:pt x="2954326" y="372028"/>
                            <a:pt x="2918653" y="519726"/>
                            <a:pt x="2944790" y="661720"/>
                          </a:cubicBezTo>
                          <a:cubicBezTo>
                            <a:pt x="2970927" y="803714"/>
                            <a:pt x="2921180" y="1008729"/>
                            <a:pt x="2944790" y="1102862"/>
                          </a:cubicBezTo>
                          <a:cubicBezTo>
                            <a:pt x="2947043" y="1191402"/>
                            <a:pt x="2863161" y="1339078"/>
                            <a:pt x="2724212" y="1323440"/>
                          </a:cubicBezTo>
                          <a:cubicBezTo>
                            <a:pt x="2593665" y="1346697"/>
                            <a:pt x="2427810" y="1296738"/>
                            <a:pt x="2298594" y="1323440"/>
                          </a:cubicBezTo>
                          <a:cubicBezTo>
                            <a:pt x="2169378" y="1350142"/>
                            <a:pt x="1890826" y="1280865"/>
                            <a:pt x="1772831" y="1323440"/>
                          </a:cubicBezTo>
                          <a:cubicBezTo>
                            <a:pt x="1654836" y="1366015"/>
                            <a:pt x="1412992" y="1320479"/>
                            <a:pt x="1247068" y="1323440"/>
                          </a:cubicBezTo>
                          <a:cubicBezTo>
                            <a:pt x="1081144" y="1326401"/>
                            <a:pt x="890979" y="1315690"/>
                            <a:pt x="796414" y="1323440"/>
                          </a:cubicBezTo>
                          <a:cubicBezTo>
                            <a:pt x="701849" y="1331190"/>
                            <a:pt x="345412" y="1318289"/>
                            <a:pt x="220578" y="1323440"/>
                          </a:cubicBezTo>
                          <a:cubicBezTo>
                            <a:pt x="109103" y="1322965"/>
                            <a:pt x="3826" y="1254511"/>
                            <a:pt x="0" y="1102862"/>
                          </a:cubicBezTo>
                          <a:cubicBezTo>
                            <a:pt x="-4497" y="995203"/>
                            <a:pt x="30235" y="754842"/>
                            <a:pt x="0" y="644074"/>
                          </a:cubicBezTo>
                          <a:cubicBezTo>
                            <a:pt x="-30235" y="533306"/>
                            <a:pt x="43130" y="330656"/>
                            <a:pt x="0" y="2205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DD76130-1579-5D4C-9F20-FB88FFDFA1FE}"/>
                </a:ext>
              </a:extLst>
            </p:cNvPr>
            <p:cNvSpPr/>
            <p:nvPr/>
          </p:nvSpPr>
          <p:spPr>
            <a:xfrm>
              <a:off x="1474514" y="5419708"/>
              <a:ext cx="2890982" cy="132343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Research facilities required to perform R&amp;D: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High-average power LWFA demonstration </a:t>
              </a:r>
            </a:p>
            <a:p>
              <a:endParaRPr lang="en-US" sz="1600" dirty="0">
                <a:solidFill>
                  <a:srgbClr val="002060"/>
                </a:solidFill>
                <a:latin typeface="Chalkboard" panose="03050602040202020205" pitchFamily="66" charset="77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47249E-E374-1449-9DAA-FC1027E19C36}"/>
              </a:ext>
            </a:extLst>
          </p:cNvPr>
          <p:cNvGrpSpPr/>
          <p:nvPr/>
        </p:nvGrpSpPr>
        <p:grpSpPr>
          <a:xfrm>
            <a:off x="8493959" y="5551021"/>
            <a:ext cx="3651861" cy="584775"/>
            <a:chOff x="8493959" y="5551021"/>
            <a:chExt cx="3651861" cy="58477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E1A9A7F-35BC-6A46-9543-DE9C300671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3959" y="5800436"/>
              <a:ext cx="3202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AAB256-5F36-FB45-8C0D-AC9E0E59C54C}"/>
                </a:ext>
              </a:extLst>
            </p:cNvPr>
            <p:cNvSpPr/>
            <p:nvPr/>
          </p:nvSpPr>
          <p:spPr>
            <a:xfrm>
              <a:off x="8768049" y="5551021"/>
              <a:ext cx="337777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Near-term application whitepaper </a:t>
              </a:r>
            </a:p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(C. Emma &amp; J. van </a:t>
              </a:r>
              <a:r>
                <a:rPr lang="en-US" sz="1600" dirty="0" err="1">
                  <a:solidFill>
                    <a:srgbClr val="002060"/>
                  </a:solidFill>
                  <a:latin typeface="Chalkboard" panose="03050602040202020205" pitchFamily="66" charset="77"/>
                </a:rPr>
                <a:t>Tilborg</a:t>
              </a: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)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3ED5274-BFC6-624D-ACA6-DEE6BCC28CA0}"/>
              </a:ext>
            </a:extLst>
          </p:cNvPr>
          <p:cNvGrpSpPr/>
          <p:nvPr/>
        </p:nvGrpSpPr>
        <p:grpSpPr>
          <a:xfrm>
            <a:off x="7970047" y="4081693"/>
            <a:ext cx="4027994" cy="338554"/>
            <a:chOff x="7970047" y="4081693"/>
            <a:chExt cx="4027994" cy="33855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A327971-9253-134E-8BEE-2C85996931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0047" y="4266345"/>
              <a:ext cx="754821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EFB97C-BF1F-D449-BD37-6FFBA61B4084}"/>
                </a:ext>
              </a:extLst>
            </p:cNvPr>
            <p:cNvSpPr/>
            <p:nvPr/>
          </p:nvSpPr>
          <p:spPr>
            <a:xfrm>
              <a:off x="8687924" y="4081693"/>
              <a:ext cx="3310117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Laser driver whitepaper (L. </a:t>
              </a:r>
              <a:r>
                <a:rPr lang="en-US" sz="1600" dirty="0" err="1">
                  <a:solidFill>
                    <a:srgbClr val="002060"/>
                  </a:solidFill>
                  <a:latin typeface="Chalkboard" panose="03050602040202020205" pitchFamily="66" charset="77"/>
                </a:rPr>
                <a:t>Kiani</a:t>
              </a:r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)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C938BC4-936C-EB48-8B99-AC13BC5F1846}"/>
              </a:ext>
            </a:extLst>
          </p:cNvPr>
          <p:cNvGrpSpPr/>
          <p:nvPr/>
        </p:nvGrpSpPr>
        <p:grpSpPr>
          <a:xfrm>
            <a:off x="8102132" y="4689885"/>
            <a:ext cx="4009522" cy="338554"/>
            <a:chOff x="8102132" y="4689885"/>
            <a:chExt cx="4009522" cy="33855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3E8F88D-B011-AE42-94F2-9ECE54D894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2132" y="4862091"/>
              <a:ext cx="754821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784E136-8A96-084B-AFC7-D31B9CF8521F}"/>
                </a:ext>
              </a:extLst>
            </p:cNvPr>
            <p:cNvSpPr/>
            <p:nvPr/>
          </p:nvSpPr>
          <p:spPr>
            <a:xfrm>
              <a:off x="8801537" y="4689885"/>
              <a:ext cx="3310117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BDS whitepaper (S. Gessner)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2C68C6-16C6-BB4F-BB45-D5211BB61E81}"/>
              </a:ext>
            </a:extLst>
          </p:cNvPr>
          <p:cNvGrpSpPr/>
          <p:nvPr/>
        </p:nvGrpSpPr>
        <p:grpSpPr>
          <a:xfrm>
            <a:off x="8896188" y="6070911"/>
            <a:ext cx="3467913" cy="338554"/>
            <a:chOff x="8986620" y="6158372"/>
            <a:chExt cx="3467913" cy="338554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1D889A-48B3-8141-B02F-CAEC7FC9D2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6620" y="6340763"/>
              <a:ext cx="3202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22F8698-4EF5-704E-9930-4AA6992CB941}"/>
                </a:ext>
              </a:extLst>
            </p:cNvPr>
            <p:cNvSpPr/>
            <p:nvPr/>
          </p:nvSpPr>
          <p:spPr>
            <a:xfrm>
              <a:off x="9221084" y="6158372"/>
              <a:ext cx="3233449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Facilities whitepaper (J. Power)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1DA6479-AE4A-6F4E-B4A5-3CE37360776E}"/>
              </a:ext>
            </a:extLst>
          </p:cNvPr>
          <p:cNvSpPr/>
          <p:nvPr/>
        </p:nvSpPr>
        <p:spPr>
          <a:xfrm>
            <a:off x="5606789" y="5314490"/>
            <a:ext cx="2495343" cy="355898"/>
          </a:xfrm>
          <a:prstGeom prst="ellipse">
            <a:avLst/>
          </a:pr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38900056">
                  <a:custGeom>
                    <a:avLst/>
                    <a:gdLst>
                      <a:gd name="connsiteX0" fmla="*/ 0 w 2495343"/>
                      <a:gd name="connsiteY0" fmla="*/ 177949 h 355898"/>
                      <a:gd name="connsiteX1" fmla="*/ 1247672 w 2495343"/>
                      <a:gd name="connsiteY1" fmla="*/ 0 h 355898"/>
                      <a:gd name="connsiteX2" fmla="*/ 2495344 w 2495343"/>
                      <a:gd name="connsiteY2" fmla="*/ 177949 h 355898"/>
                      <a:gd name="connsiteX3" fmla="*/ 1247672 w 2495343"/>
                      <a:gd name="connsiteY3" fmla="*/ 355898 h 355898"/>
                      <a:gd name="connsiteX4" fmla="*/ 0 w 2495343"/>
                      <a:gd name="connsiteY4" fmla="*/ 177949 h 35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5343" h="355898" extrusionOk="0">
                        <a:moveTo>
                          <a:pt x="0" y="177949"/>
                        </a:moveTo>
                        <a:cubicBezTo>
                          <a:pt x="-10943" y="54878"/>
                          <a:pt x="713455" y="-13424"/>
                          <a:pt x="1247672" y="0"/>
                        </a:cubicBezTo>
                        <a:cubicBezTo>
                          <a:pt x="1927885" y="19833"/>
                          <a:pt x="2487780" y="91538"/>
                          <a:pt x="2495344" y="177949"/>
                        </a:cubicBezTo>
                        <a:cubicBezTo>
                          <a:pt x="2465823" y="255533"/>
                          <a:pt x="1866190" y="443188"/>
                          <a:pt x="1247672" y="355898"/>
                        </a:cubicBezTo>
                        <a:cubicBezTo>
                          <a:pt x="550084" y="335577"/>
                          <a:pt x="-2958" y="259701"/>
                          <a:pt x="0" y="1779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E5F0DE3-C01F-F444-B338-8E89D5264401}"/>
              </a:ext>
            </a:extLst>
          </p:cNvPr>
          <p:cNvGrpSpPr/>
          <p:nvPr/>
        </p:nvGrpSpPr>
        <p:grpSpPr>
          <a:xfrm>
            <a:off x="9557468" y="6508130"/>
            <a:ext cx="2801120" cy="435306"/>
            <a:chOff x="9557468" y="6508130"/>
            <a:chExt cx="2801120" cy="435306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9A9F910-8452-6B4F-9CB3-AE71C651A82C}"/>
                </a:ext>
              </a:extLst>
            </p:cNvPr>
            <p:cNvSpPr/>
            <p:nvPr/>
          </p:nvSpPr>
          <p:spPr>
            <a:xfrm>
              <a:off x="9557468" y="6508597"/>
              <a:ext cx="2801120" cy="434839"/>
            </a:xfrm>
            <a:prstGeom prst="ellipse">
              <a:avLst/>
            </a:prstGeom>
            <a:noFill/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138900056">
                    <a:custGeom>
                      <a:avLst/>
                      <a:gdLst>
                        <a:gd name="connsiteX0" fmla="*/ 0 w 2801120"/>
                        <a:gd name="connsiteY0" fmla="*/ 217420 h 434839"/>
                        <a:gd name="connsiteX1" fmla="*/ 1400560 w 2801120"/>
                        <a:gd name="connsiteY1" fmla="*/ 0 h 434839"/>
                        <a:gd name="connsiteX2" fmla="*/ 2801120 w 2801120"/>
                        <a:gd name="connsiteY2" fmla="*/ 217420 h 434839"/>
                        <a:gd name="connsiteX3" fmla="*/ 1400560 w 2801120"/>
                        <a:gd name="connsiteY3" fmla="*/ 434840 h 434839"/>
                        <a:gd name="connsiteX4" fmla="*/ 0 w 2801120"/>
                        <a:gd name="connsiteY4" fmla="*/ 217420 h 434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01120" h="434839" extrusionOk="0">
                          <a:moveTo>
                            <a:pt x="0" y="217420"/>
                          </a:moveTo>
                          <a:cubicBezTo>
                            <a:pt x="-68529" y="-57923"/>
                            <a:pt x="723626" y="-8372"/>
                            <a:pt x="1400560" y="0"/>
                          </a:cubicBezTo>
                          <a:cubicBezTo>
                            <a:pt x="2167915" y="13778"/>
                            <a:pt x="2783263" y="125359"/>
                            <a:pt x="2801120" y="217420"/>
                          </a:cubicBezTo>
                          <a:cubicBezTo>
                            <a:pt x="2650856" y="232157"/>
                            <a:pt x="2123311" y="497640"/>
                            <a:pt x="1400560" y="434840"/>
                          </a:cubicBezTo>
                          <a:cubicBezTo>
                            <a:pt x="622256" y="423399"/>
                            <a:pt x="-2401" y="324085"/>
                            <a:pt x="0" y="21742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2DC1FF6-7F23-6545-8544-8DD86CD0556D}"/>
                </a:ext>
              </a:extLst>
            </p:cNvPr>
            <p:cNvSpPr/>
            <p:nvPr/>
          </p:nvSpPr>
          <p:spPr>
            <a:xfrm>
              <a:off x="9785861" y="6508130"/>
              <a:ext cx="198894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halkboard" panose="03050602040202020205" pitchFamily="66" charset="77"/>
                </a:rPr>
                <a:t>20 pages w/ refs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8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2016 AAC R&amp;D Roadmap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811CDB8-8102-FF41-8224-C6103DAF9BA4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3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BC4041C-C7E6-864B-93A8-4BB0EA7E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208" y="0"/>
            <a:ext cx="922348" cy="695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18CCA8-2143-4D47-9341-4B892A3BE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679" y="2280592"/>
            <a:ext cx="6651977" cy="4404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526A4-5336-1C49-B8A3-91F16E397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605" y="3032350"/>
            <a:ext cx="2212151" cy="29013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351FD-E8BF-2E4D-82B6-CB34F8D11128}"/>
              </a:ext>
            </a:extLst>
          </p:cNvPr>
          <p:cNvSpPr txBox="1"/>
          <p:nvPr/>
        </p:nvSpPr>
        <p:spPr>
          <a:xfrm>
            <a:off x="0" y="3644990"/>
            <a:ext cx="2211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DOE HEP </a:t>
            </a:r>
            <a:r>
              <a:rPr lang="en-US" dirty="0"/>
              <a:t>Advanced Accelerator Development Strategy Report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(2016)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36BBC8-00D0-1040-A98D-046D4258A7D4}"/>
              </a:ext>
            </a:extLst>
          </p:cNvPr>
          <p:cNvSpPr/>
          <p:nvPr/>
        </p:nvSpPr>
        <p:spPr>
          <a:xfrm>
            <a:off x="45431" y="854454"/>
            <a:ext cx="11661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US AAC community outlined R&amp;D goals in 2016 DOE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Progress has been made on all R&amp;D goals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Address updated R&amp;D roadmap as part of Snowmass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7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5A8DF-EA25-C340-95CE-4EA69274498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High-level R&amp;D toward a collider (under development)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811CDB8-8102-FF41-8224-C6103DAF9BA4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4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BC4041C-C7E6-864B-93A8-4BB0EA7E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208" y="0"/>
            <a:ext cx="922348" cy="695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F34F3-6E01-0A42-BBCA-CD89872A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1" y="832182"/>
            <a:ext cx="10575475" cy="60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031070E-269E-6045-97E4-9C0F890ACBFB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5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A6191-6425-484B-B481-9447CD7AD5B7}"/>
              </a:ext>
            </a:extLst>
          </p:cNvPr>
          <p:cNvSpPr txBox="1"/>
          <p:nvPr/>
        </p:nvSpPr>
        <p:spPr>
          <a:xfrm>
            <a:off x="-28472" y="-6984"/>
            <a:ext cx="1224894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ICFA beam dynamics article submitted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7DC22-778A-104E-8091-F2279DDA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208" y="0"/>
            <a:ext cx="922348" cy="695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2AB3E-8EF5-7841-A696-99D933F9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48" y="830151"/>
            <a:ext cx="6346300" cy="2621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6CCF07-8EB2-7941-8EA6-30A472322586}"/>
              </a:ext>
            </a:extLst>
          </p:cNvPr>
          <p:cNvSpPr txBox="1"/>
          <p:nvPr/>
        </p:nvSpPr>
        <p:spPr>
          <a:xfrm>
            <a:off x="37100" y="3791522"/>
            <a:ext cx="12117797" cy="28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</a:rPr>
              <a:t>Article submitted to</a:t>
            </a:r>
            <a:r>
              <a:rPr lang="en-US" sz="2000" b="1" dirty="0">
                <a:latin typeface="Avenir Book" panose="02000503020000020003" pitchFamily="2" charset="0"/>
              </a:rPr>
              <a:t> </a:t>
            </a:r>
            <a:r>
              <a:rPr lang="en-US" sz="2000" b="1" u="sng" dirty="0">
                <a:latin typeface="Avenir Book" panose="02000503020000020003" pitchFamily="2" charset="0"/>
              </a:rPr>
              <a:t>ICFA Beam Dynamics Newsletter</a:t>
            </a:r>
            <a:r>
              <a:rPr lang="en-US" sz="2000" dirty="0">
                <a:latin typeface="Avenir Book" panose="02000503020000020003" pitchFamily="2" charset="0"/>
              </a:rPr>
              <a:t> – “</a:t>
            </a:r>
            <a:r>
              <a:rPr lang="en-US" sz="2000" i="1" dirty="0">
                <a:latin typeface="Avenir Book" panose="02000503020000020003" pitchFamily="2" charset="0"/>
              </a:rPr>
              <a:t>Beam dynamics challenges in linear colliders based on laser-plasma accelerators</a:t>
            </a:r>
            <a:r>
              <a:rPr lang="en-US" sz="2000" dirty="0">
                <a:latin typeface="Avenir Book" panose="02000503020000020003" pitchFamily="2" charset="0"/>
              </a:rPr>
              <a:t>”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Detailed discussion of unique beam dynamics issues using plasma accelerators:</a:t>
            </a: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venir Book" panose="02000503020000020003" pitchFamily="2" charset="0"/>
              </a:rPr>
              <a:t>BBU/hosing – mitigated by ion motion</a:t>
            </a: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venir Book" panose="02000503020000020003" pitchFamily="2" charset="0"/>
              </a:rPr>
              <a:t>Coulomb scattering – mitigated by strong focusing in plasma</a:t>
            </a: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venir Book" panose="02000503020000020003" pitchFamily="2" charset="0"/>
              </a:rPr>
              <a:t>Limits from synchrotron radiation from transverse fields.</a:t>
            </a:r>
          </a:p>
        </p:txBody>
      </p:sp>
    </p:spTree>
    <p:extLst>
      <p:ext uri="{BB962C8B-B14F-4D97-AF65-F5344CB8AC3E}">
        <p14:creationId xmlns:p14="http://schemas.microsoft.com/office/powerpoint/2010/main" val="137613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031070E-269E-6045-97E4-9C0F890ACBFB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6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A6191-6425-484B-B481-9447CD7AD5B7}"/>
              </a:ext>
            </a:extLst>
          </p:cNvPr>
          <p:cNvSpPr txBox="1"/>
          <p:nvPr/>
        </p:nvSpPr>
        <p:spPr>
          <a:xfrm>
            <a:off x="-28472" y="-6984"/>
            <a:ext cx="1224894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Collaborating with PASAIG: ITF technical risk tables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7DC22-778A-104E-8091-F2279DDA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208" y="0"/>
            <a:ext cx="922348" cy="6958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BFADCE-3234-B34C-9295-D4066A86622F}"/>
              </a:ext>
            </a:extLst>
          </p:cNvPr>
          <p:cNvSpPr/>
          <p:nvPr/>
        </p:nvSpPr>
        <p:spPr>
          <a:xfrm>
            <a:off x="0" y="1284776"/>
            <a:ext cx="54990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Book" panose="02000503020000020003" pitchFamily="2" charset="0"/>
              </a:rPr>
              <a:t>In coordination with PASAIG–SWFA and PASAIG– PWFA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Risk table for LWFA-based collider to be submitted to the  Implementation Task Force (ITF)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6CBE9-8B97-C849-AE28-B2C1D8341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689" y="702791"/>
            <a:ext cx="4695981" cy="63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6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EB629-D0A6-BB4C-99F0-2DA74EF9D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36" y="2019720"/>
            <a:ext cx="6890906" cy="4749894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031070E-269E-6045-97E4-9C0F890ACBFB}"/>
              </a:ext>
            </a:extLst>
          </p:cNvPr>
          <p:cNvSpPr txBox="1">
            <a:spLocks/>
          </p:cNvSpPr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7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A6191-6425-484B-B481-9447CD7AD5B7}"/>
              </a:ext>
            </a:extLst>
          </p:cNvPr>
          <p:cNvSpPr txBox="1"/>
          <p:nvPr/>
        </p:nvSpPr>
        <p:spPr>
          <a:xfrm>
            <a:off x="-28472" y="-6984"/>
            <a:ext cx="12248943" cy="707886"/>
          </a:xfrm>
          <a:prstGeom prst="rect">
            <a:avLst/>
          </a:prstGeom>
          <a:solidFill>
            <a:srgbClr val="00395A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Conclusion /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7DC22-778A-104E-8091-F2279DDA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208" y="0"/>
            <a:ext cx="922348" cy="695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2BBB1-0DDA-0944-B8DE-CF933602B2F2}"/>
              </a:ext>
            </a:extLst>
          </p:cNvPr>
          <p:cNvSpPr txBox="1"/>
          <p:nvPr/>
        </p:nvSpPr>
        <p:spPr>
          <a:xfrm>
            <a:off x="96252" y="1489855"/>
            <a:ext cx="5245768" cy="236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venir Book" panose="02000503020000020003" pitchFamily="2" charset="0"/>
              </a:rPr>
              <a:t>To do: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venir Book" panose="02000503020000020003" pitchFamily="2" charset="0"/>
              </a:rPr>
              <a:t>Distribute to broader laser-plasma accelerator community — Letter of Interest (LOI) co-authors &amp; colleagues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venir Book" panose="02000503020000020003" pitchFamily="2" charset="0"/>
              </a:rPr>
              <a:t>Integrate feedback into whitepaper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A211D-9B70-D041-BB5A-973E3A812D1F}"/>
              </a:ext>
            </a:extLst>
          </p:cNvPr>
          <p:cNvSpPr/>
          <p:nvPr/>
        </p:nvSpPr>
        <p:spPr>
          <a:xfrm>
            <a:off x="96252" y="811583"/>
            <a:ext cx="10676022" cy="51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venir Book" panose="02000503020000020003" pitchFamily="2" charset="0"/>
              </a:rPr>
              <a:t>~20 page white paper “Linear collider based on laser-plasma accelerators” </a:t>
            </a:r>
          </a:p>
        </p:txBody>
      </p:sp>
    </p:spTree>
    <p:extLst>
      <p:ext uri="{BB962C8B-B14F-4D97-AF65-F5344CB8AC3E}">
        <p14:creationId xmlns:p14="http://schemas.microsoft.com/office/powerpoint/2010/main" val="236387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11906</TotalTime>
  <Words>400</Words>
  <Application>Microsoft Macintosh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Avenir Book</vt:lpstr>
      <vt:lpstr>Calibri</vt:lpstr>
      <vt:lpstr>Calibri Light</vt:lpstr>
      <vt:lpstr>Chalkboard</vt:lpstr>
      <vt:lpstr>Courier New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Schroeder</dc:creator>
  <cp:lastModifiedBy>Carl Schroeder</cp:lastModifiedBy>
  <cp:revision>177</cp:revision>
  <cp:lastPrinted>2022-02-15T00:38:46Z</cp:lastPrinted>
  <dcterms:created xsi:type="dcterms:W3CDTF">2022-01-09T00:12:00Z</dcterms:created>
  <dcterms:modified xsi:type="dcterms:W3CDTF">2022-02-15T17:36:48Z</dcterms:modified>
</cp:coreProperties>
</file>