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1"/>
  </p:notesMasterIdLst>
  <p:sldIdLst>
    <p:sldId id="550" r:id="rId2"/>
    <p:sldId id="532" r:id="rId3"/>
    <p:sldId id="507" r:id="rId4"/>
    <p:sldId id="573" r:id="rId5"/>
    <p:sldId id="506" r:id="rId6"/>
    <p:sldId id="559" r:id="rId7"/>
    <p:sldId id="574" r:id="rId8"/>
    <p:sldId id="588" r:id="rId9"/>
    <p:sldId id="553" r:id="rId10"/>
    <p:sldId id="589" r:id="rId11"/>
    <p:sldId id="548" r:id="rId12"/>
    <p:sldId id="590" r:id="rId13"/>
    <p:sldId id="592" r:id="rId14"/>
    <p:sldId id="595" r:id="rId15"/>
    <p:sldId id="569" r:id="rId16"/>
    <p:sldId id="594" r:id="rId17"/>
    <p:sldId id="593" r:id="rId18"/>
    <p:sldId id="466" r:id="rId19"/>
    <p:sldId id="526" r:id="rId20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C8D"/>
    <a:srgbClr val="D3D112"/>
    <a:srgbClr val="C2D7FF"/>
    <a:srgbClr val="D4EBE5"/>
    <a:srgbClr val="FFFFFF"/>
    <a:srgbClr val="E7EDFF"/>
    <a:srgbClr val="B5EBDC"/>
    <a:srgbClr val="78EACA"/>
    <a:srgbClr val="00E9A5"/>
    <a:srgbClr val="FFC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-34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241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tags" Target="tags/tag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C31C01-35D7-B34D-BF2C-4A1119AB0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9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BE725E-EAEA-294E-9F35-58A09836EA3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67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67ECBD-E43D-8A44-8936-23A08E5ADFD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67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67ECBD-E43D-8A44-8936-23A08E5ADFD3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7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91D8F0-4E17-594B-8482-C4D23DC45BD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81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7D7C3C-8A80-6C42-BA89-0CD68C6B51B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76FF56-A42B-364B-9FCC-C2D42F685A0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34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7713" cy="341788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F23CE8-634F-0142-9ED6-B61A5107435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580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16" tIns="45208" rIns="90416" bIns="4520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172F8B-7D9B-984E-8F6F-61C46FAC31C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638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9B3C77-61DB-7D4A-9561-D2222D95060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78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8927BC-5181-F346-8F26-CE963AC137C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03BC90-8A77-1D45-996B-EC48CE505EF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36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657AE-A7CE-9D41-8FFE-01F51D75E228}" type="slidenum">
              <a:rPr lang="en-US"/>
              <a:pPr/>
              <a:t>8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4AE176-F1CB-E64A-AC6D-F17A4FDA69E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66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34D9-16DF-D148-B6FD-E28835338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21130055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9B1D0-E81A-AA44-8238-F36D7F77B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81087062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123825"/>
            <a:ext cx="2095500" cy="6264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3825"/>
            <a:ext cx="6134100" cy="6264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C059A-DEDA-5944-ADC1-7EAFCCA3D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26320817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62ACF-5311-B246-B35D-A6BDC91E6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70129618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C6AA-EC0B-1C4F-AFEF-94C375FE0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4179695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11238"/>
            <a:ext cx="4114800" cy="5376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1238"/>
            <a:ext cx="4114800" cy="5376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C75C8-FC6A-3F47-9030-FD6218DA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98246616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7C2B-AC4B-3A4C-B500-520EDEFBE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05781946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C669-A1B5-E14F-BADE-1285B8EE0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67673521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55119-D6E5-4448-A8EA-57000BD18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12204681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A6B78-DB16-D340-8AEC-07E93D10A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7125557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EE233-81A4-AD47-A8EF-410671B71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800" dirty="0" smtClean="0"/>
              <a:t>Grote – Project X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25323280"/>
      </p:ext>
    </p:extLst>
  </p:cSld>
  <p:clrMapOvr>
    <a:masterClrMapping/>
  </p:clrMapOvr>
  <p:transition xmlns:p14="http://schemas.microsoft.com/office/powerpoint/2010/main" advClick="0" advTm="6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ounded Rectangle 7"/>
          <p:cNvSpPr>
            <a:spLocks noChangeArrowheads="1"/>
          </p:cNvSpPr>
          <p:nvPr userDrawn="1"/>
        </p:nvSpPr>
        <p:spPr bwMode="auto">
          <a:xfrm>
            <a:off x="1457325" y="6405563"/>
            <a:ext cx="4376738" cy="447675"/>
          </a:xfrm>
          <a:prstGeom prst="roundRect">
            <a:avLst>
              <a:gd name="adj" fmla="val 29713"/>
            </a:avLst>
          </a:prstGeom>
          <a:solidFill>
            <a:srgbClr val="799EB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300"/>
          </a:p>
        </p:txBody>
      </p:sp>
      <p:sp>
        <p:nvSpPr>
          <p:cNvPr id="3132" name="Rectangle 60"/>
          <p:cNvSpPr>
            <a:spLocks noChangeArrowheads="1"/>
          </p:cNvSpPr>
          <p:nvPr userDrawn="1"/>
        </p:nvSpPr>
        <p:spPr bwMode="auto">
          <a:xfrm>
            <a:off x="4019550" y="6418263"/>
            <a:ext cx="16811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8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871538"/>
          </a:xfrm>
          <a:prstGeom prst="rect">
            <a:avLst/>
          </a:prstGeom>
          <a:solidFill>
            <a:srgbClr val="0002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23825"/>
            <a:ext cx="8340725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11238"/>
            <a:ext cx="838200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629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FDAB076E-30B6-DF4F-ACA5-815A2F567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53213"/>
            <a:ext cx="19050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/>
              <a:t>Grote – Project X 2012</a:t>
            </a:r>
            <a:endParaRPr lang="en-US" dirty="0"/>
          </a:p>
        </p:txBody>
      </p:sp>
      <p:pic>
        <p:nvPicPr>
          <p:cNvPr id="1033" name="Picture 26" descr="LLNL logo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416675"/>
            <a:ext cx="423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4" name="Text Box 62"/>
          <p:cNvSpPr txBox="1">
            <a:spLocks noChangeArrowheads="1"/>
          </p:cNvSpPr>
          <p:nvPr userDrawn="1"/>
        </p:nvSpPr>
        <p:spPr bwMode="auto">
          <a:xfrm>
            <a:off x="6240463" y="6418263"/>
            <a:ext cx="7286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>
                <a:latin typeface="Futura" charset="0"/>
              </a:rPr>
              <a:t>SciDAC-II</a:t>
            </a:r>
          </a:p>
          <a:p>
            <a:pPr algn="r">
              <a:defRPr/>
            </a:pPr>
            <a:r>
              <a:rPr lang="en-US" sz="1000">
                <a:latin typeface="Futura" charset="0"/>
              </a:rPr>
              <a:t>Compass</a:t>
            </a:r>
          </a:p>
        </p:txBody>
      </p:sp>
      <p:grpSp>
        <p:nvGrpSpPr>
          <p:cNvPr id="1035" name="Group 63"/>
          <p:cNvGrpSpPr>
            <a:grpSpLocks/>
          </p:cNvGrpSpPr>
          <p:nvPr userDrawn="1"/>
        </p:nvGrpSpPr>
        <p:grpSpPr bwMode="auto">
          <a:xfrm>
            <a:off x="5930900" y="6408738"/>
            <a:ext cx="374650" cy="401637"/>
            <a:chOff x="3883" y="4009"/>
            <a:chExt cx="236" cy="253"/>
          </a:xfrm>
        </p:grpSpPr>
        <p:pic>
          <p:nvPicPr>
            <p:cNvPr id="3136" name="Picture 6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" y="4009"/>
              <a:ext cx="23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37" name="Oval 65"/>
            <p:cNvSpPr>
              <a:spLocks noChangeArrowheads="1"/>
            </p:cNvSpPr>
            <p:nvPr/>
          </p:nvSpPr>
          <p:spPr bwMode="auto">
            <a:xfrm>
              <a:off x="3906" y="4224"/>
              <a:ext cx="183" cy="2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>
              <a:outerShdw blurRad="63500" dist="38100" dir="54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036" name="Picture 8"/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6419850"/>
            <a:ext cx="620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8"/>
          <p:cNvSpPr>
            <a:spLocks noChangeArrowheads="1"/>
          </p:cNvSpPr>
          <p:nvPr userDrawn="1"/>
        </p:nvSpPr>
        <p:spPr bwMode="auto">
          <a:xfrm>
            <a:off x="1322388" y="6369050"/>
            <a:ext cx="2727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300" b="1">
                <a:solidFill>
                  <a:schemeClr val="bg1"/>
                </a:solidFill>
              </a:rPr>
              <a:t>The Heavy Ion Fusion Science Virtual National Laboratory</a:t>
            </a:r>
          </a:p>
        </p:txBody>
      </p:sp>
      <p:pic>
        <p:nvPicPr>
          <p:cNvPr id="3140" name="Picture 6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6380163"/>
            <a:ext cx="830262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42" name="Line 70"/>
          <p:cNvSpPr>
            <a:spLocks noChangeShapeType="1"/>
          </p:cNvSpPr>
          <p:nvPr userDrawn="1"/>
        </p:nvSpPr>
        <p:spPr bwMode="auto">
          <a:xfrm>
            <a:off x="0" y="6394450"/>
            <a:ext cx="9144000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1" name="Picture 1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6464300"/>
            <a:ext cx="57308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advClick="0" advTm="6000">
    <p:wipe dir="d"/>
  </p:transition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charset="0"/>
          <a:ea typeface="ＭＳ Ｐゴシック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69913" indent="-2301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900" b="1">
          <a:solidFill>
            <a:schemeClr val="tx1"/>
          </a:solidFill>
          <a:latin typeface="+mn-lt"/>
          <a:ea typeface="+mn-ea"/>
        </a:defRPr>
      </a:lvl2pPr>
      <a:lvl3pPr marL="804863" indent="-31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b="1">
          <a:solidFill>
            <a:schemeClr val="tx1"/>
          </a:solidFill>
          <a:latin typeface="+mn-lt"/>
          <a:ea typeface="+mn-ea"/>
        </a:defRPr>
      </a:lvl3pPr>
      <a:lvl4pPr marL="1143000" indent="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700" b="1">
          <a:solidFill>
            <a:schemeClr val="tx1"/>
          </a:solidFill>
          <a:latin typeface="+mn-lt"/>
          <a:ea typeface="+mn-ea"/>
        </a:defRPr>
      </a:lvl4pPr>
      <a:lvl5pPr marL="1485900" indent="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5pPr>
      <a:lvl6pPr marL="1943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6pPr>
      <a:lvl7pPr marL="24003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7pPr>
      <a:lvl8pPr marL="28575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8pPr>
      <a:lvl9pPr marL="3314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Monotype Sorts" charset="0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jpeg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hifweb.lbl.gov/Forth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-cfadc.phy.ornl.gov/home.html" TargetMode="External"/><Relationship Id="rId5" Type="http://schemas.openxmlformats.org/officeDocument/2006/relationships/hyperlink" Target="http://physics.nist.gov/PhysRefData/Ionization/Xsection.html" TargetMode="External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emf"/><Relationship Id="rId8" Type="http://schemas.openxmlformats.org/officeDocument/2006/relationships/image" Target="../media/image38.wmf"/><Relationship Id="rId9" Type="http://schemas.openxmlformats.org/officeDocument/2006/relationships/image" Target="../media/image39.png"/><Relationship Id="rId10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338" name="Rounded Rectangle 7"/>
          <p:cNvSpPr>
            <a:spLocks noChangeArrowheads="1"/>
          </p:cNvSpPr>
          <p:nvPr/>
        </p:nvSpPr>
        <p:spPr bwMode="auto">
          <a:xfrm>
            <a:off x="1457325" y="6354763"/>
            <a:ext cx="4376738" cy="447675"/>
          </a:xfrm>
          <a:prstGeom prst="roundRect">
            <a:avLst>
              <a:gd name="adj" fmla="val 29713"/>
            </a:avLst>
          </a:prstGeom>
          <a:solidFill>
            <a:srgbClr val="799EB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300"/>
          </a:p>
        </p:txBody>
      </p:sp>
      <p:sp>
        <p:nvSpPr>
          <p:cNvPr id="673829" name="Rectangle 37"/>
          <p:cNvSpPr>
            <a:spLocks noChangeArrowheads="1"/>
          </p:cNvSpPr>
          <p:nvPr/>
        </p:nvSpPr>
        <p:spPr bwMode="auto">
          <a:xfrm>
            <a:off x="4019550" y="6367463"/>
            <a:ext cx="1681163" cy="420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6410325"/>
            <a:ext cx="57308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4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66111C-CB6C-F44D-917A-016EF253C604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14342" name="Date Placeholder 2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9621838" y="25812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0" y="0"/>
            <a:ext cx="9144000" cy="1612900"/>
          </a:xfrm>
          <a:prstGeom prst="rect">
            <a:avLst/>
          </a:prstGeom>
          <a:solidFill>
            <a:srgbClr val="0002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345" name="Rectangle 5"/>
          <p:cNvSpPr>
            <a:spLocks noChangeArrowheads="1"/>
          </p:cNvSpPr>
          <p:nvPr/>
        </p:nvSpPr>
        <p:spPr bwMode="auto">
          <a:xfrm>
            <a:off x="0" y="122238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2647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chemeClr val="bg1"/>
                </a:solidFill>
                <a:latin typeface="Chalkboard" charset="0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Chalkboard" charset="0"/>
              </a:rPr>
              <a:t>Particle-In-Cell Framework Warp</a:t>
            </a:r>
          </a:p>
        </p:txBody>
      </p:sp>
      <p:sp>
        <p:nvSpPr>
          <p:cNvPr id="673798" name="Rectangle 6"/>
          <p:cNvSpPr>
            <a:spLocks noChangeArrowheads="1"/>
          </p:cNvSpPr>
          <p:nvPr/>
        </p:nvSpPr>
        <p:spPr bwMode="auto">
          <a:xfrm>
            <a:off x="269875" y="2373313"/>
            <a:ext cx="86296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79B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127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r>
              <a:rPr lang="en-US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 </a:t>
            </a:r>
            <a:r>
              <a:rPr lang="en-US" sz="2400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D.P</a:t>
            </a:r>
            <a:r>
              <a:rPr lang="en-US" sz="2400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. </a:t>
            </a:r>
            <a:r>
              <a:rPr lang="en-US" sz="2400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Grote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defRPr/>
            </a:pPr>
            <a:r>
              <a:rPr lang="en-US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Lawrence Livermore National Laboratory, CA, </a:t>
            </a:r>
            <a:r>
              <a:rPr lang="en-US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USA</a:t>
            </a:r>
            <a:endParaRPr lang="en-US" sz="2400" dirty="0">
              <a:solidFill>
                <a:srgbClr val="000066"/>
              </a:solidFill>
              <a:latin typeface="Chalkboard" charset="0"/>
              <a:cs typeface="Times New Roman" charset="0"/>
            </a:endParaRP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r>
              <a:rPr lang="en-US" sz="2400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J.-L. </a:t>
            </a:r>
            <a:r>
              <a:rPr lang="en-US" sz="2400" dirty="0" err="1">
                <a:solidFill>
                  <a:srgbClr val="000066"/>
                </a:solidFill>
                <a:latin typeface="Chalkboard" charset="0"/>
                <a:cs typeface="Times New Roman" charset="0"/>
              </a:rPr>
              <a:t>Vay</a:t>
            </a:r>
            <a:endParaRPr lang="en-US" sz="2400" dirty="0">
              <a:solidFill>
                <a:srgbClr val="000066"/>
              </a:solidFill>
              <a:latin typeface="Chalkboard" charset="0"/>
              <a:cs typeface="Times New Roman" charset="0"/>
            </a:endParaRP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defRPr/>
            </a:pPr>
            <a:r>
              <a:rPr lang="en-US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Lawrence Berkeley National Laboratory, CA, USA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r>
              <a:rPr lang="en-US" sz="2400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R.H</a:t>
            </a:r>
            <a:r>
              <a:rPr lang="en-US" sz="2400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. Cohen, A. Friedman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defRPr/>
            </a:pPr>
            <a:r>
              <a:rPr lang="en-US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Lawrence Livermore National Laboratory, CA, </a:t>
            </a:r>
            <a:r>
              <a:rPr lang="en-US" dirty="0" smtClean="0">
                <a:solidFill>
                  <a:srgbClr val="000066"/>
                </a:solidFill>
                <a:latin typeface="Chalkboard" charset="0"/>
                <a:cs typeface="Times New Roman" charset="0"/>
              </a:rPr>
              <a:t>USA</a:t>
            </a:r>
            <a:endParaRPr lang="en-US" dirty="0">
              <a:solidFill>
                <a:srgbClr val="000066"/>
              </a:solidFill>
              <a:latin typeface="Chalkboard" charset="0"/>
              <a:cs typeface="Times New Roman" charset="0"/>
            </a:endParaRP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defRPr/>
            </a:pPr>
            <a:r>
              <a:rPr lang="en-US" sz="2400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I. Haber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defRPr/>
            </a:pPr>
            <a:r>
              <a:rPr lang="en-US" dirty="0">
                <a:solidFill>
                  <a:srgbClr val="000066"/>
                </a:solidFill>
                <a:latin typeface="Chalkboard" charset="0"/>
                <a:cs typeface="Times New Roman" charset="0"/>
              </a:rPr>
              <a:t>U. Maryland, MD, USA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endParaRPr lang="en-US" sz="2400" dirty="0">
              <a:solidFill>
                <a:srgbClr val="000066"/>
              </a:solidFill>
              <a:latin typeface="Chalkboard" charset="0"/>
              <a:cs typeface="Times New Roman" charset="0"/>
            </a:endParaRPr>
          </a:p>
        </p:txBody>
      </p:sp>
      <p:sp>
        <p:nvSpPr>
          <p:cNvPr id="673800" name="Text Box 8"/>
          <p:cNvSpPr txBox="1">
            <a:spLocks noChangeArrowheads="1"/>
          </p:cNvSpPr>
          <p:nvPr/>
        </p:nvSpPr>
        <p:spPr bwMode="auto">
          <a:xfrm>
            <a:off x="122238" y="5572125"/>
            <a:ext cx="88884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r>
              <a:rPr lang="en-US" b="1" dirty="0">
                <a:solidFill>
                  <a:srgbClr val="000066"/>
                </a:solidFill>
              </a:rPr>
              <a:t>2012 Project X Collaboration Meeting</a:t>
            </a:r>
          </a:p>
          <a:p>
            <a:pPr algn="ctr">
              <a:lnSpc>
                <a:spcPct val="110000"/>
              </a:lnSpc>
              <a:buClr>
                <a:schemeClr val="tx2"/>
              </a:buClr>
              <a:buSzPct val="85000"/>
              <a:buFont typeface="Monotype Sorts" charset="0"/>
              <a:buNone/>
              <a:defRPr/>
            </a:pPr>
            <a:r>
              <a:rPr lang="en-US" b="1" dirty="0">
                <a:solidFill>
                  <a:srgbClr val="000066"/>
                </a:solidFill>
              </a:rPr>
              <a:t>10-12 April 2012 Lawrence Berkeley National Lab</a:t>
            </a:r>
            <a:endParaRPr lang="en-US" b="1" dirty="0">
              <a:solidFill>
                <a:srgbClr val="000066"/>
              </a:solidFill>
              <a:cs typeface="Times New Roman" charset="0"/>
            </a:endParaRPr>
          </a:p>
        </p:txBody>
      </p:sp>
      <p:pic>
        <p:nvPicPr>
          <p:cNvPr id="673817" name="Picture 25" descr="partdump401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1720" r="7033" b="9377"/>
          <a:stretch>
            <a:fillRect/>
          </a:stretch>
        </p:blipFill>
        <p:spPr bwMode="auto">
          <a:xfrm>
            <a:off x="3873500" y="1136650"/>
            <a:ext cx="1409700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4349" name="Group 27"/>
          <p:cNvGrpSpPr>
            <a:grpSpLocks/>
          </p:cNvGrpSpPr>
          <p:nvPr/>
        </p:nvGrpSpPr>
        <p:grpSpPr bwMode="auto">
          <a:xfrm>
            <a:off x="5227638" y="1136650"/>
            <a:ext cx="1430337" cy="804863"/>
            <a:chOff x="2034" y="1938"/>
            <a:chExt cx="1659" cy="1740"/>
          </a:xfrm>
        </p:grpSpPr>
        <p:pic>
          <p:nvPicPr>
            <p:cNvPr id="14367" name="Picture 28" descr="beam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6" r="10001"/>
            <a:stretch>
              <a:fillRect/>
            </a:stretch>
          </p:blipFill>
          <p:spPr bwMode="auto">
            <a:xfrm>
              <a:off x="2034" y="1938"/>
              <a:ext cx="1659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8" name="Picture 29" descr="elec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2034" y="2351"/>
              <a:ext cx="1658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3822" name="Picture 30" descr="denselp10365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18753" r="10548" b="9377"/>
          <a:stretch>
            <a:fillRect/>
          </a:stretch>
        </p:blipFill>
        <p:spPr bwMode="auto">
          <a:xfrm>
            <a:off x="7993063" y="1136650"/>
            <a:ext cx="11509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73825" name="Line 33"/>
          <p:cNvSpPr>
            <a:spLocks noChangeShapeType="1"/>
          </p:cNvSpPr>
          <p:nvPr/>
        </p:nvSpPr>
        <p:spPr bwMode="auto">
          <a:xfrm>
            <a:off x="0" y="6259513"/>
            <a:ext cx="9144000" cy="0"/>
          </a:xfrm>
          <a:prstGeom prst="line">
            <a:avLst/>
          </a:prstGeom>
          <a:noFill/>
          <a:ln w="12700">
            <a:solidFill>
              <a:srgbClr val="0F0F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4352" name="Group 22"/>
          <p:cNvGrpSpPr>
            <a:grpSpLocks/>
          </p:cNvGrpSpPr>
          <p:nvPr/>
        </p:nvGrpSpPr>
        <p:grpSpPr bwMode="auto">
          <a:xfrm>
            <a:off x="6646863" y="1136650"/>
            <a:ext cx="1349375" cy="814388"/>
            <a:chOff x="3930" y="2382"/>
            <a:chExt cx="1135" cy="504"/>
          </a:xfrm>
        </p:grpSpPr>
        <p:pic>
          <p:nvPicPr>
            <p:cNvPr id="14365" name="Picture 23" descr="LPWF_iam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0" t="19202" r="13690" b="24004"/>
            <a:stretch>
              <a:fillRect/>
            </a:stretch>
          </p:blipFill>
          <p:spPr bwMode="auto">
            <a:xfrm>
              <a:off x="3931" y="2382"/>
              <a:ext cx="113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24" descr="LPWF_iamge_gamma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6" t="5070" r="9511" b="17749"/>
            <a:stretch>
              <a:fillRect/>
            </a:stretch>
          </p:blipFill>
          <p:spPr bwMode="auto">
            <a:xfrm>
              <a:off x="3930" y="2632"/>
              <a:ext cx="1135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3" name="Picture 21" descr="rho_amr_emi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3158" r="17972" b="5116"/>
          <a:stretch>
            <a:fillRect/>
          </a:stretch>
        </p:blipFill>
        <p:spPr bwMode="auto">
          <a:xfrm>
            <a:off x="2686050" y="1136650"/>
            <a:ext cx="11938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1" descr="WarpLogo-draft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1258888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3818" name="Picture 26" descr="HCX-in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 t="18677" r="1051" b="9338"/>
          <a:stretch>
            <a:fillRect/>
          </a:stretch>
        </p:blipFill>
        <p:spPr bwMode="auto">
          <a:xfrm>
            <a:off x="1249363" y="1136650"/>
            <a:ext cx="1462087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673824" name="Line 32"/>
          <p:cNvSpPr>
            <a:spLocks noChangeShapeType="1"/>
          </p:cNvSpPr>
          <p:nvPr/>
        </p:nvSpPr>
        <p:spPr bwMode="auto">
          <a:xfrm>
            <a:off x="0" y="1946275"/>
            <a:ext cx="9144000" cy="0"/>
          </a:xfrm>
          <a:prstGeom prst="line">
            <a:avLst/>
          </a:prstGeom>
          <a:noFill/>
          <a:ln w="12700">
            <a:solidFill>
              <a:srgbClr val="0F0F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4357" name="Picture 26" descr="LLNL logo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365875"/>
            <a:ext cx="423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831" name="Text Box 39"/>
          <p:cNvSpPr txBox="1">
            <a:spLocks noChangeArrowheads="1"/>
          </p:cNvSpPr>
          <p:nvPr/>
        </p:nvSpPr>
        <p:spPr bwMode="auto">
          <a:xfrm>
            <a:off x="6234113" y="6386513"/>
            <a:ext cx="728662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>
                <a:latin typeface="Futura" charset="0"/>
              </a:rPr>
              <a:t>SciDAC-II</a:t>
            </a:r>
          </a:p>
          <a:p>
            <a:pPr algn="r">
              <a:defRPr/>
            </a:pPr>
            <a:r>
              <a:rPr lang="en-US" sz="1000">
                <a:latin typeface="Futura" charset="0"/>
              </a:rPr>
              <a:t>Compass</a:t>
            </a:r>
          </a:p>
        </p:txBody>
      </p:sp>
      <p:grpSp>
        <p:nvGrpSpPr>
          <p:cNvPr id="14359" name="Group 40"/>
          <p:cNvGrpSpPr>
            <a:grpSpLocks/>
          </p:cNvGrpSpPr>
          <p:nvPr/>
        </p:nvGrpSpPr>
        <p:grpSpPr bwMode="auto">
          <a:xfrm>
            <a:off x="5930900" y="6376988"/>
            <a:ext cx="374650" cy="401637"/>
            <a:chOff x="3883" y="4009"/>
            <a:chExt cx="236" cy="253"/>
          </a:xfrm>
        </p:grpSpPr>
        <p:pic>
          <p:nvPicPr>
            <p:cNvPr id="673833" name="Picture 4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" y="4009"/>
              <a:ext cx="23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73834" name="Oval 42"/>
            <p:cNvSpPr>
              <a:spLocks noChangeArrowheads="1"/>
            </p:cNvSpPr>
            <p:nvPr/>
          </p:nvSpPr>
          <p:spPr bwMode="auto">
            <a:xfrm>
              <a:off x="3906" y="4224"/>
              <a:ext cx="183" cy="2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>
              <a:outerShdw blurRad="63500" dist="38100" dir="54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4360" name="Picture 8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6369050"/>
            <a:ext cx="620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angle 8"/>
          <p:cNvSpPr>
            <a:spLocks noChangeArrowheads="1"/>
          </p:cNvSpPr>
          <p:nvPr/>
        </p:nvSpPr>
        <p:spPr bwMode="auto">
          <a:xfrm>
            <a:off x="1322388" y="6324600"/>
            <a:ext cx="2727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300" b="1">
                <a:solidFill>
                  <a:schemeClr val="bg1"/>
                </a:solidFill>
              </a:rPr>
              <a:t>The Heavy Ion Fusion Science Virtual National Laboratory</a:t>
            </a:r>
          </a:p>
        </p:txBody>
      </p:sp>
      <p:pic>
        <p:nvPicPr>
          <p:cNvPr id="673837" name="Picture 4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6330950"/>
            <a:ext cx="91122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-4763" y="5456371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20" y="3083545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8673" name="Rectangle 17"/>
          <p:cNvSpPr>
            <a:spLocks noChangeArrowheads="1"/>
          </p:cNvSpPr>
          <p:nvPr/>
        </p:nvSpPr>
        <p:spPr bwMode="auto">
          <a:xfrm>
            <a:off x="0" y="102235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867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949616-B1AF-3643-9E55-4C2056B5C2B7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28677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66675"/>
            <a:ext cx="8634412" cy="736600"/>
          </a:xfrm>
        </p:spPr>
        <p:txBody>
          <a:bodyPr/>
          <a:lstStyle/>
          <a:p>
            <a:pPr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Warp has a steerable, interactive interface</a:t>
            </a:r>
            <a:endParaRPr lang="en-US" sz="2200" b="0" dirty="0" smtClean="0">
              <a:solidFill>
                <a:schemeClr val="bg1"/>
              </a:solidFill>
              <a:latin typeface="Chalkboard Bold" charset="0"/>
              <a:cs typeface="+mj-cs"/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550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Python on top and Fortran underneath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latin typeface="Chalkboard Bold" charset="0"/>
              </a:rPr>
              <a:t>Python provides a high-level user interface</a:t>
            </a:r>
          </a:p>
          <a:p>
            <a:pPr marL="1139825" lvl="2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dirty="0" smtClean="0">
                <a:latin typeface="Chalkboard Bold" charset="0"/>
              </a:rPr>
              <a:t>It has a clean syntax, designed for clarity</a:t>
            </a:r>
          </a:p>
          <a:p>
            <a:pPr marL="1139825" lvl="2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dirty="0" smtClean="0">
                <a:latin typeface="Chalkboard Bold" charset="0"/>
              </a:rPr>
              <a:t>There is a large selection of standard packages available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latin typeface="Chalkboard Bold" charset="0"/>
              </a:rPr>
              <a:t>Compiled Fortran for fast computations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err="1" smtClean="0">
                <a:latin typeface="Chalkboard Bold" charset="0"/>
              </a:rPr>
              <a:t>Forthon</a:t>
            </a:r>
            <a:r>
              <a:rPr lang="en-US" sz="1600" dirty="0" smtClean="0">
                <a:latin typeface="Chalkboard Bold" charset="0"/>
              </a:rPr>
              <a:t> (</a:t>
            </a:r>
            <a:r>
              <a:rPr lang="en-US" sz="1600" dirty="0">
                <a:hlinkClick r:id="rId3"/>
              </a:rPr>
              <a:t>http://hifweb.lbl.gov/</a:t>
            </a:r>
            <a:r>
              <a:rPr lang="en-US" sz="1600" dirty="0" smtClean="0">
                <a:hlinkClick r:id="rId3"/>
              </a:rPr>
              <a:t>Forthon</a:t>
            </a:r>
            <a:r>
              <a:rPr lang="en-US" sz="1600" dirty="0" smtClean="0"/>
              <a:t>) connects the Python and Fortran</a:t>
            </a:r>
            <a:endParaRPr lang="en-US" sz="1600" dirty="0" smtClean="0">
              <a:latin typeface="Chalkboard Bol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 </a:t>
            </a:r>
            <a:r>
              <a:rPr lang="en-US" altLang="ja-JP" sz="1600" b="1" dirty="0" smtClean="0">
                <a:solidFill>
                  <a:srgbClr val="000090"/>
                </a:solidFill>
                <a:latin typeface="Chalkboard" charset="0"/>
              </a:rPr>
              <a:t>S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teerable – input decks are main programs, controlling simulation progress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Interactive</a:t>
            </a:r>
            <a:r>
              <a:rPr lang="en-US" sz="1600" b="1" dirty="0">
                <a:solidFill>
                  <a:srgbClr val="000090"/>
                </a:solidFill>
                <a:latin typeface="Chalkboard" charset="0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– Python gives the user a prompt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halkboard" charset="0"/>
              </a:rPr>
              <a:t>Full access to run-time database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halkboard" charset="0"/>
              </a:rPr>
              <a:t>Allows steering by hand, diagnostics on the fly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7692" y="3431678"/>
            <a:ext cx="8339138" cy="1901825"/>
            <a:chOff x="469900" y="2356526"/>
            <a:chExt cx="8339138" cy="1901825"/>
          </a:xfrm>
        </p:grpSpPr>
        <p:sp>
          <p:nvSpPr>
            <p:cNvPr id="2" name="Snip Diagonal Corner Rectangle 1"/>
            <p:cNvSpPr/>
            <p:nvPr/>
          </p:nvSpPr>
          <p:spPr bwMode="auto">
            <a:xfrm>
              <a:off x="469900" y="2356526"/>
              <a:ext cx="8339138" cy="1901825"/>
            </a:xfrm>
            <a:prstGeom prst="snip2DiagRect">
              <a:avLst/>
            </a:prstGeom>
            <a:gradFill flip="none" rotWithShape="1">
              <a:gsLst>
                <a:gs pos="0">
                  <a:srgbClr val="A3C0FE"/>
                </a:gs>
                <a:gs pos="100000">
                  <a:srgbClr val="B5EBDC"/>
                </a:gs>
              </a:gsLst>
              <a:lin ang="1662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28682" name="Text Box 7"/>
            <p:cNvSpPr txBox="1">
              <a:spLocks noChangeArrowheads="1"/>
            </p:cNvSpPr>
            <p:nvPr/>
          </p:nvSpPr>
          <p:spPr bwMode="auto">
            <a:xfrm>
              <a:off x="755650" y="2399389"/>
              <a:ext cx="2000455" cy="1815882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/>
                <a:t>f</a:t>
              </a:r>
              <a:r>
                <a:rPr lang="en-US" sz="1400" dirty="0" smtClean="0"/>
                <a:t>rom </a:t>
              </a:r>
              <a:r>
                <a:rPr lang="en-US" sz="1400" dirty="0"/>
                <a:t>warp import *</a:t>
              </a:r>
            </a:p>
            <a:p>
              <a:r>
                <a:rPr lang="en-US" sz="1400" dirty="0"/>
                <a:t>…</a:t>
              </a:r>
            </a:p>
            <a:p>
              <a:r>
                <a:rPr lang="en-US" sz="1400" dirty="0" err="1"/>
                <a:t>nx</a:t>
              </a:r>
              <a:r>
                <a:rPr lang="en-US" sz="1400" dirty="0"/>
                <a:t> = </a:t>
              </a:r>
              <a:r>
                <a:rPr lang="en-US" sz="1400" dirty="0" err="1"/>
                <a:t>ny</a:t>
              </a:r>
              <a:r>
                <a:rPr lang="en-US" sz="1400" dirty="0"/>
                <a:t> = </a:t>
              </a:r>
              <a:r>
                <a:rPr lang="en-US" sz="1400" dirty="0" err="1"/>
                <a:t>nz</a:t>
              </a:r>
              <a:r>
                <a:rPr lang="en-US" sz="1400" dirty="0"/>
                <a:t> = 32</a:t>
              </a:r>
            </a:p>
            <a:p>
              <a:r>
                <a:rPr lang="en-US" sz="1400" dirty="0" err="1"/>
                <a:t>dt</a:t>
              </a:r>
              <a:r>
                <a:rPr lang="en-US" sz="1400" dirty="0"/>
                <a:t> = 0.5*</a:t>
              </a:r>
              <a:r>
                <a:rPr lang="en-US" sz="1400" dirty="0" err="1"/>
                <a:t>dz</a:t>
              </a:r>
              <a:r>
                <a:rPr lang="en-US" sz="1400" dirty="0"/>
                <a:t>/</a:t>
              </a:r>
              <a:r>
                <a:rPr lang="en-US" sz="1400" dirty="0" err="1"/>
                <a:t>vbeam</a:t>
              </a:r>
              <a:endParaRPr lang="en-US" sz="1400" dirty="0"/>
            </a:p>
            <a:p>
              <a:r>
                <a:rPr lang="en-US" sz="1400" dirty="0"/>
                <a:t>…</a:t>
              </a:r>
            </a:p>
            <a:p>
              <a:r>
                <a:rPr lang="en-US" sz="1400" dirty="0" smtClean="0"/>
                <a:t>generate(</a:t>
              </a:r>
              <a:r>
                <a:rPr lang="en-US" sz="1400" dirty="0"/>
                <a:t>)</a:t>
              </a:r>
            </a:p>
            <a:p>
              <a:r>
                <a:rPr lang="en-US" sz="1400" dirty="0"/>
                <a:t>step(</a:t>
              </a:r>
              <a:r>
                <a:rPr lang="en-US" sz="1400" dirty="0" err="1"/>
                <a:t>zmax</a:t>
              </a:r>
              <a:r>
                <a:rPr lang="en-US" sz="1400" dirty="0"/>
                <a:t>/(</a:t>
              </a:r>
              <a:r>
                <a:rPr lang="en-US" sz="1400" dirty="0" err="1"/>
                <a:t>dt</a:t>
              </a:r>
              <a:r>
                <a:rPr lang="en-US" sz="1400" dirty="0"/>
                <a:t>*</a:t>
              </a:r>
              <a:r>
                <a:rPr lang="en-US" sz="1400" dirty="0" err="1"/>
                <a:t>vbeam</a:t>
              </a:r>
              <a:r>
                <a:rPr lang="en-US" sz="1400" dirty="0"/>
                <a:t>))</a:t>
              </a:r>
            </a:p>
            <a:p>
              <a:r>
                <a:rPr lang="en-US" sz="1400" dirty="0"/>
                <a:t>…</a:t>
              </a:r>
            </a:p>
          </p:txBody>
        </p:sp>
        <p:sp>
          <p:nvSpPr>
            <p:cNvPr id="669705" name="Text Box 9"/>
            <p:cNvSpPr txBox="1">
              <a:spLocks noChangeArrowheads="1"/>
            </p:cNvSpPr>
            <p:nvPr/>
          </p:nvSpPr>
          <p:spPr bwMode="auto">
            <a:xfrm>
              <a:off x="4240213" y="2399389"/>
              <a:ext cx="4305586" cy="160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/>
                <a:t>Import Warp modules and routines in memory</a:t>
              </a:r>
            </a:p>
            <a:p>
              <a:pPr>
                <a:defRPr/>
              </a:pPr>
              <a:endParaRPr lang="en-US" sz="1400" dirty="0"/>
            </a:p>
            <a:p>
              <a:pPr>
                <a:defRPr/>
              </a:pPr>
              <a:r>
                <a:rPr lang="en-US" sz="1400" dirty="0"/>
                <a:t>Sets # of grid cells</a:t>
              </a:r>
            </a:p>
            <a:p>
              <a:pPr>
                <a:defRPr/>
              </a:pPr>
              <a:r>
                <a:rPr lang="en-US" sz="1400" dirty="0"/>
                <a:t>Sets time step</a:t>
              </a:r>
            </a:p>
            <a:p>
              <a:pPr>
                <a:defRPr/>
              </a:pPr>
              <a:endParaRPr lang="en-US" sz="1400" dirty="0"/>
            </a:p>
            <a:p>
              <a:pPr>
                <a:defRPr/>
              </a:pPr>
              <a:r>
                <a:rPr lang="en-US" sz="1400" dirty="0"/>
                <a:t>Initializes </a:t>
              </a:r>
              <a:r>
                <a:rPr lang="en-US" sz="1400" dirty="0" smtClean="0"/>
                <a:t>internal Fortran </a:t>
              </a:r>
              <a:r>
                <a:rPr lang="en-US" sz="1400" dirty="0"/>
                <a:t>arrays</a:t>
              </a:r>
            </a:p>
            <a:p>
              <a:pPr>
                <a:defRPr/>
              </a:pPr>
              <a:r>
                <a:rPr lang="en-US" sz="1400" dirty="0"/>
                <a:t>Push particles for N time steps with </a:t>
              </a:r>
              <a:r>
                <a:rPr lang="en-US" sz="1400" dirty="0" smtClean="0"/>
                <a:t>Fortran </a:t>
              </a:r>
              <a:r>
                <a:rPr lang="en-US" sz="1400" dirty="0"/>
                <a:t>routines</a:t>
              </a:r>
            </a:p>
          </p:txBody>
        </p:sp>
        <p:grpSp>
          <p:nvGrpSpPr>
            <p:cNvPr id="28684" name="Group 15"/>
            <p:cNvGrpSpPr>
              <a:grpSpLocks/>
            </p:cNvGrpSpPr>
            <p:nvPr/>
          </p:nvGrpSpPr>
          <p:grpSpPr bwMode="auto">
            <a:xfrm>
              <a:off x="2801938" y="2554964"/>
              <a:ext cx="1377950" cy="1270000"/>
              <a:chOff x="1929" y="2645"/>
              <a:chExt cx="704" cy="800"/>
            </a:xfrm>
          </p:grpSpPr>
          <p:sp>
            <p:nvSpPr>
              <p:cNvPr id="669704" name="Line 8"/>
              <p:cNvSpPr>
                <a:spLocks noChangeShapeType="1"/>
              </p:cNvSpPr>
              <p:nvPr/>
            </p:nvSpPr>
            <p:spPr bwMode="auto">
              <a:xfrm>
                <a:off x="1929" y="2645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9706" name="Line 10"/>
              <p:cNvSpPr>
                <a:spLocks noChangeShapeType="1"/>
              </p:cNvSpPr>
              <p:nvPr/>
            </p:nvSpPr>
            <p:spPr bwMode="auto">
              <a:xfrm>
                <a:off x="1929" y="2911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9707" name="Line 11"/>
              <p:cNvSpPr>
                <a:spLocks noChangeShapeType="1"/>
              </p:cNvSpPr>
              <p:nvPr/>
            </p:nvSpPr>
            <p:spPr bwMode="auto">
              <a:xfrm>
                <a:off x="1929" y="3445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9708" name="Line 12"/>
              <p:cNvSpPr>
                <a:spLocks noChangeShapeType="1"/>
              </p:cNvSpPr>
              <p:nvPr/>
            </p:nvSpPr>
            <p:spPr bwMode="auto">
              <a:xfrm>
                <a:off x="1929" y="3047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9709" name="Line 13"/>
              <p:cNvSpPr>
                <a:spLocks noChangeShapeType="1"/>
              </p:cNvSpPr>
              <p:nvPr/>
            </p:nvSpPr>
            <p:spPr bwMode="auto">
              <a:xfrm>
                <a:off x="1929" y="3315"/>
                <a:ext cx="7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4980849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-392" y="2390621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8673" name="Rectangle 17"/>
          <p:cNvSpPr>
            <a:spLocks noChangeArrowheads="1"/>
          </p:cNvSpPr>
          <p:nvPr/>
        </p:nvSpPr>
        <p:spPr bwMode="auto">
          <a:xfrm>
            <a:off x="0" y="102235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8674" name="Rectangle 18"/>
          <p:cNvSpPr>
            <a:spLocks noChangeArrowheads="1"/>
          </p:cNvSpPr>
          <p:nvPr/>
        </p:nvSpPr>
        <p:spPr bwMode="auto">
          <a:xfrm>
            <a:off x="0" y="1716224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867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949616-B1AF-3643-9E55-4C2056B5C2B7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28677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66675"/>
            <a:ext cx="8634412" cy="736600"/>
          </a:xfrm>
        </p:spPr>
        <p:txBody>
          <a:bodyPr/>
          <a:lstStyle/>
          <a:p>
            <a:pPr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Warp is a parallel code</a:t>
            </a:r>
            <a:endParaRPr lang="en-US" sz="2200" b="0" dirty="0" smtClean="0">
              <a:solidFill>
                <a:schemeClr val="bg1"/>
              </a:solidFill>
              <a:latin typeface="Chalkboard Bold" charset="0"/>
              <a:cs typeface="+mj-cs"/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Paralle</a:t>
            </a:r>
            <a:r>
              <a:rPr lang="en-US" sz="1600" b="1" dirty="0">
                <a:solidFill>
                  <a:srgbClr val="00279F"/>
                </a:solidFill>
                <a:latin typeface="Chalkboard Bold" charset="0"/>
              </a:rPr>
              <a:t>l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</a:t>
            </a:r>
          </a:p>
          <a:p>
            <a:pPr lvl="2">
              <a:spcBef>
                <a:spcPct val="40000"/>
              </a:spcBef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  </a:t>
            </a:r>
            <a:r>
              <a:rPr lang="en-US" sz="1600" dirty="0" smtClean="0">
                <a:latin typeface="Chalkboard" charset="0"/>
              </a:rPr>
              <a:t>MPI (1, 2 and 3-D domain decomposition)</a:t>
            </a:r>
            <a:endParaRPr lang="en-US" sz="1600" dirty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Parallel interactivity 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available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Good scaling seen</a:t>
            </a: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</p:txBody>
      </p:sp>
      <p:sp>
        <p:nvSpPr>
          <p:cNvPr id="669700" name="Text Box 4"/>
          <p:cNvSpPr txBox="1">
            <a:spLocks noChangeArrowheads="1"/>
          </p:cNvSpPr>
          <p:nvPr/>
        </p:nvSpPr>
        <p:spPr bwMode="auto">
          <a:xfrm>
            <a:off x="5407124" y="2673768"/>
            <a:ext cx="33862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Chalkboard" charset="0"/>
              </a:rPr>
              <a:t>Parallel scaling of Warp </a:t>
            </a:r>
            <a:r>
              <a:rPr lang="en-US" dirty="0" smtClean="0">
                <a:latin typeface="Chalkboard" charset="0"/>
              </a:rPr>
              <a:t>3D</a:t>
            </a:r>
          </a:p>
          <a:p>
            <a:pPr algn="ctr">
              <a:defRPr/>
            </a:pPr>
            <a:r>
              <a:rPr lang="en-US" dirty="0" smtClean="0">
                <a:latin typeface="Chalkboard" charset="0"/>
              </a:rPr>
              <a:t>PIC</a:t>
            </a:r>
            <a:r>
              <a:rPr lang="en-US" dirty="0">
                <a:latin typeface="Chalkboard" charset="0"/>
              </a:rPr>
              <a:t>-EM solver on Franklin supercomputer (NERSC</a:t>
            </a:r>
            <a:r>
              <a:rPr lang="en-US" dirty="0" smtClean="0">
                <a:latin typeface="Chalkboard" charset="0"/>
              </a:rPr>
              <a:t>)</a:t>
            </a:r>
            <a:endParaRPr lang="en-US" sz="1200" dirty="0">
              <a:latin typeface="Chalkboard" charset="0"/>
            </a:endParaRPr>
          </a:p>
          <a:p>
            <a:pPr algn="ctr">
              <a:defRPr/>
            </a:pPr>
            <a:r>
              <a:rPr lang="en-US" dirty="0" smtClean="0">
                <a:latin typeface="Chalkboard" charset="0"/>
              </a:rPr>
              <a:t>Good scaling since operations local</a:t>
            </a:r>
            <a:endParaRPr lang="en-US" dirty="0">
              <a:latin typeface="Chalkboard" charset="0"/>
            </a:endParaRPr>
          </a:p>
        </p:txBody>
      </p:sp>
      <p:pic>
        <p:nvPicPr>
          <p:cNvPr id="669701" name="Picture 5" descr="Warp_speedup_Frank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5884" r="10910" b="5884"/>
          <a:stretch>
            <a:fillRect/>
          </a:stretch>
        </p:blipFill>
        <p:spPr bwMode="auto">
          <a:xfrm>
            <a:off x="5529327" y="3821560"/>
            <a:ext cx="3062287" cy="239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ES_parallelsca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32" y="3754131"/>
            <a:ext cx="2578331" cy="247824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06229" y="2673768"/>
            <a:ext cx="30908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halkboard" charset="0"/>
              </a:rPr>
              <a:t>Parallel scaling of Warp </a:t>
            </a:r>
            <a:r>
              <a:rPr lang="en-US" dirty="0" smtClean="0">
                <a:latin typeface="Chalkboard" charset="0"/>
              </a:rPr>
              <a:t>3D</a:t>
            </a:r>
          </a:p>
          <a:p>
            <a:pPr algn="ctr">
              <a:defRPr/>
            </a:pPr>
            <a:r>
              <a:rPr lang="en-US" dirty="0" smtClean="0">
                <a:latin typeface="Chalkboard" charset="0"/>
              </a:rPr>
              <a:t>ES</a:t>
            </a:r>
            <a:r>
              <a:rPr lang="en-US" dirty="0" smtClean="0">
                <a:latin typeface="Chalkboard" charset="0"/>
              </a:rPr>
              <a:t> </a:t>
            </a:r>
            <a:r>
              <a:rPr lang="en-US" dirty="0">
                <a:latin typeface="Chalkboard" charset="0"/>
              </a:rPr>
              <a:t>solver on </a:t>
            </a:r>
            <a:r>
              <a:rPr lang="en-US" dirty="0" smtClean="0">
                <a:latin typeface="Chalkboard" charset="0"/>
              </a:rPr>
              <a:t>Hopper </a:t>
            </a:r>
            <a:r>
              <a:rPr lang="en-US" dirty="0">
                <a:latin typeface="Chalkboard" charset="0"/>
              </a:rPr>
              <a:t>supercomputer (</a:t>
            </a:r>
            <a:r>
              <a:rPr lang="en-US" dirty="0" smtClean="0">
                <a:latin typeface="Chalkboard" charset="0"/>
              </a:rPr>
              <a:t>NERSC</a:t>
            </a:r>
            <a:r>
              <a:rPr lang="en-US" dirty="0" smtClean="0">
                <a:latin typeface="Chalkboard" charset="0"/>
              </a:rPr>
              <a:t>)</a:t>
            </a:r>
          </a:p>
          <a:p>
            <a:pPr algn="ctr">
              <a:defRPr/>
            </a:pPr>
            <a:r>
              <a:rPr lang="en-US" dirty="0" smtClean="0">
                <a:latin typeface="Chalkboard" charset="0"/>
              </a:rPr>
              <a:t>Global solve limits scaling</a:t>
            </a:r>
            <a:endParaRPr lang="en-US" dirty="0">
              <a:latin typeface="Chalkboar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216" y="3895486"/>
            <a:ext cx="11407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512x512x512 cells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1864" y="5060711"/>
            <a:ext cx="370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1-D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3117441" y="4488552"/>
            <a:ext cx="370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3</a:t>
            </a:r>
            <a:r>
              <a:rPr lang="en-US" sz="900" dirty="0" smtClean="0"/>
              <a:t>-D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2127954" y="6132445"/>
            <a:ext cx="582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# CPUs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589644" y="4570833"/>
            <a:ext cx="6467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Speedup</a:t>
            </a:r>
            <a:endParaRPr lang="en-US" sz="900" dirty="0"/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Ionization, with energy dependent cross sections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9C669-A1B5-E14F-BADE-1285B8EE0C3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Grote – Project X 2012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496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Being further developed to support PXIE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Includes </a:t>
            </a: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multiple interactions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For example:</a:t>
            </a:r>
            <a:endParaRPr lang="en-US" sz="1600" dirty="0" smtClean="0">
              <a:solidFill>
                <a:srgbClr val="00279F"/>
              </a:solidFill>
              <a:latin typeface="Chalkboard Bold" charset="0"/>
            </a:endParaRP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>
                <a:latin typeface="Chalkboard Bold" charset="0"/>
              </a:rPr>
              <a:t>Charge exchange 	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30000" dirty="0">
                <a:latin typeface="Chalkboard" charset="0"/>
                <a:sym typeface="Wingdings"/>
              </a:rPr>
              <a:t>-</a:t>
            </a:r>
            <a:r>
              <a:rPr lang="en-US" sz="1600" dirty="0">
                <a:latin typeface="Chalkboard" charset="0"/>
                <a:sym typeface="Wingdings"/>
              </a:rPr>
              <a:t> + H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Chalkboard" charset="0"/>
                <a:sym typeface="Wingdings"/>
              </a:rPr>
              <a:t> H + H</a:t>
            </a:r>
            <a:r>
              <a:rPr lang="en-US" sz="1600" baseline="30000" dirty="0">
                <a:latin typeface="Chalkboard" charset="0"/>
                <a:sym typeface="Wingdings"/>
              </a:rPr>
              <a:t>-</a:t>
            </a:r>
            <a:endParaRPr lang="en-US" sz="1600" dirty="0">
              <a:latin typeface="Chalkboard Bold" charset="0"/>
            </a:endParaRP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latin typeface="Chalkboard Bold" charset="0"/>
              </a:rPr>
              <a:t>Detachment 	</a:t>
            </a:r>
            <a:r>
              <a:rPr lang="en-US" sz="1600" dirty="0" smtClean="0">
                <a:latin typeface="Chalkboard" charset="0"/>
                <a:sym typeface="Wingdings"/>
              </a:rPr>
              <a:t>H</a:t>
            </a:r>
            <a:r>
              <a:rPr lang="en-US" sz="1600" baseline="30000" dirty="0">
                <a:latin typeface="Chalkboard" charset="0"/>
                <a:sym typeface="Wingdings"/>
              </a:rPr>
              <a:t>-</a:t>
            </a:r>
            <a:r>
              <a:rPr lang="en-US" sz="1600" dirty="0" smtClean="0">
                <a:latin typeface="Chalkboard Bold" charset="0"/>
              </a:rPr>
              <a:t> + 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dirty="0" smtClean="0">
                <a:latin typeface="Chalkboard Bold" charset="0"/>
              </a:rPr>
              <a:t>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Chalkboard" charset="0"/>
                <a:sym typeface="Wingdings"/>
              </a:rPr>
              <a:t> </a:t>
            </a:r>
            <a:r>
              <a:rPr lang="en-US" sz="1600" dirty="0" smtClean="0">
                <a:latin typeface="Chalkboard Bold" charset="0"/>
              </a:rPr>
              <a:t>H + 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dirty="0" smtClean="0">
                <a:latin typeface="Chalkboard Bold" charset="0"/>
              </a:rPr>
              <a:t> + e</a:t>
            </a:r>
            <a:r>
              <a:rPr lang="en-US" sz="1600" baseline="30000" dirty="0" smtClean="0">
                <a:latin typeface="Chalkboard Bold" charset="0"/>
              </a:rPr>
              <a:t>-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 smtClean="0">
                <a:latin typeface="Chalkboard" charset="0"/>
              </a:rPr>
              <a:t>Ionization 	</a:t>
            </a:r>
            <a:r>
              <a:rPr lang="en-US" sz="1600" dirty="0" smtClean="0">
                <a:latin typeface="Chalkboard Bold" charset="0"/>
              </a:rPr>
              <a:t>e</a:t>
            </a:r>
            <a:r>
              <a:rPr lang="en-US" sz="1600" baseline="30000" dirty="0">
                <a:latin typeface="Chalkboard Bold" charset="0"/>
              </a:rPr>
              <a:t>-</a:t>
            </a:r>
            <a:r>
              <a:rPr lang="en-US" sz="1600" dirty="0" smtClean="0">
                <a:latin typeface="Chalkboard" charset="0"/>
              </a:rPr>
              <a:t> + 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dirty="0" smtClean="0">
                <a:latin typeface="Chalkboard" charset="0"/>
              </a:rPr>
              <a:t>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latin typeface="Chalkboard" charset="0"/>
              </a:rPr>
              <a:t> 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baseline="30000" dirty="0">
                <a:latin typeface="Chalkboard" charset="0"/>
                <a:sym typeface="Wingdings"/>
              </a:rPr>
              <a:t>+</a:t>
            </a:r>
            <a:r>
              <a:rPr lang="en-US" sz="1600" dirty="0" smtClean="0">
                <a:latin typeface="Chalkboard" charset="0"/>
              </a:rPr>
              <a:t> + 2</a:t>
            </a:r>
            <a:r>
              <a:rPr lang="en-US" sz="1600" dirty="0">
                <a:latin typeface="Chalkboard Bold" charset="0"/>
              </a:rPr>
              <a:t>e</a:t>
            </a:r>
            <a:r>
              <a:rPr lang="en-US" sz="1600" baseline="30000" dirty="0" smtClean="0">
                <a:latin typeface="Chalkboard Bold" charset="0"/>
              </a:rPr>
              <a:t>-</a:t>
            </a:r>
          </a:p>
          <a:p>
            <a:pPr lvl="1">
              <a:spcBef>
                <a:spcPct val="40000"/>
              </a:spcBef>
              <a:buFontTx/>
              <a:buChar char="•"/>
              <a:defRPr/>
            </a:pPr>
            <a:r>
              <a:rPr lang="en-US" sz="1600" dirty="0">
                <a:latin typeface="Chalkboard Bold" charset="0"/>
              </a:rPr>
              <a:t>Ionization 	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30000" dirty="0">
                <a:latin typeface="Chalkboard" charset="0"/>
                <a:sym typeface="Wingdings"/>
              </a:rPr>
              <a:t>-</a:t>
            </a:r>
            <a:r>
              <a:rPr lang="en-US" sz="1600" dirty="0">
                <a:latin typeface="Chalkboard Bold" charset="0"/>
              </a:rPr>
              <a:t> + </a:t>
            </a:r>
            <a:r>
              <a:rPr lang="en-US" sz="1600" dirty="0">
                <a:latin typeface="Chalkboard" charset="0"/>
                <a:sym typeface="Wingdings"/>
              </a:rPr>
              <a:t>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dirty="0">
                <a:latin typeface="Chalkboard Bold" charset="0"/>
              </a:rPr>
              <a:t>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Chalkboard" charset="0"/>
                <a:sym typeface="Wingdings"/>
              </a:rPr>
              <a:t> H</a:t>
            </a:r>
            <a:r>
              <a:rPr lang="en-US" sz="1600" baseline="30000" dirty="0">
                <a:latin typeface="Chalkboard" charset="0"/>
                <a:sym typeface="Wingdings"/>
              </a:rPr>
              <a:t>-</a:t>
            </a:r>
            <a:r>
              <a:rPr lang="en-US" sz="1600" dirty="0">
                <a:latin typeface="Chalkboard" charset="0"/>
                <a:sym typeface="Wingdings"/>
              </a:rPr>
              <a:t> + H</a:t>
            </a:r>
            <a:r>
              <a:rPr lang="en-US" sz="1600" baseline="-25000" dirty="0">
                <a:latin typeface="Chalkboard" charset="0"/>
                <a:sym typeface="Wingdings"/>
              </a:rPr>
              <a:t>2</a:t>
            </a:r>
            <a:r>
              <a:rPr lang="en-US" sz="1600" baseline="30000" dirty="0">
                <a:latin typeface="Chalkboard" charset="0"/>
                <a:sym typeface="Wingdings"/>
              </a:rPr>
              <a:t>+</a:t>
            </a:r>
            <a:r>
              <a:rPr lang="en-US" sz="1600" dirty="0">
                <a:latin typeface="Chalkboard" charset="0"/>
                <a:sym typeface="Wingdings"/>
              </a:rPr>
              <a:t> + </a:t>
            </a:r>
            <a:r>
              <a:rPr lang="en-US" sz="1600" dirty="0">
                <a:latin typeface="Chalkboard Bold" charset="0"/>
              </a:rPr>
              <a:t>e</a:t>
            </a:r>
            <a:r>
              <a:rPr lang="en-US" sz="1600" baseline="30000" dirty="0" smtClean="0">
                <a:latin typeface="Chalkboard Bold" charset="0"/>
              </a:rPr>
              <a:t>-</a:t>
            </a: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" charset="0"/>
              </a:rPr>
              <a:t>Resulting </a:t>
            </a:r>
            <a:r>
              <a:rPr lang="en-US" sz="1600" b="1" dirty="0">
                <a:solidFill>
                  <a:srgbClr val="000090"/>
                </a:solidFill>
                <a:latin typeface="Chalkboard" charset="0"/>
                <a:sym typeface="Wingdings"/>
              </a:rPr>
              <a:t>H</a:t>
            </a:r>
            <a:r>
              <a:rPr lang="en-US" sz="1600" b="1" baseline="30000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-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,</a:t>
            </a:r>
            <a:r>
              <a:rPr lang="en-US" sz="1600" b="1" baseline="30000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 </a:t>
            </a:r>
            <a:r>
              <a:rPr lang="en-US" sz="1600" b="1" dirty="0">
                <a:solidFill>
                  <a:srgbClr val="000090"/>
                </a:solidFill>
                <a:latin typeface="Chalkboard" charset="0"/>
                <a:sym typeface="Wingdings"/>
              </a:rPr>
              <a:t>H</a:t>
            </a:r>
            <a:r>
              <a:rPr lang="en-US" sz="1600" b="1" baseline="-25000" dirty="0">
                <a:solidFill>
                  <a:srgbClr val="000090"/>
                </a:solidFill>
                <a:latin typeface="Chalkboard" charset="0"/>
                <a:sym typeface="Wingdings"/>
              </a:rPr>
              <a:t>2</a:t>
            </a:r>
            <a:r>
              <a:rPr lang="en-US" sz="1600" b="1" baseline="30000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+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 and </a:t>
            </a:r>
            <a:r>
              <a:rPr lang="en-US" sz="1600" b="1" dirty="0" smtClean="0">
                <a:solidFill>
                  <a:srgbClr val="000090"/>
                </a:solidFill>
                <a:latin typeface="Chalkboard Bold" charset="0"/>
              </a:rPr>
              <a:t>e</a:t>
            </a:r>
            <a:r>
              <a:rPr lang="en-US" sz="1600" b="1" baseline="30000" dirty="0" smtClean="0">
                <a:solidFill>
                  <a:srgbClr val="000090"/>
                </a:solidFill>
                <a:latin typeface="Chalkboard Bold" charset="0"/>
              </a:rPr>
              <a:t>-</a:t>
            </a:r>
            <a:r>
              <a:rPr lang="en-US" sz="1600" b="1" dirty="0">
                <a:solidFill>
                  <a:srgbClr val="000090"/>
                </a:solidFill>
                <a:latin typeface="Chalkboard Bold" charset="0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halkboard Bold" charset="0"/>
              </a:rPr>
              <a:t>included in the</a:t>
            </a:r>
            <a:br>
              <a:rPr lang="en-US" sz="1600" b="1" dirty="0" smtClean="0">
                <a:solidFill>
                  <a:srgbClr val="000090"/>
                </a:solidFill>
                <a:latin typeface="Chalkboard Bold" charset="0"/>
              </a:rPr>
            </a:br>
            <a:r>
              <a:rPr lang="en-US" sz="1600" b="1" dirty="0" smtClean="0">
                <a:solidFill>
                  <a:srgbClr val="000090"/>
                </a:solidFill>
                <a:latin typeface="Chalkboard Bold" charset="0"/>
              </a:rPr>
              <a:t>simulation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Chalkboard Bold" charset="0"/>
              </a:rPr>
              <a:t>If H and 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H</a:t>
            </a:r>
            <a:r>
              <a:rPr lang="en-US" sz="1600" b="1" baseline="-25000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2</a:t>
            </a:r>
            <a:r>
              <a:rPr lang="en-US" sz="1600" b="1" dirty="0">
                <a:solidFill>
                  <a:srgbClr val="000090"/>
                </a:solidFill>
                <a:latin typeface="Chalkboard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include, density can be obtained</a:t>
            </a:r>
            <a:b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</a:br>
            <a:r>
              <a:rPr lang="en-US" sz="1600" b="1" dirty="0" smtClean="0">
                <a:solidFill>
                  <a:srgbClr val="000090"/>
                </a:solidFill>
                <a:latin typeface="Chalkboard" charset="0"/>
                <a:sym typeface="Wingdings"/>
              </a:rPr>
              <a:t>from the simulated particles</a:t>
            </a: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>
              <a:latin typeface="Chalkboard" charset="0"/>
            </a:endParaRPr>
          </a:p>
        </p:txBody>
      </p:sp>
      <p:pic>
        <p:nvPicPr>
          <p:cNvPr id="7" name="Picture 6" descr="Hcrossse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16" y="1293301"/>
            <a:ext cx="1858032" cy="1781095"/>
          </a:xfrm>
          <a:prstGeom prst="rect">
            <a:avLst/>
          </a:prstGeom>
        </p:spPr>
      </p:pic>
      <p:pic>
        <p:nvPicPr>
          <p:cNvPr id="8" name="Picture 7" descr="ecrosss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3" y="3091959"/>
            <a:ext cx="1849600" cy="1896229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 bwMode="auto">
          <a:xfrm flipV="1">
            <a:off x="4121569" y="1449123"/>
            <a:ext cx="1737447" cy="7167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Curved Connector 14"/>
          <p:cNvCxnSpPr/>
          <p:nvPr/>
        </p:nvCxnSpPr>
        <p:spPr bwMode="auto">
          <a:xfrm flipV="1">
            <a:off x="4635791" y="2087981"/>
            <a:ext cx="1028444" cy="4129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9" name="Freeform 28"/>
          <p:cNvSpPr/>
          <p:nvPr/>
        </p:nvSpPr>
        <p:spPr>
          <a:xfrm>
            <a:off x="4433218" y="1955534"/>
            <a:ext cx="1631121" cy="354148"/>
          </a:xfrm>
          <a:custGeom>
            <a:avLst/>
            <a:gdLst>
              <a:gd name="connsiteX0" fmla="*/ 0 w 1631121"/>
              <a:gd name="connsiteY0" fmla="*/ 0 h 354148"/>
              <a:gd name="connsiteX1" fmla="*/ 1628371 w 1631121"/>
              <a:gd name="connsiteY1" fmla="*/ 171402 h 35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1121" h="354148">
                <a:moveTo>
                  <a:pt x="0" y="0"/>
                </a:moveTo>
                <a:cubicBezTo>
                  <a:pt x="842753" y="272684"/>
                  <a:pt x="1685507" y="545369"/>
                  <a:pt x="1628371" y="17140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4" name="Curved Connector 33"/>
          <p:cNvCxnSpPr/>
          <p:nvPr/>
        </p:nvCxnSpPr>
        <p:spPr bwMode="auto">
          <a:xfrm>
            <a:off x="4425427" y="2859287"/>
            <a:ext cx="1480337" cy="7323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6575805" y="1269929"/>
            <a:ext cx="2606894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From Aladdin cross section database</a:t>
            </a:r>
          </a:p>
          <a:p>
            <a:r>
              <a:rPr lang="en-US" sz="1050" dirty="0">
                <a:hlinkClick r:id="rId4"/>
              </a:rPr>
              <a:t>http://www-cfadc.phy.ornl.gov/</a:t>
            </a:r>
            <a:r>
              <a:rPr lang="en-US" sz="1050" dirty="0" smtClean="0">
                <a:hlinkClick r:id="rId4"/>
              </a:rPr>
              <a:t>home.html</a:t>
            </a:r>
            <a:r>
              <a:rPr lang="en-US" sz="1050" dirty="0"/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48077" y="3124180"/>
            <a:ext cx="245338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NIST Electron impact cross sections</a:t>
            </a:r>
          </a:p>
          <a:p>
            <a:r>
              <a:rPr lang="en-US" sz="1050" dirty="0" smtClean="0">
                <a:hlinkClick r:id="rId5"/>
              </a:rPr>
              <a:t>http</a:t>
            </a:r>
            <a:r>
              <a:rPr lang="en-US" sz="1050" dirty="0">
                <a:hlinkClick r:id="rId5"/>
              </a:rPr>
              <a:t>://physics.nist.gov/PhysRefData/Ionization/</a:t>
            </a:r>
            <a:r>
              <a:rPr lang="en-US" sz="1050" dirty="0" smtClean="0">
                <a:hlinkClick r:id="rId5"/>
              </a:rPr>
              <a:t>Xsection.html</a:t>
            </a:r>
            <a:endParaRPr lang="en-US" sz="1050" dirty="0" smtClean="0"/>
          </a:p>
          <a:p>
            <a:r>
              <a:rPr lang="en-US" sz="1050" dirty="0" smtClean="0"/>
              <a:t>Via </a:t>
            </a:r>
            <a:r>
              <a:rPr lang="en-US" sz="1050" dirty="0" err="1" smtClean="0"/>
              <a:t>TxPhysics</a:t>
            </a:r>
            <a:r>
              <a:rPr lang="en-US" sz="1050" dirty="0" smtClean="0"/>
              <a:t> library</a:t>
            </a:r>
            <a:endParaRPr lang="en-US" sz="105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809"/>
          <a:stretch/>
        </p:blipFill>
        <p:spPr bwMode="auto">
          <a:xfrm>
            <a:off x="5216110" y="5040756"/>
            <a:ext cx="1992861" cy="123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13137" y="4919369"/>
            <a:ext cx="2474021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. V. Phelps, J. Phys. Chem. Ref. Data, 19, 653(1990).</a:t>
            </a:r>
          </a:p>
        </p:txBody>
      </p:sp>
      <p:cxnSp>
        <p:nvCxnSpPr>
          <p:cNvPr id="17" name="Curved Connector 33"/>
          <p:cNvCxnSpPr/>
          <p:nvPr/>
        </p:nvCxnSpPr>
        <p:spPr bwMode="auto">
          <a:xfrm>
            <a:off x="4729286" y="3217670"/>
            <a:ext cx="2119218" cy="27735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7978759"/>
      </p:ext>
    </p:extLst>
  </p:cSld>
  <p:clrMapOvr>
    <a:masterClrMapping/>
  </p:clrMapOvr>
  <p:transition xmlns:p14="http://schemas.microsoft.com/office/powerpoint/2010/main" advClick="0" advTm="6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00535view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6" y="1737968"/>
            <a:ext cx="4389120" cy="3291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Visualization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9C669-A1B5-E14F-BADE-1285B8EE0C3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Grote – Project X 2012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137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Python access to </a:t>
            </a:r>
            <a:r>
              <a:rPr lang="en-US" sz="1600" b="1" dirty="0" err="1" smtClean="0">
                <a:solidFill>
                  <a:srgbClr val="00279F"/>
                </a:solidFill>
                <a:latin typeface="Chalkboard Bold" charset="0"/>
              </a:rPr>
              <a:t>OpenDX</a:t>
            </a: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 visualization library</a:t>
            </a:r>
            <a:endParaRPr lang="en-US" sz="1600" b="1" dirty="0" smtClean="0">
              <a:solidFill>
                <a:srgbClr val="000090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>
              <a:latin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915" y="174517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  <a:latin typeface="Chalkboard"/>
                <a:cs typeface="Chalkboard"/>
              </a:rPr>
              <a:t>Chopper</a:t>
            </a:r>
            <a:endParaRPr lang="en-US" dirty="0">
              <a:solidFill>
                <a:srgbClr val="CCFFCC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478" y="1765130"/>
            <a:ext cx="944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7EDFF"/>
                </a:solidFill>
                <a:latin typeface="Chalkboard"/>
                <a:cs typeface="Chalkboard"/>
              </a:rPr>
              <a:t>Solenoid</a:t>
            </a:r>
            <a:endParaRPr lang="en-US" dirty="0">
              <a:solidFill>
                <a:srgbClr val="E7EDFF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948" y="1824039"/>
            <a:ext cx="1228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halkboard"/>
                <a:cs typeface="Chalkboard"/>
              </a:rPr>
              <a:t>Beam dump</a:t>
            </a:r>
            <a:endParaRPr lang="en-US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 flipH="1">
            <a:off x="1075192" y="2083730"/>
            <a:ext cx="188777" cy="752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9" idx="2"/>
          </p:cNvCxnSpPr>
          <p:nvPr/>
        </p:nvCxnSpPr>
        <p:spPr bwMode="auto">
          <a:xfrm flipH="1">
            <a:off x="2306209" y="2103684"/>
            <a:ext cx="32358" cy="420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E7ED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3350235" y="2165887"/>
            <a:ext cx="319442" cy="412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140241" y="4651206"/>
            <a:ext cx="997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</a:t>
            </a:r>
            <a:r>
              <a:rPr lang="en-US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1" name="Picture 10" descr="image00535view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71" y="2571604"/>
            <a:ext cx="43891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6287"/>
      </p:ext>
    </p:extLst>
  </p:cSld>
  <p:clrMapOvr>
    <a:masterClrMapping/>
  </p:clrMapOvr>
  <p:transition xmlns:p14="http://schemas.microsoft.com/office/powerpoint/2010/main" advClick="0" advTm="6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Warp benchmarked against experiment and other codes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9C669-A1B5-E14F-BADE-1285B8EE0C3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smtClean="0"/>
              <a:t>Grote – Project X 2012</a:t>
            </a:r>
            <a:endParaRPr lang="en-US" sz="8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3622930" y="1409382"/>
            <a:ext cx="2859386" cy="1890502"/>
            <a:chOff x="373981" y="1588574"/>
            <a:chExt cx="2859386" cy="1890502"/>
          </a:xfrm>
        </p:grpSpPr>
        <p:pic>
          <p:nvPicPr>
            <p:cNvPr id="42" name="Picture 5" descr="warp_HT_comp_with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825"/>
            <a:stretch>
              <a:fillRect/>
            </a:stretch>
          </p:blipFill>
          <p:spPr bwMode="auto">
            <a:xfrm>
              <a:off x="476666" y="1760951"/>
              <a:ext cx="2756701" cy="171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373981" y="1588574"/>
              <a:ext cx="27581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tabLst>
                  <a:tab pos="685800" algn="l"/>
                </a:tabLst>
                <a:defRPr/>
              </a:pPr>
              <a:r>
                <a:rPr lang="en-US" sz="1200" dirty="0" smtClean="0">
                  <a:latin typeface="Chalkboard"/>
                  <a:cs typeface="Chalkboard"/>
                </a:rPr>
                <a:t>E-cloud simulation for LHC </a:t>
              </a:r>
              <a:r>
                <a:rPr lang="en-US" sz="1200" dirty="0"/>
                <a:t>(J. L. </a:t>
              </a:r>
              <a:r>
                <a:rPr lang="en-US" sz="1200" dirty="0" err="1" smtClean="0"/>
                <a:t>Vay</a:t>
              </a:r>
              <a:r>
                <a:rPr lang="en-US" sz="1200" dirty="0" smtClean="0"/>
                <a:t>)</a:t>
              </a:r>
              <a:endParaRPr lang="en-US" sz="1200" dirty="0"/>
            </a:p>
            <a:p>
              <a:pPr>
                <a:tabLst>
                  <a:tab pos="1082675" algn="l"/>
                </a:tabLst>
                <a:defRPr/>
              </a:pPr>
              <a:r>
                <a:rPr lang="en-US" sz="1200" dirty="0" smtClean="0">
                  <a:cs typeface="+mn-cs"/>
                </a:rPr>
                <a:t> 	</a:t>
              </a:r>
              <a:r>
                <a:rPr lang="en-US" sz="800" dirty="0" smtClean="0">
                  <a:cs typeface="+mn-cs"/>
                </a:rPr>
                <a:t>(Dipole)</a:t>
              </a:r>
              <a:endParaRPr lang="en-US" sz="1200" dirty="0"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12193" y="1043989"/>
            <a:ext cx="2557110" cy="3058147"/>
            <a:chOff x="6100543" y="888170"/>
            <a:chExt cx="2557110" cy="3058147"/>
          </a:xfrm>
        </p:grpSpPr>
        <p:grpSp>
          <p:nvGrpSpPr>
            <p:cNvPr id="46" name="Group 45"/>
            <p:cNvGrpSpPr/>
            <p:nvPr/>
          </p:nvGrpSpPr>
          <p:grpSpPr>
            <a:xfrm>
              <a:off x="6452929" y="1051783"/>
              <a:ext cx="1907078" cy="2894534"/>
              <a:chOff x="4512909" y="1207602"/>
              <a:chExt cx="1907078" cy="2894534"/>
            </a:xfrm>
          </p:grpSpPr>
          <p:pic>
            <p:nvPicPr>
              <p:cNvPr id="24" name="Picture 4" descr="OS-QuadNoSmoot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6"/>
              <a:stretch>
                <a:fillRect/>
              </a:stretch>
            </p:blipFill>
            <p:spPr bwMode="auto">
              <a:xfrm>
                <a:off x="4512909" y="1271670"/>
                <a:ext cx="1131047" cy="255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9"/>
              <p:cNvSpPr txBox="1">
                <a:spLocks noChangeArrowheads="1"/>
              </p:cNvSpPr>
              <p:nvPr/>
            </p:nvSpPr>
            <p:spPr bwMode="auto">
              <a:xfrm>
                <a:off x="4721491" y="1207602"/>
                <a:ext cx="749115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45720" bIns="0">
                <a:spAutoFit/>
              </a:bodyPr>
              <a:lstStyle/>
              <a:p>
                <a:r>
                  <a:rPr lang="en-US" sz="1200" dirty="0">
                    <a:latin typeface="Chalkboard"/>
                    <a:cs typeface="Chalkboard"/>
                  </a:rPr>
                  <a:t>Osiris</a:t>
                </a:r>
              </a:p>
            </p:txBody>
          </p:sp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5533399" y="1207602"/>
                <a:ext cx="6995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45720" bIns="0">
                <a:spAutoFit/>
              </a:bodyPr>
              <a:lstStyle/>
              <a:p>
                <a:r>
                  <a:rPr lang="en-US" sz="1200" dirty="0">
                    <a:latin typeface="Chalkboard"/>
                    <a:cs typeface="Chalkboard"/>
                  </a:rPr>
                  <a:t>Warp</a:t>
                </a:r>
              </a:p>
            </p:txBody>
          </p:sp>
          <p:pic>
            <p:nvPicPr>
              <p:cNvPr id="28" name="Picture 22" descr="Warpedens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09"/>
              <a:stretch>
                <a:fillRect/>
              </a:stretch>
            </p:blipFill>
            <p:spPr bwMode="auto">
              <a:xfrm>
                <a:off x="5417214" y="1438017"/>
                <a:ext cx="904305" cy="823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3" descr="Warpez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4"/>
              <a:stretch>
                <a:fillRect/>
              </a:stretch>
            </p:blipFill>
            <p:spPr bwMode="auto">
              <a:xfrm>
                <a:off x="5422004" y="2204240"/>
                <a:ext cx="893660" cy="818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4" descr="Warpex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9"/>
              <a:stretch>
                <a:fillRect/>
              </a:stretch>
            </p:blipFill>
            <p:spPr bwMode="auto">
              <a:xfrm>
                <a:off x="5430521" y="2962756"/>
                <a:ext cx="890467" cy="819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5432650" y="2175980"/>
                <a:ext cx="776564" cy="34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5384746" y="2935781"/>
                <a:ext cx="816483" cy="35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5543892" y="4016714"/>
                <a:ext cx="776563" cy="8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6187390" y="2187541"/>
                <a:ext cx="149564" cy="1541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6178874" y="1407830"/>
                <a:ext cx="149564" cy="772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6" name="Picture 30" descr="OS-QuadNoSmoot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870"/>
              <a:stretch>
                <a:fillRect/>
              </a:stretch>
            </p:blipFill>
            <p:spPr bwMode="auto">
              <a:xfrm>
                <a:off x="6189519" y="1272312"/>
                <a:ext cx="230468" cy="255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ctangle 32"/>
              <p:cNvSpPr>
                <a:spLocks noChangeArrowheads="1"/>
              </p:cNvSpPr>
              <p:nvPr/>
            </p:nvSpPr>
            <p:spPr bwMode="auto">
              <a:xfrm>
                <a:off x="5455537" y="1412968"/>
                <a:ext cx="96871" cy="27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8" name="Picture 33" descr="OS-QuadNoSmoot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78" t="95084" r="14064"/>
              <a:stretch>
                <a:fillRect/>
              </a:stretch>
            </p:blipFill>
            <p:spPr bwMode="auto">
              <a:xfrm>
                <a:off x="5412956" y="3700720"/>
                <a:ext cx="827660" cy="127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6100543" y="888170"/>
              <a:ext cx="2557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halkboard"/>
                  <a:cs typeface="Chalkboard"/>
                </a:rPr>
                <a:t>Laser plasma simulation (J. L. </a:t>
              </a:r>
              <a:r>
                <a:rPr lang="en-US" sz="1200" dirty="0" err="1" smtClean="0">
                  <a:latin typeface="Chalkboard"/>
                  <a:cs typeface="Chalkboard"/>
                </a:rPr>
                <a:t>Vay</a:t>
              </a:r>
              <a:r>
                <a:rPr lang="en-US" sz="1200" dirty="0" smtClean="0">
                  <a:latin typeface="Chalkboard"/>
                  <a:cs typeface="Chalkboard"/>
                </a:rPr>
                <a:t>)</a:t>
              </a:r>
              <a:endParaRPr lang="en-US" sz="1200" dirty="0">
                <a:latin typeface="Chalkboard"/>
                <a:cs typeface="Chalkboard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4658" y="1082943"/>
            <a:ext cx="3498271" cy="2337291"/>
            <a:chOff x="5368143" y="3887693"/>
            <a:chExt cx="3221179" cy="1986698"/>
          </a:xfrm>
        </p:grpSpPr>
        <p:pic>
          <p:nvPicPr>
            <p:cNvPr id="5" name="Picture 4" descr="March_16_2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" t="3027" r="7895"/>
            <a:stretch>
              <a:fillRect/>
            </a:stretch>
          </p:blipFill>
          <p:spPr bwMode="auto">
            <a:xfrm>
              <a:off x="5520552" y="4162282"/>
              <a:ext cx="2745943" cy="1712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March_16_2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2" t="68733" r="75810" b="15446"/>
            <a:stretch>
              <a:fillRect/>
            </a:stretch>
          </p:blipFill>
          <p:spPr bwMode="auto">
            <a:xfrm>
              <a:off x="7048729" y="4816437"/>
              <a:ext cx="836219" cy="8484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6141374" y="4816437"/>
              <a:ext cx="907355" cy="5330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6141374" y="5591731"/>
              <a:ext cx="907355" cy="72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926474" y="5349452"/>
              <a:ext cx="214900" cy="242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68143" y="3887693"/>
              <a:ext cx="3221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halkboard"/>
                  <a:cs typeface="Chalkboard"/>
                </a:rPr>
                <a:t>Longitudinal dynamics on UMER experiment</a:t>
              </a:r>
            </a:p>
            <a:p>
              <a:r>
                <a:rPr lang="en-US" sz="1200" dirty="0" smtClean="0">
                  <a:latin typeface="Chalkboard"/>
                  <a:cs typeface="Chalkboard"/>
                </a:rPr>
                <a:t>(Tim </a:t>
              </a:r>
              <a:r>
                <a:rPr lang="en-US" sz="1200" dirty="0" err="1" smtClean="0">
                  <a:latin typeface="Chalkboard"/>
                  <a:cs typeface="Chalkboard"/>
                </a:rPr>
                <a:t>Koeth</a:t>
              </a:r>
              <a:r>
                <a:rPr lang="en-US" sz="1200" dirty="0" smtClean="0">
                  <a:latin typeface="Chalkboard"/>
                  <a:cs typeface="Chalkboard"/>
                </a:rPr>
                <a:t>, U. Maryland)</a:t>
              </a:r>
              <a:endParaRPr lang="en-US" sz="1200" dirty="0">
                <a:latin typeface="Chalkboard"/>
                <a:cs typeface="Chalkboard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86922" y="3856528"/>
            <a:ext cx="3516619" cy="2052367"/>
            <a:chOff x="872626" y="4113631"/>
            <a:chExt cx="3516619" cy="2052367"/>
          </a:xfrm>
        </p:grpSpPr>
        <p:grpSp>
          <p:nvGrpSpPr>
            <p:cNvPr id="49" name="Group 48"/>
            <p:cNvGrpSpPr/>
            <p:nvPr/>
          </p:nvGrpSpPr>
          <p:grpSpPr>
            <a:xfrm>
              <a:off x="911576" y="4401897"/>
              <a:ext cx="3477669" cy="1764101"/>
              <a:chOff x="911576" y="4401897"/>
              <a:chExt cx="3477669" cy="1764101"/>
            </a:xfrm>
          </p:grpSpPr>
          <p:pic>
            <p:nvPicPr>
              <p:cNvPr id="11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4702" y="4527580"/>
                <a:ext cx="1404543" cy="146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 descr="high_grad_32cm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" t="16867" b="15663"/>
              <a:stretch>
                <a:fillRect/>
              </a:stretch>
            </p:blipFill>
            <p:spPr bwMode="auto">
              <a:xfrm>
                <a:off x="911576" y="4401897"/>
                <a:ext cx="1990201" cy="1764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3150400" y="5626203"/>
                <a:ext cx="118153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</a:pPr>
                <a:r>
                  <a:rPr lang="en-US" sz="900" u="none" dirty="0">
                    <a:solidFill>
                      <a:schemeClr val="bg1"/>
                    </a:solidFill>
                  </a:rPr>
                  <a:t>150 kV, RF 5.0 kV, </a:t>
                </a:r>
                <a:br>
                  <a:rPr lang="en-US" sz="900" u="none" dirty="0">
                    <a:solidFill>
                      <a:schemeClr val="bg1"/>
                    </a:solidFill>
                  </a:rPr>
                </a:br>
                <a:r>
                  <a:rPr lang="en-US" sz="900" u="none" dirty="0">
                    <a:solidFill>
                      <a:schemeClr val="bg1"/>
                    </a:solidFill>
                  </a:rPr>
                  <a:t>sup -5 kV</a:t>
                </a:r>
              </a:p>
            </p:txBody>
          </p:sp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 flipV="1">
                <a:off x="1502417" y="5676870"/>
                <a:ext cx="67830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440223" y="5707966"/>
                <a:ext cx="1166098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900" u="none" dirty="0">
                    <a:solidFill>
                      <a:schemeClr val="bg1"/>
                    </a:solidFill>
                  </a:rPr>
                  <a:t>original cluster size</a:t>
                </a:r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1346865" y="4541732"/>
                <a:ext cx="1037833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900" u="none" dirty="0">
                    <a:solidFill>
                      <a:schemeClr val="bg1"/>
                    </a:solidFill>
                  </a:rPr>
                  <a:t>Simulation result</a:t>
                </a:r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3158528" y="4561252"/>
                <a:ext cx="1025097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900" u="none" dirty="0" smtClean="0">
                    <a:solidFill>
                      <a:schemeClr val="bg1"/>
                    </a:solidFill>
                  </a:rPr>
                  <a:t>Experiment </a:t>
                </a:r>
                <a:r>
                  <a:rPr lang="en-US" sz="900" u="none" dirty="0">
                    <a:solidFill>
                      <a:schemeClr val="bg1"/>
                    </a:solidFill>
                  </a:rPr>
                  <a:t>data</a:t>
                </a:r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H="1">
                <a:off x="3119455" y="5210416"/>
                <a:ext cx="1026197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3422499" y="5156148"/>
                <a:ext cx="531027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900" u="none" dirty="0">
                    <a:solidFill>
                      <a:srgbClr val="CC0000"/>
                    </a:solidFill>
                  </a:rPr>
                  <a:t>7.2 cm</a:t>
                </a: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H="1">
                <a:off x="1333975" y="5231796"/>
                <a:ext cx="1026197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1621437" y="5179454"/>
                <a:ext cx="531027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900" u="none" dirty="0">
                    <a:solidFill>
                      <a:srgbClr val="CC0000"/>
                    </a:solidFill>
                  </a:rPr>
                  <a:t>7.2 cm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872626" y="4113631"/>
              <a:ext cx="3404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Chalkboard"/>
                  <a:cs typeface="Chalkboard"/>
                </a:rPr>
                <a:t>Beamlet</a:t>
              </a:r>
              <a:r>
                <a:rPr lang="en-US" sz="1200" dirty="0" smtClean="0">
                  <a:latin typeface="Chalkboard"/>
                  <a:cs typeface="Chalkboard"/>
                </a:rPr>
                <a:t> merging experiment (D. P. Grote)</a:t>
              </a:r>
              <a:endParaRPr lang="en-US" sz="1200" dirty="0">
                <a:latin typeface="Chalkboard"/>
                <a:cs typeface="Chalkboard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202046" y="4129213"/>
            <a:ext cx="3095629" cy="1846460"/>
            <a:chOff x="3300984" y="1129690"/>
            <a:chExt cx="2761488" cy="1675059"/>
          </a:xfrm>
        </p:grpSpPr>
        <p:pic>
          <p:nvPicPr>
            <p:cNvPr id="54" name="Picture 53" descr="foils_fig12.e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7" t="9146" r="7016" b="65189"/>
            <a:stretch/>
          </p:blipFill>
          <p:spPr>
            <a:xfrm>
              <a:off x="3300984" y="1399032"/>
              <a:ext cx="2761488" cy="128016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822781" y="1534821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Warp - solid</a:t>
              </a:r>
            </a:p>
            <a:p>
              <a:r>
                <a:rPr lang="en-US" sz="700" dirty="0" smtClean="0"/>
                <a:t>Theory - dashed</a:t>
              </a:r>
              <a:endParaRPr lang="en-US" sz="7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93045" y="1129690"/>
              <a:ext cx="18723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halkboard"/>
                  <a:cs typeface="Chalkboard"/>
                </a:rPr>
                <a:t>Foil focusing Simulations</a:t>
              </a:r>
            </a:p>
            <a:p>
              <a:r>
                <a:rPr lang="en-US" sz="1200" dirty="0" smtClean="0">
                  <a:latin typeface="Chalkboard"/>
                  <a:cs typeface="Chalkboard"/>
                </a:rPr>
                <a:t>(S. M. Lund, R. Cohen</a:t>
              </a:r>
              <a:endParaRPr lang="en-US" sz="1200" dirty="0">
                <a:latin typeface="Chalkboard"/>
                <a:cs typeface="Chalkboard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3396983" y="2532065"/>
              <a:ext cx="241528" cy="2726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663314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4"/>
          <p:cNvGrpSpPr>
            <a:grpSpLocks/>
          </p:cNvGrpSpPr>
          <p:nvPr/>
        </p:nvGrpSpPr>
        <p:grpSpPr bwMode="auto">
          <a:xfrm>
            <a:off x="908050" y="4711700"/>
            <a:ext cx="2832100" cy="1466850"/>
            <a:chOff x="560172" y="4606925"/>
            <a:chExt cx="2831835" cy="1467519"/>
          </a:xfrm>
        </p:grpSpPr>
        <p:pic>
          <p:nvPicPr>
            <p:cNvPr id="30801" name="Picture 26" descr="source_1mAcmsq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49" r="25748"/>
            <a:stretch>
              <a:fillRect/>
            </a:stretch>
          </p:blipFill>
          <p:spPr bwMode="auto">
            <a:xfrm>
              <a:off x="560172" y="4606925"/>
              <a:ext cx="2831835" cy="146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2" name="Oval 5"/>
            <p:cNvSpPr>
              <a:spLocks noChangeArrowheads="1"/>
            </p:cNvSpPr>
            <p:nvPr/>
          </p:nvSpPr>
          <p:spPr bwMode="auto">
            <a:xfrm>
              <a:off x="2163882" y="528955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3" name="Oval 39"/>
            <p:cNvSpPr>
              <a:spLocks noChangeArrowheads="1"/>
            </p:cNvSpPr>
            <p:nvPr/>
          </p:nvSpPr>
          <p:spPr bwMode="auto">
            <a:xfrm>
              <a:off x="2189282" y="532765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4" name="Oval 40"/>
            <p:cNvSpPr>
              <a:spLocks noChangeArrowheads="1"/>
            </p:cNvSpPr>
            <p:nvPr/>
          </p:nvSpPr>
          <p:spPr bwMode="auto">
            <a:xfrm>
              <a:off x="2144832" y="525462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5" name="Oval 41"/>
            <p:cNvSpPr>
              <a:spLocks noChangeArrowheads="1"/>
            </p:cNvSpPr>
            <p:nvPr/>
          </p:nvSpPr>
          <p:spPr bwMode="auto">
            <a:xfrm>
              <a:off x="2208332" y="535940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6" name="Oval 43"/>
            <p:cNvSpPr>
              <a:spLocks noChangeArrowheads="1"/>
            </p:cNvSpPr>
            <p:nvPr/>
          </p:nvSpPr>
          <p:spPr bwMode="auto">
            <a:xfrm>
              <a:off x="2240082" y="538797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7" name="Oval 44"/>
            <p:cNvSpPr>
              <a:spLocks noChangeArrowheads="1"/>
            </p:cNvSpPr>
            <p:nvPr/>
          </p:nvSpPr>
          <p:spPr bwMode="auto">
            <a:xfrm>
              <a:off x="2265482" y="542290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8" name="Oval 45"/>
            <p:cNvSpPr>
              <a:spLocks noChangeArrowheads="1"/>
            </p:cNvSpPr>
            <p:nvPr/>
          </p:nvSpPr>
          <p:spPr bwMode="auto">
            <a:xfrm>
              <a:off x="2297232" y="545465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9" name="Oval 46"/>
            <p:cNvSpPr>
              <a:spLocks noChangeArrowheads="1"/>
            </p:cNvSpPr>
            <p:nvPr/>
          </p:nvSpPr>
          <p:spPr bwMode="auto">
            <a:xfrm>
              <a:off x="2322632" y="549275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0" name="Oval 47"/>
            <p:cNvSpPr>
              <a:spLocks noChangeArrowheads="1"/>
            </p:cNvSpPr>
            <p:nvPr/>
          </p:nvSpPr>
          <p:spPr bwMode="auto">
            <a:xfrm>
              <a:off x="2344857" y="5524500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1" name="Oval 48"/>
            <p:cNvSpPr>
              <a:spLocks noChangeArrowheads="1"/>
            </p:cNvSpPr>
            <p:nvPr/>
          </p:nvSpPr>
          <p:spPr bwMode="auto">
            <a:xfrm>
              <a:off x="2357557" y="555942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2" name="Oval 49"/>
            <p:cNvSpPr>
              <a:spLocks noChangeArrowheads="1"/>
            </p:cNvSpPr>
            <p:nvPr/>
          </p:nvSpPr>
          <p:spPr bwMode="auto">
            <a:xfrm>
              <a:off x="2376607" y="559117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3" name="Oval 50"/>
            <p:cNvSpPr>
              <a:spLocks noChangeArrowheads="1"/>
            </p:cNvSpPr>
            <p:nvPr/>
          </p:nvSpPr>
          <p:spPr bwMode="auto">
            <a:xfrm>
              <a:off x="2386132" y="563562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4" name="Oval 51"/>
            <p:cNvSpPr>
              <a:spLocks noChangeArrowheads="1"/>
            </p:cNvSpPr>
            <p:nvPr/>
          </p:nvSpPr>
          <p:spPr bwMode="auto">
            <a:xfrm>
              <a:off x="2392482" y="5673725"/>
              <a:ext cx="36576" cy="365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15" name="TextBox 14"/>
            <p:cNvSpPr txBox="1">
              <a:spLocks noChangeArrowheads="1"/>
            </p:cNvSpPr>
            <p:nvPr/>
          </p:nvSpPr>
          <p:spPr bwMode="auto">
            <a:xfrm>
              <a:off x="2371644" y="5258559"/>
              <a:ext cx="9462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accent2"/>
                  </a:solidFill>
                  <a:latin typeface="Chalkboard" charset="0"/>
                  <a:cs typeface="Chalkboard" charset="0"/>
                </a:rPr>
                <a:t>Markers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0" y="869950"/>
            <a:ext cx="9144000" cy="2555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path path="rect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30723" name="Rectangle 57"/>
          <p:cNvSpPr>
            <a:spLocks noChangeArrowheads="1"/>
          </p:cNvSpPr>
          <p:nvPr/>
        </p:nvSpPr>
        <p:spPr bwMode="auto">
          <a:xfrm>
            <a:off x="-4763" y="1127125"/>
            <a:ext cx="9148763" cy="255588"/>
          </a:xfrm>
          <a:prstGeom prst="rect">
            <a:avLst/>
          </a:prstGeom>
          <a:gradFill rotWithShape="1">
            <a:gsLst>
              <a:gs pos="0">
                <a:srgbClr val="00E9A5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155950" y="1122363"/>
            <a:ext cx="15875" cy="257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6140450" y="1122363"/>
            <a:ext cx="15875" cy="25701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0726" name="Picture 2" descr="NDCX_2_Logo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3"/>
          <a:stretch>
            <a:fillRect/>
          </a:stretch>
        </p:blipFill>
        <p:spPr bwMode="auto">
          <a:xfrm>
            <a:off x="2239963" y="3238500"/>
            <a:ext cx="92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642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2132013"/>
            <a:ext cx="2195512" cy="1646237"/>
          </a:xfrm>
          <a:prstGeom prst="rect">
            <a:avLst/>
          </a:prstGeom>
          <a:effectLst>
            <a:outerShdw blurRad="50800" dist="38100" dir="762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image2240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63" y="1606550"/>
            <a:ext cx="2195513" cy="1646238"/>
          </a:xfrm>
          <a:prstGeom prst="rect">
            <a:avLst/>
          </a:prstGeom>
          <a:effectLst>
            <a:outerShdw blurRad="50800" dist="38100" dir="738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729" name="Group 59"/>
          <p:cNvGrpSpPr>
            <a:grpSpLocks/>
          </p:cNvGrpSpPr>
          <p:nvPr/>
        </p:nvGrpSpPr>
        <p:grpSpPr bwMode="auto">
          <a:xfrm>
            <a:off x="-4763" y="3671888"/>
            <a:ext cx="9148763" cy="512762"/>
            <a:chOff x="-4174" y="869845"/>
            <a:chExt cx="9148174" cy="512814"/>
          </a:xfrm>
        </p:grpSpPr>
        <p:sp>
          <p:nvSpPr>
            <p:cNvPr id="62" name="Rectangle 61"/>
            <p:cNvSpPr/>
            <p:nvPr/>
          </p:nvSpPr>
          <p:spPr bwMode="auto">
            <a:xfrm>
              <a:off x="589" y="869845"/>
              <a:ext cx="9143411" cy="2556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path path="rect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30800" name="Rectangle 60"/>
            <p:cNvSpPr>
              <a:spLocks noChangeArrowheads="1"/>
            </p:cNvSpPr>
            <p:nvPr/>
          </p:nvSpPr>
          <p:spPr bwMode="auto">
            <a:xfrm>
              <a:off x="-4174" y="1126627"/>
              <a:ext cx="9148173" cy="256032"/>
            </a:xfrm>
            <a:prstGeom prst="rect">
              <a:avLst/>
            </a:prstGeom>
            <a:gradFill rotWithShape="1">
              <a:gsLst>
                <a:gs pos="0">
                  <a:srgbClr val="00E9A5"/>
                </a:gs>
                <a:gs pos="100000">
                  <a:srgbClr val="B5EBDC"/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00">
                <a:solidFill>
                  <a:srgbClr val="000000"/>
                </a:solidFill>
              </a:endParaRPr>
            </a:p>
          </p:txBody>
        </p:sp>
      </p:grpSp>
      <p:pic>
        <p:nvPicPr>
          <p:cNvPr id="30730" name="Picture 2" descr="NDCX_2_Logo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3"/>
          <a:stretch>
            <a:fillRect/>
          </a:stretch>
        </p:blipFill>
        <p:spPr bwMode="auto">
          <a:xfrm>
            <a:off x="0" y="5922963"/>
            <a:ext cx="9223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A9A20D-1565-2349-9FFB-5F571E8702E0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30732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3" y="66675"/>
            <a:ext cx="8982075" cy="736600"/>
          </a:xfrm>
        </p:spPr>
        <p:txBody>
          <a:bodyPr/>
          <a:lstStyle/>
          <a:p>
            <a:pPr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Warp versatile programmable framework allows great adaptability</a:t>
            </a:r>
            <a:endParaRPr lang="en-US" sz="2200" b="0" dirty="0" smtClean="0">
              <a:solidFill>
                <a:schemeClr val="bg1"/>
              </a:solidFill>
              <a:latin typeface="Chalkboard Bold" charset="0"/>
              <a:cs typeface="+mj-cs"/>
            </a:endParaRPr>
          </a:p>
        </p:txBody>
      </p:sp>
      <p:sp>
        <p:nvSpPr>
          <p:cNvPr id="30734" name="TextBox 5"/>
          <p:cNvSpPr txBox="1">
            <a:spLocks noChangeArrowheads="1"/>
          </p:cNvSpPr>
          <p:nvPr/>
        </p:nvSpPr>
        <p:spPr bwMode="auto">
          <a:xfrm>
            <a:off x="0" y="811213"/>
            <a:ext cx="1416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Standard PIC</a:t>
            </a:r>
          </a:p>
        </p:txBody>
      </p:sp>
      <p:sp>
        <p:nvSpPr>
          <p:cNvPr id="30735" name="TextBox 8"/>
          <p:cNvSpPr txBox="1">
            <a:spLocks noChangeArrowheads="1"/>
          </p:cNvSpPr>
          <p:nvPr/>
        </p:nvSpPr>
        <p:spPr bwMode="auto">
          <a:xfrm>
            <a:off x="0" y="3616325"/>
            <a:ext cx="1827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Non-standard PIC</a:t>
            </a:r>
          </a:p>
        </p:txBody>
      </p:sp>
      <p:sp>
        <p:nvSpPr>
          <p:cNvPr id="30736" name="TextBox 14"/>
          <p:cNvSpPr txBox="1">
            <a:spLocks noChangeArrowheads="1"/>
          </p:cNvSpPr>
          <p:nvPr/>
        </p:nvSpPr>
        <p:spPr bwMode="auto">
          <a:xfrm>
            <a:off x="652463" y="1060450"/>
            <a:ext cx="1587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Moving window</a:t>
            </a:r>
          </a:p>
        </p:txBody>
      </p:sp>
      <p:sp>
        <p:nvSpPr>
          <p:cNvPr id="30737" name="TextBox 15"/>
          <p:cNvSpPr txBox="1">
            <a:spLocks noChangeArrowheads="1"/>
          </p:cNvSpPr>
          <p:nvPr/>
        </p:nvSpPr>
        <p:spPr bwMode="auto">
          <a:xfrm>
            <a:off x="3760788" y="1060450"/>
            <a:ext cx="179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Laboratory frame</a:t>
            </a:r>
          </a:p>
        </p:txBody>
      </p:sp>
      <p:sp>
        <p:nvSpPr>
          <p:cNvPr id="30738" name="TextBox 16"/>
          <p:cNvSpPr txBox="1">
            <a:spLocks noChangeArrowheads="1"/>
          </p:cNvSpPr>
          <p:nvPr/>
        </p:nvSpPr>
        <p:spPr bwMode="auto">
          <a:xfrm>
            <a:off x="6745288" y="1060450"/>
            <a:ext cx="1519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Boosted frame</a:t>
            </a:r>
          </a:p>
        </p:txBody>
      </p:sp>
      <p:sp>
        <p:nvSpPr>
          <p:cNvPr id="30739" name="TextBox 17"/>
          <p:cNvSpPr txBox="1">
            <a:spLocks noChangeArrowheads="1"/>
          </p:cNvSpPr>
          <p:nvPr/>
        </p:nvSpPr>
        <p:spPr bwMode="auto">
          <a:xfrm>
            <a:off x="166688" y="1408113"/>
            <a:ext cx="3048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Example:  </a:t>
            </a:r>
          </a:p>
          <a:p>
            <a:r>
              <a:rPr lang="en-US">
                <a:latin typeface="Chalkboard" charset="0"/>
                <a:cs typeface="Chalkboard" charset="0"/>
              </a:rPr>
              <a:t>  Beam generation &amp; transport</a:t>
            </a:r>
          </a:p>
        </p:txBody>
      </p:sp>
      <p:sp>
        <p:nvSpPr>
          <p:cNvPr id="30740" name="TextBox 18"/>
          <p:cNvSpPr txBox="1">
            <a:spLocks noChangeArrowheads="1"/>
          </p:cNvSpPr>
          <p:nvPr/>
        </p:nvSpPr>
        <p:spPr bwMode="auto">
          <a:xfrm>
            <a:off x="3351213" y="1408113"/>
            <a:ext cx="2262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Example:  Fast ignition</a:t>
            </a:r>
          </a:p>
        </p:txBody>
      </p:sp>
      <p:sp>
        <p:nvSpPr>
          <p:cNvPr id="30741" name="TextBox 19"/>
          <p:cNvSpPr txBox="1">
            <a:spLocks noChangeArrowheads="1"/>
          </p:cNvSpPr>
          <p:nvPr/>
        </p:nvSpPr>
        <p:spPr bwMode="auto">
          <a:xfrm>
            <a:off x="6297613" y="1408113"/>
            <a:ext cx="271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Example:</a:t>
            </a:r>
          </a:p>
          <a:p>
            <a:r>
              <a:rPr lang="en-US">
                <a:latin typeface="Chalkboard" charset="0"/>
                <a:cs typeface="Chalkboard" charset="0"/>
              </a:rPr>
              <a:t>  Laser plasma acceleration</a:t>
            </a:r>
          </a:p>
        </p:txBody>
      </p:sp>
      <p:pic>
        <p:nvPicPr>
          <p:cNvPr id="30742" name="Picture 20" descr="PoP_Vay_2011_1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265363"/>
            <a:ext cx="2930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1" descr="XY_ions_nautodt4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911350"/>
            <a:ext cx="17081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4" name="Right Arrow 22"/>
          <p:cNvSpPr>
            <a:spLocks noChangeArrowheads="1"/>
          </p:cNvSpPr>
          <p:nvPr/>
        </p:nvSpPr>
        <p:spPr bwMode="auto">
          <a:xfrm>
            <a:off x="3462338" y="2359025"/>
            <a:ext cx="1147762" cy="577850"/>
          </a:xfrm>
          <a:prstGeom prst="rightArrow">
            <a:avLst>
              <a:gd name="adj1" fmla="val 50000"/>
              <a:gd name="adj2" fmla="val 50006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</a:rPr>
              <a:t>laser</a:t>
            </a:r>
          </a:p>
        </p:txBody>
      </p:sp>
      <p:pic>
        <p:nvPicPr>
          <p:cNvPr id="30745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3248025"/>
            <a:ext cx="9382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6" name="TextBox 14"/>
          <p:cNvSpPr txBox="1">
            <a:spLocks noChangeArrowheads="1"/>
          </p:cNvSpPr>
          <p:nvPr/>
        </p:nvSpPr>
        <p:spPr bwMode="auto">
          <a:xfrm>
            <a:off x="1604963" y="3865563"/>
            <a:ext cx="1301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Steady flow</a:t>
            </a:r>
          </a:p>
        </p:txBody>
      </p:sp>
      <p:sp>
        <p:nvSpPr>
          <p:cNvPr id="30747" name="TextBox 17"/>
          <p:cNvSpPr txBox="1">
            <a:spLocks noChangeArrowheads="1"/>
          </p:cNvSpPr>
          <p:nvPr/>
        </p:nvSpPr>
        <p:spPr bwMode="auto">
          <a:xfrm>
            <a:off x="801688" y="4243388"/>
            <a:ext cx="2555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Example:  Injector design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4660900" y="3925888"/>
            <a:ext cx="15875" cy="2482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749" name="TextBox 14"/>
          <p:cNvSpPr txBox="1">
            <a:spLocks noChangeArrowheads="1"/>
          </p:cNvSpPr>
          <p:nvPr/>
        </p:nvSpPr>
        <p:spPr bwMode="auto">
          <a:xfrm>
            <a:off x="6240463" y="3879850"/>
            <a:ext cx="1300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Quasi-static</a:t>
            </a:r>
          </a:p>
        </p:txBody>
      </p:sp>
      <p:sp>
        <p:nvSpPr>
          <p:cNvPr id="30750" name="Line 9"/>
          <p:cNvSpPr>
            <a:spLocks noChangeShapeType="1"/>
          </p:cNvSpPr>
          <p:nvPr/>
        </p:nvSpPr>
        <p:spPr bwMode="auto">
          <a:xfrm flipH="1">
            <a:off x="5311775" y="5067300"/>
            <a:ext cx="2270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51" name="Group 10"/>
          <p:cNvGrpSpPr>
            <a:grpSpLocks/>
          </p:cNvGrpSpPr>
          <p:nvPr/>
        </p:nvGrpSpPr>
        <p:grpSpPr bwMode="auto">
          <a:xfrm>
            <a:off x="4889500" y="4926013"/>
            <a:ext cx="1343025" cy="1133475"/>
            <a:chOff x="1765" y="792"/>
            <a:chExt cx="1787" cy="1480"/>
          </a:xfrm>
        </p:grpSpPr>
        <p:sp>
          <p:nvSpPr>
            <p:cNvPr id="30796" name="Line 11"/>
            <p:cNvSpPr>
              <a:spLocks noChangeShapeType="1"/>
            </p:cNvSpPr>
            <p:nvPr/>
          </p:nvSpPr>
          <p:spPr bwMode="auto">
            <a:xfrm>
              <a:off x="2163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7" name="Line 12"/>
            <p:cNvSpPr>
              <a:spLocks noChangeShapeType="1"/>
            </p:cNvSpPr>
            <p:nvPr/>
          </p:nvSpPr>
          <p:spPr bwMode="auto">
            <a:xfrm flipH="1">
              <a:off x="2163" y="1872"/>
              <a:ext cx="138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8" name="Line 13"/>
            <p:cNvSpPr>
              <a:spLocks noChangeShapeType="1"/>
            </p:cNvSpPr>
            <p:nvPr/>
          </p:nvSpPr>
          <p:spPr bwMode="auto">
            <a:xfrm flipV="1">
              <a:off x="1765" y="1869"/>
              <a:ext cx="398" cy="40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52" name="AutoShape 14"/>
          <p:cNvSpPr>
            <a:spLocks noChangeArrowheads="1"/>
          </p:cNvSpPr>
          <p:nvPr/>
        </p:nvSpPr>
        <p:spPr bwMode="auto">
          <a:xfrm rot="5400000">
            <a:off x="5014913" y="5434013"/>
            <a:ext cx="1460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3" name="AutoShape 15"/>
          <p:cNvSpPr>
            <a:spLocks noChangeArrowheads="1"/>
          </p:cNvSpPr>
          <p:nvPr/>
        </p:nvSpPr>
        <p:spPr bwMode="auto">
          <a:xfrm rot="5400000">
            <a:off x="5035550" y="5434013"/>
            <a:ext cx="212725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AutoShape 16"/>
          <p:cNvSpPr>
            <a:spLocks noChangeArrowheads="1"/>
          </p:cNvSpPr>
          <p:nvPr/>
        </p:nvSpPr>
        <p:spPr bwMode="auto">
          <a:xfrm rot="5400000">
            <a:off x="5072856" y="5434807"/>
            <a:ext cx="252413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5" name="AutoShape 17"/>
          <p:cNvSpPr>
            <a:spLocks noChangeArrowheads="1"/>
          </p:cNvSpPr>
          <p:nvPr/>
        </p:nvSpPr>
        <p:spPr bwMode="auto">
          <a:xfrm rot="5400000">
            <a:off x="5113338" y="5434013"/>
            <a:ext cx="2857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6" name="AutoShape 18"/>
          <p:cNvSpPr>
            <a:spLocks noChangeArrowheads="1"/>
          </p:cNvSpPr>
          <p:nvPr/>
        </p:nvSpPr>
        <p:spPr bwMode="auto">
          <a:xfrm rot="5400000">
            <a:off x="5158581" y="5434807"/>
            <a:ext cx="309563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7" name="AutoShape 19"/>
          <p:cNvSpPr>
            <a:spLocks noChangeArrowheads="1"/>
          </p:cNvSpPr>
          <p:nvPr/>
        </p:nvSpPr>
        <p:spPr bwMode="auto">
          <a:xfrm rot="5400000">
            <a:off x="5205413" y="5434013"/>
            <a:ext cx="33020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8" name="AutoShape 20"/>
          <p:cNvSpPr>
            <a:spLocks noChangeArrowheads="1"/>
          </p:cNvSpPr>
          <p:nvPr/>
        </p:nvSpPr>
        <p:spPr bwMode="auto">
          <a:xfrm rot="5400000">
            <a:off x="5256213" y="5434013"/>
            <a:ext cx="34290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9" name="AutoShape 21"/>
          <p:cNvSpPr>
            <a:spLocks noChangeArrowheads="1"/>
          </p:cNvSpPr>
          <p:nvPr/>
        </p:nvSpPr>
        <p:spPr bwMode="auto">
          <a:xfrm rot="5400000">
            <a:off x="5308600" y="5434013"/>
            <a:ext cx="352425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0" name="AutoShape 22"/>
          <p:cNvSpPr>
            <a:spLocks noChangeArrowheads="1"/>
          </p:cNvSpPr>
          <p:nvPr/>
        </p:nvSpPr>
        <p:spPr bwMode="auto">
          <a:xfrm rot="5400000">
            <a:off x="5360988" y="5434013"/>
            <a:ext cx="3619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1" name="AutoShape 23"/>
          <p:cNvSpPr>
            <a:spLocks noChangeArrowheads="1"/>
          </p:cNvSpPr>
          <p:nvPr/>
        </p:nvSpPr>
        <p:spPr bwMode="auto">
          <a:xfrm rot="5400000" flipH="1">
            <a:off x="4975225" y="5314950"/>
            <a:ext cx="1135063" cy="354013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2" name="AutoShape 24"/>
          <p:cNvSpPr>
            <a:spLocks noChangeArrowheads="1"/>
          </p:cNvSpPr>
          <p:nvPr/>
        </p:nvSpPr>
        <p:spPr bwMode="auto">
          <a:xfrm rot="5400000">
            <a:off x="5418138" y="5434013"/>
            <a:ext cx="3619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3" name="AutoShape 25"/>
          <p:cNvSpPr>
            <a:spLocks noChangeArrowheads="1"/>
          </p:cNvSpPr>
          <p:nvPr/>
        </p:nvSpPr>
        <p:spPr bwMode="auto">
          <a:xfrm rot="5400000">
            <a:off x="5480050" y="5434013"/>
            <a:ext cx="352425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AutoShape 26"/>
          <p:cNvSpPr>
            <a:spLocks noChangeArrowheads="1"/>
          </p:cNvSpPr>
          <p:nvPr/>
        </p:nvSpPr>
        <p:spPr bwMode="auto">
          <a:xfrm rot="5400000">
            <a:off x="5541963" y="5434013"/>
            <a:ext cx="34290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AutoShape 27"/>
          <p:cNvSpPr>
            <a:spLocks noChangeArrowheads="1"/>
          </p:cNvSpPr>
          <p:nvPr/>
        </p:nvSpPr>
        <p:spPr bwMode="auto">
          <a:xfrm rot="5400000">
            <a:off x="5605463" y="5434013"/>
            <a:ext cx="33020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AutoShape 28"/>
          <p:cNvSpPr>
            <a:spLocks noChangeArrowheads="1"/>
          </p:cNvSpPr>
          <p:nvPr/>
        </p:nvSpPr>
        <p:spPr bwMode="auto">
          <a:xfrm rot="5400000">
            <a:off x="5672931" y="5434807"/>
            <a:ext cx="309563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AutoShape 29"/>
          <p:cNvSpPr>
            <a:spLocks noChangeArrowheads="1"/>
          </p:cNvSpPr>
          <p:nvPr/>
        </p:nvSpPr>
        <p:spPr bwMode="auto">
          <a:xfrm rot="5400000">
            <a:off x="5740400" y="5434013"/>
            <a:ext cx="2857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8" name="AutoShape 30"/>
          <p:cNvSpPr>
            <a:spLocks noChangeArrowheads="1"/>
          </p:cNvSpPr>
          <p:nvPr/>
        </p:nvSpPr>
        <p:spPr bwMode="auto">
          <a:xfrm rot="5400000">
            <a:off x="5814218" y="5434807"/>
            <a:ext cx="252413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9" name="AutoShape 31"/>
          <p:cNvSpPr>
            <a:spLocks noChangeArrowheads="1"/>
          </p:cNvSpPr>
          <p:nvPr/>
        </p:nvSpPr>
        <p:spPr bwMode="auto">
          <a:xfrm rot="5400000">
            <a:off x="5891212" y="5434013"/>
            <a:ext cx="212725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0" name="AutoShape 32"/>
          <p:cNvSpPr>
            <a:spLocks noChangeArrowheads="1"/>
          </p:cNvSpPr>
          <p:nvPr/>
        </p:nvSpPr>
        <p:spPr bwMode="auto">
          <a:xfrm rot="5400000">
            <a:off x="5981700" y="5434013"/>
            <a:ext cx="146050" cy="114300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1" name="Line 34"/>
          <p:cNvSpPr>
            <a:spLocks noChangeShapeType="1"/>
          </p:cNvSpPr>
          <p:nvPr/>
        </p:nvSpPr>
        <p:spPr bwMode="auto">
          <a:xfrm>
            <a:off x="4100513" y="5491163"/>
            <a:ext cx="93186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2" name="AutoShape 35"/>
          <p:cNvSpPr>
            <a:spLocks noChangeArrowheads="1"/>
          </p:cNvSpPr>
          <p:nvPr/>
        </p:nvSpPr>
        <p:spPr bwMode="auto">
          <a:xfrm rot="5400000" flipH="1">
            <a:off x="5033169" y="5315744"/>
            <a:ext cx="1135063" cy="352425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3" name="AutoShape 36"/>
          <p:cNvSpPr>
            <a:spLocks noChangeArrowheads="1"/>
          </p:cNvSpPr>
          <p:nvPr/>
        </p:nvSpPr>
        <p:spPr bwMode="auto">
          <a:xfrm rot="5400000" flipH="1">
            <a:off x="5091112" y="5314951"/>
            <a:ext cx="1135063" cy="354012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4" name="AutoShape 37"/>
          <p:cNvSpPr>
            <a:spLocks noChangeArrowheads="1"/>
          </p:cNvSpPr>
          <p:nvPr/>
        </p:nvSpPr>
        <p:spPr bwMode="auto">
          <a:xfrm rot="5400000" flipH="1">
            <a:off x="5148262" y="5314951"/>
            <a:ext cx="1135063" cy="354012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5" name="AutoShape 38"/>
          <p:cNvSpPr>
            <a:spLocks noChangeArrowheads="1"/>
          </p:cNvSpPr>
          <p:nvPr/>
        </p:nvSpPr>
        <p:spPr bwMode="auto">
          <a:xfrm rot="5400000" flipH="1">
            <a:off x="5206206" y="5315744"/>
            <a:ext cx="1135063" cy="352425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6" name="AutoShape 39"/>
          <p:cNvSpPr>
            <a:spLocks noChangeArrowheads="1"/>
          </p:cNvSpPr>
          <p:nvPr/>
        </p:nvSpPr>
        <p:spPr bwMode="auto">
          <a:xfrm rot="5400000" flipH="1">
            <a:off x="5260975" y="5314950"/>
            <a:ext cx="1135063" cy="354013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7" name="AutoShape 40"/>
          <p:cNvSpPr>
            <a:spLocks noChangeArrowheads="1"/>
          </p:cNvSpPr>
          <p:nvPr/>
        </p:nvSpPr>
        <p:spPr bwMode="auto">
          <a:xfrm rot="5400000" flipH="1">
            <a:off x="5314950" y="5314950"/>
            <a:ext cx="1135063" cy="354013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8" name="AutoShape 41"/>
          <p:cNvSpPr>
            <a:spLocks noChangeArrowheads="1"/>
          </p:cNvSpPr>
          <p:nvPr/>
        </p:nvSpPr>
        <p:spPr bwMode="auto">
          <a:xfrm rot="5400000" flipH="1">
            <a:off x="5372100" y="5314950"/>
            <a:ext cx="1135063" cy="354013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79" name="AutoShape 42"/>
          <p:cNvSpPr>
            <a:spLocks noChangeArrowheads="1"/>
          </p:cNvSpPr>
          <p:nvPr/>
        </p:nvSpPr>
        <p:spPr bwMode="auto">
          <a:xfrm rot="5400000" flipH="1">
            <a:off x="5431631" y="5315744"/>
            <a:ext cx="1135063" cy="352425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80" name="AutoShape 43"/>
          <p:cNvSpPr>
            <a:spLocks noChangeArrowheads="1"/>
          </p:cNvSpPr>
          <p:nvPr/>
        </p:nvSpPr>
        <p:spPr bwMode="auto">
          <a:xfrm rot="5400000" flipH="1">
            <a:off x="5489575" y="5314950"/>
            <a:ext cx="1135063" cy="354013"/>
          </a:xfrm>
          <a:prstGeom prst="cube">
            <a:avLst>
              <a:gd name="adj" fmla="val 84120"/>
            </a:avLst>
          </a:prstGeom>
          <a:solidFill>
            <a:srgbClr val="299E9F">
              <a:alpha val="10980"/>
            </a:srgbClr>
          </a:solidFill>
          <a:ln w="9525">
            <a:solidFill>
              <a:schemeClr val="tx1">
                <a:alpha val="10196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30781" name="AutoShape 44"/>
          <p:cNvSpPr>
            <a:spLocks noChangeArrowheads="1"/>
          </p:cNvSpPr>
          <p:nvPr/>
        </p:nvSpPr>
        <p:spPr bwMode="auto">
          <a:xfrm>
            <a:off x="4889500" y="4922838"/>
            <a:ext cx="1343025" cy="11366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2" name="Line 45"/>
          <p:cNvSpPr>
            <a:spLocks noChangeShapeType="1"/>
          </p:cNvSpPr>
          <p:nvPr/>
        </p:nvSpPr>
        <p:spPr bwMode="auto">
          <a:xfrm flipV="1">
            <a:off x="6083300" y="5486400"/>
            <a:ext cx="4191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3" name="TextBox 17"/>
          <p:cNvSpPr txBox="1">
            <a:spLocks noChangeArrowheads="1"/>
          </p:cNvSpPr>
          <p:nvPr/>
        </p:nvSpPr>
        <p:spPr bwMode="auto">
          <a:xfrm>
            <a:off x="5459413" y="4243388"/>
            <a:ext cx="3290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Example:  electron cloud studies</a:t>
            </a:r>
          </a:p>
        </p:txBody>
      </p:sp>
      <p:sp>
        <p:nvSpPr>
          <p:cNvPr id="30784" name="Text Box 6"/>
          <p:cNvSpPr txBox="1">
            <a:spLocks noChangeArrowheads="1"/>
          </p:cNvSpPr>
          <p:nvPr/>
        </p:nvSpPr>
        <p:spPr bwMode="auto">
          <a:xfrm>
            <a:off x="4732338" y="4567238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halkboard" charset="0"/>
                <a:cs typeface="Chalkboard" charset="0"/>
              </a:rPr>
              <a:t>2-D slab of electrons</a:t>
            </a:r>
          </a:p>
        </p:txBody>
      </p:sp>
      <p:sp>
        <p:nvSpPr>
          <p:cNvPr id="30785" name="Text Box 7"/>
          <p:cNvSpPr txBox="1">
            <a:spLocks noChangeArrowheads="1"/>
          </p:cNvSpPr>
          <p:nvPr/>
        </p:nvSpPr>
        <p:spPr bwMode="auto">
          <a:xfrm>
            <a:off x="4684713" y="6099175"/>
            <a:ext cx="17986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halkboard" charset="0"/>
                <a:cs typeface="Chalkboard" charset="0"/>
              </a:rPr>
              <a:t>3-D beam</a:t>
            </a:r>
          </a:p>
        </p:txBody>
      </p:sp>
      <p:sp>
        <p:nvSpPr>
          <p:cNvPr id="30786" name="Text Box 8"/>
          <p:cNvSpPr txBox="1">
            <a:spLocks noChangeArrowheads="1"/>
          </p:cNvSpPr>
          <p:nvPr/>
        </p:nvSpPr>
        <p:spPr bwMode="auto">
          <a:xfrm>
            <a:off x="6330950" y="540385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</a:t>
            </a:r>
          </a:p>
        </p:txBody>
      </p:sp>
      <p:sp>
        <p:nvSpPr>
          <p:cNvPr id="149" name="Line 128"/>
          <p:cNvSpPr>
            <a:spLocks noChangeShapeType="1"/>
          </p:cNvSpPr>
          <p:nvPr/>
        </p:nvSpPr>
        <p:spPr bwMode="auto">
          <a:xfrm flipV="1">
            <a:off x="5032375" y="5637213"/>
            <a:ext cx="222250" cy="519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" name="Line 128"/>
          <p:cNvSpPr>
            <a:spLocks noChangeShapeType="1"/>
          </p:cNvSpPr>
          <p:nvPr/>
        </p:nvSpPr>
        <p:spPr bwMode="auto">
          <a:xfrm flipV="1">
            <a:off x="5683250" y="4808538"/>
            <a:ext cx="53975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0789" name="Group 27"/>
          <p:cNvGrpSpPr>
            <a:grpSpLocks/>
          </p:cNvGrpSpPr>
          <p:nvPr/>
        </p:nvGrpSpPr>
        <p:grpSpPr bwMode="auto">
          <a:xfrm>
            <a:off x="6813550" y="4708525"/>
            <a:ext cx="2117725" cy="1490663"/>
            <a:chOff x="2034" y="1938"/>
            <a:chExt cx="1659" cy="1740"/>
          </a:xfrm>
        </p:grpSpPr>
        <p:pic>
          <p:nvPicPr>
            <p:cNvPr id="30794" name="Picture 28" descr="beam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6" r="10001"/>
            <a:stretch>
              <a:fillRect/>
            </a:stretch>
          </p:blipFill>
          <p:spPr bwMode="auto">
            <a:xfrm>
              <a:off x="2034" y="1938"/>
              <a:ext cx="1659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5" name="Picture 29" descr="elec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2034" y="2351"/>
              <a:ext cx="1658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 bwMode="auto">
          <a:xfrm flipV="1">
            <a:off x="6686550" y="5073650"/>
            <a:ext cx="2378075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791" name="TextBox 17"/>
          <p:cNvSpPr txBox="1">
            <a:spLocks noChangeArrowheads="1"/>
          </p:cNvSpPr>
          <p:nvPr/>
        </p:nvSpPr>
        <p:spPr bwMode="auto">
          <a:xfrm>
            <a:off x="7880350" y="6118225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Chalkboard" charset="0"/>
                <a:cs typeface="Chalkboard" charset="0"/>
              </a:rPr>
              <a:t>SPS - CERN</a:t>
            </a:r>
          </a:p>
        </p:txBody>
      </p:sp>
      <p:sp>
        <p:nvSpPr>
          <p:cNvPr id="30792" name="TextBox 17"/>
          <p:cNvSpPr txBox="1">
            <a:spLocks noChangeArrowheads="1"/>
          </p:cNvSpPr>
          <p:nvPr/>
        </p:nvSpPr>
        <p:spPr bwMode="auto">
          <a:xfrm>
            <a:off x="7050088" y="4710113"/>
            <a:ext cx="1096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halkboard" charset="0"/>
                <a:cs typeface="Chalkboard" charset="0"/>
              </a:rPr>
              <a:t>p+ bunches</a:t>
            </a:r>
          </a:p>
        </p:txBody>
      </p:sp>
      <p:sp>
        <p:nvSpPr>
          <p:cNvPr id="30793" name="TextBox 17"/>
          <p:cNvSpPr txBox="1">
            <a:spLocks noChangeArrowheads="1"/>
          </p:cNvSpPr>
          <p:nvPr/>
        </p:nvSpPr>
        <p:spPr bwMode="auto">
          <a:xfrm>
            <a:off x="6802438" y="5870575"/>
            <a:ext cx="94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halkboard" charset="0"/>
                <a:cs typeface="Chalkboard" charset="0"/>
              </a:rPr>
              <a:t>e- clouds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9C669-A1B5-E14F-BADE-1285B8EE0C3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smtClean="0"/>
              <a:t>Grote – Project X 2012</a:t>
            </a:r>
            <a:endParaRPr lang="en-US" sz="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481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Warp developed in HIF program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Designed for space-charge dominated beams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Other related capabilities have been added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Warp designed for flexibility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Can handle wide range of beam manipulations and interactions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Python interface gives users complete control of simulation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Warp is well suited to modeling the LEBT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High current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3-D beam manipulations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Ionization events</a:t>
            </a:r>
          </a:p>
          <a:p>
            <a:pPr marL="619125" lvl="1" indent="-285750">
              <a:spcBef>
                <a:spcPct val="40000"/>
              </a:spcBef>
              <a:buFont typeface="Courier New"/>
              <a:buChar char="o"/>
              <a:defRPr/>
            </a:pPr>
            <a:r>
              <a:rPr lang="en-US" sz="1600" b="1" dirty="0">
                <a:solidFill>
                  <a:srgbClr val="00279F"/>
                </a:solidFill>
                <a:latin typeface="Chalkboard Bold" charset="0"/>
              </a:rPr>
              <a:t>a</a:t>
            </a: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nd the resulting 3-D, nonlinear space-charge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24933"/>
      </p:ext>
    </p:extLst>
  </p:cSld>
  <p:clrMapOvr>
    <a:masterClrMapping/>
  </p:clrMapOvr>
  <p:transition xmlns:p14="http://schemas.microsoft.com/office/powerpoint/2010/main" advClick="0" advTm="6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59C669-A1B5-E14F-BADE-1285B8EE0C3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smtClean="0"/>
              <a:t>Grote – Project X 2012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949424" y="3259723"/>
            <a:ext cx="1245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90160"/>
      </p:ext>
    </p:extLst>
  </p:cSld>
  <p:clrMapOvr>
    <a:masterClrMapping/>
  </p:clrMapOvr>
  <p:transition xmlns:p14="http://schemas.microsoft.com/office/powerpoint/2010/main" advClick="0" advTm="6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8C6D7D-7D90-214D-AE2B-D751928F5CE5}" type="slidenum">
              <a:rPr lang="en-US" sz="1000"/>
              <a:pPr/>
              <a:t>18</a:t>
            </a:fld>
            <a:endParaRPr lang="en-US" sz="1000"/>
          </a:p>
        </p:txBody>
      </p:sp>
      <p:pic>
        <p:nvPicPr>
          <p:cNvPr id="37891" name="Picture 2" descr="rho_a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/>
          <a:stretch>
            <a:fillRect/>
          </a:stretch>
        </p:blipFill>
        <p:spPr bwMode="auto">
          <a:xfrm>
            <a:off x="50800" y="2465388"/>
            <a:ext cx="55911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0" y="5913438"/>
            <a:ext cx="9001125" cy="9445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4479925" y="32607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>
              <a:latin typeface="Helvetica" charset="0"/>
            </a:endParaRPr>
          </a:p>
        </p:txBody>
      </p:sp>
      <p:sp>
        <p:nvSpPr>
          <p:cNvPr id="480261" name="Rectangle 5"/>
          <p:cNvSpPr>
            <a:spLocks noGrp="1" noChangeArrowheads="1"/>
          </p:cNvSpPr>
          <p:nvPr>
            <p:ph type="title"/>
          </p:nvPr>
        </p:nvSpPr>
        <p:spPr>
          <a:xfrm>
            <a:off x="254000" y="120650"/>
            <a:ext cx="8664575" cy="650875"/>
          </a:xfrm>
        </p:spPr>
        <p:txBody>
          <a:bodyPr/>
          <a:lstStyle/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Electrostatic AMR simulation of ion source: speedup x10</a:t>
            </a:r>
          </a:p>
        </p:txBody>
      </p:sp>
      <p:graphicFrame>
        <p:nvGraphicFramePr>
          <p:cNvPr id="480262" name="Group 6"/>
          <p:cNvGraphicFramePr>
            <a:graphicFrameLocks noGrp="1"/>
          </p:cNvGraphicFramePr>
          <p:nvPr/>
        </p:nvGraphicFramePr>
        <p:xfrm>
          <a:off x="1181100" y="981075"/>
          <a:ext cx="3429000" cy="1371600"/>
        </p:xfrm>
        <a:graphic>
          <a:graphicData uri="http://schemas.openxmlformats.org/drawingml/2006/table">
            <a:tbl>
              <a:tblPr/>
              <a:tblGrid>
                <a:gridCol w="1409700"/>
                <a:gridCol w="952500"/>
                <a:gridCol w="1066800"/>
              </a:tblGrid>
              <a:tr h="1857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Grid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Nb particles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 res.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56 x 640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~1M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Medium res.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112 x 1280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~4M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High res.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224 x 2560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~16M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 res. + AMR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56 x 640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~1M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0288" name="Text Box 32"/>
          <p:cNvSpPr txBox="1">
            <a:spLocks noChangeArrowheads="1"/>
          </p:cNvSpPr>
          <p:nvPr/>
        </p:nvSpPr>
        <p:spPr bwMode="auto">
          <a:xfrm rot="16200000">
            <a:off x="-161925" y="2944813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R (m)</a:t>
            </a:r>
          </a:p>
        </p:txBody>
      </p:sp>
      <p:sp>
        <p:nvSpPr>
          <p:cNvPr id="480289" name="Rectangle 33"/>
          <p:cNvSpPr>
            <a:spLocks noChangeArrowheads="1"/>
          </p:cNvSpPr>
          <p:nvPr/>
        </p:nvSpPr>
        <p:spPr bwMode="auto">
          <a:xfrm>
            <a:off x="447675" y="4467225"/>
            <a:ext cx="4638675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0290" name="Rectangle 34"/>
          <p:cNvSpPr>
            <a:spLocks noChangeArrowheads="1"/>
          </p:cNvSpPr>
          <p:nvPr/>
        </p:nvSpPr>
        <p:spPr bwMode="auto">
          <a:xfrm>
            <a:off x="609600" y="2600325"/>
            <a:ext cx="4371975" cy="3762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0292" name="Rectangle 36"/>
          <p:cNvSpPr>
            <a:spLocks noChangeArrowheads="1"/>
          </p:cNvSpPr>
          <p:nvPr/>
        </p:nvSpPr>
        <p:spPr bwMode="auto">
          <a:xfrm>
            <a:off x="5276850" y="4191000"/>
            <a:ext cx="3638550" cy="2608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37925" name="Picture 37" descr="rho_amr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r="68729" b="50336"/>
          <a:stretch>
            <a:fillRect/>
          </a:stretch>
        </p:blipFill>
        <p:spPr bwMode="auto">
          <a:xfrm>
            <a:off x="5397500" y="4300538"/>
            <a:ext cx="16637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6" name="Picture 38" descr="rho_amr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1" r="68729" b="8389"/>
          <a:stretch>
            <a:fillRect/>
          </a:stretch>
        </p:blipFill>
        <p:spPr bwMode="auto">
          <a:xfrm>
            <a:off x="7073900" y="4206875"/>
            <a:ext cx="1663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95" name="Text Box 39"/>
          <p:cNvSpPr txBox="1">
            <a:spLocks noChangeArrowheads="1"/>
          </p:cNvSpPr>
          <p:nvPr/>
        </p:nvSpPr>
        <p:spPr bwMode="auto">
          <a:xfrm>
            <a:off x="6089650" y="6027738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Z (m)</a:t>
            </a:r>
          </a:p>
        </p:txBody>
      </p:sp>
      <p:sp>
        <p:nvSpPr>
          <p:cNvPr id="480296" name="Text Box 40"/>
          <p:cNvSpPr txBox="1">
            <a:spLocks noChangeArrowheads="1"/>
          </p:cNvSpPr>
          <p:nvPr/>
        </p:nvSpPr>
        <p:spPr bwMode="auto">
          <a:xfrm>
            <a:off x="7766050" y="6018213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Z (m)</a:t>
            </a:r>
          </a:p>
        </p:txBody>
      </p:sp>
      <p:sp>
        <p:nvSpPr>
          <p:cNvPr id="480297" name="Text Box 41"/>
          <p:cNvSpPr txBox="1">
            <a:spLocks noChangeArrowheads="1"/>
          </p:cNvSpPr>
          <p:nvPr/>
        </p:nvSpPr>
        <p:spPr bwMode="auto">
          <a:xfrm>
            <a:off x="5356225" y="6340475"/>
            <a:ext cx="3571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  <a:latin typeface="Chalkboard"/>
                <a:cs typeface="Chalkboard"/>
              </a:rPr>
              <a:t>Automatic mesh refinement </a:t>
            </a:r>
            <a:r>
              <a:rPr lang="en-US" sz="1200" dirty="0">
                <a:latin typeface="Chalkboard"/>
                <a:cs typeface="Chalkboard"/>
              </a:rPr>
              <a:t>follows gradients: </a:t>
            </a:r>
          </a:p>
          <a:p>
            <a:pPr algn="ctr">
              <a:defRPr/>
            </a:pPr>
            <a:r>
              <a:rPr lang="en-US" sz="1200" dirty="0">
                <a:latin typeface="Chalkboard"/>
                <a:cs typeface="Chalkboard"/>
              </a:rPr>
              <a:t>emitting area, beam edge and front. </a:t>
            </a:r>
          </a:p>
        </p:txBody>
      </p:sp>
      <p:grpSp>
        <p:nvGrpSpPr>
          <p:cNvPr id="37930" name="Group 42"/>
          <p:cNvGrpSpPr>
            <a:grpSpLocks/>
          </p:cNvGrpSpPr>
          <p:nvPr/>
        </p:nvGrpSpPr>
        <p:grpSpPr bwMode="auto">
          <a:xfrm>
            <a:off x="609600" y="1027113"/>
            <a:ext cx="8572500" cy="3335337"/>
            <a:chOff x="384" y="647"/>
            <a:chExt cx="5400" cy="2101"/>
          </a:xfrm>
        </p:grpSpPr>
        <p:pic>
          <p:nvPicPr>
            <p:cNvPr id="38002" name="Picture 43" descr="rho_amr_emi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" t="10234"/>
            <a:stretch>
              <a:fillRect/>
            </a:stretch>
          </p:blipFill>
          <p:spPr bwMode="auto">
            <a:xfrm>
              <a:off x="3496" y="647"/>
              <a:ext cx="2288" cy="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0300" name="Rectangle 44"/>
            <p:cNvSpPr>
              <a:spLocks noChangeArrowheads="1"/>
            </p:cNvSpPr>
            <p:nvPr/>
          </p:nvSpPr>
          <p:spPr bwMode="auto">
            <a:xfrm>
              <a:off x="3672" y="699"/>
              <a:ext cx="1698" cy="16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301" name="Text Box 45"/>
            <p:cNvSpPr txBox="1">
              <a:spLocks noChangeArrowheads="1"/>
            </p:cNvSpPr>
            <p:nvPr/>
          </p:nvSpPr>
          <p:spPr bwMode="auto">
            <a:xfrm>
              <a:off x="4328" y="2413"/>
              <a:ext cx="3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/>
                <a:t>Z (m)</a:t>
              </a:r>
            </a:p>
          </p:txBody>
        </p:sp>
        <p:sp>
          <p:nvSpPr>
            <p:cNvPr id="480302" name="Text Box 46"/>
            <p:cNvSpPr txBox="1">
              <a:spLocks noChangeArrowheads="1"/>
            </p:cNvSpPr>
            <p:nvPr/>
          </p:nvSpPr>
          <p:spPr bwMode="auto">
            <a:xfrm rot="-5400000">
              <a:off x="3311" y="1097"/>
              <a:ext cx="3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/>
                <a:t>R (m)</a:t>
              </a:r>
            </a:p>
          </p:txBody>
        </p:sp>
        <p:sp>
          <p:nvSpPr>
            <p:cNvPr id="480303" name="Arc 47"/>
            <p:cNvSpPr>
              <a:spLocks/>
            </p:cNvSpPr>
            <p:nvPr/>
          </p:nvSpPr>
          <p:spPr bwMode="auto">
            <a:xfrm rot="10800000" flipV="1">
              <a:off x="473" y="1560"/>
              <a:ext cx="3181" cy="420"/>
            </a:xfrm>
            <a:custGeom>
              <a:avLst/>
              <a:gdLst>
                <a:gd name="G0" fmla="+- 1913 0 0"/>
                <a:gd name="G1" fmla="+- 21600 0 0"/>
                <a:gd name="G2" fmla="+- 21600 0 0"/>
                <a:gd name="T0" fmla="*/ 0 w 23513"/>
                <a:gd name="T1" fmla="*/ 85 h 21600"/>
                <a:gd name="T2" fmla="*/ 23513 w 23513"/>
                <a:gd name="T3" fmla="*/ 21600 h 21600"/>
                <a:gd name="T4" fmla="*/ 1913 w 2351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513" h="21600" fill="none" extrusionOk="0">
                  <a:moveTo>
                    <a:pt x="-1" y="84"/>
                  </a:moveTo>
                  <a:cubicBezTo>
                    <a:pt x="636" y="28"/>
                    <a:pt x="1274" y="-1"/>
                    <a:pt x="1913" y="-1"/>
                  </a:cubicBezTo>
                  <a:cubicBezTo>
                    <a:pt x="13842" y="-1"/>
                    <a:pt x="23513" y="9670"/>
                    <a:pt x="23513" y="21600"/>
                  </a:cubicBezTo>
                </a:path>
                <a:path w="23513" h="21600" stroke="0" extrusionOk="0">
                  <a:moveTo>
                    <a:pt x="-1" y="84"/>
                  </a:moveTo>
                  <a:cubicBezTo>
                    <a:pt x="636" y="28"/>
                    <a:pt x="1274" y="-1"/>
                    <a:pt x="1913" y="-1"/>
                  </a:cubicBezTo>
                  <a:cubicBezTo>
                    <a:pt x="13842" y="-1"/>
                    <a:pt x="23513" y="9670"/>
                    <a:pt x="23513" y="21600"/>
                  </a:cubicBezTo>
                  <a:lnTo>
                    <a:pt x="1913" y="2160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304" name="Text Box 48"/>
            <p:cNvSpPr txBox="1">
              <a:spLocks noChangeArrowheads="1"/>
            </p:cNvSpPr>
            <p:nvPr/>
          </p:nvSpPr>
          <p:spPr bwMode="auto">
            <a:xfrm>
              <a:off x="3146" y="1405"/>
              <a:ext cx="3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zoom</a:t>
              </a:r>
            </a:p>
          </p:txBody>
        </p:sp>
        <p:sp>
          <p:nvSpPr>
            <p:cNvPr id="480305" name="Rectangle 49"/>
            <p:cNvSpPr>
              <a:spLocks noChangeArrowheads="1"/>
            </p:cNvSpPr>
            <p:nvPr/>
          </p:nvSpPr>
          <p:spPr bwMode="auto">
            <a:xfrm>
              <a:off x="384" y="1980"/>
              <a:ext cx="108" cy="768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931" name="Rectangle 50"/>
          <p:cNvSpPr>
            <a:spLocks noChangeArrowheads="1"/>
          </p:cNvSpPr>
          <p:nvPr/>
        </p:nvSpPr>
        <p:spPr bwMode="auto">
          <a:xfrm>
            <a:off x="479425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32" name="Rectangle 51"/>
          <p:cNvSpPr>
            <a:spLocks noChangeArrowheads="1"/>
          </p:cNvSpPr>
          <p:nvPr/>
        </p:nvSpPr>
        <p:spPr bwMode="auto">
          <a:xfrm>
            <a:off x="585788" y="63912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33" name="Rectangle 52"/>
          <p:cNvSpPr>
            <a:spLocks noChangeArrowheads="1"/>
          </p:cNvSpPr>
          <p:nvPr/>
        </p:nvSpPr>
        <p:spPr bwMode="auto">
          <a:xfrm>
            <a:off x="639763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34" name="Rectangle 53"/>
          <p:cNvSpPr>
            <a:spLocks noChangeArrowheads="1"/>
          </p:cNvSpPr>
          <p:nvPr/>
        </p:nvSpPr>
        <p:spPr bwMode="auto">
          <a:xfrm>
            <a:off x="1570038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35" name="Rectangle 54"/>
          <p:cNvSpPr>
            <a:spLocks noChangeArrowheads="1"/>
          </p:cNvSpPr>
          <p:nvPr/>
        </p:nvSpPr>
        <p:spPr bwMode="auto">
          <a:xfrm>
            <a:off x="1676400" y="63912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36" name="Rectangle 55"/>
          <p:cNvSpPr>
            <a:spLocks noChangeArrowheads="1"/>
          </p:cNvSpPr>
          <p:nvPr/>
        </p:nvSpPr>
        <p:spPr bwMode="auto">
          <a:xfrm>
            <a:off x="1730375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1</a:t>
            </a:r>
            <a:endParaRPr lang="en-US" sz="2400">
              <a:latin typeface="Times" charset="0"/>
            </a:endParaRPr>
          </a:p>
        </p:txBody>
      </p:sp>
      <p:sp>
        <p:nvSpPr>
          <p:cNvPr id="37937" name="Rectangle 56"/>
          <p:cNvSpPr>
            <a:spLocks noChangeArrowheads="1"/>
          </p:cNvSpPr>
          <p:nvPr/>
        </p:nvSpPr>
        <p:spPr bwMode="auto">
          <a:xfrm>
            <a:off x="2662238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38" name="Rectangle 57"/>
          <p:cNvSpPr>
            <a:spLocks noChangeArrowheads="1"/>
          </p:cNvSpPr>
          <p:nvPr/>
        </p:nvSpPr>
        <p:spPr bwMode="auto">
          <a:xfrm>
            <a:off x="2768600" y="63912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39" name="Rectangle 58"/>
          <p:cNvSpPr>
            <a:spLocks noChangeArrowheads="1"/>
          </p:cNvSpPr>
          <p:nvPr/>
        </p:nvSpPr>
        <p:spPr bwMode="auto">
          <a:xfrm>
            <a:off x="2822575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2</a:t>
            </a:r>
            <a:endParaRPr lang="en-US" sz="2400">
              <a:latin typeface="Times" charset="0"/>
            </a:endParaRPr>
          </a:p>
        </p:txBody>
      </p:sp>
      <p:sp>
        <p:nvSpPr>
          <p:cNvPr id="37940" name="Rectangle 59"/>
          <p:cNvSpPr>
            <a:spLocks noChangeArrowheads="1"/>
          </p:cNvSpPr>
          <p:nvPr/>
        </p:nvSpPr>
        <p:spPr bwMode="auto">
          <a:xfrm>
            <a:off x="3752850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41" name="Rectangle 60"/>
          <p:cNvSpPr>
            <a:spLocks noChangeArrowheads="1"/>
          </p:cNvSpPr>
          <p:nvPr/>
        </p:nvSpPr>
        <p:spPr bwMode="auto">
          <a:xfrm>
            <a:off x="3860800" y="63912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42" name="Rectangle 61"/>
          <p:cNvSpPr>
            <a:spLocks noChangeArrowheads="1"/>
          </p:cNvSpPr>
          <p:nvPr/>
        </p:nvSpPr>
        <p:spPr bwMode="auto">
          <a:xfrm>
            <a:off x="3913188" y="63912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3</a:t>
            </a:r>
            <a:endParaRPr lang="en-US" sz="2400">
              <a:latin typeface="Times" charset="0"/>
            </a:endParaRPr>
          </a:p>
        </p:txBody>
      </p:sp>
      <p:sp>
        <p:nvSpPr>
          <p:cNvPr id="37943" name="Rectangle 62"/>
          <p:cNvSpPr>
            <a:spLocks noChangeArrowheads="1"/>
          </p:cNvSpPr>
          <p:nvPr/>
        </p:nvSpPr>
        <p:spPr bwMode="auto">
          <a:xfrm>
            <a:off x="4845050" y="644683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44" name="Rectangle 63"/>
          <p:cNvSpPr>
            <a:spLocks noChangeArrowheads="1"/>
          </p:cNvSpPr>
          <p:nvPr/>
        </p:nvSpPr>
        <p:spPr bwMode="auto">
          <a:xfrm>
            <a:off x="4951413" y="644683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45" name="Rectangle 64"/>
          <p:cNvSpPr>
            <a:spLocks noChangeArrowheads="1"/>
          </p:cNvSpPr>
          <p:nvPr/>
        </p:nvSpPr>
        <p:spPr bwMode="auto">
          <a:xfrm>
            <a:off x="5003800" y="644683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4</a:t>
            </a:r>
            <a:endParaRPr lang="en-US" sz="2400">
              <a:latin typeface="Times" charset="0"/>
            </a:endParaRPr>
          </a:p>
        </p:txBody>
      </p:sp>
      <p:sp>
        <p:nvSpPr>
          <p:cNvPr id="37946" name="Rectangle 65"/>
          <p:cNvSpPr>
            <a:spLocks noChangeArrowheads="1"/>
          </p:cNvSpPr>
          <p:nvPr/>
        </p:nvSpPr>
        <p:spPr bwMode="auto">
          <a:xfrm>
            <a:off x="269875" y="622458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47" name="Rectangle 66"/>
          <p:cNvSpPr>
            <a:spLocks noChangeArrowheads="1"/>
          </p:cNvSpPr>
          <p:nvPr/>
        </p:nvSpPr>
        <p:spPr bwMode="auto">
          <a:xfrm>
            <a:off x="376238" y="62245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48" name="Rectangle 67"/>
          <p:cNvSpPr>
            <a:spLocks noChangeArrowheads="1"/>
          </p:cNvSpPr>
          <p:nvPr/>
        </p:nvSpPr>
        <p:spPr bwMode="auto">
          <a:xfrm>
            <a:off x="428625" y="622458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2</a:t>
            </a:r>
            <a:endParaRPr lang="en-US" sz="2400">
              <a:latin typeface="Times" charset="0"/>
            </a:endParaRPr>
          </a:p>
        </p:txBody>
      </p:sp>
      <p:sp>
        <p:nvSpPr>
          <p:cNvPr id="37949" name="Rectangle 68"/>
          <p:cNvSpPr>
            <a:spLocks noChangeArrowheads="1"/>
          </p:cNvSpPr>
          <p:nvPr/>
        </p:nvSpPr>
        <p:spPr bwMode="auto">
          <a:xfrm>
            <a:off x="269875" y="5778500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50" name="Rectangle 69"/>
          <p:cNvSpPr>
            <a:spLocks noChangeArrowheads="1"/>
          </p:cNvSpPr>
          <p:nvPr/>
        </p:nvSpPr>
        <p:spPr bwMode="auto">
          <a:xfrm>
            <a:off x="376238" y="577850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51" name="Rectangle 70"/>
          <p:cNvSpPr>
            <a:spLocks noChangeArrowheads="1"/>
          </p:cNvSpPr>
          <p:nvPr/>
        </p:nvSpPr>
        <p:spPr bwMode="auto">
          <a:xfrm>
            <a:off x="428625" y="5778500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4</a:t>
            </a:r>
            <a:endParaRPr lang="en-US" sz="2400">
              <a:latin typeface="Times" charset="0"/>
            </a:endParaRPr>
          </a:p>
        </p:txBody>
      </p:sp>
      <p:sp>
        <p:nvSpPr>
          <p:cNvPr id="37952" name="Rectangle 71"/>
          <p:cNvSpPr>
            <a:spLocks noChangeArrowheads="1"/>
          </p:cNvSpPr>
          <p:nvPr/>
        </p:nvSpPr>
        <p:spPr bwMode="auto">
          <a:xfrm>
            <a:off x="269875" y="5332413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53" name="Rectangle 72"/>
          <p:cNvSpPr>
            <a:spLocks noChangeArrowheads="1"/>
          </p:cNvSpPr>
          <p:nvPr/>
        </p:nvSpPr>
        <p:spPr bwMode="auto">
          <a:xfrm>
            <a:off x="376238" y="533241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54" name="Rectangle 73"/>
          <p:cNvSpPr>
            <a:spLocks noChangeArrowheads="1"/>
          </p:cNvSpPr>
          <p:nvPr/>
        </p:nvSpPr>
        <p:spPr bwMode="auto">
          <a:xfrm>
            <a:off x="428625" y="5332413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6</a:t>
            </a:r>
            <a:endParaRPr lang="en-US" sz="2400">
              <a:latin typeface="Times" charset="0"/>
            </a:endParaRPr>
          </a:p>
        </p:txBody>
      </p:sp>
      <p:sp>
        <p:nvSpPr>
          <p:cNvPr id="37955" name="Rectangle 74"/>
          <p:cNvSpPr>
            <a:spLocks noChangeArrowheads="1"/>
          </p:cNvSpPr>
          <p:nvPr/>
        </p:nvSpPr>
        <p:spPr bwMode="auto">
          <a:xfrm>
            <a:off x="269875" y="48863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56" name="Rectangle 75"/>
          <p:cNvSpPr>
            <a:spLocks noChangeArrowheads="1"/>
          </p:cNvSpPr>
          <p:nvPr/>
        </p:nvSpPr>
        <p:spPr bwMode="auto">
          <a:xfrm>
            <a:off x="376238" y="488632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57" name="Rectangle 76"/>
          <p:cNvSpPr>
            <a:spLocks noChangeArrowheads="1"/>
          </p:cNvSpPr>
          <p:nvPr/>
        </p:nvSpPr>
        <p:spPr bwMode="auto">
          <a:xfrm>
            <a:off x="428625" y="48863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8</a:t>
            </a:r>
            <a:endParaRPr lang="en-US" sz="2400">
              <a:latin typeface="Times" charset="0"/>
            </a:endParaRPr>
          </a:p>
        </p:txBody>
      </p:sp>
      <p:sp>
        <p:nvSpPr>
          <p:cNvPr id="37958" name="Rectangle 77"/>
          <p:cNvSpPr>
            <a:spLocks noChangeArrowheads="1"/>
          </p:cNvSpPr>
          <p:nvPr/>
        </p:nvSpPr>
        <p:spPr bwMode="auto">
          <a:xfrm>
            <a:off x="269875" y="444023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1</a:t>
            </a:r>
            <a:endParaRPr lang="en-US" sz="2400">
              <a:latin typeface="Times" charset="0"/>
            </a:endParaRPr>
          </a:p>
        </p:txBody>
      </p:sp>
      <p:sp>
        <p:nvSpPr>
          <p:cNvPr id="37959" name="Rectangle 78"/>
          <p:cNvSpPr>
            <a:spLocks noChangeArrowheads="1"/>
          </p:cNvSpPr>
          <p:nvPr/>
        </p:nvSpPr>
        <p:spPr bwMode="auto">
          <a:xfrm>
            <a:off x="376238" y="444023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.</a:t>
            </a:r>
            <a:endParaRPr lang="en-US" sz="2400">
              <a:latin typeface="Times" charset="0"/>
            </a:endParaRPr>
          </a:p>
        </p:txBody>
      </p:sp>
      <p:sp>
        <p:nvSpPr>
          <p:cNvPr id="37960" name="Rectangle 79"/>
          <p:cNvSpPr>
            <a:spLocks noChangeArrowheads="1"/>
          </p:cNvSpPr>
          <p:nvPr/>
        </p:nvSpPr>
        <p:spPr bwMode="auto">
          <a:xfrm>
            <a:off x="428625" y="4440238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0</a:t>
            </a:r>
            <a:endParaRPr lang="en-US" sz="2400">
              <a:latin typeface="Times" charset="0"/>
            </a:endParaRPr>
          </a:p>
        </p:txBody>
      </p:sp>
      <p:sp>
        <p:nvSpPr>
          <p:cNvPr id="37961" name="Line 80"/>
          <p:cNvSpPr>
            <a:spLocks noChangeShapeType="1"/>
          </p:cNvSpPr>
          <p:nvPr/>
        </p:nvSpPr>
        <p:spPr bwMode="auto">
          <a:xfrm flipV="1">
            <a:off x="606425" y="6278563"/>
            <a:ext cx="1588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2" name="Line 81"/>
          <p:cNvSpPr>
            <a:spLocks noChangeShapeType="1"/>
          </p:cNvSpPr>
          <p:nvPr/>
        </p:nvSpPr>
        <p:spPr bwMode="auto">
          <a:xfrm flipV="1">
            <a:off x="1152525" y="6313488"/>
            <a:ext cx="1588" cy="36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3" name="Line 82"/>
          <p:cNvSpPr>
            <a:spLocks noChangeShapeType="1"/>
          </p:cNvSpPr>
          <p:nvPr/>
        </p:nvSpPr>
        <p:spPr bwMode="auto">
          <a:xfrm flipV="1">
            <a:off x="1698625" y="6278563"/>
            <a:ext cx="1588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4" name="Line 83"/>
          <p:cNvSpPr>
            <a:spLocks noChangeShapeType="1"/>
          </p:cNvSpPr>
          <p:nvPr/>
        </p:nvSpPr>
        <p:spPr bwMode="auto">
          <a:xfrm flipV="1">
            <a:off x="2244725" y="6313488"/>
            <a:ext cx="1588" cy="36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5" name="Line 84"/>
          <p:cNvSpPr>
            <a:spLocks noChangeShapeType="1"/>
          </p:cNvSpPr>
          <p:nvPr/>
        </p:nvSpPr>
        <p:spPr bwMode="auto">
          <a:xfrm flipV="1">
            <a:off x="2790825" y="6278563"/>
            <a:ext cx="1588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6" name="Line 85"/>
          <p:cNvSpPr>
            <a:spLocks noChangeShapeType="1"/>
          </p:cNvSpPr>
          <p:nvPr/>
        </p:nvSpPr>
        <p:spPr bwMode="auto">
          <a:xfrm flipV="1">
            <a:off x="3335338" y="6313488"/>
            <a:ext cx="1587" cy="36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7" name="Line 86"/>
          <p:cNvSpPr>
            <a:spLocks noChangeShapeType="1"/>
          </p:cNvSpPr>
          <p:nvPr/>
        </p:nvSpPr>
        <p:spPr bwMode="auto">
          <a:xfrm flipV="1">
            <a:off x="3881438" y="6278563"/>
            <a:ext cx="1587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8" name="Line 87"/>
          <p:cNvSpPr>
            <a:spLocks noChangeShapeType="1"/>
          </p:cNvSpPr>
          <p:nvPr/>
        </p:nvSpPr>
        <p:spPr bwMode="auto">
          <a:xfrm flipV="1">
            <a:off x="4425950" y="6369050"/>
            <a:ext cx="1588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9" name="Line 88"/>
          <p:cNvSpPr>
            <a:spLocks noChangeShapeType="1"/>
          </p:cNvSpPr>
          <p:nvPr/>
        </p:nvSpPr>
        <p:spPr bwMode="auto">
          <a:xfrm flipV="1">
            <a:off x="4972050" y="6237288"/>
            <a:ext cx="1588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0" name="Line 89"/>
          <p:cNvSpPr>
            <a:spLocks noChangeShapeType="1"/>
          </p:cNvSpPr>
          <p:nvPr/>
        </p:nvSpPr>
        <p:spPr bwMode="auto">
          <a:xfrm>
            <a:off x="606425" y="6350000"/>
            <a:ext cx="43656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1" name="Line 90"/>
          <p:cNvSpPr>
            <a:spLocks noChangeShapeType="1"/>
          </p:cNvSpPr>
          <p:nvPr/>
        </p:nvSpPr>
        <p:spPr bwMode="auto">
          <a:xfrm>
            <a:off x="606425" y="6350000"/>
            <a:ext cx="714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2" name="Line 91"/>
          <p:cNvSpPr>
            <a:spLocks noChangeShapeType="1"/>
          </p:cNvSpPr>
          <p:nvPr/>
        </p:nvSpPr>
        <p:spPr bwMode="auto">
          <a:xfrm>
            <a:off x="606425" y="6126163"/>
            <a:ext cx="365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3" name="Line 92"/>
          <p:cNvSpPr>
            <a:spLocks noChangeShapeType="1"/>
          </p:cNvSpPr>
          <p:nvPr/>
        </p:nvSpPr>
        <p:spPr bwMode="auto">
          <a:xfrm>
            <a:off x="606425" y="5903913"/>
            <a:ext cx="714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4" name="Line 93"/>
          <p:cNvSpPr>
            <a:spLocks noChangeShapeType="1"/>
          </p:cNvSpPr>
          <p:nvPr/>
        </p:nvSpPr>
        <p:spPr bwMode="auto">
          <a:xfrm>
            <a:off x="606425" y="5680075"/>
            <a:ext cx="365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5" name="Line 94"/>
          <p:cNvSpPr>
            <a:spLocks noChangeShapeType="1"/>
          </p:cNvSpPr>
          <p:nvPr/>
        </p:nvSpPr>
        <p:spPr bwMode="auto">
          <a:xfrm>
            <a:off x="606425" y="5457825"/>
            <a:ext cx="714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6" name="Line 95"/>
          <p:cNvSpPr>
            <a:spLocks noChangeShapeType="1"/>
          </p:cNvSpPr>
          <p:nvPr/>
        </p:nvSpPr>
        <p:spPr bwMode="auto">
          <a:xfrm>
            <a:off x="606425" y="5233988"/>
            <a:ext cx="365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7" name="Line 96"/>
          <p:cNvSpPr>
            <a:spLocks noChangeShapeType="1"/>
          </p:cNvSpPr>
          <p:nvPr/>
        </p:nvSpPr>
        <p:spPr bwMode="auto">
          <a:xfrm>
            <a:off x="606425" y="5011738"/>
            <a:ext cx="714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8" name="Line 97"/>
          <p:cNvSpPr>
            <a:spLocks noChangeShapeType="1"/>
          </p:cNvSpPr>
          <p:nvPr/>
        </p:nvSpPr>
        <p:spPr bwMode="auto">
          <a:xfrm>
            <a:off x="606425" y="4787900"/>
            <a:ext cx="365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79" name="Line 98"/>
          <p:cNvSpPr>
            <a:spLocks noChangeShapeType="1"/>
          </p:cNvSpPr>
          <p:nvPr/>
        </p:nvSpPr>
        <p:spPr bwMode="auto">
          <a:xfrm>
            <a:off x="606425" y="4565650"/>
            <a:ext cx="714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0" name="Line 99"/>
          <p:cNvSpPr>
            <a:spLocks noChangeShapeType="1"/>
          </p:cNvSpPr>
          <p:nvPr/>
        </p:nvSpPr>
        <p:spPr bwMode="auto">
          <a:xfrm flipV="1">
            <a:off x="606425" y="4565650"/>
            <a:ext cx="1588" cy="1784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1" name="Freeform 100"/>
          <p:cNvSpPr>
            <a:spLocks/>
          </p:cNvSpPr>
          <p:nvPr/>
        </p:nvSpPr>
        <p:spPr bwMode="auto">
          <a:xfrm>
            <a:off x="690563" y="4567238"/>
            <a:ext cx="4283075" cy="1639887"/>
          </a:xfrm>
          <a:custGeom>
            <a:avLst/>
            <a:gdLst>
              <a:gd name="T0" fmla="*/ 2147483647 w 2698"/>
              <a:gd name="T1" fmla="*/ 2147483647 h 1033"/>
              <a:gd name="T2" fmla="*/ 2147483647 w 2698"/>
              <a:gd name="T3" fmla="*/ 2147483647 h 1033"/>
              <a:gd name="T4" fmla="*/ 2147483647 w 2698"/>
              <a:gd name="T5" fmla="*/ 2147483647 h 1033"/>
              <a:gd name="T6" fmla="*/ 2147483647 w 2698"/>
              <a:gd name="T7" fmla="*/ 2147483647 h 1033"/>
              <a:gd name="T8" fmla="*/ 2147483647 w 2698"/>
              <a:gd name="T9" fmla="*/ 2147483647 h 1033"/>
              <a:gd name="T10" fmla="*/ 2147483647 w 2698"/>
              <a:gd name="T11" fmla="*/ 2147483647 h 1033"/>
              <a:gd name="T12" fmla="*/ 2147483647 w 2698"/>
              <a:gd name="T13" fmla="*/ 2147483647 h 1033"/>
              <a:gd name="T14" fmla="*/ 2147483647 w 2698"/>
              <a:gd name="T15" fmla="*/ 2147483647 h 1033"/>
              <a:gd name="T16" fmla="*/ 2147483647 w 2698"/>
              <a:gd name="T17" fmla="*/ 2147483647 h 1033"/>
              <a:gd name="T18" fmla="*/ 2147483647 w 2698"/>
              <a:gd name="T19" fmla="*/ 2147483647 h 1033"/>
              <a:gd name="T20" fmla="*/ 2147483647 w 2698"/>
              <a:gd name="T21" fmla="*/ 2147483647 h 1033"/>
              <a:gd name="T22" fmla="*/ 2147483647 w 2698"/>
              <a:gd name="T23" fmla="*/ 2147483647 h 1033"/>
              <a:gd name="T24" fmla="*/ 2147483647 w 2698"/>
              <a:gd name="T25" fmla="*/ 2147483647 h 1033"/>
              <a:gd name="T26" fmla="*/ 2147483647 w 2698"/>
              <a:gd name="T27" fmla="*/ 2147483647 h 1033"/>
              <a:gd name="T28" fmla="*/ 2147483647 w 2698"/>
              <a:gd name="T29" fmla="*/ 2147483647 h 1033"/>
              <a:gd name="T30" fmla="*/ 2147483647 w 2698"/>
              <a:gd name="T31" fmla="*/ 2147483647 h 1033"/>
              <a:gd name="T32" fmla="*/ 2147483647 w 2698"/>
              <a:gd name="T33" fmla="*/ 2147483647 h 1033"/>
              <a:gd name="T34" fmla="*/ 2147483647 w 2698"/>
              <a:gd name="T35" fmla="*/ 2147483647 h 1033"/>
              <a:gd name="T36" fmla="*/ 2147483647 w 2698"/>
              <a:gd name="T37" fmla="*/ 2147483647 h 1033"/>
              <a:gd name="T38" fmla="*/ 2147483647 w 2698"/>
              <a:gd name="T39" fmla="*/ 2147483647 h 1033"/>
              <a:gd name="T40" fmla="*/ 2147483647 w 2698"/>
              <a:gd name="T41" fmla="*/ 2147483647 h 1033"/>
              <a:gd name="T42" fmla="*/ 2147483647 w 2698"/>
              <a:gd name="T43" fmla="*/ 2147483647 h 1033"/>
              <a:gd name="T44" fmla="*/ 2147483647 w 2698"/>
              <a:gd name="T45" fmla="*/ 2147483647 h 1033"/>
              <a:gd name="T46" fmla="*/ 2147483647 w 2698"/>
              <a:gd name="T47" fmla="*/ 2147483647 h 1033"/>
              <a:gd name="T48" fmla="*/ 2147483647 w 2698"/>
              <a:gd name="T49" fmla="*/ 2147483647 h 1033"/>
              <a:gd name="T50" fmla="*/ 2147483647 w 2698"/>
              <a:gd name="T51" fmla="*/ 2147483647 h 1033"/>
              <a:gd name="T52" fmla="*/ 2147483647 w 2698"/>
              <a:gd name="T53" fmla="*/ 2147483647 h 1033"/>
              <a:gd name="T54" fmla="*/ 2147483647 w 2698"/>
              <a:gd name="T55" fmla="*/ 2147483647 h 1033"/>
              <a:gd name="T56" fmla="*/ 2147483647 w 2698"/>
              <a:gd name="T57" fmla="*/ 2147483647 h 1033"/>
              <a:gd name="T58" fmla="*/ 2147483647 w 2698"/>
              <a:gd name="T59" fmla="*/ 2147483647 h 1033"/>
              <a:gd name="T60" fmla="*/ 2147483647 w 2698"/>
              <a:gd name="T61" fmla="*/ 2147483647 h 1033"/>
              <a:gd name="T62" fmla="*/ 2147483647 w 2698"/>
              <a:gd name="T63" fmla="*/ 2147483647 h 1033"/>
              <a:gd name="T64" fmla="*/ 2147483647 w 2698"/>
              <a:gd name="T65" fmla="*/ 2147483647 h 1033"/>
              <a:gd name="T66" fmla="*/ 2147483647 w 2698"/>
              <a:gd name="T67" fmla="*/ 2147483647 h 1033"/>
              <a:gd name="T68" fmla="*/ 2147483647 w 2698"/>
              <a:gd name="T69" fmla="*/ 2147483647 h 1033"/>
              <a:gd name="T70" fmla="*/ 2147483647 w 2698"/>
              <a:gd name="T71" fmla="*/ 2147483647 h 1033"/>
              <a:gd name="T72" fmla="*/ 2147483647 w 2698"/>
              <a:gd name="T73" fmla="*/ 2147483647 h 1033"/>
              <a:gd name="T74" fmla="*/ 2147483647 w 2698"/>
              <a:gd name="T75" fmla="*/ 2147483647 h 1033"/>
              <a:gd name="T76" fmla="*/ 2147483647 w 2698"/>
              <a:gd name="T77" fmla="*/ 2147483647 h 1033"/>
              <a:gd name="T78" fmla="*/ 2147483647 w 2698"/>
              <a:gd name="T79" fmla="*/ 2147483647 h 1033"/>
              <a:gd name="T80" fmla="*/ 2147483647 w 2698"/>
              <a:gd name="T81" fmla="*/ 2147483647 h 1033"/>
              <a:gd name="T82" fmla="*/ 2147483647 w 2698"/>
              <a:gd name="T83" fmla="*/ 2147483647 h 1033"/>
              <a:gd name="T84" fmla="*/ 2147483647 w 2698"/>
              <a:gd name="T85" fmla="*/ 2147483647 h 1033"/>
              <a:gd name="T86" fmla="*/ 2147483647 w 2698"/>
              <a:gd name="T87" fmla="*/ 2147483647 h 1033"/>
              <a:gd name="T88" fmla="*/ 2147483647 w 2698"/>
              <a:gd name="T89" fmla="*/ 2147483647 h 1033"/>
              <a:gd name="T90" fmla="*/ 2147483647 w 2698"/>
              <a:gd name="T91" fmla="*/ 2147483647 h 1033"/>
              <a:gd name="T92" fmla="*/ 2147483647 w 2698"/>
              <a:gd name="T93" fmla="*/ 2147483647 h 1033"/>
              <a:gd name="T94" fmla="*/ 2147483647 w 2698"/>
              <a:gd name="T95" fmla="*/ 2147483647 h 1033"/>
              <a:gd name="T96" fmla="*/ 2147483647 w 2698"/>
              <a:gd name="T97" fmla="*/ 2147483647 h 1033"/>
              <a:gd name="T98" fmla="*/ 2147483647 w 2698"/>
              <a:gd name="T99" fmla="*/ 2147483647 h 1033"/>
              <a:gd name="T100" fmla="*/ 2147483647 w 2698"/>
              <a:gd name="T101" fmla="*/ 2147483647 h 1033"/>
              <a:gd name="T102" fmla="*/ 2147483647 w 2698"/>
              <a:gd name="T103" fmla="*/ 2147483647 h 1033"/>
              <a:gd name="T104" fmla="*/ 2147483647 w 2698"/>
              <a:gd name="T105" fmla="*/ 2147483647 h 1033"/>
              <a:gd name="T106" fmla="*/ 2147483647 w 2698"/>
              <a:gd name="T107" fmla="*/ 2147483647 h 1033"/>
              <a:gd name="T108" fmla="*/ 2147483647 w 2698"/>
              <a:gd name="T109" fmla="*/ 2147483647 h 1033"/>
              <a:gd name="T110" fmla="*/ 2147483647 w 2698"/>
              <a:gd name="T111" fmla="*/ 2147483647 h 1033"/>
              <a:gd name="T112" fmla="*/ 2147483647 w 2698"/>
              <a:gd name="T113" fmla="*/ 2147483647 h 1033"/>
              <a:gd name="T114" fmla="*/ 2147483647 w 2698"/>
              <a:gd name="T115" fmla="*/ 2147483647 h 1033"/>
              <a:gd name="T116" fmla="*/ 2147483647 w 2698"/>
              <a:gd name="T117" fmla="*/ 2147483647 h 1033"/>
              <a:gd name="T118" fmla="*/ 2147483647 w 2698"/>
              <a:gd name="T119" fmla="*/ 2147483647 h 1033"/>
              <a:gd name="T120" fmla="*/ 2147483647 w 2698"/>
              <a:gd name="T121" fmla="*/ 2147483647 h 1033"/>
              <a:gd name="T122" fmla="*/ 2147483647 w 2698"/>
              <a:gd name="T123" fmla="*/ 2147483647 h 1033"/>
              <a:gd name="T124" fmla="*/ 2147483647 w 2698"/>
              <a:gd name="T125" fmla="*/ 2147483647 h 103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98" h="1033">
                <a:moveTo>
                  <a:pt x="0" y="0"/>
                </a:moveTo>
                <a:lnTo>
                  <a:pt x="0" y="1033"/>
                </a:lnTo>
                <a:lnTo>
                  <a:pt x="5" y="1010"/>
                </a:lnTo>
                <a:lnTo>
                  <a:pt x="9" y="884"/>
                </a:lnTo>
                <a:lnTo>
                  <a:pt x="13" y="748"/>
                </a:lnTo>
                <a:lnTo>
                  <a:pt x="17" y="626"/>
                </a:lnTo>
                <a:lnTo>
                  <a:pt x="22" y="532"/>
                </a:lnTo>
                <a:lnTo>
                  <a:pt x="26" y="457"/>
                </a:lnTo>
                <a:lnTo>
                  <a:pt x="30" y="434"/>
                </a:lnTo>
                <a:lnTo>
                  <a:pt x="35" y="350"/>
                </a:lnTo>
                <a:lnTo>
                  <a:pt x="39" y="339"/>
                </a:lnTo>
                <a:lnTo>
                  <a:pt x="43" y="300"/>
                </a:lnTo>
                <a:lnTo>
                  <a:pt x="47" y="277"/>
                </a:lnTo>
                <a:lnTo>
                  <a:pt x="52" y="290"/>
                </a:lnTo>
                <a:lnTo>
                  <a:pt x="56" y="273"/>
                </a:lnTo>
                <a:lnTo>
                  <a:pt x="60" y="213"/>
                </a:lnTo>
                <a:lnTo>
                  <a:pt x="65" y="194"/>
                </a:lnTo>
                <a:lnTo>
                  <a:pt x="69" y="217"/>
                </a:lnTo>
                <a:lnTo>
                  <a:pt x="73" y="249"/>
                </a:lnTo>
                <a:lnTo>
                  <a:pt x="77" y="213"/>
                </a:lnTo>
                <a:lnTo>
                  <a:pt x="82" y="176"/>
                </a:lnTo>
                <a:lnTo>
                  <a:pt x="86" y="224"/>
                </a:lnTo>
                <a:lnTo>
                  <a:pt x="90" y="221"/>
                </a:lnTo>
                <a:lnTo>
                  <a:pt x="95" y="197"/>
                </a:lnTo>
                <a:lnTo>
                  <a:pt x="99" y="260"/>
                </a:lnTo>
                <a:lnTo>
                  <a:pt x="103" y="236"/>
                </a:lnTo>
                <a:lnTo>
                  <a:pt x="108" y="278"/>
                </a:lnTo>
                <a:lnTo>
                  <a:pt x="112" y="307"/>
                </a:lnTo>
                <a:lnTo>
                  <a:pt x="116" y="273"/>
                </a:lnTo>
                <a:lnTo>
                  <a:pt x="120" y="280"/>
                </a:lnTo>
                <a:lnTo>
                  <a:pt x="125" y="275"/>
                </a:lnTo>
                <a:lnTo>
                  <a:pt x="129" y="256"/>
                </a:lnTo>
                <a:lnTo>
                  <a:pt x="133" y="295"/>
                </a:lnTo>
                <a:lnTo>
                  <a:pt x="138" y="313"/>
                </a:lnTo>
                <a:lnTo>
                  <a:pt x="142" y="298"/>
                </a:lnTo>
                <a:lnTo>
                  <a:pt x="147" y="309"/>
                </a:lnTo>
                <a:lnTo>
                  <a:pt x="150" y="359"/>
                </a:lnTo>
                <a:lnTo>
                  <a:pt x="155" y="408"/>
                </a:lnTo>
                <a:lnTo>
                  <a:pt x="160" y="370"/>
                </a:lnTo>
                <a:lnTo>
                  <a:pt x="163" y="414"/>
                </a:lnTo>
                <a:lnTo>
                  <a:pt x="168" y="387"/>
                </a:lnTo>
                <a:lnTo>
                  <a:pt x="172" y="370"/>
                </a:lnTo>
                <a:lnTo>
                  <a:pt x="177" y="440"/>
                </a:lnTo>
                <a:lnTo>
                  <a:pt x="180" y="454"/>
                </a:lnTo>
                <a:lnTo>
                  <a:pt x="185" y="431"/>
                </a:lnTo>
                <a:lnTo>
                  <a:pt x="190" y="414"/>
                </a:lnTo>
                <a:lnTo>
                  <a:pt x="193" y="466"/>
                </a:lnTo>
                <a:lnTo>
                  <a:pt x="198" y="455"/>
                </a:lnTo>
                <a:lnTo>
                  <a:pt x="202" y="487"/>
                </a:lnTo>
                <a:lnTo>
                  <a:pt x="207" y="513"/>
                </a:lnTo>
                <a:lnTo>
                  <a:pt x="211" y="509"/>
                </a:lnTo>
                <a:lnTo>
                  <a:pt x="215" y="513"/>
                </a:lnTo>
                <a:lnTo>
                  <a:pt x="220" y="537"/>
                </a:lnTo>
                <a:lnTo>
                  <a:pt x="224" y="532"/>
                </a:lnTo>
                <a:lnTo>
                  <a:pt x="228" y="532"/>
                </a:lnTo>
                <a:lnTo>
                  <a:pt x="232" y="543"/>
                </a:lnTo>
                <a:lnTo>
                  <a:pt x="237" y="562"/>
                </a:lnTo>
                <a:lnTo>
                  <a:pt x="241" y="534"/>
                </a:lnTo>
                <a:lnTo>
                  <a:pt x="245" y="560"/>
                </a:lnTo>
                <a:lnTo>
                  <a:pt x="250" y="566"/>
                </a:lnTo>
                <a:lnTo>
                  <a:pt x="254" y="527"/>
                </a:lnTo>
                <a:lnTo>
                  <a:pt x="258" y="537"/>
                </a:lnTo>
                <a:lnTo>
                  <a:pt x="263" y="558"/>
                </a:lnTo>
                <a:lnTo>
                  <a:pt x="267" y="566"/>
                </a:lnTo>
                <a:lnTo>
                  <a:pt x="271" y="509"/>
                </a:lnTo>
                <a:lnTo>
                  <a:pt x="275" y="538"/>
                </a:lnTo>
                <a:lnTo>
                  <a:pt x="280" y="531"/>
                </a:lnTo>
                <a:lnTo>
                  <a:pt x="284" y="519"/>
                </a:lnTo>
                <a:lnTo>
                  <a:pt x="288" y="545"/>
                </a:lnTo>
                <a:lnTo>
                  <a:pt x="293" y="532"/>
                </a:lnTo>
                <a:lnTo>
                  <a:pt x="297" y="538"/>
                </a:lnTo>
                <a:lnTo>
                  <a:pt x="301" y="559"/>
                </a:lnTo>
                <a:lnTo>
                  <a:pt x="305" y="566"/>
                </a:lnTo>
                <a:lnTo>
                  <a:pt x="310" y="536"/>
                </a:lnTo>
                <a:lnTo>
                  <a:pt x="314" y="512"/>
                </a:lnTo>
                <a:lnTo>
                  <a:pt x="318" y="507"/>
                </a:lnTo>
                <a:lnTo>
                  <a:pt x="323" y="551"/>
                </a:lnTo>
                <a:lnTo>
                  <a:pt x="327" y="543"/>
                </a:lnTo>
                <a:lnTo>
                  <a:pt x="331" y="537"/>
                </a:lnTo>
                <a:lnTo>
                  <a:pt x="335" y="575"/>
                </a:lnTo>
                <a:lnTo>
                  <a:pt x="340" y="584"/>
                </a:lnTo>
                <a:lnTo>
                  <a:pt x="344" y="526"/>
                </a:lnTo>
                <a:lnTo>
                  <a:pt x="348" y="511"/>
                </a:lnTo>
                <a:lnTo>
                  <a:pt x="353" y="545"/>
                </a:lnTo>
                <a:lnTo>
                  <a:pt x="357" y="509"/>
                </a:lnTo>
                <a:lnTo>
                  <a:pt x="361" y="506"/>
                </a:lnTo>
                <a:lnTo>
                  <a:pt x="366" y="515"/>
                </a:lnTo>
                <a:lnTo>
                  <a:pt x="370" y="567"/>
                </a:lnTo>
                <a:lnTo>
                  <a:pt x="374" y="540"/>
                </a:lnTo>
                <a:lnTo>
                  <a:pt x="378" y="505"/>
                </a:lnTo>
                <a:lnTo>
                  <a:pt x="383" y="560"/>
                </a:lnTo>
                <a:lnTo>
                  <a:pt x="387" y="464"/>
                </a:lnTo>
                <a:lnTo>
                  <a:pt x="391" y="477"/>
                </a:lnTo>
                <a:lnTo>
                  <a:pt x="396" y="509"/>
                </a:lnTo>
                <a:lnTo>
                  <a:pt x="400" y="540"/>
                </a:lnTo>
                <a:lnTo>
                  <a:pt x="404" y="556"/>
                </a:lnTo>
                <a:lnTo>
                  <a:pt x="408" y="495"/>
                </a:lnTo>
                <a:lnTo>
                  <a:pt x="413" y="478"/>
                </a:lnTo>
                <a:lnTo>
                  <a:pt x="417" y="418"/>
                </a:lnTo>
                <a:lnTo>
                  <a:pt x="421" y="483"/>
                </a:lnTo>
                <a:lnTo>
                  <a:pt x="426" y="440"/>
                </a:lnTo>
                <a:lnTo>
                  <a:pt x="430" y="478"/>
                </a:lnTo>
                <a:lnTo>
                  <a:pt x="434" y="472"/>
                </a:lnTo>
                <a:lnTo>
                  <a:pt x="438" y="469"/>
                </a:lnTo>
                <a:lnTo>
                  <a:pt x="443" y="533"/>
                </a:lnTo>
                <a:lnTo>
                  <a:pt x="447" y="485"/>
                </a:lnTo>
                <a:lnTo>
                  <a:pt x="451" y="516"/>
                </a:lnTo>
                <a:lnTo>
                  <a:pt x="456" y="558"/>
                </a:lnTo>
                <a:lnTo>
                  <a:pt x="460" y="528"/>
                </a:lnTo>
                <a:lnTo>
                  <a:pt x="464" y="517"/>
                </a:lnTo>
                <a:lnTo>
                  <a:pt x="469" y="564"/>
                </a:lnTo>
                <a:lnTo>
                  <a:pt x="473" y="494"/>
                </a:lnTo>
                <a:lnTo>
                  <a:pt x="477" y="501"/>
                </a:lnTo>
                <a:lnTo>
                  <a:pt x="481" y="444"/>
                </a:lnTo>
                <a:lnTo>
                  <a:pt x="486" y="556"/>
                </a:lnTo>
                <a:lnTo>
                  <a:pt x="490" y="577"/>
                </a:lnTo>
                <a:lnTo>
                  <a:pt x="494" y="521"/>
                </a:lnTo>
                <a:lnTo>
                  <a:pt x="499" y="499"/>
                </a:lnTo>
                <a:lnTo>
                  <a:pt x="503" y="500"/>
                </a:lnTo>
                <a:lnTo>
                  <a:pt x="507" y="465"/>
                </a:lnTo>
                <a:lnTo>
                  <a:pt x="511" y="508"/>
                </a:lnTo>
                <a:lnTo>
                  <a:pt x="516" y="510"/>
                </a:lnTo>
                <a:lnTo>
                  <a:pt x="520" y="455"/>
                </a:lnTo>
                <a:lnTo>
                  <a:pt x="524" y="517"/>
                </a:lnTo>
                <a:lnTo>
                  <a:pt x="529" y="555"/>
                </a:lnTo>
                <a:lnTo>
                  <a:pt x="533" y="513"/>
                </a:lnTo>
                <a:lnTo>
                  <a:pt x="537" y="607"/>
                </a:lnTo>
                <a:lnTo>
                  <a:pt x="541" y="526"/>
                </a:lnTo>
                <a:lnTo>
                  <a:pt x="546" y="492"/>
                </a:lnTo>
                <a:lnTo>
                  <a:pt x="550" y="472"/>
                </a:lnTo>
                <a:lnTo>
                  <a:pt x="554" y="519"/>
                </a:lnTo>
                <a:lnTo>
                  <a:pt x="559" y="529"/>
                </a:lnTo>
                <a:lnTo>
                  <a:pt x="563" y="502"/>
                </a:lnTo>
                <a:lnTo>
                  <a:pt x="567" y="449"/>
                </a:lnTo>
                <a:lnTo>
                  <a:pt x="572" y="568"/>
                </a:lnTo>
                <a:lnTo>
                  <a:pt x="576" y="585"/>
                </a:lnTo>
                <a:lnTo>
                  <a:pt x="581" y="470"/>
                </a:lnTo>
                <a:lnTo>
                  <a:pt x="584" y="478"/>
                </a:lnTo>
                <a:lnTo>
                  <a:pt x="589" y="528"/>
                </a:lnTo>
                <a:lnTo>
                  <a:pt x="593" y="523"/>
                </a:lnTo>
                <a:lnTo>
                  <a:pt x="597" y="493"/>
                </a:lnTo>
                <a:lnTo>
                  <a:pt x="602" y="567"/>
                </a:lnTo>
                <a:lnTo>
                  <a:pt x="606" y="549"/>
                </a:lnTo>
                <a:lnTo>
                  <a:pt x="611" y="547"/>
                </a:lnTo>
                <a:lnTo>
                  <a:pt x="614" y="572"/>
                </a:lnTo>
                <a:lnTo>
                  <a:pt x="619" y="528"/>
                </a:lnTo>
                <a:lnTo>
                  <a:pt x="624" y="528"/>
                </a:lnTo>
                <a:lnTo>
                  <a:pt x="628" y="554"/>
                </a:lnTo>
                <a:lnTo>
                  <a:pt x="632" y="538"/>
                </a:lnTo>
                <a:lnTo>
                  <a:pt x="636" y="504"/>
                </a:lnTo>
                <a:lnTo>
                  <a:pt x="641" y="559"/>
                </a:lnTo>
                <a:lnTo>
                  <a:pt x="644" y="545"/>
                </a:lnTo>
                <a:lnTo>
                  <a:pt x="649" y="549"/>
                </a:lnTo>
                <a:lnTo>
                  <a:pt x="654" y="596"/>
                </a:lnTo>
                <a:lnTo>
                  <a:pt x="658" y="557"/>
                </a:lnTo>
                <a:lnTo>
                  <a:pt x="662" y="567"/>
                </a:lnTo>
                <a:lnTo>
                  <a:pt x="666" y="543"/>
                </a:lnTo>
                <a:lnTo>
                  <a:pt x="671" y="515"/>
                </a:lnTo>
                <a:lnTo>
                  <a:pt x="674" y="485"/>
                </a:lnTo>
                <a:lnTo>
                  <a:pt x="679" y="557"/>
                </a:lnTo>
                <a:lnTo>
                  <a:pt x="684" y="557"/>
                </a:lnTo>
                <a:lnTo>
                  <a:pt x="688" y="554"/>
                </a:lnTo>
                <a:lnTo>
                  <a:pt x="692" y="592"/>
                </a:lnTo>
                <a:lnTo>
                  <a:pt x="696" y="577"/>
                </a:lnTo>
                <a:lnTo>
                  <a:pt x="701" y="520"/>
                </a:lnTo>
                <a:lnTo>
                  <a:pt x="705" y="564"/>
                </a:lnTo>
                <a:lnTo>
                  <a:pt x="709" y="540"/>
                </a:lnTo>
                <a:lnTo>
                  <a:pt x="714" y="548"/>
                </a:lnTo>
                <a:lnTo>
                  <a:pt x="718" y="528"/>
                </a:lnTo>
                <a:lnTo>
                  <a:pt x="722" y="540"/>
                </a:lnTo>
                <a:lnTo>
                  <a:pt x="726" y="645"/>
                </a:lnTo>
                <a:lnTo>
                  <a:pt x="731" y="538"/>
                </a:lnTo>
                <a:lnTo>
                  <a:pt x="735" y="540"/>
                </a:lnTo>
                <a:lnTo>
                  <a:pt x="739" y="513"/>
                </a:lnTo>
                <a:lnTo>
                  <a:pt x="744" y="530"/>
                </a:lnTo>
                <a:lnTo>
                  <a:pt x="748" y="547"/>
                </a:lnTo>
                <a:lnTo>
                  <a:pt x="752" y="545"/>
                </a:lnTo>
                <a:lnTo>
                  <a:pt x="757" y="462"/>
                </a:lnTo>
                <a:lnTo>
                  <a:pt x="761" y="537"/>
                </a:lnTo>
                <a:lnTo>
                  <a:pt x="765" y="529"/>
                </a:lnTo>
                <a:lnTo>
                  <a:pt x="769" y="573"/>
                </a:lnTo>
                <a:lnTo>
                  <a:pt x="774" y="585"/>
                </a:lnTo>
                <a:lnTo>
                  <a:pt x="778" y="538"/>
                </a:lnTo>
                <a:lnTo>
                  <a:pt x="782" y="538"/>
                </a:lnTo>
                <a:lnTo>
                  <a:pt x="787" y="518"/>
                </a:lnTo>
                <a:lnTo>
                  <a:pt x="791" y="539"/>
                </a:lnTo>
                <a:lnTo>
                  <a:pt x="795" y="562"/>
                </a:lnTo>
                <a:lnTo>
                  <a:pt x="799" y="549"/>
                </a:lnTo>
                <a:lnTo>
                  <a:pt x="804" y="519"/>
                </a:lnTo>
                <a:lnTo>
                  <a:pt x="808" y="598"/>
                </a:lnTo>
                <a:lnTo>
                  <a:pt x="812" y="559"/>
                </a:lnTo>
                <a:lnTo>
                  <a:pt x="817" y="493"/>
                </a:lnTo>
                <a:lnTo>
                  <a:pt x="821" y="562"/>
                </a:lnTo>
                <a:lnTo>
                  <a:pt x="825" y="534"/>
                </a:lnTo>
                <a:lnTo>
                  <a:pt x="829" y="475"/>
                </a:lnTo>
                <a:lnTo>
                  <a:pt x="834" y="474"/>
                </a:lnTo>
                <a:lnTo>
                  <a:pt x="838" y="534"/>
                </a:lnTo>
                <a:lnTo>
                  <a:pt x="842" y="579"/>
                </a:lnTo>
                <a:lnTo>
                  <a:pt x="847" y="596"/>
                </a:lnTo>
                <a:lnTo>
                  <a:pt x="851" y="624"/>
                </a:lnTo>
                <a:lnTo>
                  <a:pt x="855" y="605"/>
                </a:lnTo>
                <a:lnTo>
                  <a:pt x="860" y="549"/>
                </a:lnTo>
                <a:lnTo>
                  <a:pt x="864" y="406"/>
                </a:lnTo>
                <a:lnTo>
                  <a:pt x="868" y="465"/>
                </a:lnTo>
                <a:lnTo>
                  <a:pt x="872" y="515"/>
                </a:lnTo>
                <a:lnTo>
                  <a:pt x="877" y="526"/>
                </a:lnTo>
                <a:lnTo>
                  <a:pt x="881" y="563"/>
                </a:lnTo>
                <a:lnTo>
                  <a:pt x="885" y="491"/>
                </a:lnTo>
                <a:lnTo>
                  <a:pt x="890" y="514"/>
                </a:lnTo>
                <a:lnTo>
                  <a:pt x="894" y="592"/>
                </a:lnTo>
                <a:lnTo>
                  <a:pt x="898" y="574"/>
                </a:lnTo>
                <a:lnTo>
                  <a:pt x="902" y="598"/>
                </a:lnTo>
                <a:lnTo>
                  <a:pt x="907" y="537"/>
                </a:lnTo>
                <a:lnTo>
                  <a:pt x="911" y="642"/>
                </a:lnTo>
                <a:lnTo>
                  <a:pt x="915" y="539"/>
                </a:lnTo>
                <a:lnTo>
                  <a:pt x="920" y="489"/>
                </a:lnTo>
                <a:lnTo>
                  <a:pt x="924" y="568"/>
                </a:lnTo>
                <a:lnTo>
                  <a:pt x="928" y="519"/>
                </a:lnTo>
                <a:lnTo>
                  <a:pt x="932" y="603"/>
                </a:lnTo>
                <a:lnTo>
                  <a:pt x="937" y="574"/>
                </a:lnTo>
                <a:lnTo>
                  <a:pt x="941" y="534"/>
                </a:lnTo>
                <a:lnTo>
                  <a:pt x="945" y="526"/>
                </a:lnTo>
                <a:lnTo>
                  <a:pt x="950" y="496"/>
                </a:lnTo>
                <a:lnTo>
                  <a:pt x="954" y="542"/>
                </a:lnTo>
                <a:lnTo>
                  <a:pt x="958" y="598"/>
                </a:lnTo>
                <a:lnTo>
                  <a:pt x="963" y="573"/>
                </a:lnTo>
                <a:lnTo>
                  <a:pt x="967" y="503"/>
                </a:lnTo>
                <a:lnTo>
                  <a:pt x="971" y="566"/>
                </a:lnTo>
                <a:lnTo>
                  <a:pt x="975" y="549"/>
                </a:lnTo>
                <a:lnTo>
                  <a:pt x="980" y="560"/>
                </a:lnTo>
                <a:lnTo>
                  <a:pt x="984" y="521"/>
                </a:lnTo>
                <a:lnTo>
                  <a:pt x="988" y="506"/>
                </a:lnTo>
                <a:lnTo>
                  <a:pt x="993" y="560"/>
                </a:lnTo>
                <a:lnTo>
                  <a:pt x="997" y="584"/>
                </a:lnTo>
                <a:lnTo>
                  <a:pt x="1001" y="617"/>
                </a:lnTo>
                <a:lnTo>
                  <a:pt x="1005" y="622"/>
                </a:lnTo>
                <a:lnTo>
                  <a:pt x="1010" y="545"/>
                </a:lnTo>
                <a:lnTo>
                  <a:pt x="1015" y="577"/>
                </a:lnTo>
                <a:lnTo>
                  <a:pt x="1018" y="466"/>
                </a:lnTo>
                <a:lnTo>
                  <a:pt x="1023" y="539"/>
                </a:lnTo>
                <a:lnTo>
                  <a:pt x="1027" y="553"/>
                </a:lnTo>
                <a:lnTo>
                  <a:pt x="1031" y="542"/>
                </a:lnTo>
                <a:lnTo>
                  <a:pt x="1035" y="587"/>
                </a:lnTo>
                <a:lnTo>
                  <a:pt x="1040" y="615"/>
                </a:lnTo>
                <a:lnTo>
                  <a:pt x="1045" y="490"/>
                </a:lnTo>
                <a:lnTo>
                  <a:pt x="1048" y="516"/>
                </a:lnTo>
                <a:lnTo>
                  <a:pt x="1053" y="520"/>
                </a:lnTo>
                <a:lnTo>
                  <a:pt x="1057" y="468"/>
                </a:lnTo>
                <a:lnTo>
                  <a:pt x="1062" y="511"/>
                </a:lnTo>
                <a:lnTo>
                  <a:pt x="1066" y="535"/>
                </a:lnTo>
                <a:lnTo>
                  <a:pt x="1070" y="551"/>
                </a:lnTo>
                <a:lnTo>
                  <a:pt x="1075" y="615"/>
                </a:lnTo>
                <a:lnTo>
                  <a:pt x="1078" y="597"/>
                </a:lnTo>
                <a:lnTo>
                  <a:pt x="1083" y="585"/>
                </a:lnTo>
                <a:lnTo>
                  <a:pt x="1087" y="468"/>
                </a:lnTo>
                <a:lnTo>
                  <a:pt x="1092" y="585"/>
                </a:lnTo>
                <a:lnTo>
                  <a:pt x="1096" y="573"/>
                </a:lnTo>
                <a:lnTo>
                  <a:pt x="1100" y="605"/>
                </a:lnTo>
                <a:lnTo>
                  <a:pt x="1105" y="498"/>
                </a:lnTo>
                <a:lnTo>
                  <a:pt x="1108" y="531"/>
                </a:lnTo>
                <a:lnTo>
                  <a:pt x="1113" y="572"/>
                </a:lnTo>
                <a:lnTo>
                  <a:pt x="1118" y="545"/>
                </a:lnTo>
                <a:lnTo>
                  <a:pt x="1122" y="579"/>
                </a:lnTo>
                <a:lnTo>
                  <a:pt x="1126" y="540"/>
                </a:lnTo>
                <a:lnTo>
                  <a:pt x="1130" y="617"/>
                </a:lnTo>
                <a:lnTo>
                  <a:pt x="1135" y="534"/>
                </a:lnTo>
                <a:lnTo>
                  <a:pt x="1139" y="587"/>
                </a:lnTo>
                <a:lnTo>
                  <a:pt x="1143" y="542"/>
                </a:lnTo>
                <a:lnTo>
                  <a:pt x="1148" y="568"/>
                </a:lnTo>
                <a:lnTo>
                  <a:pt x="1152" y="536"/>
                </a:lnTo>
                <a:lnTo>
                  <a:pt x="1156" y="495"/>
                </a:lnTo>
                <a:lnTo>
                  <a:pt x="1160" y="519"/>
                </a:lnTo>
                <a:lnTo>
                  <a:pt x="1165" y="534"/>
                </a:lnTo>
                <a:lnTo>
                  <a:pt x="1169" y="525"/>
                </a:lnTo>
                <a:lnTo>
                  <a:pt x="1173" y="594"/>
                </a:lnTo>
                <a:lnTo>
                  <a:pt x="1178" y="496"/>
                </a:lnTo>
                <a:lnTo>
                  <a:pt x="1182" y="434"/>
                </a:lnTo>
                <a:lnTo>
                  <a:pt x="1186" y="495"/>
                </a:lnTo>
                <a:lnTo>
                  <a:pt x="1190" y="538"/>
                </a:lnTo>
                <a:lnTo>
                  <a:pt x="1195" y="540"/>
                </a:lnTo>
                <a:lnTo>
                  <a:pt x="1199" y="524"/>
                </a:lnTo>
                <a:lnTo>
                  <a:pt x="1203" y="590"/>
                </a:lnTo>
                <a:lnTo>
                  <a:pt x="1208" y="600"/>
                </a:lnTo>
                <a:lnTo>
                  <a:pt x="1212" y="573"/>
                </a:lnTo>
                <a:lnTo>
                  <a:pt x="1216" y="587"/>
                </a:lnTo>
                <a:lnTo>
                  <a:pt x="1221" y="473"/>
                </a:lnTo>
                <a:lnTo>
                  <a:pt x="1225" y="556"/>
                </a:lnTo>
                <a:lnTo>
                  <a:pt x="1229" y="637"/>
                </a:lnTo>
                <a:lnTo>
                  <a:pt x="1233" y="572"/>
                </a:lnTo>
                <a:lnTo>
                  <a:pt x="1238" y="520"/>
                </a:lnTo>
                <a:lnTo>
                  <a:pt x="1242" y="570"/>
                </a:lnTo>
                <a:lnTo>
                  <a:pt x="1246" y="575"/>
                </a:lnTo>
                <a:lnTo>
                  <a:pt x="1251" y="546"/>
                </a:lnTo>
                <a:lnTo>
                  <a:pt x="1255" y="521"/>
                </a:lnTo>
                <a:lnTo>
                  <a:pt x="1259" y="564"/>
                </a:lnTo>
                <a:lnTo>
                  <a:pt x="1263" y="590"/>
                </a:lnTo>
                <a:lnTo>
                  <a:pt x="1268" y="648"/>
                </a:lnTo>
                <a:lnTo>
                  <a:pt x="1272" y="584"/>
                </a:lnTo>
                <a:lnTo>
                  <a:pt x="1276" y="575"/>
                </a:lnTo>
                <a:lnTo>
                  <a:pt x="1281" y="538"/>
                </a:lnTo>
                <a:lnTo>
                  <a:pt x="1285" y="524"/>
                </a:lnTo>
                <a:lnTo>
                  <a:pt x="1289" y="559"/>
                </a:lnTo>
                <a:lnTo>
                  <a:pt x="1293" y="545"/>
                </a:lnTo>
                <a:lnTo>
                  <a:pt x="1298" y="565"/>
                </a:lnTo>
                <a:lnTo>
                  <a:pt x="1302" y="526"/>
                </a:lnTo>
                <a:lnTo>
                  <a:pt x="1306" y="545"/>
                </a:lnTo>
                <a:lnTo>
                  <a:pt x="1311" y="544"/>
                </a:lnTo>
                <a:lnTo>
                  <a:pt x="1315" y="491"/>
                </a:lnTo>
                <a:lnTo>
                  <a:pt x="1319" y="529"/>
                </a:lnTo>
                <a:lnTo>
                  <a:pt x="1324" y="546"/>
                </a:lnTo>
                <a:lnTo>
                  <a:pt x="1328" y="496"/>
                </a:lnTo>
                <a:lnTo>
                  <a:pt x="1332" y="618"/>
                </a:lnTo>
                <a:lnTo>
                  <a:pt x="1336" y="660"/>
                </a:lnTo>
                <a:lnTo>
                  <a:pt x="1341" y="613"/>
                </a:lnTo>
                <a:lnTo>
                  <a:pt x="1345" y="490"/>
                </a:lnTo>
                <a:lnTo>
                  <a:pt x="1349" y="519"/>
                </a:lnTo>
                <a:lnTo>
                  <a:pt x="1354" y="562"/>
                </a:lnTo>
                <a:lnTo>
                  <a:pt x="1358" y="568"/>
                </a:lnTo>
                <a:lnTo>
                  <a:pt x="1362" y="608"/>
                </a:lnTo>
                <a:lnTo>
                  <a:pt x="1366" y="569"/>
                </a:lnTo>
                <a:lnTo>
                  <a:pt x="1371" y="517"/>
                </a:lnTo>
                <a:lnTo>
                  <a:pt x="1375" y="622"/>
                </a:lnTo>
                <a:lnTo>
                  <a:pt x="1379" y="544"/>
                </a:lnTo>
                <a:lnTo>
                  <a:pt x="1384" y="543"/>
                </a:lnTo>
                <a:lnTo>
                  <a:pt x="1388" y="558"/>
                </a:lnTo>
                <a:lnTo>
                  <a:pt x="1392" y="584"/>
                </a:lnTo>
                <a:lnTo>
                  <a:pt x="1396" y="564"/>
                </a:lnTo>
                <a:lnTo>
                  <a:pt x="1401" y="552"/>
                </a:lnTo>
                <a:lnTo>
                  <a:pt x="1405" y="506"/>
                </a:lnTo>
                <a:lnTo>
                  <a:pt x="1409" y="527"/>
                </a:lnTo>
                <a:lnTo>
                  <a:pt x="1414" y="637"/>
                </a:lnTo>
                <a:lnTo>
                  <a:pt x="1418" y="535"/>
                </a:lnTo>
                <a:lnTo>
                  <a:pt x="1422" y="543"/>
                </a:lnTo>
                <a:lnTo>
                  <a:pt x="1426" y="536"/>
                </a:lnTo>
                <a:lnTo>
                  <a:pt x="1431" y="510"/>
                </a:lnTo>
                <a:lnTo>
                  <a:pt x="1435" y="561"/>
                </a:lnTo>
                <a:lnTo>
                  <a:pt x="1439" y="526"/>
                </a:lnTo>
                <a:lnTo>
                  <a:pt x="1444" y="538"/>
                </a:lnTo>
                <a:lnTo>
                  <a:pt x="1448" y="597"/>
                </a:lnTo>
                <a:lnTo>
                  <a:pt x="1452" y="482"/>
                </a:lnTo>
                <a:lnTo>
                  <a:pt x="1457" y="510"/>
                </a:lnTo>
                <a:lnTo>
                  <a:pt x="1461" y="447"/>
                </a:lnTo>
                <a:lnTo>
                  <a:pt x="1465" y="598"/>
                </a:lnTo>
                <a:lnTo>
                  <a:pt x="1469" y="565"/>
                </a:lnTo>
                <a:lnTo>
                  <a:pt x="1474" y="515"/>
                </a:lnTo>
                <a:lnTo>
                  <a:pt x="1478" y="543"/>
                </a:lnTo>
                <a:lnTo>
                  <a:pt x="1482" y="565"/>
                </a:lnTo>
                <a:lnTo>
                  <a:pt x="1487" y="537"/>
                </a:lnTo>
                <a:lnTo>
                  <a:pt x="1491" y="572"/>
                </a:lnTo>
                <a:lnTo>
                  <a:pt x="1496" y="501"/>
                </a:lnTo>
                <a:lnTo>
                  <a:pt x="1499" y="536"/>
                </a:lnTo>
                <a:lnTo>
                  <a:pt x="1504" y="565"/>
                </a:lnTo>
                <a:lnTo>
                  <a:pt x="1509" y="598"/>
                </a:lnTo>
                <a:lnTo>
                  <a:pt x="1512" y="543"/>
                </a:lnTo>
                <a:lnTo>
                  <a:pt x="1517" y="567"/>
                </a:lnTo>
                <a:lnTo>
                  <a:pt x="1521" y="612"/>
                </a:lnTo>
                <a:lnTo>
                  <a:pt x="1526" y="583"/>
                </a:lnTo>
                <a:lnTo>
                  <a:pt x="1529" y="512"/>
                </a:lnTo>
                <a:lnTo>
                  <a:pt x="1534" y="527"/>
                </a:lnTo>
                <a:lnTo>
                  <a:pt x="1539" y="540"/>
                </a:lnTo>
                <a:lnTo>
                  <a:pt x="1543" y="536"/>
                </a:lnTo>
                <a:lnTo>
                  <a:pt x="1547" y="569"/>
                </a:lnTo>
                <a:lnTo>
                  <a:pt x="1551" y="591"/>
                </a:lnTo>
                <a:lnTo>
                  <a:pt x="1556" y="557"/>
                </a:lnTo>
                <a:lnTo>
                  <a:pt x="1560" y="476"/>
                </a:lnTo>
                <a:lnTo>
                  <a:pt x="1564" y="531"/>
                </a:lnTo>
                <a:lnTo>
                  <a:pt x="1569" y="673"/>
                </a:lnTo>
                <a:lnTo>
                  <a:pt x="1573" y="583"/>
                </a:lnTo>
                <a:lnTo>
                  <a:pt x="1577" y="540"/>
                </a:lnTo>
                <a:lnTo>
                  <a:pt x="1581" y="610"/>
                </a:lnTo>
                <a:lnTo>
                  <a:pt x="1586" y="526"/>
                </a:lnTo>
                <a:lnTo>
                  <a:pt x="1590" y="608"/>
                </a:lnTo>
                <a:lnTo>
                  <a:pt x="1594" y="618"/>
                </a:lnTo>
                <a:lnTo>
                  <a:pt x="1599" y="594"/>
                </a:lnTo>
                <a:lnTo>
                  <a:pt x="1603" y="613"/>
                </a:lnTo>
                <a:lnTo>
                  <a:pt x="1607" y="527"/>
                </a:lnTo>
                <a:lnTo>
                  <a:pt x="1612" y="528"/>
                </a:lnTo>
                <a:lnTo>
                  <a:pt x="1616" y="508"/>
                </a:lnTo>
                <a:lnTo>
                  <a:pt x="1620" y="528"/>
                </a:lnTo>
                <a:lnTo>
                  <a:pt x="1624" y="572"/>
                </a:lnTo>
                <a:lnTo>
                  <a:pt x="1629" y="575"/>
                </a:lnTo>
                <a:lnTo>
                  <a:pt x="1633" y="598"/>
                </a:lnTo>
                <a:lnTo>
                  <a:pt x="1637" y="493"/>
                </a:lnTo>
                <a:lnTo>
                  <a:pt x="1642" y="618"/>
                </a:lnTo>
                <a:lnTo>
                  <a:pt x="1646" y="526"/>
                </a:lnTo>
                <a:lnTo>
                  <a:pt x="1650" y="590"/>
                </a:lnTo>
                <a:lnTo>
                  <a:pt x="1654" y="526"/>
                </a:lnTo>
                <a:lnTo>
                  <a:pt x="1659" y="488"/>
                </a:lnTo>
                <a:lnTo>
                  <a:pt x="1663" y="572"/>
                </a:lnTo>
                <a:lnTo>
                  <a:pt x="1667" y="540"/>
                </a:lnTo>
                <a:lnTo>
                  <a:pt x="1672" y="580"/>
                </a:lnTo>
                <a:lnTo>
                  <a:pt x="1676" y="550"/>
                </a:lnTo>
                <a:lnTo>
                  <a:pt x="1680" y="594"/>
                </a:lnTo>
                <a:lnTo>
                  <a:pt x="1684" y="609"/>
                </a:lnTo>
                <a:lnTo>
                  <a:pt x="1689" y="562"/>
                </a:lnTo>
                <a:lnTo>
                  <a:pt x="1693" y="521"/>
                </a:lnTo>
                <a:lnTo>
                  <a:pt x="1697" y="472"/>
                </a:lnTo>
                <a:lnTo>
                  <a:pt x="1702" y="545"/>
                </a:lnTo>
                <a:lnTo>
                  <a:pt x="1706" y="556"/>
                </a:lnTo>
                <a:lnTo>
                  <a:pt x="1710" y="555"/>
                </a:lnTo>
                <a:lnTo>
                  <a:pt x="1715" y="562"/>
                </a:lnTo>
                <a:lnTo>
                  <a:pt x="1719" y="607"/>
                </a:lnTo>
                <a:lnTo>
                  <a:pt x="1723" y="588"/>
                </a:lnTo>
                <a:lnTo>
                  <a:pt x="1727" y="615"/>
                </a:lnTo>
                <a:lnTo>
                  <a:pt x="1732" y="588"/>
                </a:lnTo>
                <a:lnTo>
                  <a:pt x="1736" y="545"/>
                </a:lnTo>
                <a:lnTo>
                  <a:pt x="1740" y="623"/>
                </a:lnTo>
                <a:lnTo>
                  <a:pt x="1745" y="557"/>
                </a:lnTo>
                <a:lnTo>
                  <a:pt x="1749" y="507"/>
                </a:lnTo>
                <a:lnTo>
                  <a:pt x="1753" y="483"/>
                </a:lnTo>
                <a:lnTo>
                  <a:pt x="1757" y="557"/>
                </a:lnTo>
                <a:lnTo>
                  <a:pt x="1762" y="602"/>
                </a:lnTo>
                <a:lnTo>
                  <a:pt x="1766" y="553"/>
                </a:lnTo>
                <a:lnTo>
                  <a:pt x="1770" y="496"/>
                </a:lnTo>
                <a:lnTo>
                  <a:pt x="1775" y="633"/>
                </a:lnTo>
                <a:lnTo>
                  <a:pt x="1779" y="629"/>
                </a:lnTo>
                <a:lnTo>
                  <a:pt x="1783" y="550"/>
                </a:lnTo>
                <a:lnTo>
                  <a:pt x="1787" y="500"/>
                </a:lnTo>
                <a:lnTo>
                  <a:pt x="1792" y="611"/>
                </a:lnTo>
                <a:lnTo>
                  <a:pt x="1796" y="596"/>
                </a:lnTo>
                <a:lnTo>
                  <a:pt x="1800" y="536"/>
                </a:lnTo>
                <a:lnTo>
                  <a:pt x="1805" y="605"/>
                </a:lnTo>
                <a:lnTo>
                  <a:pt x="1809" y="609"/>
                </a:lnTo>
                <a:lnTo>
                  <a:pt x="1813" y="599"/>
                </a:lnTo>
                <a:lnTo>
                  <a:pt x="1818" y="567"/>
                </a:lnTo>
                <a:lnTo>
                  <a:pt x="1822" y="474"/>
                </a:lnTo>
                <a:lnTo>
                  <a:pt x="1826" y="504"/>
                </a:lnTo>
                <a:lnTo>
                  <a:pt x="1830" y="513"/>
                </a:lnTo>
                <a:lnTo>
                  <a:pt x="1835" y="504"/>
                </a:lnTo>
                <a:lnTo>
                  <a:pt x="1839" y="568"/>
                </a:lnTo>
                <a:lnTo>
                  <a:pt x="1843" y="543"/>
                </a:lnTo>
                <a:lnTo>
                  <a:pt x="1848" y="579"/>
                </a:lnTo>
                <a:lnTo>
                  <a:pt x="1852" y="560"/>
                </a:lnTo>
                <a:lnTo>
                  <a:pt x="1856" y="620"/>
                </a:lnTo>
                <a:lnTo>
                  <a:pt x="1860" y="534"/>
                </a:lnTo>
                <a:lnTo>
                  <a:pt x="1865" y="568"/>
                </a:lnTo>
                <a:lnTo>
                  <a:pt x="1869" y="569"/>
                </a:lnTo>
                <a:lnTo>
                  <a:pt x="1873" y="538"/>
                </a:lnTo>
                <a:lnTo>
                  <a:pt x="1878" y="523"/>
                </a:lnTo>
                <a:lnTo>
                  <a:pt x="1882" y="599"/>
                </a:lnTo>
                <a:lnTo>
                  <a:pt x="1886" y="602"/>
                </a:lnTo>
                <a:lnTo>
                  <a:pt x="1890" y="612"/>
                </a:lnTo>
                <a:lnTo>
                  <a:pt x="1895" y="609"/>
                </a:lnTo>
                <a:lnTo>
                  <a:pt x="1899" y="581"/>
                </a:lnTo>
                <a:lnTo>
                  <a:pt x="1903" y="543"/>
                </a:lnTo>
                <a:lnTo>
                  <a:pt x="1908" y="613"/>
                </a:lnTo>
                <a:lnTo>
                  <a:pt x="1912" y="584"/>
                </a:lnTo>
                <a:lnTo>
                  <a:pt x="1916" y="604"/>
                </a:lnTo>
                <a:lnTo>
                  <a:pt x="1921" y="496"/>
                </a:lnTo>
                <a:lnTo>
                  <a:pt x="1925" y="493"/>
                </a:lnTo>
                <a:lnTo>
                  <a:pt x="1930" y="541"/>
                </a:lnTo>
                <a:lnTo>
                  <a:pt x="1933" y="491"/>
                </a:lnTo>
                <a:lnTo>
                  <a:pt x="1938" y="504"/>
                </a:lnTo>
                <a:lnTo>
                  <a:pt x="1942" y="612"/>
                </a:lnTo>
                <a:lnTo>
                  <a:pt x="1946" y="615"/>
                </a:lnTo>
                <a:lnTo>
                  <a:pt x="1951" y="626"/>
                </a:lnTo>
                <a:lnTo>
                  <a:pt x="1955" y="621"/>
                </a:lnTo>
                <a:lnTo>
                  <a:pt x="1960" y="566"/>
                </a:lnTo>
                <a:lnTo>
                  <a:pt x="1963" y="579"/>
                </a:lnTo>
                <a:lnTo>
                  <a:pt x="1968" y="556"/>
                </a:lnTo>
                <a:lnTo>
                  <a:pt x="1973" y="596"/>
                </a:lnTo>
                <a:lnTo>
                  <a:pt x="1977" y="535"/>
                </a:lnTo>
                <a:lnTo>
                  <a:pt x="1981" y="597"/>
                </a:lnTo>
                <a:lnTo>
                  <a:pt x="1985" y="556"/>
                </a:lnTo>
                <a:lnTo>
                  <a:pt x="1990" y="534"/>
                </a:lnTo>
                <a:lnTo>
                  <a:pt x="1993" y="596"/>
                </a:lnTo>
                <a:lnTo>
                  <a:pt x="1998" y="664"/>
                </a:lnTo>
                <a:lnTo>
                  <a:pt x="2003" y="562"/>
                </a:lnTo>
                <a:lnTo>
                  <a:pt x="2007" y="584"/>
                </a:lnTo>
                <a:lnTo>
                  <a:pt x="2011" y="517"/>
                </a:lnTo>
                <a:lnTo>
                  <a:pt x="2015" y="551"/>
                </a:lnTo>
                <a:lnTo>
                  <a:pt x="2020" y="526"/>
                </a:lnTo>
                <a:lnTo>
                  <a:pt x="2024" y="551"/>
                </a:lnTo>
                <a:lnTo>
                  <a:pt x="2028" y="622"/>
                </a:lnTo>
                <a:lnTo>
                  <a:pt x="2033" y="605"/>
                </a:lnTo>
                <a:lnTo>
                  <a:pt x="2037" y="579"/>
                </a:lnTo>
                <a:lnTo>
                  <a:pt x="2041" y="525"/>
                </a:lnTo>
                <a:lnTo>
                  <a:pt x="2045" y="560"/>
                </a:lnTo>
                <a:lnTo>
                  <a:pt x="2050" y="596"/>
                </a:lnTo>
                <a:lnTo>
                  <a:pt x="2054" y="557"/>
                </a:lnTo>
                <a:lnTo>
                  <a:pt x="2058" y="521"/>
                </a:lnTo>
                <a:lnTo>
                  <a:pt x="2063" y="515"/>
                </a:lnTo>
                <a:lnTo>
                  <a:pt x="2067" y="493"/>
                </a:lnTo>
                <a:lnTo>
                  <a:pt x="2071" y="575"/>
                </a:lnTo>
                <a:lnTo>
                  <a:pt x="2075" y="528"/>
                </a:lnTo>
                <a:lnTo>
                  <a:pt x="2080" y="607"/>
                </a:lnTo>
                <a:lnTo>
                  <a:pt x="2084" y="630"/>
                </a:lnTo>
                <a:lnTo>
                  <a:pt x="2088" y="565"/>
                </a:lnTo>
                <a:lnTo>
                  <a:pt x="2093" y="572"/>
                </a:lnTo>
                <a:lnTo>
                  <a:pt x="2097" y="560"/>
                </a:lnTo>
                <a:lnTo>
                  <a:pt x="2101" y="459"/>
                </a:lnTo>
                <a:lnTo>
                  <a:pt x="2106" y="577"/>
                </a:lnTo>
                <a:lnTo>
                  <a:pt x="2110" y="590"/>
                </a:lnTo>
                <a:lnTo>
                  <a:pt x="2114" y="637"/>
                </a:lnTo>
                <a:lnTo>
                  <a:pt x="2118" y="543"/>
                </a:lnTo>
                <a:lnTo>
                  <a:pt x="2123" y="478"/>
                </a:lnTo>
                <a:lnTo>
                  <a:pt x="2127" y="547"/>
                </a:lnTo>
                <a:lnTo>
                  <a:pt x="2131" y="560"/>
                </a:lnTo>
                <a:lnTo>
                  <a:pt x="2136" y="577"/>
                </a:lnTo>
                <a:lnTo>
                  <a:pt x="2140" y="523"/>
                </a:lnTo>
                <a:lnTo>
                  <a:pt x="2144" y="564"/>
                </a:lnTo>
                <a:lnTo>
                  <a:pt x="2148" y="571"/>
                </a:lnTo>
                <a:lnTo>
                  <a:pt x="2153" y="617"/>
                </a:lnTo>
                <a:lnTo>
                  <a:pt x="2157" y="570"/>
                </a:lnTo>
                <a:lnTo>
                  <a:pt x="2161" y="573"/>
                </a:lnTo>
                <a:lnTo>
                  <a:pt x="2166" y="603"/>
                </a:lnTo>
                <a:lnTo>
                  <a:pt x="2170" y="436"/>
                </a:lnTo>
                <a:lnTo>
                  <a:pt x="2174" y="501"/>
                </a:lnTo>
                <a:lnTo>
                  <a:pt x="2178" y="519"/>
                </a:lnTo>
                <a:lnTo>
                  <a:pt x="2183" y="577"/>
                </a:lnTo>
                <a:lnTo>
                  <a:pt x="2187" y="607"/>
                </a:lnTo>
                <a:lnTo>
                  <a:pt x="2191" y="597"/>
                </a:lnTo>
                <a:lnTo>
                  <a:pt x="2196" y="656"/>
                </a:lnTo>
                <a:lnTo>
                  <a:pt x="2200" y="605"/>
                </a:lnTo>
                <a:lnTo>
                  <a:pt x="2204" y="510"/>
                </a:lnTo>
                <a:lnTo>
                  <a:pt x="2209" y="612"/>
                </a:lnTo>
                <a:lnTo>
                  <a:pt x="2213" y="655"/>
                </a:lnTo>
                <a:lnTo>
                  <a:pt x="2217" y="565"/>
                </a:lnTo>
                <a:lnTo>
                  <a:pt x="2221" y="499"/>
                </a:lnTo>
                <a:lnTo>
                  <a:pt x="2226" y="504"/>
                </a:lnTo>
                <a:lnTo>
                  <a:pt x="2230" y="564"/>
                </a:lnTo>
                <a:lnTo>
                  <a:pt x="2234" y="605"/>
                </a:lnTo>
                <a:lnTo>
                  <a:pt x="2239" y="573"/>
                </a:lnTo>
                <a:lnTo>
                  <a:pt x="2243" y="598"/>
                </a:lnTo>
                <a:lnTo>
                  <a:pt x="2247" y="599"/>
                </a:lnTo>
                <a:lnTo>
                  <a:pt x="2251" y="551"/>
                </a:lnTo>
                <a:lnTo>
                  <a:pt x="2256" y="572"/>
                </a:lnTo>
                <a:lnTo>
                  <a:pt x="2260" y="617"/>
                </a:lnTo>
                <a:lnTo>
                  <a:pt x="2264" y="622"/>
                </a:lnTo>
                <a:lnTo>
                  <a:pt x="2269" y="615"/>
                </a:lnTo>
                <a:lnTo>
                  <a:pt x="2273" y="569"/>
                </a:lnTo>
                <a:lnTo>
                  <a:pt x="2277" y="596"/>
                </a:lnTo>
                <a:lnTo>
                  <a:pt x="2281" y="588"/>
                </a:lnTo>
                <a:lnTo>
                  <a:pt x="2286" y="613"/>
                </a:lnTo>
                <a:lnTo>
                  <a:pt x="2290" y="534"/>
                </a:lnTo>
                <a:lnTo>
                  <a:pt x="2294" y="507"/>
                </a:lnTo>
                <a:lnTo>
                  <a:pt x="2299" y="530"/>
                </a:lnTo>
                <a:lnTo>
                  <a:pt x="2303" y="612"/>
                </a:lnTo>
                <a:lnTo>
                  <a:pt x="2307" y="529"/>
                </a:lnTo>
                <a:lnTo>
                  <a:pt x="2312" y="573"/>
                </a:lnTo>
                <a:lnTo>
                  <a:pt x="2316" y="523"/>
                </a:lnTo>
                <a:lnTo>
                  <a:pt x="2320" y="596"/>
                </a:lnTo>
                <a:lnTo>
                  <a:pt x="2324" y="528"/>
                </a:lnTo>
                <a:lnTo>
                  <a:pt x="2329" y="506"/>
                </a:lnTo>
                <a:lnTo>
                  <a:pt x="2333" y="500"/>
                </a:lnTo>
                <a:lnTo>
                  <a:pt x="2337" y="608"/>
                </a:lnTo>
                <a:lnTo>
                  <a:pt x="2342" y="605"/>
                </a:lnTo>
                <a:lnTo>
                  <a:pt x="2346" y="589"/>
                </a:lnTo>
                <a:lnTo>
                  <a:pt x="2350" y="626"/>
                </a:lnTo>
                <a:lnTo>
                  <a:pt x="2354" y="533"/>
                </a:lnTo>
                <a:lnTo>
                  <a:pt x="2359" y="606"/>
                </a:lnTo>
                <a:lnTo>
                  <a:pt x="2364" y="545"/>
                </a:lnTo>
                <a:lnTo>
                  <a:pt x="2367" y="545"/>
                </a:lnTo>
                <a:lnTo>
                  <a:pt x="2372" y="572"/>
                </a:lnTo>
                <a:lnTo>
                  <a:pt x="2376" y="456"/>
                </a:lnTo>
                <a:lnTo>
                  <a:pt x="2380" y="495"/>
                </a:lnTo>
                <a:lnTo>
                  <a:pt x="2384" y="610"/>
                </a:lnTo>
                <a:lnTo>
                  <a:pt x="2389" y="601"/>
                </a:lnTo>
                <a:lnTo>
                  <a:pt x="2394" y="579"/>
                </a:lnTo>
                <a:lnTo>
                  <a:pt x="2397" y="569"/>
                </a:lnTo>
                <a:lnTo>
                  <a:pt x="2402" y="588"/>
                </a:lnTo>
                <a:lnTo>
                  <a:pt x="2406" y="559"/>
                </a:lnTo>
                <a:lnTo>
                  <a:pt x="2411" y="572"/>
                </a:lnTo>
                <a:lnTo>
                  <a:pt x="2415" y="598"/>
                </a:lnTo>
                <a:lnTo>
                  <a:pt x="2419" y="603"/>
                </a:lnTo>
                <a:lnTo>
                  <a:pt x="2424" y="611"/>
                </a:lnTo>
                <a:lnTo>
                  <a:pt x="2427" y="582"/>
                </a:lnTo>
                <a:lnTo>
                  <a:pt x="2432" y="593"/>
                </a:lnTo>
                <a:lnTo>
                  <a:pt x="2436" y="590"/>
                </a:lnTo>
                <a:lnTo>
                  <a:pt x="2441" y="647"/>
                </a:lnTo>
                <a:lnTo>
                  <a:pt x="2445" y="635"/>
                </a:lnTo>
                <a:lnTo>
                  <a:pt x="2449" y="565"/>
                </a:lnTo>
                <a:lnTo>
                  <a:pt x="2454" y="495"/>
                </a:lnTo>
                <a:lnTo>
                  <a:pt x="2458" y="556"/>
                </a:lnTo>
                <a:lnTo>
                  <a:pt x="2462" y="527"/>
                </a:lnTo>
                <a:lnTo>
                  <a:pt x="2467" y="607"/>
                </a:lnTo>
                <a:lnTo>
                  <a:pt x="2471" y="568"/>
                </a:lnTo>
                <a:lnTo>
                  <a:pt x="2475" y="594"/>
                </a:lnTo>
                <a:lnTo>
                  <a:pt x="2479" y="592"/>
                </a:lnTo>
                <a:lnTo>
                  <a:pt x="2484" y="572"/>
                </a:lnTo>
                <a:lnTo>
                  <a:pt x="2488" y="523"/>
                </a:lnTo>
                <a:lnTo>
                  <a:pt x="2492" y="548"/>
                </a:lnTo>
                <a:lnTo>
                  <a:pt x="2497" y="528"/>
                </a:lnTo>
                <a:lnTo>
                  <a:pt x="2501" y="615"/>
                </a:lnTo>
                <a:lnTo>
                  <a:pt x="2505" y="603"/>
                </a:lnTo>
                <a:lnTo>
                  <a:pt x="2509" y="653"/>
                </a:lnTo>
                <a:lnTo>
                  <a:pt x="2514" y="633"/>
                </a:lnTo>
                <a:lnTo>
                  <a:pt x="2518" y="553"/>
                </a:lnTo>
                <a:lnTo>
                  <a:pt x="2522" y="578"/>
                </a:lnTo>
                <a:lnTo>
                  <a:pt x="2527" y="577"/>
                </a:lnTo>
                <a:lnTo>
                  <a:pt x="2531" y="497"/>
                </a:lnTo>
                <a:lnTo>
                  <a:pt x="2535" y="544"/>
                </a:lnTo>
                <a:lnTo>
                  <a:pt x="2539" y="594"/>
                </a:lnTo>
                <a:lnTo>
                  <a:pt x="2544" y="506"/>
                </a:lnTo>
                <a:lnTo>
                  <a:pt x="2548" y="624"/>
                </a:lnTo>
                <a:lnTo>
                  <a:pt x="2552" y="598"/>
                </a:lnTo>
                <a:lnTo>
                  <a:pt x="2557" y="633"/>
                </a:lnTo>
                <a:lnTo>
                  <a:pt x="2561" y="609"/>
                </a:lnTo>
                <a:lnTo>
                  <a:pt x="2565" y="624"/>
                </a:lnTo>
                <a:lnTo>
                  <a:pt x="2570" y="575"/>
                </a:lnTo>
                <a:lnTo>
                  <a:pt x="2574" y="567"/>
                </a:lnTo>
                <a:lnTo>
                  <a:pt x="2578" y="516"/>
                </a:lnTo>
                <a:lnTo>
                  <a:pt x="2582" y="541"/>
                </a:lnTo>
                <a:lnTo>
                  <a:pt x="2587" y="598"/>
                </a:lnTo>
                <a:lnTo>
                  <a:pt x="2591" y="554"/>
                </a:lnTo>
                <a:lnTo>
                  <a:pt x="2595" y="589"/>
                </a:lnTo>
                <a:lnTo>
                  <a:pt x="2600" y="540"/>
                </a:lnTo>
                <a:lnTo>
                  <a:pt x="2604" y="568"/>
                </a:lnTo>
                <a:lnTo>
                  <a:pt x="2608" y="609"/>
                </a:lnTo>
                <a:lnTo>
                  <a:pt x="2612" y="557"/>
                </a:lnTo>
                <a:lnTo>
                  <a:pt x="2617" y="496"/>
                </a:lnTo>
                <a:lnTo>
                  <a:pt x="2621" y="500"/>
                </a:lnTo>
                <a:lnTo>
                  <a:pt x="2625" y="530"/>
                </a:lnTo>
                <a:lnTo>
                  <a:pt x="2630" y="658"/>
                </a:lnTo>
                <a:lnTo>
                  <a:pt x="2634" y="626"/>
                </a:lnTo>
                <a:lnTo>
                  <a:pt x="2638" y="572"/>
                </a:lnTo>
                <a:lnTo>
                  <a:pt x="2642" y="621"/>
                </a:lnTo>
                <a:lnTo>
                  <a:pt x="2647" y="571"/>
                </a:lnTo>
                <a:lnTo>
                  <a:pt x="2651" y="549"/>
                </a:lnTo>
                <a:lnTo>
                  <a:pt x="2655" y="509"/>
                </a:lnTo>
                <a:lnTo>
                  <a:pt x="2660" y="516"/>
                </a:lnTo>
                <a:lnTo>
                  <a:pt x="2664" y="532"/>
                </a:lnTo>
                <a:lnTo>
                  <a:pt x="2668" y="605"/>
                </a:lnTo>
                <a:lnTo>
                  <a:pt x="2673" y="573"/>
                </a:lnTo>
                <a:lnTo>
                  <a:pt x="2677" y="624"/>
                </a:lnTo>
                <a:lnTo>
                  <a:pt x="2681" y="622"/>
                </a:lnTo>
                <a:lnTo>
                  <a:pt x="2685" y="624"/>
                </a:lnTo>
                <a:lnTo>
                  <a:pt x="2690" y="542"/>
                </a:lnTo>
                <a:lnTo>
                  <a:pt x="2694" y="575"/>
                </a:lnTo>
                <a:lnTo>
                  <a:pt x="2698" y="66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2" name="Freeform 101"/>
          <p:cNvSpPr>
            <a:spLocks/>
          </p:cNvSpPr>
          <p:nvPr/>
        </p:nvSpPr>
        <p:spPr bwMode="auto">
          <a:xfrm>
            <a:off x="693738" y="4568825"/>
            <a:ext cx="4283075" cy="1635125"/>
          </a:xfrm>
          <a:custGeom>
            <a:avLst/>
            <a:gdLst>
              <a:gd name="T0" fmla="*/ 2147483647 w 2698"/>
              <a:gd name="T1" fmla="*/ 2147483647 h 1030"/>
              <a:gd name="T2" fmla="*/ 2147483647 w 2698"/>
              <a:gd name="T3" fmla="*/ 2147483647 h 1030"/>
              <a:gd name="T4" fmla="*/ 2147483647 w 2698"/>
              <a:gd name="T5" fmla="*/ 2147483647 h 1030"/>
              <a:gd name="T6" fmla="*/ 2147483647 w 2698"/>
              <a:gd name="T7" fmla="*/ 2147483647 h 1030"/>
              <a:gd name="T8" fmla="*/ 2147483647 w 2698"/>
              <a:gd name="T9" fmla="*/ 2147483647 h 1030"/>
              <a:gd name="T10" fmla="*/ 2147483647 w 2698"/>
              <a:gd name="T11" fmla="*/ 2147483647 h 1030"/>
              <a:gd name="T12" fmla="*/ 2147483647 w 2698"/>
              <a:gd name="T13" fmla="*/ 2147483647 h 1030"/>
              <a:gd name="T14" fmla="*/ 2147483647 w 2698"/>
              <a:gd name="T15" fmla="*/ 2147483647 h 1030"/>
              <a:gd name="T16" fmla="*/ 2147483647 w 2698"/>
              <a:gd name="T17" fmla="*/ 2147483647 h 1030"/>
              <a:gd name="T18" fmla="*/ 2147483647 w 2698"/>
              <a:gd name="T19" fmla="*/ 2147483647 h 1030"/>
              <a:gd name="T20" fmla="*/ 2147483647 w 2698"/>
              <a:gd name="T21" fmla="*/ 2147483647 h 1030"/>
              <a:gd name="T22" fmla="*/ 2147483647 w 2698"/>
              <a:gd name="T23" fmla="*/ 2147483647 h 1030"/>
              <a:gd name="T24" fmla="*/ 2147483647 w 2698"/>
              <a:gd name="T25" fmla="*/ 2147483647 h 1030"/>
              <a:gd name="T26" fmla="*/ 2147483647 w 2698"/>
              <a:gd name="T27" fmla="*/ 2147483647 h 1030"/>
              <a:gd name="T28" fmla="*/ 2147483647 w 2698"/>
              <a:gd name="T29" fmla="*/ 2147483647 h 1030"/>
              <a:gd name="T30" fmla="*/ 2147483647 w 2698"/>
              <a:gd name="T31" fmla="*/ 2147483647 h 1030"/>
              <a:gd name="T32" fmla="*/ 2147483647 w 2698"/>
              <a:gd name="T33" fmla="*/ 2147483647 h 1030"/>
              <a:gd name="T34" fmla="*/ 2147483647 w 2698"/>
              <a:gd name="T35" fmla="*/ 2147483647 h 1030"/>
              <a:gd name="T36" fmla="*/ 2147483647 w 2698"/>
              <a:gd name="T37" fmla="*/ 2147483647 h 1030"/>
              <a:gd name="T38" fmla="*/ 2147483647 w 2698"/>
              <a:gd name="T39" fmla="*/ 2147483647 h 1030"/>
              <a:gd name="T40" fmla="*/ 2147483647 w 2698"/>
              <a:gd name="T41" fmla="*/ 2147483647 h 1030"/>
              <a:gd name="T42" fmla="*/ 2147483647 w 2698"/>
              <a:gd name="T43" fmla="*/ 2147483647 h 1030"/>
              <a:gd name="T44" fmla="*/ 2147483647 w 2698"/>
              <a:gd name="T45" fmla="*/ 2147483647 h 1030"/>
              <a:gd name="T46" fmla="*/ 2147483647 w 2698"/>
              <a:gd name="T47" fmla="*/ 2147483647 h 1030"/>
              <a:gd name="T48" fmla="*/ 2147483647 w 2698"/>
              <a:gd name="T49" fmla="*/ 2147483647 h 1030"/>
              <a:gd name="T50" fmla="*/ 2147483647 w 2698"/>
              <a:gd name="T51" fmla="*/ 2147483647 h 1030"/>
              <a:gd name="T52" fmla="*/ 2147483647 w 2698"/>
              <a:gd name="T53" fmla="*/ 2147483647 h 1030"/>
              <a:gd name="T54" fmla="*/ 2147483647 w 2698"/>
              <a:gd name="T55" fmla="*/ 2147483647 h 1030"/>
              <a:gd name="T56" fmla="*/ 2147483647 w 2698"/>
              <a:gd name="T57" fmla="*/ 2147483647 h 1030"/>
              <a:gd name="T58" fmla="*/ 2147483647 w 2698"/>
              <a:gd name="T59" fmla="*/ 2147483647 h 1030"/>
              <a:gd name="T60" fmla="*/ 2147483647 w 2698"/>
              <a:gd name="T61" fmla="*/ 2147483647 h 1030"/>
              <a:gd name="T62" fmla="*/ 2147483647 w 2698"/>
              <a:gd name="T63" fmla="*/ 2147483647 h 1030"/>
              <a:gd name="T64" fmla="*/ 2147483647 w 2698"/>
              <a:gd name="T65" fmla="*/ 2147483647 h 1030"/>
              <a:gd name="T66" fmla="*/ 2147483647 w 2698"/>
              <a:gd name="T67" fmla="*/ 2147483647 h 1030"/>
              <a:gd name="T68" fmla="*/ 2147483647 w 2698"/>
              <a:gd name="T69" fmla="*/ 2147483647 h 1030"/>
              <a:gd name="T70" fmla="*/ 2147483647 w 2698"/>
              <a:gd name="T71" fmla="*/ 2147483647 h 1030"/>
              <a:gd name="T72" fmla="*/ 2147483647 w 2698"/>
              <a:gd name="T73" fmla="*/ 2147483647 h 1030"/>
              <a:gd name="T74" fmla="*/ 2147483647 w 2698"/>
              <a:gd name="T75" fmla="*/ 2147483647 h 1030"/>
              <a:gd name="T76" fmla="*/ 2147483647 w 2698"/>
              <a:gd name="T77" fmla="*/ 2147483647 h 1030"/>
              <a:gd name="T78" fmla="*/ 2147483647 w 2698"/>
              <a:gd name="T79" fmla="*/ 2147483647 h 1030"/>
              <a:gd name="T80" fmla="*/ 2147483647 w 2698"/>
              <a:gd name="T81" fmla="*/ 2147483647 h 1030"/>
              <a:gd name="T82" fmla="*/ 2147483647 w 2698"/>
              <a:gd name="T83" fmla="*/ 2147483647 h 1030"/>
              <a:gd name="T84" fmla="*/ 2147483647 w 2698"/>
              <a:gd name="T85" fmla="*/ 2147483647 h 1030"/>
              <a:gd name="T86" fmla="*/ 2147483647 w 2698"/>
              <a:gd name="T87" fmla="*/ 2147483647 h 1030"/>
              <a:gd name="T88" fmla="*/ 2147483647 w 2698"/>
              <a:gd name="T89" fmla="*/ 2147483647 h 1030"/>
              <a:gd name="T90" fmla="*/ 2147483647 w 2698"/>
              <a:gd name="T91" fmla="*/ 2147483647 h 1030"/>
              <a:gd name="T92" fmla="*/ 2147483647 w 2698"/>
              <a:gd name="T93" fmla="*/ 2147483647 h 1030"/>
              <a:gd name="T94" fmla="*/ 2147483647 w 2698"/>
              <a:gd name="T95" fmla="*/ 2147483647 h 1030"/>
              <a:gd name="T96" fmla="*/ 2147483647 w 2698"/>
              <a:gd name="T97" fmla="*/ 2147483647 h 1030"/>
              <a:gd name="T98" fmla="*/ 2147483647 w 2698"/>
              <a:gd name="T99" fmla="*/ 2147483647 h 1030"/>
              <a:gd name="T100" fmla="*/ 2147483647 w 2698"/>
              <a:gd name="T101" fmla="*/ 2147483647 h 1030"/>
              <a:gd name="T102" fmla="*/ 2147483647 w 2698"/>
              <a:gd name="T103" fmla="*/ 2147483647 h 1030"/>
              <a:gd name="T104" fmla="*/ 2147483647 w 2698"/>
              <a:gd name="T105" fmla="*/ 2147483647 h 1030"/>
              <a:gd name="T106" fmla="*/ 2147483647 w 2698"/>
              <a:gd name="T107" fmla="*/ 2147483647 h 1030"/>
              <a:gd name="T108" fmla="*/ 2147483647 w 2698"/>
              <a:gd name="T109" fmla="*/ 2147483647 h 1030"/>
              <a:gd name="T110" fmla="*/ 2147483647 w 2698"/>
              <a:gd name="T111" fmla="*/ 2147483647 h 1030"/>
              <a:gd name="T112" fmla="*/ 2147483647 w 2698"/>
              <a:gd name="T113" fmla="*/ 2147483647 h 1030"/>
              <a:gd name="T114" fmla="*/ 2147483647 w 2698"/>
              <a:gd name="T115" fmla="*/ 2147483647 h 1030"/>
              <a:gd name="T116" fmla="*/ 2147483647 w 2698"/>
              <a:gd name="T117" fmla="*/ 2147483647 h 1030"/>
              <a:gd name="T118" fmla="*/ 2147483647 w 2698"/>
              <a:gd name="T119" fmla="*/ 2147483647 h 1030"/>
              <a:gd name="T120" fmla="*/ 2147483647 w 2698"/>
              <a:gd name="T121" fmla="*/ 2147483647 h 1030"/>
              <a:gd name="T122" fmla="*/ 2147483647 w 2698"/>
              <a:gd name="T123" fmla="*/ 2147483647 h 1030"/>
              <a:gd name="T124" fmla="*/ 2147483647 w 2698"/>
              <a:gd name="T125" fmla="*/ 2147483647 h 103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98" h="1030">
                <a:moveTo>
                  <a:pt x="0" y="0"/>
                </a:moveTo>
                <a:lnTo>
                  <a:pt x="0" y="1030"/>
                </a:lnTo>
                <a:lnTo>
                  <a:pt x="4" y="1014"/>
                </a:lnTo>
                <a:lnTo>
                  <a:pt x="8" y="888"/>
                </a:lnTo>
                <a:lnTo>
                  <a:pt x="13" y="743"/>
                </a:lnTo>
                <a:lnTo>
                  <a:pt x="17" y="607"/>
                </a:lnTo>
                <a:lnTo>
                  <a:pt x="21" y="532"/>
                </a:lnTo>
                <a:lnTo>
                  <a:pt x="25" y="454"/>
                </a:lnTo>
                <a:lnTo>
                  <a:pt x="30" y="402"/>
                </a:lnTo>
                <a:lnTo>
                  <a:pt x="34" y="359"/>
                </a:lnTo>
                <a:lnTo>
                  <a:pt x="38" y="325"/>
                </a:lnTo>
                <a:lnTo>
                  <a:pt x="43" y="303"/>
                </a:lnTo>
                <a:lnTo>
                  <a:pt x="47" y="304"/>
                </a:lnTo>
                <a:lnTo>
                  <a:pt x="51" y="276"/>
                </a:lnTo>
                <a:lnTo>
                  <a:pt x="56" y="272"/>
                </a:lnTo>
                <a:lnTo>
                  <a:pt x="60" y="228"/>
                </a:lnTo>
                <a:lnTo>
                  <a:pt x="64" y="203"/>
                </a:lnTo>
                <a:lnTo>
                  <a:pt x="68" y="227"/>
                </a:lnTo>
                <a:lnTo>
                  <a:pt x="73" y="225"/>
                </a:lnTo>
                <a:lnTo>
                  <a:pt x="77" y="244"/>
                </a:lnTo>
                <a:lnTo>
                  <a:pt x="81" y="205"/>
                </a:lnTo>
                <a:lnTo>
                  <a:pt x="86" y="265"/>
                </a:lnTo>
                <a:lnTo>
                  <a:pt x="90" y="214"/>
                </a:lnTo>
                <a:lnTo>
                  <a:pt x="94" y="242"/>
                </a:lnTo>
                <a:lnTo>
                  <a:pt x="98" y="276"/>
                </a:lnTo>
                <a:lnTo>
                  <a:pt x="103" y="265"/>
                </a:lnTo>
                <a:lnTo>
                  <a:pt x="107" y="233"/>
                </a:lnTo>
                <a:lnTo>
                  <a:pt x="111" y="297"/>
                </a:lnTo>
                <a:lnTo>
                  <a:pt x="116" y="263"/>
                </a:lnTo>
                <a:lnTo>
                  <a:pt x="120" y="273"/>
                </a:lnTo>
                <a:lnTo>
                  <a:pt x="124" y="275"/>
                </a:lnTo>
                <a:lnTo>
                  <a:pt x="128" y="300"/>
                </a:lnTo>
                <a:lnTo>
                  <a:pt x="133" y="320"/>
                </a:lnTo>
                <a:lnTo>
                  <a:pt x="137" y="260"/>
                </a:lnTo>
                <a:lnTo>
                  <a:pt x="141" y="306"/>
                </a:lnTo>
                <a:lnTo>
                  <a:pt x="146" y="354"/>
                </a:lnTo>
                <a:lnTo>
                  <a:pt x="150" y="349"/>
                </a:lnTo>
                <a:lnTo>
                  <a:pt x="154" y="396"/>
                </a:lnTo>
                <a:lnTo>
                  <a:pt x="159" y="402"/>
                </a:lnTo>
                <a:lnTo>
                  <a:pt x="163" y="405"/>
                </a:lnTo>
                <a:lnTo>
                  <a:pt x="167" y="383"/>
                </a:lnTo>
                <a:lnTo>
                  <a:pt x="171" y="417"/>
                </a:lnTo>
                <a:lnTo>
                  <a:pt x="176" y="422"/>
                </a:lnTo>
                <a:lnTo>
                  <a:pt x="180" y="451"/>
                </a:lnTo>
                <a:lnTo>
                  <a:pt x="184" y="435"/>
                </a:lnTo>
                <a:lnTo>
                  <a:pt x="189" y="411"/>
                </a:lnTo>
                <a:lnTo>
                  <a:pt x="193" y="429"/>
                </a:lnTo>
                <a:lnTo>
                  <a:pt x="197" y="454"/>
                </a:lnTo>
                <a:lnTo>
                  <a:pt x="201" y="484"/>
                </a:lnTo>
                <a:lnTo>
                  <a:pt x="206" y="515"/>
                </a:lnTo>
                <a:lnTo>
                  <a:pt x="210" y="524"/>
                </a:lnTo>
                <a:lnTo>
                  <a:pt x="214" y="517"/>
                </a:lnTo>
                <a:lnTo>
                  <a:pt x="219" y="542"/>
                </a:lnTo>
                <a:lnTo>
                  <a:pt x="223" y="552"/>
                </a:lnTo>
                <a:lnTo>
                  <a:pt x="227" y="523"/>
                </a:lnTo>
                <a:lnTo>
                  <a:pt x="231" y="527"/>
                </a:lnTo>
                <a:lnTo>
                  <a:pt x="236" y="527"/>
                </a:lnTo>
                <a:lnTo>
                  <a:pt x="240" y="540"/>
                </a:lnTo>
                <a:lnTo>
                  <a:pt x="244" y="548"/>
                </a:lnTo>
                <a:lnTo>
                  <a:pt x="249" y="522"/>
                </a:lnTo>
                <a:lnTo>
                  <a:pt x="253" y="512"/>
                </a:lnTo>
                <a:lnTo>
                  <a:pt x="257" y="512"/>
                </a:lnTo>
                <a:lnTo>
                  <a:pt x="262" y="563"/>
                </a:lnTo>
                <a:lnTo>
                  <a:pt x="266" y="543"/>
                </a:lnTo>
                <a:lnTo>
                  <a:pt x="270" y="555"/>
                </a:lnTo>
                <a:lnTo>
                  <a:pt x="274" y="595"/>
                </a:lnTo>
                <a:lnTo>
                  <a:pt x="279" y="544"/>
                </a:lnTo>
                <a:lnTo>
                  <a:pt x="283" y="542"/>
                </a:lnTo>
                <a:lnTo>
                  <a:pt x="287" y="533"/>
                </a:lnTo>
                <a:lnTo>
                  <a:pt x="292" y="556"/>
                </a:lnTo>
                <a:lnTo>
                  <a:pt x="296" y="538"/>
                </a:lnTo>
                <a:lnTo>
                  <a:pt x="300" y="556"/>
                </a:lnTo>
                <a:lnTo>
                  <a:pt x="304" y="557"/>
                </a:lnTo>
                <a:lnTo>
                  <a:pt x="309" y="580"/>
                </a:lnTo>
                <a:lnTo>
                  <a:pt x="314" y="531"/>
                </a:lnTo>
                <a:lnTo>
                  <a:pt x="317" y="559"/>
                </a:lnTo>
                <a:lnTo>
                  <a:pt x="322" y="512"/>
                </a:lnTo>
                <a:lnTo>
                  <a:pt x="326" y="557"/>
                </a:lnTo>
                <a:lnTo>
                  <a:pt x="331" y="525"/>
                </a:lnTo>
                <a:lnTo>
                  <a:pt x="334" y="505"/>
                </a:lnTo>
                <a:lnTo>
                  <a:pt x="339" y="543"/>
                </a:lnTo>
                <a:lnTo>
                  <a:pt x="344" y="508"/>
                </a:lnTo>
                <a:lnTo>
                  <a:pt x="347" y="533"/>
                </a:lnTo>
                <a:lnTo>
                  <a:pt x="352" y="598"/>
                </a:lnTo>
                <a:lnTo>
                  <a:pt x="356" y="528"/>
                </a:lnTo>
                <a:lnTo>
                  <a:pt x="361" y="510"/>
                </a:lnTo>
                <a:lnTo>
                  <a:pt x="365" y="527"/>
                </a:lnTo>
                <a:lnTo>
                  <a:pt x="369" y="576"/>
                </a:lnTo>
                <a:lnTo>
                  <a:pt x="374" y="550"/>
                </a:lnTo>
                <a:lnTo>
                  <a:pt x="377" y="476"/>
                </a:lnTo>
                <a:lnTo>
                  <a:pt x="382" y="524"/>
                </a:lnTo>
                <a:lnTo>
                  <a:pt x="386" y="478"/>
                </a:lnTo>
                <a:lnTo>
                  <a:pt x="391" y="492"/>
                </a:lnTo>
                <a:lnTo>
                  <a:pt x="395" y="455"/>
                </a:lnTo>
                <a:lnTo>
                  <a:pt x="399" y="483"/>
                </a:lnTo>
                <a:lnTo>
                  <a:pt x="404" y="552"/>
                </a:lnTo>
                <a:lnTo>
                  <a:pt x="408" y="527"/>
                </a:lnTo>
                <a:lnTo>
                  <a:pt x="412" y="529"/>
                </a:lnTo>
                <a:lnTo>
                  <a:pt x="417" y="503"/>
                </a:lnTo>
                <a:lnTo>
                  <a:pt x="421" y="522"/>
                </a:lnTo>
                <a:lnTo>
                  <a:pt x="425" y="451"/>
                </a:lnTo>
                <a:lnTo>
                  <a:pt x="429" y="462"/>
                </a:lnTo>
                <a:lnTo>
                  <a:pt x="434" y="465"/>
                </a:lnTo>
                <a:lnTo>
                  <a:pt x="438" y="478"/>
                </a:lnTo>
                <a:lnTo>
                  <a:pt x="442" y="570"/>
                </a:lnTo>
                <a:lnTo>
                  <a:pt x="447" y="497"/>
                </a:lnTo>
                <a:lnTo>
                  <a:pt x="451" y="533"/>
                </a:lnTo>
                <a:lnTo>
                  <a:pt x="455" y="504"/>
                </a:lnTo>
                <a:lnTo>
                  <a:pt x="459" y="540"/>
                </a:lnTo>
                <a:lnTo>
                  <a:pt x="464" y="557"/>
                </a:lnTo>
                <a:lnTo>
                  <a:pt x="468" y="464"/>
                </a:lnTo>
                <a:lnTo>
                  <a:pt x="472" y="447"/>
                </a:lnTo>
                <a:lnTo>
                  <a:pt x="477" y="474"/>
                </a:lnTo>
                <a:lnTo>
                  <a:pt x="481" y="503"/>
                </a:lnTo>
                <a:lnTo>
                  <a:pt x="485" y="539"/>
                </a:lnTo>
                <a:lnTo>
                  <a:pt x="489" y="513"/>
                </a:lnTo>
                <a:lnTo>
                  <a:pt x="494" y="544"/>
                </a:lnTo>
                <a:lnTo>
                  <a:pt x="498" y="533"/>
                </a:lnTo>
                <a:lnTo>
                  <a:pt x="502" y="567"/>
                </a:lnTo>
                <a:lnTo>
                  <a:pt x="507" y="490"/>
                </a:lnTo>
                <a:lnTo>
                  <a:pt x="511" y="529"/>
                </a:lnTo>
                <a:lnTo>
                  <a:pt x="515" y="544"/>
                </a:lnTo>
                <a:lnTo>
                  <a:pt x="520" y="531"/>
                </a:lnTo>
                <a:lnTo>
                  <a:pt x="524" y="552"/>
                </a:lnTo>
                <a:lnTo>
                  <a:pt x="528" y="505"/>
                </a:lnTo>
                <a:lnTo>
                  <a:pt x="532" y="468"/>
                </a:lnTo>
                <a:lnTo>
                  <a:pt x="537" y="497"/>
                </a:lnTo>
                <a:lnTo>
                  <a:pt x="541" y="539"/>
                </a:lnTo>
                <a:lnTo>
                  <a:pt x="545" y="489"/>
                </a:lnTo>
                <a:lnTo>
                  <a:pt x="550" y="532"/>
                </a:lnTo>
                <a:lnTo>
                  <a:pt x="554" y="554"/>
                </a:lnTo>
                <a:lnTo>
                  <a:pt x="558" y="574"/>
                </a:lnTo>
                <a:lnTo>
                  <a:pt x="562" y="503"/>
                </a:lnTo>
                <a:lnTo>
                  <a:pt x="567" y="490"/>
                </a:lnTo>
                <a:lnTo>
                  <a:pt x="571" y="542"/>
                </a:lnTo>
                <a:lnTo>
                  <a:pt x="575" y="521"/>
                </a:lnTo>
                <a:lnTo>
                  <a:pt x="580" y="529"/>
                </a:lnTo>
                <a:lnTo>
                  <a:pt x="584" y="542"/>
                </a:lnTo>
                <a:lnTo>
                  <a:pt x="588" y="499"/>
                </a:lnTo>
                <a:lnTo>
                  <a:pt x="592" y="471"/>
                </a:lnTo>
                <a:lnTo>
                  <a:pt x="597" y="521"/>
                </a:lnTo>
                <a:lnTo>
                  <a:pt x="601" y="537"/>
                </a:lnTo>
                <a:lnTo>
                  <a:pt x="605" y="621"/>
                </a:lnTo>
                <a:lnTo>
                  <a:pt x="610" y="574"/>
                </a:lnTo>
                <a:lnTo>
                  <a:pt x="614" y="584"/>
                </a:lnTo>
                <a:lnTo>
                  <a:pt x="618" y="465"/>
                </a:lnTo>
                <a:lnTo>
                  <a:pt x="623" y="453"/>
                </a:lnTo>
                <a:lnTo>
                  <a:pt x="627" y="582"/>
                </a:lnTo>
                <a:lnTo>
                  <a:pt x="631" y="584"/>
                </a:lnTo>
                <a:lnTo>
                  <a:pt x="635" y="485"/>
                </a:lnTo>
                <a:lnTo>
                  <a:pt x="640" y="471"/>
                </a:lnTo>
                <a:lnTo>
                  <a:pt x="644" y="565"/>
                </a:lnTo>
                <a:lnTo>
                  <a:pt x="648" y="593"/>
                </a:lnTo>
                <a:lnTo>
                  <a:pt x="653" y="542"/>
                </a:lnTo>
                <a:lnTo>
                  <a:pt x="657" y="511"/>
                </a:lnTo>
                <a:lnTo>
                  <a:pt x="661" y="560"/>
                </a:lnTo>
                <a:lnTo>
                  <a:pt x="665" y="578"/>
                </a:lnTo>
                <a:lnTo>
                  <a:pt x="670" y="548"/>
                </a:lnTo>
                <a:lnTo>
                  <a:pt x="674" y="505"/>
                </a:lnTo>
                <a:lnTo>
                  <a:pt x="678" y="521"/>
                </a:lnTo>
                <a:lnTo>
                  <a:pt x="683" y="531"/>
                </a:lnTo>
                <a:lnTo>
                  <a:pt x="687" y="554"/>
                </a:lnTo>
                <a:lnTo>
                  <a:pt x="691" y="593"/>
                </a:lnTo>
                <a:lnTo>
                  <a:pt x="695" y="563"/>
                </a:lnTo>
                <a:lnTo>
                  <a:pt x="700" y="556"/>
                </a:lnTo>
                <a:lnTo>
                  <a:pt x="704" y="456"/>
                </a:lnTo>
                <a:lnTo>
                  <a:pt x="708" y="525"/>
                </a:lnTo>
                <a:lnTo>
                  <a:pt x="713" y="571"/>
                </a:lnTo>
                <a:lnTo>
                  <a:pt x="717" y="561"/>
                </a:lnTo>
                <a:lnTo>
                  <a:pt x="721" y="518"/>
                </a:lnTo>
                <a:lnTo>
                  <a:pt x="725" y="601"/>
                </a:lnTo>
                <a:lnTo>
                  <a:pt x="730" y="578"/>
                </a:lnTo>
                <a:lnTo>
                  <a:pt x="734" y="557"/>
                </a:lnTo>
                <a:lnTo>
                  <a:pt x="738" y="545"/>
                </a:lnTo>
                <a:lnTo>
                  <a:pt x="743" y="613"/>
                </a:lnTo>
                <a:lnTo>
                  <a:pt x="747" y="514"/>
                </a:lnTo>
                <a:lnTo>
                  <a:pt x="751" y="479"/>
                </a:lnTo>
                <a:lnTo>
                  <a:pt x="756" y="494"/>
                </a:lnTo>
                <a:lnTo>
                  <a:pt x="760" y="559"/>
                </a:lnTo>
                <a:lnTo>
                  <a:pt x="765" y="518"/>
                </a:lnTo>
                <a:lnTo>
                  <a:pt x="768" y="595"/>
                </a:lnTo>
                <a:lnTo>
                  <a:pt x="773" y="539"/>
                </a:lnTo>
                <a:lnTo>
                  <a:pt x="777" y="504"/>
                </a:lnTo>
                <a:lnTo>
                  <a:pt x="781" y="501"/>
                </a:lnTo>
                <a:lnTo>
                  <a:pt x="786" y="553"/>
                </a:lnTo>
                <a:lnTo>
                  <a:pt x="790" y="536"/>
                </a:lnTo>
                <a:lnTo>
                  <a:pt x="795" y="574"/>
                </a:lnTo>
                <a:lnTo>
                  <a:pt x="798" y="535"/>
                </a:lnTo>
                <a:lnTo>
                  <a:pt x="803" y="505"/>
                </a:lnTo>
                <a:lnTo>
                  <a:pt x="808" y="571"/>
                </a:lnTo>
                <a:lnTo>
                  <a:pt x="812" y="586"/>
                </a:lnTo>
                <a:lnTo>
                  <a:pt x="816" y="520"/>
                </a:lnTo>
                <a:lnTo>
                  <a:pt x="820" y="572"/>
                </a:lnTo>
                <a:lnTo>
                  <a:pt x="825" y="519"/>
                </a:lnTo>
                <a:lnTo>
                  <a:pt x="828" y="522"/>
                </a:lnTo>
                <a:lnTo>
                  <a:pt x="833" y="561"/>
                </a:lnTo>
                <a:lnTo>
                  <a:pt x="838" y="560"/>
                </a:lnTo>
                <a:lnTo>
                  <a:pt x="842" y="562"/>
                </a:lnTo>
                <a:lnTo>
                  <a:pt x="846" y="520"/>
                </a:lnTo>
                <a:lnTo>
                  <a:pt x="850" y="635"/>
                </a:lnTo>
                <a:lnTo>
                  <a:pt x="855" y="527"/>
                </a:lnTo>
                <a:lnTo>
                  <a:pt x="859" y="538"/>
                </a:lnTo>
                <a:lnTo>
                  <a:pt x="863" y="582"/>
                </a:lnTo>
                <a:lnTo>
                  <a:pt x="868" y="555"/>
                </a:lnTo>
                <a:lnTo>
                  <a:pt x="872" y="517"/>
                </a:lnTo>
                <a:lnTo>
                  <a:pt x="876" y="548"/>
                </a:lnTo>
                <a:lnTo>
                  <a:pt x="880" y="590"/>
                </a:lnTo>
                <a:lnTo>
                  <a:pt x="885" y="507"/>
                </a:lnTo>
                <a:lnTo>
                  <a:pt x="889" y="510"/>
                </a:lnTo>
                <a:lnTo>
                  <a:pt x="893" y="584"/>
                </a:lnTo>
                <a:lnTo>
                  <a:pt x="898" y="621"/>
                </a:lnTo>
                <a:lnTo>
                  <a:pt x="902" y="638"/>
                </a:lnTo>
                <a:lnTo>
                  <a:pt x="906" y="619"/>
                </a:lnTo>
                <a:lnTo>
                  <a:pt x="911" y="628"/>
                </a:lnTo>
                <a:lnTo>
                  <a:pt x="915" y="556"/>
                </a:lnTo>
                <a:lnTo>
                  <a:pt x="919" y="493"/>
                </a:lnTo>
                <a:lnTo>
                  <a:pt x="923" y="509"/>
                </a:lnTo>
                <a:lnTo>
                  <a:pt x="928" y="486"/>
                </a:lnTo>
                <a:lnTo>
                  <a:pt x="932" y="523"/>
                </a:lnTo>
                <a:lnTo>
                  <a:pt x="936" y="572"/>
                </a:lnTo>
                <a:lnTo>
                  <a:pt x="941" y="604"/>
                </a:lnTo>
                <a:lnTo>
                  <a:pt x="945" y="649"/>
                </a:lnTo>
                <a:lnTo>
                  <a:pt x="949" y="558"/>
                </a:lnTo>
                <a:lnTo>
                  <a:pt x="953" y="524"/>
                </a:lnTo>
                <a:lnTo>
                  <a:pt x="958" y="552"/>
                </a:lnTo>
                <a:lnTo>
                  <a:pt x="962" y="555"/>
                </a:lnTo>
                <a:lnTo>
                  <a:pt x="966" y="537"/>
                </a:lnTo>
                <a:lnTo>
                  <a:pt x="971" y="555"/>
                </a:lnTo>
                <a:lnTo>
                  <a:pt x="975" y="585"/>
                </a:lnTo>
                <a:lnTo>
                  <a:pt x="979" y="550"/>
                </a:lnTo>
                <a:lnTo>
                  <a:pt x="983" y="555"/>
                </a:lnTo>
                <a:lnTo>
                  <a:pt x="988" y="491"/>
                </a:lnTo>
                <a:lnTo>
                  <a:pt x="992" y="510"/>
                </a:lnTo>
                <a:lnTo>
                  <a:pt x="996" y="541"/>
                </a:lnTo>
                <a:lnTo>
                  <a:pt x="1001" y="549"/>
                </a:lnTo>
                <a:lnTo>
                  <a:pt x="1005" y="559"/>
                </a:lnTo>
                <a:lnTo>
                  <a:pt x="1009" y="565"/>
                </a:lnTo>
                <a:lnTo>
                  <a:pt x="1014" y="625"/>
                </a:lnTo>
                <a:lnTo>
                  <a:pt x="1018" y="486"/>
                </a:lnTo>
                <a:lnTo>
                  <a:pt x="1022" y="546"/>
                </a:lnTo>
                <a:lnTo>
                  <a:pt x="1026" y="539"/>
                </a:lnTo>
                <a:lnTo>
                  <a:pt x="1031" y="509"/>
                </a:lnTo>
                <a:lnTo>
                  <a:pt x="1035" y="554"/>
                </a:lnTo>
                <a:lnTo>
                  <a:pt x="1039" y="608"/>
                </a:lnTo>
                <a:lnTo>
                  <a:pt x="1044" y="567"/>
                </a:lnTo>
                <a:lnTo>
                  <a:pt x="1048" y="541"/>
                </a:lnTo>
                <a:lnTo>
                  <a:pt x="1052" y="472"/>
                </a:lnTo>
                <a:lnTo>
                  <a:pt x="1056" y="516"/>
                </a:lnTo>
                <a:lnTo>
                  <a:pt x="1061" y="521"/>
                </a:lnTo>
                <a:lnTo>
                  <a:pt x="1065" y="506"/>
                </a:lnTo>
                <a:lnTo>
                  <a:pt x="1069" y="569"/>
                </a:lnTo>
                <a:lnTo>
                  <a:pt x="1074" y="550"/>
                </a:lnTo>
                <a:lnTo>
                  <a:pt x="1078" y="548"/>
                </a:lnTo>
                <a:lnTo>
                  <a:pt x="1082" y="520"/>
                </a:lnTo>
                <a:lnTo>
                  <a:pt x="1086" y="553"/>
                </a:lnTo>
                <a:lnTo>
                  <a:pt x="1091" y="569"/>
                </a:lnTo>
                <a:lnTo>
                  <a:pt x="1095" y="507"/>
                </a:lnTo>
                <a:lnTo>
                  <a:pt x="1099" y="582"/>
                </a:lnTo>
                <a:lnTo>
                  <a:pt x="1104" y="587"/>
                </a:lnTo>
                <a:lnTo>
                  <a:pt x="1108" y="581"/>
                </a:lnTo>
                <a:lnTo>
                  <a:pt x="1112" y="600"/>
                </a:lnTo>
                <a:lnTo>
                  <a:pt x="1117" y="565"/>
                </a:lnTo>
                <a:lnTo>
                  <a:pt x="1121" y="582"/>
                </a:lnTo>
                <a:lnTo>
                  <a:pt x="1125" y="544"/>
                </a:lnTo>
                <a:lnTo>
                  <a:pt x="1129" y="534"/>
                </a:lnTo>
                <a:lnTo>
                  <a:pt x="1134" y="580"/>
                </a:lnTo>
                <a:lnTo>
                  <a:pt x="1138" y="518"/>
                </a:lnTo>
                <a:lnTo>
                  <a:pt x="1142" y="516"/>
                </a:lnTo>
                <a:lnTo>
                  <a:pt x="1147" y="567"/>
                </a:lnTo>
                <a:lnTo>
                  <a:pt x="1151" y="613"/>
                </a:lnTo>
                <a:lnTo>
                  <a:pt x="1155" y="565"/>
                </a:lnTo>
                <a:lnTo>
                  <a:pt x="1159" y="539"/>
                </a:lnTo>
                <a:lnTo>
                  <a:pt x="1164" y="602"/>
                </a:lnTo>
                <a:lnTo>
                  <a:pt x="1168" y="579"/>
                </a:lnTo>
                <a:lnTo>
                  <a:pt x="1172" y="654"/>
                </a:lnTo>
                <a:lnTo>
                  <a:pt x="1177" y="562"/>
                </a:lnTo>
                <a:lnTo>
                  <a:pt x="1181" y="533"/>
                </a:lnTo>
                <a:lnTo>
                  <a:pt x="1185" y="653"/>
                </a:lnTo>
                <a:lnTo>
                  <a:pt x="1189" y="537"/>
                </a:lnTo>
                <a:lnTo>
                  <a:pt x="1194" y="480"/>
                </a:lnTo>
                <a:lnTo>
                  <a:pt x="1199" y="439"/>
                </a:lnTo>
                <a:lnTo>
                  <a:pt x="1202" y="458"/>
                </a:lnTo>
                <a:lnTo>
                  <a:pt x="1207" y="490"/>
                </a:lnTo>
                <a:lnTo>
                  <a:pt x="1211" y="591"/>
                </a:lnTo>
                <a:lnTo>
                  <a:pt x="1215" y="558"/>
                </a:lnTo>
                <a:lnTo>
                  <a:pt x="1220" y="487"/>
                </a:lnTo>
                <a:lnTo>
                  <a:pt x="1224" y="546"/>
                </a:lnTo>
                <a:lnTo>
                  <a:pt x="1229" y="488"/>
                </a:lnTo>
                <a:lnTo>
                  <a:pt x="1232" y="490"/>
                </a:lnTo>
                <a:lnTo>
                  <a:pt x="1237" y="518"/>
                </a:lnTo>
                <a:lnTo>
                  <a:pt x="1241" y="527"/>
                </a:lnTo>
                <a:lnTo>
                  <a:pt x="1246" y="590"/>
                </a:lnTo>
                <a:lnTo>
                  <a:pt x="1250" y="590"/>
                </a:lnTo>
                <a:lnTo>
                  <a:pt x="1254" y="548"/>
                </a:lnTo>
                <a:lnTo>
                  <a:pt x="1259" y="532"/>
                </a:lnTo>
                <a:lnTo>
                  <a:pt x="1262" y="558"/>
                </a:lnTo>
                <a:lnTo>
                  <a:pt x="1267" y="521"/>
                </a:lnTo>
                <a:lnTo>
                  <a:pt x="1272" y="540"/>
                </a:lnTo>
                <a:lnTo>
                  <a:pt x="1276" y="551"/>
                </a:lnTo>
                <a:lnTo>
                  <a:pt x="1280" y="532"/>
                </a:lnTo>
                <a:lnTo>
                  <a:pt x="1284" y="507"/>
                </a:lnTo>
                <a:lnTo>
                  <a:pt x="1289" y="604"/>
                </a:lnTo>
                <a:lnTo>
                  <a:pt x="1293" y="531"/>
                </a:lnTo>
                <a:lnTo>
                  <a:pt x="1297" y="509"/>
                </a:lnTo>
                <a:lnTo>
                  <a:pt x="1302" y="533"/>
                </a:lnTo>
                <a:lnTo>
                  <a:pt x="1306" y="528"/>
                </a:lnTo>
                <a:lnTo>
                  <a:pt x="1310" y="544"/>
                </a:lnTo>
                <a:lnTo>
                  <a:pt x="1314" y="554"/>
                </a:lnTo>
                <a:lnTo>
                  <a:pt x="1319" y="494"/>
                </a:lnTo>
                <a:lnTo>
                  <a:pt x="1323" y="484"/>
                </a:lnTo>
                <a:lnTo>
                  <a:pt x="1327" y="525"/>
                </a:lnTo>
                <a:lnTo>
                  <a:pt x="1332" y="627"/>
                </a:lnTo>
                <a:lnTo>
                  <a:pt x="1336" y="548"/>
                </a:lnTo>
                <a:lnTo>
                  <a:pt x="1340" y="540"/>
                </a:lnTo>
                <a:lnTo>
                  <a:pt x="1344" y="522"/>
                </a:lnTo>
                <a:lnTo>
                  <a:pt x="1349" y="550"/>
                </a:lnTo>
                <a:lnTo>
                  <a:pt x="1353" y="569"/>
                </a:lnTo>
                <a:lnTo>
                  <a:pt x="1357" y="628"/>
                </a:lnTo>
                <a:lnTo>
                  <a:pt x="1362" y="602"/>
                </a:lnTo>
                <a:lnTo>
                  <a:pt x="1366" y="541"/>
                </a:lnTo>
                <a:lnTo>
                  <a:pt x="1370" y="539"/>
                </a:lnTo>
                <a:lnTo>
                  <a:pt x="1374" y="537"/>
                </a:lnTo>
                <a:lnTo>
                  <a:pt x="1379" y="497"/>
                </a:lnTo>
                <a:lnTo>
                  <a:pt x="1383" y="618"/>
                </a:lnTo>
                <a:lnTo>
                  <a:pt x="1387" y="616"/>
                </a:lnTo>
                <a:lnTo>
                  <a:pt x="1392" y="561"/>
                </a:lnTo>
                <a:lnTo>
                  <a:pt x="1396" y="531"/>
                </a:lnTo>
                <a:lnTo>
                  <a:pt x="1400" y="441"/>
                </a:lnTo>
                <a:lnTo>
                  <a:pt x="1405" y="488"/>
                </a:lnTo>
                <a:lnTo>
                  <a:pt x="1409" y="574"/>
                </a:lnTo>
                <a:lnTo>
                  <a:pt x="1413" y="579"/>
                </a:lnTo>
                <a:lnTo>
                  <a:pt x="1417" y="546"/>
                </a:lnTo>
                <a:lnTo>
                  <a:pt x="1422" y="550"/>
                </a:lnTo>
                <a:lnTo>
                  <a:pt x="1426" y="581"/>
                </a:lnTo>
                <a:lnTo>
                  <a:pt x="1430" y="502"/>
                </a:lnTo>
                <a:lnTo>
                  <a:pt x="1435" y="536"/>
                </a:lnTo>
                <a:lnTo>
                  <a:pt x="1439" y="509"/>
                </a:lnTo>
                <a:lnTo>
                  <a:pt x="1443" y="518"/>
                </a:lnTo>
                <a:lnTo>
                  <a:pt x="1447" y="500"/>
                </a:lnTo>
                <a:lnTo>
                  <a:pt x="1452" y="479"/>
                </a:lnTo>
                <a:lnTo>
                  <a:pt x="1456" y="580"/>
                </a:lnTo>
                <a:lnTo>
                  <a:pt x="1460" y="475"/>
                </a:lnTo>
                <a:lnTo>
                  <a:pt x="1465" y="560"/>
                </a:lnTo>
                <a:lnTo>
                  <a:pt x="1469" y="536"/>
                </a:lnTo>
                <a:lnTo>
                  <a:pt x="1473" y="557"/>
                </a:lnTo>
                <a:lnTo>
                  <a:pt x="1477" y="597"/>
                </a:lnTo>
                <a:lnTo>
                  <a:pt x="1482" y="589"/>
                </a:lnTo>
                <a:lnTo>
                  <a:pt x="1486" y="467"/>
                </a:lnTo>
                <a:lnTo>
                  <a:pt x="1490" y="522"/>
                </a:lnTo>
                <a:lnTo>
                  <a:pt x="1495" y="486"/>
                </a:lnTo>
                <a:lnTo>
                  <a:pt x="1499" y="495"/>
                </a:lnTo>
                <a:lnTo>
                  <a:pt x="1503" y="497"/>
                </a:lnTo>
                <a:lnTo>
                  <a:pt x="1508" y="582"/>
                </a:lnTo>
                <a:lnTo>
                  <a:pt x="1512" y="546"/>
                </a:lnTo>
                <a:lnTo>
                  <a:pt x="1516" y="583"/>
                </a:lnTo>
                <a:lnTo>
                  <a:pt x="1520" y="561"/>
                </a:lnTo>
                <a:lnTo>
                  <a:pt x="1525" y="580"/>
                </a:lnTo>
                <a:lnTo>
                  <a:pt x="1529" y="580"/>
                </a:lnTo>
                <a:lnTo>
                  <a:pt x="1533" y="497"/>
                </a:lnTo>
                <a:lnTo>
                  <a:pt x="1538" y="495"/>
                </a:lnTo>
                <a:lnTo>
                  <a:pt x="1542" y="582"/>
                </a:lnTo>
                <a:lnTo>
                  <a:pt x="1546" y="616"/>
                </a:lnTo>
                <a:lnTo>
                  <a:pt x="1550" y="560"/>
                </a:lnTo>
                <a:lnTo>
                  <a:pt x="1555" y="438"/>
                </a:lnTo>
                <a:lnTo>
                  <a:pt x="1559" y="570"/>
                </a:lnTo>
                <a:lnTo>
                  <a:pt x="1563" y="606"/>
                </a:lnTo>
                <a:lnTo>
                  <a:pt x="1568" y="657"/>
                </a:lnTo>
                <a:lnTo>
                  <a:pt x="1572" y="573"/>
                </a:lnTo>
                <a:lnTo>
                  <a:pt x="1576" y="530"/>
                </a:lnTo>
                <a:lnTo>
                  <a:pt x="1580" y="631"/>
                </a:lnTo>
                <a:lnTo>
                  <a:pt x="1585" y="625"/>
                </a:lnTo>
                <a:lnTo>
                  <a:pt x="1589" y="553"/>
                </a:lnTo>
                <a:lnTo>
                  <a:pt x="1593" y="576"/>
                </a:lnTo>
                <a:lnTo>
                  <a:pt x="1598" y="511"/>
                </a:lnTo>
                <a:lnTo>
                  <a:pt x="1602" y="554"/>
                </a:lnTo>
                <a:lnTo>
                  <a:pt x="1606" y="598"/>
                </a:lnTo>
                <a:lnTo>
                  <a:pt x="1611" y="492"/>
                </a:lnTo>
                <a:lnTo>
                  <a:pt x="1615" y="489"/>
                </a:lnTo>
                <a:lnTo>
                  <a:pt x="1619" y="561"/>
                </a:lnTo>
                <a:lnTo>
                  <a:pt x="1623" y="496"/>
                </a:lnTo>
                <a:lnTo>
                  <a:pt x="1628" y="493"/>
                </a:lnTo>
                <a:lnTo>
                  <a:pt x="1632" y="572"/>
                </a:lnTo>
                <a:lnTo>
                  <a:pt x="1636" y="572"/>
                </a:lnTo>
                <a:lnTo>
                  <a:pt x="1641" y="522"/>
                </a:lnTo>
                <a:lnTo>
                  <a:pt x="1645" y="597"/>
                </a:lnTo>
                <a:lnTo>
                  <a:pt x="1649" y="656"/>
                </a:lnTo>
                <a:lnTo>
                  <a:pt x="1653" y="625"/>
                </a:lnTo>
                <a:lnTo>
                  <a:pt x="1658" y="529"/>
                </a:lnTo>
                <a:lnTo>
                  <a:pt x="1663" y="531"/>
                </a:lnTo>
                <a:lnTo>
                  <a:pt x="1666" y="561"/>
                </a:lnTo>
                <a:lnTo>
                  <a:pt x="1671" y="563"/>
                </a:lnTo>
                <a:lnTo>
                  <a:pt x="1675" y="531"/>
                </a:lnTo>
                <a:lnTo>
                  <a:pt x="1680" y="491"/>
                </a:lnTo>
                <a:lnTo>
                  <a:pt x="1683" y="512"/>
                </a:lnTo>
                <a:lnTo>
                  <a:pt x="1688" y="571"/>
                </a:lnTo>
                <a:lnTo>
                  <a:pt x="1693" y="462"/>
                </a:lnTo>
                <a:lnTo>
                  <a:pt x="1696" y="514"/>
                </a:lnTo>
                <a:lnTo>
                  <a:pt x="1701" y="628"/>
                </a:lnTo>
                <a:lnTo>
                  <a:pt x="1705" y="668"/>
                </a:lnTo>
                <a:lnTo>
                  <a:pt x="1710" y="640"/>
                </a:lnTo>
                <a:lnTo>
                  <a:pt x="1714" y="591"/>
                </a:lnTo>
                <a:lnTo>
                  <a:pt x="1718" y="601"/>
                </a:lnTo>
                <a:lnTo>
                  <a:pt x="1723" y="662"/>
                </a:lnTo>
                <a:lnTo>
                  <a:pt x="1727" y="578"/>
                </a:lnTo>
                <a:lnTo>
                  <a:pt x="1731" y="582"/>
                </a:lnTo>
                <a:lnTo>
                  <a:pt x="1735" y="492"/>
                </a:lnTo>
                <a:lnTo>
                  <a:pt x="1740" y="618"/>
                </a:lnTo>
                <a:lnTo>
                  <a:pt x="1744" y="565"/>
                </a:lnTo>
                <a:lnTo>
                  <a:pt x="1748" y="577"/>
                </a:lnTo>
                <a:lnTo>
                  <a:pt x="1753" y="572"/>
                </a:lnTo>
                <a:lnTo>
                  <a:pt x="1757" y="530"/>
                </a:lnTo>
                <a:lnTo>
                  <a:pt x="1761" y="584"/>
                </a:lnTo>
                <a:lnTo>
                  <a:pt x="1766" y="602"/>
                </a:lnTo>
                <a:lnTo>
                  <a:pt x="1770" y="547"/>
                </a:lnTo>
                <a:lnTo>
                  <a:pt x="1774" y="572"/>
                </a:lnTo>
                <a:lnTo>
                  <a:pt x="1778" y="559"/>
                </a:lnTo>
                <a:lnTo>
                  <a:pt x="1783" y="615"/>
                </a:lnTo>
                <a:lnTo>
                  <a:pt x="1787" y="548"/>
                </a:lnTo>
                <a:lnTo>
                  <a:pt x="1791" y="648"/>
                </a:lnTo>
                <a:lnTo>
                  <a:pt x="1796" y="586"/>
                </a:lnTo>
                <a:lnTo>
                  <a:pt x="1800" y="561"/>
                </a:lnTo>
                <a:lnTo>
                  <a:pt x="1804" y="546"/>
                </a:lnTo>
                <a:lnTo>
                  <a:pt x="1808" y="552"/>
                </a:lnTo>
                <a:lnTo>
                  <a:pt x="1813" y="599"/>
                </a:lnTo>
                <a:lnTo>
                  <a:pt x="1817" y="583"/>
                </a:lnTo>
                <a:lnTo>
                  <a:pt x="1821" y="531"/>
                </a:lnTo>
                <a:lnTo>
                  <a:pt x="1826" y="537"/>
                </a:lnTo>
                <a:lnTo>
                  <a:pt x="1830" y="581"/>
                </a:lnTo>
                <a:lnTo>
                  <a:pt x="1834" y="545"/>
                </a:lnTo>
                <a:lnTo>
                  <a:pt x="1838" y="421"/>
                </a:lnTo>
                <a:lnTo>
                  <a:pt x="1843" y="588"/>
                </a:lnTo>
                <a:lnTo>
                  <a:pt x="1847" y="512"/>
                </a:lnTo>
                <a:lnTo>
                  <a:pt x="1851" y="609"/>
                </a:lnTo>
                <a:lnTo>
                  <a:pt x="1856" y="521"/>
                </a:lnTo>
                <a:lnTo>
                  <a:pt x="1860" y="474"/>
                </a:lnTo>
                <a:lnTo>
                  <a:pt x="1864" y="487"/>
                </a:lnTo>
                <a:lnTo>
                  <a:pt x="1869" y="497"/>
                </a:lnTo>
                <a:lnTo>
                  <a:pt x="1873" y="527"/>
                </a:lnTo>
                <a:lnTo>
                  <a:pt x="1877" y="617"/>
                </a:lnTo>
                <a:lnTo>
                  <a:pt x="1881" y="574"/>
                </a:lnTo>
                <a:lnTo>
                  <a:pt x="1886" y="614"/>
                </a:lnTo>
                <a:lnTo>
                  <a:pt x="1890" y="571"/>
                </a:lnTo>
                <a:lnTo>
                  <a:pt x="1894" y="562"/>
                </a:lnTo>
                <a:lnTo>
                  <a:pt x="1899" y="601"/>
                </a:lnTo>
                <a:lnTo>
                  <a:pt x="1903" y="519"/>
                </a:lnTo>
                <a:lnTo>
                  <a:pt x="1907" y="554"/>
                </a:lnTo>
                <a:lnTo>
                  <a:pt x="1911" y="576"/>
                </a:lnTo>
                <a:lnTo>
                  <a:pt x="1916" y="614"/>
                </a:lnTo>
                <a:lnTo>
                  <a:pt x="1920" y="475"/>
                </a:lnTo>
                <a:lnTo>
                  <a:pt x="1924" y="539"/>
                </a:lnTo>
                <a:lnTo>
                  <a:pt x="1929" y="593"/>
                </a:lnTo>
                <a:lnTo>
                  <a:pt x="1933" y="652"/>
                </a:lnTo>
                <a:lnTo>
                  <a:pt x="1937" y="540"/>
                </a:lnTo>
                <a:lnTo>
                  <a:pt x="1941" y="546"/>
                </a:lnTo>
                <a:lnTo>
                  <a:pt x="1946" y="605"/>
                </a:lnTo>
                <a:lnTo>
                  <a:pt x="1950" y="522"/>
                </a:lnTo>
                <a:lnTo>
                  <a:pt x="1954" y="553"/>
                </a:lnTo>
                <a:lnTo>
                  <a:pt x="1959" y="624"/>
                </a:lnTo>
                <a:lnTo>
                  <a:pt x="1963" y="492"/>
                </a:lnTo>
                <a:lnTo>
                  <a:pt x="1967" y="579"/>
                </a:lnTo>
                <a:lnTo>
                  <a:pt x="1972" y="593"/>
                </a:lnTo>
                <a:lnTo>
                  <a:pt x="1976" y="611"/>
                </a:lnTo>
                <a:lnTo>
                  <a:pt x="1980" y="569"/>
                </a:lnTo>
                <a:lnTo>
                  <a:pt x="1984" y="469"/>
                </a:lnTo>
                <a:lnTo>
                  <a:pt x="1989" y="501"/>
                </a:lnTo>
                <a:lnTo>
                  <a:pt x="1993" y="482"/>
                </a:lnTo>
                <a:lnTo>
                  <a:pt x="1997" y="673"/>
                </a:lnTo>
                <a:lnTo>
                  <a:pt x="2002" y="540"/>
                </a:lnTo>
                <a:lnTo>
                  <a:pt x="2006" y="553"/>
                </a:lnTo>
                <a:lnTo>
                  <a:pt x="2010" y="491"/>
                </a:lnTo>
                <a:lnTo>
                  <a:pt x="2014" y="537"/>
                </a:lnTo>
                <a:lnTo>
                  <a:pt x="2019" y="591"/>
                </a:lnTo>
                <a:lnTo>
                  <a:pt x="2023" y="509"/>
                </a:lnTo>
                <a:lnTo>
                  <a:pt x="2027" y="551"/>
                </a:lnTo>
                <a:lnTo>
                  <a:pt x="2032" y="548"/>
                </a:lnTo>
                <a:lnTo>
                  <a:pt x="2036" y="540"/>
                </a:lnTo>
                <a:lnTo>
                  <a:pt x="2040" y="610"/>
                </a:lnTo>
                <a:lnTo>
                  <a:pt x="2044" y="612"/>
                </a:lnTo>
                <a:lnTo>
                  <a:pt x="2049" y="610"/>
                </a:lnTo>
                <a:lnTo>
                  <a:pt x="2053" y="560"/>
                </a:lnTo>
                <a:lnTo>
                  <a:pt x="2057" y="583"/>
                </a:lnTo>
                <a:lnTo>
                  <a:pt x="2062" y="513"/>
                </a:lnTo>
                <a:lnTo>
                  <a:pt x="2066" y="565"/>
                </a:lnTo>
                <a:lnTo>
                  <a:pt x="2070" y="572"/>
                </a:lnTo>
                <a:lnTo>
                  <a:pt x="2074" y="519"/>
                </a:lnTo>
                <a:lnTo>
                  <a:pt x="2079" y="490"/>
                </a:lnTo>
                <a:lnTo>
                  <a:pt x="2084" y="400"/>
                </a:lnTo>
                <a:lnTo>
                  <a:pt x="2087" y="520"/>
                </a:lnTo>
                <a:lnTo>
                  <a:pt x="2092" y="525"/>
                </a:lnTo>
                <a:lnTo>
                  <a:pt x="2096" y="508"/>
                </a:lnTo>
                <a:lnTo>
                  <a:pt x="2100" y="537"/>
                </a:lnTo>
                <a:lnTo>
                  <a:pt x="2105" y="704"/>
                </a:lnTo>
                <a:lnTo>
                  <a:pt x="2109" y="593"/>
                </a:lnTo>
                <a:lnTo>
                  <a:pt x="2114" y="642"/>
                </a:lnTo>
                <a:lnTo>
                  <a:pt x="2117" y="600"/>
                </a:lnTo>
                <a:lnTo>
                  <a:pt x="2122" y="544"/>
                </a:lnTo>
                <a:lnTo>
                  <a:pt x="2126" y="472"/>
                </a:lnTo>
                <a:lnTo>
                  <a:pt x="2130" y="441"/>
                </a:lnTo>
                <a:lnTo>
                  <a:pt x="2135" y="583"/>
                </a:lnTo>
                <a:lnTo>
                  <a:pt x="2139" y="585"/>
                </a:lnTo>
                <a:lnTo>
                  <a:pt x="2144" y="589"/>
                </a:lnTo>
                <a:lnTo>
                  <a:pt x="2147" y="627"/>
                </a:lnTo>
                <a:lnTo>
                  <a:pt x="2152" y="524"/>
                </a:lnTo>
                <a:lnTo>
                  <a:pt x="2157" y="575"/>
                </a:lnTo>
                <a:lnTo>
                  <a:pt x="2161" y="524"/>
                </a:lnTo>
                <a:lnTo>
                  <a:pt x="2165" y="629"/>
                </a:lnTo>
                <a:lnTo>
                  <a:pt x="2169" y="527"/>
                </a:lnTo>
                <a:lnTo>
                  <a:pt x="2174" y="528"/>
                </a:lnTo>
                <a:lnTo>
                  <a:pt x="2177" y="573"/>
                </a:lnTo>
                <a:lnTo>
                  <a:pt x="2182" y="643"/>
                </a:lnTo>
                <a:lnTo>
                  <a:pt x="2187" y="646"/>
                </a:lnTo>
                <a:lnTo>
                  <a:pt x="2191" y="537"/>
                </a:lnTo>
                <a:lnTo>
                  <a:pt x="2195" y="575"/>
                </a:lnTo>
                <a:lnTo>
                  <a:pt x="2199" y="465"/>
                </a:lnTo>
                <a:lnTo>
                  <a:pt x="2204" y="494"/>
                </a:lnTo>
                <a:lnTo>
                  <a:pt x="2208" y="501"/>
                </a:lnTo>
                <a:lnTo>
                  <a:pt x="2212" y="593"/>
                </a:lnTo>
                <a:lnTo>
                  <a:pt x="2217" y="535"/>
                </a:lnTo>
                <a:lnTo>
                  <a:pt x="2221" y="512"/>
                </a:lnTo>
                <a:lnTo>
                  <a:pt x="2225" y="554"/>
                </a:lnTo>
                <a:lnTo>
                  <a:pt x="2229" y="576"/>
                </a:lnTo>
                <a:lnTo>
                  <a:pt x="2234" y="646"/>
                </a:lnTo>
                <a:lnTo>
                  <a:pt x="2238" y="633"/>
                </a:lnTo>
                <a:lnTo>
                  <a:pt x="2242" y="507"/>
                </a:lnTo>
                <a:lnTo>
                  <a:pt x="2247" y="567"/>
                </a:lnTo>
                <a:lnTo>
                  <a:pt x="2251" y="640"/>
                </a:lnTo>
                <a:lnTo>
                  <a:pt x="2255" y="546"/>
                </a:lnTo>
                <a:lnTo>
                  <a:pt x="2260" y="691"/>
                </a:lnTo>
                <a:lnTo>
                  <a:pt x="2264" y="644"/>
                </a:lnTo>
                <a:lnTo>
                  <a:pt x="2268" y="514"/>
                </a:lnTo>
                <a:lnTo>
                  <a:pt x="2272" y="584"/>
                </a:lnTo>
                <a:lnTo>
                  <a:pt x="2277" y="589"/>
                </a:lnTo>
                <a:lnTo>
                  <a:pt x="2281" y="631"/>
                </a:lnTo>
                <a:lnTo>
                  <a:pt x="2285" y="572"/>
                </a:lnTo>
                <a:lnTo>
                  <a:pt x="2290" y="559"/>
                </a:lnTo>
                <a:lnTo>
                  <a:pt x="2294" y="506"/>
                </a:lnTo>
                <a:lnTo>
                  <a:pt x="2298" y="581"/>
                </a:lnTo>
                <a:lnTo>
                  <a:pt x="2302" y="542"/>
                </a:lnTo>
                <a:lnTo>
                  <a:pt x="2307" y="524"/>
                </a:lnTo>
                <a:lnTo>
                  <a:pt x="2311" y="564"/>
                </a:lnTo>
                <a:lnTo>
                  <a:pt x="2315" y="505"/>
                </a:lnTo>
                <a:lnTo>
                  <a:pt x="2320" y="576"/>
                </a:lnTo>
                <a:lnTo>
                  <a:pt x="2324" y="468"/>
                </a:lnTo>
                <a:lnTo>
                  <a:pt x="2328" y="546"/>
                </a:lnTo>
                <a:lnTo>
                  <a:pt x="2332" y="551"/>
                </a:lnTo>
                <a:lnTo>
                  <a:pt x="2337" y="637"/>
                </a:lnTo>
                <a:lnTo>
                  <a:pt x="2341" y="640"/>
                </a:lnTo>
                <a:lnTo>
                  <a:pt x="2345" y="672"/>
                </a:lnTo>
                <a:lnTo>
                  <a:pt x="2350" y="510"/>
                </a:lnTo>
                <a:lnTo>
                  <a:pt x="2354" y="479"/>
                </a:lnTo>
                <a:lnTo>
                  <a:pt x="2358" y="574"/>
                </a:lnTo>
                <a:lnTo>
                  <a:pt x="2363" y="629"/>
                </a:lnTo>
                <a:lnTo>
                  <a:pt x="2367" y="567"/>
                </a:lnTo>
                <a:lnTo>
                  <a:pt x="2371" y="508"/>
                </a:lnTo>
                <a:lnTo>
                  <a:pt x="2375" y="554"/>
                </a:lnTo>
                <a:lnTo>
                  <a:pt x="2380" y="595"/>
                </a:lnTo>
                <a:lnTo>
                  <a:pt x="2384" y="582"/>
                </a:lnTo>
                <a:lnTo>
                  <a:pt x="2388" y="668"/>
                </a:lnTo>
                <a:lnTo>
                  <a:pt x="2393" y="644"/>
                </a:lnTo>
                <a:lnTo>
                  <a:pt x="2397" y="549"/>
                </a:lnTo>
                <a:lnTo>
                  <a:pt x="2401" y="541"/>
                </a:lnTo>
                <a:lnTo>
                  <a:pt x="2405" y="621"/>
                </a:lnTo>
                <a:lnTo>
                  <a:pt x="2410" y="492"/>
                </a:lnTo>
                <a:lnTo>
                  <a:pt x="2414" y="595"/>
                </a:lnTo>
                <a:lnTo>
                  <a:pt x="2418" y="523"/>
                </a:lnTo>
                <a:lnTo>
                  <a:pt x="2423" y="473"/>
                </a:lnTo>
                <a:lnTo>
                  <a:pt x="2427" y="546"/>
                </a:lnTo>
                <a:lnTo>
                  <a:pt x="2431" y="489"/>
                </a:lnTo>
                <a:lnTo>
                  <a:pt x="2435" y="525"/>
                </a:lnTo>
                <a:lnTo>
                  <a:pt x="2440" y="524"/>
                </a:lnTo>
                <a:lnTo>
                  <a:pt x="2444" y="664"/>
                </a:lnTo>
                <a:lnTo>
                  <a:pt x="2448" y="617"/>
                </a:lnTo>
                <a:lnTo>
                  <a:pt x="2453" y="597"/>
                </a:lnTo>
                <a:lnTo>
                  <a:pt x="2457" y="548"/>
                </a:lnTo>
                <a:lnTo>
                  <a:pt x="2461" y="542"/>
                </a:lnTo>
                <a:lnTo>
                  <a:pt x="2466" y="593"/>
                </a:lnTo>
                <a:lnTo>
                  <a:pt x="2470" y="569"/>
                </a:lnTo>
                <a:lnTo>
                  <a:pt x="2474" y="461"/>
                </a:lnTo>
                <a:lnTo>
                  <a:pt x="2478" y="628"/>
                </a:lnTo>
                <a:lnTo>
                  <a:pt x="2483" y="635"/>
                </a:lnTo>
                <a:lnTo>
                  <a:pt x="2487" y="501"/>
                </a:lnTo>
                <a:lnTo>
                  <a:pt x="2491" y="627"/>
                </a:lnTo>
                <a:lnTo>
                  <a:pt x="2496" y="599"/>
                </a:lnTo>
                <a:lnTo>
                  <a:pt x="2500" y="557"/>
                </a:lnTo>
                <a:lnTo>
                  <a:pt x="2504" y="550"/>
                </a:lnTo>
                <a:lnTo>
                  <a:pt x="2508" y="542"/>
                </a:lnTo>
                <a:lnTo>
                  <a:pt x="2513" y="583"/>
                </a:lnTo>
                <a:lnTo>
                  <a:pt x="2518" y="520"/>
                </a:lnTo>
                <a:lnTo>
                  <a:pt x="2521" y="566"/>
                </a:lnTo>
                <a:lnTo>
                  <a:pt x="2526" y="507"/>
                </a:lnTo>
                <a:lnTo>
                  <a:pt x="2530" y="492"/>
                </a:lnTo>
                <a:lnTo>
                  <a:pt x="2534" y="572"/>
                </a:lnTo>
                <a:lnTo>
                  <a:pt x="2538" y="518"/>
                </a:lnTo>
                <a:lnTo>
                  <a:pt x="2543" y="555"/>
                </a:lnTo>
                <a:lnTo>
                  <a:pt x="2548" y="540"/>
                </a:lnTo>
                <a:lnTo>
                  <a:pt x="2551" y="612"/>
                </a:lnTo>
                <a:lnTo>
                  <a:pt x="2556" y="618"/>
                </a:lnTo>
                <a:lnTo>
                  <a:pt x="2560" y="593"/>
                </a:lnTo>
                <a:lnTo>
                  <a:pt x="2564" y="606"/>
                </a:lnTo>
                <a:lnTo>
                  <a:pt x="2569" y="553"/>
                </a:lnTo>
                <a:lnTo>
                  <a:pt x="2573" y="536"/>
                </a:lnTo>
                <a:lnTo>
                  <a:pt x="2578" y="565"/>
                </a:lnTo>
                <a:lnTo>
                  <a:pt x="2581" y="560"/>
                </a:lnTo>
                <a:lnTo>
                  <a:pt x="2586" y="594"/>
                </a:lnTo>
                <a:lnTo>
                  <a:pt x="2590" y="643"/>
                </a:lnTo>
                <a:lnTo>
                  <a:pt x="2595" y="592"/>
                </a:lnTo>
                <a:lnTo>
                  <a:pt x="2599" y="619"/>
                </a:lnTo>
                <a:lnTo>
                  <a:pt x="2603" y="608"/>
                </a:lnTo>
                <a:lnTo>
                  <a:pt x="2608" y="629"/>
                </a:lnTo>
                <a:lnTo>
                  <a:pt x="2611" y="554"/>
                </a:lnTo>
                <a:lnTo>
                  <a:pt x="2616" y="586"/>
                </a:lnTo>
                <a:lnTo>
                  <a:pt x="2621" y="630"/>
                </a:lnTo>
                <a:lnTo>
                  <a:pt x="2625" y="571"/>
                </a:lnTo>
                <a:lnTo>
                  <a:pt x="2629" y="586"/>
                </a:lnTo>
                <a:lnTo>
                  <a:pt x="2633" y="589"/>
                </a:lnTo>
                <a:lnTo>
                  <a:pt x="2638" y="612"/>
                </a:lnTo>
                <a:lnTo>
                  <a:pt x="2642" y="545"/>
                </a:lnTo>
                <a:lnTo>
                  <a:pt x="2646" y="616"/>
                </a:lnTo>
                <a:lnTo>
                  <a:pt x="2651" y="623"/>
                </a:lnTo>
                <a:lnTo>
                  <a:pt x="2655" y="599"/>
                </a:lnTo>
                <a:lnTo>
                  <a:pt x="2659" y="564"/>
                </a:lnTo>
                <a:lnTo>
                  <a:pt x="2663" y="592"/>
                </a:lnTo>
                <a:lnTo>
                  <a:pt x="2668" y="531"/>
                </a:lnTo>
                <a:lnTo>
                  <a:pt x="2672" y="486"/>
                </a:lnTo>
                <a:lnTo>
                  <a:pt x="2676" y="590"/>
                </a:lnTo>
                <a:lnTo>
                  <a:pt x="2681" y="564"/>
                </a:lnTo>
                <a:lnTo>
                  <a:pt x="2685" y="556"/>
                </a:lnTo>
                <a:lnTo>
                  <a:pt x="2689" y="586"/>
                </a:lnTo>
                <a:lnTo>
                  <a:pt x="2693" y="639"/>
                </a:lnTo>
                <a:lnTo>
                  <a:pt x="2698" y="593"/>
                </a:lnTo>
              </a:path>
            </a:pathLst>
          </a:custGeom>
          <a:noFill/>
          <a:ln w="47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3" name="Freeform 102"/>
          <p:cNvSpPr>
            <a:spLocks/>
          </p:cNvSpPr>
          <p:nvPr/>
        </p:nvSpPr>
        <p:spPr bwMode="auto">
          <a:xfrm>
            <a:off x="684213" y="4567238"/>
            <a:ext cx="4289425" cy="1558925"/>
          </a:xfrm>
          <a:custGeom>
            <a:avLst/>
            <a:gdLst>
              <a:gd name="T0" fmla="*/ 2147483647 w 2702"/>
              <a:gd name="T1" fmla="*/ 2147483647 h 982"/>
              <a:gd name="T2" fmla="*/ 2147483647 w 2702"/>
              <a:gd name="T3" fmla="*/ 2147483647 h 982"/>
              <a:gd name="T4" fmla="*/ 2147483647 w 2702"/>
              <a:gd name="T5" fmla="*/ 2147483647 h 982"/>
              <a:gd name="T6" fmla="*/ 2147483647 w 2702"/>
              <a:gd name="T7" fmla="*/ 2147483647 h 982"/>
              <a:gd name="T8" fmla="*/ 2147483647 w 2702"/>
              <a:gd name="T9" fmla="*/ 2147483647 h 982"/>
              <a:gd name="T10" fmla="*/ 2147483647 w 2702"/>
              <a:gd name="T11" fmla="*/ 2147483647 h 982"/>
              <a:gd name="T12" fmla="*/ 2147483647 w 2702"/>
              <a:gd name="T13" fmla="*/ 2147483647 h 982"/>
              <a:gd name="T14" fmla="*/ 2147483647 w 2702"/>
              <a:gd name="T15" fmla="*/ 2147483647 h 982"/>
              <a:gd name="T16" fmla="*/ 2147483647 w 2702"/>
              <a:gd name="T17" fmla="*/ 2147483647 h 982"/>
              <a:gd name="T18" fmla="*/ 2147483647 w 2702"/>
              <a:gd name="T19" fmla="*/ 2147483647 h 982"/>
              <a:gd name="T20" fmla="*/ 2147483647 w 2702"/>
              <a:gd name="T21" fmla="*/ 2147483647 h 982"/>
              <a:gd name="T22" fmla="*/ 2147483647 w 2702"/>
              <a:gd name="T23" fmla="*/ 2147483647 h 982"/>
              <a:gd name="T24" fmla="*/ 2147483647 w 2702"/>
              <a:gd name="T25" fmla="*/ 2147483647 h 982"/>
              <a:gd name="T26" fmla="*/ 2147483647 w 2702"/>
              <a:gd name="T27" fmla="*/ 2147483647 h 982"/>
              <a:gd name="T28" fmla="*/ 2147483647 w 2702"/>
              <a:gd name="T29" fmla="*/ 2147483647 h 982"/>
              <a:gd name="T30" fmla="*/ 2147483647 w 2702"/>
              <a:gd name="T31" fmla="*/ 2147483647 h 982"/>
              <a:gd name="T32" fmla="*/ 2147483647 w 2702"/>
              <a:gd name="T33" fmla="*/ 2147483647 h 982"/>
              <a:gd name="T34" fmla="*/ 2147483647 w 2702"/>
              <a:gd name="T35" fmla="*/ 2147483647 h 982"/>
              <a:gd name="T36" fmla="*/ 2147483647 w 2702"/>
              <a:gd name="T37" fmla="*/ 2147483647 h 982"/>
              <a:gd name="T38" fmla="*/ 2147483647 w 2702"/>
              <a:gd name="T39" fmla="*/ 2147483647 h 982"/>
              <a:gd name="T40" fmla="*/ 2147483647 w 2702"/>
              <a:gd name="T41" fmla="*/ 2147483647 h 982"/>
              <a:gd name="T42" fmla="*/ 2147483647 w 2702"/>
              <a:gd name="T43" fmla="*/ 2147483647 h 982"/>
              <a:gd name="T44" fmla="*/ 2147483647 w 2702"/>
              <a:gd name="T45" fmla="*/ 2147483647 h 982"/>
              <a:gd name="T46" fmla="*/ 2147483647 w 2702"/>
              <a:gd name="T47" fmla="*/ 2147483647 h 982"/>
              <a:gd name="T48" fmla="*/ 2147483647 w 2702"/>
              <a:gd name="T49" fmla="*/ 2147483647 h 982"/>
              <a:gd name="T50" fmla="*/ 2147483647 w 2702"/>
              <a:gd name="T51" fmla="*/ 2147483647 h 982"/>
              <a:gd name="T52" fmla="*/ 2147483647 w 2702"/>
              <a:gd name="T53" fmla="*/ 2147483647 h 982"/>
              <a:gd name="T54" fmla="*/ 2147483647 w 2702"/>
              <a:gd name="T55" fmla="*/ 2147483647 h 982"/>
              <a:gd name="T56" fmla="*/ 2147483647 w 2702"/>
              <a:gd name="T57" fmla="*/ 2147483647 h 982"/>
              <a:gd name="T58" fmla="*/ 2147483647 w 2702"/>
              <a:gd name="T59" fmla="*/ 2147483647 h 982"/>
              <a:gd name="T60" fmla="*/ 2147483647 w 2702"/>
              <a:gd name="T61" fmla="*/ 2147483647 h 982"/>
              <a:gd name="T62" fmla="*/ 2147483647 w 2702"/>
              <a:gd name="T63" fmla="*/ 2147483647 h 982"/>
              <a:gd name="T64" fmla="*/ 2147483647 w 2702"/>
              <a:gd name="T65" fmla="*/ 2147483647 h 982"/>
              <a:gd name="T66" fmla="*/ 2147483647 w 2702"/>
              <a:gd name="T67" fmla="*/ 2147483647 h 982"/>
              <a:gd name="T68" fmla="*/ 2147483647 w 2702"/>
              <a:gd name="T69" fmla="*/ 2147483647 h 982"/>
              <a:gd name="T70" fmla="*/ 2147483647 w 2702"/>
              <a:gd name="T71" fmla="*/ 2147483647 h 982"/>
              <a:gd name="T72" fmla="*/ 2147483647 w 2702"/>
              <a:gd name="T73" fmla="*/ 2147483647 h 982"/>
              <a:gd name="T74" fmla="*/ 2147483647 w 2702"/>
              <a:gd name="T75" fmla="*/ 2147483647 h 982"/>
              <a:gd name="T76" fmla="*/ 2147483647 w 2702"/>
              <a:gd name="T77" fmla="*/ 2147483647 h 982"/>
              <a:gd name="T78" fmla="*/ 2147483647 w 2702"/>
              <a:gd name="T79" fmla="*/ 2147483647 h 982"/>
              <a:gd name="T80" fmla="*/ 2147483647 w 2702"/>
              <a:gd name="T81" fmla="*/ 2147483647 h 982"/>
              <a:gd name="T82" fmla="*/ 2147483647 w 2702"/>
              <a:gd name="T83" fmla="*/ 2147483647 h 982"/>
              <a:gd name="T84" fmla="*/ 2147483647 w 2702"/>
              <a:gd name="T85" fmla="*/ 2147483647 h 982"/>
              <a:gd name="T86" fmla="*/ 2147483647 w 2702"/>
              <a:gd name="T87" fmla="*/ 2147483647 h 982"/>
              <a:gd name="T88" fmla="*/ 2147483647 w 2702"/>
              <a:gd name="T89" fmla="*/ 2147483647 h 982"/>
              <a:gd name="T90" fmla="*/ 2147483647 w 2702"/>
              <a:gd name="T91" fmla="*/ 2147483647 h 982"/>
              <a:gd name="T92" fmla="*/ 2147483647 w 2702"/>
              <a:gd name="T93" fmla="*/ 2147483647 h 982"/>
              <a:gd name="T94" fmla="*/ 2147483647 w 2702"/>
              <a:gd name="T95" fmla="*/ 2147483647 h 982"/>
              <a:gd name="T96" fmla="*/ 2147483647 w 2702"/>
              <a:gd name="T97" fmla="*/ 2147483647 h 982"/>
              <a:gd name="T98" fmla="*/ 2147483647 w 2702"/>
              <a:gd name="T99" fmla="*/ 2147483647 h 982"/>
              <a:gd name="T100" fmla="*/ 2147483647 w 2702"/>
              <a:gd name="T101" fmla="*/ 2147483647 h 982"/>
              <a:gd name="T102" fmla="*/ 2147483647 w 2702"/>
              <a:gd name="T103" fmla="*/ 2147483647 h 982"/>
              <a:gd name="T104" fmla="*/ 2147483647 w 2702"/>
              <a:gd name="T105" fmla="*/ 2147483647 h 982"/>
              <a:gd name="T106" fmla="*/ 2147483647 w 2702"/>
              <a:gd name="T107" fmla="*/ 2147483647 h 982"/>
              <a:gd name="T108" fmla="*/ 2147483647 w 2702"/>
              <a:gd name="T109" fmla="*/ 2147483647 h 982"/>
              <a:gd name="T110" fmla="*/ 2147483647 w 2702"/>
              <a:gd name="T111" fmla="*/ 2147483647 h 982"/>
              <a:gd name="T112" fmla="*/ 2147483647 w 2702"/>
              <a:gd name="T113" fmla="*/ 2147483647 h 982"/>
              <a:gd name="T114" fmla="*/ 2147483647 w 2702"/>
              <a:gd name="T115" fmla="*/ 2147483647 h 982"/>
              <a:gd name="T116" fmla="*/ 2147483647 w 2702"/>
              <a:gd name="T117" fmla="*/ 2147483647 h 982"/>
              <a:gd name="T118" fmla="*/ 2147483647 w 2702"/>
              <a:gd name="T119" fmla="*/ 2147483647 h 982"/>
              <a:gd name="T120" fmla="*/ 2147483647 w 2702"/>
              <a:gd name="T121" fmla="*/ 2147483647 h 982"/>
              <a:gd name="T122" fmla="*/ 2147483647 w 2702"/>
              <a:gd name="T123" fmla="*/ 2147483647 h 982"/>
              <a:gd name="T124" fmla="*/ 2147483647 w 2702"/>
              <a:gd name="T125" fmla="*/ 2147483647 h 9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02" h="982">
                <a:moveTo>
                  <a:pt x="0" y="0"/>
                </a:moveTo>
                <a:lnTo>
                  <a:pt x="0" y="940"/>
                </a:lnTo>
                <a:lnTo>
                  <a:pt x="2" y="982"/>
                </a:lnTo>
                <a:lnTo>
                  <a:pt x="4" y="938"/>
                </a:lnTo>
                <a:lnTo>
                  <a:pt x="6" y="886"/>
                </a:lnTo>
                <a:lnTo>
                  <a:pt x="9" y="844"/>
                </a:lnTo>
                <a:lnTo>
                  <a:pt x="11" y="812"/>
                </a:lnTo>
                <a:lnTo>
                  <a:pt x="13" y="787"/>
                </a:lnTo>
                <a:lnTo>
                  <a:pt x="15" y="755"/>
                </a:lnTo>
                <a:lnTo>
                  <a:pt x="17" y="748"/>
                </a:lnTo>
                <a:lnTo>
                  <a:pt x="19" y="725"/>
                </a:lnTo>
                <a:lnTo>
                  <a:pt x="21" y="702"/>
                </a:lnTo>
                <a:lnTo>
                  <a:pt x="24" y="697"/>
                </a:lnTo>
                <a:lnTo>
                  <a:pt x="26" y="684"/>
                </a:lnTo>
                <a:lnTo>
                  <a:pt x="28" y="670"/>
                </a:lnTo>
                <a:lnTo>
                  <a:pt x="30" y="660"/>
                </a:lnTo>
                <a:lnTo>
                  <a:pt x="32" y="667"/>
                </a:lnTo>
                <a:lnTo>
                  <a:pt x="34" y="656"/>
                </a:lnTo>
                <a:lnTo>
                  <a:pt x="36" y="630"/>
                </a:lnTo>
                <a:lnTo>
                  <a:pt x="39" y="632"/>
                </a:lnTo>
                <a:lnTo>
                  <a:pt x="41" y="625"/>
                </a:lnTo>
                <a:lnTo>
                  <a:pt x="43" y="617"/>
                </a:lnTo>
                <a:lnTo>
                  <a:pt x="45" y="619"/>
                </a:lnTo>
                <a:lnTo>
                  <a:pt x="47" y="624"/>
                </a:lnTo>
                <a:lnTo>
                  <a:pt x="49" y="628"/>
                </a:lnTo>
                <a:lnTo>
                  <a:pt x="51" y="600"/>
                </a:lnTo>
                <a:lnTo>
                  <a:pt x="54" y="603"/>
                </a:lnTo>
                <a:lnTo>
                  <a:pt x="56" y="609"/>
                </a:lnTo>
                <a:lnTo>
                  <a:pt x="58" y="600"/>
                </a:lnTo>
                <a:lnTo>
                  <a:pt x="60" y="585"/>
                </a:lnTo>
                <a:lnTo>
                  <a:pt x="62" y="622"/>
                </a:lnTo>
                <a:lnTo>
                  <a:pt x="64" y="585"/>
                </a:lnTo>
                <a:lnTo>
                  <a:pt x="66" y="593"/>
                </a:lnTo>
                <a:lnTo>
                  <a:pt x="69" y="601"/>
                </a:lnTo>
                <a:lnTo>
                  <a:pt x="71" y="602"/>
                </a:lnTo>
                <a:lnTo>
                  <a:pt x="73" y="598"/>
                </a:lnTo>
                <a:lnTo>
                  <a:pt x="75" y="607"/>
                </a:lnTo>
                <a:lnTo>
                  <a:pt x="77" y="570"/>
                </a:lnTo>
                <a:lnTo>
                  <a:pt x="79" y="573"/>
                </a:lnTo>
                <a:lnTo>
                  <a:pt x="81" y="600"/>
                </a:lnTo>
                <a:lnTo>
                  <a:pt x="84" y="593"/>
                </a:lnTo>
                <a:lnTo>
                  <a:pt x="86" y="581"/>
                </a:lnTo>
                <a:lnTo>
                  <a:pt x="88" y="588"/>
                </a:lnTo>
                <a:lnTo>
                  <a:pt x="90" y="600"/>
                </a:lnTo>
                <a:lnTo>
                  <a:pt x="92" y="616"/>
                </a:lnTo>
                <a:lnTo>
                  <a:pt x="94" y="609"/>
                </a:lnTo>
                <a:lnTo>
                  <a:pt x="97" y="601"/>
                </a:lnTo>
                <a:lnTo>
                  <a:pt x="99" y="609"/>
                </a:lnTo>
                <a:lnTo>
                  <a:pt x="101" y="604"/>
                </a:lnTo>
                <a:lnTo>
                  <a:pt x="103" y="624"/>
                </a:lnTo>
                <a:lnTo>
                  <a:pt x="105" y="621"/>
                </a:lnTo>
                <a:lnTo>
                  <a:pt x="107" y="609"/>
                </a:lnTo>
                <a:lnTo>
                  <a:pt x="109" y="621"/>
                </a:lnTo>
                <a:lnTo>
                  <a:pt x="112" y="637"/>
                </a:lnTo>
                <a:lnTo>
                  <a:pt x="114" y="642"/>
                </a:lnTo>
                <a:lnTo>
                  <a:pt x="116" y="645"/>
                </a:lnTo>
                <a:lnTo>
                  <a:pt x="118" y="623"/>
                </a:lnTo>
                <a:lnTo>
                  <a:pt x="120" y="653"/>
                </a:lnTo>
                <a:lnTo>
                  <a:pt x="122" y="656"/>
                </a:lnTo>
                <a:lnTo>
                  <a:pt x="124" y="667"/>
                </a:lnTo>
                <a:lnTo>
                  <a:pt x="127" y="679"/>
                </a:lnTo>
                <a:lnTo>
                  <a:pt x="129" y="687"/>
                </a:lnTo>
                <a:lnTo>
                  <a:pt x="131" y="672"/>
                </a:lnTo>
                <a:lnTo>
                  <a:pt x="133" y="673"/>
                </a:lnTo>
                <a:lnTo>
                  <a:pt x="135" y="668"/>
                </a:lnTo>
                <a:lnTo>
                  <a:pt x="137" y="686"/>
                </a:lnTo>
                <a:lnTo>
                  <a:pt x="139" y="680"/>
                </a:lnTo>
                <a:lnTo>
                  <a:pt x="142" y="712"/>
                </a:lnTo>
                <a:lnTo>
                  <a:pt x="144" y="746"/>
                </a:lnTo>
                <a:lnTo>
                  <a:pt x="146" y="744"/>
                </a:lnTo>
                <a:lnTo>
                  <a:pt x="149" y="739"/>
                </a:lnTo>
                <a:lnTo>
                  <a:pt x="151" y="725"/>
                </a:lnTo>
                <a:lnTo>
                  <a:pt x="152" y="732"/>
                </a:lnTo>
                <a:lnTo>
                  <a:pt x="154" y="760"/>
                </a:lnTo>
                <a:lnTo>
                  <a:pt x="157" y="772"/>
                </a:lnTo>
                <a:lnTo>
                  <a:pt x="159" y="767"/>
                </a:lnTo>
                <a:lnTo>
                  <a:pt x="161" y="760"/>
                </a:lnTo>
                <a:lnTo>
                  <a:pt x="164" y="747"/>
                </a:lnTo>
                <a:lnTo>
                  <a:pt x="166" y="735"/>
                </a:lnTo>
                <a:lnTo>
                  <a:pt x="167" y="789"/>
                </a:lnTo>
                <a:lnTo>
                  <a:pt x="169" y="812"/>
                </a:lnTo>
                <a:lnTo>
                  <a:pt x="172" y="821"/>
                </a:lnTo>
                <a:lnTo>
                  <a:pt x="174" y="815"/>
                </a:lnTo>
                <a:lnTo>
                  <a:pt x="176" y="808"/>
                </a:lnTo>
                <a:lnTo>
                  <a:pt x="179" y="819"/>
                </a:lnTo>
                <a:lnTo>
                  <a:pt x="181" y="838"/>
                </a:lnTo>
                <a:lnTo>
                  <a:pt x="182" y="821"/>
                </a:lnTo>
                <a:lnTo>
                  <a:pt x="184" y="812"/>
                </a:lnTo>
                <a:lnTo>
                  <a:pt x="187" y="834"/>
                </a:lnTo>
                <a:lnTo>
                  <a:pt x="189" y="808"/>
                </a:lnTo>
                <a:lnTo>
                  <a:pt x="191" y="834"/>
                </a:lnTo>
                <a:lnTo>
                  <a:pt x="194" y="837"/>
                </a:lnTo>
                <a:lnTo>
                  <a:pt x="196" y="833"/>
                </a:lnTo>
                <a:lnTo>
                  <a:pt x="197" y="839"/>
                </a:lnTo>
                <a:lnTo>
                  <a:pt x="200" y="833"/>
                </a:lnTo>
                <a:lnTo>
                  <a:pt x="202" y="850"/>
                </a:lnTo>
                <a:lnTo>
                  <a:pt x="204" y="851"/>
                </a:lnTo>
                <a:lnTo>
                  <a:pt x="206" y="842"/>
                </a:lnTo>
                <a:lnTo>
                  <a:pt x="209" y="844"/>
                </a:lnTo>
                <a:lnTo>
                  <a:pt x="211" y="836"/>
                </a:lnTo>
                <a:lnTo>
                  <a:pt x="213" y="851"/>
                </a:lnTo>
                <a:lnTo>
                  <a:pt x="215" y="819"/>
                </a:lnTo>
                <a:lnTo>
                  <a:pt x="217" y="802"/>
                </a:lnTo>
                <a:lnTo>
                  <a:pt x="219" y="815"/>
                </a:lnTo>
                <a:lnTo>
                  <a:pt x="221" y="827"/>
                </a:lnTo>
                <a:lnTo>
                  <a:pt x="224" y="834"/>
                </a:lnTo>
                <a:lnTo>
                  <a:pt x="226" y="817"/>
                </a:lnTo>
                <a:lnTo>
                  <a:pt x="228" y="804"/>
                </a:lnTo>
                <a:lnTo>
                  <a:pt x="230" y="805"/>
                </a:lnTo>
                <a:lnTo>
                  <a:pt x="232" y="835"/>
                </a:lnTo>
                <a:lnTo>
                  <a:pt x="234" y="799"/>
                </a:lnTo>
                <a:lnTo>
                  <a:pt x="236" y="782"/>
                </a:lnTo>
                <a:lnTo>
                  <a:pt x="239" y="797"/>
                </a:lnTo>
                <a:lnTo>
                  <a:pt x="241" y="776"/>
                </a:lnTo>
                <a:lnTo>
                  <a:pt x="243" y="788"/>
                </a:lnTo>
                <a:lnTo>
                  <a:pt x="245" y="785"/>
                </a:lnTo>
                <a:lnTo>
                  <a:pt x="247" y="778"/>
                </a:lnTo>
                <a:lnTo>
                  <a:pt x="249" y="768"/>
                </a:lnTo>
                <a:lnTo>
                  <a:pt x="252" y="765"/>
                </a:lnTo>
                <a:lnTo>
                  <a:pt x="254" y="763"/>
                </a:lnTo>
                <a:lnTo>
                  <a:pt x="256" y="751"/>
                </a:lnTo>
                <a:lnTo>
                  <a:pt x="258" y="774"/>
                </a:lnTo>
                <a:lnTo>
                  <a:pt x="260" y="750"/>
                </a:lnTo>
                <a:lnTo>
                  <a:pt x="262" y="744"/>
                </a:lnTo>
                <a:lnTo>
                  <a:pt x="264" y="749"/>
                </a:lnTo>
                <a:lnTo>
                  <a:pt x="267" y="744"/>
                </a:lnTo>
                <a:lnTo>
                  <a:pt x="269" y="737"/>
                </a:lnTo>
                <a:lnTo>
                  <a:pt x="271" y="745"/>
                </a:lnTo>
                <a:lnTo>
                  <a:pt x="273" y="743"/>
                </a:lnTo>
                <a:lnTo>
                  <a:pt x="275" y="727"/>
                </a:lnTo>
                <a:lnTo>
                  <a:pt x="277" y="747"/>
                </a:lnTo>
                <a:lnTo>
                  <a:pt x="279" y="735"/>
                </a:lnTo>
                <a:lnTo>
                  <a:pt x="282" y="735"/>
                </a:lnTo>
                <a:lnTo>
                  <a:pt x="284" y="729"/>
                </a:lnTo>
                <a:lnTo>
                  <a:pt x="286" y="724"/>
                </a:lnTo>
                <a:lnTo>
                  <a:pt x="288" y="741"/>
                </a:lnTo>
                <a:lnTo>
                  <a:pt x="290" y="739"/>
                </a:lnTo>
                <a:lnTo>
                  <a:pt x="292" y="737"/>
                </a:lnTo>
                <a:lnTo>
                  <a:pt x="294" y="745"/>
                </a:lnTo>
                <a:lnTo>
                  <a:pt x="297" y="750"/>
                </a:lnTo>
                <a:lnTo>
                  <a:pt x="299" y="748"/>
                </a:lnTo>
                <a:lnTo>
                  <a:pt x="301" y="753"/>
                </a:lnTo>
                <a:lnTo>
                  <a:pt x="303" y="742"/>
                </a:lnTo>
                <a:lnTo>
                  <a:pt x="305" y="759"/>
                </a:lnTo>
                <a:lnTo>
                  <a:pt x="307" y="757"/>
                </a:lnTo>
                <a:lnTo>
                  <a:pt x="309" y="755"/>
                </a:lnTo>
                <a:lnTo>
                  <a:pt x="312" y="751"/>
                </a:lnTo>
                <a:lnTo>
                  <a:pt x="314" y="768"/>
                </a:lnTo>
                <a:lnTo>
                  <a:pt x="316" y="766"/>
                </a:lnTo>
                <a:lnTo>
                  <a:pt x="318" y="776"/>
                </a:lnTo>
                <a:lnTo>
                  <a:pt x="320" y="783"/>
                </a:lnTo>
                <a:lnTo>
                  <a:pt x="322" y="780"/>
                </a:lnTo>
                <a:lnTo>
                  <a:pt x="324" y="792"/>
                </a:lnTo>
                <a:lnTo>
                  <a:pt x="327" y="804"/>
                </a:lnTo>
                <a:lnTo>
                  <a:pt x="329" y="799"/>
                </a:lnTo>
                <a:lnTo>
                  <a:pt x="331" y="808"/>
                </a:lnTo>
                <a:lnTo>
                  <a:pt x="333" y="821"/>
                </a:lnTo>
                <a:lnTo>
                  <a:pt x="335" y="789"/>
                </a:lnTo>
                <a:lnTo>
                  <a:pt x="337" y="802"/>
                </a:lnTo>
                <a:lnTo>
                  <a:pt x="339" y="817"/>
                </a:lnTo>
                <a:lnTo>
                  <a:pt x="342" y="813"/>
                </a:lnTo>
                <a:lnTo>
                  <a:pt x="344" y="808"/>
                </a:lnTo>
                <a:lnTo>
                  <a:pt x="346" y="806"/>
                </a:lnTo>
                <a:lnTo>
                  <a:pt x="348" y="837"/>
                </a:lnTo>
                <a:lnTo>
                  <a:pt x="350" y="838"/>
                </a:lnTo>
                <a:lnTo>
                  <a:pt x="352" y="840"/>
                </a:lnTo>
                <a:lnTo>
                  <a:pt x="354" y="843"/>
                </a:lnTo>
                <a:lnTo>
                  <a:pt x="357" y="841"/>
                </a:lnTo>
                <a:lnTo>
                  <a:pt x="359" y="845"/>
                </a:lnTo>
                <a:lnTo>
                  <a:pt x="361" y="865"/>
                </a:lnTo>
                <a:lnTo>
                  <a:pt x="363" y="859"/>
                </a:lnTo>
                <a:lnTo>
                  <a:pt x="365" y="879"/>
                </a:lnTo>
                <a:lnTo>
                  <a:pt x="367" y="875"/>
                </a:lnTo>
                <a:lnTo>
                  <a:pt x="370" y="846"/>
                </a:lnTo>
                <a:lnTo>
                  <a:pt x="372" y="871"/>
                </a:lnTo>
                <a:lnTo>
                  <a:pt x="374" y="862"/>
                </a:lnTo>
                <a:lnTo>
                  <a:pt x="376" y="881"/>
                </a:lnTo>
                <a:lnTo>
                  <a:pt x="378" y="876"/>
                </a:lnTo>
                <a:lnTo>
                  <a:pt x="380" y="876"/>
                </a:lnTo>
                <a:lnTo>
                  <a:pt x="382" y="875"/>
                </a:lnTo>
                <a:lnTo>
                  <a:pt x="385" y="881"/>
                </a:lnTo>
                <a:lnTo>
                  <a:pt x="387" y="883"/>
                </a:lnTo>
                <a:lnTo>
                  <a:pt x="389" y="869"/>
                </a:lnTo>
                <a:lnTo>
                  <a:pt x="391" y="872"/>
                </a:lnTo>
                <a:lnTo>
                  <a:pt x="393" y="883"/>
                </a:lnTo>
                <a:lnTo>
                  <a:pt x="395" y="875"/>
                </a:lnTo>
                <a:lnTo>
                  <a:pt x="397" y="884"/>
                </a:lnTo>
                <a:lnTo>
                  <a:pt x="400" y="862"/>
                </a:lnTo>
                <a:lnTo>
                  <a:pt x="402" y="860"/>
                </a:lnTo>
                <a:lnTo>
                  <a:pt x="404" y="895"/>
                </a:lnTo>
                <a:lnTo>
                  <a:pt x="406" y="882"/>
                </a:lnTo>
                <a:lnTo>
                  <a:pt x="408" y="882"/>
                </a:lnTo>
                <a:lnTo>
                  <a:pt x="410" y="883"/>
                </a:lnTo>
                <a:lnTo>
                  <a:pt x="412" y="867"/>
                </a:lnTo>
                <a:lnTo>
                  <a:pt x="415" y="879"/>
                </a:lnTo>
                <a:lnTo>
                  <a:pt x="417" y="869"/>
                </a:lnTo>
                <a:lnTo>
                  <a:pt x="419" y="883"/>
                </a:lnTo>
                <a:lnTo>
                  <a:pt x="421" y="882"/>
                </a:lnTo>
                <a:lnTo>
                  <a:pt x="423" y="890"/>
                </a:lnTo>
                <a:lnTo>
                  <a:pt x="425" y="887"/>
                </a:lnTo>
                <a:lnTo>
                  <a:pt x="427" y="885"/>
                </a:lnTo>
                <a:lnTo>
                  <a:pt x="430" y="883"/>
                </a:lnTo>
                <a:lnTo>
                  <a:pt x="432" y="874"/>
                </a:lnTo>
                <a:lnTo>
                  <a:pt x="434" y="882"/>
                </a:lnTo>
                <a:lnTo>
                  <a:pt x="436" y="885"/>
                </a:lnTo>
                <a:lnTo>
                  <a:pt x="438" y="877"/>
                </a:lnTo>
                <a:lnTo>
                  <a:pt x="440" y="892"/>
                </a:lnTo>
                <a:lnTo>
                  <a:pt x="442" y="896"/>
                </a:lnTo>
                <a:lnTo>
                  <a:pt x="445" y="880"/>
                </a:lnTo>
                <a:lnTo>
                  <a:pt x="447" y="882"/>
                </a:lnTo>
                <a:lnTo>
                  <a:pt x="449" y="877"/>
                </a:lnTo>
                <a:lnTo>
                  <a:pt x="451" y="888"/>
                </a:lnTo>
                <a:lnTo>
                  <a:pt x="453" y="889"/>
                </a:lnTo>
                <a:lnTo>
                  <a:pt x="455" y="870"/>
                </a:lnTo>
                <a:lnTo>
                  <a:pt x="457" y="877"/>
                </a:lnTo>
                <a:lnTo>
                  <a:pt x="460" y="876"/>
                </a:lnTo>
                <a:lnTo>
                  <a:pt x="462" y="891"/>
                </a:lnTo>
                <a:lnTo>
                  <a:pt x="464" y="909"/>
                </a:lnTo>
                <a:lnTo>
                  <a:pt x="466" y="889"/>
                </a:lnTo>
                <a:lnTo>
                  <a:pt x="468" y="885"/>
                </a:lnTo>
                <a:lnTo>
                  <a:pt x="470" y="905"/>
                </a:lnTo>
                <a:lnTo>
                  <a:pt x="473" y="911"/>
                </a:lnTo>
                <a:lnTo>
                  <a:pt x="475" y="906"/>
                </a:lnTo>
                <a:lnTo>
                  <a:pt x="477" y="891"/>
                </a:lnTo>
                <a:lnTo>
                  <a:pt x="479" y="901"/>
                </a:lnTo>
                <a:lnTo>
                  <a:pt x="481" y="870"/>
                </a:lnTo>
                <a:lnTo>
                  <a:pt x="483" y="885"/>
                </a:lnTo>
                <a:lnTo>
                  <a:pt x="485" y="881"/>
                </a:lnTo>
                <a:lnTo>
                  <a:pt x="488" y="855"/>
                </a:lnTo>
                <a:lnTo>
                  <a:pt x="490" y="875"/>
                </a:lnTo>
                <a:lnTo>
                  <a:pt x="492" y="900"/>
                </a:lnTo>
                <a:lnTo>
                  <a:pt x="494" y="875"/>
                </a:lnTo>
                <a:lnTo>
                  <a:pt x="496" y="898"/>
                </a:lnTo>
                <a:lnTo>
                  <a:pt x="498" y="925"/>
                </a:lnTo>
                <a:lnTo>
                  <a:pt x="500" y="922"/>
                </a:lnTo>
                <a:lnTo>
                  <a:pt x="503" y="898"/>
                </a:lnTo>
                <a:lnTo>
                  <a:pt x="505" y="877"/>
                </a:lnTo>
                <a:lnTo>
                  <a:pt x="507" y="863"/>
                </a:lnTo>
                <a:lnTo>
                  <a:pt x="509" y="885"/>
                </a:lnTo>
                <a:lnTo>
                  <a:pt x="511" y="907"/>
                </a:lnTo>
                <a:lnTo>
                  <a:pt x="513" y="881"/>
                </a:lnTo>
                <a:lnTo>
                  <a:pt x="515" y="877"/>
                </a:lnTo>
                <a:lnTo>
                  <a:pt x="518" y="897"/>
                </a:lnTo>
                <a:lnTo>
                  <a:pt x="520" y="897"/>
                </a:lnTo>
                <a:lnTo>
                  <a:pt x="522" y="880"/>
                </a:lnTo>
                <a:lnTo>
                  <a:pt x="524" y="895"/>
                </a:lnTo>
                <a:lnTo>
                  <a:pt x="526" y="885"/>
                </a:lnTo>
                <a:lnTo>
                  <a:pt x="528" y="891"/>
                </a:lnTo>
                <a:lnTo>
                  <a:pt x="530" y="891"/>
                </a:lnTo>
                <a:lnTo>
                  <a:pt x="533" y="908"/>
                </a:lnTo>
                <a:lnTo>
                  <a:pt x="535" y="899"/>
                </a:lnTo>
                <a:lnTo>
                  <a:pt x="537" y="911"/>
                </a:lnTo>
                <a:lnTo>
                  <a:pt x="539" y="899"/>
                </a:lnTo>
                <a:lnTo>
                  <a:pt x="541" y="892"/>
                </a:lnTo>
                <a:lnTo>
                  <a:pt x="543" y="899"/>
                </a:lnTo>
                <a:lnTo>
                  <a:pt x="545" y="899"/>
                </a:lnTo>
                <a:lnTo>
                  <a:pt x="548" y="881"/>
                </a:lnTo>
                <a:lnTo>
                  <a:pt x="550" y="867"/>
                </a:lnTo>
                <a:lnTo>
                  <a:pt x="552" y="868"/>
                </a:lnTo>
                <a:lnTo>
                  <a:pt x="554" y="890"/>
                </a:lnTo>
                <a:lnTo>
                  <a:pt x="556" y="886"/>
                </a:lnTo>
                <a:lnTo>
                  <a:pt x="558" y="892"/>
                </a:lnTo>
                <a:lnTo>
                  <a:pt x="560" y="878"/>
                </a:lnTo>
                <a:lnTo>
                  <a:pt x="563" y="897"/>
                </a:lnTo>
                <a:lnTo>
                  <a:pt x="565" y="894"/>
                </a:lnTo>
                <a:lnTo>
                  <a:pt x="567" y="864"/>
                </a:lnTo>
                <a:lnTo>
                  <a:pt x="570" y="875"/>
                </a:lnTo>
                <a:lnTo>
                  <a:pt x="571" y="894"/>
                </a:lnTo>
                <a:lnTo>
                  <a:pt x="573" y="895"/>
                </a:lnTo>
                <a:lnTo>
                  <a:pt x="576" y="883"/>
                </a:lnTo>
                <a:lnTo>
                  <a:pt x="578" y="884"/>
                </a:lnTo>
                <a:lnTo>
                  <a:pt x="580" y="870"/>
                </a:lnTo>
                <a:lnTo>
                  <a:pt x="582" y="901"/>
                </a:lnTo>
                <a:lnTo>
                  <a:pt x="585" y="890"/>
                </a:lnTo>
                <a:lnTo>
                  <a:pt x="586" y="869"/>
                </a:lnTo>
                <a:lnTo>
                  <a:pt x="588" y="891"/>
                </a:lnTo>
                <a:lnTo>
                  <a:pt x="591" y="896"/>
                </a:lnTo>
                <a:lnTo>
                  <a:pt x="593" y="892"/>
                </a:lnTo>
                <a:lnTo>
                  <a:pt x="595" y="887"/>
                </a:lnTo>
                <a:lnTo>
                  <a:pt x="597" y="901"/>
                </a:lnTo>
                <a:lnTo>
                  <a:pt x="600" y="879"/>
                </a:lnTo>
                <a:lnTo>
                  <a:pt x="601" y="892"/>
                </a:lnTo>
                <a:lnTo>
                  <a:pt x="603" y="874"/>
                </a:lnTo>
                <a:lnTo>
                  <a:pt x="606" y="867"/>
                </a:lnTo>
                <a:lnTo>
                  <a:pt x="608" y="889"/>
                </a:lnTo>
                <a:lnTo>
                  <a:pt x="610" y="871"/>
                </a:lnTo>
                <a:lnTo>
                  <a:pt x="612" y="877"/>
                </a:lnTo>
                <a:lnTo>
                  <a:pt x="615" y="895"/>
                </a:lnTo>
                <a:lnTo>
                  <a:pt x="616" y="881"/>
                </a:lnTo>
                <a:lnTo>
                  <a:pt x="618" y="885"/>
                </a:lnTo>
                <a:lnTo>
                  <a:pt x="621" y="904"/>
                </a:lnTo>
                <a:lnTo>
                  <a:pt x="623" y="897"/>
                </a:lnTo>
                <a:lnTo>
                  <a:pt x="625" y="870"/>
                </a:lnTo>
                <a:lnTo>
                  <a:pt x="628" y="886"/>
                </a:lnTo>
                <a:lnTo>
                  <a:pt x="630" y="857"/>
                </a:lnTo>
                <a:lnTo>
                  <a:pt x="632" y="907"/>
                </a:lnTo>
                <a:lnTo>
                  <a:pt x="633" y="897"/>
                </a:lnTo>
                <a:lnTo>
                  <a:pt x="636" y="908"/>
                </a:lnTo>
                <a:lnTo>
                  <a:pt x="638" y="906"/>
                </a:lnTo>
                <a:lnTo>
                  <a:pt x="640" y="866"/>
                </a:lnTo>
                <a:lnTo>
                  <a:pt x="643" y="862"/>
                </a:lnTo>
                <a:lnTo>
                  <a:pt x="645" y="870"/>
                </a:lnTo>
                <a:lnTo>
                  <a:pt x="647" y="884"/>
                </a:lnTo>
                <a:lnTo>
                  <a:pt x="648" y="882"/>
                </a:lnTo>
                <a:lnTo>
                  <a:pt x="651" y="875"/>
                </a:lnTo>
                <a:lnTo>
                  <a:pt x="653" y="870"/>
                </a:lnTo>
                <a:lnTo>
                  <a:pt x="655" y="899"/>
                </a:lnTo>
                <a:lnTo>
                  <a:pt x="658" y="866"/>
                </a:lnTo>
                <a:lnTo>
                  <a:pt x="660" y="877"/>
                </a:lnTo>
                <a:lnTo>
                  <a:pt x="662" y="879"/>
                </a:lnTo>
                <a:lnTo>
                  <a:pt x="663" y="872"/>
                </a:lnTo>
                <a:lnTo>
                  <a:pt x="666" y="907"/>
                </a:lnTo>
                <a:lnTo>
                  <a:pt x="668" y="878"/>
                </a:lnTo>
                <a:lnTo>
                  <a:pt x="670" y="872"/>
                </a:lnTo>
                <a:lnTo>
                  <a:pt x="673" y="866"/>
                </a:lnTo>
                <a:lnTo>
                  <a:pt x="675" y="894"/>
                </a:lnTo>
                <a:lnTo>
                  <a:pt x="677" y="865"/>
                </a:lnTo>
                <a:lnTo>
                  <a:pt x="678" y="876"/>
                </a:lnTo>
                <a:lnTo>
                  <a:pt x="681" y="857"/>
                </a:lnTo>
                <a:lnTo>
                  <a:pt x="683" y="880"/>
                </a:lnTo>
                <a:lnTo>
                  <a:pt x="685" y="862"/>
                </a:lnTo>
                <a:lnTo>
                  <a:pt x="688" y="877"/>
                </a:lnTo>
                <a:lnTo>
                  <a:pt x="690" y="875"/>
                </a:lnTo>
                <a:lnTo>
                  <a:pt x="692" y="866"/>
                </a:lnTo>
                <a:lnTo>
                  <a:pt x="694" y="878"/>
                </a:lnTo>
                <a:lnTo>
                  <a:pt x="696" y="888"/>
                </a:lnTo>
                <a:lnTo>
                  <a:pt x="698" y="853"/>
                </a:lnTo>
                <a:lnTo>
                  <a:pt x="700" y="870"/>
                </a:lnTo>
                <a:lnTo>
                  <a:pt x="703" y="879"/>
                </a:lnTo>
                <a:lnTo>
                  <a:pt x="705" y="885"/>
                </a:lnTo>
                <a:lnTo>
                  <a:pt x="707" y="866"/>
                </a:lnTo>
                <a:lnTo>
                  <a:pt x="709" y="856"/>
                </a:lnTo>
                <a:lnTo>
                  <a:pt x="711" y="877"/>
                </a:lnTo>
                <a:lnTo>
                  <a:pt x="713" y="881"/>
                </a:lnTo>
                <a:lnTo>
                  <a:pt x="715" y="885"/>
                </a:lnTo>
                <a:lnTo>
                  <a:pt x="718" y="885"/>
                </a:lnTo>
                <a:lnTo>
                  <a:pt x="720" y="883"/>
                </a:lnTo>
                <a:lnTo>
                  <a:pt x="722" y="872"/>
                </a:lnTo>
                <a:lnTo>
                  <a:pt x="724" y="885"/>
                </a:lnTo>
                <a:lnTo>
                  <a:pt x="726" y="853"/>
                </a:lnTo>
                <a:lnTo>
                  <a:pt x="728" y="862"/>
                </a:lnTo>
                <a:lnTo>
                  <a:pt x="730" y="876"/>
                </a:lnTo>
                <a:lnTo>
                  <a:pt x="733" y="877"/>
                </a:lnTo>
                <a:lnTo>
                  <a:pt x="735" y="850"/>
                </a:lnTo>
                <a:lnTo>
                  <a:pt x="737" y="840"/>
                </a:lnTo>
                <a:lnTo>
                  <a:pt x="739" y="857"/>
                </a:lnTo>
                <a:lnTo>
                  <a:pt x="741" y="879"/>
                </a:lnTo>
                <a:lnTo>
                  <a:pt x="743" y="897"/>
                </a:lnTo>
                <a:lnTo>
                  <a:pt x="746" y="865"/>
                </a:lnTo>
                <a:lnTo>
                  <a:pt x="748" y="866"/>
                </a:lnTo>
                <a:lnTo>
                  <a:pt x="750" y="865"/>
                </a:lnTo>
                <a:lnTo>
                  <a:pt x="752" y="875"/>
                </a:lnTo>
                <a:lnTo>
                  <a:pt x="754" y="874"/>
                </a:lnTo>
                <a:lnTo>
                  <a:pt x="756" y="861"/>
                </a:lnTo>
                <a:lnTo>
                  <a:pt x="758" y="877"/>
                </a:lnTo>
                <a:lnTo>
                  <a:pt x="761" y="902"/>
                </a:lnTo>
                <a:lnTo>
                  <a:pt x="763" y="861"/>
                </a:lnTo>
                <a:lnTo>
                  <a:pt x="765" y="892"/>
                </a:lnTo>
                <a:lnTo>
                  <a:pt x="767" y="866"/>
                </a:lnTo>
                <a:lnTo>
                  <a:pt x="769" y="848"/>
                </a:lnTo>
                <a:lnTo>
                  <a:pt x="771" y="851"/>
                </a:lnTo>
                <a:lnTo>
                  <a:pt x="773" y="883"/>
                </a:lnTo>
                <a:lnTo>
                  <a:pt x="776" y="880"/>
                </a:lnTo>
                <a:lnTo>
                  <a:pt x="778" y="883"/>
                </a:lnTo>
                <a:lnTo>
                  <a:pt x="780" y="832"/>
                </a:lnTo>
                <a:lnTo>
                  <a:pt x="782" y="878"/>
                </a:lnTo>
                <a:lnTo>
                  <a:pt x="784" y="900"/>
                </a:lnTo>
                <a:lnTo>
                  <a:pt x="786" y="865"/>
                </a:lnTo>
                <a:lnTo>
                  <a:pt x="788" y="850"/>
                </a:lnTo>
                <a:lnTo>
                  <a:pt x="791" y="866"/>
                </a:lnTo>
                <a:lnTo>
                  <a:pt x="793" y="874"/>
                </a:lnTo>
                <a:lnTo>
                  <a:pt x="795" y="891"/>
                </a:lnTo>
                <a:lnTo>
                  <a:pt x="797" y="864"/>
                </a:lnTo>
                <a:lnTo>
                  <a:pt x="799" y="872"/>
                </a:lnTo>
                <a:lnTo>
                  <a:pt x="801" y="877"/>
                </a:lnTo>
                <a:lnTo>
                  <a:pt x="803" y="886"/>
                </a:lnTo>
                <a:lnTo>
                  <a:pt x="806" y="877"/>
                </a:lnTo>
                <a:lnTo>
                  <a:pt x="808" y="861"/>
                </a:lnTo>
                <a:lnTo>
                  <a:pt x="810" y="844"/>
                </a:lnTo>
                <a:lnTo>
                  <a:pt x="812" y="878"/>
                </a:lnTo>
                <a:lnTo>
                  <a:pt x="814" y="885"/>
                </a:lnTo>
                <a:lnTo>
                  <a:pt x="816" y="873"/>
                </a:lnTo>
                <a:lnTo>
                  <a:pt x="818" y="871"/>
                </a:lnTo>
                <a:lnTo>
                  <a:pt x="821" y="863"/>
                </a:lnTo>
                <a:lnTo>
                  <a:pt x="823" y="872"/>
                </a:lnTo>
                <a:lnTo>
                  <a:pt x="825" y="855"/>
                </a:lnTo>
                <a:lnTo>
                  <a:pt x="827" y="842"/>
                </a:lnTo>
                <a:lnTo>
                  <a:pt x="829" y="874"/>
                </a:lnTo>
                <a:lnTo>
                  <a:pt x="831" y="851"/>
                </a:lnTo>
                <a:lnTo>
                  <a:pt x="833" y="856"/>
                </a:lnTo>
                <a:lnTo>
                  <a:pt x="836" y="872"/>
                </a:lnTo>
                <a:lnTo>
                  <a:pt x="838" y="865"/>
                </a:lnTo>
                <a:lnTo>
                  <a:pt x="840" y="853"/>
                </a:lnTo>
                <a:lnTo>
                  <a:pt x="842" y="855"/>
                </a:lnTo>
                <a:lnTo>
                  <a:pt x="844" y="853"/>
                </a:lnTo>
                <a:lnTo>
                  <a:pt x="846" y="832"/>
                </a:lnTo>
                <a:lnTo>
                  <a:pt x="849" y="852"/>
                </a:lnTo>
                <a:lnTo>
                  <a:pt x="851" y="862"/>
                </a:lnTo>
                <a:lnTo>
                  <a:pt x="853" y="872"/>
                </a:lnTo>
                <a:lnTo>
                  <a:pt x="855" y="890"/>
                </a:lnTo>
                <a:lnTo>
                  <a:pt x="857" y="872"/>
                </a:lnTo>
                <a:lnTo>
                  <a:pt x="859" y="874"/>
                </a:lnTo>
                <a:lnTo>
                  <a:pt x="861" y="897"/>
                </a:lnTo>
                <a:lnTo>
                  <a:pt x="864" y="887"/>
                </a:lnTo>
                <a:lnTo>
                  <a:pt x="866" y="882"/>
                </a:lnTo>
                <a:lnTo>
                  <a:pt x="868" y="862"/>
                </a:lnTo>
                <a:lnTo>
                  <a:pt x="870" y="884"/>
                </a:lnTo>
                <a:lnTo>
                  <a:pt x="872" y="886"/>
                </a:lnTo>
                <a:lnTo>
                  <a:pt x="874" y="887"/>
                </a:lnTo>
                <a:lnTo>
                  <a:pt x="876" y="894"/>
                </a:lnTo>
                <a:lnTo>
                  <a:pt x="879" y="871"/>
                </a:lnTo>
                <a:lnTo>
                  <a:pt x="881" y="857"/>
                </a:lnTo>
                <a:lnTo>
                  <a:pt x="883" y="868"/>
                </a:lnTo>
                <a:lnTo>
                  <a:pt x="885" y="861"/>
                </a:lnTo>
                <a:lnTo>
                  <a:pt x="887" y="880"/>
                </a:lnTo>
                <a:lnTo>
                  <a:pt x="889" y="897"/>
                </a:lnTo>
                <a:lnTo>
                  <a:pt x="891" y="868"/>
                </a:lnTo>
                <a:lnTo>
                  <a:pt x="894" y="868"/>
                </a:lnTo>
                <a:lnTo>
                  <a:pt x="896" y="890"/>
                </a:lnTo>
                <a:lnTo>
                  <a:pt x="898" y="874"/>
                </a:lnTo>
                <a:lnTo>
                  <a:pt x="900" y="864"/>
                </a:lnTo>
                <a:lnTo>
                  <a:pt x="902" y="855"/>
                </a:lnTo>
                <a:lnTo>
                  <a:pt x="904" y="868"/>
                </a:lnTo>
                <a:lnTo>
                  <a:pt x="906" y="865"/>
                </a:lnTo>
                <a:lnTo>
                  <a:pt x="909" y="853"/>
                </a:lnTo>
                <a:lnTo>
                  <a:pt x="911" y="827"/>
                </a:lnTo>
                <a:lnTo>
                  <a:pt x="913" y="857"/>
                </a:lnTo>
                <a:lnTo>
                  <a:pt x="915" y="871"/>
                </a:lnTo>
                <a:lnTo>
                  <a:pt x="917" y="877"/>
                </a:lnTo>
                <a:lnTo>
                  <a:pt x="919" y="862"/>
                </a:lnTo>
                <a:lnTo>
                  <a:pt x="921" y="875"/>
                </a:lnTo>
                <a:lnTo>
                  <a:pt x="924" y="883"/>
                </a:lnTo>
                <a:lnTo>
                  <a:pt x="926" y="892"/>
                </a:lnTo>
                <a:lnTo>
                  <a:pt x="928" y="887"/>
                </a:lnTo>
                <a:lnTo>
                  <a:pt x="930" y="876"/>
                </a:lnTo>
                <a:lnTo>
                  <a:pt x="932" y="856"/>
                </a:lnTo>
                <a:lnTo>
                  <a:pt x="934" y="853"/>
                </a:lnTo>
                <a:lnTo>
                  <a:pt x="936" y="874"/>
                </a:lnTo>
                <a:lnTo>
                  <a:pt x="939" y="864"/>
                </a:lnTo>
                <a:lnTo>
                  <a:pt x="941" y="879"/>
                </a:lnTo>
                <a:lnTo>
                  <a:pt x="943" y="877"/>
                </a:lnTo>
                <a:lnTo>
                  <a:pt x="945" y="878"/>
                </a:lnTo>
                <a:lnTo>
                  <a:pt x="947" y="885"/>
                </a:lnTo>
                <a:lnTo>
                  <a:pt x="949" y="861"/>
                </a:lnTo>
                <a:lnTo>
                  <a:pt x="952" y="862"/>
                </a:lnTo>
                <a:lnTo>
                  <a:pt x="954" y="880"/>
                </a:lnTo>
                <a:lnTo>
                  <a:pt x="956" y="872"/>
                </a:lnTo>
                <a:lnTo>
                  <a:pt x="958" y="875"/>
                </a:lnTo>
                <a:lnTo>
                  <a:pt x="960" y="883"/>
                </a:lnTo>
                <a:lnTo>
                  <a:pt x="962" y="847"/>
                </a:lnTo>
                <a:lnTo>
                  <a:pt x="964" y="875"/>
                </a:lnTo>
                <a:lnTo>
                  <a:pt x="967" y="845"/>
                </a:lnTo>
                <a:lnTo>
                  <a:pt x="969" y="868"/>
                </a:lnTo>
                <a:lnTo>
                  <a:pt x="971" y="870"/>
                </a:lnTo>
                <a:lnTo>
                  <a:pt x="973" y="849"/>
                </a:lnTo>
                <a:lnTo>
                  <a:pt x="975" y="862"/>
                </a:lnTo>
                <a:lnTo>
                  <a:pt x="977" y="862"/>
                </a:lnTo>
                <a:lnTo>
                  <a:pt x="979" y="881"/>
                </a:lnTo>
                <a:lnTo>
                  <a:pt x="982" y="904"/>
                </a:lnTo>
                <a:lnTo>
                  <a:pt x="984" y="867"/>
                </a:lnTo>
                <a:lnTo>
                  <a:pt x="986" y="866"/>
                </a:lnTo>
                <a:lnTo>
                  <a:pt x="988" y="900"/>
                </a:lnTo>
                <a:lnTo>
                  <a:pt x="990" y="881"/>
                </a:lnTo>
                <a:lnTo>
                  <a:pt x="992" y="899"/>
                </a:lnTo>
                <a:lnTo>
                  <a:pt x="994" y="875"/>
                </a:lnTo>
                <a:lnTo>
                  <a:pt x="997" y="857"/>
                </a:lnTo>
                <a:lnTo>
                  <a:pt x="999" y="847"/>
                </a:lnTo>
                <a:lnTo>
                  <a:pt x="1001" y="877"/>
                </a:lnTo>
                <a:lnTo>
                  <a:pt x="1003" y="902"/>
                </a:lnTo>
                <a:lnTo>
                  <a:pt x="1005" y="868"/>
                </a:lnTo>
                <a:lnTo>
                  <a:pt x="1007" y="852"/>
                </a:lnTo>
                <a:lnTo>
                  <a:pt x="1009" y="876"/>
                </a:lnTo>
                <a:lnTo>
                  <a:pt x="1012" y="863"/>
                </a:lnTo>
                <a:lnTo>
                  <a:pt x="1014" y="875"/>
                </a:lnTo>
                <a:lnTo>
                  <a:pt x="1016" y="853"/>
                </a:lnTo>
                <a:lnTo>
                  <a:pt x="1019" y="853"/>
                </a:lnTo>
                <a:lnTo>
                  <a:pt x="1020" y="887"/>
                </a:lnTo>
                <a:lnTo>
                  <a:pt x="1022" y="856"/>
                </a:lnTo>
                <a:lnTo>
                  <a:pt x="1024" y="868"/>
                </a:lnTo>
                <a:lnTo>
                  <a:pt x="1027" y="881"/>
                </a:lnTo>
                <a:lnTo>
                  <a:pt x="1029" y="896"/>
                </a:lnTo>
                <a:lnTo>
                  <a:pt x="1031" y="868"/>
                </a:lnTo>
                <a:lnTo>
                  <a:pt x="1034" y="859"/>
                </a:lnTo>
                <a:lnTo>
                  <a:pt x="1035" y="892"/>
                </a:lnTo>
                <a:lnTo>
                  <a:pt x="1037" y="885"/>
                </a:lnTo>
                <a:lnTo>
                  <a:pt x="1039" y="842"/>
                </a:lnTo>
                <a:lnTo>
                  <a:pt x="1042" y="845"/>
                </a:lnTo>
                <a:lnTo>
                  <a:pt x="1044" y="868"/>
                </a:lnTo>
                <a:lnTo>
                  <a:pt x="1046" y="875"/>
                </a:lnTo>
                <a:lnTo>
                  <a:pt x="1049" y="874"/>
                </a:lnTo>
                <a:lnTo>
                  <a:pt x="1050" y="883"/>
                </a:lnTo>
                <a:lnTo>
                  <a:pt x="1052" y="869"/>
                </a:lnTo>
                <a:lnTo>
                  <a:pt x="1054" y="866"/>
                </a:lnTo>
                <a:lnTo>
                  <a:pt x="1057" y="851"/>
                </a:lnTo>
                <a:lnTo>
                  <a:pt x="1059" y="869"/>
                </a:lnTo>
                <a:lnTo>
                  <a:pt x="1061" y="851"/>
                </a:lnTo>
                <a:lnTo>
                  <a:pt x="1064" y="842"/>
                </a:lnTo>
                <a:lnTo>
                  <a:pt x="1066" y="874"/>
                </a:lnTo>
                <a:lnTo>
                  <a:pt x="1067" y="871"/>
                </a:lnTo>
                <a:lnTo>
                  <a:pt x="1070" y="879"/>
                </a:lnTo>
                <a:lnTo>
                  <a:pt x="1072" y="860"/>
                </a:lnTo>
                <a:lnTo>
                  <a:pt x="1074" y="887"/>
                </a:lnTo>
                <a:lnTo>
                  <a:pt x="1076" y="857"/>
                </a:lnTo>
                <a:lnTo>
                  <a:pt x="1079" y="872"/>
                </a:lnTo>
                <a:lnTo>
                  <a:pt x="1081" y="875"/>
                </a:lnTo>
                <a:lnTo>
                  <a:pt x="1082" y="851"/>
                </a:lnTo>
                <a:lnTo>
                  <a:pt x="1085" y="863"/>
                </a:lnTo>
                <a:lnTo>
                  <a:pt x="1087" y="840"/>
                </a:lnTo>
                <a:lnTo>
                  <a:pt x="1089" y="844"/>
                </a:lnTo>
                <a:lnTo>
                  <a:pt x="1091" y="859"/>
                </a:lnTo>
                <a:lnTo>
                  <a:pt x="1094" y="882"/>
                </a:lnTo>
                <a:lnTo>
                  <a:pt x="1096" y="878"/>
                </a:lnTo>
                <a:lnTo>
                  <a:pt x="1097" y="873"/>
                </a:lnTo>
                <a:lnTo>
                  <a:pt x="1100" y="884"/>
                </a:lnTo>
                <a:lnTo>
                  <a:pt x="1102" y="883"/>
                </a:lnTo>
                <a:lnTo>
                  <a:pt x="1104" y="878"/>
                </a:lnTo>
                <a:lnTo>
                  <a:pt x="1106" y="877"/>
                </a:lnTo>
                <a:lnTo>
                  <a:pt x="1109" y="871"/>
                </a:lnTo>
                <a:lnTo>
                  <a:pt x="1111" y="890"/>
                </a:lnTo>
                <a:lnTo>
                  <a:pt x="1112" y="877"/>
                </a:lnTo>
                <a:lnTo>
                  <a:pt x="1115" y="896"/>
                </a:lnTo>
                <a:lnTo>
                  <a:pt x="1117" y="870"/>
                </a:lnTo>
                <a:lnTo>
                  <a:pt x="1119" y="870"/>
                </a:lnTo>
                <a:lnTo>
                  <a:pt x="1122" y="878"/>
                </a:lnTo>
                <a:lnTo>
                  <a:pt x="1124" y="883"/>
                </a:lnTo>
                <a:lnTo>
                  <a:pt x="1126" y="892"/>
                </a:lnTo>
                <a:lnTo>
                  <a:pt x="1128" y="866"/>
                </a:lnTo>
                <a:lnTo>
                  <a:pt x="1130" y="863"/>
                </a:lnTo>
                <a:lnTo>
                  <a:pt x="1132" y="866"/>
                </a:lnTo>
                <a:lnTo>
                  <a:pt x="1134" y="857"/>
                </a:lnTo>
                <a:lnTo>
                  <a:pt x="1137" y="872"/>
                </a:lnTo>
                <a:lnTo>
                  <a:pt x="1139" y="886"/>
                </a:lnTo>
                <a:lnTo>
                  <a:pt x="1141" y="863"/>
                </a:lnTo>
                <a:lnTo>
                  <a:pt x="1143" y="877"/>
                </a:lnTo>
                <a:lnTo>
                  <a:pt x="1145" y="887"/>
                </a:lnTo>
                <a:lnTo>
                  <a:pt x="1147" y="877"/>
                </a:lnTo>
                <a:lnTo>
                  <a:pt x="1149" y="887"/>
                </a:lnTo>
                <a:lnTo>
                  <a:pt x="1152" y="842"/>
                </a:lnTo>
                <a:lnTo>
                  <a:pt x="1154" y="875"/>
                </a:lnTo>
                <a:lnTo>
                  <a:pt x="1156" y="881"/>
                </a:lnTo>
                <a:lnTo>
                  <a:pt x="1158" y="857"/>
                </a:lnTo>
                <a:lnTo>
                  <a:pt x="1160" y="880"/>
                </a:lnTo>
                <a:lnTo>
                  <a:pt x="1162" y="842"/>
                </a:lnTo>
                <a:lnTo>
                  <a:pt x="1164" y="858"/>
                </a:lnTo>
                <a:lnTo>
                  <a:pt x="1167" y="870"/>
                </a:lnTo>
                <a:lnTo>
                  <a:pt x="1169" y="889"/>
                </a:lnTo>
                <a:lnTo>
                  <a:pt x="1171" y="850"/>
                </a:lnTo>
                <a:lnTo>
                  <a:pt x="1173" y="859"/>
                </a:lnTo>
                <a:lnTo>
                  <a:pt x="1175" y="858"/>
                </a:lnTo>
                <a:lnTo>
                  <a:pt x="1177" y="877"/>
                </a:lnTo>
                <a:lnTo>
                  <a:pt x="1179" y="866"/>
                </a:lnTo>
                <a:lnTo>
                  <a:pt x="1182" y="871"/>
                </a:lnTo>
                <a:lnTo>
                  <a:pt x="1184" y="863"/>
                </a:lnTo>
                <a:lnTo>
                  <a:pt x="1186" y="866"/>
                </a:lnTo>
                <a:lnTo>
                  <a:pt x="1188" y="836"/>
                </a:lnTo>
                <a:lnTo>
                  <a:pt x="1190" y="845"/>
                </a:lnTo>
                <a:lnTo>
                  <a:pt x="1192" y="847"/>
                </a:lnTo>
                <a:lnTo>
                  <a:pt x="1194" y="856"/>
                </a:lnTo>
                <a:lnTo>
                  <a:pt x="1197" y="848"/>
                </a:lnTo>
                <a:lnTo>
                  <a:pt x="1199" y="898"/>
                </a:lnTo>
                <a:lnTo>
                  <a:pt x="1201" y="874"/>
                </a:lnTo>
                <a:lnTo>
                  <a:pt x="1203" y="834"/>
                </a:lnTo>
                <a:lnTo>
                  <a:pt x="1205" y="890"/>
                </a:lnTo>
                <a:lnTo>
                  <a:pt x="1207" y="891"/>
                </a:lnTo>
                <a:lnTo>
                  <a:pt x="1209" y="889"/>
                </a:lnTo>
                <a:lnTo>
                  <a:pt x="1212" y="881"/>
                </a:lnTo>
                <a:lnTo>
                  <a:pt x="1214" y="857"/>
                </a:lnTo>
                <a:lnTo>
                  <a:pt x="1216" y="860"/>
                </a:lnTo>
                <a:lnTo>
                  <a:pt x="1218" y="871"/>
                </a:lnTo>
                <a:lnTo>
                  <a:pt x="1220" y="864"/>
                </a:lnTo>
                <a:lnTo>
                  <a:pt x="1222" y="861"/>
                </a:lnTo>
                <a:lnTo>
                  <a:pt x="1225" y="872"/>
                </a:lnTo>
                <a:lnTo>
                  <a:pt x="1227" y="887"/>
                </a:lnTo>
                <a:lnTo>
                  <a:pt x="1229" y="882"/>
                </a:lnTo>
                <a:lnTo>
                  <a:pt x="1231" y="878"/>
                </a:lnTo>
                <a:lnTo>
                  <a:pt x="1233" y="871"/>
                </a:lnTo>
                <a:lnTo>
                  <a:pt x="1235" y="879"/>
                </a:lnTo>
                <a:lnTo>
                  <a:pt x="1237" y="859"/>
                </a:lnTo>
                <a:lnTo>
                  <a:pt x="1240" y="868"/>
                </a:lnTo>
                <a:lnTo>
                  <a:pt x="1242" y="847"/>
                </a:lnTo>
                <a:lnTo>
                  <a:pt x="1244" y="838"/>
                </a:lnTo>
                <a:lnTo>
                  <a:pt x="1246" y="846"/>
                </a:lnTo>
                <a:lnTo>
                  <a:pt x="1248" y="865"/>
                </a:lnTo>
                <a:lnTo>
                  <a:pt x="1250" y="855"/>
                </a:lnTo>
                <a:lnTo>
                  <a:pt x="1252" y="853"/>
                </a:lnTo>
                <a:lnTo>
                  <a:pt x="1255" y="856"/>
                </a:lnTo>
                <a:lnTo>
                  <a:pt x="1257" y="844"/>
                </a:lnTo>
                <a:lnTo>
                  <a:pt x="1259" y="872"/>
                </a:lnTo>
                <a:lnTo>
                  <a:pt x="1261" y="860"/>
                </a:lnTo>
                <a:lnTo>
                  <a:pt x="1263" y="883"/>
                </a:lnTo>
                <a:lnTo>
                  <a:pt x="1265" y="874"/>
                </a:lnTo>
                <a:lnTo>
                  <a:pt x="1267" y="849"/>
                </a:lnTo>
                <a:lnTo>
                  <a:pt x="1270" y="823"/>
                </a:lnTo>
                <a:lnTo>
                  <a:pt x="1272" y="840"/>
                </a:lnTo>
                <a:lnTo>
                  <a:pt x="1274" y="861"/>
                </a:lnTo>
                <a:lnTo>
                  <a:pt x="1276" y="850"/>
                </a:lnTo>
                <a:lnTo>
                  <a:pt x="1278" y="873"/>
                </a:lnTo>
                <a:lnTo>
                  <a:pt x="1280" y="887"/>
                </a:lnTo>
                <a:lnTo>
                  <a:pt x="1282" y="874"/>
                </a:lnTo>
                <a:lnTo>
                  <a:pt x="1285" y="840"/>
                </a:lnTo>
                <a:lnTo>
                  <a:pt x="1287" y="870"/>
                </a:lnTo>
                <a:lnTo>
                  <a:pt x="1289" y="819"/>
                </a:lnTo>
                <a:lnTo>
                  <a:pt x="1291" y="823"/>
                </a:lnTo>
                <a:lnTo>
                  <a:pt x="1293" y="883"/>
                </a:lnTo>
                <a:lnTo>
                  <a:pt x="1295" y="851"/>
                </a:lnTo>
                <a:lnTo>
                  <a:pt x="1297" y="841"/>
                </a:lnTo>
                <a:lnTo>
                  <a:pt x="1300" y="876"/>
                </a:lnTo>
                <a:lnTo>
                  <a:pt x="1302" y="857"/>
                </a:lnTo>
                <a:lnTo>
                  <a:pt x="1304" y="839"/>
                </a:lnTo>
                <a:lnTo>
                  <a:pt x="1306" y="870"/>
                </a:lnTo>
                <a:lnTo>
                  <a:pt x="1308" y="850"/>
                </a:lnTo>
                <a:lnTo>
                  <a:pt x="1310" y="847"/>
                </a:lnTo>
                <a:lnTo>
                  <a:pt x="1312" y="868"/>
                </a:lnTo>
                <a:lnTo>
                  <a:pt x="1315" y="857"/>
                </a:lnTo>
                <a:lnTo>
                  <a:pt x="1317" y="855"/>
                </a:lnTo>
                <a:lnTo>
                  <a:pt x="1319" y="866"/>
                </a:lnTo>
                <a:lnTo>
                  <a:pt x="1321" y="875"/>
                </a:lnTo>
                <a:lnTo>
                  <a:pt x="1323" y="849"/>
                </a:lnTo>
                <a:lnTo>
                  <a:pt x="1325" y="860"/>
                </a:lnTo>
                <a:lnTo>
                  <a:pt x="1328" y="852"/>
                </a:lnTo>
                <a:lnTo>
                  <a:pt x="1330" y="885"/>
                </a:lnTo>
                <a:lnTo>
                  <a:pt x="1332" y="888"/>
                </a:lnTo>
                <a:lnTo>
                  <a:pt x="1334" y="871"/>
                </a:lnTo>
                <a:lnTo>
                  <a:pt x="1336" y="874"/>
                </a:lnTo>
                <a:lnTo>
                  <a:pt x="1338" y="881"/>
                </a:lnTo>
                <a:lnTo>
                  <a:pt x="1340" y="831"/>
                </a:lnTo>
                <a:lnTo>
                  <a:pt x="1343" y="841"/>
                </a:lnTo>
                <a:lnTo>
                  <a:pt x="1345" y="850"/>
                </a:lnTo>
                <a:lnTo>
                  <a:pt x="1347" y="877"/>
                </a:lnTo>
                <a:lnTo>
                  <a:pt x="1349" y="856"/>
                </a:lnTo>
                <a:lnTo>
                  <a:pt x="1351" y="845"/>
                </a:lnTo>
                <a:lnTo>
                  <a:pt x="1353" y="851"/>
                </a:lnTo>
                <a:lnTo>
                  <a:pt x="1355" y="864"/>
                </a:lnTo>
                <a:lnTo>
                  <a:pt x="1358" y="881"/>
                </a:lnTo>
                <a:lnTo>
                  <a:pt x="1360" y="849"/>
                </a:lnTo>
                <a:lnTo>
                  <a:pt x="1362" y="847"/>
                </a:lnTo>
                <a:lnTo>
                  <a:pt x="1364" y="849"/>
                </a:lnTo>
                <a:lnTo>
                  <a:pt x="1366" y="858"/>
                </a:lnTo>
                <a:lnTo>
                  <a:pt x="1368" y="870"/>
                </a:lnTo>
                <a:lnTo>
                  <a:pt x="1370" y="896"/>
                </a:lnTo>
                <a:lnTo>
                  <a:pt x="1373" y="855"/>
                </a:lnTo>
                <a:lnTo>
                  <a:pt x="1375" y="853"/>
                </a:lnTo>
                <a:lnTo>
                  <a:pt x="1377" y="847"/>
                </a:lnTo>
                <a:lnTo>
                  <a:pt x="1379" y="877"/>
                </a:lnTo>
                <a:lnTo>
                  <a:pt x="1381" y="866"/>
                </a:lnTo>
                <a:lnTo>
                  <a:pt x="1383" y="869"/>
                </a:lnTo>
                <a:lnTo>
                  <a:pt x="1385" y="872"/>
                </a:lnTo>
                <a:lnTo>
                  <a:pt x="1388" y="829"/>
                </a:lnTo>
                <a:lnTo>
                  <a:pt x="1390" y="834"/>
                </a:lnTo>
                <a:lnTo>
                  <a:pt x="1392" y="851"/>
                </a:lnTo>
                <a:lnTo>
                  <a:pt x="1394" y="862"/>
                </a:lnTo>
                <a:lnTo>
                  <a:pt x="1396" y="863"/>
                </a:lnTo>
                <a:lnTo>
                  <a:pt x="1398" y="847"/>
                </a:lnTo>
                <a:lnTo>
                  <a:pt x="1400" y="871"/>
                </a:lnTo>
                <a:lnTo>
                  <a:pt x="1403" y="870"/>
                </a:lnTo>
                <a:lnTo>
                  <a:pt x="1405" y="866"/>
                </a:lnTo>
                <a:lnTo>
                  <a:pt x="1407" y="873"/>
                </a:lnTo>
                <a:lnTo>
                  <a:pt x="1409" y="872"/>
                </a:lnTo>
                <a:lnTo>
                  <a:pt x="1411" y="847"/>
                </a:lnTo>
                <a:lnTo>
                  <a:pt x="1413" y="868"/>
                </a:lnTo>
                <a:lnTo>
                  <a:pt x="1415" y="866"/>
                </a:lnTo>
                <a:lnTo>
                  <a:pt x="1418" y="868"/>
                </a:lnTo>
                <a:lnTo>
                  <a:pt x="1420" y="858"/>
                </a:lnTo>
                <a:lnTo>
                  <a:pt x="1422" y="881"/>
                </a:lnTo>
                <a:lnTo>
                  <a:pt x="1424" y="898"/>
                </a:lnTo>
                <a:lnTo>
                  <a:pt x="1426" y="837"/>
                </a:lnTo>
                <a:lnTo>
                  <a:pt x="1428" y="857"/>
                </a:lnTo>
                <a:lnTo>
                  <a:pt x="1430" y="868"/>
                </a:lnTo>
                <a:lnTo>
                  <a:pt x="1433" y="853"/>
                </a:lnTo>
                <a:lnTo>
                  <a:pt x="1435" y="835"/>
                </a:lnTo>
                <a:lnTo>
                  <a:pt x="1437" y="863"/>
                </a:lnTo>
                <a:lnTo>
                  <a:pt x="1439" y="855"/>
                </a:lnTo>
                <a:lnTo>
                  <a:pt x="1441" y="864"/>
                </a:lnTo>
                <a:lnTo>
                  <a:pt x="1443" y="888"/>
                </a:lnTo>
                <a:lnTo>
                  <a:pt x="1446" y="887"/>
                </a:lnTo>
                <a:lnTo>
                  <a:pt x="1448" y="872"/>
                </a:lnTo>
                <a:lnTo>
                  <a:pt x="1450" y="905"/>
                </a:lnTo>
                <a:lnTo>
                  <a:pt x="1452" y="874"/>
                </a:lnTo>
                <a:lnTo>
                  <a:pt x="1454" y="889"/>
                </a:lnTo>
                <a:lnTo>
                  <a:pt x="1456" y="893"/>
                </a:lnTo>
                <a:lnTo>
                  <a:pt x="1458" y="845"/>
                </a:lnTo>
                <a:lnTo>
                  <a:pt x="1461" y="845"/>
                </a:lnTo>
                <a:lnTo>
                  <a:pt x="1463" y="862"/>
                </a:lnTo>
                <a:lnTo>
                  <a:pt x="1465" y="890"/>
                </a:lnTo>
                <a:lnTo>
                  <a:pt x="1467" y="872"/>
                </a:lnTo>
                <a:lnTo>
                  <a:pt x="1469" y="842"/>
                </a:lnTo>
                <a:lnTo>
                  <a:pt x="1471" y="877"/>
                </a:lnTo>
                <a:lnTo>
                  <a:pt x="1473" y="879"/>
                </a:lnTo>
                <a:lnTo>
                  <a:pt x="1476" y="879"/>
                </a:lnTo>
                <a:lnTo>
                  <a:pt x="1478" y="874"/>
                </a:lnTo>
                <a:lnTo>
                  <a:pt x="1480" y="867"/>
                </a:lnTo>
                <a:lnTo>
                  <a:pt x="1482" y="844"/>
                </a:lnTo>
                <a:lnTo>
                  <a:pt x="1485" y="857"/>
                </a:lnTo>
                <a:lnTo>
                  <a:pt x="1486" y="861"/>
                </a:lnTo>
                <a:lnTo>
                  <a:pt x="1488" y="874"/>
                </a:lnTo>
                <a:lnTo>
                  <a:pt x="1491" y="851"/>
                </a:lnTo>
                <a:lnTo>
                  <a:pt x="1493" y="857"/>
                </a:lnTo>
                <a:lnTo>
                  <a:pt x="1495" y="873"/>
                </a:lnTo>
                <a:lnTo>
                  <a:pt x="1498" y="875"/>
                </a:lnTo>
                <a:lnTo>
                  <a:pt x="1500" y="825"/>
                </a:lnTo>
                <a:lnTo>
                  <a:pt x="1501" y="852"/>
                </a:lnTo>
                <a:lnTo>
                  <a:pt x="1503" y="853"/>
                </a:lnTo>
                <a:lnTo>
                  <a:pt x="1506" y="855"/>
                </a:lnTo>
                <a:lnTo>
                  <a:pt x="1508" y="872"/>
                </a:lnTo>
                <a:lnTo>
                  <a:pt x="1510" y="868"/>
                </a:lnTo>
                <a:lnTo>
                  <a:pt x="1513" y="898"/>
                </a:lnTo>
                <a:lnTo>
                  <a:pt x="1515" y="860"/>
                </a:lnTo>
                <a:lnTo>
                  <a:pt x="1516" y="838"/>
                </a:lnTo>
                <a:lnTo>
                  <a:pt x="1518" y="847"/>
                </a:lnTo>
                <a:lnTo>
                  <a:pt x="1521" y="861"/>
                </a:lnTo>
                <a:lnTo>
                  <a:pt x="1523" y="872"/>
                </a:lnTo>
                <a:lnTo>
                  <a:pt x="1525" y="868"/>
                </a:lnTo>
                <a:lnTo>
                  <a:pt x="1528" y="860"/>
                </a:lnTo>
                <a:lnTo>
                  <a:pt x="1530" y="862"/>
                </a:lnTo>
                <a:lnTo>
                  <a:pt x="1531" y="864"/>
                </a:lnTo>
                <a:lnTo>
                  <a:pt x="1533" y="860"/>
                </a:lnTo>
                <a:lnTo>
                  <a:pt x="1536" y="858"/>
                </a:lnTo>
                <a:lnTo>
                  <a:pt x="1538" y="855"/>
                </a:lnTo>
                <a:lnTo>
                  <a:pt x="1540" y="850"/>
                </a:lnTo>
                <a:lnTo>
                  <a:pt x="1543" y="860"/>
                </a:lnTo>
                <a:lnTo>
                  <a:pt x="1545" y="842"/>
                </a:lnTo>
                <a:lnTo>
                  <a:pt x="1547" y="899"/>
                </a:lnTo>
                <a:lnTo>
                  <a:pt x="1549" y="904"/>
                </a:lnTo>
                <a:lnTo>
                  <a:pt x="1551" y="890"/>
                </a:lnTo>
                <a:lnTo>
                  <a:pt x="1553" y="874"/>
                </a:lnTo>
                <a:lnTo>
                  <a:pt x="1555" y="881"/>
                </a:lnTo>
                <a:lnTo>
                  <a:pt x="1558" y="860"/>
                </a:lnTo>
                <a:lnTo>
                  <a:pt x="1560" y="840"/>
                </a:lnTo>
                <a:lnTo>
                  <a:pt x="1562" y="872"/>
                </a:lnTo>
                <a:lnTo>
                  <a:pt x="1564" y="859"/>
                </a:lnTo>
                <a:lnTo>
                  <a:pt x="1566" y="844"/>
                </a:lnTo>
                <a:lnTo>
                  <a:pt x="1568" y="860"/>
                </a:lnTo>
                <a:lnTo>
                  <a:pt x="1570" y="859"/>
                </a:lnTo>
                <a:lnTo>
                  <a:pt x="1573" y="868"/>
                </a:lnTo>
                <a:lnTo>
                  <a:pt x="1575" y="864"/>
                </a:lnTo>
                <a:lnTo>
                  <a:pt x="1577" y="859"/>
                </a:lnTo>
                <a:lnTo>
                  <a:pt x="1579" y="862"/>
                </a:lnTo>
                <a:lnTo>
                  <a:pt x="1581" y="865"/>
                </a:lnTo>
                <a:lnTo>
                  <a:pt x="1583" y="823"/>
                </a:lnTo>
                <a:lnTo>
                  <a:pt x="1585" y="828"/>
                </a:lnTo>
                <a:lnTo>
                  <a:pt x="1588" y="899"/>
                </a:lnTo>
                <a:lnTo>
                  <a:pt x="1590" y="887"/>
                </a:lnTo>
                <a:lnTo>
                  <a:pt x="1592" y="860"/>
                </a:lnTo>
                <a:lnTo>
                  <a:pt x="1594" y="886"/>
                </a:lnTo>
                <a:lnTo>
                  <a:pt x="1596" y="857"/>
                </a:lnTo>
                <a:lnTo>
                  <a:pt x="1598" y="853"/>
                </a:lnTo>
                <a:lnTo>
                  <a:pt x="1601" y="879"/>
                </a:lnTo>
                <a:lnTo>
                  <a:pt x="1603" y="885"/>
                </a:lnTo>
                <a:lnTo>
                  <a:pt x="1605" y="890"/>
                </a:lnTo>
                <a:lnTo>
                  <a:pt x="1607" y="858"/>
                </a:lnTo>
                <a:lnTo>
                  <a:pt x="1609" y="864"/>
                </a:lnTo>
                <a:lnTo>
                  <a:pt x="1611" y="880"/>
                </a:lnTo>
                <a:lnTo>
                  <a:pt x="1613" y="879"/>
                </a:lnTo>
                <a:lnTo>
                  <a:pt x="1616" y="851"/>
                </a:lnTo>
                <a:lnTo>
                  <a:pt x="1618" y="866"/>
                </a:lnTo>
                <a:lnTo>
                  <a:pt x="1620" y="862"/>
                </a:lnTo>
                <a:lnTo>
                  <a:pt x="1622" y="898"/>
                </a:lnTo>
                <a:lnTo>
                  <a:pt x="1624" y="855"/>
                </a:lnTo>
                <a:lnTo>
                  <a:pt x="1626" y="865"/>
                </a:lnTo>
                <a:lnTo>
                  <a:pt x="1628" y="865"/>
                </a:lnTo>
                <a:lnTo>
                  <a:pt x="1631" y="894"/>
                </a:lnTo>
                <a:lnTo>
                  <a:pt x="1633" y="900"/>
                </a:lnTo>
                <a:lnTo>
                  <a:pt x="1635" y="861"/>
                </a:lnTo>
                <a:lnTo>
                  <a:pt x="1637" y="859"/>
                </a:lnTo>
                <a:lnTo>
                  <a:pt x="1639" y="858"/>
                </a:lnTo>
                <a:lnTo>
                  <a:pt x="1641" y="887"/>
                </a:lnTo>
                <a:lnTo>
                  <a:pt x="1643" y="859"/>
                </a:lnTo>
                <a:lnTo>
                  <a:pt x="1646" y="881"/>
                </a:lnTo>
                <a:lnTo>
                  <a:pt x="1648" y="876"/>
                </a:lnTo>
                <a:lnTo>
                  <a:pt x="1650" y="857"/>
                </a:lnTo>
                <a:lnTo>
                  <a:pt x="1652" y="872"/>
                </a:lnTo>
                <a:lnTo>
                  <a:pt x="1654" y="850"/>
                </a:lnTo>
                <a:lnTo>
                  <a:pt x="1656" y="881"/>
                </a:lnTo>
                <a:lnTo>
                  <a:pt x="1658" y="894"/>
                </a:lnTo>
                <a:lnTo>
                  <a:pt x="1661" y="883"/>
                </a:lnTo>
                <a:lnTo>
                  <a:pt x="1663" y="859"/>
                </a:lnTo>
                <a:lnTo>
                  <a:pt x="1665" y="874"/>
                </a:lnTo>
                <a:lnTo>
                  <a:pt x="1667" y="863"/>
                </a:lnTo>
                <a:lnTo>
                  <a:pt x="1669" y="835"/>
                </a:lnTo>
                <a:lnTo>
                  <a:pt x="1671" y="843"/>
                </a:lnTo>
                <a:lnTo>
                  <a:pt x="1673" y="852"/>
                </a:lnTo>
                <a:lnTo>
                  <a:pt x="1676" y="840"/>
                </a:lnTo>
                <a:lnTo>
                  <a:pt x="1678" y="875"/>
                </a:lnTo>
                <a:lnTo>
                  <a:pt x="1680" y="829"/>
                </a:lnTo>
                <a:lnTo>
                  <a:pt x="1682" y="844"/>
                </a:lnTo>
                <a:lnTo>
                  <a:pt x="1684" y="874"/>
                </a:lnTo>
                <a:lnTo>
                  <a:pt x="1686" y="859"/>
                </a:lnTo>
                <a:lnTo>
                  <a:pt x="1688" y="881"/>
                </a:lnTo>
                <a:lnTo>
                  <a:pt x="1691" y="892"/>
                </a:lnTo>
                <a:lnTo>
                  <a:pt x="1693" y="874"/>
                </a:lnTo>
                <a:lnTo>
                  <a:pt x="1695" y="877"/>
                </a:lnTo>
                <a:lnTo>
                  <a:pt x="1697" y="859"/>
                </a:lnTo>
                <a:lnTo>
                  <a:pt x="1699" y="838"/>
                </a:lnTo>
                <a:lnTo>
                  <a:pt x="1701" y="874"/>
                </a:lnTo>
                <a:lnTo>
                  <a:pt x="1704" y="874"/>
                </a:lnTo>
                <a:lnTo>
                  <a:pt x="1706" y="879"/>
                </a:lnTo>
                <a:lnTo>
                  <a:pt x="1708" y="864"/>
                </a:lnTo>
                <a:lnTo>
                  <a:pt x="1710" y="859"/>
                </a:lnTo>
                <a:lnTo>
                  <a:pt x="1712" y="883"/>
                </a:lnTo>
                <a:lnTo>
                  <a:pt x="1714" y="883"/>
                </a:lnTo>
                <a:lnTo>
                  <a:pt x="1716" y="889"/>
                </a:lnTo>
                <a:lnTo>
                  <a:pt x="1719" y="872"/>
                </a:lnTo>
                <a:lnTo>
                  <a:pt x="1721" y="887"/>
                </a:lnTo>
                <a:lnTo>
                  <a:pt x="1723" y="893"/>
                </a:lnTo>
                <a:lnTo>
                  <a:pt x="1725" y="900"/>
                </a:lnTo>
                <a:lnTo>
                  <a:pt x="1727" y="893"/>
                </a:lnTo>
                <a:lnTo>
                  <a:pt x="1729" y="866"/>
                </a:lnTo>
                <a:lnTo>
                  <a:pt x="1731" y="861"/>
                </a:lnTo>
                <a:lnTo>
                  <a:pt x="1734" y="882"/>
                </a:lnTo>
                <a:lnTo>
                  <a:pt x="1736" y="849"/>
                </a:lnTo>
                <a:lnTo>
                  <a:pt x="1738" y="859"/>
                </a:lnTo>
                <a:lnTo>
                  <a:pt x="1740" y="868"/>
                </a:lnTo>
                <a:lnTo>
                  <a:pt x="1742" y="874"/>
                </a:lnTo>
                <a:lnTo>
                  <a:pt x="1744" y="870"/>
                </a:lnTo>
                <a:lnTo>
                  <a:pt x="1746" y="853"/>
                </a:lnTo>
                <a:lnTo>
                  <a:pt x="1749" y="877"/>
                </a:lnTo>
                <a:lnTo>
                  <a:pt x="1751" y="858"/>
                </a:lnTo>
                <a:lnTo>
                  <a:pt x="1753" y="879"/>
                </a:lnTo>
                <a:lnTo>
                  <a:pt x="1755" y="867"/>
                </a:lnTo>
                <a:lnTo>
                  <a:pt x="1757" y="878"/>
                </a:lnTo>
                <a:lnTo>
                  <a:pt x="1759" y="862"/>
                </a:lnTo>
                <a:lnTo>
                  <a:pt x="1761" y="848"/>
                </a:lnTo>
                <a:lnTo>
                  <a:pt x="1764" y="860"/>
                </a:lnTo>
                <a:lnTo>
                  <a:pt x="1766" y="875"/>
                </a:lnTo>
                <a:lnTo>
                  <a:pt x="1768" y="864"/>
                </a:lnTo>
                <a:lnTo>
                  <a:pt x="1770" y="872"/>
                </a:lnTo>
                <a:lnTo>
                  <a:pt x="1772" y="858"/>
                </a:lnTo>
                <a:lnTo>
                  <a:pt x="1774" y="879"/>
                </a:lnTo>
                <a:lnTo>
                  <a:pt x="1776" y="847"/>
                </a:lnTo>
                <a:lnTo>
                  <a:pt x="1779" y="853"/>
                </a:lnTo>
                <a:lnTo>
                  <a:pt x="1781" y="881"/>
                </a:lnTo>
                <a:lnTo>
                  <a:pt x="1783" y="870"/>
                </a:lnTo>
                <a:lnTo>
                  <a:pt x="1785" y="880"/>
                </a:lnTo>
                <a:lnTo>
                  <a:pt x="1787" y="902"/>
                </a:lnTo>
                <a:lnTo>
                  <a:pt x="1789" y="866"/>
                </a:lnTo>
                <a:lnTo>
                  <a:pt x="1791" y="838"/>
                </a:lnTo>
                <a:lnTo>
                  <a:pt x="1794" y="852"/>
                </a:lnTo>
                <a:lnTo>
                  <a:pt x="1796" y="870"/>
                </a:lnTo>
                <a:lnTo>
                  <a:pt x="1798" y="868"/>
                </a:lnTo>
                <a:lnTo>
                  <a:pt x="1800" y="890"/>
                </a:lnTo>
                <a:lnTo>
                  <a:pt x="1802" y="902"/>
                </a:lnTo>
                <a:lnTo>
                  <a:pt x="1804" y="900"/>
                </a:lnTo>
                <a:lnTo>
                  <a:pt x="1806" y="881"/>
                </a:lnTo>
                <a:lnTo>
                  <a:pt x="1809" y="868"/>
                </a:lnTo>
                <a:lnTo>
                  <a:pt x="1811" y="893"/>
                </a:lnTo>
                <a:lnTo>
                  <a:pt x="1813" y="874"/>
                </a:lnTo>
                <a:lnTo>
                  <a:pt x="1815" y="884"/>
                </a:lnTo>
                <a:lnTo>
                  <a:pt x="1817" y="885"/>
                </a:lnTo>
                <a:lnTo>
                  <a:pt x="1819" y="878"/>
                </a:lnTo>
                <a:lnTo>
                  <a:pt x="1822" y="872"/>
                </a:lnTo>
                <a:lnTo>
                  <a:pt x="1824" y="884"/>
                </a:lnTo>
                <a:lnTo>
                  <a:pt x="1826" y="852"/>
                </a:lnTo>
                <a:lnTo>
                  <a:pt x="1828" y="879"/>
                </a:lnTo>
                <a:lnTo>
                  <a:pt x="1830" y="902"/>
                </a:lnTo>
                <a:lnTo>
                  <a:pt x="1832" y="874"/>
                </a:lnTo>
                <a:lnTo>
                  <a:pt x="1834" y="879"/>
                </a:lnTo>
                <a:lnTo>
                  <a:pt x="1837" y="883"/>
                </a:lnTo>
                <a:lnTo>
                  <a:pt x="1839" y="891"/>
                </a:lnTo>
                <a:lnTo>
                  <a:pt x="1841" y="871"/>
                </a:lnTo>
                <a:lnTo>
                  <a:pt x="1843" y="866"/>
                </a:lnTo>
                <a:lnTo>
                  <a:pt x="1845" y="892"/>
                </a:lnTo>
                <a:lnTo>
                  <a:pt x="1847" y="870"/>
                </a:lnTo>
                <a:lnTo>
                  <a:pt x="1849" y="872"/>
                </a:lnTo>
                <a:lnTo>
                  <a:pt x="1852" y="891"/>
                </a:lnTo>
                <a:lnTo>
                  <a:pt x="1854" y="899"/>
                </a:lnTo>
                <a:lnTo>
                  <a:pt x="1856" y="902"/>
                </a:lnTo>
                <a:lnTo>
                  <a:pt x="1858" y="889"/>
                </a:lnTo>
                <a:lnTo>
                  <a:pt x="1860" y="860"/>
                </a:lnTo>
                <a:lnTo>
                  <a:pt x="1862" y="859"/>
                </a:lnTo>
                <a:lnTo>
                  <a:pt x="1864" y="889"/>
                </a:lnTo>
                <a:lnTo>
                  <a:pt x="1867" y="870"/>
                </a:lnTo>
                <a:lnTo>
                  <a:pt x="1869" y="860"/>
                </a:lnTo>
                <a:lnTo>
                  <a:pt x="1871" y="871"/>
                </a:lnTo>
                <a:lnTo>
                  <a:pt x="1873" y="875"/>
                </a:lnTo>
                <a:lnTo>
                  <a:pt x="1875" y="871"/>
                </a:lnTo>
                <a:lnTo>
                  <a:pt x="1877" y="891"/>
                </a:lnTo>
                <a:lnTo>
                  <a:pt x="1879" y="885"/>
                </a:lnTo>
                <a:lnTo>
                  <a:pt x="1882" y="890"/>
                </a:lnTo>
                <a:lnTo>
                  <a:pt x="1884" y="919"/>
                </a:lnTo>
                <a:lnTo>
                  <a:pt x="1886" y="874"/>
                </a:lnTo>
                <a:lnTo>
                  <a:pt x="1888" y="859"/>
                </a:lnTo>
                <a:lnTo>
                  <a:pt x="1890" y="884"/>
                </a:lnTo>
                <a:lnTo>
                  <a:pt x="1892" y="884"/>
                </a:lnTo>
                <a:lnTo>
                  <a:pt x="1894" y="880"/>
                </a:lnTo>
                <a:lnTo>
                  <a:pt x="1897" y="862"/>
                </a:lnTo>
                <a:lnTo>
                  <a:pt x="1899" y="865"/>
                </a:lnTo>
                <a:lnTo>
                  <a:pt x="1901" y="862"/>
                </a:lnTo>
                <a:lnTo>
                  <a:pt x="1903" y="883"/>
                </a:lnTo>
                <a:lnTo>
                  <a:pt x="1905" y="883"/>
                </a:lnTo>
                <a:lnTo>
                  <a:pt x="1907" y="920"/>
                </a:lnTo>
                <a:lnTo>
                  <a:pt x="1909" y="892"/>
                </a:lnTo>
                <a:lnTo>
                  <a:pt x="1912" y="890"/>
                </a:lnTo>
                <a:lnTo>
                  <a:pt x="1914" y="903"/>
                </a:lnTo>
                <a:lnTo>
                  <a:pt x="1916" y="895"/>
                </a:lnTo>
                <a:lnTo>
                  <a:pt x="1919" y="855"/>
                </a:lnTo>
                <a:lnTo>
                  <a:pt x="1920" y="872"/>
                </a:lnTo>
                <a:lnTo>
                  <a:pt x="1922" y="898"/>
                </a:lnTo>
                <a:lnTo>
                  <a:pt x="1925" y="874"/>
                </a:lnTo>
                <a:lnTo>
                  <a:pt x="1927" y="877"/>
                </a:lnTo>
                <a:lnTo>
                  <a:pt x="1929" y="901"/>
                </a:lnTo>
                <a:lnTo>
                  <a:pt x="1931" y="907"/>
                </a:lnTo>
                <a:lnTo>
                  <a:pt x="1934" y="900"/>
                </a:lnTo>
                <a:lnTo>
                  <a:pt x="1935" y="905"/>
                </a:lnTo>
                <a:lnTo>
                  <a:pt x="1937" y="909"/>
                </a:lnTo>
                <a:lnTo>
                  <a:pt x="1940" y="900"/>
                </a:lnTo>
                <a:lnTo>
                  <a:pt x="1942" y="868"/>
                </a:lnTo>
                <a:lnTo>
                  <a:pt x="1944" y="871"/>
                </a:lnTo>
                <a:lnTo>
                  <a:pt x="1946" y="874"/>
                </a:lnTo>
                <a:lnTo>
                  <a:pt x="1949" y="896"/>
                </a:lnTo>
                <a:lnTo>
                  <a:pt x="1950" y="892"/>
                </a:lnTo>
                <a:lnTo>
                  <a:pt x="1952" y="877"/>
                </a:lnTo>
                <a:lnTo>
                  <a:pt x="1955" y="887"/>
                </a:lnTo>
                <a:lnTo>
                  <a:pt x="1957" y="883"/>
                </a:lnTo>
                <a:lnTo>
                  <a:pt x="1959" y="878"/>
                </a:lnTo>
                <a:lnTo>
                  <a:pt x="1961" y="870"/>
                </a:lnTo>
                <a:lnTo>
                  <a:pt x="1964" y="877"/>
                </a:lnTo>
                <a:lnTo>
                  <a:pt x="1966" y="895"/>
                </a:lnTo>
                <a:lnTo>
                  <a:pt x="1967" y="899"/>
                </a:lnTo>
                <a:lnTo>
                  <a:pt x="1970" y="893"/>
                </a:lnTo>
                <a:lnTo>
                  <a:pt x="1972" y="868"/>
                </a:lnTo>
                <a:lnTo>
                  <a:pt x="1974" y="894"/>
                </a:lnTo>
                <a:lnTo>
                  <a:pt x="1977" y="876"/>
                </a:lnTo>
                <a:lnTo>
                  <a:pt x="1979" y="898"/>
                </a:lnTo>
                <a:lnTo>
                  <a:pt x="1981" y="875"/>
                </a:lnTo>
                <a:lnTo>
                  <a:pt x="1982" y="864"/>
                </a:lnTo>
                <a:lnTo>
                  <a:pt x="1985" y="897"/>
                </a:lnTo>
                <a:lnTo>
                  <a:pt x="1987" y="875"/>
                </a:lnTo>
                <a:lnTo>
                  <a:pt x="1989" y="880"/>
                </a:lnTo>
                <a:lnTo>
                  <a:pt x="1992" y="884"/>
                </a:lnTo>
                <a:lnTo>
                  <a:pt x="1994" y="887"/>
                </a:lnTo>
                <a:lnTo>
                  <a:pt x="1996" y="918"/>
                </a:lnTo>
                <a:lnTo>
                  <a:pt x="1997" y="898"/>
                </a:lnTo>
                <a:lnTo>
                  <a:pt x="2000" y="907"/>
                </a:lnTo>
                <a:lnTo>
                  <a:pt x="2002" y="896"/>
                </a:lnTo>
                <a:lnTo>
                  <a:pt x="2004" y="907"/>
                </a:lnTo>
                <a:lnTo>
                  <a:pt x="2007" y="901"/>
                </a:lnTo>
                <a:lnTo>
                  <a:pt x="2009" y="892"/>
                </a:lnTo>
                <a:lnTo>
                  <a:pt x="2011" y="876"/>
                </a:lnTo>
                <a:lnTo>
                  <a:pt x="2012" y="868"/>
                </a:lnTo>
                <a:lnTo>
                  <a:pt x="2015" y="848"/>
                </a:lnTo>
                <a:lnTo>
                  <a:pt x="2017" y="880"/>
                </a:lnTo>
                <a:lnTo>
                  <a:pt x="2019" y="867"/>
                </a:lnTo>
                <a:lnTo>
                  <a:pt x="2022" y="864"/>
                </a:lnTo>
                <a:lnTo>
                  <a:pt x="2024" y="881"/>
                </a:lnTo>
                <a:lnTo>
                  <a:pt x="2026" y="881"/>
                </a:lnTo>
                <a:lnTo>
                  <a:pt x="2028" y="877"/>
                </a:lnTo>
                <a:lnTo>
                  <a:pt x="2030" y="879"/>
                </a:lnTo>
                <a:lnTo>
                  <a:pt x="2032" y="888"/>
                </a:lnTo>
                <a:lnTo>
                  <a:pt x="2034" y="898"/>
                </a:lnTo>
                <a:lnTo>
                  <a:pt x="2037" y="895"/>
                </a:lnTo>
                <a:lnTo>
                  <a:pt x="2039" y="875"/>
                </a:lnTo>
                <a:lnTo>
                  <a:pt x="2041" y="912"/>
                </a:lnTo>
                <a:lnTo>
                  <a:pt x="2043" y="886"/>
                </a:lnTo>
                <a:lnTo>
                  <a:pt x="2045" y="895"/>
                </a:lnTo>
                <a:lnTo>
                  <a:pt x="2047" y="904"/>
                </a:lnTo>
                <a:lnTo>
                  <a:pt x="2049" y="892"/>
                </a:lnTo>
                <a:lnTo>
                  <a:pt x="2052" y="879"/>
                </a:lnTo>
                <a:lnTo>
                  <a:pt x="2054" y="894"/>
                </a:lnTo>
                <a:lnTo>
                  <a:pt x="2056" y="889"/>
                </a:lnTo>
                <a:lnTo>
                  <a:pt x="2058" y="904"/>
                </a:lnTo>
                <a:lnTo>
                  <a:pt x="2060" y="919"/>
                </a:lnTo>
                <a:lnTo>
                  <a:pt x="2062" y="906"/>
                </a:lnTo>
                <a:lnTo>
                  <a:pt x="2064" y="895"/>
                </a:lnTo>
                <a:lnTo>
                  <a:pt x="2067" y="890"/>
                </a:lnTo>
                <a:lnTo>
                  <a:pt x="2069" y="866"/>
                </a:lnTo>
                <a:lnTo>
                  <a:pt x="2071" y="868"/>
                </a:lnTo>
                <a:lnTo>
                  <a:pt x="2073" y="914"/>
                </a:lnTo>
                <a:lnTo>
                  <a:pt x="2075" y="902"/>
                </a:lnTo>
                <a:lnTo>
                  <a:pt x="2077" y="885"/>
                </a:lnTo>
                <a:lnTo>
                  <a:pt x="2079" y="906"/>
                </a:lnTo>
                <a:lnTo>
                  <a:pt x="2082" y="870"/>
                </a:lnTo>
                <a:lnTo>
                  <a:pt x="2084" y="909"/>
                </a:lnTo>
                <a:lnTo>
                  <a:pt x="2086" y="889"/>
                </a:lnTo>
                <a:lnTo>
                  <a:pt x="2088" y="886"/>
                </a:lnTo>
                <a:lnTo>
                  <a:pt x="2090" y="917"/>
                </a:lnTo>
                <a:lnTo>
                  <a:pt x="2092" y="872"/>
                </a:lnTo>
                <a:lnTo>
                  <a:pt x="2095" y="889"/>
                </a:lnTo>
                <a:lnTo>
                  <a:pt x="2097" y="909"/>
                </a:lnTo>
                <a:lnTo>
                  <a:pt x="2099" y="895"/>
                </a:lnTo>
                <a:lnTo>
                  <a:pt x="2101" y="866"/>
                </a:lnTo>
                <a:lnTo>
                  <a:pt x="2103" y="875"/>
                </a:lnTo>
                <a:lnTo>
                  <a:pt x="2105" y="918"/>
                </a:lnTo>
                <a:lnTo>
                  <a:pt x="2107" y="894"/>
                </a:lnTo>
                <a:lnTo>
                  <a:pt x="2110" y="877"/>
                </a:lnTo>
                <a:lnTo>
                  <a:pt x="2112" y="885"/>
                </a:lnTo>
                <a:lnTo>
                  <a:pt x="2114" y="867"/>
                </a:lnTo>
                <a:lnTo>
                  <a:pt x="2116" y="876"/>
                </a:lnTo>
                <a:lnTo>
                  <a:pt x="2118" y="893"/>
                </a:lnTo>
                <a:lnTo>
                  <a:pt x="2120" y="898"/>
                </a:lnTo>
                <a:lnTo>
                  <a:pt x="2122" y="901"/>
                </a:lnTo>
                <a:lnTo>
                  <a:pt x="2125" y="905"/>
                </a:lnTo>
                <a:lnTo>
                  <a:pt x="2127" y="904"/>
                </a:lnTo>
                <a:lnTo>
                  <a:pt x="2129" y="904"/>
                </a:lnTo>
                <a:lnTo>
                  <a:pt x="2131" y="888"/>
                </a:lnTo>
                <a:lnTo>
                  <a:pt x="2133" y="900"/>
                </a:lnTo>
                <a:lnTo>
                  <a:pt x="2135" y="906"/>
                </a:lnTo>
                <a:lnTo>
                  <a:pt x="2137" y="913"/>
                </a:lnTo>
                <a:lnTo>
                  <a:pt x="2140" y="896"/>
                </a:lnTo>
                <a:lnTo>
                  <a:pt x="2142" y="903"/>
                </a:lnTo>
                <a:lnTo>
                  <a:pt x="2144" y="879"/>
                </a:lnTo>
                <a:lnTo>
                  <a:pt x="2146" y="893"/>
                </a:lnTo>
                <a:lnTo>
                  <a:pt x="2148" y="896"/>
                </a:lnTo>
                <a:lnTo>
                  <a:pt x="2150" y="911"/>
                </a:lnTo>
                <a:lnTo>
                  <a:pt x="2152" y="885"/>
                </a:lnTo>
                <a:lnTo>
                  <a:pt x="2155" y="880"/>
                </a:lnTo>
                <a:lnTo>
                  <a:pt x="2157" y="903"/>
                </a:lnTo>
                <a:lnTo>
                  <a:pt x="2159" y="899"/>
                </a:lnTo>
                <a:lnTo>
                  <a:pt x="2161" y="894"/>
                </a:lnTo>
                <a:lnTo>
                  <a:pt x="2163" y="849"/>
                </a:lnTo>
                <a:lnTo>
                  <a:pt x="2165" y="870"/>
                </a:lnTo>
                <a:lnTo>
                  <a:pt x="2167" y="894"/>
                </a:lnTo>
                <a:lnTo>
                  <a:pt x="2170" y="872"/>
                </a:lnTo>
                <a:lnTo>
                  <a:pt x="2172" y="899"/>
                </a:lnTo>
                <a:lnTo>
                  <a:pt x="2174" y="892"/>
                </a:lnTo>
                <a:lnTo>
                  <a:pt x="2176" y="896"/>
                </a:lnTo>
                <a:lnTo>
                  <a:pt x="2178" y="885"/>
                </a:lnTo>
                <a:lnTo>
                  <a:pt x="2180" y="881"/>
                </a:lnTo>
                <a:lnTo>
                  <a:pt x="2182" y="889"/>
                </a:lnTo>
                <a:lnTo>
                  <a:pt x="2185" y="883"/>
                </a:lnTo>
                <a:lnTo>
                  <a:pt x="2187" y="874"/>
                </a:lnTo>
                <a:lnTo>
                  <a:pt x="2189" y="906"/>
                </a:lnTo>
                <a:lnTo>
                  <a:pt x="2191" y="896"/>
                </a:lnTo>
                <a:lnTo>
                  <a:pt x="2193" y="900"/>
                </a:lnTo>
                <a:lnTo>
                  <a:pt x="2195" y="883"/>
                </a:lnTo>
                <a:lnTo>
                  <a:pt x="2198" y="887"/>
                </a:lnTo>
                <a:lnTo>
                  <a:pt x="2200" y="918"/>
                </a:lnTo>
                <a:lnTo>
                  <a:pt x="2202" y="877"/>
                </a:lnTo>
                <a:lnTo>
                  <a:pt x="2204" y="885"/>
                </a:lnTo>
                <a:lnTo>
                  <a:pt x="2206" y="861"/>
                </a:lnTo>
                <a:lnTo>
                  <a:pt x="2208" y="894"/>
                </a:lnTo>
                <a:lnTo>
                  <a:pt x="2210" y="890"/>
                </a:lnTo>
                <a:lnTo>
                  <a:pt x="2213" y="881"/>
                </a:lnTo>
                <a:lnTo>
                  <a:pt x="2215" y="904"/>
                </a:lnTo>
                <a:lnTo>
                  <a:pt x="2217" y="890"/>
                </a:lnTo>
                <a:lnTo>
                  <a:pt x="2219" y="881"/>
                </a:lnTo>
                <a:lnTo>
                  <a:pt x="2221" y="863"/>
                </a:lnTo>
                <a:lnTo>
                  <a:pt x="2223" y="878"/>
                </a:lnTo>
                <a:lnTo>
                  <a:pt x="2225" y="889"/>
                </a:lnTo>
                <a:lnTo>
                  <a:pt x="2228" y="879"/>
                </a:lnTo>
                <a:lnTo>
                  <a:pt x="2230" y="883"/>
                </a:lnTo>
                <a:lnTo>
                  <a:pt x="2232" y="910"/>
                </a:lnTo>
                <a:lnTo>
                  <a:pt x="2234" y="922"/>
                </a:lnTo>
                <a:lnTo>
                  <a:pt x="2236" y="927"/>
                </a:lnTo>
                <a:lnTo>
                  <a:pt x="2238" y="852"/>
                </a:lnTo>
                <a:lnTo>
                  <a:pt x="2240" y="877"/>
                </a:lnTo>
                <a:lnTo>
                  <a:pt x="2243" y="909"/>
                </a:lnTo>
                <a:lnTo>
                  <a:pt x="2245" y="889"/>
                </a:lnTo>
                <a:lnTo>
                  <a:pt x="2247" y="921"/>
                </a:lnTo>
                <a:lnTo>
                  <a:pt x="2249" y="915"/>
                </a:lnTo>
                <a:lnTo>
                  <a:pt x="2251" y="881"/>
                </a:lnTo>
                <a:lnTo>
                  <a:pt x="2253" y="875"/>
                </a:lnTo>
                <a:lnTo>
                  <a:pt x="2255" y="887"/>
                </a:lnTo>
                <a:lnTo>
                  <a:pt x="2258" y="915"/>
                </a:lnTo>
                <a:lnTo>
                  <a:pt x="2260" y="910"/>
                </a:lnTo>
                <a:lnTo>
                  <a:pt x="2262" y="892"/>
                </a:lnTo>
                <a:lnTo>
                  <a:pt x="2264" y="895"/>
                </a:lnTo>
                <a:lnTo>
                  <a:pt x="2266" y="902"/>
                </a:lnTo>
                <a:lnTo>
                  <a:pt x="2268" y="896"/>
                </a:lnTo>
                <a:lnTo>
                  <a:pt x="2270" y="887"/>
                </a:lnTo>
                <a:lnTo>
                  <a:pt x="2273" y="916"/>
                </a:lnTo>
                <a:lnTo>
                  <a:pt x="2275" y="929"/>
                </a:lnTo>
                <a:lnTo>
                  <a:pt x="2277" y="869"/>
                </a:lnTo>
                <a:lnTo>
                  <a:pt x="2279" y="885"/>
                </a:lnTo>
                <a:lnTo>
                  <a:pt x="2281" y="887"/>
                </a:lnTo>
                <a:lnTo>
                  <a:pt x="2283" y="881"/>
                </a:lnTo>
                <a:lnTo>
                  <a:pt x="2285" y="890"/>
                </a:lnTo>
                <a:lnTo>
                  <a:pt x="2288" y="872"/>
                </a:lnTo>
                <a:lnTo>
                  <a:pt x="2290" y="898"/>
                </a:lnTo>
                <a:lnTo>
                  <a:pt x="2292" y="892"/>
                </a:lnTo>
                <a:lnTo>
                  <a:pt x="2294" y="898"/>
                </a:lnTo>
                <a:lnTo>
                  <a:pt x="2296" y="890"/>
                </a:lnTo>
                <a:lnTo>
                  <a:pt x="2298" y="917"/>
                </a:lnTo>
                <a:lnTo>
                  <a:pt x="2301" y="921"/>
                </a:lnTo>
                <a:lnTo>
                  <a:pt x="2303" y="909"/>
                </a:lnTo>
                <a:lnTo>
                  <a:pt x="2305" y="896"/>
                </a:lnTo>
                <a:lnTo>
                  <a:pt x="2307" y="875"/>
                </a:lnTo>
                <a:lnTo>
                  <a:pt x="2309" y="897"/>
                </a:lnTo>
                <a:lnTo>
                  <a:pt x="2311" y="909"/>
                </a:lnTo>
                <a:lnTo>
                  <a:pt x="2313" y="892"/>
                </a:lnTo>
                <a:lnTo>
                  <a:pt x="2316" y="913"/>
                </a:lnTo>
                <a:lnTo>
                  <a:pt x="2318" y="910"/>
                </a:lnTo>
                <a:lnTo>
                  <a:pt x="2320" y="905"/>
                </a:lnTo>
                <a:lnTo>
                  <a:pt x="2322" y="889"/>
                </a:lnTo>
                <a:lnTo>
                  <a:pt x="2324" y="899"/>
                </a:lnTo>
                <a:lnTo>
                  <a:pt x="2326" y="907"/>
                </a:lnTo>
                <a:lnTo>
                  <a:pt x="2328" y="869"/>
                </a:lnTo>
                <a:lnTo>
                  <a:pt x="2331" y="894"/>
                </a:lnTo>
                <a:lnTo>
                  <a:pt x="2333" y="905"/>
                </a:lnTo>
                <a:lnTo>
                  <a:pt x="2335" y="898"/>
                </a:lnTo>
                <a:lnTo>
                  <a:pt x="2337" y="923"/>
                </a:lnTo>
                <a:lnTo>
                  <a:pt x="2339" y="904"/>
                </a:lnTo>
                <a:lnTo>
                  <a:pt x="2341" y="910"/>
                </a:lnTo>
                <a:lnTo>
                  <a:pt x="2343" y="903"/>
                </a:lnTo>
                <a:lnTo>
                  <a:pt x="2346" y="885"/>
                </a:lnTo>
                <a:lnTo>
                  <a:pt x="2348" y="884"/>
                </a:lnTo>
                <a:lnTo>
                  <a:pt x="2350" y="898"/>
                </a:lnTo>
                <a:lnTo>
                  <a:pt x="2352" y="900"/>
                </a:lnTo>
                <a:lnTo>
                  <a:pt x="2354" y="890"/>
                </a:lnTo>
                <a:lnTo>
                  <a:pt x="2356" y="912"/>
                </a:lnTo>
                <a:lnTo>
                  <a:pt x="2358" y="911"/>
                </a:lnTo>
                <a:lnTo>
                  <a:pt x="2361" y="916"/>
                </a:lnTo>
                <a:lnTo>
                  <a:pt x="2363" y="905"/>
                </a:lnTo>
                <a:lnTo>
                  <a:pt x="2365" y="875"/>
                </a:lnTo>
                <a:lnTo>
                  <a:pt x="2368" y="913"/>
                </a:lnTo>
                <a:lnTo>
                  <a:pt x="2369" y="926"/>
                </a:lnTo>
                <a:lnTo>
                  <a:pt x="2371" y="909"/>
                </a:lnTo>
                <a:lnTo>
                  <a:pt x="2373" y="862"/>
                </a:lnTo>
                <a:lnTo>
                  <a:pt x="2376" y="883"/>
                </a:lnTo>
                <a:lnTo>
                  <a:pt x="2378" y="855"/>
                </a:lnTo>
                <a:lnTo>
                  <a:pt x="2380" y="906"/>
                </a:lnTo>
                <a:lnTo>
                  <a:pt x="2383" y="892"/>
                </a:lnTo>
                <a:lnTo>
                  <a:pt x="2384" y="906"/>
                </a:lnTo>
                <a:lnTo>
                  <a:pt x="2386" y="895"/>
                </a:lnTo>
                <a:lnTo>
                  <a:pt x="2388" y="900"/>
                </a:lnTo>
                <a:lnTo>
                  <a:pt x="2391" y="913"/>
                </a:lnTo>
                <a:lnTo>
                  <a:pt x="2393" y="913"/>
                </a:lnTo>
                <a:lnTo>
                  <a:pt x="2395" y="904"/>
                </a:lnTo>
                <a:lnTo>
                  <a:pt x="2398" y="879"/>
                </a:lnTo>
                <a:lnTo>
                  <a:pt x="2400" y="909"/>
                </a:lnTo>
                <a:lnTo>
                  <a:pt x="2401" y="890"/>
                </a:lnTo>
                <a:lnTo>
                  <a:pt x="2403" y="887"/>
                </a:lnTo>
                <a:lnTo>
                  <a:pt x="2406" y="894"/>
                </a:lnTo>
                <a:lnTo>
                  <a:pt x="2408" y="918"/>
                </a:lnTo>
                <a:lnTo>
                  <a:pt x="2410" y="886"/>
                </a:lnTo>
                <a:lnTo>
                  <a:pt x="2413" y="876"/>
                </a:lnTo>
                <a:lnTo>
                  <a:pt x="2415" y="938"/>
                </a:lnTo>
                <a:lnTo>
                  <a:pt x="2416" y="906"/>
                </a:lnTo>
                <a:lnTo>
                  <a:pt x="2419" y="922"/>
                </a:lnTo>
                <a:lnTo>
                  <a:pt x="2421" y="900"/>
                </a:lnTo>
                <a:lnTo>
                  <a:pt x="2423" y="915"/>
                </a:lnTo>
                <a:lnTo>
                  <a:pt x="2425" y="881"/>
                </a:lnTo>
                <a:lnTo>
                  <a:pt x="2428" y="905"/>
                </a:lnTo>
                <a:lnTo>
                  <a:pt x="2430" y="892"/>
                </a:lnTo>
                <a:lnTo>
                  <a:pt x="2431" y="887"/>
                </a:lnTo>
                <a:lnTo>
                  <a:pt x="2434" y="891"/>
                </a:lnTo>
                <a:lnTo>
                  <a:pt x="2436" y="881"/>
                </a:lnTo>
                <a:lnTo>
                  <a:pt x="2438" y="879"/>
                </a:lnTo>
                <a:lnTo>
                  <a:pt x="2440" y="897"/>
                </a:lnTo>
                <a:lnTo>
                  <a:pt x="2443" y="913"/>
                </a:lnTo>
                <a:lnTo>
                  <a:pt x="2445" y="923"/>
                </a:lnTo>
                <a:lnTo>
                  <a:pt x="2446" y="896"/>
                </a:lnTo>
                <a:lnTo>
                  <a:pt x="2449" y="905"/>
                </a:lnTo>
                <a:lnTo>
                  <a:pt x="2451" y="935"/>
                </a:lnTo>
                <a:lnTo>
                  <a:pt x="2453" y="878"/>
                </a:lnTo>
                <a:lnTo>
                  <a:pt x="2455" y="898"/>
                </a:lnTo>
                <a:lnTo>
                  <a:pt x="2458" y="883"/>
                </a:lnTo>
                <a:lnTo>
                  <a:pt x="2460" y="875"/>
                </a:lnTo>
                <a:lnTo>
                  <a:pt x="2462" y="911"/>
                </a:lnTo>
                <a:lnTo>
                  <a:pt x="2464" y="898"/>
                </a:lnTo>
                <a:lnTo>
                  <a:pt x="2466" y="926"/>
                </a:lnTo>
                <a:lnTo>
                  <a:pt x="2468" y="877"/>
                </a:lnTo>
                <a:lnTo>
                  <a:pt x="2471" y="894"/>
                </a:lnTo>
                <a:lnTo>
                  <a:pt x="2473" y="918"/>
                </a:lnTo>
                <a:lnTo>
                  <a:pt x="2475" y="902"/>
                </a:lnTo>
                <a:lnTo>
                  <a:pt x="2477" y="920"/>
                </a:lnTo>
                <a:lnTo>
                  <a:pt x="2479" y="890"/>
                </a:lnTo>
                <a:lnTo>
                  <a:pt x="2481" y="887"/>
                </a:lnTo>
                <a:lnTo>
                  <a:pt x="2483" y="896"/>
                </a:lnTo>
                <a:lnTo>
                  <a:pt x="2486" y="920"/>
                </a:lnTo>
                <a:lnTo>
                  <a:pt x="2488" y="906"/>
                </a:lnTo>
                <a:lnTo>
                  <a:pt x="2490" y="877"/>
                </a:lnTo>
                <a:lnTo>
                  <a:pt x="2492" y="936"/>
                </a:lnTo>
                <a:lnTo>
                  <a:pt x="2494" y="941"/>
                </a:lnTo>
                <a:lnTo>
                  <a:pt x="2496" y="933"/>
                </a:lnTo>
                <a:lnTo>
                  <a:pt x="2498" y="892"/>
                </a:lnTo>
                <a:lnTo>
                  <a:pt x="2501" y="898"/>
                </a:lnTo>
                <a:lnTo>
                  <a:pt x="2503" y="881"/>
                </a:lnTo>
                <a:lnTo>
                  <a:pt x="2505" y="907"/>
                </a:lnTo>
                <a:lnTo>
                  <a:pt x="2507" y="924"/>
                </a:lnTo>
                <a:lnTo>
                  <a:pt x="2509" y="914"/>
                </a:lnTo>
                <a:lnTo>
                  <a:pt x="2511" y="913"/>
                </a:lnTo>
                <a:lnTo>
                  <a:pt x="2513" y="883"/>
                </a:lnTo>
                <a:lnTo>
                  <a:pt x="2516" y="890"/>
                </a:lnTo>
                <a:lnTo>
                  <a:pt x="2518" y="915"/>
                </a:lnTo>
                <a:lnTo>
                  <a:pt x="2520" y="910"/>
                </a:lnTo>
                <a:lnTo>
                  <a:pt x="2522" y="901"/>
                </a:lnTo>
                <a:lnTo>
                  <a:pt x="2524" y="885"/>
                </a:lnTo>
                <a:lnTo>
                  <a:pt x="2526" y="905"/>
                </a:lnTo>
                <a:lnTo>
                  <a:pt x="2528" y="874"/>
                </a:lnTo>
                <a:lnTo>
                  <a:pt x="2531" y="883"/>
                </a:lnTo>
                <a:lnTo>
                  <a:pt x="2533" y="921"/>
                </a:lnTo>
                <a:lnTo>
                  <a:pt x="2535" y="925"/>
                </a:lnTo>
                <a:lnTo>
                  <a:pt x="2537" y="932"/>
                </a:lnTo>
                <a:lnTo>
                  <a:pt x="2539" y="922"/>
                </a:lnTo>
                <a:lnTo>
                  <a:pt x="2541" y="916"/>
                </a:lnTo>
                <a:lnTo>
                  <a:pt x="2543" y="918"/>
                </a:lnTo>
                <a:lnTo>
                  <a:pt x="2546" y="920"/>
                </a:lnTo>
                <a:lnTo>
                  <a:pt x="2548" y="912"/>
                </a:lnTo>
                <a:lnTo>
                  <a:pt x="2550" y="932"/>
                </a:lnTo>
                <a:lnTo>
                  <a:pt x="2552" y="909"/>
                </a:lnTo>
                <a:lnTo>
                  <a:pt x="2554" y="885"/>
                </a:lnTo>
                <a:lnTo>
                  <a:pt x="2556" y="911"/>
                </a:lnTo>
                <a:lnTo>
                  <a:pt x="2558" y="904"/>
                </a:lnTo>
                <a:lnTo>
                  <a:pt x="2561" y="909"/>
                </a:lnTo>
                <a:lnTo>
                  <a:pt x="2563" y="887"/>
                </a:lnTo>
                <a:lnTo>
                  <a:pt x="2565" y="881"/>
                </a:lnTo>
                <a:lnTo>
                  <a:pt x="2567" y="830"/>
                </a:lnTo>
                <a:lnTo>
                  <a:pt x="2569" y="883"/>
                </a:lnTo>
                <a:lnTo>
                  <a:pt x="2571" y="939"/>
                </a:lnTo>
                <a:lnTo>
                  <a:pt x="2574" y="939"/>
                </a:lnTo>
                <a:lnTo>
                  <a:pt x="2576" y="934"/>
                </a:lnTo>
                <a:lnTo>
                  <a:pt x="2578" y="915"/>
                </a:lnTo>
                <a:lnTo>
                  <a:pt x="2580" y="914"/>
                </a:lnTo>
                <a:lnTo>
                  <a:pt x="2582" y="934"/>
                </a:lnTo>
                <a:lnTo>
                  <a:pt x="2584" y="919"/>
                </a:lnTo>
                <a:lnTo>
                  <a:pt x="2586" y="912"/>
                </a:lnTo>
                <a:lnTo>
                  <a:pt x="2589" y="911"/>
                </a:lnTo>
                <a:lnTo>
                  <a:pt x="2591" y="890"/>
                </a:lnTo>
                <a:lnTo>
                  <a:pt x="2593" y="920"/>
                </a:lnTo>
                <a:lnTo>
                  <a:pt x="2595" y="922"/>
                </a:lnTo>
                <a:lnTo>
                  <a:pt x="2597" y="925"/>
                </a:lnTo>
                <a:lnTo>
                  <a:pt x="2599" y="904"/>
                </a:lnTo>
                <a:lnTo>
                  <a:pt x="2601" y="887"/>
                </a:lnTo>
                <a:lnTo>
                  <a:pt x="2604" y="905"/>
                </a:lnTo>
                <a:lnTo>
                  <a:pt x="2606" y="900"/>
                </a:lnTo>
                <a:lnTo>
                  <a:pt x="2608" y="905"/>
                </a:lnTo>
                <a:lnTo>
                  <a:pt x="2610" y="892"/>
                </a:lnTo>
                <a:lnTo>
                  <a:pt x="2612" y="907"/>
                </a:lnTo>
                <a:lnTo>
                  <a:pt x="2614" y="890"/>
                </a:lnTo>
                <a:lnTo>
                  <a:pt x="2616" y="902"/>
                </a:lnTo>
                <a:lnTo>
                  <a:pt x="2619" y="914"/>
                </a:lnTo>
                <a:lnTo>
                  <a:pt x="2621" y="902"/>
                </a:lnTo>
                <a:lnTo>
                  <a:pt x="2623" y="915"/>
                </a:lnTo>
                <a:lnTo>
                  <a:pt x="2625" y="909"/>
                </a:lnTo>
                <a:lnTo>
                  <a:pt x="2627" y="890"/>
                </a:lnTo>
                <a:lnTo>
                  <a:pt x="2629" y="882"/>
                </a:lnTo>
                <a:lnTo>
                  <a:pt x="2631" y="896"/>
                </a:lnTo>
                <a:lnTo>
                  <a:pt x="2634" y="917"/>
                </a:lnTo>
                <a:lnTo>
                  <a:pt x="2636" y="945"/>
                </a:lnTo>
                <a:lnTo>
                  <a:pt x="2638" y="923"/>
                </a:lnTo>
                <a:lnTo>
                  <a:pt x="2640" y="910"/>
                </a:lnTo>
                <a:lnTo>
                  <a:pt x="2642" y="897"/>
                </a:lnTo>
                <a:lnTo>
                  <a:pt x="2644" y="926"/>
                </a:lnTo>
                <a:lnTo>
                  <a:pt x="2646" y="915"/>
                </a:lnTo>
                <a:lnTo>
                  <a:pt x="2649" y="922"/>
                </a:lnTo>
                <a:lnTo>
                  <a:pt x="2651" y="916"/>
                </a:lnTo>
                <a:lnTo>
                  <a:pt x="2653" y="895"/>
                </a:lnTo>
                <a:lnTo>
                  <a:pt x="2655" y="888"/>
                </a:lnTo>
                <a:lnTo>
                  <a:pt x="2657" y="919"/>
                </a:lnTo>
                <a:lnTo>
                  <a:pt x="2659" y="933"/>
                </a:lnTo>
                <a:lnTo>
                  <a:pt x="2661" y="936"/>
                </a:lnTo>
                <a:lnTo>
                  <a:pt x="2664" y="922"/>
                </a:lnTo>
                <a:lnTo>
                  <a:pt x="2666" y="906"/>
                </a:lnTo>
                <a:lnTo>
                  <a:pt x="2668" y="935"/>
                </a:lnTo>
                <a:lnTo>
                  <a:pt x="2670" y="920"/>
                </a:lnTo>
                <a:lnTo>
                  <a:pt x="2672" y="921"/>
                </a:lnTo>
                <a:lnTo>
                  <a:pt x="2674" y="889"/>
                </a:lnTo>
                <a:lnTo>
                  <a:pt x="2677" y="915"/>
                </a:lnTo>
                <a:lnTo>
                  <a:pt x="2679" y="894"/>
                </a:lnTo>
                <a:lnTo>
                  <a:pt x="2681" y="890"/>
                </a:lnTo>
                <a:lnTo>
                  <a:pt x="2683" y="940"/>
                </a:lnTo>
                <a:lnTo>
                  <a:pt x="2685" y="902"/>
                </a:lnTo>
                <a:lnTo>
                  <a:pt x="2687" y="900"/>
                </a:lnTo>
                <a:lnTo>
                  <a:pt x="2689" y="887"/>
                </a:lnTo>
                <a:lnTo>
                  <a:pt x="2692" y="916"/>
                </a:lnTo>
                <a:lnTo>
                  <a:pt x="2694" y="885"/>
                </a:lnTo>
                <a:lnTo>
                  <a:pt x="2696" y="939"/>
                </a:lnTo>
                <a:lnTo>
                  <a:pt x="2698" y="946"/>
                </a:lnTo>
                <a:lnTo>
                  <a:pt x="2700" y="936"/>
                </a:lnTo>
                <a:lnTo>
                  <a:pt x="2702" y="932"/>
                </a:lnTo>
              </a:path>
            </a:pathLst>
          </a:custGeom>
          <a:noFill/>
          <a:ln w="9525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4" name="Freeform 103"/>
          <p:cNvSpPr>
            <a:spLocks/>
          </p:cNvSpPr>
          <p:nvPr/>
        </p:nvSpPr>
        <p:spPr bwMode="auto">
          <a:xfrm>
            <a:off x="685800" y="4568825"/>
            <a:ext cx="4291013" cy="1552575"/>
          </a:xfrm>
          <a:custGeom>
            <a:avLst/>
            <a:gdLst>
              <a:gd name="T0" fmla="*/ 2147483647 w 2703"/>
              <a:gd name="T1" fmla="*/ 2147483647 h 978"/>
              <a:gd name="T2" fmla="*/ 2147483647 w 2703"/>
              <a:gd name="T3" fmla="*/ 2147483647 h 978"/>
              <a:gd name="T4" fmla="*/ 2147483647 w 2703"/>
              <a:gd name="T5" fmla="*/ 2147483647 h 978"/>
              <a:gd name="T6" fmla="*/ 2147483647 w 2703"/>
              <a:gd name="T7" fmla="*/ 2147483647 h 978"/>
              <a:gd name="T8" fmla="*/ 2147483647 w 2703"/>
              <a:gd name="T9" fmla="*/ 2147483647 h 978"/>
              <a:gd name="T10" fmla="*/ 2147483647 w 2703"/>
              <a:gd name="T11" fmla="*/ 2147483647 h 978"/>
              <a:gd name="T12" fmla="*/ 2147483647 w 2703"/>
              <a:gd name="T13" fmla="*/ 2147483647 h 978"/>
              <a:gd name="T14" fmla="*/ 2147483647 w 2703"/>
              <a:gd name="T15" fmla="*/ 2147483647 h 978"/>
              <a:gd name="T16" fmla="*/ 2147483647 w 2703"/>
              <a:gd name="T17" fmla="*/ 2147483647 h 978"/>
              <a:gd name="T18" fmla="*/ 2147483647 w 2703"/>
              <a:gd name="T19" fmla="*/ 2147483647 h 978"/>
              <a:gd name="T20" fmla="*/ 2147483647 w 2703"/>
              <a:gd name="T21" fmla="*/ 2147483647 h 978"/>
              <a:gd name="T22" fmla="*/ 2147483647 w 2703"/>
              <a:gd name="T23" fmla="*/ 2147483647 h 978"/>
              <a:gd name="T24" fmla="*/ 2147483647 w 2703"/>
              <a:gd name="T25" fmla="*/ 2147483647 h 978"/>
              <a:gd name="T26" fmla="*/ 2147483647 w 2703"/>
              <a:gd name="T27" fmla="*/ 2147483647 h 978"/>
              <a:gd name="T28" fmla="*/ 2147483647 w 2703"/>
              <a:gd name="T29" fmla="*/ 2147483647 h 978"/>
              <a:gd name="T30" fmla="*/ 2147483647 w 2703"/>
              <a:gd name="T31" fmla="*/ 2147483647 h 978"/>
              <a:gd name="T32" fmla="*/ 2147483647 w 2703"/>
              <a:gd name="T33" fmla="*/ 2147483647 h 978"/>
              <a:gd name="T34" fmla="*/ 2147483647 w 2703"/>
              <a:gd name="T35" fmla="*/ 2147483647 h 978"/>
              <a:gd name="T36" fmla="*/ 2147483647 w 2703"/>
              <a:gd name="T37" fmla="*/ 2147483647 h 978"/>
              <a:gd name="T38" fmla="*/ 2147483647 w 2703"/>
              <a:gd name="T39" fmla="*/ 2147483647 h 978"/>
              <a:gd name="T40" fmla="*/ 2147483647 w 2703"/>
              <a:gd name="T41" fmla="*/ 2147483647 h 978"/>
              <a:gd name="T42" fmla="*/ 2147483647 w 2703"/>
              <a:gd name="T43" fmla="*/ 2147483647 h 978"/>
              <a:gd name="T44" fmla="*/ 2147483647 w 2703"/>
              <a:gd name="T45" fmla="*/ 2147483647 h 978"/>
              <a:gd name="T46" fmla="*/ 2147483647 w 2703"/>
              <a:gd name="T47" fmla="*/ 2147483647 h 978"/>
              <a:gd name="T48" fmla="*/ 2147483647 w 2703"/>
              <a:gd name="T49" fmla="*/ 2147483647 h 978"/>
              <a:gd name="T50" fmla="*/ 2147483647 w 2703"/>
              <a:gd name="T51" fmla="*/ 2147483647 h 978"/>
              <a:gd name="T52" fmla="*/ 2147483647 w 2703"/>
              <a:gd name="T53" fmla="*/ 2147483647 h 978"/>
              <a:gd name="T54" fmla="*/ 2147483647 w 2703"/>
              <a:gd name="T55" fmla="*/ 2147483647 h 978"/>
              <a:gd name="T56" fmla="*/ 2147483647 w 2703"/>
              <a:gd name="T57" fmla="*/ 2147483647 h 978"/>
              <a:gd name="T58" fmla="*/ 2147483647 w 2703"/>
              <a:gd name="T59" fmla="*/ 2147483647 h 978"/>
              <a:gd name="T60" fmla="*/ 2147483647 w 2703"/>
              <a:gd name="T61" fmla="*/ 2147483647 h 978"/>
              <a:gd name="T62" fmla="*/ 2147483647 w 2703"/>
              <a:gd name="T63" fmla="*/ 2147483647 h 978"/>
              <a:gd name="T64" fmla="*/ 2147483647 w 2703"/>
              <a:gd name="T65" fmla="*/ 2147483647 h 978"/>
              <a:gd name="T66" fmla="*/ 2147483647 w 2703"/>
              <a:gd name="T67" fmla="*/ 2147483647 h 978"/>
              <a:gd name="T68" fmla="*/ 2147483647 w 2703"/>
              <a:gd name="T69" fmla="*/ 2147483647 h 978"/>
              <a:gd name="T70" fmla="*/ 2147483647 w 2703"/>
              <a:gd name="T71" fmla="*/ 2147483647 h 978"/>
              <a:gd name="T72" fmla="*/ 2147483647 w 2703"/>
              <a:gd name="T73" fmla="*/ 2147483647 h 978"/>
              <a:gd name="T74" fmla="*/ 2147483647 w 2703"/>
              <a:gd name="T75" fmla="*/ 2147483647 h 978"/>
              <a:gd name="T76" fmla="*/ 2147483647 w 2703"/>
              <a:gd name="T77" fmla="*/ 2147483647 h 978"/>
              <a:gd name="T78" fmla="*/ 2147483647 w 2703"/>
              <a:gd name="T79" fmla="*/ 2147483647 h 978"/>
              <a:gd name="T80" fmla="*/ 2147483647 w 2703"/>
              <a:gd name="T81" fmla="*/ 2147483647 h 978"/>
              <a:gd name="T82" fmla="*/ 2147483647 w 2703"/>
              <a:gd name="T83" fmla="*/ 2147483647 h 978"/>
              <a:gd name="T84" fmla="*/ 2147483647 w 2703"/>
              <a:gd name="T85" fmla="*/ 2147483647 h 978"/>
              <a:gd name="T86" fmla="*/ 2147483647 w 2703"/>
              <a:gd name="T87" fmla="*/ 2147483647 h 978"/>
              <a:gd name="T88" fmla="*/ 2147483647 w 2703"/>
              <a:gd name="T89" fmla="*/ 2147483647 h 978"/>
              <a:gd name="T90" fmla="*/ 2147483647 w 2703"/>
              <a:gd name="T91" fmla="*/ 2147483647 h 978"/>
              <a:gd name="T92" fmla="*/ 2147483647 w 2703"/>
              <a:gd name="T93" fmla="*/ 2147483647 h 978"/>
              <a:gd name="T94" fmla="*/ 2147483647 w 2703"/>
              <a:gd name="T95" fmla="*/ 2147483647 h 978"/>
              <a:gd name="T96" fmla="*/ 2147483647 w 2703"/>
              <a:gd name="T97" fmla="*/ 2147483647 h 978"/>
              <a:gd name="T98" fmla="*/ 2147483647 w 2703"/>
              <a:gd name="T99" fmla="*/ 2147483647 h 978"/>
              <a:gd name="T100" fmla="*/ 2147483647 w 2703"/>
              <a:gd name="T101" fmla="*/ 2147483647 h 978"/>
              <a:gd name="T102" fmla="*/ 2147483647 w 2703"/>
              <a:gd name="T103" fmla="*/ 2147483647 h 978"/>
              <a:gd name="T104" fmla="*/ 2147483647 w 2703"/>
              <a:gd name="T105" fmla="*/ 2147483647 h 978"/>
              <a:gd name="T106" fmla="*/ 2147483647 w 2703"/>
              <a:gd name="T107" fmla="*/ 2147483647 h 978"/>
              <a:gd name="T108" fmla="*/ 2147483647 w 2703"/>
              <a:gd name="T109" fmla="*/ 2147483647 h 978"/>
              <a:gd name="T110" fmla="*/ 2147483647 w 2703"/>
              <a:gd name="T111" fmla="*/ 2147483647 h 978"/>
              <a:gd name="T112" fmla="*/ 2147483647 w 2703"/>
              <a:gd name="T113" fmla="*/ 2147483647 h 978"/>
              <a:gd name="T114" fmla="*/ 2147483647 w 2703"/>
              <a:gd name="T115" fmla="*/ 2147483647 h 978"/>
              <a:gd name="T116" fmla="*/ 2147483647 w 2703"/>
              <a:gd name="T117" fmla="*/ 2147483647 h 978"/>
              <a:gd name="T118" fmla="*/ 2147483647 w 2703"/>
              <a:gd name="T119" fmla="*/ 2147483647 h 978"/>
              <a:gd name="T120" fmla="*/ 2147483647 w 2703"/>
              <a:gd name="T121" fmla="*/ 2147483647 h 978"/>
              <a:gd name="T122" fmla="*/ 2147483647 w 2703"/>
              <a:gd name="T123" fmla="*/ 2147483647 h 978"/>
              <a:gd name="T124" fmla="*/ 2147483647 w 2703"/>
              <a:gd name="T125" fmla="*/ 2147483647 h 9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03" h="978">
                <a:moveTo>
                  <a:pt x="0" y="0"/>
                </a:moveTo>
                <a:lnTo>
                  <a:pt x="0" y="936"/>
                </a:lnTo>
                <a:lnTo>
                  <a:pt x="3" y="978"/>
                </a:lnTo>
                <a:lnTo>
                  <a:pt x="5" y="941"/>
                </a:lnTo>
                <a:lnTo>
                  <a:pt x="7" y="885"/>
                </a:lnTo>
                <a:lnTo>
                  <a:pt x="9" y="845"/>
                </a:lnTo>
                <a:lnTo>
                  <a:pt x="11" y="814"/>
                </a:lnTo>
                <a:lnTo>
                  <a:pt x="13" y="776"/>
                </a:lnTo>
                <a:lnTo>
                  <a:pt x="15" y="764"/>
                </a:lnTo>
                <a:lnTo>
                  <a:pt x="18" y="742"/>
                </a:lnTo>
                <a:lnTo>
                  <a:pt x="20" y="709"/>
                </a:lnTo>
                <a:lnTo>
                  <a:pt x="22" y="697"/>
                </a:lnTo>
                <a:lnTo>
                  <a:pt x="24" y="687"/>
                </a:lnTo>
                <a:lnTo>
                  <a:pt x="26" y="692"/>
                </a:lnTo>
                <a:lnTo>
                  <a:pt x="28" y="670"/>
                </a:lnTo>
                <a:lnTo>
                  <a:pt x="30" y="655"/>
                </a:lnTo>
                <a:lnTo>
                  <a:pt x="33" y="660"/>
                </a:lnTo>
                <a:lnTo>
                  <a:pt x="35" y="644"/>
                </a:lnTo>
                <a:lnTo>
                  <a:pt x="37" y="645"/>
                </a:lnTo>
                <a:lnTo>
                  <a:pt x="39" y="640"/>
                </a:lnTo>
                <a:lnTo>
                  <a:pt x="41" y="621"/>
                </a:lnTo>
                <a:lnTo>
                  <a:pt x="43" y="624"/>
                </a:lnTo>
                <a:lnTo>
                  <a:pt x="46" y="632"/>
                </a:lnTo>
                <a:lnTo>
                  <a:pt x="48" y="628"/>
                </a:lnTo>
                <a:lnTo>
                  <a:pt x="50" y="622"/>
                </a:lnTo>
                <a:lnTo>
                  <a:pt x="52" y="603"/>
                </a:lnTo>
                <a:lnTo>
                  <a:pt x="54" y="621"/>
                </a:lnTo>
                <a:lnTo>
                  <a:pt x="56" y="614"/>
                </a:lnTo>
                <a:lnTo>
                  <a:pt x="58" y="607"/>
                </a:lnTo>
                <a:lnTo>
                  <a:pt x="61" y="611"/>
                </a:lnTo>
                <a:lnTo>
                  <a:pt x="63" y="601"/>
                </a:lnTo>
                <a:lnTo>
                  <a:pt x="65" y="593"/>
                </a:lnTo>
                <a:lnTo>
                  <a:pt x="67" y="600"/>
                </a:lnTo>
                <a:lnTo>
                  <a:pt x="69" y="619"/>
                </a:lnTo>
                <a:lnTo>
                  <a:pt x="71" y="610"/>
                </a:lnTo>
                <a:lnTo>
                  <a:pt x="73" y="580"/>
                </a:lnTo>
                <a:lnTo>
                  <a:pt x="76" y="595"/>
                </a:lnTo>
                <a:lnTo>
                  <a:pt x="78" y="579"/>
                </a:lnTo>
                <a:lnTo>
                  <a:pt x="80" y="586"/>
                </a:lnTo>
                <a:lnTo>
                  <a:pt x="82" y="623"/>
                </a:lnTo>
                <a:lnTo>
                  <a:pt x="84" y="605"/>
                </a:lnTo>
                <a:lnTo>
                  <a:pt x="86" y="601"/>
                </a:lnTo>
                <a:lnTo>
                  <a:pt x="88" y="604"/>
                </a:lnTo>
                <a:lnTo>
                  <a:pt x="91" y="625"/>
                </a:lnTo>
                <a:lnTo>
                  <a:pt x="93" y="622"/>
                </a:lnTo>
                <a:lnTo>
                  <a:pt x="95" y="614"/>
                </a:lnTo>
                <a:lnTo>
                  <a:pt x="97" y="606"/>
                </a:lnTo>
                <a:lnTo>
                  <a:pt x="99" y="601"/>
                </a:lnTo>
                <a:lnTo>
                  <a:pt x="101" y="606"/>
                </a:lnTo>
                <a:lnTo>
                  <a:pt x="103" y="610"/>
                </a:lnTo>
                <a:lnTo>
                  <a:pt x="106" y="601"/>
                </a:lnTo>
                <a:lnTo>
                  <a:pt x="108" y="610"/>
                </a:lnTo>
                <a:lnTo>
                  <a:pt x="110" y="635"/>
                </a:lnTo>
                <a:lnTo>
                  <a:pt x="112" y="652"/>
                </a:lnTo>
                <a:lnTo>
                  <a:pt x="114" y="650"/>
                </a:lnTo>
                <a:lnTo>
                  <a:pt x="116" y="658"/>
                </a:lnTo>
                <a:lnTo>
                  <a:pt x="118" y="648"/>
                </a:lnTo>
                <a:lnTo>
                  <a:pt x="121" y="662"/>
                </a:lnTo>
                <a:lnTo>
                  <a:pt x="123" y="659"/>
                </a:lnTo>
                <a:lnTo>
                  <a:pt x="125" y="677"/>
                </a:lnTo>
                <a:lnTo>
                  <a:pt x="127" y="677"/>
                </a:lnTo>
                <a:lnTo>
                  <a:pt x="129" y="684"/>
                </a:lnTo>
                <a:lnTo>
                  <a:pt x="131" y="671"/>
                </a:lnTo>
                <a:lnTo>
                  <a:pt x="133" y="692"/>
                </a:lnTo>
                <a:lnTo>
                  <a:pt x="136" y="694"/>
                </a:lnTo>
                <a:lnTo>
                  <a:pt x="138" y="702"/>
                </a:lnTo>
                <a:lnTo>
                  <a:pt x="140" y="698"/>
                </a:lnTo>
                <a:lnTo>
                  <a:pt x="142" y="722"/>
                </a:lnTo>
                <a:lnTo>
                  <a:pt x="144" y="733"/>
                </a:lnTo>
                <a:lnTo>
                  <a:pt x="146" y="754"/>
                </a:lnTo>
                <a:lnTo>
                  <a:pt x="149" y="736"/>
                </a:lnTo>
                <a:lnTo>
                  <a:pt x="151" y="731"/>
                </a:lnTo>
                <a:lnTo>
                  <a:pt x="153" y="721"/>
                </a:lnTo>
                <a:lnTo>
                  <a:pt x="155" y="756"/>
                </a:lnTo>
                <a:lnTo>
                  <a:pt x="157" y="766"/>
                </a:lnTo>
                <a:lnTo>
                  <a:pt x="159" y="774"/>
                </a:lnTo>
                <a:lnTo>
                  <a:pt x="161" y="764"/>
                </a:lnTo>
                <a:lnTo>
                  <a:pt x="164" y="753"/>
                </a:lnTo>
                <a:lnTo>
                  <a:pt x="166" y="745"/>
                </a:lnTo>
                <a:lnTo>
                  <a:pt x="168" y="776"/>
                </a:lnTo>
                <a:lnTo>
                  <a:pt x="170" y="791"/>
                </a:lnTo>
                <a:lnTo>
                  <a:pt x="172" y="811"/>
                </a:lnTo>
                <a:lnTo>
                  <a:pt x="174" y="807"/>
                </a:lnTo>
                <a:lnTo>
                  <a:pt x="176" y="814"/>
                </a:lnTo>
                <a:lnTo>
                  <a:pt x="179" y="829"/>
                </a:lnTo>
                <a:lnTo>
                  <a:pt x="181" y="841"/>
                </a:lnTo>
                <a:lnTo>
                  <a:pt x="183" y="846"/>
                </a:lnTo>
                <a:lnTo>
                  <a:pt x="185" y="829"/>
                </a:lnTo>
                <a:lnTo>
                  <a:pt x="187" y="823"/>
                </a:lnTo>
                <a:lnTo>
                  <a:pt x="189" y="828"/>
                </a:lnTo>
                <a:lnTo>
                  <a:pt x="191" y="835"/>
                </a:lnTo>
                <a:lnTo>
                  <a:pt x="194" y="830"/>
                </a:lnTo>
                <a:lnTo>
                  <a:pt x="196" y="834"/>
                </a:lnTo>
                <a:lnTo>
                  <a:pt x="198" y="820"/>
                </a:lnTo>
                <a:lnTo>
                  <a:pt x="200" y="828"/>
                </a:lnTo>
                <a:lnTo>
                  <a:pt x="202" y="829"/>
                </a:lnTo>
                <a:lnTo>
                  <a:pt x="204" y="863"/>
                </a:lnTo>
                <a:lnTo>
                  <a:pt x="206" y="851"/>
                </a:lnTo>
                <a:lnTo>
                  <a:pt x="209" y="846"/>
                </a:lnTo>
                <a:lnTo>
                  <a:pt x="211" y="839"/>
                </a:lnTo>
                <a:lnTo>
                  <a:pt x="213" y="835"/>
                </a:lnTo>
                <a:lnTo>
                  <a:pt x="215" y="805"/>
                </a:lnTo>
                <a:lnTo>
                  <a:pt x="217" y="821"/>
                </a:lnTo>
                <a:lnTo>
                  <a:pt x="219" y="822"/>
                </a:lnTo>
                <a:lnTo>
                  <a:pt x="221" y="818"/>
                </a:lnTo>
                <a:lnTo>
                  <a:pt x="224" y="826"/>
                </a:lnTo>
                <a:lnTo>
                  <a:pt x="226" y="816"/>
                </a:lnTo>
                <a:lnTo>
                  <a:pt x="228" y="823"/>
                </a:lnTo>
                <a:lnTo>
                  <a:pt x="230" y="791"/>
                </a:lnTo>
                <a:lnTo>
                  <a:pt x="232" y="797"/>
                </a:lnTo>
                <a:lnTo>
                  <a:pt x="234" y="801"/>
                </a:lnTo>
                <a:lnTo>
                  <a:pt x="236" y="796"/>
                </a:lnTo>
                <a:lnTo>
                  <a:pt x="239" y="788"/>
                </a:lnTo>
                <a:lnTo>
                  <a:pt x="241" y="772"/>
                </a:lnTo>
                <a:lnTo>
                  <a:pt x="243" y="769"/>
                </a:lnTo>
                <a:lnTo>
                  <a:pt x="245" y="788"/>
                </a:lnTo>
                <a:lnTo>
                  <a:pt x="247" y="777"/>
                </a:lnTo>
                <a:lnTo>
                  <a:pt x="249" y="752"/>
                </a:lnTo>
                <a:lnTo>
                  <a:pt x="252" y="777"/>
                </a:lnTo>
                <a:lnTo>
                  <a:pt x="254" y="752"/>
                </a:lnTo>
                <a:lnTo>
                  <a:pt x="256" y="760"/>
                </a:lnTo>
                <a:lnTo>
                  <a:pt x="258" y="756"/>
                </a:lnTo>
                <a:lnTo>
                  <a:pt x="260" y="741"/>
                </a:lnTo>
                <a:lnTo>
                  <a:pt x="262" y="752"/>
                </a:lnTo>
                <a:lnTo>
                  <a:pt x="264" y="741"/>
                </a:lnTo>
                <a:lnTo>
                  <a:pt x="267" y="737"/>
                </a:lnTo>
                <a:lnTo>
                  <a:pt x="269" y="738"/>
                </a:lnTo>
                <a:lnTo>
                  <a:pt x="271" y="763"/>
                </a:lnTo>
                <a:lnTo>
                  <a:pt x="273" y="740"/>
                </a:lnTo>
                <a:lnTo>
                  <a:pt x="275" y="740"/>
                </a:lnTo>
                <a:lnTo>
                  <a:pt x="277" y="733"/>
                </a:lnTo>
                <a:lnTo>
                  <a:pt x="279" y="737"/>
                </a:lnTo>
                <a:lnTo>
                  <a:pt x="282" y="751"/>
                </a:lnTo>
                <a:lnTo>
                  <a:pt x="284" y="751"/>
                </a:lnTo>
                <a:lnTo>
                  <a:pt x="286" y="740"/>
                </a:lnTo>
                <a:lnTo>
                  <a:pt x="288" y="728"/>
                </a:lnTo>
                <a:lnTo>
                  <a:pt x="290" y="726"/>
                </a:lnTo>
                <a:lnTo>
                  <a:pt x="292" y="739"/>
                </a:lnTo>
                <a:lnTo>
                  <a:pt x="294" y="749"/>
                </a:lnTo>
                <a:lnTo>
                  <a:pt x="297" y="754"/>
                </a:lnTo>
                <a:lnTo>
                  <a:pt x="299" y="752"/>
                </a:lnTo>
                <a:lnTo>
                  <a:pt x="301" y="753"/>
                </a:lnTo>
                <a:lnTo>
                  <a:pt x="303" y="758"/>
                </a:lnTo>
                <a:lnTo>
                  <a:pt x="305" y="751"/>
                </a:lnTo>
                <a:lnTo>
                  <a:pt x="307" y="740"/>
                </a:lnTo>
                <a:lnTo>
                  <a:pt x="309" y="744"/>
                </a:lnTo>
                <a:lnTo>
                  <a:pt x="312" y="766"/>
                </a:lnTo>
                <a:lnTo>
                  <a:pt x="314" y="764"/>
                </a:lnTo>
                <a:lnTo>
                  <a:pt x="316" y="765"/>
                </a:lnTo>
                <a:lnTo>
                  <a:pt x="319" y="770"/>
                </a:lnTo>
                <a:lnTo>
                  <a:pt x="320" y="792"/>
                </a:lnTo>
                <a:lnTo>
                  <a:pt x="322" y="805"/>
                </a:lnTo>
                <a:lnTo>
                  <a:pt x="324" y="792"/>
                </a:lnTo>
                <a:lnTo>
                  <a:pt x="327" y="791"/>
                </a:lnTo>
                <a:lnTo>
                  <a:pt x="329" y="804"/>
                </a:lnTo>
                <a:lnTo>
                  <a:pt x="331" y="794"/>
                </a:lnTo>
                <a:lnTo>
                  <a:pt x="334" y="800"/>
                </a:lnTo>
                <a:lnTo>
                  <a:pt x="336" y="799"/>
                </a:lnTo>
                <a:lnTo>
                  <a:pt x="337" y="826"/>
                </a:lnTo>
                <a:lnTo>
                  <a:pt x="339" y="825"/>
                </a:lnTo>
                <a:lnTo>
                  <a:pt x="342" y="830"/>
                </a:lnTo>
                <a:lnTo>
                  <a:pt x="344" y="824"/>
                </a:lnTo>
                <a:lnTo>
                  <a:pt x="346" y="854"/>
                </a:lnTo>
                <a:lnTo>
                  <a:pt x="349" y="832"/>
                </a:lnTo>
                <a:lnTo>
                  <a:pt x="351" y="822"/>
                </a:lnTo>
                <a:lnTo>
                  <a:pt x="352" y="822"/>
                </a:lnTo>
                <a:lnTo>
                  <a:pt x="354" y="841"/>
                </a:lnTo>
                <a:lnTo>
                  <a:pt x="357" y="869"/>
                </a:lnTo>
                <a:lnTo>
                  <a:pt x="359" y="865"/>
                </a:lnTo>
                <a:lnTo>
                  <a:pt x="361" y="841"/>
                </a:lnTo>
                <a:lnTo>
                  <a:pt x="364" y="846"/>
                </a:lnTo>
                <a:lnTo>
                  <a:pt x="366" y="856"/>
                </a:lnTo>
                <a:lnTo>
                  <a:pt x="367" y="855"/>
                </a:lnTo>
                <a:lnTo>
                  <a:pt x="370" y="835"/>
                </a:lnTo>
                <a:lnTo>
                  <a:pt x="372" y="873"/>
                </a:lnTo>
                <a:lnTo>
                  <a:pt x="374" y="878"/>
                </a:lnTo>
                <a:lnTo>
                  <a:pt x="376" y="865"/>
                </a:lnTo>
                <a:lnTo>
                  <a:pt x="379" y="887"/>
                </a:lnTo>
                <a:lnTo>
                  <a:pt x="381" y="858"/>
                </a:lnTo>
                <a:lnTo>
                  <a:pt x="382" y="861"/>
                </a:lnTo>
                <a:lnTo>
                  <a:pt x="385" y="869"/>
                </a:lnTo>
                <a:lnTo>
                  <a:pt x="387" y="865"/>
                </a:lnTo>
                <a:lnTo>
                  <a:pt x="389" y="871"/>
                </a:lnTo>
                <a:lnTo>
                  <a:pt x="391" y="871"/>
                </a:lnTo>
                <a:lnTo>
                  <a:pt x="394" y="885"/>
                </a:lnTo>
                <a:lnTo>
                  <a:pt x="396" y="858"/>
                </a:lnTo>
                <a:lnTo>
                  <a:pt x="398" y="892"/>
                </a:lnTo>
                <a:lnTo>
                  <a:pt x="400" y="873"/>
                </a:lnTo>
                <a:lnTo>
                  <a:pt x="402" y="863"/>
                </a:lnTo>
                <a:lnTo>
                  <a:pt x="404" y="872"/>
                </a:lnTo>
                <a:lnTo>
                  <a:pt x="406" y="848"/>
                </a:lnTo>
                <a:lnTo>
                  <a:pt x="409" y="888"/>
                </a:lnTo>
                <a:lnTo>
                  <a:pt x="411" y="882"/>
                </a:lnTo>
                <a:lnTo>
                  <a:pt x="413" y="893"/>
                </a:lnTo>
                <a:lnTo>
                  <a:pt x="415" y="899"/>
                </a:lnTo>
                <a:lnTo>
                  <a:pt x="417" y="896"/>
                </a:lnTo>
                <a:lnTo>
                  <a:pt x="419" y="868"/>
                </a:lnTo>
                <a:lnTo>
                  <a:pt x="422" y="902"/>
                </a:lnTo>
                <a:lnTo>
                  <a:pt x="424" y="874"/>
                </a:lnTo>
                <a:lnTo>
                  <a:pt x="426" y="890"/>
                </a:lnTo>
                <a:lnTo>
                  <a:pt x="428" y="875"/>
                </a:lnTo>
                <a:lnTo>
                  <a:pt x="430" y="871"/>
                </a:lnTo>
                <a:lnTo>
                  <a:pt x="432" y="882"/>
                </a:lnTo>
                <a:lnTo>
                  <a:pt x="434" y="881"/>
                </a:lnTo>
                <a:lnTo>
                  <a:pt x="437" y="895"/>
                </a:lnTo>
                <a:lnTo>
                  <a:pt x="439" y="881"/>
                </a:lnTo>
                <a:lnTo>
                  <a:pt x="441" y="890"/>
                </a:lnTo>
                <a:lnTo>
                  <a:pt x="443" y="869"/>
                </a:lnTo>
                <a:lnTo>
                  <a:pt x="445" y="882"/>
                </a:lnTo>
                <a:lnTo>
                  <a:pt x="447" y="891"/>
                </a:lnTo>
                <a:lnTo>
                  <a:pt x="449" y="901"/>
                </a:lnTo>
                <a:lnTo>
                  <a:pt x="452" y="880"/>
                </a:lnTo>
                <a:lnTo>
                  <a:pt x="454" y="871"/>
                </a:lnTo>
                <a:lnTo>
                  <a:pt x="456" y="871"/>
                </a:lnTo>
                <a:lnTo>
                  <a:pt x="458" y="897"/>
                </a:lnTo>
                <a:lnTo>
                  <a:pt x="460" y="904"/>
                </a:lnTo>
                <a:lnTo>
                  <a:pt x="462" y="901"/>
                </a:lnTo>
                <a:lnTo>
                  <a:pt x="464" y="914"/>
                </a:lnTo>
                <a:lnTo>
                  <a:pt x="467" y="891"/>
                </a:lnTo>
                <a:lnTo>
                  <a:pt x="469" y="903"/>
                </a:lnTo>
                <a:lnTo>
                  <a:pt x="471" y="908"/>
                </a:lnTo>
                <a:lnTo>
                  <a:pt x="473" y="902"/>
                </a:lnTo>
                <a:lnTo>
                  <a:pt x="475" y="890"/>
                </a:lnTo>
                <a:lnTo>
                  <a:pt x="477" y="889"/>
                </a:lnTo>
                <a:lnTo>
                  <a:pt x="479" y="882"/>
                </a:lnTo>
                <a:lnTo>
                  <a:pt x="482" y="876"/>
                </a:lnTo>
                <a:lnTo>
                  <a:pt x="484" y="887"/>
                </a:lnTo>
                <a:lnTo>
                  <a:pt x="486" y="889"/>
                </a:lnTo>
                <a:lnTo>
                  <a:pt x="488" y="889"/>
                </a:lnTo>
                <a:lnTo>
                  <a:pt x="490" y="890"/>
                </a:lnTo>
                <a:lnTo>
                  <a:pt x="492" y="883"/>
                </a:lnTo>
                <a:lnTo>
                  <a:pt x="494" y="890"/>
                </a:lnTo>
                <a:lnTo>
                  <a:pt x="497" y="905"/>
                </a:lnTo>
                <a:lnTo>
                  <a:pt x="499" y="884"/>
                </a:lnTo>
                <a:lnTo>
                  <a:pt x="501" y="906"/>
                </a:lnTo>
                <a:lnTo>
                  <a:pt x="503" y="920"/>
                </a:lnTo>
                <a:lnTo>
                  <a:pt x="505" y="874"/>
                </a:lnTo>
                <a:lnTo>
                  <a:pt x="507" y="859"/>
                </a:lnTo>
                <a:lnTo>
                  <a:pt x="509" y="885"/>
                </a:lnTo>
                <a:lnTo>
                  <a:pt x="512" y="882"/>
                </a:lnTo>
                <a:lnTo>
                  <a:pt x="514" y="882"/>
                </a:lnTo>
                <a:lnTo>
                  <a:pt x="516" y="888"/>
                </a:lnTo>
                <a:lnTo>
                  <a:pt x="518" y="868"/>
                </a:lnTo>
                <a:lnTo>
                  <a:pt x="520" y="867"/>
                </a:lnTo>
                <a:lnTo>
                  <a:pt x="522" y="908"/>
                </a:lnTo>
                <a:lnTo>
                  <a:pt x="525" y="888"/>
                </a:lnTo>
                <a:lnTo>
                  <a:pt x="527" y="898"/>
                </a:lnTo>
                <a:lnTo>
                  <a:pt x="529" y="883"/>
                </a:lnTo>
                <a:lnTo>
                  <a:pt x="531" y="878"/>
                </a:lnTo>
                <a:lnTo>
                  <a:pt x="533" y="876"/>
                </a:lnTo>
                <a:lnTo>
                  <a:pt x="535" y="897"/>
                </a:lnTo>
                <a:lnTo>
                  <a:pt x="537" y="906"/>
                </a:lnTo>
                <a:lnTo>
                  <a:pt x="540" y="905"/>
                </a:lnTo>
                <a:lnTo>
                  <a:pt x="542" y="898"/>
                </a:lnTo>
                <a:lnTo>
                  <a:pt x="544" y="896"/>
                </a:lnTo>
                <a:lnTo>
                  <a:pt x="546" y="890"/>
                </a:lnTo>
                <a:lnTo>
                  <a:pt x="548" y="903"/>
                </a:lnTo>
                <a:lnTo>
                  <a:pt x="550" y="900"/>
                </a:lnTo>
                <a:lnTo>
                  <a:pt x="552" y="893"/>
                </a:lnTo>
                <a:lnTo>
                  <a:pt x="555" y="891"/>
                </a:lnTo>
                <a:lnTo>
                  <a:pt x="557" y="890"/>
                </a:lnTo>
                <a:lnTo>
                  <a:pt x="559" y="909"/>
                </a:lnTo>
                <a:lnTo>
                  <a:pt x="561" y="900"/>
                </a:lnTo>
                <a:lnTo>
                  <a:pt x="563" y="881"/>
                </a:lnTo>
                <a:lnTo>
                  <a:pt x="565" y="878"/>
                </a:lnTo>
                <a:lnTo>
                  <a:pt x="567" y="897"/>
                </a:lnTo>
                <a:lnTo>
                  <a:pt x="570" y="898"/>
                </a:lnTo>
                <a:lnTo>
                  <a:pt x="572" y="868"/>
                </a:lnTo>
                <a:lnTo>
                  <a:pt x="574" y="885"/>
                </a:lnTo>
                <a:lnTo>
                  <a:pt x="576" y="899"/>
                </a:lnTo>
                <a:lnTo>
                  <a:pt x="578" y="903"/>
                </a:lnTo>
                <a:lnTo>
                  <a:pt x="580" y="888"/>
                </a:lnTo>
                <a:lnTo>
                  <a:pt x="582" y="891"/>
                </a:lnTo>
                <a:lnTo>
                  <a:pt x="585" y="873"/>
                </a:lnTo>
                <a:lnTo>
                  <a:pt x="587" y="877"/>
                </a:lnTo>
                <a:lnTo>
                  <a:pt x="589" y="884"/>
                </a:lnTo>
                <a:lnTo>
                  <a:pt x="591" y="892"/>
                </a:lnTo>
                <a:lnTo>
                  <a:pt x="593" y="905"/>
                </a:lnTo>
                <a:lnTo>
                  <a:pt x="595" y="886"/>
                </a:lnTo>
                <a:lnTo>
                  <a:pt x="597" y="878"/>
                </a:lnTo>
                <a:lnTo>
                  <a:pt x="600" y="907"/>
                </a:lnTo>
                <a:lnTo>
                  <a:pt x="602" y="882"/>
                </a:lnTo>
                <a:lnTo>
                  <a:pt x="604" y="871"/>
                </a:lnTo>
                <a:lnTo>
                  <a:pt x="606" y="872"/>
                </a:lnTo>
                <a:lnTo>
                  <a:pt x="608" y="908"/>
                </a:lnTo>
                <a:lnTo>
                  <a:pt x="610" y="901"/>
                </a:lnTo>
                <a:lnTo>
                  <a:pt x="612" y="894"/>
                </a:lnTo>
                <a:lnTo>
                  <a:pt x="615" y="898"/>
                </a:lnTo>
                <a:lnTo>
                  <a:pt x="617" y="903"/>
                </a:lnTo>
                <a:lnTo>
                  <a:pt x="619" y="904"/>
                </a:lnTo>
                <a:lnTo>
                  <a:pt x="621" y="867"/>
                </a:lnTo>
                <a:lnTo>
                  <a:pt x="623" y="869"/>
                </a:lnTo>
                <a:lnTo>
                  <a:pt x="625" y="899"/>
                </a:lnTo>
                <a:lnTo>
                  <a:pt x="628" y="884"/>
                </a:lnTo>
                <a:lnTo>
                  <a:pt x="630" y="868"/>
                </a:lnTo>
                <a:lnTo>
                  <a:pt x="632" y="864"/>
                </a:lnTo>
                <a:lnTo>
                  <a:pt x="634" y="913"/>
                </a:lnTo>
                <a:lnTo>
                  <a:pt x="636" y="888"/>
                </a:lnTo>
                <a:lnTo>
                  <a:pt x="638" y="870"/>
                </a:lnTo>
                <a:lnTo>
                  <a:pt x="640" y="892"/>
                </a:lnTo>
                <a:lnTo>
                  <a:pt x="643" y="886"/>
                </a:lnTo>
                <a:lnTo>
                  <a:pt x="645" y="885"/>
                </a:lnTo>
                <a:lnTo>
                  <a:pt x="647" y="895"/>
                </a:lnTo>
                <a:lnTo>
                  <a:pt x="649" y="886"/>
                </a:lnTo>
                <a:lnTo>
                  <a:pt x="651" y="908"/>
                </a:lnTo>
                <a:lnTo>
                  <a:pt x="653" y="886"/>
                </a:lnTo>
                <a:lnTo>
                  <a:pt x="655" y="893"/>
                </a:lnTo>
                <a:lnTo>
                  <a:pt x="658" y="872"/>
                </a:lnTo>
                <a:lnTo>
                  <a:pt x="660" y="881"/>
                </a:lnTo>
                <a:lnTo>
                  <a:pt x="662" y="873"/>
                </a:lnTo>
                <a:lnTo>
                  <a:pt x="664" y="854"/>
                </a:lnTo>
                <a:lnTo>
                  <a:pt x="666" y="874"/>
                </a:lnTo>
                <a:lnTo>
                  <a:pt x="668" y="880"/>
                </a:lnTo>
                <a:lnTo>
                  <a:pt x="670" y="884"/>
                </a:lnTo>
                <a:lnTo>
                  <a:pt x="673" y="904"/>
                </a:lnTo>
                <a:lnTo>
                  <a:pt x="675" y="893"/>
                </a:lnTo>
                <a:lnTo>
                  <a:pt x="677" y="852"/>
                </a:lnTo>
                <a:lnTo>
                  <a:pt x="679" y="859"/>
                </a:lnTo>
                <a:lnTo>
                  <a:pt x="681" y="867"/>
                </a:lnTo>
                <a:lnTo>
                  <a:pt x="683" y="869"/>
                </a:lnTo>
                <a:lnTo>
                  <a:pt x="685" y="873"/>
                </a:lnTo>
                <a:lnTo>
                  <a:pt x="688" y="893"/>
                </a:lnTo>
                <a:lnTo>
                  <a:pt x="690" y="866"/>
                </a:lnTo>
                <a:lnTo>
                  <a:pt x="692" y="850"/>
                </a:lnTo>
                <a:lnTo>
                  <a:pt x="694" y="859"/>
                </a:lnTo>
                <a:lnTo>
                  <a:pt x="696" y="888"/>
                </a:lnTo>
                <a:lnTo>
                  <a:pt x="698" y="864"/>
                </a:lnTo>
                <a:lnTo>
                  <a:pt x="700" y="872"/>
                </a:lnTo>
                <a:lnTo>
                  <a:pt x="703" y="871"/>
                </a:lnTo>
                <a:lnTo>
                  <a:pt x="705" y="869"/>
                </a:lnTo>
                <a:lnTo>
                  <a:pt x="707" y="859"/>
                </a:lnTo>
                <a:lnTo>
                  <a:pt x="709" y="875"/>
                </a:lnTo>
                <a:lnTo>
                  <a:pt x="711" y="875"/>
                </a:lnTo>
                <a:lnTo>
                  <a:pt x="713" y="873"/>
                </a:lnTo>
                <a:lnTo>
                  <a:pt x="715" y="864"/>
                </a:lnTo>
                <a:lnTo>
                  <a:pt x="718" y="873"/>
                </a:lnTo>
                <a:lnTo>
                  <a:pt x="720" y="869"/>
                </a:lnTo>
                <a:lnTo>
                  <a:pt x="722" y="869"/>
                </a:lnTo>
                <a:lnTo>
                  <a:pt x="724" y="865"/>
                </a:lnTo>
                <a:lnTo>
                  <a:pt x="726" y="861"/>
                </a:lnTo>
                <a:lnTo>
                  <a:pt x="728" y="871"/>
                </a:lnTo>
                <a:lnTo>
                  <a:pt x="730" y="888"/>
                </a:lnTo>
                <a:lnTo>
                  <a:pt x="733" y="891"/>
                </a:lnTo>
                <a:lnTo>
                  <a:pt x="735" y="878"/>
                </a:lnTo>
                <a:lnTo>
                  <a:pt x="737" y="870"/>
                </a:lnTo>
                <a:lnTo>
                  <a:pt x="739" y="840"/>
                </a:lnTo>
                <a:lnTo>
                  <a:pt x="741" y="874"/>
                </a:lnTo>
                <a:lnTo>
                  <a:pt x="743" y="881"/>
                </a:lnTo>
                <a:lnTo>
                  <a:pt x="746" y="895"/>
                </a:lnTo>
                <a:lnTo>
                  <a:pt x="748" y="854"/>
                </a:lnTo>
                <a:lnTo>
                  <a:pt x="750" y="869"/>
                </a:lnTo>
                <a:lnTo>
                  <a:pt x="752" y="874"/>
                </a:lnTo>
                <a:lnTo>
                  <a:pt x="755" y="871"/>
                </a:lnTo>
                <a:lnTo>
                  <a:pt x="756" y="878"/>
                </a:lnTo>
                <a:lnTo>
                  <a:pt x="758" y="851"/>
                </a:lnTo>
                <a:lnTo>
                  <a:pt x="761" y="856"/>
                </a:lnTo>
                <a:lnTo>
                  <a:pt x="763" y="877"/>
                </a:lnTo>
                <a:lnTo>
                  <a:pt x="765" y="880"/>
                </a:lnTo>
                <a:lnTo>
                  <a:pt x="767" y="847"/>
                </a:lnTo>
                <a:lnTo>
                  <a:pt x="770" y="844"/>
                </a:lnTo>
                <a:lnTo>
                  <a:pt x="771" y="864"/>
                </a:lnTo>
                <a:lnTo>
                  <a:pt x="773" y="877"/>
                </a:lnTo>
                <a:lnTo>
                  <a:pt x="776" y="860"/>
                </a:lnTo>
                <a:lnTo>
                  <a:pt x="778" y="877"/>
                </a:lnTo>
                <a:lnTo>
                  <a:pt x="780" y="861"/>
                </a:lnTo>
                <a:lnTo>
                  <a:pt x="782" y="874"/>
                </a:lnTo>
                <a:lnTo>
                  <a:pt x="785" y="884"/>
                </a:lnTo>
                <a:lnTo>
                  <a:pt x="786" y="865"/>
                </a:lnTo>
                <a:lnTo>
                  <a:pt x="788" y="892"/>
                </a:lnTo>
                <a:lnTo>
                  <a:pt x="791" y="881"/>
                </a:lnTo>
                <a:lnTo>
                  <a:pt x="793" y="867"/>
                </a:lnTo>
                <a:lnTo>
                  <a:pt x="795" y="861"/>
                </a:lnTo>
                <a:lnTo>
                  <a:pt x="798" y="858"/>
                </a:lnTo>
                <a:lnTo>
                  <a:pt x="800" y="850"/>
                </a:lnTo>
                <a:lnTo>
                  <a:pt x="801" y="855"/>
                </a:lnTo>
                <a:lnTo>
                  <a:pt x="803" y="869"/>
                </a:lnTo>
                <a:lnTo>
                  <a:pt x="806" y="869"/>
                </a:lnTo>
                <a:lnTo>
                  <a:pt x="808" y="863"/>
                </a:lnTo>
                <a:lnTo>
                  <a:pt x="810" y="903"/>
                </a:lnTo>
                <a:lnTo>
                  <a:pt x="813" y="878"/>
                </a:lnTo>
                <a:lnTo>
                  <a:pt x="815" y="888"/>
                </a:lnTo>
                <a:lnTo>
                  <a:pt x="817" y="882"/>
                </a:lnTo>
                <a:lnTo>
                  <a:pt x="818" y="874"/>
                </a:lnTo>
                <a:lnTo>
                  <a:pt x="821" y="863"/>
                </a:lnTo>
                <a:lnTo>
                  <a:pt x="823" y="889"/>
                </a:lnTo>
                <a:lnTo>
                  <a:pt x="825" y="872"/>
                </a:lnTo>
                <a:lnTo>
                  <a:pt x="828" y="860"/>
                </a:lnTo>
                <a:lnTo>
                  <a:pt x="830" y="853"/>
                </a:lnTo>
                <a:lnTo>
                  <a:pt x="832" y="865"/>
                </a:lnTo>
                <a:lnTo>
                  <a:pt x="833" y="845"/>
                </a:lnTo>
                <a:lnTo>
                  <a:pt x="836" y="862"/>
                </a:lnTo>
                <a:lnTo>
                  <a:pt x="838" y="831"/>
                </a:lnTo>
                <a:lnTo>
                  <a:pt x="840" y="842"/>
                </a:lnTo>
                <a:lnTo>
                  <a:pt x="843" y="878"/>
                </a:lnTo>
                <a:lnTo>
                  <a:pt x="845" y="864"/>
                </a:lnTo>
                <a:lnTo>
                  <a:pt x="847" y="863"/>
                </a:lnTo>
                <a:lnTo>
                  <a:pt x="849" y="874"/>
                </a:lnTo>
                <a:lnTo>
                  <a:pt x="851" y="871"/>
                </a:lnTo>
                <a:lnTo>
                  <a:pt x="853" y="901"/>
                </a:lnTo>
                <a:lnTo>
                  <a:pt x="855" y="879"/>
                </a:lnTo>
                <a:lnTo>
                  <a:pt x="858" y="889"/>
                </a:lnTo>
                <a:lnTo>
                  <a:pt x="860" y="866"/>
                </a:lnTo>
                <a:lnTo>
                  <a:pt x="862" y="890"/>
                </a:lnTo>
                <a:lnTo>
                  <a:pt x="864" y="876"/>
                </a:lnTo>
                <a:lnTo>
                  <a:pt x="866" y="876"/>
                </a:lnTo>
                <a:lnTo>
                  <a:pt x="868" y="837"/>
                </a:lnTo>
                <a:lnTo>
                  <a:pt x="870" y="841"/>
                </a:lnTo>
                <a:lnTo>
                  <a:pt x="873" y="841"/>
                </a:lnTo>
                <a:lnTo>
                  <a:pt x="875" y="863"/>
                </a:lnTo>
                <a:lnTo>
                  <a:pt x="877" y="858"/>
                </a:lnTo>
                <a:lnTo>
                  <a:pt x="879" y="880"/>
                </a:lnTo>
                <a:lnTo>
                  <a:pt x="881" y="869"/>
                </a:lnTo>
                <a:lnTo>
                  <a:pt x="883" y="874"/>
                </a:lnTo>
                <a:lnTo>
                  <a:pt x="885" y="880"/>
                </a:lnTo>
                <a:lnTo>
                  <a:pt x="888" y="899"/>
                </a:lnTo>
                <a:lnTo>
                  <a:pt x="890" y="884"/>
                </a:lnTo>
                <a:lnTo>
                  <a:pt x="892" y="895"/>
                </a:lnTo>
                <a:lnTo>
                  <a:pt x="894" y="891"/>
                </a:lnTo>
                <a:lnTo>
                  <a:pt x="896" y="871"/>
                </a:lnTo>
                <a:lnTo>
                  <a:pt x="898" y="873"/>
                </a:lnTo>
                <a:lnTo>
                  <a:pt x="901" y="886"/>
                </a:lnTo>
                <a:lnTo>
                  <a:pt x="903" y="891"/>
                </a:lnTo>
                <a:lnTo>
                  <a:pt x="905" y="856"/>
                </a:lnTo>
                <a:lnTo>
                  <a:pt x="907" y="876"/>
                </a:lnTo>
                <a:lnTo>
                  <a:pt x="909" y="867"/>
                </a:lnTo>
                <a:lnTo>
                  <a:pt x="911" y="857"/>
                </a:lnTo>
                <a:lnTo>
                  <a:pt x="913" y="871"/>
                </a:lnTo>
                <a:lnTo>
                  <a:pt x="916" y="869"/>
                </a:lnTo>
                <a:lnTo>
                  <a:pt x="918" y="854"/>
                </a:lnTo>
                <a:lnTo>
                  <a:pt x="920" y="867"/>
                </a:lnTo>
                <a:lnTo>
                  <a:pt x="922" y="819"/>
                </a:lnTo>
                <a:lnTo>
                  <a:pt x="924" y="862"/>
                </a:lnTo>
                <a:lnTo>
                  <a:pt x="926" y="867"/>
                </a:lnTo>
                <a:lnTo>
                  <a:pt x="928" y="861"/>
                </a:lnTo>
                <a:lnTo>
                  <a:pt x="931" y="846"/>
                </a:lnTo>
                <a:lnTo>
                  <a:pt x="933" y="863"/>
                </a:lnTo>
                <a:lnTo>
                  <a:pt x="935" y="883"/>
                </a:lnTo>
                <a:lnTo>
                  <a:pt x="937" y="864"/>
                </a:lnTo>
                <a:lnTo>
                  <a:pt x="939" y="837"/>
                </a:lnTo>
                <a:lnTo>
                  <a:pt x="941" y="861"/>
                </a:lnTo>
                <a:lnTo>
                  <a:pt x="943" y="863"/>
                </a:lnTo>
                <a:lnTo>
                  <a:pt x="946" y="865"/>
                </a:lnTo>
                <a:lnTo>
                  <a:pt x="948" y="871"/>
                </a:lnTo>
                <a:lnTo>
                  <a:pt x="950" y="881"/>
                </a:lnTo>
                <a:lnTo>
                  <a:pt x="952" y="873"/>
                </a:lnTo>
                <a:lnTo>
                  <a:pt x="954" y="876"/>
                </a:lnTo>
                <a:lnTo>
                  <a:pt x="956" y="886"/>
                </a:lnTo>
                <a:lnTo>
                  <a:pt x="958" y="861"/>
                </a:lnTo>
                <a:lnTo>
                  <a:pt x="961" y="883"/>
                </a:lnTo>
                <a:lnTo>
                  <a:pt x="963" y="880"/>
                </a:lnTo>
                <a:lnTo>
                  <a:pt x="965" y="868"/>
                </a:lnTo>
                <a:lnTo>
                  <a:pt x="967" y="847"/>
                </a:lnTo>
                <a:lnTo>
                  <a:pt x="969" y="862"/>
                </a:lnTo>
                <a:lnTo>
                  <a:pt x="971" y="856"/>
                </a:lnTo>
                <a:lnTo>
                  <a:pt x="973" y="865"/>
                </a:lnTo>
                <a:lnTo>
                  <a:pt x="976" y="875"/>
                </a:lnTo>
                <a:lnTo>
                  <a:pt x="978" y="868"/>
                </a:lnTo>
                <a:lnTo>
                  <a:pt x="980" y="849"/>
                </a:lnTo>
                <a:lnTo>
                  <a:pt x="982" y="861"/>
                </a:lnTo>
                <a:lnTo>
                  <a:pt x="984" y="865"/>
                </a:lnTo>
                <a:lnTo>
                  <a:pt x="986" y="884"/>
                </a:lnTo>
                <a:lnTo>
                  <a:pt x="988" y="901"/>
                </a:lnTo>
                <a:lnTo>
                  <a:pt x="991" y="882"/>
                </a:lnTo>
                <a:lnTo>
                  <a:pt x="993" y="861"/>
                </a:lnTo>
                <a:lnTo>
                  <a:pt x="995" y="876"/>
                </a:lnTo>
                <a:lnTo>
                  <a:pt x="997" y="875"/>
                </a:lnTo>
                <a:lnTo>
                  <a:pt x="999" y="851"/>
                </a:lnTo>
                <a:lnTo>
                  <a:pt x="1001" y="865"/>
                </a:lnTo>
                <a:lnTo>
                  <a:pt x="1003" y="882"/>
                </a:lnTo>
                <a:lnTo>
                  <a:pt x="1006" y="891"/>
                </a:lnTo>
                <a:lnTo>
                  <a:pt x="1008" y="853"/>
                </a:lnTo>
                <a:lnTo>
                  <a:pt x="1010" y="881"/>
                </a:lnTo>
                <a:lnTo>
                  <a:pt x="1012" y="878"/>
                </a:lnTo>
                <a:lnTo>
                  <a:pt x="1014" y="861"/>
                </a:lnTo>
                <a:lnTo>
                  <a:pt x="1016" y="837"/>
                </a:lnTo>
                <a:lnTo>
                  <a:pt x="1019" y="859"/>
                </a:lnTo>
                <a:lnTo>
                  <a:pt x="1021" y="858"/>
                </a:lnTo>
                <a:lnTo>
                  <a:pt x="1023" y="867"/>
                </a:lnTo>
                <a:lnTo>
                  <a:pt x="1025" y="882"/>
                </a:lnTo>
                <a:lnTo>
                  <a:pt x="1027" y="866"/>
                </a:lnTo>
                <a:lnTo>
                  <a:pt x="1029" y="866"/>
                </a:lnTo>
                <a:lnTo>
                  <a:pt x="1031" y="876"/>
                </a:lnTo>
                <a:lnTo>
                  <a:pt x="1034" y="891"/>
                </a:lnTo>
                <a:lnTo>
                  <a:pt x="1036" y="887"/>
                </a:lnTo>
                <a:lnTo>
                  <a:pt x="1038" y="865"/>
                </a:lnTo>
                <a:lnTo>
                  <a:pt x="1040" y="850"/>
                </a:lnTo>
                <a:lnTo>
                  <a:pt x="1042" y="868"/>
                </a:lnTo>
                <a:lnTo>
                  <a:pt x="1044" y="854"/>
                </a:lnTo>
                <a:lnTo>
                  <a:pt x="1046" y="849"/>
                </a:lnTo>
                <a:lnTo>
                  <a:pt x="1049" y="884"/>
                </a:lnTo>
                <a:lnTo>
                  <a:pt x="1051" y="873"/>
                </a:lnTo>
                <a:lnTo>
                  <a:pt x="1053" y="856"/>
                </a:lnTo>
                <a:lnTo>
                  <a:pt x="1055" y="876"/>
                </a:lnTo>
                <a:lnTo>
                  <a:pt x="1057" y="874"/>
                </a:lnTo>
                <a:lnTo>
                  <a:pt x="1059" y="885"/>
                </a:lnTo>
                <a:lnTo>
                  <a:pt x="1061" y="888"/>
                </a:lnTo>
                <a:lnTo>
                  <a:pt x="1064" y="880"/>
                </a:lnTo>
                <a:lnTo>
                  <a:pt x="1066" y="873"/>
                </a:lnTo>
                <a:lnTo>
                  <a:pt x="1068" y="869"/>
                </a:lnTo>
                <a:lnTo>
                  <a:pt x="1070" y="871"/>
                </a:lnTo>
                <a:lnTo>
                  <a:pt x="1072" y="900"/>
                </a:lnTo>
                <a:lnTo>
                  <a:pt x="1074" y="886"/>
                </a:lnTo>
                <a:lnTo>
                  <a:pt x="1076" y="845"/>
                </a:lnTo>
                <a:lnTo>
                  <a:pt x="1079" y="880"/>
                </a:lnTo>
                <a:lnTo>
                  <a:pt x="1081" y="895"/>
                </a:lnTo>
                <a:lnTo>
                  <a:pt x="1083" y="895"/>
                </a:lnTo>
                <a:lnTo>
                  <a:pt x="1085" y="876"/>
                </a:lnTo>
                <a:lnTo>
                  <a:pt x="1087" y="890"/>
                </a:lnTo>
                <a:lnTo>
                  <a:pt x="1089" y="863"/>
                </a:lnTo>
                <a:lnTo>
                  <a:pt x="1091" y="860"/>
                </a:lnTo>
                <a:lnTo>
                  <a:pt x="1094" y="855"/>
                </a:lnTo>
                <a:lnTo>
                  <a:pt x="1096" y="854"/>
                </a:lnTo>
                <a:lnTo>
                  <a:pt x="1098" y="889"/>
                </a:lnTo>
                <a:lnTo>
                  <a:pt x="1100" y="867"/>
                </a:lnTo>
                <a:lnTo>
                  <a:pt x="1102" y="859"/>
                </a:lnTo>
                <a:lnTo>
                  <a:pt x="1104" y="852"/>
                </a:lnTo>
                <a:lnTo>
                  <a:pt x="1106" y="856"/>
                </a:lnTo>
                <a:lnTo>
                  <a:pt x="1109" y="881"/>
                </a:lnTo>
                <a:lnTo>
                  <a:pt x="1111" y="854"/>
                </a:lnTo>
                <a:lnTo>
                  <a:pt x="1113" y="835"/>
                </a:lnTo>
                <a:lnTo>
                  <a:pt x="1115" y="871"/>
                </a:lnTo>
                <a:lnTo>
                  <a:pt x="1117" y="882"/>
                </a:lnTo>
                <a:lnTo>
                  <a:pt x="1119" y="858"/>
                </a:lnTo>
                <a:lnTo>
                  <a:pt x="1122" y="869"/>
                </a:lnTo>
                <a:lnTo>
                  <a:pt x="1124" y="870"/>
                </a:lnTo>
                <a:lnTo>
                  <a:pt x="1126" y="881"/>
                </a:lnTo>
                <a:lnTo>
                  <a:pt x="1128" y="852"/>
                </a:lnTo>
                <a:lnTo>
                  <a:pt x="1130" y="845"/>
                </a:lnTo>
                <a:lnTo>
                  <a:pt x="1132" y="875"/>
                </a:lnTo>
                <a:lnTo>
                  <a:pt x="1134" y="870"/>
                </a:lnTo>
                <a:lnTo>
                  <a:pt x="1137" y="878"/>
                </a:lnTo>
                <a:lnTo>
                  <a:pt x="1139" y="883"/>
                </a:lnTo>
                <a:lnTo>
                  <a:pt x="1141" y="855"/>
                </a:lnTo>
                <a:lnTo>
                  <a:pt x="1143" y="874"/>
                </a:lnTo>
                <a:lnTo>
                  <a:pt x="1145" y="888"/>
                </a:lnTo>
                <a:lnTo>
                  <a:pt x="1147" y="891"/>
                </a:lnTo>
                <a:lnTo>
                  <a:pt x="1149" y="868"/>
                </a:lnTo>
                <a:lnTo>
                  <a:pt x="1152" y="876"/>
                </a:lnTo>
                <a:lnTo>
                  <a:pt x="1154" y="895"/>
                </a:lnTo>
                <a:lnTo>
                  <a:pt x="1156" y="838"/>
                </a:lnTo>
                <a:lnTo>
                  <a:pt x="1158" y="863"/>
                </a:lnTo>
                <a:lnTo>
                  <a:pt x="1160" y="870"/>
                </a:lnTo>
                <a:lnTo>
                  <a:pt x="1162" y="865"/>
                </a:lnTo>
                <a:lnTo>
                  <a:pt x="1164" y="879"/>
                </a:lnTo>
                <a:lnTo>
                  <a:pt x="1167" y="873"/>
                </a:lnTo>
                <a:lnTo>
                  <a:pt x="1169" y="883"/>
                </a:lnTo>
                <a:lnTo>
                  <a:pt x="1171" y="863"/>
                </a:lnTo>
                <a:lnTo>
                  <a:pt x="1173" y="879"/>
                </a:lnTo>
                <a:lnTo>
                  <a:pt x="1175" y="891"/>
                </a:lnTo>
                <a:lnTo>
                  <a:pt x="1177" y="886"/>
                </a:lnTo>
                <a:lnTo>
                  <a:pt x="1179" y="887"/>
                </a:lnTo>
                <a:lnTo>
                  <a:pt x="1182" y="878"/>
                </a:lnTo>
                <a:lnTo>
                  <a:pt x="1184" y="904"/>
                </a:lnTo>
                <a:lnTo>
                  <a:pt x="1186" y="841"/>
                </a:lnTo>
                <a:lnTo>
                  <a:pt x="1189" y="831"/>
                </a:lnTo>
                <a:lnTo>
                  <a:pt x="1190" y="842"/>
                </a:lnTo>
                <a:lnTo>
                  <a:pt x="1192" y="857"/>
                </a:lnTo>
                <a:lnTo>
                  <a:pt x="1194" y="855"/>
                </a:lnTo>
                <a:lnTo>
                  <a:pt x="1197" y="876"/>
                </a:lnTo>
                <a:lnTo>
                  <a:pt x="1199" y="876"/>
                </a:lnTo>
                <a:lnTo>
                  <a:pt x="1201" y="869"/>
                </a:lnTo>
                <a:lnTo>
                  <a:pt x="1204" y="838"/>
                </a:lnTo>
                <a:lnTo>
                  <a:pt x="1205" y="868"/>
                </a:lnTo>
                <a:lnTo>
                  <a:pt x="1207" y="895"/>
                </a:lnTo>
                <a:lnTo>
                  <a:pt x="1209" y="869"/>
                </a:lnTo>
                <a:lnTo>
                  <a:pt x="1212" y="867"/>
                </a:lnTo>
                <a:lnTo>
                  <a:pt x="1214" y="856"/>
                </a:lnTo>
                <a:lnTo>
                  <a:pt x="1216" y="878"/>
                </a:lnTo>
                <a:lnTo>
                  <a:pt x="1219" y="849"/>
                </a:lnTo>
                <a:lnTo>
                  <a:pt x="1220" y="868"/>
                </a:lnTo>
                <a:lnTo>
                  <a:pt x="1222" y="878"/>
                </a:lnTo>
                <a:lnTo>
                  <a:pt x="1225" y="895"/>
                </a:lnTo>
                <a:lnTo>
                  <a:pt x="1227" y="875"/>
                </a:lnTo>
                <a:lnTo>
                  <a:pt x="1229" y="867"/>
                </a:lnTo>
                <a:lnTo>
                  <a:pt x="1231" y="867"/>
                </a:lnTo>
                <a:lnTo>
                  <a:pt x="1234" y="871"/>
                </a:lnTo>
                <a:lnTo>
                  <a:pt x="1236" y="874"/>
                </a:lnTo>
                <a:lnTo>
                  <a:pt x="1237" y="848"/>
                </a:lnTo>
                <a:lnTo>
                  <a:pt x="1240" y="851"/>
                </a:lnTo>
                <a:lnTo>
                  <a:pt x="1242" y="863"/>
                </a:lnTo>
                <a:lnTo>
                  <a:pt x="1244" y="873"/>
                </a:lnTo>
                <a:lnTo>
                  <a:pt x="1246" y="849"/>
                </a:lnTo>
                <a:lnTo>
                  <a:pt x="1249" y="863"/>
                </a:lnTo>
                <a:lnTo>
                  <a:pt x="1251" y="870"/>
                </a:lnTo>
                <a:lnTo>
                  <a:pt x="1252" y="881"/>
                </a:lnTo>
                <a:lnTo>
                  <a:pt x="1255" y="871"/>
                </a:lnTo>
                <a:lnTo>
                  <a:pt x="1257" y="860"/>
                </a:lnTo>
                <a:lnTo>
                  <a:pt x="1259" y="857"/>
                </a:lnTo>
                <a:lnTo>
                  <a:pt x="1261" y="863"/>
                </a:lnTo>
                <a:lnTo>
                  <a:pt x="1264" y="846"/>
                </a:lnTo>
                <a:lnTo>
                  <a:pt x="1266" y="849"/>
                </a:lnTo>
                <a:lnTo>
                  <a:pt x="1267" y="870"/>
                </a:lnTo>
                <a:lnTo>
                  <a:pt x="1270" y="876"/>
                </a:lnTo>
                <a:lnTo>
                  <a:pt x="1272" y="845"/>
                </a:lnTo>
                <a:lnTo>
                  <a:pt x="1274" y="864"/>
                </a:lnTo>
                <a:lnTo>
                  <a:pt x="1277" y="854"/>
                </a:lnTo>
                <a:lnTo>
                  <a:pt x="1279" y="865"/>
                </a:lnTo>
                <a:lnTo>
                  <a:pt x="1281" y="858"/>
                </a:lnTo>
                <a:lnTo>
                  <a:pt x="1282" y="858"/>
                </a:lnTo>
                <a:lnTo>
                  <a:pt x="1285" y="870"/>
                </a:lnTo>
                <a:lnTo>
                  <a:pt x="1287" y="846"/>
                </a:lnTo>
                <a:lnTo>
                  <a:pt x="1289" y="867"/>
                </a:lnTo>
                <a:lnTo>
                  <a:pt x="1292" y="861"/>
                </a:lnTo>
                <a:lnTo>
                  <a:pt x="1294" y="839"/>
                </a:lnTo>
                <a:lnTo>
                  <a:pt x="1296" y="870"/>
                </a:lnTo>
                <a:lnTo>
                  <a:pt x="1298" y="873"/>
                </a:lnTo>
                <a:lnTo>
                  <a:pt x="1300" y="883"/>
                </a:lnTo>
                <a:lnTo>
                  <a:pt x="1302" y="859"/>
                </a:lnTo>
                <a:lnTo>
                  <a:pt x="1304" y="851"/>
                </a:lnTo>
                <a:lnTo>
                  <a:pt x="1307" y="865"/>
                </a:lnTo>
                <a:lnTo>
                  <a:pt x="1309" y="862"/>
                </a:lnTo>
                <a:lnTo>
                  <a:pt x="1311" y="876"/>
                </a:lnTo>
                <a:lnTo>
                  <a:pt x="1313" y="870"/>
                </a:lnTo>
                <a:lnTo>
                  <a:pt x="1315" y="857"/>
                </a:lnTo>
                <a:lnTo>
                  <a:pt x="1317" y="869"/>
                </a:lnTo>
                <a:lnTo>
                  <a:pt x="1319" y="867"/>
                </a:lnTo>
                <a:lnTo>
                  <a:pt x="1322" y="854"/>
                </a:lnTo>
                <a:lnTo>
                  <a:pt x="1324" y="846"/>
                </a:lnTo>
                <a:lnTo>
                  <a:pt x="1326" y="864"/>
                </a:lnTo>
                <a:lnTo>
                  <a:pt x="1328" y="879"/>
                </a:lnTo>
                <a:lnTo>
                  <a:pt x="1330" y="873"/>
                </a:lnTo>
                <a:lnTo>
                  <a:pt x="1332" y="858"/>
                </a:lnTo>
                <a:lnTo>
                  <a:pt x="1334" y="858"/>
                </a:lnTo>
                <a:lnTo>
                  <a:pt x="1337" y="837"/>
                </a:lnTo>
                <a:lnTo>
                  <a:pt x="1339" y="854"/>
                </a:lnTo>
                <a:lnTo>
                  <a:pt x="1341" y="859"/>
                </a:lnTo>
                <a:lnTo>
                  <a:pt x="1343" y="850"/>
                </a:lnTo>
                <a:lnTo>
                  <a:pt x="1345" y="846"/>
                </a:lnTo>
                <a:lnTo>
                  <a:pt x="1347" y="858"/>
                </a:lnTo>
                <a:lnTo>
                  <a:pt x="1349" y="876"/>
                </a:lnTo>
                <a:lnTo>
                  <a:pt x="1352" y="862"/>
                </a:lnTo>
                <a:lnTo>
                  <a:pt x="1354" y="828"/>
                </a:lnTo>
                <a:lnTo>
                  <a:pt x="1356" y="846"/>
                </a:lnTo>
                <a:lnTo>
                  <a:pt x="1358" y="864"/>
                </a:lnTo>
                <a:lnTo>
                  <a:pt x="1360" y="872"/>
                </a:lnTo>
                <a:lnTo>
                  <a:pt x="1362" y="871"/>
                </a:lnTo>
                <a:lnTo>
                  <a:pt x="1364" y="855"/>
                </a:lnTo>
                <a:lnTo>
                  <a:pt x="1367" y="859"/>
                </a:lnTo>
                <a:lnTo>
                  <a:pt x="1369" y="862"/>
                </a:lnTo>
                <a:lnTo>
                  <a:pt x="1371" y="855"/>
                </a:lnTo>
                <a:lnTo>
                  <a:pt x="1373" y="854"/>
                </a:lnTo>
                <a:lnTo>
                  <a:pt x="1375" y="856"/>
                </a:lnTo>
                <a:lnTo>
                  <a:pt x="1377" y="843"/>
                </a:lnTo>
                <a:lnTo>
                  <a:pt x="1379" y="859"/>
                </a:lnTo>
                <a:lnTo>
                  <a:pt x="1382" y="886"/>
                </a:lnTo>
                <a:lnTo>
                  <a:pt x="1384" y="872"/>
                </a:lnTo>
                <a:lnTo>
                  <a:pt x="1386" y="858"/>
                </a:lnTo>
                <a:lnTo>
                  <a:pt x="1388" y="850"/>
                </a:lnTo>
                <a:lnTo>
                  <a:pt x="1390" y="863"/>
                </a:lnTo>
                <a:lnTo>
                  <a:pt x="1392" y="863"/>
                </a:lnTo>
                <a:lnTo>
                  <a:pt x="1395" y="818"/>
                </a:lnTo>
                <a:lnTo>
                  <a:pt x="1397" y="867"/>
                </a:lnTo>
                <a:lnTo>
                  <a:pt x="1399" y="854"/>
                </a:lnTo>
                <a:lnTo>
                  <a:pt x="1401" y="846"/>
                </a:lnTo>
                <a:lnTo>
                  <a:pt x="1403" y="857"/>
                </a:lnTo>
                <a:lnTo>
                  <a:pt x="1405" y="859"/>
                </a:lnTo>
                <a:lnTo>
                  <a:pt x="1407" y="846"/>
                </a:lnTo>
                <a:lnTo>
                  <a:pt x="1410" y="875"/>
                </a:lnTo>
                <a:lnTo>
                  <a:pt x="1412" y="878"/>
                </a:lnTo>
                <a:lnTo>
                  <a:pt x="1414" y="873"/>
                </a:lnTo>
                <a:lnTo>
                  <a:pt x="1416" y="861"/>
                </a:lnTo>
                <a:lnTo>
                  <a:pt x="1418" y="881"/>
                </a:lnTo>
                <a:lnTo>
                  <a:pt x="1420" y="873"/>
                </a:lnTo>
                <a:lnTo>
                  <a:pt x="1422" y="888"/>
                </a:lnTo>
                <a:lnTo>
                  <a:pt x="1425" y="878"/>
                </a:lnTo>
                <a:lnTo>
                  <a:pt x="1427" y="854"/>
                </a:lnTo>
                <a:lnTo>
                  <a:pt x="1429" y="864"/>
                </a:lnTo>
                <a:lnTo>
                  <a:pt x="1431" y="859"/>
                </a:lnTo>
                <a:lnTo>
                  <a:pt x="1433" y="846"/>
                </a:lnTo>
                <a:lnTo>
                  <a:pt x="1435" y="865"/>
                </a:lnTo>
                <a:lnTo>
                  <a:pt x="1437" y="862"/>
                </a:lnTo>
                <a:lnTo>
                  <a:pt x="1440" y="881"/>
                </a:lnTo>
                <a:lnTo>
                  <a:pt x="1442" y="873"/>
                </a:lnTo>
                <a:lnTo>
                  <a:pt x="1444" y="867"/>
                </a:lnTo>
                <a:lnTo>
                  <a:pt x="1446" y="869"/>
                </a:lnTo>
                <a:lnTo>
                  <a:pt x="1448" y="850"/>
                </a:lnTo>
                <a:lnTo>
                  <a:pt x="1450" y="861"/>
                </a:lnTo>
                <a:lnTo>
                  <a:pt x="1452" y="870"/>
                </a:lnTo>
                <a:lnTo>
                  <a:pt x="1455" y="871"/>
                </a:lnTo>
                <a:lnTo>
                  <a:pt x="1457" y="858"/>
                </a:lnTo>
                <a:lnTo>
                  <a:pt x="1459" y="860"/>
                </a:lnTo>
                <a:lnTo>
                  <a:pt x="1461" y="852"/>
                </a:lnTo>
                <a:lnTo>
                  <a:pt x="1463" y="852"/>
                </a:lnTo>
                <a:lnTo>
                  <a:pt x="1465" y="875"/>
                </a:lnTo>
                <a:lnTo>
                  <a:pt x="1467" y="878"/>
                </a:lnTo>
                <a:lnTo>
                  <a:pt x="1470" y="895"/>
                </a:lnTo>
                <a:lnTo>
                  <a:pt x="1472" y="896"/>
                </a:lnTo>
                <a:lnTo>
                  <a:pt x="1474" y="872"/>
                </a:lnTo>
                <a:lnTo>
                  <a:pt x="1476" y="888"/>
                </a:lnTo>
                <a:lnTo>
                  <a:pt x="1478" y="883"/>
                </a:lnTo>
                <a:lnTo>
                  <a:pt x="1480" y="870"/>
                </a:lnTo>
                <a:lnTo>
                  <a:pt x="1482" y="863"/>
                </a:lnTo>
                <a:lnTo>
                  <a:pt x="1485" y="855"/>
                </a:lnTo>
                <a:lnTo>
                  <a:pt x="1487" y="880"/>
                </a:lnTo>
                <a:lnTo>
                  <a:pt x="1489" y="883"/>
                </a:lnTo>
                <a:lnTo>
                  <a:pt x="1491" y="878"/>
                </a:lnTo>
                <a:lnTo>
                  <a:pt x="1493" y="860"/>
                </a:lnTo>
                <a:lnTo>
                  <a:pt x="1495" y="873"/>
                </a:lnTo>
                <a:lnTo>
                  <a:pt x="1498" y="870"/>
                </a:lnTo>
                <a:lnTo>
                  <a:pt x="1500" y="870"/>
                </a:lnTo>
                <a:lnTo>
                  <a:pt x="1502" y="872"/>
                </a:lnTo>
                <a:lnTo>
                  <a:pt x="1504" y="884"/>
                </a:lnTo>
                <a:lnTo>
                  <a:pt x="1506" y="888"/>
                </a:lnTo>
                <a:lnTo>
                  <a:pt x="1508" y="858"/>
                </a:lnTo>
                <a:lnTo>
                  <a:pt x="1510" y="852"/>
                </a:lnTo>
                <a:lnTo>
                  <a:pt x="1513" y="849"/>
                </a:lnTo>
                <a:lnTo>
                  <a:pt x="1515" y="877"/>
                </a:lnTo>
                <a:lnTo>
                  <a:pt x="1517" y="865"/>
                </a:lnTo>
                <a:lnTo>
                  <a:pt x="1519" y="845"/>
                </a:lnTo>
                <a:lnTo>
                  <a:pt x="1521" y="878"/>
                </a:lnTo>
                <a:lnTo>
                  <a:pt x="1523" y="849"/>
                </a:lnTo>
                <a:lnTo>
                  <a:pt x="1525" y="843"/>
                </a:lnTo>
                <a:lnTo>
                  <a:pt x="1528" y="860"/>
                </a:lnTo>
                <a:lnTo>
                  <a:pt x="1530" y="862"/>
                </a:lnTo>
                <a:lnTo>
                  <a:pt x="1532" y="849"/>
                </a:lnTo>
                <a:lnTo>
                  <a:pt x="1534" y="854"/>
                </a:lnTo>
                <a:lnTo>
                  <a:pt x="1536" y="858"/>
                </a:lnTo>
                <a:lnTo>
                  <a:pt x="1538" y="854"/>
                </a:lnTo>
                <a:lnTo>
                  <a:pt x="1540" y="865"/>
                </a:lnTo>
                <a:lnTo>
                  <a:pt x="1543" y="893"/>
                </a:lnTo>
                <a:lnTo>
                  <a:pt x="1545" y="890"/>
                </a:lnTo>
                <a:lnTo>
                  <a:pt x="1547" y="886"/>
                </a:lnTo>
                <a:lnTo>
                  <a:pt x="1549" y="855"/>
                </a:lnTo>
                <a:lnTo>
                  <a:pt x="1551" y="844"/>
                </a:lnTo>
                <a:lnTo>
                  <a:pt x="1553" y="880"/>
                </a:lnTo>
                <a:lnTo>
                  <a:pt x="1555" y="868"/>
                </a:lnTo>
                <a:lnTo>
                  <a:pt x="1558" y="853"/>
                </a:lnTo>
                <a:lnTo>
                  <a:pt x="1560" y="871"/>
                </a:lnTo>
                <a:lnTo>
                  <a:pt x="1562" y="854"/>
                </a:lnTo>
                <a:lnTo>
                  <a:pt x="1564" y="848"/>
                </a:lnTo>
                <a:lnTo>
                  <a:pt x="1566" y="838"/>
                </a:lnTo>
                <a:lnTo>
                  <a:pt x="1568" y="867"/>
                </a:lnTo>
                <a:lnTo>
                  <a:pt x="1570" y="878"/>
                </a:lnTo>
                <a:lnTo>
                  <a:pt x="1573" y="845"/>
                </a:lnTo>
                <a:lnTo>
                  <a:pt x="1575" y="887"/>
                </a:lnTo>
                <a:lnTo>
                  <a:pt x="1577" y="871"/>
                </a:lnTo>
                <a:lnTo>
                  <a:pt x="1579" y="848"/>
                </a:lnTo>
                <a:lnTo>
                  <a:pt x="1581" y="864"/>
                </a:lnTo>
                <a:lnTo>
                  <a:pt x="1583" y="844"/>
                </a:lnTo>
                <a:lnTo>
                  <a:pt x="1585" y="882"/>
                </a:lnTo>
                <a:lnTo>
                  <a:pt x="1588" y="861"/>
                </a:lnTo>
                <a:lnTo>
                  <a:pt x="1590" y="852"/>
                </a:lnTo>
                <a:lnTo>
                  <a:pt x="1592" y="861"/>
                </a:lnTo>
                <a:lnTo>
                  <a:pt x="1594" y="893"/>
                </a:lnTo>
                <a:lnTo>
                  <a:pt x="1596" y="884"/>
                </a:lnTo>
                <a:lnTo>
                  <a:pt x="1598" y="837"/>
                </a:lnTo>
                <a:lnTo>
                  <a:pt x="1601" y="849"/>
                </a:lnTo>
                <a:lnTo>
                  <a:pt x="1603" y="840"/>
                </a:lnTo>
                <a:lnTo>
                  <a:pt x="1605" y="871"/>
                </a:lnTo>
                <a:lnTo>
                  <a:pt x="1607" y="887"/>
                </a:lnTo>
                <a:lnTo>
                  <a:pt x="1609" y="867"/>
                </a:lnTo>
                <a:lnTo>
                  <a:pt x="1611" y="861"/>
                </a:lnTo>
                <a:lnTo>
                  <a:pt x="1613" y="876"/>
                </a:lnTo>
                <a:lnTo>
                  <a:pt x="1616" y="879"/>
                </a:lnTo>
                <a:lnTo>
                  <a:pt x="1618" y="873"/>
                </a:lnTo>
                <a:lnTo>
                  <a:pt x="1620" y="866"/>
                </a:lnTo>
                <a:lnTo>
                  <a:pt x="1622" y="856"/>
                </a:lnTo>
                <a:lnTo>
                  <a:pt x="1624" y="854"/>
                </a:lnTo>
                <a:lnTo>
                  <a:pt x="1626" y="858"/>
                </a:lnTo>
                <a:lnTo>
                  <a:pt x="1628" y="848"/>
                </a:lnTo>
                <a:lnTo>
                  <a:pt x="1631" y="873"/>
                </a:lnTo>
                <a:lnTo>
                  <a:pt x="1633" y="874"/>
                </a:lnTo>
                <a:lnTo>
                  <a:pt x="1635" y="863"/>
                </a:lnTo>
                <a:lnTo>
                  <a:pt x="1637" y="875"/>
                </a:lnTo>
                <a:lnTo>
                  <a:pt x="1639" y="883"/>
                </a:lnTo>
                <a:lnTo>
                  <a:pt x="1641" y="883"/>
                </a:lnTo>
                <a:lnTo>
                  <a:pt x="1643" y="903"/>
                </a:lnTo>
                <a:lnTo>
                  <a:pt x="1646" y="874"/>
                </a:lnTo>
                <a:lnTo>
                  <a:pt x="1648" y="831"/>
                </a:lnTo>
                <a:lnTo>
                  <a:pt x="1650" y="876"/>
                </a:lnTo>
                <a:lnTo>
                  <a:pt x="1653" y="895"/>
                </a:lnTo>
                <a:lnTo>
                  <a:pt x="1654" y="875"/>
                </a:lnTo>
                <a:lnTo>
                  <a:pt x="1656" y="865"/>
                </a:lnTo>
                <a:lnTo>
                  <a:pt x="1658" y="859"/>
                </a:lnTo>
                <a:lnTo>
                  <a:pt x="1661" y="872"/>
                </a:lnTo>
                <a:lnTo>
                  <a:pt x="1663" y="873"/>
                </a:lnTo>
                <a:lnTo>
                  <a:pt x="1665" y="888"/>
                </a:lnTo>
                <a:lnTo>
                  <a:pt x="1668" y="871"/>
                </a:lnTo>
                <a:lnTo>
                  <a:pt x="1670" y="846"/>
                </a:lnTo>
                <a:lnTo>
                  <a:pt x="1671" y="879"/>
                </a:lnTo>
                <a:lnTo>
                  <a:pt x="1673" y="866"/>
                </a:lnTo>
                <a:lnTo>
                  <a:pt x="1676" y="861"/>
                </a:lnTo>
                <a:lnTo>
                  <a:pt x="1678" y="854"/>
                </a:lnTo>
                <a:lnTo>
                  <a:pt x="1680" y="874"/>
                </a:lnTo>
                <a:lnTo>
                  <a:pt x="1683" y="884"/>
                </a:lnTo>
                <a:lnTo>
                  <a:pt x="1685" y="850"/>
                </a:lnTo>
                <a:lnTo>
                  <a:pt x="1686" y="839"/>
                </a:lnTo>
                <a:lnTo>
                  <a:pt x="1688" y="858"/>
                </a:lnTo>
                <a:lnTo>
                  <a:pt x="1691" y="871"/>
                </a:lnTo>
                <a:lnTo>
                  <a:pt x="1693" y="874"/>
                </a:lnTo>
                <a:lnTo>
                  <a:pt x="1695" y="877"/>
                </a:lnTo>
                <a:lnTo>
                  <a:pt x="1698" y="890"/>
                </a:lnTo>
                <a:lnTo>
                  <a:pt x="1700" y="897"/>
                </a:lnTo>
                <a:lnTo>
                  <a:pt x="1701" y="866"/>
                </a:lnTo>
                <a:lnTo>
                  <a:pt x="1704" y="854"/>
                </a:lnTo>
                <a:lnTo>
                  <a:pt x="1706" y="859"/>
                </a:lnTo>
                <a:lnTo>
                  <a:pt x="1708" y="865"/>
                </a:lnTo>
                <a:lnTo>
                  <a:pt x="1710" y="875"/>
                </a:lnTo>
                <a:lnTo>
                  <a:pt x="1713" y="854"/>
                </a:lnTo>
                <a:lnTo>
                  <a:pt x="1715" y="859"/>
                </a:lnTo>
                <a:lnTo>
                  <a:pt x="1716" y="861"/>
                </a:lnTo>
                <a:lnTo>
                  <a:pt x="1719" y="872"/>
                </a:lnTo>
                <a:lnTo>
                  <a:pt x="1721" y="881"/>
                </a:lnTo>
                <a:lnTo>
                  <a:pt x="1723" y="873"/>
                </a:lnTo>
                <a:lnTo>
                  <a:pt x="1725" y="904"/>
                </a:lnTo>
                <a:lnTo>
                  <a:pt x="1728" y="894"/>
                </a:lnTo>
                <a:lnTo>
                  <a:pt x="1730" y="876"/>
                </a:lnTo>
                <a:lnTo>
                  <a:pt x="1732" y="886"/>
                </a:lnTo>
                <a:lnTo>
                  <a:pt x="1734" y="887"/>
                </a:lnTo>
                <a:lnTo>
                  <a:pt x="1736" y="854"/>
                </a:lnTo>
                <a:lnTo>
                  <a:pt x="1738" y="841"/>
                </a:lnTo>
                <a:lnTo>
                  <a:pt x="1740" y="867"/>
                </a:lnTo>
                <a:lnTo>
                  <a:pt x="1743" y="875"/>
                </a:lnTo>
                <a:lnTo>
                  <a:pt x="1745" y="899"/>
                </a:lnTo>
                <a:lnTo>
                  <a:pt x="1747" y="897"/>
                </a:lnTo>
                <a:lnTo>
                  <a:pt x="1749" y="868"/>
                </a:lnTo>
                <a:lnTo>
                  <a:pt x="1751" y="894"/>
                </a:lnTo>
                <a:lnTo>
                  <a:pt x="1753" y="888"/>
                </a:lnTo>
                <a:lnTo>
                  <a:pt x="1755" y="881"/>
                </a:lnTo>
                <a:lnTo>
                  <a:pt x="1758" y="874"/>
                </a:lnTo>
                <a:lnTo>
                  <a:pt x="1760" y="880"/>
                </a:lnTo>
                <a:lnTo>
                  <a:pt x="1762" y="915"/>
                </a:lnTo>
                <a:lnTo>
                  <a:pt x="1764" y="902"/>
                </a:lnTo>
                <a:lnTo>
                  <a:pt x="1766" y="892"/>
                </a:lnTo>
                <a:lnTo>
                  <a:pt x="1768" y="843"/>
                </a:lnTo>
                <a:lnTo>
                  <a:pt x="1771" y="865"/>
                </a:lnTo>
                <a:lnTo>
                  <a:pt x="1773" y="868"/>
                </a:lnTo>
                <a:lnTo>
                  <a:pt x="1775" y="851"/>
                </a:lnTo>
                <a:lnTo>
                  <a:pt x="1777" y="855"/>
                </a:lnTo>
                <a:lnTo>
                  <a:pt x="1779" y="878"/>
                </a:lnTo>
                <a:lnTo>
                  <a:pt x="1781" y="871"/>
                </a:lnTo>
                <a:lnTo>
                  <a:pt x="1783" y="877"/>
                </a:lnTo>
                <a:lnTo>
                  <a:pt x="1786" y="911"/>
                </a:lnTo>
                <a:lnTo>
                  <a:pt x="1788" y="873"/>
                </a:lnTo>
                <a:lnTo>
                  <a:pt x="1790" y="889"/>
                </a:lnTo>
                <a:lnTo>
                  <a:pt x="1792" y="878"/>
                </a:lnTo>
                <a:lnTo>
                  <a:pt x="1794" y="865"/>
                </a:lnTo>
                <a:lnTo>
                  <a:pt x="1796" y="882"/>
                </a:lnTo>
                <a:lnTo>
                  <a:pt x="1798" y="906"/>
                </a:lnTo>
                <a:lnTo>
                  <a:pt x="1801" y="899"/>
                </a:lnTo>
                <a:lnTo>
                  <a:pt x="1803" y="891"/>
                </a:lnTo>
                <a:lnTo>
                  <a:pt x="1805" y="878"/>
                </a:lnTo>
                <a:lnTo>
                  <a:pt x="1807" y="904"/>
                </a:lnTo>
                <a:lnTo>
                  <a:pt x="1809" y="871"/>
                </a:lnTo>
                <a:lnTo>
                  <a:pt x="1811" y="853"/>
                </a:lnTo>
                <a:lnTo>
                  <a:pt x="1813" y="859"/>
                </a:lnTo>
                <a:lnTo>
                  <a:pt x="1816" y="871"/>
                </a:lnTo>
                <a:lnTo>
                  <a:pt x="1818" y="884"/>
                </a:lnTo>
                <a:lnTo>
                  <a:pt x="1820" y="903"/>
                </a:lnTo>
                <a:lnTo>
                  <a:pt x="1822" y="891"/>
                </a:lnTo>
                <a:lnTo>
                  <a:pt x="1824" y="867"/>
                </a:lnTo>
                <a:lnTo>
                  <a:pt x="1826" y="850"/>
                </a:lnTo>
                <a:lnTo>
                  <a:pt x="1828" y="895"/>
                </a:lnTo>
                <a:lnTo>
                  <a:pt x="1831" y="856"/>
                </a:lnTo>
                <a:lnTo>
                  <a:pt x="1833" y="894"/>
                </a:lnTo>
                <a:lnTo>
                  <a:pt x="1835" y="875"/>
                </a:lnTo>
                <a:lnTo>
                  <a:pt x="1837" y="874"/>
                </a:lnTo>
                <a:lnTo>
                  <a:pt x="1839" y="877"/>
                </a:lnTo>
                <a:lnTo>
                  <a:pt x="1841" y="869"/>
                </a:lnTo>
                <a:lnTo>
                  <a:pt x="1843" y="866"/>
                </a:lnTo>
                <a:lnTo>
                  <a:pt x="1846" y="863"/>
                </a:lnTo>
                <a:lnTo>
                  <a:pt x="1848" y="878"/>
                </a:lnTo>
                <a:lnTo>
                  <a:pt x="1850" y="890"/>
                </a:lnTo>
                <a:lnTo>
                  <a:pt x="1852" y="904"/>
                </a:lnTo>
                <a:lnTo>
                  <a:pt x="1854" y="866"/>
                </a:lnTo>
                <a:lnTo>
                  <a:pt x="1856" y="889"/>
                </a:lnTo>
                <a:lnTo>
                  <a:pt x="1858" y="876"/>
                </a:lnTo>
                <a:lnTo>
                  <a:pt x="1861" y="876"/>
                </a:lnTo>
                <a:lnTo>
                  <a:pt x="1863" y="852"/>
                </a:lnTo>
                <a:lnTo>
                  <a:pt x="1865" y="873"/>
                </a:lnTo>
                <a:lnTo>
                  <a:pt x="1867" y="870"/>
                </a:lnTo>
                <a:lnTo>
                  <a:pt x="1869" y="910"/>
                </a:lnTo>
                <a:lnTo>
                  <a:pt x="1871" y="874"/>
                </a:lnTo>
                <a:lnTo>
                  <a:pt x="1874" y="887"/>
                </a:lnTo>
                <a:lnTo>
                  <a:pt x="1876" y="874"/>
                </a:lnTo>
                <a:lnTo>
                  <a:pt x="1878" y="867"/>
                </a:lnTo>
                <a:lnTo>
                  <a:pt x="1880" y="908"/>
                </a:lnTo>
                <a:lnTo>
                  <a:pt x="1882" y="888"/>
                </a:lnTo>
                <a:lnTo>
                  <a:pt x="1884" y="876"/>
                </a:lnTo>
                <a:lnTo>
                  <a:pt x="1886" y="897"/>
                </a:lnTo>
                <a:lnTo>
                  <a:pt x="1889" y="875"/>
                </a:lnTo>
                <a:lnTo>
                  <a:pt x="1891" y="893"/>
                </a:lnTo>
                <a:lnTo>
                  <a:pt x="1893" y="890"/>
                </a:lnTo>
                <a:lnTo>
                  <a:pt x="1895" y="882"/>
                </a:lnTo>
                <a:lnTo>
                  <a:pt x="1897" y="896"/>
                </a:lnTo>
                <a:lnTo>
                  <a:pt x="1899" y="886"/>
                </a:lnTo>
                <a:lnTo>
                  <a:pt x="1901" y="870"/>
                </a:lnTo>
                <a:lnTo>
                  <a:pt x="1904" y="873"/>
                </a:lnTo>
                <a:lnTo>
                  <a:pt x="1906" y="882"/>
                </a:lnTo>
                <a:lnTo>
                  <a:pt x="1908" y="904"/>
                </a:lnTo>
                <a:lnTo>
                  <a:pt x="1910" y="888"/>
                </a:lnTo>
                <a:lnTo>
                  <a:pt x="1912" y="892"/>
                </a:lnTo>
                <a:lnTo>
                  <a:pt x="1914" y="899"/>
                </a:lnTo>
                <a:lnTo>
                  <a:pt x="1916" y="883"/>
                </a:lnTo>
                <a:lnTo>
                  <a:pt x="1919" y="888"/>
                </a:lnTo>
                <a:lnTo>
                  <a:pt x="1921" y="895"/>
                </a:lnTo>
                <a:lnTo>
                  <a:pt x="1923" y="871"/>
                </a:lnTo>
                <a:lnTo>
                  <a:pt x="1925" y="844"/>
                </a:lnTo>
                <a:lnTo>
                  <a:pt x="1927" y="869"/>
                </a:lnTo>
                <a:lnTo>
                  <a:pt x="1929" y="891"/>
                </a:lnTo>
                <a:lnTo>
                  <a:pt x="1931" y="872"/>
                </a:lnTo>
                <a:lnTo>
                  <a:pt x="1934" y="897"/>
                </a:lnTo>
                <a:lnTo>
                  <a:pt x="1936" y="882"/>
                </a:lnTo>
                <a:lnTo>
                  <a:pt x="1938" y="880"/>
                </a:lnTo>
                <a:lnTo>
                  <a:pt x="1940" y="895"/>
                </a:lnTo>
                <a:lnTo>
                  <a:pt x="1942" y="890"/>
                </a:lnTo>
                <a:lnTo>
                  <a:pt x="1944" y="891"/>
                </a:lnTo>
                <a:lnTo>
                  <a:pt x="1946" y="880"/>
                </a:lnTo>
                <a:lnTo>
                  <a:pt x="1949" y="878"/>
                </a:lnTo>
                <a:lnTo>
                  <a:pt x="1951" y="893"/>
                </a:lnTo>
                <a:lnTo>
                  <a:pt x="1953" y="889"/>
                </a:lnTo>
                <a:lnTo>
                  <a:pt x="1955" y="882"/>
                </a:lnTo>
                <a:lnTo>
                  <a:pt x="1957" y="880"/>
                </a:lnTo>
                <a:lnTo>
                  <a:pt x="1959" y="889"/>
                </a:lnTo>
                <a:lnTo>
                  <a:pt x="1961" y="863"/>
                </a:lnTo>
                <a:lnTo>
                  <a:pt x="1964" y="861"/>
                </a:lnTo>
                <a:lnTo>
                  <a:pt x="1966" y="888"/>
                </a:lnTo>
                <a:lnTo>
                  <a:pt x="1968" y="880"/>
                </a:lnTo>
                <a:lnTo>
                  <a:pt x="1970" y="897"/>
                </a:lnTo>
                <a:lnTo>
                  <a:pt x="1972" y="906"/>
                </a:lnTo>
                <a:lnTo>
                  <a:pt x="1974" y="897"/>
                </a:lnTo>
                <a:lnTo>
                  <a:pt x="1977" y="895"/>
                </a:lnTo>
                <a:lnTo>
                  <a:pt x="1979" y="874"/>
                </a:lnTo>
                <a:lnTo>
                  <a:pt x="1981" y="858"/>
                </a:lnTo>
                <a:lnTo>
                  <a:pt x="1983" y="878"/>
                </a:lnTo>
                <a:lnTo>
                  <a:pt x="1985" y="884"/>
                </a:lnTo>
                <a:lnTo>
                  <a:pt x="1987" y="881"/>
                </a:lnTo>
                <a:lnTo>
                  <a:pt x="1989" y="904"/>
                </a:lnTo>
                <a:lnTo>
                  <a:pt x="1992" y="886"/>
                </a:lnTo>
                <a:lnTo>
                  <a:pt x="1994" y="897"/>
                </a:lnTo>
                <a:lnTo>
                  <a:pt x="1996" y="893"/>
                </a:lnTo>
                <a:lnTo>
                  <a:pt x="1998" y="862"/>
                </a:lnTo>
                <a:lnTo>
                  <a:pt x="2000" y="883"/>
                </a:lnTo>
                <a:lnTo>
                  <a:pt x="2002" y="893"/>
                </a:lnTo>
                <a:lnTo>
                  <a:pt x="2004" y="857"/>
                </a:lnTo>
                <a:lnTo>
                  <a:pt x="2007" y="884"/>
                </a:lnTo>
                <a:lnTo>
                  <a:pt x="2009" y="880"/>
                </a:lnTo>
                <a:lnTo>
                  <a:pt x="2011" y="898"/>
                </a:lnTo>
                <a:lnTo>
                  <a:pt x="2013" y="852"/>
                </a:lnTo>
                <a:lnTo>
                  <a:pt x="2015" y="889"/>
                </a:lnTo>
                <a:lnTo>
                  <a:pt x="2017" y="907"/>
                </a:lnTo>
                <a:lnTo>
                  <a:pt x="2019" y="895"/>
                </a:lnTo>
                <a:lnTo>
                  <a:pt x="2022" y="870"/>
                </a:lnTo>
                <a:lnTo>
                  <a:pt x="2024" y="866"/>
                </a:lnTo>
                <a:lnTo>
                  <a:pt x="2026" y="895"/>
                </a:lnTo>
                <a:lnTo>
                  <a:pt x="2028" y="901"/>
                </a:lnTo>
                <a:lnTo>
                  <a:pt x="2030" y="895"/>
                </a:lnTo>
                <a:lnTo>
                  <a:pt x="2032" y="880"/>
                </a:lnTo>
                <a:lnTo>
                  <a:pt x="2034" y="909"/>
                </a:lnTo>
                <a:lnTo>
                  <a:pt x="2037" y="920"/>
                </a:lnTo>
                <a:lnTo>
                  <a:pt x="2039" y="933"/>
                </a:lnTo>
                <a:lnTo>
                  <a:pt x="2041" y="882"/>
                </a:lnTo>
                <a:lnTo>
                  <a:pt x="2043" y="873"/>
                </a:lnTo>
                <a:lnTo>
                  <a:pt x="2045" y="891"/>
                </a:lnTo>
                <a:lnTo>
                  <a:pt x="2047" y="882"/>
                </a:lnTo>
                <a:lnTo>
                  <a:pt x="2049" y="896"/>
                </a:lnTo>
                <a:lnTo>
                  <a:pt x="2052" y="911"/>
                </a:lnTo>
                <a:lnTo>
                  <a:pt x="2054" y="848"/>
                </a:lnTo>
                <a:lnTo>
                  <a:pt x="2056" y="836"/>
                </a:lnTo>
                <a:lnTo>
                  <a:pt x="2058" y="861"/>
                </a:lnTo>
                <a:lnTo>
                  <a:pt x="2060" y="918"/>
                </a:lnTo>
                <a:lnTo>
                  <a:pt x="2062" y="893"/>
                </a:lnTo>
                <a:lnTo>
                  <a:pt x="2064" y="865"/>
                </a:lnTo>
                <a:lnTo>
                  <a:pt x="2067" y="868"/>
                </a:lnTo>
                <a:lnTo>
                  <a:pt x="2069" y="897"/>
                </a:lnTo>
                <a:lnTo>
                  <a:pt x="2071" y="882"/>
                </a:lnTo>
                <a:lnTo>
                  <a:pt x="2073" y="933"/>
                </a:lnTo>
                <a:lnTo>
                  <a:pt x="2075" y="881"/>
                </a:lnTo>
                <a:lnTo>
                  <a:pt x="2077" y="902"/>
                </a:lnTo>
                <a:lnTo>
                  <a:pt x="2079" y="899"/>
                </a:lnTo>
                <a:lnTo>
                  <a:pt x="2082" y="884"/>
                </a:lnTo>
                <a:lnTo>
                  <a:pt x="2084" y="893"/>
                </a:lnTo>
                <a:lnTo>
                  <a:pt x="2086" y="884"/>
                </a:lnTo>
                <a:lnTo>
                  <a:pt x="2089" y="889"/>
                </a:lnTo>
                <a:lnTo>
                  <a:pt x="2090" y="925"/>
                </a:lnTo>
                <a:lnTo>
                  <a:pt x="2092" y="901"/>
                </a:lnTo>
                <a:lnTo>
                  <a:pt x="2095" y="886"/>
                </a:lnTo>
                <a:lnTo>
                  <a:pt x="2097" y="880"/>
                </a:lnTo>
                <a:lnTo>
                  <a:pt x="2099" y="915"/>
                </a:lnTo>
                <a:lnTo>
                  <a:pt x="2101" y="874"/>
                </a:lnTo>
                <a:lnTo>
                  <a:pt x="2104" y="867"/>
                </a:lnTo>
                <a:lnTo>
                  <a:pt x="2105" y="865"/>
                </a:lnTo>
                <a:lnTo>
                  <a:pt x="2107" y="878"/>
                </a:lnTo>
                <a:lnTo>
                  <a:pt x="2110" y="874"/>
                </a:lnTo>
                <a:lnTo>
                  <a:pt x="2112" y="909"/>
                </a:lnTo>
                <a:lnTo>
                  <a:pt x="2114" y="894"/>
                </a:lnTo>
                <a:lnTo>
                  <a:pt x="2116" y="893"/>
                </a:lnTo>
                <a:lnTo>
                  <a:pt x="2119" y="923"/>
                </a:lnTo>
                <a:lnTo>
                  <a:pt x="2120" y="907"/>
                </a:lnTo>
                <a:lnTo>
                  <a:pt x="2122" y="861"/>
                </a:lnTo>
                <a:lnTo>
                  <a:pt x="2125" y="893"/>
                </a:lnTo>
                <a:lnTo>
                  <a:pt x="2127" y="852"/>
                </a:lnTo>
                <a:lnTo>
                  <a:pt x="2129" y="890"/>
                </a:lnTo>
                <a:lnTo>
                  <a:pt x="2131" y="910"/>
                </a:lnTo>
                <a:lnTo>
                  <a:pt x="2134" y="908"/>
                </a:lnTo>
                <a:lnTo>
                  <a:pt x="2135" y="906"/>
                </a:lnTo>
                <a:lnTo>
                  <a:pt x="2137" y="884"/>
                </a:lnTo>
                <a:lnTo>
                  <a:pt x="2140" y="878"/>
                </a:lnTo>
                <a:lnTo>
                  <a:pt x="2142" y="901"/>
                </a:lnTo>
                <a:lnTo>
                  <a:pt x="2144" y="895"/>
                </a:lnTo>
                <a:lnTo>
                  <a:pt x="2147" y="899"/>
                </a:lnTo>
                <a:lnTo>
                  <a:pt x="2149" y="893"/>
                </a:lnTo>
                <a:lnTo>
                  <a:pt x="2151" y="904"/>
                </a:lnTo>
                <a:lnTo>
                  <a:pt x="2152" y="888"/>
                </a:lnTo>
                <a:lnTo>
                  <a:pt x="2155" y="885"/>
                </a:lnTo>
                <a:lnTo>
                  <a:pt x="2157" y="867"/>
                </a:lnTo>
                <a:lnTo>
                  <a:pt x="2159" y="906"/>
                </a:lnTo>
                <a:lnTo>
                  <a:pt x="2162" y="908"/>
                </a:lnTo>
                <a:lnTo>
                  <a:pt x="2164" y="899"/>
                </a:lnTo>
                <a:lnTo>
                  <a:pt x="2166" y="918"/>
                </a:lnTo>
                <a:lnTo>
                  <a:pt x="2167" y="897"/>
                </a:lnTo>
                <a:lnTo>
                  <a:pt x="2170" y="899"/>
                </a:lnTo>
                <a:lnTo>
                  <a:pt x="2172" y="886"/>
                </a:lnTo>
                <a:lnTo>
                  <a:pt x="2174" y="886"/>
                </a:lnTo>
                <a:lnTo>
                  <a:pt x="2177" y="884"/>
                </a:lnTo>
                <a:lnTo>
                  <a:pt x="2179" y="893"/>
                </a:lnTo>
                <a:lnTo>
                  <a:pt x="2181" y="898"/>
                </a:lnTo>
                <a:lnTo>
                  <a:pt x="2182" y="893"/>
                </a:lnTo>
                <a:lnTo>
                  <a:pt x="2185" y="859"/>
                </a:lnTo>
                <a:lnTo>
                  <a:pt x="2187" y="911"/>
                </a:lnTo>
                <a:lnTo>
                  <a:pt x="2189" y="882"/>
                </a:lnTo>
                <a:lnTo>
                  <a:pt x="2192" y="877"/>
                </a:lnTo>
                <a:lnTo>
                  <a:pt x="2194" y="873"/>
                </a:lnTo>
                <a:lnTo>
                  <a:pt x="2196" y="882"/>
                </a:lnTo>
                <a:lnTo>
                  <a:pt x="2198" y="880"/>
                </a:lnTo>
                <a:lnTo>
                  <a:pt x="2200" y="885"/>
                </a:lnTo>
                <a:lnTo>
                  <a:pt x="2202" y="873"/>
                </a:lnTo>
                <a:lnTo>
                  <a:pt x="2204" y="847"/>
                </a:lnTo>
                <a:lnTo>
                  <a:pt x="2207" y="906"/>
                </a:lnTo>
                <a:lnTo>
                  <a:pt x="2209" y="906"/>
                </a:lnTo>
                <a:lnTo>
                  <a:pt x="2211" y="869"/>
                </a:lnTo>
                <a:lnTo>
                  <a:pt x="2213" y="895"/>
                </a:lnTo>
                <a:lnTo>
                  <a:pt x="2215" y="884"/>
                </a:lnTo>
                <a:lnTo>
                  <a:pt x="2217" y="882"/>
                </a:lnTo>
                <a:lnTo>
                  <a:pt x="2219" y="906"/>
                </a:lnTo>
                <a:lnTo>
                  <a:pt x="2222" y="899"/>
                </a:lnTo>
                <a:lnTo>
                  <a:pt x="2224" y="906"/>
                </a:lnTo>
                <a:lnTo>
                  <a:pt x="2226" y="898"/>
                </a:lnTo>
                <a:lnTo>
                  <a:pt x="2228" y="887"/>
                </a:lnTo>
                <a:lnTo>
                  <a:pt x="2230" y="877"/>
                </a:lnTo>
                <a:lnTo>
                  <a:pt x="2232" y="893"/>
                </a:lnTo>
                <a:lnTo>
                  <a:pt x="2234" y="891"/>
                </a:lnTo>
                <a:lnTo>
                  <a:pt x="2237" y="871"/>
                </a:lnTo>
                <a:lnTo>
                  <a:pt x="2239" y="889"/>
                </a:lnTo>
                <a:lnTo>
                  <a:pt x="2241" y="876"/>
                </a:lnTo>
                <a:lnTo>
                  <a:pt x="2243" y="889"/>
                </a:lnTo>
                <a:lnTo>
                  <a:pt x="2245" y="918"/>
                </a:lnTo>
                <a:lnTo>
                  <a:pt x="2247" y="903"/>
                </a:lnTo>
                <a:lnTo>
                  <a:pt x="2250" y="897"/>
                </a:lnTo>
                <a:lnTo>
                  <a:pt x="2252" y="893"/>
                </a:lnTo>
                <a:lnTo>
                  <a:pt x="2254" y="894"/>
                </a:lnTo>
                <a:lnTo>
                  <a:pt x="2256" y="915"/>
                </a:lnTo>
                <a:lnTo>
                  <a:pt x="2258" y="909"/>
                </a:lnTo>
                <a:lnTo>
                  <a:pt x="2260" y="891"/>
                </a:lnTo>
                <a:lnTo>
                  <a:pt x="2262" y="924"/>
                </a:lnTo>
                <a:lnTo>
                  <a:pt x="2265" y="880"/>
                </a:lnTo>
                <a:lnTo>
                  <a:pt x="2267" y="901"/>
                </a:lnTo>
                <a:lnTo>
                  <a:pt x="2269" y="890"/>
                </a:lnTo>
                <a:lnTo>
                  <a:pt x="2271" y="884"/>
                </a:lnTo>
                <a:lnTo>
                  <a:pt x="2273" y="901"/>
                </a:lnTo>
                <a:lnTo>
                  <a:pt x="2275" y="921"/>
                </a:lnTo>
                <a:lnTo>
                  <a:pt x="2277" y="880"/>
                </a:lnTo>
                <a:lnTo>
                  <a:pt x="2280" y="871"/>
                </a:lnTo>
                <a:lnTo>
                  <a:pt x="2282" y="870"/>
                </a:lnTo>
                <a:lnTo>
                  <a:pt x="2284" y="914"/>
                </a:lnTo>
                <a:lnTo>
                  <a:pt x="2286" y="913"/>
                </a:lnTo>
                <a:lnTo>
                  <a:pt x="2288" y="904"/>
                </a:lnTo>
                <a:lnTo>
                  <a:pt x="2290" y="910"/>
                </a:lnTo>
                <a:lnTo>
                  <a:pt x="2292" y="884"/>
                </a:lnTo>
                <a:lnTo>
                  <a:pt x="2295" y="884"/>
                </a:lnTo>
                <a:lnTo>
                  <a:pt x="2297" y="888"/>
                </a:lnTo>
                <a:lnTo>
                  <a:pt x="2299" y="919"/>
                </a:lnTo>
                <a:lnTo>
                  <a:pt x="2301" y="900"/>
                </a:lnTo>
                <a:lnTo>
                  <a:pt x="2303" y="886"/>
                </a:lnTo>
                <a:lnTo>
                  <a:pt x="2305" y="899"/>
                </a:lnTo>
                <a:lnTo>
                  <a:pt x="2307" y="906"/>
                </a:lnTo>
                <a:lnTo>
                  <a:pt x="2310" y="897"/>
                </a:lnTo>
                <a:lnTo>
                  <a:pt x="2312" y="897"/>
                </a:lnTo>
                <a:lnTo>
                  <a:pt x="2314" y="913"/>
                </a:lnTo>
                <a:lnTo>
                  <a:pt x="2316" y="915"/>
                </a:lnTo>
                <a:lnTo>
                  <a:pt x="2318" y="908"/>
                </a:lnTo>
                <a:lnTo>
                  <a:pt x="2320" y="921"/>
                </a:lnTo>
                <a:lnTo>
                  <a:pt x="2322" y="916"/>
                </a:lnTo>
                <a:lnTo>
                  <a:pt x="2325" y="896"/>
                </a:lnTo>
                <a:lnTo>
                  <a:pt x="2327" y="903"/>
                </a:lnTo>
                <a:lnTo>
                  <a:pt x="2329" y="892"/>
                </a:lnTo>
                <a:lnTo>
                  <a:pt x="2331" y="882"/>
                </a:lnTo>
                <a:lnTo>
                  <a:pt x="2333" y="895"/>
                </a:lnTo>
                <a:lnTo>
                  <a:pt x="2335" y="912"/>
                </a:lnTo>
                <a:lnTo>
                  <a:pt x="2337" y="905"/>
                </a:lnTo>
                <a:lnTo>
                  <a:pt x="2340" y="891"/>
                </a:lnTo>
                <a:lnTo>
                  <a:pt x="2342" y="916"/>
                </a:lnTo>
                <a:lnTo>
                  <a:pt x="2344" y="922"/>
                </a:lnTo>
                <a:lnTo>
                  <a:pt x="2346" y="921"/>
                </a:lnTo>
                <a:lnTo>
                  <a:pt x="2348" y="904"/>
                </a:lnTo>
                <a:lnTo>
                  <a:pt x="2350" y="878"/>
                </a:lnTo>
                <a:lnTo>
                  <a:pt x="2352" y="911"/>
                </a:lnTo>
                <a:lnTo>
                  <a:pt x="2355" y="865"/>
                </a:lnTo>
                <a:lnTo>
                  <a:pt x="2357" y="912"/>
                </a:lnTo>
                <a:lnTo>
                  <a:pt x="2359" y="911"/>
                </a:lnTo>
                <a:lnTo>
                  <a:pt x="2361" y="903"/>
                </a:lnTo>
                <a:lnTo>
                  <a:pt x="2363" y="888"/>
                </a:lnTo>
                <a:lnTo>
                  <a:pt x="2365" y="884"/>
                </a:lnTo>
                <a:lnTo>
                  <a:pt x="2368" y="878"/>
                </a:lnTo>
                <a:lnTo>
                  <a:pt x="2370" y="905"/>
                </a:lnTo>
                <a:lnTo>
                  <a:pt x="2372" y="906"/>
                </a:lnTo>
                <a:lnTo>
                  <a:pt x="2374" y="885"/>
                </a:lnTo>
                <a:lnTo>
                  <a:pt x="2376" y="889"/>
                </a:lnTo>
                <a:lnTo>
                  <a:pt x="2378" y="876"/>
                </a:lnTo>
                <a:lnTo>
                  <a:pt x="2380" y="874"/>
                </a:lnTo>
                <a:lnTo>
                  <a:pt x="2383" y="896"/>
                </a:lnTo>
                <a:lnTo>
                  <a:pt x="2385" y="896"/>
                </a:lnTo>
                <a:lnTo>
                  <a:pt x="2387" y="888"/>
                </a:lnTo>
                <a:lnTo>
                  <a:pt x="2389" y="918"/>
                </a:lnTo>
                <a:lnTo>
                  <a:pt x="2391" y="915"/>
                </a:lnTo>
                <a:lnTo>
                  <a:pt x="2393" y="904"/>
                </a:lnTo>
                <a:lnTo>
                  <a:pt x="2395" y="900"/>
                </a:lnTo>
                <a:lnTo>
                  <a:pt x="2398" y="914"/>
                </a:lnTo>
                <a:lnTo>
                  <a:pt x="2400" y="910"/>
                </a:lnTo>
                <a:lnTo>
                  <a:pt x="2402" y="895"/>
                </a:lnTo>
                <a:lnTo>
                  <a:pt x="2404" y="891"/>
                </a:lnTo>
                <a:lnTo>
                  <a:pt x="2406" y="916"/>
                </a:lnTo>
                <a:lnTo>
                  <a:pt x="2408" y="913"/>
                </a:lnTo>
                <a:lnTo>
                  <a:pt x="2410" y="896"/>
                </a:lnTo>
                <a:lnTo>
                  <a:pt x="2413" y="905"/>
                </a:lnTo>
                <a:lnTo>
                  <a:pt x="2415" y="903"/>
                </a:lnTo>
                <a:lnTo>
                  <a:pt x="2417" y="901"/>
                </a:lnTo>
                <a:lnTo>
                  <a:pt x="2419" y="901"/>
                </a:lnTo>
                <a:lnTo>
                  <a:pt x="2421" y="850"/>
                </a:lnTo>
                <a:lnTo>
                  <a:pt x="2423" y="864"/>
                </a:lnTo>
                <a:lnTo>
                  <a:pt x="2425" y="907"/>
                </a:lnTo>
                <a:lnTo>
                  <a:pt x="2428" y="915"/>
                </a:lnTo>
                <a:lnTo>
                  <a:pt x="2430" y="923"/>
                </a:lnTo>
                <a:lnTo>
                  <a:pt x="2432" y="894"/>
                </a:lnTo>
                <a:lnTo>
                  <a:pt x="2434" y="888"/>
                </a:lnTo>
                <a:lnTo>
                  <a:pt x="2436" y="916"/>
                </a:lnTo>
                <a:lnTo>
                  <a:pt x="2438" y="910"/>
                </a:lnTo>
                <a:lnTo>
                  <a:pt x="2440" y="889"/>
                </a:lnTo>
                <a:lnTo>
                  <a:pt x="2443" y="884"/>
                </a:lnTo>
                <a:lnTo>
                  <a:pt x="2445" y="906"/>
                </a:lnTo>
                <a:lnTo>
                  <a:pt x="2447" y="893"/>
                </a:lnTo>
                <a:lnTo>
                  <a:pt x="2449" y="882"/>
                </a:lnTo>
                <a:lnTo>
                  <a:pt x="2451" y="893"/>
                </a:lnTo>
                <a:lnTo>
                  <a:pt x="2453" y="906"/>
                </a:lnTo>
                <a:lnTo>
                  <a:pt x="2455" y="904"/>
                </a:lnTo>
                <a:lnTo>
                  <a:pt x="2458" y="895"/>
                </a:lnTo>
                <a:lnTo>
                  <a:pt x="2460" y="900"/>
                </a:lnTo>
                <a:lnTo>
                  <a:pt x="2462" y="901"/>
                </a:lnTo>
                <a:lnTo>
                  <a:pt x="2464" y="909"/>
                </a:lnTo>
                <a:lnTo>
                  <a:pt x="2466" y="929"/>
                </a:lnTo>
                <a:lnTo>
                  <a:pt x="2468" y="925"/>
                </a:lnTo>
                <a:lnTo>
                  <a:pt x="2471" y="940"/>
                </a:lnTo>
                <a:lnTo>
                  <a:pt x="2473" y="893"/>
                </a:lnTo>
                <a:lnTo>
                  <a:pt x="2475" y="865"/>
                </a:lnTo>
                <a:lnTo>
                  <a:pt x="2477" y="891"/>
                </a:lnTo>
                <a:lnTo>
                  <a:pt x="2479" y="921"/>
                </a:lnTo>
                <a:lnTo>
                  <a:pt x="2481" y="918"/>
                </a:lnTo>
                <a:lnTo>
                  <a:pt x="2483" y="895"/>
                </a:lnTo>
                <a:lnTo>
                  <a:pt x="2486" y="909"/>
                </a:lnTo>
                <a:lnTo>
                  <a:pt x="2488" y="904"/>
                </a:lnTo>
                <a:lnTo>
                  <a:pt x="2490" y="910"/>
                </a:lnTo>
                <a:lnTo>
                  <a:pt x="2492" y="921"/>
                </a:lnTo>
                <a:lnTo>
                  <a:pt x="2494" y="904"/>
                </a:lnTo>
                <a:lnTo>
                  <a:pt x="2496" y="906"/>
                </a:lnTo>
                <a:lnTo>
                  <a:pt x="2498" y="934"/>
                </a:lnTo>
                <a:lnTo>
                  <a:pt x="2501" y="899"/>
                </a:lnTo>
                <a:lnTo>
                  <a:pt x="2503" y="891"/>
                </a:lnTo>
                <a:lnTo>
                  <a:pt x="2505" y="902"/>
                </a:lnTo>
                <a:lnTo>
                  <a:pt x="2507" y="906"/>
                </a:lnTo>
                <a:lnTo>
                  <a:pt x="2509" y="882"/>
                </a:lnTo>
                <a:lnTo>
                  <a:pt x="2511" y="936"/>
                </a:lnTo>
                <a:lnTo>
                  <a:pt x="2513" y="907"/>
                </a:lnTo>
                <a:lnTo>
                  <a:pt x="2516" y="882"/>
                </a:lnTo>
                <a:lnTo>
                  <a:pt x="2518" y="898"/>
                </a:lnTo>
                <a:lnTo>
                  <a:pt x="2520" y="889"/>
                </a:lnTo>
                <a:lnTo>
                  <a:pt x="2523" y="919"/>
                </a:lnTo>
                <a:lnTo>
                  <a:pt x="2524" y="924"/>
                </a:lnTo>
                <a:lnTo>
                  <a:pt x="2526" y="899"/>
                </a:lnTo>
                <a:lnTo>
                  <a:pt x="2528" y="920"/>
                </a:lnTo>
                <a:lnTo>
                  <a:pt x="2531" y="925"/>
                </a:lnTo>
                <a:lnTo>
                  <a:pt x="2533" y="934"/>
                </a:lnTo>
                <a:lnTo>
                  <a:pt x="2535" y="889"/>
                </a:lnTo>
                <a:lnTo>
                  <a:pt x="2538" y="926"/>
                </a:lnTo>
                <a:lnTo>
                  <a:pt x="2539" y="931"/>
                </a:lnTo>
                <a:lnTo>
                  <a:pt x="2541" y="921"/>
                </a:lnTo>
                <a:lnTo>
                  <a:pt x="2543" y="914"/>
                </a:lnTo>
                <a:lnTo>
                  <a:pt x="2546" y="915"/>
                </a:lnTo>
                <a:lnTo>
                  <a:pt x="2548" y="891"/>
                </a:lnTo>
                <a:lnTo>
                  <a:pt x="2550" y="908"/>
                </a:lnTo>
                <a:lnTo>
                  <a:pt x="2553" y="916"/>
                </a:lnTo>
                <a:lnTo>
                  <a:pt x="2554" y="923"/>
                </a:lnTo>
                <a:lnTo>
                  <a:pt x="2556" y="924"/>
                </a:lnTo>
                <a:lnTo>
                  <a:pt x="2558" y="921"/>
                </a:lnTo>
                <a:lnTo>
                  <a:pt x="2561" y="902"/>
                </a:lnTo>
                <a:lnTo>
                  <a:pt x="2563" y="925"/>
                </a:lnTo>
                <a:lnTo>
                  <a:pt x="2565" y="907"/>
                </a:lnTo>
                <a:lnTo>
                  <a:pt x="2568" y="921"/>
                </a:lnTo>
                <a:lnTo>
                  <a:pt x="2569" y="877"/>
                </a:lnTo>
                <a:lnTo>
                  <a:pt x="2571" y="891"/>
                </a:lnTo>
                <a:lnTo>
                  <a:pt x="2574" y="878"/>
                </a:lnTo>
                <a:lnTo>
                  <a:pt x="2576" y="893"/>
                </a:lnTo>
                <a:lnTo>
                  <a:pt x="2578" y="901"/>
                </a:lnTo>
                <a:lnTo>
                  <a:pt x="2580" y="901"/>
                </a:lnTo>
                <a:lnTo>
                  <a:pt x="2583" y="877"/>
                </a:lnTo>
                <a:lnTo>
                  <a:pt x="2585" y="873"/>
                </a:lnTo>
                <a:lnTo>
                  <a:pt x="2586" y="891"/>
                </a:lnTo>
                <a:lnTo>
                  <a:pt x="2589" y="910"/>
                </a:lnTo>
                <a:lnTo>
                  <a:pt x="2591" y="910"/>
                </a:lnTo>
                <a:lnTo>
                  <a:pt x="2593" y="887"/>
                </a:lnTo>
                <a:lnTo>
                  <a:pt x="2595" y="925"/>
                </a:lnTo>
                <a:lnTo>
                  <a:pt x="2598" y="908"/>
                </a:lnTo>
                <a:lnTo>
                  <a:pt x="2600" y="891"/>
                </a:lnTo>
                <a:lnTo>
                  <a:pt x="2601" y="899"/>
                </a:lnTo>
                <a:lnTo>
                  <a:pt x="2604" y="901"/>
                </a:lnTo>
                <a:lnTo>
                  <a:pt x="2606" y="916"/>
                </a:lnTo>
                <a:lnTo>
                  <a:pt x="2608" y="910"/>
                </a:lnTo>
                <a:lnTo>
                  <a:pt x="2610" y="908"/>
                </a:lnTo>
                <a:lnTo>
                  <a:pt x="2613" y="919"/>
                </a:lnTo>
                <a:lnTo>
                  <a:pt x="2615" y="923"/>
                </a:lnTo>
                <a:lnTo>
                  <a:pt x="2616" y="924"/>
                </a:lnTo>
                <a:lnTo>
                  <a:pt x="2619" y="912"/>
                </a:lnTo>
                <a:lnTo>
                  <a:pt x="2621" y="900"/>
                </a:lnTo>
                <a:lnTo>
                  <a:pt x="2623" y="908"/>
                </a:lnTo>
                <a:lnTo>
                  <a:pt x="2626" y="933"/>
                </a:lnTo>
                <a:lnTo>
                  <a:pt x="2628" y="928"/>
                </a:lnTo>
                <a:lnTo>
                  <a:pt x="2630" y="913"/>
                </a:lnTo>
                <a:lnTo>
                  <a:pt x="2631" y="913"/>
                </a:lnTo>
                <a:lnTo>
                  <a:pt x="2634" y="922"/>
                </a:lnTo>
                <a:lnTo>
                  <a:pt x="2636" y="923"/>
                </a:lnTo>
                <a:lnTo>
                  <a:pt x="2638" y="918"/>
                </a:lnTo>
                <a:lnTo>
                  <a:pt x="2641" y="924"/>
                </a:lnTo>
                <a:lnTo>
                  <a:pt x="2643" y="907"/>
                </a:lnTo>
                <a:lnTo>
                  <a:pt x="2645" y="912"/>
                </a:lnTo>
                <a:lnTo>
                  <a:pt x="2647" y="910"/>
                </a:lnTo>
                <a:lnTo>
                  <a:pt x="2649" y="912"/>
                </a:lnTo>
                <a:lnTo>
                  <a:pt x="2651" y="923"/>
                </a:lnTo>
                <a:lnTo>
                  <a:pt x="2653" y="917"/>
                </a:lnTo>
                <a:lnTo>
                  <a:pt x="2656" y="918"/>
                </a:lnTo>
                <a:lnTo>
                  <a:pt x="2658" y="919"/>
                </a:lnTo>
                <a:lnTo>
                  <a:pt x="2660" y="947"/>
                </a:lnTo>
                <a:lnTo>
                  <a:pt x="2662" y="924"/>
                </a:lnTo>
                <a:lnTo>
                  <a:pt x="2664" y="896"/>
                </a:lnTo>
                <a:lnTo>
                  <a:pt x="2666" y="902"/>
                </a:lnTo>
                <a:lnTo>
                  <a:pt x="2668" y="893"/>
                </a:lnTo>
                <a:lnTo>
                  <a:pt x="2671" y="897"/>
                </a:lnTo>
                <a:lnTo>
                  <a:pt x="2673" y="914"/>
                </a:lnTo>
                <a:lnTo>
                  <a:pt x="2675" y="910"/>
                </a:lnTo>
                <a:lnTo>
                  <a:pt x="2677" y="911"/>
                </a:lnTo>
                <a:lnTo>
                  <a:pt x="2679" y="892"/>
                </a:lnTo>
                <a:lnTo>
                  <a:pt x="2681" y="904"/>
                </a:lnTo>
                <a:lnTo>
                  <a:pt x="2683" y="906"/>
                </a:lnTo>
                <a:lnTo>
                  <a:pt x="2686" y="934"/>
                </a:lnTo>
                <a:lnTo>
                  <a:pt x="2688" y="915"/>
                </a:lnTo>
                <a:lnTo>
                  <a:pt x="2690" y="906"/>
                </a:lnTo>
                <a:lnTo>
                  <a:pt x="2692" y="906"/>
                </a:lnTo>
                <a:lnTo>
                  <a:pt x="2694" y="925"/>
                </a:lnTo>
                <a:lnTo>
                  <a:pt x="2696" y="902"/>
                </a:lnTo>
                <a:lnTo>
                  <a:pt x="2698" y="878"/>
                </a:lnTo>
                <a:lnTo>
                  <a:pt x="2701" y="896"/>
                </a:lnTo>
                <a:lnTo>
                  <a:pt x="2703" y="884"/>
                </a:lnTo>
              </a:path>
            </a:pathLst>
          </a:custGeom>
          <a:noFill/>
          <a:ln w="4763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5" name="Freeform 104"/>
          <p:cNvSpPr>
            <a:spLocks/>
          </p:cNvSpPr>
          <p:nvPr/>
        </p:nvSpPr>
        <p:spPr bwMode="auto">
          <a:xfrm>
            <a:off x="682625" y="4567238"/>
            <a:ext cx="4291013" cy="1677987"/>
          </a:xfrm>
          <a:custGeom>
            <a:avLst/>
            <a:gdLst>
              <a:gd name="T0" fmla="*/ 2147483647 w 2703"/>
              <a:gd name="T1" fmla="*/ 2147483647 h 1057"/>
              <a:gd name="T2" fmla="*/ 2147483647 w 2703"/>
              <a:gd name="T3" fmla="*/ 2147483647 h 1057"/>
              <a:gd name="T4" fmla="*/ 2147483647 w 2703"/>
              <a:gd name="T5" fmla="*/ 2147483647 h 1057"/>
              <a:gd name="T6" fmla="*/ 2147483647 w 2703"/>
              <a:gd name="T7" fmla="*/ 2147483647 h 1057"/>
              <a:gd name="T8" fmla="*/ 2147483647 w 2703"/>
              <a:gd name="T9" fmla="*/ 2147483647 h 1057"/>
              <a:gd name="T10" fmla="*/ 2147483647 w 2703"/>
              <a:gd name="T11" fmla="*/ 2147483647 h 1057"/>
              <a:gd name="T12" fmla="*/ 2147483647 w 2703"/>
              <a:gd name="T13" fmla="*/ 2147483647 h 1057"/>
              <a:gd name="T14" fmla="*/ 2147483647 w 2703"/>
              <a:gd name="T15" fmla="*/ 2147483647 h 1057"/>
              <a:gd name="T16" fmla="*/ 2147483647 w 2703"/>
              <a:gd name="T17" fmla="*/ 2147483647 h 1057"/>
              <a:gd name="T18" fmla="*/ 2147483647 w 2703"/>
              <a:gd name="T19" fmla="*/ 2147483647 h 1057"/>
              <a:gd name="T20" fmla="*/ 2147483647 w 2703"/>
              <a:gd name="T21" fmla="*/ 2147483647 h 1057"/>
              <a:gd name="T22" fmla="*/ 2147483647 w 2703"/>
              <a:gd name="T23" fmla="*/ 2147483647 h 1057"/>
              <a:gd name="T24" fmla="*/ 2147483647 w 2703"/>
              <a:gd name="T25" fmla="*/ 2147483647 h 1057"/>
              <a:gd name="T26" fmla="*/ 2147483647 w 2703"/>
              <a:gd name="T27" fmla="*/ 2147483647 h 1057"/>
              <a:gd name="T28" fmla="*/ 2147483647 w 2703"/>
              <a:gd name="T29" fmla="*/ 2147483647 h 1057"/>
              <a:gd name="T30" fmla="*/ 2147483647 w 2703"/>
              <a:gd name="T31" fmla="*/ 2147483647 h 1057"/>
              <a:gd name="T32" fmla="*/ 2147483647 w 2703"/>
              <a:gd name="T33" fmla="*/ 2147483647 h 1057"/>
              <a:gd name="T34" fmla="*/ 2147483647 w 2703"/>
              <a:gd name="T35" fmla="*/ 2147483647 h 1057"/>
              <a:gd name="T36" fmla="*/ 2147483647 w 2703"/>
              <a:gd name="T37" fmla="*/ 2147483647 h 1057"/>
              <a:gd name="T38" fmla="*/ 2147483647 w 2703"/>
              <a:gd name="T39" fmla="*/ 2147483647 h 1057"/>
              <a:gd name="T40" fmla="*/ 2147483647 w 2703"/>
              <a:gd name="T41" fmla="*/ 2147483647 h 1057"/>
              <a:gd name="T42" fmla="*/ 2147483647 w 2703"/>
              <a:gd name="T43" fmla="*/ 2147483647 h 1057"/>
              <a:gd name="T44" fmla="*/ 2147483647 w 2703"/>
              <a:gd name="T45" fmla="*/ 2147483647 h 1057"/>
              <a:gd name="T46" fmla="*/ 2147483647 w 2703"/>
              <a:gd name="T47" fmla="*/ 2147483647 h 1057"/>
              <a:gd name="T48" fmla="*/ 2147483647 w 2703"/>
              <a:gd name="T49" fmla="*/ 2147483647 h 1057"/>
              <a:gd name="T50" fmla="*/ 2147483647 w 2703"/>
              <a:gd name="T51" fmla="*/ 2147483647 h 1057"/>
              <a:gd name="T52" fmla="*/ 2147483647 w 2703"/>
              <a:gd name="T53" fmla="*/ 2147483647 h 1057"/>
              <a:gd name="T54" fmla="*/ 2147483647 w 2703"/>
              <a:gd name="T55" fmla="*/ 2147483647 h 1057"/>
              <a:gd name="T56" fmla="*/ 2147483647 w 2703"/>
              <a:gd name="T57" fmla="*/ 2147483647 h 1057"/>
              <a:gd name="T58" fmla="*/ 2147483647 w 2703"/>
              <a:gd name="T59" fmla="*/ 2147483647 h 1057"/>
              <a:gd name="T60" fmla="*/ 2147483647 w 2703"/>
              <a:gd name="T61" fmla="*/ 2147483647 h 1057"/>
              <a:gd name="T62" fmla="*/ 2147483647 w 2703"/>
              <a:gd name="T63" fmla="*/ 2147483647 h 1057"/>
              <a:gd name="T64" fmla="*/ 2147483647 w 2703"/>
              <a:gd name="T65" fmla="*/ 2147483647 h 1057"/>
              <a:gd name="T66" fmla="*/ 2147483647 w 2703"/>
              <a:gd name="T67" fmla="*/ 2147483647 h 1057"/>
              <a:gd name="T68" fmla="*/ 2147483647 w 2703"/>
              <a:gd name="T69" fmla="*/ 2147483647 h 1057"/>
              <a:gd name="T70" fmla="*/ 2147483647 w 2703"/>
              <a:gd name="T71" fmla="*/ 2147483647 h 1057"/>
              <a:gd name="T72" fmla="*/ 2147483647 w 2703"/>
              <a:gd name="T73" fmla="*/ 2147483647 h 1057"/>
              <a:gd name="T74" fmla="*/ 2147483647 w 2703"/>
              <a:gd name="T75" fmla="*/ 2147483647 h 1057"/>
              <a:gd name="T76" fmla="*/ 2147483647 w 2703"/>
              <a:gd name="T77" fmla="*/ 2147483647 h 1057"/>
              <a:gd name="T78" fmla="*/ 2147483647 w 2703"/>
              <a:gd name="T79" fmla="*/ 2147483647 h 1057"/>
              <a:gd name="T80" fmla="*/ 2147483647 w 2703"/>
              <a:gd name="T81" fmla="*/ 2147483647 h 1057"/>
              <a:gd name="T82" fmla="*/ 2147483647 w 2703"/>
              <a:gd name="T83" fmla="*/ 2147483647 h 1057"/>
              <a:gd name="T84" fmla="*/ 2147483647 w 2703"/>
              <a:gd name="T85" fmla="*/ 2147483647 h 1057"/>
              <a:gd name="T86" fmla="*/ 2147483647 w 2703"/>
              <a:gd name="T87" fmla="*/ 2147483647 h 1057"/>
              <a:gd name="T88" fmla="*/ 2147483647 w 2703"/>
              <a:gd name="T89" fmla="*/ 2147483647 h 1057"/>
              <a:gd name="T90" fmla="*/ 2147483647 w 2703"/>
              <a:gd name="T91" fmla="*/ 2147483647 h 1057"/>
              <a:gd name="T92" fmla="*/ 2147483647 w 2703"/>
              <a:gd name="T93" fmla="*/ 2147483647 h 1057"/>
              <a:gd name="T94" fmla="*/ 2147483647 w 2703"/>
              <a:gd name="T95" fmla="*/ 2147483647 h 1057"/>
              <a:gd name="T96" fmla="*/ 2147483647 w 2703"/>
              <a:gd name="T97" fmla="*/ 2147483647 h 1057"/>
              <a:gd name="T98" fmla="*/ 2147483647 w 2703"/>
              <a:gd name="T99" fmla="*/ 2147483647 h 1057"/>
              <a:gd name="T100" fmla="*/ 2147483647 w 2703"/>
              <a:gd name="T101" fmla="*/ 2147483647 h 1057"/>
              <a:gd name="T102" fmla="*/ 2147483647 w 2703"/>
              <a:gd name="T103" fmla="*/ 2147483647 h 1057"/>
              <a:gd name="T104" fmla="*/ 2147483647 w 2703"/>
              <a:gd name="T105" fmla="*/ 2147483647 h 1057"/>
              <a:gd name="T106" fmla="*/ 2147483647 w 2703"/>
              <a:gd name="T107" fmla="*/ 2147483647 h 1057"/>
              <a:gd name="T108" fmla="*/ 2147483647 w 2703"/>
              <a:gd name="T109" fmla="*/ 2147483647 h 1057"/>
              <a:gd name="T110" fmla="*/ 2147483647 w 2703"/>
              <a:gd name="T111" fmla="*/ 2147483647 h 1057"/>
              <a:gd name="T112" fmla="*/ 2147483647 w 2703"/>
              <a:gd name="T113" fmla="*/ 2147483647 h 1057"/>
              <a:gd name="T114" fmla="*/ 2147483647 w 2703"/>
              <a:gd name="T115" fmla="*/ 2147483647 h 1057"/>
              <a:gd name="T116" fmla="*/ 2147483647 w 2703"/>
              <a:gd name="T117" fmla="*/ 2147483647 h 1057"/>
              <a:gd name="T118" fmla="*/ 2147483647 w 2703"/>
              <a:gd name="T119" fmla="*/ 2147483647 h 1057"/>
              <a:gd name="T120" fmla="*/ 2147483647 w 2703"/>
              <a:gd name="T121" fmla="*/ 2147483647 h 1057"/>
              <a:gd name="T122" fmla="*/ 2147483647 w 2703"/>
              <a:gd name="T123" fmla="*/ 2147483647 h 10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703" h="1057">
                <a:moveTo>
                  <a:pt x="0" y="0"/>
                </a:moveTo>
                <a:lnTo>
                  <a:pt x="0" y="881"/>
                </a:lnTo>
                <a:lnTo>
                  <a:pt x="1" y="952"/>
                </a:lnTo>
                <a:lnTo>
                  <a:pt x="2" y="980"/>
                </a:lnTo>
                <a:lnTo>
                  <a:pt x="3" y="984"/>
                </a:lnTo>
                <a:lnTo>
                  <a:pt x="4" y="970"/>
                </a:lnTo>
                <a:lnTo>
                  <a:pt x="5" y="952"/>
                </a:lnTo>
                <a:lnTo>
                  <a:pt x="7" y="935"/>
                </a:lnTo>
                <a:lnTo>
                  <a:pt x="7" y="922"/>
                </a:lnTo>
                <a:lnTo>
                  <a:pt x="9" y="920"/>
                </a:lnTo>
                <a:lnTo>
                  <a:pt x="10" y="910"/>
                </a:lnTo>
                <a:lnTo>
                  <a:pt x="11" y="904"/>
                </a:lnTo>
                <a:lnTo>
                  <a:pt x="12" y="895"/>
                </a:lnTo>
                <a:lnTo>
                  <a:pt x="13" y="892"/>
                </a:lnTo>
                <a:lnTo>
                  <a:pt x="14" y="887"/>
                </a:lnTo>
                <a:lnTo>
                  <a:pt x="15" y="883"/>
                </a:lnTo>
                <a:lnTo>
                  <a:pt x="16" y="879"/>
                </a:lnTo>
                <a:lnTo>
                  <a:pt x="17" y="875"/>
                </a:lnTo>
                <a:lnTo>
                  <a:pt x="18" y="868"/>
                </a:lnTo>
                <a:lnTo>
                  <a:pt x="19" y="862"/>
                </a:lnTo>
                <a:lnTo>
                  <a:pt x="20" y="860"/>
                </a:lnTo>
                <a:lnTo>
                  <a:pt x="22" y="853"/>
                </a:lnTo>
                <a:lnTo>
                  <a:pt x="22" y="849"/>
                </a:lnTo>
                <a:lnTo>
                  <a:pt x="24" y="851"/>
                </a:lnTo>
                <a:lnTo>
                  <a:pt x="25" y="836"/>
                </a:lnTo>
                <a:lnTo>
                  <a:pt x="26" y="836"/>
                </a:lnTo>
                <a:lnTo>
                  <a:pt x="27" y="830"/>
                </a:lnTo>
                <a:lnTo>
                  <a:pt x="28" y="829"/>
                </a:lnTo>
                <a:lnTo>
                  <a:pt x="29" y="829"/>
                </a:lnTo>
                <a:lnTo>
                  <a:pt x="30" y="825"/>
                </a:lnTo>
                <a:lnTo>
                  <a:pt x="31" y="820"/>
                </a:lnTo>
                <a:lnTo>
                  <a:pt x="32" y="813"/>
                </a:lnTo>
                <a:lnTo>
                  <a:pt x="33" y="804"/>
                </a:lnTo>
                <a:lnTo>
                  <a:pt x="34" y="809"/>
                </a:lnTo>
                <a:lnTo>
                  <a:pt x="35" y="812"/>
                </a:lnTo>
                <a:lnTo>
                  <a:pt x="37" y="804"/>
                </a:lnTo>
                <a:lnTo>
                  <a:pt x="37" y="792"/>
                </a:lnTo>
                <a:lnTo>
                  <a:pt x="39" y="792"/>
                </a:lnTo>
                <a:lnTo>
                  <a:pt x="40" y="797"/>
                </a:lnTo>
                <a:lnTo>
                  <a:pt x="41" y="793"/>
                </a:lnTo>
                <a:lnTo>
                  <a:pt x="42" y="785"/>
                </a:lnTo>
                <a:lnTo>
                  <a:pt x="43" y="785"/>
                </a:lnTo>
                <a:lnTo>
                  <a:pt x="44" y="787"/>
                </a:lnTo>
                <a:lnTo>
                  <a:pt x="45" y="787"/>
                </a:lnTo>
                <a:lnTo>
                  <a:pt x="46" y="781"/>
                </a:lnTo>
                <a:lnTo>
                  <a:pt x="47" y="784"/>
                </a:lnTo>
                <a:lnTo>
                  <a:pt x="48" y="784"/>
                </a:lnTo>
                <a:lnTo>
                  <a:pt x="49" y="766"/>
                </a:lnTo>
                <a:lnTo>
                  <a:pt x="50" y="757"/>
                </a:lnTo>
                <a:lnTo>
                  <a:pt x="52" y="770"/>
                </a:lnTo>
                <a:lnTo>
                  <a:pt x="52" y="767"/>
                </a:lnTo>
                <a:lnTo>
                  <a:pt x="54" y="763"/>
                </a:lnTo>
                <a:lnTo>
                  <a:pt x="55" y="757"/>
                </a:lnTo>
                <a:lnTo>
                  <a:pt x="56" y="763"/>
                </a:lnTo>
                <a:lnTo>
                  <a:pt x="57" y="765"/>
                </a:lnTo>
                <a:lnTo>
                  <a:pt x="58" y="761"/>
                </a:lnTo>
                <a:lnTo>
                  <a:pt x="59" y="755"/>
                </a:lnTo>
                <a:lnTo>
                  <a:pt x="60" y="756"/>
                </a:lnTo>
                <a:lnTo>
                  <a:pt x="61" y="748"/>
                </a:lnTo>
                <a:lnTo>
                  <a:pt x="62" y="754"/>
                </a:lnTo>
                <a:lnTo>
                  <a:pt x="63" y="757"/>
                </a:lnTo>
                <a:lnTo>
                  <a:pt x="65" y="756"/>
                </a:lnTo>
                <a:lnTo>
                  <a:pt x="65" y="742"/>
                </a:lnTo>
                <a:lnTo>
                  <a:pt x="67" y="746"/>
                </a:lnTo>
                <a:lnTo>
                  <a:pt x="69" y="752"/>
                </a:lnTo>
                <a:lnTo>
                  <a:pt x="70" y="756"/>
                </a:lnTo>
                <a:lnTo>
                  <a:pt x="71" y="744"/>
                </a:lnTo>
                <a:lnTo>
                  <a:pt x="72" y="763"/>
                </a:lnTo>
                <a:lnTo>
                  <a:pt x="73" y="754"/>
                </a:lnTo>
                <a:lnTo>
                  <a:pt x="74" y="744"/>
                </a:lnTo>
                <a:lnTo>
                  <a:pt x="75" y="747"/>
                </a:lnTo>
                <a:lnTo>
                  <a:pt x="76" y="740"/>
                </a:lnTo>
                <a:lnTo>
                  <a:pt x="77" y="729"/>
                </a:lnTo>
                <a:lnTo>
                  <a:pt x="78" y="748"/>
                </a:lnTo>
                <a:lnTo>
                  <a:pt x="80" y="746"/>
                </a:lnTo>
                <a:lnTo>
                  <a:pt x="82" y="755"/>
                </a:lnTo>
                <a:lnTo>
                  <a:pt x="84" y="746"/>
                </a:lnTo>
                <a:lnTo>
                  <a:pt x="85" y="747"/>
                </a:lnTo>
                <a:lnTo>
                  <a:pt x="86" y="759"/>
                </a:lnTo>
                <a:lnTo>
                  <a:pt x="87" y="753"/>
                </a:lnTo>
                <a:lnTo>
                  <a:pt x="88" y="750"/>
                </a:lnTo>
                <a:lnTo>
                  <a:pt x="89" y="761"/>
                </a:lnTo>
                <a:lnTo>
                  <a:pt x="90" y="749"/>
                </a:lnTo>
                <a:lnTo>
                  <a:pt x="91" y="760"/>
                </a:lnTo>
                <a:lnTo>
                  <a:pt x="92" y="759"/>
                </a:lnTo>
                <a:lnTo>
                  <a:pt x="93" y="762"/>
                </a:lnTo>
                <a:lnTo>
                  <a:pt x="95" y="748"/>
                </a:lnTo>
                <a:lnTo>
                  <a:pt x="95" y="767"/>
                </a:lnTo>
                <a:lnTo>
                  <a:pt x="97" y="755"/>
                </a:lnTo>
                <a:lnTo>
                  <a:pt x="98" y="761"/>
                </a:lnTo>
                <a:lnTo>
                  <a:pt x="99" y="757"/>
                </a:lnTo>
                <a:lnTo>
                  <a:pt x="100" y="767"/>
                </a:lnTo>
                <a:lnTo>
                  <a:pt x="101" y="768"/>
                </a:lnTo>
                <a:lnTo>
                  <a:pt x="102" y="763"/>
                </a:lnTo>
                <a:lnTo>
                  <a:pt x="103" y="783"/>
                </a:lnTo>
                <a:lnTo>
                  <a:pt x="104" y="774"/>
                </a:lnTo>
                <a:lnTo>
                  <a:pt x="105" y="770"/>
                </a:lnTo>
                <a:lnTo>
                  <a:pt x="106" y="783"/>
                </a:lnTo>
                <a:lnTo>
                  <a:pt x="107" y="785"/>
                </a:lnTo>
                <a:lnTo>
                  <a:pt x="108" y="770"/>
                </a:lnTo>
                <a:lnTo>
                  <a:pt x="110" y="785"/>
                </a:lnTo>
                <a:lnTo>
                  <a:pt x="110" y="791"/>
                </a:lnTo>
                <a:lnTo>
                  <a:pt x="112" y="787"/>
                </a:lnTo>
                <a:lnTo>
                  <a:pt x="113" y="783"/>
                </a:lnTo>
                <a:lnTo>
                  <a:pt x="114" y="780"/>
                </a:lnTo>
                <a:lnTo>
                  <a:pt x="115" y="796"/>
                </a:lnTo>
                <a:lnTo>
                  <a:pt x="116" y="807"/>
                </a:lnTo>
                <a:lnTo>
                  <a:pt x="117" y="793"/>
                </a:lnTo>
                <a:lnTo>
                  <a:pt x="118" y="817"/>
                </a:lnTo>
                <a:lnTo>
                  <a:pt x="119" y="810"/>
                </a:lnTo>
                <a:lnTo>
                  <a:pt x="120" y="807"/>
                </a:lnTo>
                <a:lnTo>
                  <a:pt x="121" y="814"/>
                </a:lnTo>
                <a:lnTo>
                  <a:pt x="122" y="821"/>
                </a:lnTo>
                <a:lnTo>
                  <a:pt x="123" y="819"/>
                </a:lnTo>
                <a:lnTo>
                  <a:pt x="125" y="817"/>
                </a:lnTo>
                <a:lnTo>
                  <a:pt x="125" y="813"/>
                </a:lnTo>
                <a:lnTo>
                  <a:pt x="127" y="823"/>
                </a:lnTo>
                <a:lnTo>
                  <a:pt x="128" y="840"/>
                </a:lnTo>
                <a:lnTo>
                  <a:pt x="129" y="834"/>
                </a:lnTo>
                <a:lnTo>
                  <a:pt x="130" y="833"/>
                </a:lnTo>
                <a:lnTo>
                  <a:pt x="131" y="826"/>
                </a:lnTo>
                <a:lnTo>
                  <a:pt x="132" y="840"/>
                </a:lnTo>
                <a:lnTo>
                  <a:pt x="133" y="843"/>
                </a:lnTo>
                <a:lnTo>
                  <a:pt x="134" y="852"/>
                </a:lnTo>
                <a:lnTo>
                  <a:pt x="135" y="851"/>
                </a:lnTo>
                <a:lnTo>
                  <a:pt x="136" y="851"/>
                </a:lnTo>
                <a:lnTo>
                  <a:pt x="137" y="846"/>
                </a:lnTo>
                <a:lnTo>
                  <a:pt x="138" y="847"/>
                </a:lnTo>
                <a:lnTo>
                  <a:pt x="140" y="860"/>
                </a:lnTo>
                <a:lnTo>
                  <a:pt x="140" y="869"/>
                </a:lnTo>
                <a:lnTo>
                  <a:pt x="142" y="879"/>
                </a:lnTo>
                <a:lnTo>
                  <a:pt x="143" y="870"/>
                </a:lnTo>
                <a:lnTo>
                  <a:pt x="144" y="885"/>
                </a:lnTo>
                <a:lnTo>
                  <a:pt x="145" y="889"/>
                </a:lnTo>
                <a:lnTo>
                  <a:pt x="146" y="891"/>
                </a:lnTo>
                <a:lnTo>
                  <a:pt x="147" y="888"/>
                </a:lnTo>
                <a:lnTo>
                  <a:pt x="148" y="895"/>
                </a:lnTo>
                <a:lnTo>
                  <a:pt x="150" y="891"/>
                </a:lnTo>
                <a:lnTo>
                  <a:pt x="150" y="887"/>
                </a:lnTo>
                <a:lnTo>
                  <a:pt x="152" y="906"/>
                </a:lnTo>
                <a:lnTo>
                  <a:pt x="152" y="904"/>
                </a:lnTo>
                <a:lnTo>
                  <a:pt x="153" y="901"/>
                </a:lnTo>
                <a:lnTo>
                  <a:pt x="155" y="902"/>
                </a:lnTo>
                <a:lnTo>
                  <a:pt x="155" y="912"/>
                </a:lnTo>
                <a:lnTo>
                  <a:pt x="157" y="934"/>
                </a:lnTo>
                <a:lnTo>
                  <a:pt x="158" y="928"/>
                </a:lnTo>
                <a:lnTo>
                  <a:pt x="159" y="914"/>
                </a:lnTo>
                <a:lnTo>
                  <a:pt x="160" y="926"/>
                </a:lnTo>
                <a:lnTo>
                  <a:pt x="161" y="931"/>
                </a:lnTo>
                <a:lnTo>
                  <a:pt x="162" y="937"/>
                </a:lnTo>
                <a:lnTo>
                  <a:pt x="163" y="943"/>
                </a:lnTo>
                <a:lnTo>
                  <a:pt x="165" y="939"/>
                </a:lnTo>
                <a:lnTo>
                  <a:pt x="165" y="947"/>
                </a:lnTo>
                <a:lnTo>
                  <a:pt x="167" y="949"/>
                </a:lnTo>
                <a:lnTo>
                  <a:pt x="167" y="951"/>
                </a:lnTo>
                <a:lnTo>
                  <a:pt x="168" y="946"/>
                </a:lnTo>
                <a:lnTo>
                  <a:pt x="170" y="952"/>
                </a:lnTo>
                <a:lnTo>
                  <a:pt x="170" y="960"/>
                </a:lnTo>
                <a:lnTo>
                  <a:pt x="172" y="958"/>
                </a:lnTo>
                <a:lnTo>
                  <a:pt x="173" y="948"/>
                </a:lnTo>
                <a:lnTo>
                  <a:pt x="174" y="964"/>
                </a:lnTo>
                <a:lnTo>
                  <a:pt x="175" y="977"/>
                </a:lnTo>
                <a:lnTo>
                  <a:pt x="176" y="977"/>
                </a:lnTo>
                <a:lnTo>
                  <a:pt x="177" y="964"/>
                </a:lnTo>
                <a:lnTo>
                  <a:pt x="178" y="975"/>
                </a:lnTo>
                <a:lnTo>
                  <a:pt x="180" y="964"/>
                </a:lnTo>
                <a:lnTo>
                  <a:pt x="180" y="979"/>
                </a:lnTo>
                <a:lnTo>
                  <a:pt x="182" y="987"/>
                </a:lnTo>
                <a:lnTo>
                  <a:pt x="183" y="977"/>
                </a:lnTo>
                <a:lnTo>
                  <a:pt x="183" y="988"/>
                </a:lnTo>
                <a:lnTo>
                  <a:pt x="185" y="990"/>
                </a:lnTo>
                <a:lnTo>
                  <a:pt x="185" y="983"/>
                </a:lnTo>
                <a:lnTo>
                  <a:pt x="187" y="986"/>
                </a:lnTo>
                <a:lnTo>
                  <a:pt x="188" y="979"/>
                </a:lnTo>
                <a:lnTo>
                  <a:pt x="189" y="981"/>
                </a:lnTo>
                <a:lnTo>
                  <a:pt x="190" y="986"/>
                </a:lnTo>
                <a:lnTo>
                  <a:pt x="191" y="986"/>
                </a:lnTo>
                <a:lnTo>
                  <a:pt x="192" y="989"/>
                </a:lnTo>
                <a:lnTo>
                  <a:pt x="193" y="984"/>
                </a:lnTo>
                <a:lnTo>
                  <a:pt x="195" y="993"/>
                </a:lnTo>
                <a:lnTo>
                  <a:pt x="195" y="987"/>
                </a:lnTo>
                <a:lnTo>
                  <a:pt x="197" y="995"/>
                </a:lnTo>
                <a:lnTo>
                  <a:pt x="198" y="997"/>
                </a:lnTo>
                <a:lnTo>
                  <a:pt x="198" y="986"/>
                </a:lnTo>
                <a:lnTo>
                  <a:pt x="200" y="975"/>
                </a:lnTo>
                <a:lnTo>
                  <a:pt x="201" y="989"/>
                </a:lnTo>
                <a:lnTo>
                  <a:pt x="202" y="991"/>
                </a:lnTo>
                <a:lnTo>
                  <a:pt x="203" y="982"/>
                </a:lnTo>
                <a:lnTo>
                  <a:pt x="204" y="984"/>
                </a:lnTo>
                <a:lnTo>
                  <a:pt x="205" y="979"/>
                </a:lnTo>
                <a:lnTo>
                  <a:pt x="206" y="990"/>
                </a:lnTo>
                <a:lnTo>
                  <a:pt x="207" y="977"/>
                </a:lnTo>
                <a:lnTo>
                  <a:pt x="208" y="983"/>
                </a:lnTo>
                <a:lnTo>
                  <a:pt x="210" y="975"/>
                </a:lnTo>
                <a:lnTo>
                  <a:pt x="210" y="967"/>
                </a:lnTo>
                <a:lnTo>
                  <a:pt x="212" y="962"/>
                </a:lnTo>
                <a:lnTo>
                  <a:pt x="213" y="961"/>
                </a:lnTo>
                <a:lnTo>
                  <a:pt x="214" y="960"/>
                </a:lnTo>
                <a:lnTo>
                  <a:pt x="215" y="962"/>
                </a:lnTo>
                <a:lnTo>
                  <a:pt x="216" y="962"/>
                </a:lnTo>
                <a:lnTo>
                  <a:pt x="217" y="966"/>
                </a:lnTo>
                <a:lnTo>
                  <a:pt x="218" y="960"/>
                </a:lnTo>
                <a:lnTo>
                  <a:pt x="219" y="956"/>
                </a:lnTo>
                <a:lnTo>
                  <a:pt x="220" y="947"/>
                </a:lnTo>
                <a:lnTo>
                  <a:pt x="221" y="952"/>
                </a:lnTo>
                <a:lnTo>
                  <a:pt x="222" y="947"/>
                </a:lnTo>
                <a:lnTo>
                  <a:pt x="223" y="943"/>
                </a:lnTo>
                <a:lnTo>
                  <a:pt x="225" y="938"/>
                </a:lnTo>
                <a:lnTo>
                  <a:pt x="225" y="939"/>
                </a:lnTo>
                <a:lnTo>
                  <a:pt x="227" y="932"/>
                </a:lnTo>
                <a:lnTo>
                  <a:pt x="228" y="924"/>
                </a:lnTo>
                <a:lnTo>
                  <a:pt x="229" y="919"/>
                </a:lnTo>
                <a:lnTo>
                  <a:pt x="230" y="914"/>
                </a:lnTo>
                <a:lnTo>
                  <a:pt x="231" y="909"/>
                </a:lnTo>
                <a:lnTo>
                  <a:pt x="232" y="920"/>
                </a:lnTo>
                <a:lnTo>
                  <a:pt x="233" y="913"/>
                </a:lnTo>
                <a:lnTo>
                  <a:pt x="234" y="909"/>
                </a:lnTo>
                <a:lnTo>
                  <a:pt x="235" y="911"/>
                </a:lnTo>
                <a:lnTo>
                  <a:pt x="236" y="899"/>
                </a:lnTo>
                <a:lnTo>
                  <a:pt x="237" y="891"/>
                </a:lnTo>
                <a:lnTo>
                  <a:pt x="238" y="894"/>
                </a:lnTo>
                <a:lnTo>
                  <a:pt x="240" y="887"/>
                </a:lnTo>
                <a:lnTo>
                  <a:pt x="240" y="878"/>
                </a:lnTo>
                <a:lnTo>
                  <a:pt x="242" y="878"/>
                </a:lnTo>
                <a:lnTo>
                  <a:pt x="243" y="875"/>
                </a:lnTo>
                <a:lnTo>
                  <a:pt x="244" y="875"/>
                </a:lnTo>
                <a:lnTo>
                  <a:pt x="245" y="867"/>
                </a:lnTo>
                <a:lnTo>
                  <a:pt x="246" y="866"/>
                </a:lnTo>
                <a:lnTo>
                  <a:pt x="247" y="862"/>
                </a:lnTo>
                <a:lnTo>
                  <a:pt x="248" y="862"/>
                </a:lnTo>
                <a:lnTo>
                  <a:pt x="249" y="859"/>
                </a:lnTo>
                <a:lnTo>
                  <a:pt x="250" y="860"/>
                </a:lnTo>
                <a:lnTo>
                  <a:pt x="251" y="847"/>
                </a:lnTo>
                <a:lnTo>
                  <a:pt x="253" y="839"/>
                </a:lnTo>
                <a:lnTo>
                  <a:pt x="253" y="849"/>
                </a:lnTo>
                <a:lnTo>
                  <a:pt x="255" y="847"/>
                </a:lnTo>
                <a:lnTo>
                  <a:pt x="255" y="838"/>
                </a:lnTo>
                <a:lnTo>
                  <a:pt x="257" y="837"/>
                </a:lnTo>
                <a:lnTo>
                  <a:pt x="258" y="832"/>
                </a:lnTo>
                <a:lnTo>
                  <a:pt x="259" y="829"/>
                </a:lnTo>
                <a:lnTo>
                  <a:pt x="260" y="830"/>
                </a:lnTo>
                <a:lnTo>
                  <a:pt x="261" y="826"/>
                </a:lnTo>
                <a:lnTo>
                  <a:pt x="262" y="825"/>
                </a:lnTo>
                <a:lnTo>
                  <a:pt x="263" y="813"/>
                </a:lnTo>
                <a:lnTo>
                  <a:pt x="264" y="815"/>
                </a:lnTo>
                <a:lnTo>
                  <a:pt x="265" y="813"/>
                </a:lnTo>
                <a:lnTo>
                  <a:pt x="266" y="811"/>
                </a:lnTo>
                <a:lnTo>
                  <a:pt x="268" y="810"/>
                </a:lnTo>
                <a:lnTo>
                  <a:pt x="268" y="812"/>
                </a:lnTo>
                <a:lnTo>
                  <a:pt x="270" y="818"/>
                </a:lnTo>
                <a:lnTo>
                  <a:pt x="270" y="808"/>
                </a:lnTo>
                <a:lnTo>
                  <a:pt x="272" y="794"/>
                </a:lnTo>
                <a:lnTo>
                  <a:pt x="273" y="797"/>
                </a:lnTo>
                <a:lnTo>
                  <a:pt x="274" y="804"/>
                </a:lnTo>
                <a:lnTo>
                  <a:pt x="275" y="802"/>
                </a:lnTo>
                <a:lnTo>
                  <a:pt x="276" y="804"/>
                </a:lnTo>
                <a:lnTo>
                  <a:pt x="277" y="803"/>
                </a:lnTo>
                <a:lnTo>
                  <a:pt x="278" y="808"/>
                </a:lnTo>
                <a:lnTo>
                  <a:pt x="279" y="793"/>
                </a:lnTo>
                <a:lnTo>
                  <a:pt x="280" y="797"/>
                </a:lnTo>
                <a:lnTo>
                  <a:pt x="281" y="799"/>
                </a:lnTo>
                <a:lnTo>
                  <a:pt x="283" y="800"/>
                </a:lnTo>
                <a:lnTo>
                  <a:pt x="285" y="796"/>
                </a:lnTo>
                <a:lnTo>
                  <a:pt x="286" y="798"/>
                </a:lnTo>
                <a:lnTo>
                  <a:pt x="287" y="800"/>
                </a:lnTo>
                <a:lnTo>
                  <a:pt x="288" y="803"/>
                </a:lnTo>
                <a:lnTo>
                  <a:pt x="289" y="798"/>
                </a:lnTo>
                <a:lnTo>
                  <a:pt x="290" y="801"/>
                </a:lnTo>
                <a:lnTo>
                  <a:pt x="291" y="803"/>
                </a:lnTo>
                <a:lnTo>
                  <a:pt x="292" y="810"/>
                </a:lnTo>
                <a:lnTo>
                  <a:pt x="293" y="798"/>
                </a:lnTo>
                <a:lnTo>
                  <a:pt x="294" y="805"/>
                </a:lnTo>
                <a:lnTo>
                  <a:pt x="295" y="803"/>
                </a:lnTo>
                <a:lnTo>
                  <a:pt x="296" y="803"/>
                </a:lnTo>
                <a:lnTo>
                  <a:pt x="298" y="808"/>
                </a:lnTo>
                <a:lnTo>
                  <a:pt x="298" y="815"/>
                </a:lnTo>
                <a:lnTo>
                  <a:pt x="300" y="806"/>
                </a:lnTo>
                <a:lnTo>
                  <a:pt x="301" y="806"/>
                </a:lnTo>
                <a:lnTo>
                  <a:pt x="302" y="818"/>
                </a:lnTo>
                <a:lnTo>
                  <a:pt x="303" y="808"/>
                </a:lnTo>
                <a:lnTo>
                  <a:pt x="304" y="814"/>
                </a:lnTo>
                <a:lnTo>
                  <a:pt x="305" y="826"/>
                </a:lnTo>
                <a:lnTo>
                  <a:pt x="306" y="821"/>
                </a:lnTo>
                <a:lnTo>
                  <a:pt x="307" y="832"/>
                </a:lnTo>
                <a:lnTo>
                  <a:pt x="308" y="831"/>
                </a:lnTo>
                <a:lnTo>
                  <a:pt x="309" y="822"/>
                </a:lnTo>
                <a:lnTo>
                  <a:pt x="310" y="831"/>
                </a:lnTo>
                <a:lnTo>
                  <a:pt x="311" y="832"/>
                </a:lnTo>
                <a:lnTo>
                  <a:pt x="313" y="831"/>
                </a:lnTo>
                <a:lnTo>
                  <a:pt x="313" y="833"/>
                </a:lnTo>
                <a:lnTo>
                  <a:pt x="315" y="844"/>
                </a:lnTo>
                <a:lnTo>
                  <a:pt x="316" y="851"/>
                </a:lnTo>
                <a:lnTo>
                  <a:pt x="317" y="849"/>
                </a:lnTo>
                <a:lnTo>
                  <a:pt x="318" y="853"/>
                </a:lnTo>
                <a:lnTo>
                  <a:pt x="319" y="845"/>
                </a:lnTo>
                <a:lnTo>
                  <a:pt x="320" y="852"/>
                </a:lnTo>
                <a:lnTo>
                  <a:pt x="321" y="866"/>
                </a:lnTo>
                <a:lnTo>
                  <a:pt x="322" y="868"/>
                </a:lnTo>
                <a:lnTo>
                  <a:pt x="323" y="872"/>
                </a:lnTo>
                <a:lnTo>
                  <a:pt x="324" y="870"/>
                </a:lnTo>
                <a:lnTo>
                  <a:pt x="325" y="866"/>
                </a:lnTo>
                <a:lnTo>
                  <a:pt x="326" y="868"/>
                </a:lnTo>
                <a:lnTo>
                  <a:pt x="328" y="874"/>
                </a:lnTo>
                <a:lnTo>
                  <a:pt x="328" y="870"/>
                </a:lnTo>
                <a:lnTo>
                  <a:pt x="330" y="881"/>
                </a:lnTo>
                <a:lnTo>
                  <a:pt x="331" y="878"/>
                </a:lnTo>
                <a:lnTo>
                  <a:pt x="332" y="890"/>
                </a:lnTo>
                <a:lnTo>
                  <a:pt x="333" y="896"/>
                </a:lnTo>
                <a:lnTo>
                  <a:pt x="334" y="895"/>
                </a:lnTo>
                <a:lnTo>
                  <a:pt x="335" y="904"/>
                </a:lnTo>
                <a:lnTo>
                  <a:pt x="336" y="905"/>
                </a:lnTo>
                <a:lnTo>
                  <a:pt x="338" y="902"/>
                </a:lnTo>
                <a:lnTo>
                  <a:pt x="338" y="900"/>
                </a:lnTo>
                <a:lnTo>
                  <a:pt x="339" y="909"/>
                </a:lnTo>
                <a:lnTo>
                  <a:pt x="340" y="911"/>
                </a:lnTo>
                <a:lnTo>
                  <a:pt x="341" y="913"/>
                </a:lnTo>
                <a:lnTo>
                  <a:pt x="343" y="920"/>
                </a:lnTo>
                <a:lnTo>
                  <a:pt x="343" y="925"/>
                </a:lnTo>
                <a:lnTo>
                  <a:pt x="345" y="930"/>
                </a:lnTo>
                <a:lnTo>
                  <a:pt x="346" y="931"/>
                </a:lnTo>
                <a:lnTo>
                  <a:pt x="347" y="935"/>
                </a:lnTo>
                <a:lnTo>
                  <a:pt x="348" y="940"/>
                </a:lnTo>
                <a:lnTo>
                  <a:pt x="349" y="935"/>
                </a:lnTo>
                <a:lnTo>
                  <a:pt x="350" y="943"/>
                </a:lnTo>
                <a:lnTo>
                  <a:pt x="351" y="941"/>
                </a:lnTo>
                <a:lnTo>
                  <a:pt x="353" y="949"/>
                </a:lnTo>
                <a:lnTo>
                  <a:pt x="353" y="951"/>
                </a:lnTo>
                <a:lnTo>
                  <a:pt x="354" y="962"/>
                </a:lnTo>
                <a:lnTo>
                  <a:pt x="355" y="962"/>
                </a:lnTo>
                <a:lnTo>
                  <a:pt x="356" y="956"/>
                </a:lnTo>
                <a:lnTo>
                  <a:pt x="358" y="962"/>
                </a:lnTo>
                <a:lnTo>
                  <a:pt x="358" y="955"/>
                </a:lnTo>
                <a:lnTo>
                  <a:pt x="360" y="960"/>
                </a:lnTo>
                <a:lnTo>
                  <a:pt x="361" y="971"/>
                </a:lnTo>
                <a:lnTo>
                  <a:pt x="362" y="969"/>
                </a:lnTo>
                <a:lnTo>
                  <a:pt x="363" y="970"/>
                </a:lnTo>
                <a:lnTo>
                  <a:pt x="364" y="975"/>
                </a:lnTo>
                <a:lnTo>
                  <a:pt x="365" y="980"/>
                </a:lnTo>
                <a:lnTo>
                  <a:pt x="366" y="977"/>
                </a:lnTo>
                <a:lnTo>
                  <a:pt x="368" y="982"/>
                </a:lnTo>
                <a:lnTo>
                  <a:pt x="368" y="980"/>
                </a:lnTo>
                <a:lnTo>
                  <a:pt x="369" y="980"/>
                </a:lnTo>
                <a:lnTo>
                  <a:pt x="371" y="983"/>
                </a:lnTo>
                <a:lnTo>
                  <a:pt x="371" y="990"/>
                </a:lnTo>
                <a:lnTo>
                  <a:pt x="373" y="983"/>
                </a:lnTo>
                <a:lnTo>
                  <a:pt x="373" y="993"/>
                </a:lnTo>
                <a:lnTo>
                  <a:pt x="375" y="997"/>
                </a:lnTo>
                <a:lnTo>
                  <a:pt x="376" y="995"/>
                </a:lnTo>
                <a:lnTo>
                  <a:pt x="377" y="995"/>
                </a:lnTo>
                <a:lnTo>
                  <a:pt x="378" y="1002"/>
                </a:lnTo>
                <a:lnTo>
                  <a:pt x="379" y="996"/>
                </a:lnTo>
                <a:lnTo>
                  <a:pt x="380" y="1005"/>
                </a:lnTo>
                <a:lnTo>
                  <a:pt x="381" y="1010"/>
                </a:lnTo>
                <a:lnTo>
                  <a:pt x="383" y="1003"/>
                </a:lnTo>
                <a:lnTo>
                  <a:pt x="383" y="1002"/>
                </a:lnTo>
                <a:lnTo>
                  <a:pt x="384" y="1005"/>
                </a:lnTo>
                <a:lnTo>
                  <a:pt x="386" y="1007"/>
                </a:lnTo>
                <a:lnTo>
                  <a:pt x="386" y="1017"/>
                </a:lnTo>
                <a:lnTo>
                  <a:pt x="388" y="1021"/>
                </a:lnTo>
                <a:lnTo>
                  <a:pt x="389" y="1013"/>
                </a:lnTo>
                <a:lnTo>
                  <a:pt x="390" y="1014"/>
                </a:lnTo>
                <a:lnTo>
                  <a:pt x="391" y="1015"/>
                </a:lnTo>
                <a:lnTo>
                  <a:pt x="392" y="1014"/>
                </a:lnTo>
                <a:lnTo>
                  <a:pt x="393" y="1027"/>
                </a:lnTo>
                <a:lnTo>
                  <a:pt x="394" y="1023"/>
                </a:lnTo>
                <a:lnTo>
                  <a:pt x="395" y="1018"/>
                </a:lnTo>
                <a:lnTo>
                  <a:pt x="396" y="1020"/>
                </a:lnTo>
                <a:lnTo>
                  <a:pt x="398" y="1020"/>
                </a:lnTo>
                <a:lnTo>
                  <a:pt x="398" y="1023"/>
                </a:lnTo>
                <a:lnTo>
                  <a:pt x="400" y="1016"/>
                </a:lnTo>
                <a:lnTo>
                  <a:pt x="401" y="1031"/>
                </a:lnTo>
                <a:lnTo>
                  <a:pt x="401" y="1030"/>
                </a:lnTo>
                <a:lnTo>
                  <a:pt x="403" y="1024"/>
                </a:lnTo>
                <a:lnTo>
                  <a:pt x="404" y="1016"/>
                </a:lnTo>
                <a:lnTo>
                  <a:pt x="405" y="1020"/>
                </a:lnTo>
                <a:lnTo>
                  <a:pt x="406" y="1027"/>
                </a:lnTo>
                <a:lnTo>
                  <a:pt x="407" y="1033"/>
                </a:lnTo>
                <a:lnTo>
                  <a:pt x="408" y="1028"/>
                </a:lnTo>
                <a:lnTo>
                  <a:pt x="409" y="1026"/>
                </a:lnTo>
                <a:lnTo>
                  <a:pt x="410" y="1026"/>
                </a:lnTo>
                <a:lnTo>
                  <a:pt x="411" y="1022"/>
                </a:lnTo>
                <a:lnTo>
                  <a:pt x="413" y="1012"/>
                </a:lnTo>
                <a:lnTo>
                  <a:pt x="413" y="1026"/>
                </a:lnTo>
                <a:lnTo>
                  <a:pt x="415" y="1036"/>
                </a:lnTo>
                <a:lnTo>
                  <a:pt x="416" y="1033"/>
                </a:lnTo>
                <a:lnTo>
                  <a:pt x="416" y="1024"/>
                </a:lnTo>
                <a:lnTo>
                  <a:pt x="418" y="1029"/>
                </a:lnTo>
                <a:lnTo>
                  <a:pt x="419" y="1021"/>
                </a:lnTo>
                <a:lnTo>
                  <a:pt x="420" y="1039"/>
                </a:lnTo>
                <a:lnTo>
                  <a:pt x="421" y="1034"/>
                </a:lnTo>
                <a:lnTo>
                  <a:pt x="422" y="1039"/>
                </a:lnTo>
                <a:lnTo>
                  <a:pt x="423" y="1039"/>
                </a:lnTo>
                <a:lnTo>
                  <a:pt x="424" y="1032"/>
                </a:lnTo>
                <a:lnTo>
                  <a:pt x="425" y="1035"/>
                </a:lnTo>
                <a:lnTo>
                  <a:pt x="426" y="1028"/>
                </a:lnTo>
                <a:lnTo>
                  <a:pt x="428" y="1031"/>
                </a:lnTo>
                <a:lnTo>
                  <a:pt x="428" y="1037"/>
                </a:lnTo>
                <a:lnTo>
                  <a:pt x="430" y="1035"/>
                </a:lnTo>
                <a:lnTo>
                  <a:pt x="431" y="1028"/>
                </a:lnTo>
                <a:lnTo>
                  <a:pt x="431" y="1033"/>
                </a:lnTo>
                <a:lnTo>
                  <a:pt x="433" y="1041"/>
                </a:lnTo>
                <a:lnTo>
                  <a:pt x="434" y="1042"/>
                </a:lnTo>
                <a:lnTo>
                  <a:pt x="435" y="1034"/>
                </a:lnTo>
                <a:lnTo>
                  <a:pt x="436" y="1040"/>
                </a:lnTo>
                <a:lnTo>
                  <a:pt x="437" y="1045"/>
                </a:lnTo>
                <a:lnTo>
                  <a:pt x="438" y="1039"/>
                </a:lnTo>
                <a:lnTo>
                  <a:pt x="439" y="1033"/>
                </a:lnTo>
                <a:lnTo>
                  <a:pt x="441" y="1018"/>
                </a:lnTo>
                <a:lnTo>
                  <a:pt x="441" y="1031"/>
                </a:lnTo>
                <a:lnTo>
                  <a:pt x="443" y="1037"/>
                </a:lnTo>
                <a:lnTo>
                  <a:pt x="443" y="1042"/>
                </a:lnTo>
                <a:lnTo>
                  <a:pt x="445" y="1042"/>
                </a:lnTo>
                <a:lnTo>
                  <a:pt x="446" y="1047"/>
                </a:lnTo>
                <a:lnTo>
                  <a:pt x="446" y="1037"/>
                </a:lnTo>
                <a:lnTo>
                  <a:pt x="448" y="1032"/>
                </a:lnTo>
                <a:lnTo>
                  <a:pt x="449" y="1040"/>
                </a:lnTo>
                <a:lnTo>
                  <a:pt x="450" y="1033"/>
                </a:lnTo>
                <a:lnTo>
                  <a:pt x="451" y="1043"/>
                </a:lnTo>
                <a:lnTo>
                  <a:pt x="452" y="1037"/>
                </a:lnTo>
                <a:lnTo>
                  <a:pt x="453" y="1046"/>
                </a:lnTo>
                <a:lnTo>
                  <a:pt x="454" y="1032"/>
                </a:lnTo>
                <a:lnTo>
                  <a:pt x="456" y="1040"/>
                </a:lnTo>
                <a:lnTo>
                  <a:pt x="456" y="1045"/>
                </a:lnTo>
                <a:lnTo>
                  <a:pt x="458" y="1042"/>
                </a:lnTo>
                <a:lnTo>
                  <a:pt x="458" y="1055"/>
                </a:lnTo>
                <a:lnTo>
                  <a:pt x="460" y="1039"/>
                </a:lnTo>
                <a:lnTo>
                  <a:pt x="461" y="1035"/>
                </a:lnTo>
                <a:lnTo>
                  <a:pt x="462" y="1026"/>
                </a:lnTo>
                <a:lnTo>
                  <a:pt x="463" y="1031"/>
                </a:lnTo>
                <a:lnTo>
                  <a:pt x="464" y="1034"/>
                </a:lnTo>
                <a:lnTo>
                  <a:pt x="465" y="1048"/>
                </a:lnTo>
                <a:lnTo>
                  <a:pt x="466" y="1039"/>
                </a:lnTo>
                <a:lnTo>
                  <a:pt x="467" y="1048"/>
                </a:lnTo>
                <a:lnTo>
                  <a:pt x="468" y="1039"/>
                </a:lnTo>
                <a:lnTo>
                  <a:pt x="469" y="1037"/>
                </a:lnTo>
                <a:lnTo>
                  <a:pt x="471" y="1048"/>
                </a:lnTo>
                <a:lnTo>
                  <a:pt x="471" y="1042"/>
                </a:lnTo>
                <a:lnTo>
                  <a:pt x="473" y="1035"/>
                </a:lnTo>
                <a:lnTo>
                  <a:pt x="474" y="1034"/>
                </a:lnTo>
                <a:lnTo>
                  <a:pt x="475" y="1043"/>
                </a:lnTo>
                <a:lnTo>
                  <a:pt x="476" y="1049"/>
                </a:lnTo>
                <a:lnTo>
                  <a:pt x="477" y="1035"/>
                </a:lnTo>
                <a:lnTo>
                  <a:pt x="478" y="1038"/>
                </a:lnTo>
                <a:lnTo>
                  <a:pt x="479" y="1048"/>
                </a:lnTo>
                <a:lnTo>
                  <a:pt x="480" y="1057"/>
                </a:lnTo>
                <a:lnTo>
                  <a:pt x="481" y="1050"/>
                </a:lnTo>
                <a:lnTo>
                  <a:pt x="482" y="1036"/>
                </a:lnTo>
                <a:lnTo>
                  <a:pt x="483" y="1031"/>
                </a:lnTo>
                <a:lnTo>
                  <a:pt x="484" y="1035"/>
                </a:lnTo>
                <a:lnTo>
                  <a:pt x="486" y="1033"/>
                </a:lnTo>
                <a:lnTo>
                  <a:pt x="486" y="1040"/>
                </a:lnTo>
                <a:lnTo>
                  <a:pt x="488" y="1039"/>
                </a:lnTo>
                <a:lnTo>
                  <a:pt x="489" y="1044"/>
                </a:lnTo>
                <a:lnTo>
                  <a:pt x="490" y="1041"/>
                </a:lnTo>
                <a:lnTo>
                  <a:pt x="491" y="1037"/>
                </a:lnTo>
                <a:lnTo>
                  <a:pt x="492" y="1048"/>
                </a:lnTo>
                <a:lnTo>
                  <a:pt x="493" y="1039"/>
                </a:lnTo>
                <a:lnTo>
                  <a:pt x="494" y="1042"/>
                </a:lnTo>
                <a:lnTo>
                  <a:pt x="495" y="1048"/>
                </a:lnTo>
                <a:lnTo>
                  <a:pt x="496" y="1044"/>
                </a:lnTo>
                <a:lnTo>
                  <a:pt x="497" y="1039"/>
                </a:lnTo>
                <a:lnTo>
                  <a:pt x="498" y="1036"/>
                </a:lnTo>
                <a:lnTo>
                  <a:pt x="499" y="1034"/>
                </a:lnTo>
                <a:lnTo>
                  <a:pt x="501" y="1027"/>
                </a:lnTo>
                <a:lnTo>
                  <a:pt x="501" y="1043"/>
                </a:lnTo>
                <a:lnTo>
                  <a:pt x="503" y="1046"/>
                </a:lnTo>
                <a:lnTo>
                  <a:pt x="504" y="1039"/>
                </a:lnTo>
                <a:lnTo>
                  <a:pt x="505" y="1051"/>
                </a:lnTo>
                <a:lnTo>
                  <a:pt x="506" y="1037"/>
                </a:lnTo>
                <a:lnTo>
                  <a:pt x="507" y="1041"/>
                </a:lnTo>
                <a:lnTo>
                  <a:pt x="508" y="1038"/>
                </a:lnTo>
                <a:lnTo>
                  <a:pt x="509" y="1042"/>
                </a:lnTo>
                <a:lnTo>
                  <a:pt x="510" y="1042"/>
                </a:lnTo>
                <a:lnTo>
                  <a:pt x="511" y="1041"/>
                </a:lnTo>
                <a:lnTo>
                  <a:pt x="512" y="1041"/>
                </a:lnTo>
                <a:lnTo>
                  <a:pt x="513" y="1049"/>
                </a:lnTo>
                <a:lnTo>
                  <a:pt x="514" y="1046"/>
                </a:lnTo>
                <a:lnTo>
                  <a:pt x="516" y="1042"/>
                </a:lnTo>
                <a:lnTo>
                  <a:pt x="516" y="1037"/>
                </a:lnTo>
                <a:lnTo>
                  <a:pt x="518" y="1041"/>
                </a:lnTo>
                <a:lnTo>
                  <a:pt x="519" y="1038"/>
                </a:lnTo>
                <a:lnTo>
                  <a:pt x="520" y="1031"/>
                </a:lnTo>
                <a:lnTo>
                  <a:pt x="521" y="1038"/>
                </a:lnTo>
                <a:lnTo>
                  <a:pt x="522" y="1042"/>
                </a:lnTo>
                <a:lnTo>
                  <a:pt x="523" y="1033"/>
                </a:lnTo>
                <a:lnTo>
                  <a:pt x="524" y="1032"/>
                </a:lnTo>
                <a:lnTo>
                  <a:pt x="525" y="1033"/>
                </a:lnTo>
                <a:lnTo>
                  <a:pt x="526" y="1033"/>
                </a:lnTo>
                <a:lnTo>
                  <a:pt x="527" y="1042"/>
                </a:lnTo>
                <a:lnTo>
                  <a:pt x="528" y="1033"/>
                </a:lnTo>
                <a:lnTo>
                  <a:pt x="529" y="1035"/>
                </a:lnTo>
                <a:lnTo>
                  <a:pt x="531" y="1039"/>
                </a:lnTo>
                <a:lnTo>
                  <a:pt x="531" y="1031"/>
                </a:lnTo>
                <a:lnTo>
                  <a:pt x="533" y="1032"/>
                </a:lnTo>
                <a:lnTo>
                  <a:pt x="534" y="1035"/>
                </a:lnTo>
                <a:lnTo>
                  <a:pt x="535" y="1024"/>
                </a:lnTo>
                <a:lnTo>
                  <a:pt x="536" y="1037"/>
                </a:lnTo>
                <a:lnTo>
                  <a:pt x="537" y="1040"/>
                </a:lnTo>
                <a:lnTo>
                  <a:pt x="538" y="1043"/>
                </a:lnTo>
                <a:lnTo>
                  <a:pt x="539" y="1035"/>
                </a:lnTo>
                <a:lnTo>
                  <a:pt x="540" y="1035"/>
                </a:lnTo>
                <a:lnTo>
                  <a:pt x="541" y="1031"/>
                </a:lnTo>
                <a:lnTo>
                  <a:pt x="542" y="1031"/>
                </a:lnTo>
                <a:lnTo>
                  <a:pt x="543" y="1039"/>
                </a:lnTo>
                <a:lnTo>
                  <a:pt x="544" y="1028"/>
                </a:lnTo>
                <a:lnTo>
                  <a:pt x="546" y="1029"/>
                </a:lnTo>
                <a:lnTo>
                  <a:pt x="546" y="1032"/>
                </a:lnTo>
                <a:lnTo>
                  <a:pt x="548" y="1036"/>
                </a:lnTo>
                <a:lnTo>
                  <a:pt x="549" y="1032"/>
                </a:lnTo>
                <a:lnTo>
                  <a:pt x="550" y="1046"/>
                </a:lnTo>
                <a:lnTo>
                  <a:pt x="551" y="1036"/>
                </a:lnTo>
                <a:lnTo>
                  <a:pt x="552" y="1039"/>
                </a:lnTo>
                <a:lnTo>
                  <a:pt x="553" y="1035"/>
                </a:lnTo>
                <a:lnTo>
                  <a:pt x="554" y="1041"/>
                </a:lnTo>
                <a:lnTo>
                  <a:pt x="555" y="1030"/>
                </a:lnTo>
                <a:lnTo>
                  <a:pt x="556" y="1029"/>
                </a:lnTo>
                <a:lnTo>
                  <a:pt x="557" y="1024"/>
                </a:lnTo>
                <a:lnTo>
                  <a:pt x="559" y="1034"/>
                </a:lnTo>
                <a:lnTo>
                  <a:pt x="559" y="1037"/>
                </a:lnTo>
                <a:lnTo>
                  <a:pt x="561" y="1031"/>
                </a:lnTo>
                <a:lnTo>
                  <a:pt x="563" y="1037"/>
                </a:lnTo>
                <a:lnTo>
                  <a:pt x="564" y="1033"/>
                </a:lnTo>
                <a:lnTo>
                  <a:pt x="565" y="1043"/>
                </a:lnTo>
                <a:lnTo>
                  <a:pt x="566" y="1029"/>
                </a:lnTo>
                <a:lnTo>
                  <a:pt x="567" y="1020"/>
                </a:lnTo>
                <a:lnTo>
                  <a:pt x="568" y="1025"/>
                </a:lnTo>
                <a:lnTo>
                  <a:pt x="569" y="1023"/>
                </a:lnTo>
                <a:lnTo>
                  <a:pt x="571" y="1032"/>
                </a:lnTo>
                <a:lnTo>
                  <a:pt x="571" y="1025"/>
                </a:lnTo>
                <a:lnTo>
                  <a:pt x="572" y="1027"/>
                </a:lnTo>
                <a:lnTo>
                  <a:pt x="574" y="1026"/>
                </a:lnTo>
                <a:lnTo>
                  <a:pt x="576" y="1038"/>
                </a:lnTo>
                <a:lnTo>
                  <a:pt x="577" y="1022"/>
                </a:lnTo>
                <a:lnTo>
                  <a:pt x="578" y="1033"/>
                </a:lnTo>
                <a:lnTo>
                  <a:pt x="579" y="1027"/>
                </a:lnTo>
                <a:lnTo>
                  <a:pt x="580" y="1026"/>
                </a:lnTo>
                <a:lnTo>
                  <a:pt x="581" y="1023"/>
                </a:lnTo>
                <a:lnTo>
                  <a:pt x="582" y="1024"/>
                </a:lnTo>
                <a:lnTo>
                  <a:pt x="583" y="1029"/>
                </a:lnTo>
                <a:lnTo>
                  <a:pt x="584" y="1022"/>
                </a:lnTo>
                <a:lnTo>
                  <a:pt x="586" y="1018"/>
                </a:lnTo>
                <a:lnTo>
                  <a:pt x="586" y="1016"/>
                </a:lnTo>
                <a:lnTo>
                  <a:pt x="587" y="1018"/>
                </a:lnTo>
                <a:lnTo>
                  <a:pt x="589" y="1014"/>
                </a:lnTo>
                <a:lnTo>
                  <a:pt x="589" y="1025"/>
                </a:lnTo>
                <a:lnTo>
                  <a:pt x="591" y="1024"/>
                </a:lnTo>
                <a:lnTo>
                  <a:pt x="592" y="1018"/>
                </a:lnTo>
                <a:lnTo>
                  <a:pt x="593" y="1027"/>
                </a:lnTo>
                <a:lnTo>
                  <a:pt x="594" y="1024"/>
                </a:lnTo>
                <a:lnTo>
                  <a:pt x="595" y="1019"/>
                </a:lnTo>
                <a:lnTo>
                  <a:pt x="596" y="1023"/>
                </a:lnTo>
                <a:lnTo>
                  <a:pt x="597" y="1018"/>
                </a:lnTo>
                <a:lnTo>
                  <a:pt x="598" y="1018"/>
                </a:lnTo>
                <a:lnTo>
                  <a:pt x="599" y="1020"/>
                </a:lnTo>
                <a:lnTo>
                  <a:pt x="601" y="1017"/>
                </a:lnTo>
                <a:lnTo>
                  <a:pt x="601" y="1016"/>
                </a:lnTo>
                <a:lnTo>
                  <a:pt x="602" y="1032"/>
                </a:lnTo>
                <a:lnTo>
                  <a:pt x="604" y="1022"/>
                </a:lnTo>
                <a:lnTo>
                  <a:pt x="604" y="1006"/>
                </a:lnTo>
                <a:lnTo>
                  <a:pt x="606" y="1007"/>
                </a:lnTo>
                <a:lnTo>
                  <a:pt x="607" y="1010"/>
                </a:lnTo>
                <a:lnTo>
                  <a:pt x="608" y="1014"/>
                </a:lnTo>
                <a:lnTo>
                  <a:pt x="609" y="1006"/>
                </a:lnTo>
                <a:lnTo>
                  <a:pt x="610" y="1014"/>
                </a:lnTo>
                <a:lnTo>
                  <a:pt x="611" y="1014"/>
                </a:lnTo>
                <a:lnTo>
                  <a:pt x="612" y="1020"/>
                </a:lnTo>
                <a:lnTo>
                  <a:pt x="613" y="1012"/>
                </a:lnTo>
                <a:lnTo>
                  <a:pt x="614" y="1018"/>
                </a:lnTo>
                <a:lnTo>
                  <a:pt x="616" y="1021"/>
                </a:lnTo>
                <a:lnTo>
                  <a:pt x="616" y="998"/>
                </a:lnTo>
                <a:lnTo>
                  <a:pt x="617" y="1012"/>
                </a:lnTo>
                <a:lnTo>
                  <a:pt x="619" y="1013"/>
                </a:lnTo>
                <a:lnTo>
                  <a:pt x="619" y="1018"/>
                </a:lnTo>
                <a:lnTo>
                  <a:pt x="621" y="1013"/>
                </a:lnTo>
                <a:lnTo>
                  <a:pt x="622" y="1026"/>
                </a:lnTo>
                <a:lnTo>
                  <a:pt x="623" y="1012"/>
                </a:lnTo>
                <a:lnTo>
                  <a:pt x="624" y="1022"/>
                </a:lnTo>
                <a:lnTo>
                  <a:pt x="625" y="1016"/>
                </a:lnTo>
                <a:lnTo>
                  <a:pt x="626" y="1010"/>
                </a:lnTo>
                <a:lnTo>
                  <a:pt x="627" y="1008"/>
                </a:lnTo>
                <a:lnTo>
                  <a:pt x="629" y="1003"/>
                </a:lnTo>
                <a:lnTo>
                  <a:pt x="629" y="1004"/>
                </a:lnTo>
                <a:lnTo>
                  <a:pt x="631" y="1007"/>
                </a:lnTo>
                <a:lnTo>
                  <a:pt x="631" y="1010"/>
                </a:lnTo>
                <a:lnTo>
                  <a:pt x="633" y="1013"/>
                </a:lnTo>
                <a:lnTo>
                  <a:pt x="634" y="1005"/>
                </a:lnTo>
                <a:lnTo>
                  <a:pt x="634" y="999"/>
                </a:lnTo>
                <a:lnTo>
                  <a:pt x="636" y="1002"/>
                </a:lnTo>
                <a:lnTo>
                  <a:pt x="637" y="1001"/>
                </a:lnTo>
                <a:lnTo>
                  <a:pt x="638" y="997"/>
                </a:lnTo>
                <a:lnTo>
                  <a:pt x="639" y="999"/>
                </a:lnTo>
                <a:lnTo>
                  <a:pt x="640" y="1006"/>
                </a:lnTo>
                <a:lnTo>
                  <a:pt x="641" y="1005"/>
                </a:lnTo>
                <a:lnTo>
                  <a:pt x="642" y="1004"/>
                </a:lnTo>
                <a:lnTo>
                  <a:pt x="644" y="1005"/>
                </a:lnTo>
                <a:lnTo>
                  <a:pt x="644" y="1007"/>
                </a:lnTo>
                <a:lnTo>
                  <a:pt x="646" y="1005"/>
                </a:lnTo>
                <a:lnTo>
                  <a:pt x="646" y="998"/>
                </a:lnTo>
                <a:lnTo>
                  <a:pt x="648" y="1007"/>
                </a:lnTo>
                <a:lnTo>
                  <a:pt x="649" y="1012"/>
                </a:lnTo>
                <a:lnTo>
                  <a:pt x="649" y="999"/>
                </a:lnTo>
                <a:lnTo>
                  <a:pt x="651" y="1003"/>
                </a:lnTo>
                <a:lnTo>
                  <a:pt x="652" y="996"/>
                </a:lnTo>
                <a:lnTo>
                  <a:pt x="653" y="1002"/>
                </a:lnTo>
                <a:lnTo>
                  <a:pt x="654" y="1016"/>
                </a:lnTo>
                <a:lnTo>
                  <a:pt x="655" y="1008"/>
                </a:lnTo>
                <a:lnTo>
                  <a:pt x="656" y="1000"/>
                </a:lnTo>
                <a:lnTo>
                  <a:pt x="657" y="994"/>
                </a:lnTo>
                <a:lnTo>
                  <a:pt x="659" y="1001"/>
                </a:lnTo>
                <a:lnTo>
                  <a:pt x="659" y="995"/>
                </a:lnTo>
                <a:lnTo>
                  <a:pt x="661" y="997"/>
                </a:lnTo>
                <a:lnTo>
                  <a:pt x="662" y="994"/>
                </a:lnTo>
                <a:lnTo>
                  <a:pt x="663" y="993"/>
                </a:lnTo>
                <a:lnTo>
                  <a:pt x="664" y="996"/>
                </a:lnTo>
                <a:lnTo>
                  <a:pt x="664" y="1003"/>
                </a:lnTo>
                <a:lnTo>
                  <a:pt x="666" y="1000"/>
                </a:lnTo>
                <a:lnTo>
                  <a:pt x="667" y="999"/>
                </a:lnTo>
                <a:lnTo>
                  <a:pt x="668" y="998"/>
                </a:lnTo>
                <a:lnTo>
                  <a:pt x="669" y="993"/>
                </a:lnTo>
                <a:lnTo>
                  <a:pt x="670" y="994"/>
                </a:lnTo>
                <a:lnTo>
                  <a:pt x="671" y="998"/>
                </a:lnTo>
                <a:lnTo>
                  <a:pt x="672" y="1000"/>
                </a:lnTo>
                <a:lnTo>
                  <a:pt x="674" y="985"/>
                </a:lnTo>
                <a:lnTo>
                  <a:pt x="674" y="1001"/>
                </a:lnTo>
                <a:lnTo>
                  <a:pt x="676" y="995"/>
                </a:lnTo>
                <a:lnTo>
                  <a:pt x="677" y="997"/>
                </a:lnTo>
                <a:lnTo>
                  <a:pt x="678" y="998"/>
                </a:lnTo>
                <a:lnTo>
                  <a:pt x="679" y="999"/>
                </a:lnTo>
                <a:lnTo>
                  <a:pt x="681" y="998"/>
                </a:lnTo>
                <a:lnTo>
                  <a:pt x="682" y="998"/>
                </a:lnTo>
                <a:lnTo>
                  <a:pt x="683" y="995"/>
                </a:lnTo>
                <a:lnTo>
                  <a:pt x="684" y="994"/>
                </a:lnTo>
                <a:lnTo>
                  <a:pt x="685" y="992"/>
                </a:lnTo>
                <a:lnTo>
                  <a:pt x="686" y="994"/>
                </a:lnTo>
                <a:lnTo>
                  <a:pt x="687" y="996"/>
                </a:lnTo>
                <a:lnTo>
                  <a:pt x="689" y="994"/>
                </a:lnTo>
                <a:lnTo>
                  <a:pt x="689" y="997"/>
                </a:lnTo>
                <a:lnTo>
                  <a:pt x="691" y="990"/>
                </a:lnTo>
                <a:lnTo>
                  <a:pt x="692" y="988"/>
                </a:lnTo>
                <a:lnTo>
                  <a:pt x="693" y="990"/>
                </a:lnTo>
                <a:lnTo>
                  <a:pt x="694" y="988"/>
                </a:lnTo>
                <a:lnTo>
                  <a:pt x="695" y="988"/>
                </a:lnTo>
                <a:lnTo>
                  <a:pt x="696" y="988"/>
                </a:lnTo>
                <a:lnTo>
                  <a:pt x="697" y="994"/>
                </a:lnTo>
                <a:lnTo>
                  <a:pt x="698" y="985"/>
                </a:lnTo>
                <a:lnTo>
                  <a:pt x="699" y="991"/>
                </a:lnTo>
                <a:lnTo>
                  <a:pt x="700" y="994"/>
                </a:lnTo>
                <a:lnTo>
                  <a:pt x="701" y="988"/>
                </a:lnTo>
                <a:lnTo>
                  <a:pt x="702" y="988"/>
                </a:lnTo>
                <a:lnTo>
                  <a:pt x="704" y="988"/>
                </a:lnTo>
                <a:lnTo>
                  <a:pt x="704" y="991"/>
                </a:lnTo>
                <a:lnTo>
                  <a:pt x="706" y="990"/>
                </a:lnTo>
                <a:lnTo>
                  <a:pt x="707" y="986"/>
                </a:lnTo>
                <a:lnTo>
                  <a:pt x="708" y="985"/>
                </a:lnTo>
                <a:lnTo>
                  <a:pt x="709" y="992"/>
                </a:lnTo>
                <a:lnTo>
                  <a:pt x="710" y="988"/>
                </a:lnTo>
                <a:lnTo>
                  <a:pt x="711" y="994"/>
                </a:lnTo>
                <a:lnTo>
                  <a:pt x="712" y="989"/>
                </a:lnTo>
                <a:lnTo>
                  <a:pt x="713" y="986"/>
                </a:lnTo>
                <a:lnTo>
                  <a:pt x="714" y="981"/>
                </a:lnTo>
                <a:lnTo>
                  <a:pt x="715" y="982"/>
                </a:lnTo>
                <a:lnTo>
                  <a:pt x="716" y="984"/>
                </a:lnTo>
                <a:lnTo>
                  <a:pt x="717" y="988"/>
                </a:lnTo>
                <a:lnTo>
                  <a:pt x="719" y="984"/>
                </a:lnTo>
                <a:lnTo>
                  <a:pt x="721" y="979"/>
                </a:lnTo>
                <a:lnTo>
                  <a:pt x="722" y="991"/>
                </a:lnTo>
                <a:lnTo>
                  <a:pt x="723" y="997"/>
                </a:lnTo>
                <a:lnTo>
                  <a:pt x="724" y="995"/>
                </a:lnTo>
                <a:lnTo>
                  <a:pt x="725" y="996"/>
                </a:lnTo>
                <a:lnTo>
                  <a:pt x="726" y="974"/>
                </a:lnTo>
                <a:lnTo>
                  <a:pt x="727" y="986"/>
                </a:lnTo>
                <a:lnTo>
                  <a:pt x="728" y="986"/>
                </a:lnTo>
                <a:lnTo>
                  <a:pt x="729" y="992"/>
                </a:lnTo>
                <a:lnTo>
                  <a:pt x="730" y="997"/>
                </a:lnTo>
                <a:lnTo>
                  <a:pt x="731" y="990"/>
                </a:lnTo>
                <a:lnTo>
                  <a:pt x="732" y="987"/>
                </a:lnTo>
                <a:lnTo>
                  <a:pt x="734" y="986"/>
                </a:lnTo>
                <a:lnTo>
                  <a:pt x="734" y="979"/>
                </a:lnTo>
                <a:lnTo>
                  <a:pt x="736" y="990"/>
                </a:lnTo>
                <a:lnTo>
                  <a:pt x="737" y="981"/>
                </a:lnTo>
                <a:lnTo>
                  <a:pt x="738" y="975"/>
                </a:lnTo>
                <a:lnTo>
                  <a:pt x="739" y="973"/>
                </a:lnTo>
                <a:lnTo>
                  <a:pt x="740" y="977"/>
                </a:lnTo>
                <a:lnTo>
                  <a:pt x="741" y="983"/>
                </a:lnTo>
                <a:lnTo>
                  <a:pt x="742" y="980"/>
                </a:lnTo>
                <a:lnTo>
                  <a:pt x="743" y="987"/>
                </a:lnTo>
                <a:lnTo>
                  <a:pt x="744" y="986"/>
                </a:lnTo>
                <a:lnTo>
                  <a:pt x="745" y="982"/>
                </a:lnTo>
                <a:lnTo>
                  <a:pt x="747" y="984"/>
                </a:lnTo>
                <a:lnTo>
                  <a:pt x="747" y="986"/>
                </a:lnTo>
                <a:lnTo>
                  <a:pt x="749" y="990"/>
                </a:lnTo>
                <a:lnTo>
                  <a:pt x="749" y="981"/>
                </a:lnTo>
                <a:lnTo>
                  <a:pt x="751" y="980"/>
                </a:lnTo>
                <a:lnTo>
                  <a:pt x="752" y="982"/>
                </a:lnTo>
                <a:lnTo>
                  <a:pt x="753" y="989"/>
                </a:lnTo>
                <a:lnTo>
                  <a:pt x="754" y="985"/>
                </a:lnTo>
                <a:lnTo>
                  <a:pt x="755" y="988"/>
                </a:lnTo>
                <a:lnTo>
                  <a:pt x="756" y="988"/>
                </a:lnTo>
                <a:lnTo>
                  <a:pt x="757" y="979"/>
                </a:lnTo>
                <a:lnTo>
                  <a:pt x="758" y="986"/>
                </a:lnTo>
                <a:lnTo>
                  <a:pt x="759" y="971"/>
                </a:lnTo>
                <a:lnTo>
                  <a:pt x="760" y="984"/>
                </a:lnTo>
                <a:lnTo>
                  <a:pt x="762" y="973"/>
                </a:lnTo>
                <a:lnTo>
                  <a:pt x="762" y="975"/>
                </a:lnTo>
                <a:lnTo>
                  <a:pt x="764" y="984"/>
                </a:lnTo>
                <a:lnTo>
                  <a:pt x="765" y="984"/>
                </a:lnTo>
                <a:lnTo>
                  <a:pt x="766" y="984"/>
                </a:lnTo>
                <a:lnTo>
                  <a:pt x="767" y="982"/>
                </a:lnTo>
                <a:lnTo>
                  <a:pt x="768" y="976"/>
                </a:lnTo>
                <a:lnTo>
                  <a:pt x="769" y="971"/>
                </a:lnTo>
                <a:lnTo>
                  <a:pt x="770" y="982"/>
                </a:lnTo>
                <a:lnTo>
                  <a:pt x="771" y="979"/>
                </a:lnTo>
                <a:lnTo>
                  <a:pt x="772" y="984"/>
                </a:lnTo>
                <a:lnTo>
                  <a:pt x="773" y="980"/>
                </a:lnTo>
                <a:lnTo>
                  <a:pt x="774" y="975"/>
                </a:lnTo>
                <a:lnTo>
                  <a:pt x="775" y="973"/>
                </a:lnTo>
                <a:lnTo>
                  <a:pt x="777" y="985"/>
                </a:lnTo>
                <a:lnTo>
                  <a:pt x="777" y="982"/>
                </a:lnTo>
                <a:lnTo>
                  <a:pt x="779" y="977"/>
                </a:lnTo>
                <a:lnTo>
                  <a:pt x="780" y="982"/>
                </a:lnTo>
                <a:lnTo>
                  <a:pt x="781" y="984"/>
                </a:lnTo>
                <a:lnTo>
                  <a:pt x="782" y="975"/>
                </a:lnTo>
                <a:lnTo>
                  <a:pt x="783" y="982"/>
                </a:lnTo>
                <a:lnTo>
                  <a:pt x="784" y="986"/>
                </a:lnTo>
                <a:lnTo>
                  <a:pt x="785" y="979"/>
                </a:lnTo>
                <a:lnTo>
                  <a:pt x="786" y="985"/>
                </a:lnTo>
                <a:lnTo>
                  <a:pt x="787" y="985"/>
                </a:lnTo>
                <a:lnTo>
                  <a:pt x="788" y="984"/>
                </a:lnTo>
                <a:lnTo>
                  <a:pt x="789" y="971"/>
                </a:lnTo>
                <a:lnTo>
                  <a:pt x="790" y="976"/>
                </a:lnTo>
                <a:lnTo>
                  <a:pt x="792" y="994"/>
                </a:lnTo>
                <a:lnTo>
                  <a:pt x="792" y="984"/>
                </a:lnTo>
                <a:lnTo>
                  <a:pt x="794" y="987"/>
                </a:lnTo>
                <a:lnTo>
                  <a:pt x="795" y="978"/>
                </a:lnTo>
                <a:lnTo>
                  <a:pt x="796" y="987"/>
                </a:lnTo>
                <a:lnTo>
                  <a:pt x="797" y="976"/>
                </a:lnTo>
                <a:lnTo>
                  <a:pt x="798" y="979"/>
                </a:lnTo>
                <a:lnTo>
                  <a:pt x="799" y="973"/>
                </a:lnTo>
                <a:lnTo>
                  <a:pt x="800" y="965"/>
                </a:lnTo>
                <a:lnTo>
                  <a:pt x="801" y="975"/>
                </a:lnTo>
                <a:lnTo>
                  <a:pt x="802" y="980"/>
                </a:lnTo>
                <a:lnTo>
                  <a:pt x="803" y="977"/>
                </a:lnTo>
                <a:lnTo>
                  <a:pt x="804" y="984"/>
                </a:lnTo>
                <a:lnTo>
                  <a:pt x="805" y="981"/>
                </a:lnTo>
                <a:lnTo>
                  <a:pt x="807" y="973"/>
                </a:lnTo>
                <a:lnTo>
                  <a:pt x="807" y="975"/>
                </a:lnTo>
                <a:lnTo>
                  <a:pt x="809" y="966"/>
                </a:lnTo>
                <a:lnTo>
                  <a:pt x="810" y="974"/>
                </a:lnTo>
                <a:lnTo>
                  <a:pt x="811" y="973"/>
                </a:lnTo>
                <a:lnTo>
                  <a:pt x="812" y="984"/>
                </a:lnTo>
                <a:lnTo>
                  <a:pt x="813" y="980"/>
                </a:lnTo>
                <a:lnTo>
                  <a:pt x="814" y="988"/>
                </a:lnTo>
                <a:lnTo>
                  <a:pt x="815" y="983"/>
                </a:lnTo>
                <a:lnTo>
                  <a:pt x="817" y="975"/>
                </a:lnTo>
                <a:lnTo>
                  <a:pt x="817" y="967"/>
                </a:lnTo>
                <a:lnTo>
                  <a:pt x="819" y="975"/>
                </a:lnTo>
                <a:lnTo>
                  <a:pt x="819" y="978"/>
                </a:lnTo>
                <a:lnTo>
                  <a:pt x="820" y="973"/>
                </a:lnTo>
                <a:lnTo>
                  <a:pt x="822" y="973"/>
                </a:lnTo>
                <a:lnTo>
                  <a:pt x="822" y="971"/>
                </a:lnTo>
                <a:lnTo>
                  <a:pt x="824" y="980"/>
                </a:lnTo>
                <a:lnTo>
                  <a:pt x="825" y="974"/>
                </a:lnTo>
                <a:lnTo>
                  <a:pt x="826" y="972"/>
                </a:lnTo>
                <a:lnTo>
                  <a:pt x="827" y="979"/>
                </a:lnTo>
                <a:lnTo>
                  <a:pt x="828" y="972"/>
                </a:lnTo>
                <a:lnTo>
                  <a:pt x="829" y="968"/>
                </a:lnTo>
                <a:lnTo>
                  <a:pt x="830" y="980"/>
                </a:lnTo>
                <a:lnTo>
                  <a:pt x="832" y="981"/>
                </a:lnTo>
                <a:lnTo>
                  <a:pt x="832" y="971"/>
                </a:lnTo>
                <a:lnTo>
                  <a:pt x="834" y="977"/>
                </a:lnTo>
                <a:lnTo>
                  <a:pt x="834" y="969"/>
                </a:lnTo>
                <a:lnTo>
                  <a:pt x="835" y="977"/>
                </a:lnTo>
                <a:lnTo>
                  <a:pt x="837" y="981"/>
                </a:lnTo>
                <a:lnTo>
                  <a:pt x="837" y="975"/>
                </a:lnTo>
                <a:lnTo>
                  <a:pt x="839" y="974"/>
                </a:lnTo>
                <a:lnTo>
                  <a:pt x="840" y="972"/>
                </a:lnTo>
                <a:lnTo>
                  <a:pt x="841" y="986"/>
                </a:lnTo>
                <a:lnTo>
                  <a:pt x="842" y="975"/>
                </a:lnTo>
                <a:lnTo>
                  <a:pt x="843" y="973"/>
                </a:lnTo>
                <a:lnTo>
                  <a:pt x="844" y="970"/>
                </a:lnTo>
                <a:lnTo>
                  <a:pt x="845" y="970"/>
                </a:lnTo>
                <a:lnTo>
                  <a:pt x="847" y="969"/>
                </a:lnTo>
                <a:lnTo>
                  <a:pt x="847" y="975"/>
                </a:lnTo>
                <a:lnTo>
                  <a:pt x="849" y="983"/>
                </a:lnTo>
                <a:lnTo>
                  <a:pt x="850" y="976"/>
                </a:lnTo>
                <a:lnTo>
                  <a:pt x="850" y="966"/>
                </a:lnTo>
                <a:lnTo>
                  <a:pt x="852" y="974"/>
                </a:lnTo>
                <a:lnTo>
                  <a:pt x="852" y="985"/>
                </a:lnTo>
                <a:lnTo>
                  <a:pt x="854" y="988"/>
                </a:lnTo>
                <a:lnTo>
                  <a:pt x="855" y="977"/>
                </a:lnTo>
                <a:lnTo>
                  <a:pt x="856" y="973"/>
                </a:lnTo>
                <a:lnTo>
                  <a:pt x="857" y="971"/>
                </a:lnTo>
                <a:lnTo>
                  <a:pt x="858" y="968"/>
                </a:lnTo>
                <a:lnTo>
                  <a:pt x="859" y="977"/>
                </a:lnTo>
                <a:lnTo>
                  <a:pt x="860" y="974"/>
                </a:lnTo>
                <a:lnTo>
                  <a:pt x="862" y="977"/>
                </a:lnTo>
                <a:lnTo>
                  <a:pt x="862" y="960"/>
                </a:lnTo>
                <a:lnTo>
                  <a:pt x="864" y="964"/>
                </a:lnTo>
                <a:lnTo>
                  <a:pt x="865" y="971"/>
                </a:lnTo>
                <a:lnTo>
                  <a:pt x="865" y="979"/>
                </a:lnTo>
                <a:lnTo>
                  <a:pt x="867" y="969"/>
                </a:lnTo>
                <a:lnTo>
                  <a:pt x="867" y="976"/>
                </a:lnTo>
                <a:lnTo>
                  <a:pt x="869" y="981"/>
                </a:lnTo>
                <a:lnTo>
                  <a:pt x="870" y="980"/>
                </a:lnTo>
                <a:lnTo>
                  <a:pt x="871" y="973"/>
                </a:lnTo>
                <a:lnTo>
                  <a:pt x="872" y="965"/>
                </a:lnTo>
                <a:lnTo>
                  <a:pt x="873" y="977"/>
                </a:lnTo>
                <a:lnTo>
                  <a:pt x="874" y="967"/>
                </a:lnTo>
                <a:lnTo>
                  <a:pt x="875" y="968"/>
                </a:lnTo>
                <a:lnTo>
                  <a:pt x="877" y="961"/>
                </a:lnTo>
                <a:lnTo>
                  <a:pt x="877" y="967"/>
                </a:lnTo>
                <a:lnTo>
                  <a:pt x="879" y="979"/>
                </a:lnTo>
                <a:lnTo>
                  <a:pt x="880" y="977"/>
                </a:lnTo>
                <a:lnTo>
                  <a:pt x="881" y="970"/>
                </a:lnTo>
                <a:lnTo>
                  <a:pt x="882" y="979"/>
                </a:lnTo>
                <a:lnTo>
                  <a:pt x="883" y="975"/>
                </a:lnTo>
                <a:lnTo>
                  <a:pt x="884" y="969"/>
                </a:lnTo>
                <a:lnTo>
                  <a:pt x="885" y="966"/>
                </a:lnTo>
                <a:lnTo>
                  <a:pt x="886" y="967"/>
                </a:lnTo>
                <a:lnTo>
                  <a:pt x="887" y="965"/>
                </a:lnTo>
                <a:lnTo>
                  <a:pt x="888" y="973"/>
                </a:lnTo>
                <a:lnTo>
                  <a:pt x="889" y="976"/>
                </a:lnTo>
                <a:lnTo>
                  <a:pt x="890" y="976"/>
                </a:lnTo>
                <a:lnTo>
                  <a:pt x="892" y="972"/>
                </a:lnTo>
                <a:lnTo>
                  <a:pt x="892" y="973"/>
                </a:lnTo>
                <a:lnTo>
                  <a:pt x="894" y="975"/>
                </a:lnTo>
                <a:lnTo>
                  <a:pt x="895" y="973"/>
                </a:lnTo>
                <a:lnTo>
                  <a:pt x="896" y="969"/>
                </a:lnTo>
                <a:lnTo>
                  <a:pt x="897" y="968"/>
                </a:lnTo>
                <a:lnTo>
                  <a:pt x="898" y="982"/>
                </a:lnTo>
                <a:lnTo>
                  <a:pt x="899" y="979"/>
                </a:lnTo>
                <a:lnTo>
                  <a:pt x="900" y="974"/>
                </a:lnTo>
                <a:lnTo>
                  <a:pt x="901" y="962"/>
                </a:lnTo>
                <a:lnTo>
                  <a:pt x="902" y="968"/>
                </a:lnTo>
                <a:lnTo>
                  <a:pt x="903" y="967"/>
                </a:lnTo>
                <a:lnTo>
                  <a:pt x="904" y="968"/>
                </a:lnTo>
                <a:lnTo>
                  <a:pt x="905" y="970"/>
                </a:lnTo>
                <a:lnTo>
                  <a:pt x="907" y="969"/>
                </a:lnTo>
                <a:lnTo>
                  <a:pt x="907" y="971"/>
                </a:lnTo>
                <a:lnTo>
                  <a:pt x="909" y="969"/>
                </a:lnTo>
                <a:lnTo>
                  <a:pt x="910" y="959"/>
                </a:lnTo>
                <a:lnTo>
                  <a:pt x="911" y="968"/>
                </a:lnTo>
                <a:lnTo>
                  <a:pt x="912" y="969"/>
                </a:lnTo>
                <a:lnTo>
                  <a:pt x="913" y="972"/>
                </a:lnTo>
                <a:lnTo>
                  <a:pt x="914" y="965"/>
                </a:lnTo>
                <a:lnTo>
                  <a:pt x="915" y="971"/>
                </a:lnTo>
                <a:lnTo>
                  <a:pt x="916" y="961"/>
                </a:lnTo>
                <a:lnTo>
                  <a:pt x="917" y="969"/>
                </a:lnTo>
                <a:lnTo>
                  <a:pt x="918" y="966"/>
                </a:lnTo>
                <a:lnTo>
                  <a:pt x="919" y="979"/>
                </a:lnTo>
                <a:lnTo>
                  <a:pt x="920" y="976"/>
                </a:lnTo>
                <a:lnTo>
                  <a:pt x="922" y="965"/>
                </a:lnTo>
                <a:lnTo>
                  <a:pt x="922" y="980"/>
                </a:lnTo>
                <a:lnTo>
                  <a:pt x="924" y="970"/>
                </a:lnTo>
                <a:lnTo>
                  <a:pt x="925" y="970"/>
                </a:lnTo>
                <a:lnTo>
                  <a:pt x="926" y="971"/>
                </a:lnTo>
                <a:lnTo>
                  <a:pt x="927" y="975"/>
                </a:lnTo>
                <a:lnTo>
                  <a:pt x="928" y="972"/>
                </a:lnTo>
                <a:lnTo>
                  <a:pt x="929" y="973"/>
                </a:lnTo>
                <a:lnTo>
                  <a:pt x="930" y="974"/>
                </a:lnTo>
                <a:lnTo>
                  <a:pt x="931" y="970"/>
                </a:lnTo>
                <a:lnTo>
                  <a:pt x="932" y="969"/>
                </a:lnTo>
                <a:lnTo>
                  <a:pt x="933" y="959"/>
                </a:lnTo>
                <a:lnTo>
                  <a:pt x="935" y="959"/>
                </a:lnTo>
                <a:lnTo>
                  <a:pt x="935" y="965"/>
                </a:lnTo>
                <a:lnTo>
                  <a:pt x="937" y="977"/>
                </a:lnTo>
                <a:lnTo>
                  <a:pt x="937" y="982"/>
                </a:lnTo>
                <a:lnTo>
                  <a:pt x="939" y="974"/>
                </a:lnTo>
                <a:lnTo>
                  <a:pt x="940" y="963"/>
                </a:lnTo>
                <a:lnTo>
                  <a:pt x="941" y="964"/>
                </a:lnTo>
                <a:lnTo>
                  <a:pt x="942" y="974"/>
                </a:lnTo>
                <a:lnTo>
                  <a:pt x="943" y="964"/>
                </a:lnTo>
                <a:lnTo>
                  <a:pt x="944" y="961"/>
                </a:lnTo>
                <a:lnTo>
                  <a:pt x="945" y="967"/>
                </a:lnTo>
                <a:lnTo>
                  <a:pt x="946" y="971"/>
                </a:lnTo>
                <a:lnTo>
                  <a:pt x="947" y="979"/>
                </a:lnTo>
                <a:lnTo>
                  <a:pt x="948" y="975"/>
                </a:lnTo>
                <a:lnTo>
                  <a:pt x="950" y="970"/>
                </a:lnTo>
                <a:lnTo>
                  <a:pt x="950" y="964"/>
                </a:lnTo>
                <a:lnTo>
                  <a:pt x="952" y="959"/>
                </a:lnTo>
                <a:lnTo>
                  <a:pt x="953" y="970"/>
                </a:lnTo>
                <a:lnTo>
                  <a:pt x="954" y="969"/>
                </a:lnTo>
                <a:lnTo>
                  <a:pt x="955" y="964"/>
                </a:lnTo>
                <a:lnTo>
                  <a:pt x="956" y="972"/>
                </a:lnTo>
                <a:lnTo>
                  <a:pt x="957" y="979"/>
                </a:lnTo>
                <a:lnTo>
                  <a:pt x="958" y="971"/>
                </a:lnTo>
                <a:lnTo>
                  <a:pt x="959" y="958"/>
                </a:lnTo>
                <a:lnTo>
                  <a:pt x="960" y="972"/>
                </a:lnTo>
                <a:lnTo>
                  <a:pt x="961" y="984"/>
                </a:lnTo>
                <a:lnTo>
                  <a:pt x="962" y="969"/>
                </a:lnTo>
                <a:lnTo>
                  <a:pt x="963" y="967"/>
                </a:lnTo>
                <a:lnTo>
                  <a:pt x="965" y="967"/>
                </a:lnTo>
                <a:lnTo>
                  <a:pt x="965" y="969"/>
                </a:lnTo>
                <a:lnTo>
                  <a:pt x="967" y="964"/>
                </a:lnTo>
                <a:lnTo>
                  <a:pt x="968" y="962"/>
                </a:lnTo>
                <a:lnTo>
                  <a:pt x="969" y="965"/>
                </a:lnTo>
                <a:lnTo>
                  <a:pt x="970" y="971"/>
                </a:lnTo>
                <a:lnTo>
                  <a:pt x="971" y="975"/>
                </a:lnTo>
                <a:lnTo>
                  <a:pt x="972" y="973"/>
                </a:lnTo>
                <a:lnTo>
                  <a:pt x="973" y="961"/>
                </a:lnTo>
                <a:lnTo>
                  <a:pt x="974" y="975"/>
                </a:lnTo>
                <a:lnTo>
                  <a:pt x="975" y="973"/>
                </a:lnTo>
                <a:lnTo>
                  <a:pt x="976" y="973"/>
                </a:lnTo>
                <a:lnTo>
                  <a:pt x="977" y="969"/>
                </a:lnTo>
                <a:lnTo>
                  <a:pt x="978" y="977"/>
                </a:lnTo>
                <a:lnTo>
                  <a:pt x="980" y="965"/>
                </a:lnTo>
                <a:lnTo>
                  <a:pt x="980" y="968"/>
                </a:lnTo>
                <a:lnTo>
                  <a:pt x="982" y="964"/>
                </a:lnTo>
                <a:lnTo>
                  <a:pt x="983" y="970"/>
                </a:lnTo>
                <a:lnTo>
                  <a:pt x="984" y="982"/>
                </a:lnTo>
                <a:lnTo>
                  <a:pt x="985" y="974"/>
                </a:lnTo>
                <a:lnTo>
                  <a:pt x="986" y="975"/>
                </a:lnTo>
                <a:lnTo>
                  <a:pt x="987" y="969"/>
                </a:lnTo>
                <a:lnTo>
                  <a:pt x="988" y="963"/>
                </a:lnTo>
                <a:lnTo>
                  <a:pt x="989" y="967"/>
                </a:lnTo>
                <a:lnTo>
                  <a:pt x="990" y="960"/>
                </a:lnTo>
                <a:lnTo>
                  <a:pt x="991" y="967"/>
                </a:lnTo>
                <a:lnTo>
                  <a:pt x="992" y="965"/>
                </a:lnTo>
                <a:lnTo>
                  <a:pt x="993" y="979"/>
                </a:lnTo>
                <a:lnTo>
                  <a:pt x="995" y="971"/>
                </a:lnTo>
                <a:lnTo>
                  <a:pt x="995" y="965"/>
                </a:lnTo>
                <a:lnTo>
                  <a:pt x="997" y="967"/>
                </a:lnTo>
                <a:lnTo>
                  <a:pt x="998" y="971"/>
                </a:lnTo>
                <a:lnTo>
                  <a:pt x="999" y="971"/>
                </a:lnTo>
                <a:lnTo>
                  <a:pt x="1000" y="972"/>
                </a:lnTo>
                <a:lnTo>
                  <a:pt x="1001" y="980"/>
                </a:lnTo>
                <a:lnTo>
                  <a:pt x="1002" y="969"/>
                </a:lnTo>
                <a:lnTo>
                  <a:pt x="1003" y="964"/>
                </a:lnTo>
                <a:lnTo>
                  <a:pt x="1004" y="967"/>
                </a:lnTo>
                <a:lnTo>
                  <a:pt x="1005" y="964"/>
                </a:lnTo>
                <a:lnTo>
                  <a:pt x="1006" y="972"/>
                </a:lnTo>
                <a:lnTo>
                  <a:pt x="1007" y="966"/>
                </a:lnTo>
                <a:lnTo>
                  <a:pt x="1008" y="967"/>
                </a:lnTo>
                <a:lnTo>
                  <a:pt x="1010" y="962"/>
                </a:lnTo>
                <a:lnTo>
                  <a:pt x="1010" y="978"/>
                </a:lnTo>
                <a:lnTo>
                  <a:pt x="1012" y="967"/>
                </a:lnTo>
                <a:lnTo>
                  <a:pt x="1013" y="970"/>
                </a:lnTo>
                <a:lnTo>
                  <a:pt x="1014" y="974"/>
                </a:lnTo>
                <a:lnTo>
                  <a:pt x="1015" y="965"/>
                </a:lnTo>
                <a:lnTo>
                  <a:pt x="1016" y="975"/>
                </a:lnTo>
                <a:lnTo>
                  <a:pt x="1017" y="962"/>
                </a:lnTo>
                <a:lnTo>
                  <a:pt x="1018" y="972"/>
                </a:lnTo>
                <a:lnTo>
                  <a:pt x="1020" y="966"/>
                </a:lnTo>
                <a:lnTo>
                  <a:pt x="1020" y="969"/>
                </a:lnTo>
                <a:lnTo>
                  <a:pt x="1021" y="971"/>
                </a:lnTo>
                <a:lnTo>
                  <a:pt x="1022" y="970"/>
                </a:lnTo>
                <a:lnTo>
                  <a:pt x="1023" y="971"/>
                </a:lnTo>
                <a:lnTo>
                  <a:pt x="1025" y="973"/>
                </a:lnTo>
                <a:lnTo>
                  <a:pt x="1025" y="968"/>
                </a:lnTo>
                <a:lnTo>
                  <a:pt x="1027" y="975"/>
                </a:lnTo>
                <a:lnTo>
                  <a:pt x="1028" y="966"/>
                </a:lnTo>
                <a:lnTo>
                  <a:pt x="1029" y="963"/>
                </a:lnTo>
                <a:lnTo>
                  <a:pt x="1030" y="971"/>
                </a:lnTo>
                <a:lnTo>
                  <a:pt x="1031" y="962"/>
                </a:lnTo>
                <a:lnTo>
                  <a:pt x="1032" y="965"/>
                </a:lnTo>
                <a:lnTo>
                  <a:pt x="1033" y="974"/>
                </a:lnTo>
                <a:lnTo>
                  <a:pt x="1035" y="975"/>
                </a:lnTo>
                <a:lnTo>
                  <a:pt x="1035" y="979"/>
                </a:lnTo>
                <a:lnTo>
                  <a:pt x="1036" y="982"/>
                </a:lnTo>
                <a:lnTo>
                  <a:pt x="1038" y="971"/>
                </a:lnTo>
                <a:lnTo>
                  <a:pt x="1038" y="956"/>
                </a:lnTo>
                <a:lnTo>
                  <a:pt x="1040" y="966"/>
                </a:lnTo>
                <a:lnTo>
                  <a:pt x="1040" y="964"/>
                </a:lnTo>
                <a:lnTo>
                  <a:pt x="1042" y="970"/>
                </a:lnTo>
                <a:lnTo>
                  <a:pt x="1043" y="957"/>
                </a:lnTo>
                <a:lnTo>
                  <a:pt x="1044" y="965"/>
                </a:lnTo>
                <a:lnTo>
                  <a:pt x="1045" y="958"/>
                </a:lnTo>
                <a:lnTo>
                  <a:pt x="1046" y="964"/>
                </a:lnTo>
                <a:lnTo>
                  <a:pt x="1047" y="960"/>
                </a:lnTo>
                <a:lnTo>
                  <a:pt x="1048" y="968"/>
                </a:lnTo>
                <a:lnTo>
                  <a:pt x="1050" y="966"/>
                </a:lnTo>
                <a:lnTo>
                  <a:pt x="1050" y="965"/>
                </a:lnTo>
                <a:lnTo>
                  <a:pt x="1051" y="965"/>
                </a:lnTo>
                <a:lnTo>
                  <a:pt x="1053" y="969"/>
                </a:lnTo>
                <a:lnTo>
                  <a:pt x="1053" y="965"/>
                </a:lnTo>
                <a:lnTo>
                  <a:pt x="1055" y="975"/>
                </a:lnTo>
                <a:lnTo>
                  <a:pt x="1055" y="969"/>
                </a:lnTo>
                <a:lnTo>
                  <a:pt x="1057" y="962"/>
                </a:lnTo>
                <a:lnTo>
                  <a:pt x="1058" y="972"/>
                </a:lnTo>
                <a:lnTo>
                  <a:pt x="1059" y="971"/>
                </a:lnTo>
                <a:lnTo>
                  <a:pt x="1060" y="967"/>
                </a:lnTo>
                <a:lnTo>
                  <a:pt x="1061" y="965"/>
                </a:lnTo>
                <a:lnTo>
                  <a:pt x="1062" y="961"/>
                </a:lnTo>
                <a:lnTo>
                  <a:pt x="1063" y="971"/>
                </a:lnTo>
                <a:lnTo>
                  <a:pt x="1065" y="967"/>
                </a:lnTo>
                <a:lnTo>
                  <a:pt x="1065" y="964"/>
                </a:lnTo>
                <a:lnTo>
                  <a:pt x="1067" y="963"/>
                </a:lnTo>
                <a:lnTo>
                  <a:pt x="1068" y="954"/>
                </a:lnTo>
                <a:lnTo>
                  <a:pt x="1068" y="969"/>
                </a:lnTo>
                <a:lnTo>
                  <a:pt x="1070" y="974"/>
                </a:lnTo>
                <a:lnTo>
                  <a:pt x="1071" y="966"/>
                </a:lnTo>
                <a:lnTo>
                  <a:pt x="1072" y="966"/>
                </a:lnTo>
                <a:lnTo>
                  <a:pt x="1073" y="973"/>
                </a:lnTo>
                <a:lnTo>
                  <a:pt x="1074" y="973"/>
                </a:lnTo>
                <a:lnTo>
                  <a:pt x="1075" y="964"/>
                </a:lnTo>
                <a:lnTo>
                  <a:pt x="1076" y="964"/>
                </a:lnTo>
                <a:lnTo>
                  <a:pt x="1077" y="965"/>
                </a:lnTo>
                <a:lnTo>
                  <a:pt x="1078" y="967"/>
                </a:lnTo>
                <a:lnTo>
                  <a:pt x="1080" y="962"/>
                </a:lnTo>
                <a:lnTo>
                  <a:pt x="1080" y="958"/>
                </a:lnTo>
                <a:lnTo>
                  <a:pt x="1082" y="970"/>
                </a:lnTo>
                <a:lnTo>
                  <a:pt x="1083" y="971"/>
                </a:lnTo>
                <a:lnTo>
                  <a:pt x="1083" y="962"/>
                </a:lnTo>
                <a:lnTo>
                  <a:pt x="1085" y="967"/>
                </a:lnTo>
                <a:lnTo>
                  <a:pt x="1086" y="961"/>
                </a:lnTo>
                <a:lnTo>
                  <a:pt x="1087" y="958"/>
                </a:lnTo>
                <a:lnTo>
                  <a:pt x="1088" y="960"/>
                </a:lnTo>
                <a:lnTo>
                  <a:pt x="1089" y="957"/>
                </a:lnTo>
                <a:lnTo>
                  <a:pt x="1090" y="970"/>
                </a:lnTo>
                <a:lnTo>
                  <a:pt x="1091" y="962"/>
                </a:lnTo>
                <a:lnTo>
                  <a:pt x="1092" y="956"/>
                </a:lnTo>
                <a:lnTo>
                  <a:pt x="1093" y="968"/>
                </a:lnTo>
                <a:lnTo>
                  <a:pt x="1095" y="971"/>
                </a:lnTo>
                <a:lnTo>
                  <a:pt x="1095" y="979"/>
                </a:lnTo>
                <a:lnTo>
                  <a:pt x="1097" y="974"/>
                </a:lnTo>
                <a:lnTo>
                  <a:pt x="1098" y="955"/>
                </a:lnTo>
                <a:lnTo>
                  <a:pt x="1098" y="959"/>
                </a:lnTo>
                <a:lnTo>
                  <a:pt x="1100" y="965"/>
                </a:lnTo>
                <a:lnTo>
                  <a:pt x="1101" y="966"/>
                </a:lnTo>
                <a:lnTo>
                  <a:pt x="1102" y="964"/>
                </a:lnTo>
                <a:lnTo>
                  <a:pt x="1103" y="965"/>
                </a:lnTo>
                <a:lnTo>
                  <a:pt x="1104" y="950"/>
                </a:lnTo>
                <a:lnTo>
                  <a:pt x="1105" y="961"/>
                </a:lnTo>
                <a:lnTo>
                  <a:pt x="1106" y="962"/>
                </a:lnTo>
                <a:lnTo>
                  <a:pt x="1107" y="953"/>
                </a:lnTo>
                <a:lnTo>
                  <a:pt x="1108" y="965"/>
                </a:lnTo>
                <a:lnTo>
                  <a:pt x="1110" y="963"/>
                </a:lnTo>
                <a:lnTo>
                  <a:pt x="1110" y="951"/>
                </a:lnTo>
                <a:lnTo>
                  <a:pt x="1112" y="966"/>
                </a:lnTo>
                <a:lnTo>
                  <a:pt x="1113" y="971"/>
                </a:lnTo>
                <a:lnTo>
                  <a:pt x="1113" y="965"/>
                </a:lnTo>
                <a:lnTo>
                  <a:pt x="1115" y="958"/>
                </a:lnTo>
                <a:lnTo>
                  <a:pt x="1116" y="958"/>
                </a:lnTo>
                <a:lnTo>
                  <a:pt x="1117" y="954"/>
                </a:lnTo>
                <a:lnTo>
                  <a:pt x="1118" y="957"/>
                </a:lnTo>
                <a:lnTo>
                  <a:pt x="1119" y="965"/>
                </a:lnTo>
                <a:lnTo>
                  <a:pt x="1120" y="960"/>
                </a:lnTo>
                <a:lnTo>
                  <a:pt x="1121" y="959"/>
                </a:lnTo>
                <a:lnTo>
                  <a:pt x="1123" y="958"/>
                </a:lnTo>
                <a:lnTo>
                  <a:pt x="1123" y="964"/>
                </a:lnTo>
                <a:lnTo>
                  <a:pt x="1125" y="974"/>
                </a:lnTo>
                <a:lnTo>
                  <a:pt x="1125" y="971"/>
                </a:lnTo>
                <a:lnTo>
                  <a:pt x="1127" y="960"/>
                </a:lnTo>
                <a:lnTo>
                  <a:pt x="1128" y="964"/>
                </a:lnTo>
                <a:lnTo>
                  <a:pt x="1129" y="975"/>
                </a:lnTo>
                <a:lnTo>
                  <a:pt x="1130" y="956"/>
                </a:lnTo>
                <a:lnTo>
                  <a:pt x="1131" y="961"/>
                </a:lnTo>
                <a:lnTo>
                  <a:pt x="1132" y="967"/>
                </a:lnTo>
                <a:lnTo>
                  <a:pt x="1133" y="956"/>
                </a:lnTo>
                <a:lnTo>
                  <a:pt x="1134" y="949"/>
                </a:lnTo>
                <a:lnTo>
                  <a:pt x="1135" y="963"/>
                </a:lnTo>
                <a:lnTo>
                  <a:pt x="1136" y="973"/>
                </a:lnTo>
                <a:lnTo>
                  <a:pt x="1138" y="965"/>
                </a:lnTo>
                <a:lnTo>
                  <a:pt x="1138" y="957"/>
                </a:lnTo>
                <a:lnTo>
                  <a:pt x="1140" y="967"/>
                </a:lnTo>
                <a:lnTo>
                  <a:pt x="1140" y="960"/>
                </a:lnTo>
                <a:lnTo>
                  <a:pt x="1142" y="947"/>
                </a:lnTo>
                <a:lnTo>
                  <a:pt x="1143" y="958"/>
                </a:lnTo>
                <a:lnTo>
                  <a:pt x="1144" y="967"/>
                </a:lnTo>
                <a:lnTo>
                  <a:pt x="1145" y="959"/>
                </a:lnTo>
                <a:lnTo>
                  <a:pt x="1146" y="959"/>
                </a:lnTo>
                <a:lnTo>
                  <a:pt x="1147" y="954"/>
                </a:lnTo>
                <a:lnTo>
                  <a:pt x="1148" y="964"/>
                </a:lnTo>
                <a:lnTo>
                  <a:pt x="1149" y="969"/>
                </a:lnTo>
                <a:lnTo>
                  <a:pt x="1150" y="967"/>
                </a:lnTo>
                <a:lnTo>
                  <a:pt x="1151" y="962"/>
                </a:lnTo>
                <a:lnTo>
                  <a:pt x="1153" y="955"/>
                </a:lnTo>
                <a:lnTo>
                  <a:pt x="1153" y="952"/>
                </a:lnTo>
                <a:lnTo>
                  <a:pt x="1155" y="949"/>
                </a:lnTo>
                <a:lnTo>
                  <a:pt x="1156" y="952"/>
                </a:lnTo>
                <a:lnTo>
                  <a:pt x="1157" y="962"/>
                </a:lnTo>
                <a:lnTo>
                  <a:pt x="1158" y="960"/>
                </a:lnTo>
                <a:lnTo>
                  <a:pt x="1159" y="965"/>
                </a:lnTo>
                <a:lnTo>
                  <a:pt x="1160" y="954"/>
                </a:lnTo>
                <a:lnTo>
                  <a:pt x="1161" y="962"/>
                </a:lnTo>
                <a:lnTo>
                  <a:pt x="1162" y="960"/>
                </a:lnTo>
                <a:lnTo>
                  <a:pt x="1163" y="967"/>
                </a:lnTo>
                <a:lnTo>
                  <a:pt x="1164" y="965"/>
                </a:lnTo>
                <a:lnTo>
                  <a:pt x="1165" y="964"/>
                </a:lnTo>
                <a:lnTo>
                  <a:pt x="1166" y="954"/>
                </a:lnTo>
                <a:lnTo>
                  <a:pt x="1168" y="953"/>
                </a:lnTo>
                <a:lnTo>
                  <a:pt x="1168" y="949"/>
                </a:lnTo>
                <a:lnTo>
                  <a:pt x="1170" y="964"/>
                </a:lnTo>
                <a:lnTo>
                  <a:pt x="1171" y="953"/>
                </a:lnTo>
                <a:lnTo>
                  <a:pt x="1172" y="958"/>
                </a:lnTo>
                <a:lnTo>
                  <a:pt x="1173" y="964"/>
                </a:lnTo>
                <a:lnTo>
                  <a:pt x="1174" y="941"/>
                </a:lnTo>
                <a:lnTo>
                  <a:pt x="1175" y="954"/>
                </a:lnTo>
                <a:lnTo>
                  <a:pt x="1176" y="956"/>
                </a:lnTo>
                <a:lnTo>
                  <a:pt x="1177" y="960"/>
                </a:lnTo>
                <a:lnTo>
                  <a:pt x="1178" y="959"/>
                </a:lnTo>
                <a:lnTo>
                  <a:pt x="1179" y="955"/>
                </a:lnTo>
                <a:lnTo>
                  <a:pt x="1180" y="950"/>
                </a:lnTo>
                <a:lnTo>
                  <a:pt x="1181" y="960"/>
                </a:lnTo>
                <a:lnTo>
                  <a:pt x="1183" y="958"/>
                </a:lnTo>
                <a:lnTo>
                  <a:pt x="1185" y="955"/>
                </a:lnTo>
                <a:lnTo>
                  <a:pt x="1186" y="966"/>
                </a:lnTo>
                <a:lnTo>
                  <a:pt x="1187" y="959"/>
                </a:lnTo>
                <a:lnTo>
                  <a:pt x="1188" y="960"/>
                </a:lnTo>
                <a:lnTo>
                  <a:pt x="1189" y="954"/>
                </a:lnTo>
                <a:lnTo>
                  <a:pt x="1190" y="949"/>
                </a:lnTo>
                <a:lnTo>
                  <a:pt x="1191" y="957"/>
                </a:lnTo>
                <a:lnTo>
                  <a:pt x="1192" y="961"/>
                </a:lnTo>
                <a:lnTo>
                  <a:pt x="1193" y="962"/>
                </a:lnTo>
                <a:lnTo>
                  <a:pt x="1194" y="961"/>
                </a:lnTo>
                <a:lnTo>
                  <a:pt x="1195" y="956"/>
                </a:lnTo>
                <a:lnTo>
                  <a:pt x="1196" y="954"/>
                </a:lnTo>
                <a:lnTo>
                  <a:pt x="1198" y="959"/>
                </a:lnTo>
                <a:lnTo>
                  <a:pt x="1198" y="963"/>
                </a:lnTo>
                <a:lnTo>
                  <a:pt x="1200" y="944"/>
                </a:lnTo>
                <a:lnTo>
                  <a:pt x="1201" y="950"/>
                </a:lnTo>
                <a:lnTo>
                  <a:pt x="1202" y="958"/>
                </a:lnTo>
                <a:lnTo>
                  <a:pt x="1203" y="954"/>
                </a:lnTo>
                <a:lnTo>
                  <a:pt x="1204" y="965"/>
                </a:lnTo>
                <a:lnTo>
                  <a:pt x="1205" y="942"/>
                </a:lnTo>
                <a:lnTo>
                  <a:pt x="1206" y="956"/>
                </a:lnTo>
                <a:lnTo>
                  <a:pt x="1207" y="954"/>
                </a:lnTo>
                <a:lnTo>
                  <a:pt x="1208" y="955"/>
                </a:lnTo>
                <a:lnTo>
                  <a:pt x="1209" y="956"/>
                </a:lnTo>
                <a:lnTo>
                  <a:pt x="1210" y="962"/>
                </a:lnTo>
                <a:lnTo>
                  <a:pt x="1211" y="952"/>
                </a:lnTo>
                <a:lnTo>
                  <a:pt x="1213" y="947"/>
                </a:lnTo>
                <a:lnTo>
                  <a:pt x="1213" y="956"/>
                </a:lnTo>
                <a:lnTo>
                  <a:pt x="1215" y="956"/>
                </a:lnTo>
                <a:lnTo>
                  <a:pt x="1216" y="952"/>
                </a:lnTo>
                <a:lnTo>
                  <a:pt x="1217" y="956"/>
                </a:lnTo>
                <a:lnTo>
                  <a:pt x="1218" y="959"/>
                </a:lnTo>
                <a:lnTo>
                  <a:pt x="1219" y="939"/>
                </a:lnTo>
                <a:lnTo>
                  <a:pt x="1220" y="952"/>
                </a:lnTo>
                <a:lnTo>
                  <a:pt x="1221" y="956"/>
                </a:lnTo>
                <a:lnTo>
                  <a:pt x="1222" y="958"/>
                </a:lnTo>
                <a:lnTo>
                  <a:pt x="1223" y="958"/>
                </a:lnTo>
                <a:lnTo>
                  <a:pt x="1224" y="947"/>
                </a:lnTo>
                <a:lnTo>
                  <a:pt x="1226" y="945"/>
                </a:lnTo>
                <a:lnTo>
                  <a:pt x="1226" y="962"/>
                </a:lnTo>
                <a:lnTo>
                  <a:pt x="1228" y="960"/>
                </a:lnTo>
                <a:lnTo>
                  <a:pt x="1228" y="952"/>
                </a:lnTo>
                <a:lnTo>
                  <a:pt x="1230" y="949"/>
                </a:lnTo>
                <a:lnTo>
                  <a:pt x="1231" y="947"/>
                </a:lnTo>
                <a:lnTo>
                  <a:pt x="1232" y="940"/>
                </a:lnTo>
                <a:lnTo>
                  <a:pt x="1233" y="952"/>
                </a:lnTo>
                <a:lnTo>
                  <a:pt x="1234" y="954"/>
                </a:lnTo>
                <a:lnTo>
                  <a:pt x="1235" y="959"/>
                </a:lnTo>
                <a:lnTo>
                  <a:pt x="1236" y="956"/>
                </a:lnTo>
                <a:lnTo>
                  <a:pt x="1238" y="954"/>
                </a:lnTo>
                <a:lnTo>
                  <a:pt x="1238" y="941"/>
                </a:lnTo>
                <a:lnTo>
                  <a:pt x="1239" y="944"/>
                </a:lnTo>
                <a:lnTo>
                  <a:pt x="1241" y="952"/>
                </a:lnTo>
                <a:lnTo>
                  <a:pt x="1241" y="950"/>
                </a:lnTo>
                <a:lnTo>
                  <a:pt x="1243" y="941"/>
                </a:lnTo>
                <a:lnTo>
                  <a:pt x="1243" y="952"/>
                </a:lnTo>
                <a:lnTo>
                  <a:pt x="1245" y="949"/>
                </a:lnTo>
                <a:lnTo>
                  <a:pt x="1246" y="951"/>
                </a:lnTo>
                <a:lnTo>
                  <a:pt x="1247" y="950"/>
                </a:lnTo>
                <a:lnTo>
                  <a:pt x="1248" y="943"/>
                </a:lnTo>
                <a:lnTo>
                  <a:pt x="1249" y="950"/>
                </a:lnTo>
                <a:lnTo>
                  <a:pt x="1250" y="945"/>
                </a:lnTo>
                <a:lnTo>
                  <a:pt x="1251" y="941"/>
                </a:lnTo>
                <a:lnTo>
                  <a:pt x="1253" y="952"/>
                </a:lnTo>
                <a:lnTo>
                  <a:pt x="1253" y="954"/>
                </a:lnTo>
                <a:lnTo>
                  <a:pt x="1254" y="956"/>
                </a:lnTo>
                <a:lnTo>
                  <a:pt x="1256" y="955"/>
                </a:lnTo>
                <a:lnTo>
                  <a:pt x="1256" y="954"/>
                </a:lnTo>
                <a:lnTo>
                  <a:pt x="1258" y="958"/>
                </a:lnTo>
                <a:lnTo>
                  <a:pt x="1259" y="940"/>
                </a:lnTo>
                <a:lnTo>
                  <a:pt x="1260" y="939"/>
                </a:lnTo>
                <a:lnTo>
                  <a:pt x="1261" y="937"/>
                </a:lnTo>
                <a:lnTo>
                  <a:pt x="1262" y="952"/>
                </a:lnTo>
                <a:lnTo>
                  <a:pt x="1263" y="947"/>
                </a:lnTo>
                <a:lnTo>
                  <a:pt x="1264" y="947"/>
                </a:lnTo>
                <a:lnTo>
                  <a:pt x="1265" y="945"/>
                </a:lnTo>
                <a:lnTo>
                  <a:pt x="1266" y="944"/>
                </a:lnTo>
                <a:lnTo>
                  <a:pt x="1268" y="945"/>
                </a:lnTo>
                <a:lnTo>
                  <a:pt x="1268" y="952"/>
                </a:lnTo>
                <a:lnTo>
                  <a:pt x="1269" y="957"/>
                </a:lnTo>
                <a:lnTo>
                  <a:pt x="1271" y="947"/>
                </a:lnTo>
                <a:lnTo>
                  <a:pt x="1271" y="950"/>
                </a:lnTo>
                <a:lnTo>
                  <a:pt x="1273" y="945"/>
                </a:lnTo>
                <a:lnTo>
                  <a:pt x="1274" y="945"/>
                </a:lnTo>
                <a:lnTo>
                  <a:pt x="1275" y="952"/>
                </a:lnTo>
                <a:lnTo>
                  <a:pt x="1276" y="934"/>
                </a:lnTo>
                <a:lnTo>
                  <a:pt x="1277" y="940"/>
                </a:lnTo>
                <a:lnTo>
                  <a:pt x="1278" y="952"/>
                </a:lnTo>
                <a:lnTo>
                  <a:pt x="1279" y="954"/>
                </a:lnTo>
                <a:lnTo>
                  <a:pt x="1280" y="937"/>
                </a:lnTo>
                <a:lnTo>
                  <a:pt x="1281" y="948"/>
                </a:lnTo>
                <a:lnTo>
                  <a:pt x="1283" y="940"/>
                </a:lnTo>
                <a:lnTo>
                  <a:pt x="1283" y="939"/>
                </a:lnTo>
                <a:lnTo>
                  <a:pt x="1284" y="953"/>
                </a:lnTo>
                <a:lnTo>
                  <a:pt x="1286" y="956"/>
                </a:lnTo>
                <a:lnTo>
                  <a:pt x="1286" y="946"/>
                </a:lnTo>
                <a:lnTo>
                  <a:pt x="1288" y="947"/>
                </a:lnTo>
                <a:lnTo>
                  <a:pt x="1289" y="951"/>
                </a:lnTo>
                <a:lnTo>
                  <a:pt x="1290" y="950"/>
                </a:lnTo>
                <a:lnTo>
                  <a:pt x="1291" y="945"/>
                </a:lnTo>
                <a:lnTo>
                  <a:pt x="1292" y="943"/>
                </a:lnTo>
                <a:lnTo>
                  <a:pt x="1293" y="943"/>
                </a:lnTo>
                <a:lnTo>
                  <a:pt x="1294" y="943"/>
                </a:lnTo>
                <a:lnTo>
                  <a:pt x="1295" y="943"/>
                </a:lnTo>
                <a:lnTo>
                  <a:pt x="1296" y="950"/>
                </a:lnTo>
                <a:lnTo>
                  <a:pt x="1298" y="949"/>
                </a:lnTo>
                <a:lnTo>
                  <a:pt x="1298" y="941"/>
                </a:lnTo>
                <a:lnTo>
                  <a:pt x="1300" y="949"/>
                </a:lnTo>
                <a:lnTo>
                  <a:pt x="1301" y="948"/>
                </a:lnTo>
                <a:lnTo>
                  <a:pt x="1301" y="947"/>
                </a:lnTo>
                <a:lnTo>
                  <a:pt x="1303" y="947"/>
                </a:lnTo>
                <a:lnTo>
                  <a:pt x="1304" y="947"/>
                </a:lnTo>
                <a:lnTo>
                  <a:pt x="1305" y="945"/>
                </a:lnTo>
                <a:lnTo>
                  <a:pt x="1306" y="948"/>
                </a:lnTo>
                <a:lnTo>
                  <a:pt x="1307" y="943"/>
                </a:lnTo>
                <a:lnTo>
                  <a:pt x="1308" y="942"/>
                </a:lnTo>
                <a:lnTo>
                  <a:pt x="1309" y="933"/>
                </a:lnTo>
                <a:lnTo>
                  <a:pt x="1311" y="947"/>
                </a:lnTo>
                <a:lnTo>
                  <a:pt x="1311" y="935"/>
                </a:lnTo>
                <a:lnTo>
                  <a:pt x="1313" y="947"/>
                </a:lnTo>
                <a:lnTo>
                  <a:pt x="1313" y="935"/>
                </a:lnTo>
                <a:lnTo>
                  <a:pt x="1315" y="935"/>
                </a:lnTo>
                <a:lnTo>
                  <a:pt x="1316" y="944"/>
                </a:lnTo>
                <a:lnTo>
                  <a:pt x="1316" y="952"/>
                </a:lnTo>
                <a:lnTo>
                  <a:pt x="1318" y="964"/>
                </a:lnTo>
                <a:lnTo>
                  <a:pt x="1319" y="956"/>
                </a:lnTo>
                <a:lnTo>
                  <a:pt x="1320" y="963"/>
                </a:lnTo>
                <a:lnTo>
                  <a:pt x="1321" y="950"/>
                </a:lnTo>
                <a:lnTo>
                  <a:pt x="1322" y="948"/>
                </a:lnTo>
                <a:lnTo>
                  <a:pt x="1323" y="944"/>
                </a:lnTo>
                <a:lnTo>
                  <a:pt x="1324" y="943"/>
                </a:lnTo>
                <a:lnTo>
                  <a:pt x="1326" y="937"/>
                </a:lnTo>
                <a:lnTo>
                  <a:pt x="1326" y="948"/>
                </a:lnTo>
                <a:lnTo>
                  <a:pt x="1328" y="943"/>
                </a:lnTo>
                <a:lnTo>
                  <a:pt x="1329" y="942"/>
                </a:lnTo>
                <a:lnTo>
                  <a:pt x="1330" y="942"/>
                </a:lnTo>
                <a:lnTo>
                  <a:pt x="1331" y="933"/>
                </a:lnTo>
                <a:lnTo>
                  <a:pt x="1333" y="948"/>
                </a:lnTo>
                <a:lnTo>
                  <a:pt x="1334" y="949"/>
                </a:lnTo>
                <a:lnTo>
                  <a:pt x="1335" y="949"/>
                </a:lnTo>
                <a:lnTo>
                  <a:pt x="1336" y="949"/>
                </a:lnTo>
                <a:lnTo>
                  <a:pt x="1337" y="943"/>
                </a:lnTo>
                <a:lnTo>
                  <a:pt x="1338" y="934"/>
                </a:lnTo>
                <a:lnTo>
                  <a:pt x="1339" y="937"/>
                </a:lnTo>
                <a:lnTo>
                  <a:pt x="1341" y="942"/>
                </a:lnTo>
                <a:lnTo>
                  <a:pt x="1341" y="947"/>
                </a:lnTo>
                <a:lnTo>
                  <a:pt x="1343" y="951"/>
                </a:lnTo>
                <a:lnTo>
                  <a:pt x="1344" y="951"/>
                </a:lnTo>
                <a:lnTo>
                  <a:pt x="1345" y="947"/>
                </a:lnTo>
                <a:lnTo>
                  <a:pt x="1346" y="949"/>
                </a:lnTo>
                <a:lnTo>
                  <a:pt x="1348" y="946"/>
                </a:lnTo>
                <a:lnTo>
                  <a:pt x="1349" y="936"/>
                </a:lnTo>
                <a:lnTo>
                  <a:pt x="1350" y="942"/>
                </a:lnTo>
                <a:lnTo>
                  <a:pt x="1351" y="949"/>
                </a:lnTo>
                <a:lnTo>
                  <a:pt x="1352" y="953"/>
                </a:lnTo>
                <a:lnTo>
                  <a:pt x="1353" y="940"/>
                </a:lnTo>
                <a:lnTo>
                  <a:pt x="1354" y="938"/>
                </a:lnTo>
                <a:lnTo>
                  <a:pt x="1356" y="949"/>
                </a:lnTo>
                <a:lnTo>
                  <a:pt x="1356" y="943"/>
                </a:lnTo>
                <a:lnTo>
                  <a:pt x="1358" y="952"/>
                </a:lnTo>
                <a:lnTo>
                  <a:pt x="1359" y="945"/>
                </a:lnTo>
                <a:lnTo>
                  <a:pt x="1360" y="943"/>
                </a:lnTo>
                <a:lnTo>
                  <a:pt x="1361" y="944"/>
                </a:lnTo>
                <a:lnTo>
                  <a:pt x="1362" y="936"/>
                </a:lnTo>
                <a:lnTo>
                  <a:pt x="1363" y="946"/>
                </a:lnTo>
                <a:lnTo>
                  <a:pt x="1364" y="937"/>
                </a:lnTo>
                <a:lnTo>
                  <a:pt x="1365" y="947"/>
                </a:lnTo>
                <a:lnTo>
                  <a:pt x="1366" y="947"/>
                </a:lnTo>
                <a:lnTo>
                  <a:pt x="1367" y="944"/>
                </a:lnTo>
                <a:lnTo>
                  <a:pt x="1368" y="941"/>
                </a:lnTo>
                <a:lnTo>
                  <a:pt x="1369" y="943"/>
                </a:lnTo>
                <a:lnTo>
                  <a:pt x="1371" y="942"/>
                </a:lnTo>
                <a:lnTo>
                  <a:pt x="1371" y="941"/>
                </a:lnTo>
                <a:lnTo>
                  <a:pt x="1373" y="942"/>
                </a:lnTo>
                <a:lnTo>
                  <a:pt x="1374" y="948"/>
                </a:lnTo>
                <a:lnTo>
                  <a:pt x="1375" y="954"/>
                </a:lnTo>
                <a:lnTo>
                  <a:pt x="1376" y="947"/>
                </a:lnTo>
                <a:lnTo>
                  <a:pt x="1377" y="937"/>
                </a:lnTo>
                <a:lnTo>
                  <a:pt x="1378" y="946"/>
                </a:lnTo>
                <a:lnTo>
                  <a:pt x="1379" y="945"/>
                </a:lnTo>
                <a:lnTo>
                  <a:pt x="1380" y="947"/>
                </a:lnTo>
                <a:lnTo>
                  <a:pt x="1381" y="942"/>
                </a:lnTo>
                <a:lnTo>
                  <a:pt x="1382" y="938"/>
                </a:lnTo>
                <a:lnTo>
                  <a:pt x="1383" y="946"/>
                </a:lnTo>
                <a:lnTo>
                  <a:pt x="1384" y="951"/>
                </a:lnTo>
                <a:lnTo>
                  <a:pt x="1386" y="954"/>
                </a:lnTo>
                <a:lnTo>
                  <a:pt x="1386" y="941"/>
                </a:lnTo>
                <a:lnTo>
                  <a:pt x="1388" y="942"/>
                </a:lnTo>
                <a:lnTo>
                  <a:pt x="1389" y="944"/>
                </a:lnTo>
                <a:lnTo>
                  <a:pt x="1390" y="940"/>
                </a:lnTo>
                <a:lnTo>
                  <a:pt x="1391" y="938"/>
                </a:lnTo>
                <a:lnTo>
                  <a:pt x="1392" y="947"/>
                </a:lnTo>
                <a:lnTo>
                  <a:pt x="1393" y="948"/>
                </a:lnTo>
                <a:lnTo>
                  <a:pt x="1394" y="952"/>
                </a:lnTo>
                <a:lnTo>
                  <a:pt x="1395" y="942"/>
                </a:lnTo>
                <a:lnTo>
                  <a:pt x="1396" y="937"/>
                </a:lnTo>
                <a:lnTo>
                  <a:pt x="1397" y="935"/>
                </a:lnTo>
                <a:lnTo>
                  <a:pt x="1398" y="954"/>
                </a:lnTo>
                <a:lnTo>
                  <a:pt x="1399" y="951"/>
                </a:lnTo>
                <a:lnTo>
                  <a:pt x="1401" y="938"/>
                </a:lnTo>
                <a:lnTo>
                  <a:pt x="1401" y="943"/>
                </a:lnTo>
                <a:lnTo>
                  <a:pt x="1403" y="935"/>
                </a:lnTo>
                <a:lnTo>
                  <a:pt x="1404" y="931"/>
                </a:lnTo>
                <a:lnTo>
                  <a:pt x="1405" y="939"/>
                </a:lnTo>
                <a:lnTo>
                  <a:pt x="1406" y="947"/>
                </a:lnTo>
                <a:lnTo>
                  <a:pt x="1407" y="950"/>
                </a:lnTo>
                <a:lnTo>
                  <a:pt x="1408" y="941"/>
                </a:lnTo>
                <a:lnTo>
                  <a:pt x="1409" y="952"/>
                </a:lnTo>
                <a:lnTo>
                  <a:pt x="1410" y="951"/>
                </a:lnTo>
                <a:lnTo>
                  <a:pt x="1411" y="931"/>
                </a:lnTo>
                <a:lnTo>
                  <a:pt x="1412" y="939"/>
                </a:lnTo>
                <a:lnTo>
                  <a:pt x="1414" y="947"/>
                </a:lnTo>
                <a:lnTo>
                  <a:pt x="1414" y="945"/>
                </a:lnTo>
                <a:lnTo>
                  <a:pt x="1416" y="951"/>
                </a:lnTo>
                <a:lnTo>
                  <a:pt x="1416" y="941"/>
                </a:lnTo>
                <a:lnTo>
                  <a:pt x="1418" y="951"/>
                </a:lnTo>
                <a:lnTo>
                  <a:pt x="1419" y="944"/>
                </a:lnTo>
                <a:lnTo>
                  <a:pt x="1420" y="946"/>
                </a:lnTo>
                <a:lnTo>
                  <a:pt x="1421" y="960"/>
                </a:lnTo>
                <a:lnTo>
                  <a:pt x="1422" y="957"/>
                </a:lnTo>
                <a:lnTo>
                  <a:pt x="1423" y="945"/>
                </a:lnTo>
                <a:lnTo>
                  <a:pt x="1424" y="945"/>
                </a:lnTo>
                <a:lnTo>
                  <a:pt x="1425" y="948"/>
                </a:lnTo>
                <a:lnTo>
                  <a:pt x="1426" y="949"/>
                </a:lnTo>
                <a:lnTo>
                  <a:pt x="1427" y="948"/>
                </a:lnTo>
                <a:lnTo>
                  <a:pt x="1429" y="952"/>
                </a:lnTo>
                <a:lnTo>
                  <a:pt x="1429" y="956"/>
                </a:lnTo>
                <a:lnTo>
                  <a:pt x="1431" y="943"/>
                </a:lnTo>
                <a:lnTo>
                  <a:pt x="1431" y="955"/>
                </a:lnTo>
                <a:lnTo>
                  <a:pt x="1433" y="943"/>
                </a:lnTo>
                <a:lnTo>
                  <a:pt x="1434" y="943"/>
                </a:lnTo>
                <a:lnTo>
                  <a:pt x="1435" y="937"/>
                </a:lnTo>
                <a:lnTo>
                  <a:pt x="1436" y="941"/>
                </a:lnTo>
                <a:lnTo>
                  <a:pt x="1437" y="939"/>
                </a:lnTo>
                <a:lnTo>
                  <a:pt x="1438" y="953"/>
                </a:lnTo>
                <a:lnTo>
                  <a:pt x="1439" y="941"/>
                </a:lnTo>
                <a:lnTo>
                  <a:pt x="1440" y="943"/>
                </a:lnTo>
                <a:lnTo>
                  <a:pt x="1441" y="948"/>
                </a:lnTo>
                <a:lnTo>
                  <a:pt x="1442" y="950"/>
                </a:lnTo>
                <a:lnTo>
                  <a:pt x="1444" y="945"/>
                </a:lnTo>
                <a:lnTo>
                  <a:pt x="1444" y="939"/>
                </a:lnTo>
                <a:lnTo>
                  <a:pt x="1446" y="945"/>
                </a:lnTo>
                <a:lnTo>
                  <a:pt x="1447" y="957"/>
                </a:lnTo>
                <a:lnTo>
                  <a:pt x="1448" y="967"/>
                </a:lnTo>
                <a:lnTo>
                  <a:pt x="1449" y="944"/>
                </a:lnTo>
                <a:lnTo>
                  <a:pt x="1450" y="949"/>
                </a:lnTo>
                <a:lnTo>
                  <a:pt x="1451" y="946"/>
                </a:lnTo>
                <a:lnTo>
                  <a:pt x="1452" y="939"/>
                </a:lnTo>
                <a:lnTo>
                  <a:pt x="1453" y="950"/>
                </a:lnTo>
                <a:lnTo>
                  <a:pt x="1454" y="952"/>
                </a:lnTo>
                <a:lnTo>
                  <a:pt x="1455" y="937"/>
                </a:lnTo>
                <a:lnTo>
                  <a:pt x="1456" y="952"/>
                </a:lnTo>
                <a:lnTo>
                  <a:pt x="1457" y="939"/>
                </a:lnTo>
                <a:lnTo>
                  <a:pt x="1459" y="948"/>
                </a:lnTo>
                <a:lnTo>
                  <a:pt x="1459" y="947"/>
                </a:lnTo>
                <a:lnTo>
                  <a:pt x="1461" y="945"/>
                </a:lnTo>
                <a:lnTo>
                  <a:pt x="1462" y="939"/>
                </a:lnTo>
                <a:lnTo>
                  <a:pt x="1463" y="949"/>
                </a:lnTo>
                <a:lnTo>
                  <a:pt x="1464" y="950"/>
                </a:lnTo>
                <a:lnTo>
                  <a:pt x="1465" y="952"/>
                </a:lnTo>
                <a:lnTo>
                  <a:pt x="1466" y="945"/>
                </a:lnTo>
                <a:lnTo>
                  <a:pt x="1467" y="958"/>
                </a:lnTo>
                <a:lnTo>
                  <a:pt x="1468" y="948"/>
                </a:lnTo>
                <a:lnTo>
                  <a:pt x="1469" y="951"/>
                </a:lnTo>
                <a:lnTo>
                  <a:pt x="1470" y="937"/>
                </a:lnTo>
                <a:lnTo>
                  <a:pt x="1471" y="949"/>
                </a:lnTo>
                <a:lnTo>
                  <a:pt x="1472" y="950"/>
                </a:lnTo>
                <a:lnTo>
                  <a:pt x="1474" y="949"/>
                </a:lnTo>
                <a:lnTo>
                  <a:pt x="1474" y="950"/>
                </a:lnTo>
                <a:lnTo>
                  <a:pt x="1476" y="954"/>
                </a:lnTo>
                <a:lnTo>
                  <a:pt x="1477" y="949"/>
                </a:lnTo>
                <a:lnTo>
                  <a:pt x="1478" y="941"/>
                </a:lnTo>
                <a:lnTo>
                  <a:pt x="1479" y="941"/>
                </a:lnTo>
                <a:lnTo>
                  <a:pt x="1480" y="954"/>
                </a:lnTo>
                <a:lnTo>
                  <a:pt x="1481" y="956"/>
                </a:lnTo>
                <a:lnTo>
                  <a:pt x="1482" y="962"/>
                </a:lnTo>
                <a:lnTo>
                  <a:pt x="1483" y="945"/>
                </a:lnTo>
                <a:lnTo>
                  <a:pt x="1484" y="937"/>
                </a:lnTo>
                <a:lnTo>
                  <a:pt x="1486" y="943"/>
                </a:lnTo>
                <a:lnTo>
                  <a:pt x="1487" y="951"/>
                </a:lnTo>
                <a:lnTo>
                  <a:pt x="1489" y="946"/>
                </a:lnTo>
                <a:lnTo>
                  <a:pt x="1489" y="934"/>
                </a:lnTo>
                <a:lnTo>
                  <a:pt x="1491" y="939"/>
                </a:lnTo>
                <a:lnTo>
                  <a:pt x="1492" y="946"/>
                </a:lnTo>
                <a:lnTo>
                  <a:pt x="1493" y="950"/>
                </a:lnTo>
                <a:lnTo>
                  <a:pt x="1494" y="954"/>
                </a:lnTo>
                <a:lnTo>
                  <a:pt x="1495" y="960"/>
                </a:lnTo>
                <a:lnTo>
                  <a:pt x="1496" y="950"/>
                </a:lnTo>
                <a:lnTo>
                  <a:pt x="1497" y="941"/>
                </a:lnTo>
                <a:lnTo>
                  <a:pt x="1499" y="944"/>
                </a:lnTo>
                <a:lnTo>
                  <a:pt x="1499" y="949"/>
                </a:lnTo>
                <a:lnTo>
                  <a:pt x="1501" y="961"/>
                </a:lnTo>
                <a:lnTo>
                  <a:pt x="1501" y="950"/>
                </a:lnTo>
                <a:lnTo>
                  <a:pt x="1502" y="951"/>
                </a:lnTo>
                <a:lnTo>
                  <a:pt x="1504" y="949"/>
                </a:lnTo>
                <a:lnTo>
                  <a:pt x="1504" y="947"/>
                </a:lnTo>
                <a:lnTo>
                  <a:pt x="1506" y="955"/>
                </a:lnTo>
                <a:lnTo>
                  <a:pt x="1507" y="951"/>
                </a:lnTo>
                <a:lnTo>
                  <a:pt x="1508" y="960"/>
                </a:lnTo>
                <a:lnTo>
                  <a:pt x="1509" y="959"/>
                </a:lnTo>
                <a:lnTo>
                  <a:pt x="1510" y="943"/>
                </a:lnTo>
                <a:lnTo>
                  <a:pt x="1511" y="947"/>
                </a:lnTo>
                <a:lnTo>
                  <a:pt x="1512" y="950"/>
                </a:lnTo>
                <a:lnTo>
                  <a:pt x="1514" y="956"/>
                </a:lnTo>
                <a:lnTo>
                  <a:pt x="1514" y="951"/>
                </a:lnTo>
                <a:lnTo>
                  <a:pt x="1516" y="946"/>
                </a:lnTo>
                <a:lnTo>
                  <a:pt x="1517" y="952"/>
                </a:lnTo>
                <a:lnTo>
                  <a:pt x="1517" y="956"/>
                </a:lnTo>
                <a:lnTo>
                  <a:pt x="1519" y="945"/>
                </a:lnTo>
                <a:lnTo>
                  <a:pt x="1519" y="952"/>
                </a:lnTo>
                <a:lnTo>
                  <a:pt x="1521" y="954"/>
                </a:lnTo>
                <a:lnTo>
                  <a:pt x="1522" y="950"/>
                </a:lnTo>
                <a:lnTo>
                  <a:pt x="1523" y="960"/>
                </a:lnTo>
                <a:lnTo>
                  <a:pt x="1524" y="949"/>
                </a:lnTo>
                <a:lnTo>
                  <a:pt x="1525" y="952"/>
                </a:lnTo>
                <a:lnTo>
                  <a:pt x="1526" y="941"/>
                </a:lnTo>
                <a:lnTo>
                  <a:pt x="1527" y="951"/>
                </a:lnTo>
                <a:lnTo>
                  <a:pt x="1529" y="946"/>
                </a:lnTo>
                <a:lnTo>
                  <a:pt x="1529" y="952"/>
                </a:lnTo>
                <a:lnTo>
                  <a:pt x="1531" y="947"/>
                </a:lnTo>
                <a:lnTo>
                  <a:pt x="1532" y="952"/>
                </a:lnTo>
                <a:lnTo>
                  <a:pt x="1532" y="954"/>
                </a:lnTo>
                <a:lnTo>
                  <a:pt x="1534" y="962"/>
                </a:lnTo>
                <a:lnTo>
                  <a:pt x="1534" y="958"/>
                </a:lnTo>
                <a:lnTo>
                  <a:pt x="1536" y="949"/>
                </a:lnTo>
                <a:lnTo>
                  <a:pt x="1537" y="954"/>
                </a:lnTo>
                <a:lnTo>
                  <a:pt x="1538" y="954"/>
                </a:lnTo>
                <a:lnTo>
                  <a:pt x="1539" y="950"/>
                </a:lnTo>
                <a:lnTo>
                  <a:pt x="1540" y="950"/>
                </a:lnTo>
                <a:lnTo>
                  <a:pt x="1541" y="949"/>
                </a:lnTo>
                <a:lnTo>
                  <a:pt x="1542" y="959"/>
                </a:lnTo>
                <a:lnTo>
                  <a:pt x="1544" y="954"/>
                </a:lnTo>
                <a:lnTo>
                  <a:pt x="1544" y="956"/>
                </a:lnTo>
                <a:lnTo>
                  <a:pt x="1546" y="950"/>
                </a:lnTo>
                <a:lnTo>
                  <a:pt x="1547" y="950"/>
                </a:lnTo>
                <a:lnTo>
                  <a:pt x="1548" y="959"/>
                </a:lnTo>
                <a:lnTo>
                  <a:pt x="1549" y="952"/>
                </a:lnTo>
                <a:lnTo>
                  <a:pt x="1550" y="947"/>
                </a:lnTo>
                <a:lnTo>
                  <a:pt x="1551" y="941"/>
                </a:lnTo>
                <a:lnTo>
                  <a:pt x="1552" y="961"/>
                </a:lnTo>
                <a:lnTo>
                  <a:pt x="1553" y="961"/>
                </a:lnTo>
                <a:lnTo>
                  <a:pt x="1554" y="949"/>
                </a:lnTo>
                <a:lnTo>
                  <a:pt x="1555" y="954"/>
                </a:lnTo>
                <a:lnTo>
                  <a:pt x="1556" y="949"/>
                </a:lnTo>
                <a:lnTo>
                  <a:pt x="1557" y="956"/>
                </a:lnTo>
                <a:lnTo>
                  <a:pt x="1559" y="967"/>
                </a:lnTo>
                <a:lnTo>
                  <a:pt x="1559" y="954"/>
                </a:lnTo>
                <a:lnTo>
                  <a:pt x="1561" y="953"/>
                </a:lnTo>
                <a:lnTo>
                  <a:pt x="1562" y="956"/>
                </a:lnTo>
                <a:lnTo>
                  <a:pt x="1563" y="952"/>
                </a:lnTo>
                <a:lnTo>
                  <a:pt x="1564" y="944"/>
                </a:lnTo>
                <a:lnTo>
                  <a:pt x="1565" y="951"/>
                </a:lnTo>
                <a:lnTo>
                  <a:pt x="1566" y="958"/>
                </a:lnTo>
                <a:lnTo>
                  <a:pt x="1567" y="956"/>
                </a:lnTo>
                <a:lnTo>
                  <a:pt x="1568" y="954"/>
                </a:lnTo>
                <a:lnTo>
                  <a:pt x="1569" y="956"/>
                </a:lnTo>
                <a:lnTo>
                  <a:pt x="1570" y="957"/>
                </a:lnTo>
                <a:lnTo>
                  <a:pt x="1571" y="951"/>
                </a:lnTo>
                <a:lnTo>
                  <a:pt x="1572" y="956"/>
                </a:lnTo>
                <a:lnTo>
                  <a:pt x="1574" y="954"/>
                </a:lnTo>
                <a:lnTo>
                  <a:pt x="1574" y="944"/>
                </a:lnTo>
                <a:lnTo>
                  <a:pt x="1576" y="952"/>
                </a:lnTo>
                <a:lnTo>
                  <a:pt x="1577" y="945"/>
                </a:lnTo>
                <a:lnTo>
                  <a:pt x="1578" y="944"/>
                </a:lnTo>
                <a:lnTo>
                  <a:pt x="1579" y="964"/>
                </a:lnTo>
                <a:lnTo>
                  <a:pt x="1580" y="951"/>
                </a:lnTo>
                <a:lnTo>
                  <a:pt x="1581" y="954"/>
                </a:lnTo>
                <a:lnTo>
                  <a:pt x="1582" y="947"/>
                </a:lnTo>
                <a:lnTo>
                  <a:pt x="1583" y="954"/>
                </a:lnTo>
                <a:lnTo>
                  <a:pt x="1584" y="952"/>
                </a:lnTo>
                <a:lnTo>
                  <a:pt x="1585" y="950"/>
                </a:lnTo>
                <a:lnTo>
                  <a:pt x="1586" y="956"/>
                </a:lnTo>
                <a:lnTo>
                  <a:pt x="1587" y="957"/>
                </a:lnTo>
                <a:lnTo>
                  <a:pt x="1589" y="964"/>
                </a:lnTo>
                <a:lnTo>
                  <a:pt x="1589" y="960"/>
                </a:lnTo>
                <a:lnTo>
                  <a:pt x="1591" y="972"/>
                </a:lnTo>
                <a:lnTo>
                  <a:pt x="1592" y="957"/>
                </a:lnTo>
                <a:lnTo>
                  <a:pt x="1593" y="963"/>
                </a:lnTo>
                <a:lnTo>
                  <a:pt x="1594" y="964"/>
                </a:lnTo>
                <a:lnTo>
                  <a:pt x="1595" y="965"/>
                </a:lnTo>
                <a:lnTo>
                  <a:pt x="1596" y="949"/>
                </a:lnTo>
                <a:lnTo>
                  <a:pt x="1597" y="954"/>
                </a:lnTo>
                <a:lnTo>
                  <a:pt x="1598" y="951"/>
                </a:lnTo>
                <a:lnTo>
                  <a:pt x="1599" y="949"/>
                </a:lnTo>
                <a:lnTo>
                  <a:pt x="1600" y="950"/>
                </a:lnTo>
                <a:lnTo>
                  <a:pt x="1602" y="954"/>
                </a:lnTo>
                <a:lnTo>
                  <a:pt x="1602" y="964"/>
                </a:lnTo>
                <a:lnTo>
                  <a:pt x="1604" y="948"/>
                </a:lnTo>
                <a:lnTo>
                  <a:pt x="1604" y="960"/>
                </a:lnTo>
                <a:lnTo>
                  <a:pt x="1606" y="962"/>
                </a:lnTo>
                <a:lnTo>
                  <a:pt x="1607" y="960"/>
                </a:lnTo>
                <a:lnTo>
                  <a:pt x="1608" y="949"/>
                </a:lnTo>
                <a:lnTo>
                  <a:pt x="1609" y="951"/>
                </a:lnTo>
                <a:lnTo>
                  <a:pt x="1610" y="957"/>
                </a:lnTo>
                <a:lnTo>
                  <a:pt x="1611" y="959"/>
                </a:lnTo>
                <a:lnTo>
                  <a:pt x="1612" y="962"/>
                </a:lnTo>
                <a:lnTo>
                  <a:pt x="1613" y="949"/>
                </a:lnTo>
                <a:lnTo>
                  <a:pt x="1614" y="955"/>
                </a:lnTo>
                <a:lnTo>
                  <a:pt x="1615" y="958"/>
                </a:lnTo>
                <a:lnTo>
                  <a:pt x="1617" y="971"/>
                </a:lnTo>
                <a:lnTo>
                  <a:pt x="1617" y="959"/>
                </a:lnTo>
                <a:lnTo>
                  <a:pt x="1619" y="955"/>
                </a:lnTo>
                <a:lnTo>
                  <a:pt x="1619" y="951"/>
                </a:lnTo>
                <a:lnTo>
                  <a:pt x="1621" y="964"/>
                </a:lnTo>
                <a:lnTo>
                  <a:pt x="1622" y="972"/>
                </a:lnTo>
                <a:lnTo>
                  <a:pt x="1623" y="954"/>
                </a:lnTo>
                <a:lnTo>
                  <a:pt x="1624" y="949"/>
                </a:lnTo>
                <a:lnTo>
                  <a:pt x="1625" y="960"/>
                </a:lnTo>
                <a:lnTo>
                  <a:pt x="1626" y="956"/>
                </a:lnTo>
                <a:lnTo>
                  <a:pt x="1627" y="958"/>
                </a:lnTo>
                <a:lnTo>
                  <a:pt x="1628" y="962"/>
                </a:lnTo>
                <a:lnTo>
                  <a:pt x="1629" y="954"/>
                </a:lnTo>
                <a:lnTo>
                  <a:pt x="1630" y="958"/>
                </a:lnTo>
                <a:lnTo>
                  <a:pt x="1632" y="961"/>
                </a:lnTo>
                <a:lnTo>
                  <a:pt x="1632" y="962"/>
                </a:lnTo>
                <a:lnTo>
                  <a:pt x="1634" y="968"/>
                </a:lnTo>
                <a:lnTo>
                  <a:pt x="1635" y="959"/>
                </a:lnTo>
                <a:lnTo>
                  <a:pt x="1636" y="958"/>
                </a:lnTo>
                <a:lnTo>
                  <a:pt x="1637" y="963"/>
                </a:lnTo>
                <a:lnTo>
                  <a:pt x="1638" y="950"/>
                </a:lnTo>
                <a:lnTo>
                  <a:pt x="1639" y="965"/>
                </a:lnTo>
                <a:lnTo>
                  <a:pt x="1640" y="972"/>
                </a:lnTo>
                <a:lnTo>
                  <a:pt x="1641" y="956"/>
                </a:lnTo>
                <a:lnTo>
                  <a:pt x="1642" y="960"/>
                </a:lnTo>
                <a:lnTo>
                  <a:pt x="1643" y="969"/>
                </a:lnTo>
                <a:lnTo>
                  <a:pt x="1644" y="952"/>
                </a:lnTo>
                <a:lnTo>
                  <a:pt x="1645" y="955"/>
                </a:lnTo>
                <a:lnTo>
                  <a:pt x="1647" y="956"/>
                </a:lnTo>
                <a:lnTo>
                  <a:pt x="1647" y="962"/>
                </a:lnTo>
                <a:lnTo>
                  <a:pt x="1649" y="969"/>
                </a:lnTo>
                <a:lnTo>
                  <a:pt x="1650" y="965"/>
                </a:lnTo>
                <a:lnTo>
                  <a:pt x="1651" y="971"/>
                </a:lnTo>
                <a:lnTo>
                  <a:pt x="1652" y="969"/>
                </a:lnTo>
                <a:lnTo>
                  <a:pt x="1653" y="956"/>
                </a:lnTo>
                <a:lnTo>
                  <a:pt x="1654" y="959"/>
                </a:lnTo>
                <a:lnTo>
                  <a:pt x="1655" y="960"/>
                </a:lnTo>
                <a:lnTo>
                  <a:pt x="1656" y="960"/>
                </a:lnTo>
                <a:lnTo>
                  <a:pt x="1657" y="966"/>
                </a:lnTo>
                <a:lnTo>
                  <a:pt x="1658" y="969"/>
                </a:lnTo>
                <a:lnTo>
                  <a:pt x="1659" y="965"/>
                </a:lnTo>
                <a:lnTo>
                  <a:pt x="1660" y="962"/>
                </a:lnTo>
                <a:lnTo>
                  <a:pt x="1662" y="966"/>
                </a:lnTo>
                <a:lnTo>
                  <a:pt x="1662" y="961"/>
                </a:lnTo>
                <a:lnTo>
                  <a:pt x="1664" y="966"/>
                </a:lnTo>
                <a:lnTo>
                  <a:pt x="1665" y="966"/>
                </a:lnTo>
                <a:lnTo>
                  <a:pt x="1666" y="953"/>
                </a:lnTo>
                <a:lnTo>
                  <a:pt x="1667" y="961"/>
                </a:lnTo>
                <a:lnTo>
                  <a:pt x="1668" y="966"/>
                </a:lnTo>
                <a:lnTo>
                  <a:pt x="1669" y="967"/>
                </a:lnTo>
                <a:lnTo>
                  <a:pt x="1670" y="974"/>
                </a:lnTo>
                <a:lnTo>
                  <a:pt x="1671" y="960"/>
                </a:lnTo>
                <a:lnTo>
                  <a:pt x="1672" y="960"/>
                </a:lnTo>
                <a:lnTo>
                  <a:pt x="1673" y="963"/>
                </a:lnTo>
                <a:lnTo>
                  <a:pt x="1674" y="973"/>
                </a:lnTo>
                <a:lnTo>
                  <a:pt x="1675" y="973"/>
                </a:lnTo>
                <a:lnTo>
                  <a:pt x="1677" y="960"/>
                </a:lnTo>
                <a:lnTo>
                  <a:pt x="1677" y="958"/>
                </a:lnTo>
                <a:lnTo>
                  <a:pt x="1679" y="973"/>
                </a:lnTo>
                <a:lnTo>
                  <a:pt x="1680" y="967"/>
                </a:lnTo>
                <a:lnTo>
                  <a:pt x="1681" y="967"/>
                </a:lnTo>
                <a:lnTo>
                  <a:pt x="1682" y="962"/>
                </a:lnTo>
                <a:lnTo>
                  <a:pt x="1683" y="959"/>
                </a:lnTo>
                <a:lnTo>
                  <a:pt x="1684" y="960"/>
                </a:lnTo>
                <a:lnTo>
                  <a:pt x="1685" y="966"/>
                </a:lnTo>
                <a:lnTo>
                  <a:pt x="1687" y="952"/>
                </a:lnTo>
                <a:lnTo>
                  <a:pt x="1687" y="961"/>
                </a:lnTo>
                <a:lnTo>
                  <a:pt x="1688" y="963"/>
                </a:lnTo>
                <a:lnTo>
                  <a:pt x="1689" y="965"/>
                </a:lnTo>
                <a:lnTo>
                  <a:pt x="1690" y="963"/>
                </a:lnTo>
                <a:lnTo>
                  <a:pt x="1692" y="964"/>
                </a:lnTo>
                <a:lnTo>
                  <a:pt x="1692" y="968"/>
                </a:lnTo>
                <a:lnTo>
                  <a:pt x="1694" y="966"/>
                </a:lnTo>
                <a:lnTo>
                  <a:pt x="1695" y="971"/>
                </a:lnTo>
                <a:lnTo>
                  <a:pt x="1696" y="969"/>
                </a:lnTo>
                <a:lnTo>
                  <a:pt x="1697" y="969"/>
                </a:lnTo>
                <a:lnTo>
                  <a:pt x="1698" y="970"/>
                </a:lnTo>
                <a:lnTo>
                  <a:pt x="1699" y="965"/>
                </a:lnTo>
                <a:lnTo>
                  <a:pt x="1700" y="956"/>
                </a:lnTo>
                <a:lnTo>
                  <a:pt x="1702" y="965"/>
                </a:lnTo>
                <a:lnTo>
                  <a:pt x="1702" y="970"/>
                </a:lnTo>
                <a:lnTo>
                  <a:pt x="1703" y="967"/>
                </a:lnTo>
                <a:lnTo>
                  <a:pt x="1705" y="969"/>
                </a:lnTo>
                <a:lnTo>
                  <a:pt x="1705" y="967"/>
                </a:lnTo>
                <a:lnTo>
                  <a:pt x="1707" y="951"/>
                </a:lnTo>
                <a:lnTo>
                  <a:pt x="1707" y="958"/>
                </a:lnTo>
                <a:lnTo>
                  <a:pt x="1709" y="976"/>
                </a:lnTo>
                <a:lnTo>
                  <a:pt x="1710" y="972"/>
                </a:lnTo>
                <a:lnTo>
                  <a:pt x="1711" y="976"/>
                </a:lnTo>
                <a:lnTo>
                  <a:pt x="1712" y="968"/>
                </a:lnTo>
                <a:lnTo>
                  <a:pt x="1713" y="966"/>
                </a:lnTo>
                <a:lnTo>
                  <a:pt x="1714" y="967"/>
                </a:lnTo>
                <a:lnTo>
                  <a:pt x="1715" y="955"/>
                </a:lnTo>
                <a:lnTo>
                  <a:pt x="1717" y="958"/>
                </a:lnTo>
                <a:lnTo>
                  <a:pt x="1717" y="957"/>
                </a:lnTo>
                <a:lnTo>
                  <a:pt x="1718" y="967"/>
                </a:lnTo>
                <a:lnTo>
                  <a:pt x="1720" y="964"/>
                </a:lnTo>
                <a:lnTo>
                  <a:pt x="1720" y="969"/>
                </a:lnTo>
                <a:lnTo>
                  <a:pt x="1722" y="972"/>
                </a:lnTo>
                <a:lnTo>
                  <a:pt x="1722" y="966"/>
                </a:lnTo>
                <a:lnTo>
                  <a:pt x="1724" y="964"/>
                </a:lnTo>
                <a:lnTo>
                  <a:pt x="1725" y="975"/>
                </a:lnTo>
                <a:lnTo>
                  <a:pt x="1726" y="969"/>
                </a:lnTo>
                <a:lnTo>
                  <a:pt x="1727" y="968"/>
                </a:lnTo>
                <a:lnTo>
                  <a:pt x="1728" y="962"/>
                </a:lnTo>
                <a:lnTo>
                  <a:pt x="1729" y="965"/>
                </a:lnTo>
                <a:lnTo>
                  <a:pt x="1730" y="966"/>
                </a:lnTo>
                <a:lnTo>
                  <a:pt x="1732" y="973"/>
                </a:lnTo>
                <a:lnTo>
                  <a:pt x="1732" y="968"/>
                </a:lnTo>
                <a:lnTo>
                  <a:pt x="1734" y="967"/>
                </a:lnTo>
                <a:lnTo>
                  <a:pt x="1735" y="967"/>
                </a:lnTo>
                <a:lnTo>
                  <a:pt x="1735" y="956"/>
                </a:lnTo>
                <a:lnTo>
                  <a:pt x="1737" y="958"/>
                </a:lnTo>
                <a:lnTo>
                  <a:pt x="1738" y="957"/>
                </a:lnTo>
                <a:lnTo>
                  <a:pt x="1739" y="965"/>
                </a:lnTo>
                <a:lnTo>
                  <a:pt x="1740" y="979"/>
                </a:lnTo>
                <a:lnTo>
                  <a:pt x="1741" y="979"/>
                </a:lnTo>
                <a:lnTo>
                  <a:pt x="1742" y="971"/>
                </a:lnTo>
                <a:lnTo>
                  <a:pt x="1743" y="960"/>
                </a:lnTo>
                <a:lnTo>
                  <a:pt x="1744" y="974"/>
                </a:lnTo>
                <a:lnTo>
                  <a:pt x="1745" y="984"/>
                </a:lnTo>
                <a:lnTo>
                  <a:pt x="1747" y="967"/>
                </a:lnTo>
                <a:lnTo>
                  <a:pt x="1747" y="966"/>
                </a:lnTo>
                <a:lnTo>
                  <a:pt x="1749" y="965"/>
                </a:lnTo>
                <a:lnTo>
                  <a:pt x="1750" y="957"/>
                </a:lnTo>
                <a:lnTo>
                  <a:pt x="1750" y="960"/>
                </a:lnTo>
                <a:lnTo>
                  <a:pt x="1752" y="967"/>
                </a:lnTo>
                <a:lnTo>
                  <a:pt x="1753" y="973"/>
                </a:lnTo>
                <a:lnTo>
                  <a:pt x="1754" y="967"/>
                </a:lnTo>
                <a:lnTo>
                  <a:pt x="1755" y="968"/>
                </a:lnTo>
                <a:lnTo>
                  <a:pt x="1756" y="970"/>
                </a:lnTo>
                <a:lnTo>
                  <a:pt x="1757" y="962"/>
                </a:lnTo>
                <a:lnTo>
                  <a:pt x="1758" y="965"/>
                </a:lnTo>
                <a:lnTo>
                  <a:pt x="1759" y="968"/>
                </a:lnTo>
                <a:lnTo>
                  <a:pt x="1760" y="969"/>
                </a:lnTo>
                <a:lnTo>
                  <a:pt x="1762" y="960"/>
                </a:lnTo>
                <a:lnTo>
                  <a:pt x="1762" y="965"/>
                </a:lnTo>
                <a:lnTo>
                  <a:pt x="1764" y="965"/>
                </a:lnTo>
                <a:lnTo>
                  <a:pt x="1765" y="950"/>
                </a:lnTo>
                <a:lnTo>
                  <a:pt x="1765" y="971"/>
                </a:lnTo>
                <a:lnTo>
                  <a:pt x="1767" y="969"/>
                </a:lnTo>
                <a:lnTo>
                  <a:pt x="1768" y="977"/>
                </a:lnTo>
                <a:lnTo>
                  <a:pt x="1769" y="972"/>
                </a:lnTo>
                <a:lnTo>
                  <a:pt x="1770" y="959"/>
                </a:lnTo>
                <a:lnTo>
                  <a:pt x="1771" y="971"/>
                </a:lnTo>
                <a:lnTo>
                  <a:pt x="1772" y="971"/>
                </a:lnTo>
                <a:lnTo>
                  <a:pt x="1773" y="971"/>
                </a:lnTo>
                <a:lnTo>
                  <a:pt x="1774" y="978"/>
                </a:lnTo>
                <a:lnTo>
                  <a:pt x="1775" y="980"/>
                </a:lnTo>
                <a:lnTo>
                  <a:pt x="1777" y="967"/>
                </a:lnTo>
                <a:lnTo>
                  <a:pt x="1777" y="965"/>
                </a:lnTo>
                <a:lnTo>
                  <a:pt x="1779" y="954"/>
                </a:lnTo>
                <a:lnTo>
                  <a:pt x="1780" y="961"/>
                </a:lnTo>
                <a:lnTo>
                  <a:pt x="1780" y="975"/>
                </a:lnTo>
                <a:lnTo>
                  <a:pt x="1782" y="969"/>
                </a:lnTo>
                <a:lnTo>
                  <a:pt x="1783" y="965"/>
                </a:lnTo>
                <a:lnTo>
                  <a:pt x="1784" y="974"/>
                </a:lnTo>
                <a:lnTo>
                  <a:pt x="1785" y="979"/>
                </a:lnTo>
                <a:lnTo>
                  <a:pt x="1786" y="970"/>
                </a:lnTo>
                <a:lnTo>
                  <a:pt x="1787" y="967"/>
                </a:lnTo>
                <a:lnTo>
                  <a:pt x="1788" y="968"/>
                </a:lnTo>
                <a:lnTo>
                  <a:pt x="1790" y="975"/>
                </a:lnTo>
                <a:lnTo>
                  <a:pt x="1790" y="965"/>
                </a:lnTo>
                <a:lnTo>
                  <a:pt x="1792" y="966"/>
                </a:lnTo>
                <a:lnTo>
                  <a:pt x="1792" y="974"/>
                </a:lnTo>
                <a:lnTo>
                  <a:pt x="1794" y="964"/>
                </a:lnTo>
                <a:lnTo>
                  <a:pt x="1795" y="969"/>
                </a:lnTo>
                <a:lnTo>
                  <a:pt x="1796" y="967"/>
                </a:lnTo>
                <a:lnTo>
                  <a:pt x="1797" y="977"/>
                </a:lnTo>
                <a:lnTo>
                  <a:pt x="1798" y="969"/>
                </a:lnTo>
                <a:lnTo>
                  <a:pt x="1799" y="964"/>
                </a:lnTo>
                <a:lnTo>
                  <a:pt x="1800" y="968"/>
                </a:lnTo>
                <a:lnTo>
                  <a:pt x="1801" y="966"/>
                </a:lnTo>
                <a:lnTo>
                  <a:pt x="1802" y="975"/>
                </a:lnTo>
                <a:lnTo>
                  <a:pt x="1803" y="980"/>
                </a:lnTo>
                <a:lnTo>
                  <a:pt x="1805" y="975"/>
                </a:lnTo>
                <a:lnTo>
                  <a:pt x="1805" y="964"/>
                </a:lnTo>
                <a:lnTo>
                  <a:pt x="1807" y="957"/>
                </a:lnTo>
                <a:lnTo>
                  <a:pt x="1807" y="965"/>
                </a:lnTo>
                <a:lnTo>
                  <a:pt x="1809" y="961"/>
                </a:lnTo>
                <a:lnTo>
                  <a:pt x="1810" y="963"/>
                </a:lnTo>
                <a:lnTo>
                  <a:pt x="1811" y="969"/>
                </a:lnTo>
                <a:lnTo>
                  <a:pt x="1812" y="962"/>
                </a:lnTo>
                <a:lnTo>
                  <a:pt x="1813" y="977"/>
                </a:lnTo>
                <a:lnTo>
                  <a:pt x="1814" y="976"/>
                </a:lnTo>
                <a:lnTo>
                  <a:pt x="1815" y="970"/>
                </a:lnTo>
                <a:lnTo>
                  <a:pt x="1816" y="965"/>
                </a:lnTo>
                <a:lnTo>
                  <a:pt x="1817" y="974"/>
                </a:lnTo>
                <a:lnTo>
                  <a:pt x="1818" y="973"/>
                </a:lnTo>
                <a:lnTo>
                  <a:pt x="1820" y="975"/>
                </a:lnTo>
                <a:lnTo>
                  <a:pt x="1820" y="971"/>
                </a:lnTo>
                <a:lnTo>
                  <a:pt x="1822" y="968"/>
                </a:lnTo>
                <a:lnTo>
                  <a:pt x="1823" y="967"/>
                </a:lnTo>
                <a:lnTo>
                  <a:pt x="1824" y="957"/>
                </a:lnTo>
                <a:lnTo>
                  <a:pt x="1825" y="971"/>
                </a:lnTo>
                <a:lnTo>
                  <a:pt x="1826" y="973"/>
                </a:lnTo>
                <a:lnTo>
                  <a:pt x="1827" y="968"/>
                </a:lnTo>
                <a:lnTo>
                  <a:pt x="1828" y="985"/>
                </a:lnTo>
                <a:lnTo>
                  <a:pt x="1829" y="989"/>
                </a:lnTo>
                <a:lnTo>
                  <a:pt x="1830" y="977"/>
                </a:lnTo>
                <a:lnTo>
                  <a:pt x="1831" y="962"/>
                </a:lnTo>
                <a:lnTo>
                  <a:pt x="1832" y="956"/>
                </a:lnTo>
                <a:lnTo>
                  <a:pt x="1833" y="958"/>
                </a:lnTo>
                <a:lnTo>
                  <a:pt x="1835" y="965"/>
                </a:lnTo>
                <a:lnTo>
                  <a:pt x="1835" y="963"/>
                </a:lnTo>
                <a:lnTo>
                  <a:pt x="1837" y="973"/>
                </a:lnTo>
                <a:lnTo>
                  <a:pt x="1838" y="960"/>
                </a:lnTo>
                <a:lnTo>
                  <a:pt x="1839" y="965"/>
                </a:lnTo>
                <a:lnTo>
                  <a:pt x="1840" y="960"/>
                </a:lnTo>
                <a:lnTo>
                  <a:pt x="1841" y="988"/>
                </a:lnTo>
                <a:lnTo>
                  <a:pt x="1842" y="973"/>
                </a:lnTo>
                <a:lnTo>
                  <a:pt x="1843" y="975"/>
                </a:lnTo>
                <a:lnTo>
                  <a:pt x="1844" y="974"/>
                </a:lnTo>
                <a:lnTo>
                  <a:pt x="1845" y="974"/>
                </a:lnTo>
                <a:lnTo>
                  <a:pt x="1846" y="971"/>
                </a:lnTo>
                <a:lnTo>
                  <a:pt x="1847" y="977"/>
                </a:lnTo>
                <a:lnTo>
                  <a:pt x="1848" y="974"/>
                </a:lnTo>
                <a:lnTo>
                  <a:pt x="1850" y="978"/>
                </a:lnTo>
                <a:lnTo>
                  <a:pt x="1850" y="971"/>
                </a:lnTo>
                <a:lnTo>
                  <a:pt x="1852" y="971"/>
                </a:lnTo>
                <a:lnTo>
                  <a:pt x="1853" y="965"/>
                </a:lnTo>
                <a:lnTo>
                  <a:pt x="1854" y="981"/>
                </a:lnTo>
                <a:lnTo>
                  <a:pt x="1855" y="973"/>
                </a:lnTo>
                <a:lnTo>
                  <a:pt x="1856" y="973"/>
                </a:lnTo>
                <a:lnTo>
                  <a:pt x="1857" y="975"/>
                </a:lnTo>
                <a:lnTo>
                  <a:pt x="1858" y="966"/>
                </a:lnTo>
                <a:lnTo>
                  <a:pt x="1859" y="975"/>
                </a:lnTo>
                <a:lnTo>
                  <a:pt x="1860" y="967"/>
                </a:lnTo>
                <a:lnTo>
                  <a:pt x="1861" y="976"/>
                </a:lnTo>
                <a:lnTo>
                  <a:pt x="1862" y="982"/>
                </a:lnTo>
                <a:lnTo>
                  <a:pt x="1863" y="985"/>
                </a:lnTo>
                <a:lnTo>
                  <a:pt x="1865" y="989"/>
                </a:lnTo>
                <a:lnTo>
                  <a:pt x="1865" y="985"/>
                </a:lnTo>
                <a:lnTo>
                  <a:pt x="1867" y="990"/>
                </a:lnTo>
                <a:lnTo>
                  <a:pt x="1868" y="982"/>
                </a:lnTo>
                <a:lnTo>
                  <a:pt x="1869" y="977"/>
                </a:lnTo>
                <a:lnTo>
                  <a:pt x="1870" y="973"/>
                </a:lnTo>
                <a:lnTo>
                  <a:pt x="1871" y="979"/>
                </a:lnTo>
                <a:lnTo>
                  <a:pt x="1872" y="979"/>
                </a:lnTo>
                <a:lnTo>
                  <a:pt x="1873" y="973"/>
                </a:lnTo>
                <a:lnTo>
                  <a:pt x="1874" y="980"/>
                </a:lnTo>
                <a:lnTo>
                  <a:pt x="1875" y="975"/>
                </a:lnTo>
                <a:lnTo>
                  <a:pt x="1876" y="977"/>
                </a:lnTo>
                <a:lnTo>
                  <a:pt x="1877" y="973"/>
                </a:lnTo>
                <a:lnTo>
                  <a:pt x="1878" y="982"/>
                </a:lnTo>
                <a:lnTo>
                  <a:pt x="1880" y="975"/>
                </a:lnTo>
                <a:lnTo>
                  <a:pt x="1880" y="980"/>
                </a:lnTo>
                <a:lnTo>
                  <a:pt x="1882" y="984"/>
                </a:lnTo>
                <a:lnTo>
                  <a:pt x="1883" y="988"/>
                </a:lnTo>
                <a:lnTo>
                  <a:pt x="1884" y="995"/>
                </a:lnTo>
                <a:lnTo>
                  <a:pt x="1885" y="984"/>
                </a:lnTo>
                <a:lnTo>
                  <a:pt x="1886" y="980"/>
                </a:lnTo>
                <a:lnTo>
                  <a:pt x="1887" y="967"/>
                </a:lnTo>
                <a:lnTo>
                  <a:pt x="1888" y="982"/>
                </a:lnTo>
                <a:lnTo>
                  <a:pt x="1889" y="995"/>
                </a:lnTo>
                <a:lnTo>
                  <a:pt x="1890" y="979"/>
                </a:lnTo>
                <a:lnTo>
                  <a:pt x="1891" y="975"/>
                </a:lnTo>
                <a:lnTo>
                  <a:pt x="1892" y="982"/>
                </a:lnTo>
                <a:lnTo>
                  <a:pt x="1893" y="975"/>
                </a:lnTo>
                <a:lnTo>
                  <a:pt x="1895" y="965"/>
                </a:lnTo>
                <a:lnTo>
                  <a:pt x="1895" y="982"/>
                </a:lnTo>
                <a:lnTo>
                  <a:pt x="1897" y="978"/>
                </a:lnTo>
                <a:lnTo>
                  <a:pt x="1898" y="965"/>
                </a:lnTo>
                <a:lnTo>
                  <a:pt x="1899" y="979"/>
                </a:lnTo>
                <a:lnTo>
                  <a:pt x="1900" y="984"/>
                </a:lnTo>
                <a:lnTo>
                  <a:pt x="1901" y="982"/>
                </a:lnTo>
                <a:lnTo>
                  <a:pt x="1902" y="980"/>
                </a:lnTo>
                <a:lnTo>
                  <a:pt x="1903" y="975"/>
                </a:lnTo>
                <a:lnTo>
                  <a:pt x="1904" y="988"/>
                </a:lnTo>
                <a:lnTo>
                  <a:pt x="1905" y="985"/>
                </a:lnTo>
                <a:lnTo>
                  <a:pt x="1906" y="977"/>
                </a:lnTo>
                <a:lnTo>
                  <a:pt x="1908" y="979"/>
                </a:lnTo>
                <a:lnTo>
                  <a:pt x="1908" y="973"/>
                </a:lnTo>
                <a:lnTo>
                  <a:pt x="1910" y="988"/>
                </a:lnTo>
                <a:lnTo>
                  <a:pt x="1910" y="986"/>
                </a:lnTo>
                <a:lnTo>
                  <a:pt x="1912" y="973"/>
                </a:lnTo>
                <a:lnTo>
                  <a:pt x="1913" y="980"/>
                </a:lnTo>
                <a:lnTo>
                  <a:pt x="1914" y="992"/>
                </a:lnTo>
                <a:lnTo>
                  <a:pt x="1915" y="980"/>
                </a:lnTo>
                <a:lnTo>
                  <a:pt x="1916" y="989"/>
                </a:lnTo>
                <a:lnTo>
                  <a:pt x="1917" y="990"/>
                </a:lnTo>
                <a:lnTo>
                  <a:pt x="1918" y="990"/>
                </a:lnTo>
                <a:lnTo>
                  <a:pt x="1920" y="982"/>
                </a:lnTo>
                <a:lnTo>
                  <a:pt x="1920" y="971"/>
                </a:lnTo>
                <a:lnTo>
                  <a:pt x="1921" y="968"/>
                </a:lnTo>
                <a:lnTo>
                  <a:pt x="1923" y="986"/>
                </a:lnTo>
                <a:lnTo>
                  <a:pt x="1923" y="982"/>
                </a:lnTo>
                <a:lnTo>
                  <a:pt x="1925" y="990"/>
                </a:lnTo>
                <a:lnTo>
                  <a:pt x="1926" y="985"/>
                </a:lnTo>
                <a:lnTo>
                  <a:pt x="1927" y="980"/>
                </a:lnTo>
                <a:lnTo>
                  <a:pt x="1928" y="991"/>
                </a:lnTo>
                <a:lnTo>
                  <a:pt x="1929" y="986"/>
                </a:lnTo>
                <a:lnTo>
                  <a:pt x="1930" y="979"/>
                </a:lnTo>
                <a:lnTo>
                  <a:pt x="1931" y="982"/>
                </a:lnTo>
                <a:lnTo>
                  <a:pt x="1932" y="978"/>
                </a:lnTo>
                <a:lnTo>
                  <a:pt x="1933" y="977"/>
                </a:lnTo>
                <a:lnTo>
                  <a:pt x="1935" y="978"/>
                </a:lnTo>
                <a:lnTo>
                  <a:pt x="1935" y="973"/>
                </a:lnTo>
                <a:lnTo>
                  <a:pt x="1936" y="984"/>
                </a:lnTo>
                <a:lnTo>
                  <a:pt x="1938" y="984"/>
                </a:lnTo>
                <a:lnTo>
                  <a:pt x="1938" y="983"/>
                </a:lnTo>
                <a:lnTo>
                  <a:pt x="1940" y="980"/>
                </a:lnTo>
                <a:lnTo>
                  <a:pt x="1941" y="980"/>
                </a:lnTo>
                <a:lnTo>
                  <a:pt x="1942" y="982"/>
                </a:lnTo>
                <a:lnTo>
                  <a:pt x="1943" y="980"/>
                </a:lnTo>
                <a:lnTo>
                  <a:pt x="1944" y="986"/>
                </a:lnTo>
                <a:lnTo>
                  <a:pt x="1945" y="988"/>
                </a:lnTo>
                <a:lnTo>
                  <a:pt x="1946" y="988"/>
                </a:lnTo>
                <a:lnTo>
                  <a:pt x="1947" y="979"/>
                </a:lnTo>
                <a:lnTo>
                  <a:pt x="1948" y="982"/>
                </a:lnTo>
                <a:lnTo>
                  <a:pt x="1950" y="982"/>
                </a:lnTo>
                <a:lnTo>
                  <a:pt x="1951" y="985"/>
                </a:lnTo>
                <a:lnTo>
                  <a:pt x="1953" y="982"/>
                </a:lnTo>
                <a:lnTo>
                  <a:pt x="1953" y="984"/>
                </a:lnTo>
                <a:lnTo>
                  <a:pt x="1955" y="983"/>
                </a:lnTo>
                <a:lnTo>
                  <a:pt x="1956" y="980"/>
                </a:lnTo>
                <a:lnTo>
                  <a:pt x="1957" y="976"/>
                </a:lnTo>
                <a:lnTo>
                  <a:pt x="1958" y="979"/>
                </a:lnTo>
                <a:lnTo>
                  <a:pt x="1959" y="984"/>
                </a:lnTo>
                <a:lnTo>
                  <a:pt x="1960" y="985"/>
                </a:lnTo>
                <a:lnTo>
                  <a:pt x="1961" y="982"/>
                </a:lnTo>
                <a:lnTo>
                  <a:pt x="1962" y="986"/>
                </a:lnTo>
                <a:lnTo>
                  <a:pt x="1963" y="999"/>
                </a:lnTo>
                <a:lnTo>
                  <a:pt x="1965" y="990"/>
                </a:lnTo>
                <a:lnTo>
                  <a:pt x="1965" y="986"/>
                </a:lnTo>
                <a:lnTo>
                  <a:pt x="1967" y="990"/>
                </a:lnTo>
                <a:lnTo>
                  <a:pt x="1968" y="990"/>
                </a:lnTo>
                <a:lnTo>
                  <a:pt x="1970" y="980"/>
                </a:lnTo>
                <a:lnTo>
                  <a:pt x="1971" y="972"/>
                </a:lnTo>
                <a:lnTo>
                  <a:pt x="1972" y="982"/>
                </a:lnTo>
                <a:lnTo>
                  <a:pt x="1973" y="987"/>
                </a:lnTo>
                <a:lnTo>
                  <a:pt x="1974" y="980"/>
                </a:lnTo>
                <a:lnTo>
                  <a:pt x="1975" y="976"/>
                </a:lnTo>
                <a:lnTo>
                  <a:pt x="1976" y="990"/>
                </a:lnTo>
                <a:lnTo>
                  <a:pt x="1978" y="993"/>
                </a:lnTo>
                <a:lnTo>
                  <a:pt x="1978" y="982"/>
                </a:lnTo>
                <a:lnTo>
                  <a:pt x="1980" y="982"/>
                </a:lnTo>
                <a:lnTo>
                  <a:pt x="1980" y="980"/>
                </a:lnTo>
                <a:lnTo>
                  <a:pt x="1982" y="989"/>
                </a:lnTo>
                <a:lnTo>
                  <a:pt x="1983" y="989"/>
                </a:lnTo>
                <a:lnTo>
                  <a:pt x="1983" y="995"/>
                </a:lnTo>
                <a:lnTo>
                  <a:pt x="1985" y="995"/>
                </a:lnTo>
                <a:lnTo>
                  <a:pt x="1986" y="980"/>
                </a:lnTo>
                <a:lnTo>
                  <a:pt x="1987" y="995"/>
                </a:lnTo>
                <a:lnTo>
                  <a:pt x="1988" y="997"/>
                </a:lnTo>
                <a:lnTo>
                  <a:pt x="1989" y="977"/>
                </a:lnTo>
                <a:lnTo>
                  <a:pt x="1990" y="979"/>
                </a:lnTo>
                <a:lnTo>
                  <a:pt x="1991" y="987"/>
                </a:lnTo>
                <a:lnTo>
                  <a:pt x="1993" y="984"/>
                </a:lnTo>
                <a:lnTo>
                  <a:pt x="1993" y="997"/>
                </a:lnTo>
                <a:lnTo>
                  <a:pt x="1995" y="994"/>
                </a:lnTo>
                <a:lnTo>
                  <a:pt x="1995" y="986"/>
                </a:lnTo>
                <a:lnTo>
                  <a:pt x="1997" y="986"/>
                </a:lnTo>
                <a:lnTo>
                  <a:pt x="1998" y="988"/>
                </a:lnTo>
                <a:lnTo>
                  <a:pt x="1998" y="977"/>
                </a:lnTo>
                <a:lnTo>
                  <a:pt x="2000" y="984"/>
                </a:lnTo>
                <a:lnTo>
                  <a:pt x="2001" y="987"/>
                </a:lnTo>
                <a:lnTo>
                  <a:pt x="2002" y="987"/>
                </a:lnTo>
                <a:lnTo>
                  <a:pt x="2003" y="988"/>
                </a:lnTo>
                <a:lnTo>
                  <a:pt x="2004" y="980"/>
                </a:lnTo>
                <a:lnTo>
                  <a:pt x="2005" y="986"/>
                </a:lnTo>
                <a:lnTo>
                  <a:pt x="2006" y="980"/>
                </a:lnTo>
                <a:lnTo>
                  <a:pt x="2008" y="981"/>
                </a:lnTo>
                <a:lnTo>
                  <a:pt x="2008" y="968"/>
                </a:lnTo>
                <a:lnTo>
                  <a:pt x="2010" y="985"/>
                </a:lnTo>
                <a:lnTo>
                  <a:pt x="2011" y="982"/>
                </a:lnTo>
                <a:lnTo>
                  <a:pt x="2012" y="981"/>
                </a:lnTo>
                <a:lnTo>
                  <a:pt x="2013" y="981"/>
                </a:lnTo>
                <a:lnTo>
                  <a:pt x="2013" y="986"/>
                </a:lnTo>
                <a:lnTo>
                  <a:pt x="2015" y="989"/>
                </a:lnTo>
                <a:lnTo>
                  <a:pt x="2016" y="995"/>
                </a:lnTo>
                <a:lnTo>
                  <a:pt x="2017" y="990"/>
                </a:lnTo>
                <a:lnTo>
                  <a:pt x="2018" y="997"/>
                </a:lnTo>
                <a:lnTo>
                  <a:pt x="2019" y="1003"/>
                </a:lnTo>
                <a:lnTo>
                  <a:pt x="2020" y="978"/>
                </a:lnTo>
                <a:lnTo>
                  <a:pt x="2021" y="990"/>
                </a:lnTo>
                <a:lnTo>
                  <a:pt x="2023" y="988"/>
                </a:lnTo>
                <a:lnTo>
                  <a:pt x="2023" y="998"/>
                </a:lnTo>
                <a:lnTo>
                  <a:pt x="2025" y="987"/>
                </a:lnTo>
                <a:lnTo>
                  <a:pt x="2026" y="980"/>
                </a:lnTo>
                <a:lnTo>
                  <a:pt x="2027" y="986"/>
                </a:lnTo>
                <a:lnTo>
                  <a:pt x="2028" y="995"/>
                </a:lnTo>
                <a:lnTo>
                  <a:pt x="2029" y="986"/>
                </a:lnTo>
                <a:lnTo>
                  <a:pt x="2030" y="990"/>
                </a:lnTo>
                <a:lnTo>
                  <a:pt x="2031" y="984"/>
                </a:lnTo>
                <a:lnTo>
                  <a:pt x="2032" y="997"/>
                </a:lnTo>
                <a:lnTo>
                  <a:pt x="2033" y="988"/>
                </a:lnTo>
                <a:lnTo>
                  <a:pt x="2034" y="985"/>
                </a:lnTo>
                <a:lnTo>
                  <a:pt x="2035" y="989"/>
                </a:lnTo>
                <a:lnTo>
                  <a:pt x="2036" y="994"/>
                </a:lnTo>
                <a:lnTo>
                  <a:pt x="2038" y="986"/>
                </a:lnTo>
                <a:lnTo>
                  <a:pt x="2038" y="989"/>
                </a:lnTo>
                <a:lnTo>
                  <a:pt x="2040" y="998"/>
                </a:lnTo>
                <a:lnTo>
                  <a:pt x="2041" y="1003"/>
                </a:lnTo>
                <a:lnTo>
                  <a:pt x="2042" y="994"/>
                </a:lnTo>
                <a:lnTo>
                  <a:pt x="2043" y="994"/>
                </a:lnTo>
                <a:lnTo>
                  <a:pt x="2044" y="984"/>
                </a:lnTo>
                <a:lnTo>
                  <a:pt x="2045" y="983"/>
                </a:lnTo>
                <a:lnTo>
                  <a:pt x="2046" y="980"/>
                </a:lnTo>
                <a:lnTo>
                  <a:pt x="2047" y="982"/>
                </a:lnTo>
                <a:lnTo>
                  <a:pt x="2048" y="1001"/>
                </a:lnTo>
                <a:lnTo>
                  <a:pt x="2049" y="984"/>
                </a:lnTo>
                <a:lnTo>
                  <a:pt x="2050" y="990"/>
                </a:lnTo>
                <a:lnTo>
                  <a:pt x="2051" y="998"/>
                </a:lnTo>
                <a:lnTo>
                  <a:pt x="2053" y="992"/>
                </a:lnTo>
                <a:lnTo>
                  <a:pt x="2053" y="984"/>
                </a:lnTo>
                <a:lnTo>
                  <a:pt x="2055" y="988"/>
                </a:lnTo>
                <a:lnTo>
                  <a:pt x="2056" y="1002"/>
                </a:lnTo>
                <a:lnTo>
                  <a:pt x="2057" y="992"/>
                </a:lnTo>
                <a:lnTo>
                  <a:pt x="2058" y="988"/>
                </a:lnTo>
                <a:lnTo>
                  <a:pt x="2059" y="993"/>
                </a:lnTo>
                <a:lnTo>
                  <a:pt x="2060" y="988"/>
                </a:lnTo>
                <a:lnTo>
                  <a:pt x="2061" y="997"/>
                </a:lnTo>
                <a:lnTo>
                  <a:pt x="2062" y="996"/>
                </a:lnTo>
                <a:lnTo>
                  <a:pt x="2063" y="991"/>
                </a:lnTo>
                <a:lnTo>
                  <a:pt x="2064" y="988"/>
                </a:lnTo>
                <a:lnTo>
                  <a:pt x="2065" y="1001"/>
                </a:lnTo>
                <a:lnTo>
                  <a:pt x="2066" y="988"/>
                </a:lnTo>
                <a:lnTo>
                  <a:pt x="2068" y="989"/>
                </a:lnTo>
                <a:lnTo>
                  <a:pt x="2068" y="998"/>
                </a:lnTo>
                <a:lnTo>
                  <a:pt x="2070" y="999"/>
                </a:lnTo>
                <a:lnTo>
                  <a:pt x="2071" y="1001"/>
                </a:lnTo>
                <a:lnTo>
                  <a:pt x="2072" y="994"/>
                </a:lnTo>
                <a:lnTo>
                  <a:pt x="2073" y="994"/>
                </a:lnTo>
                <a:lnTo>
                  <a:pt x="2074" y="988"/>
                </a:lnTo>
                <a:lnTo>
                  <a:pt x="2075" y="994"/>
                </a:lnTo>
                <a:lnTo>
                  <a:pt x="2076" y="995"/>
                </a:lnTo>
                <a:lnTo>
                  <a:pt x="2077" y="986"/>
                </a:lnTo>
                <a:lnTo>
                  <a:pt x="2078" y="992"/>
                </a:lnTo>
                <a:lnTo>
                  <a:pt x="2079" y="1010"/>
                </a:lnTo>
                <a:lnTo>
                  <a:pt x="2080" y="1001"/>
                </a:lnTo>
                <a:lnTo>
                  <a:pt x="2081" y="986"/>
                </a:lnTo>
                <a:lnTo>
                  <a:pt x="2083" y="992"/>
                </a:lnTo>
                <a:lnTo>
                  <a:pt x="2083" y="996"/>
                </a:lnTo>
                <a:lnTo>
                  <a:pt x="2085" y="981"/>
                </a:lnTo>
                <a:lnTo>
                  <a:pt x="2086" y="989"/>
                </a:lnTo>
                <a:lnTo>
                  <a:pt x="2087" y="981"/>
                </a:lnTo>
                <a:lnTo>
                  <a:pt x="2088" y="1010"/>
                </a:lnTo>
                <a:lnTo>
                  <a:pt x="2089" y="992"/>
                </a:lnTo>
                <a:lnTo>
                  <a:pt x="2090" y="999"/>
                </a:lnTo>
                <a:lnTo>
                  <a:pt x="2091" y="1002"/>
                </a:lnTo>
                <a:lnTo>
                  <a:pt x="2092" y="997"/>
                </a:lnTo>
                <a:lnTo>
                  <a:pt x="2093" y="991"/>
                </a:lnTo>
                <a:lnTo>
                  <a:pt x="2094" y="990"/>
                </a:lnTo>
                <a:lnTo>
                  <a:pt x="2096" y="998"/>
                </a:lnTo>
                <a:lnTo>
                  <a:pt x="2096" y="1003"/>
                </a:lnTo>
                <a:lnTo>
                  <a:pt x="2098" y="1004"/>
                </a:lnTo>
                <a:lnTo>
                  <a:pt x="2098" y="1003"/>
                </a:lnTo>
                <a:lnTo>
                  <a:pt x="2100" y="1005"/>
                </a:lnTo>
                <a:lnTo>
                  <a:pt x="2101" y="995"/>
                </a:lnTo>
                <a:lnTo>
                  <a:pt x="2102" y="995"/>
                </a:lnTo>
                <a:lnTo>
                  <a:pt x="2103" y="983"/>
                </a:lnTo>
                <a:lnTo>
                  <a:pt x="2104" y="990"/>
                </a:lnTo>
                <a:lnTo>
                  <a:pt x="2105" y="1004"/>
                </a:lnTo>
                <a:lnTo>
                  <a:pt x="2106" y="993"/>
                </a:lnTo>
                <a:lnTo>
                  <a:pt x="2107" y="994"/>
                </a:lnTo>
                <a:lnTo>
                  <a:pt x="2108" y="993"/>
                </a:lnTo>
                <a:lnTo>
                  <a:pt x="2109" y="999"/>
                </a:lnTo>
                <a:lnTo>
                  <a:pt x="2111" y="1004"/>
                </a:lnTo>
                <a:lnTo>
                  <a:pt x="2111" y="992"/>
                </a:lnTo>
                <a:lnTo>
                  <a:pt x="2113" y="990"/>
                </a:lnTo>
                <a:lnTo>
                  <a:pt x="2114" y="992"/>
                </a:lnTo>
                <a:lnTo>
                  <a:pt x="2115" y="997"/>
                </a:lnTo>
                <a:lnTo>
                  <a:pt x="2116" y="992"/>
                </a:lnTo>
                <a:lnTo>
                  <a:pt x="2117" y="1001"/>
                </a:lnTo>
                <a:lnTo>
                  <a:pt x="2118" y="990"/>
                </a:lnTo>
                <a:lnTo>
                  <a:pt x="2119" y="994"/>
                </a:lnTo>
                <a:lnTo>
                  <a:pt x="2120" y="998"/>
                </a:lnTo>
                <a:lnTo>
                  <a:pt x="2121" y="997"/>
                </a:lnTo>
                <a:lnTo>
                  <a:pt x="2122" y="988"/>
                </a:lnTo>
                <a:lnTo>
                  <a:pt x="2123" y="993"/>
                </a:lnTo>
                <a:lnTo>
                  <a:pt x="2124" y="990"/>
                </a:lnTo>
                <a:lnTo>
                  <a:pt x="2126" y="994"/>
                </a:lnTo>
                <a:lnTo>
                  <a:pt x="2126" y="995"/>
                </a:lnTo>
                <a:lnTo>
                  <a:pt x="2128" y="998"/>
                </a:lnTo>
                <a:lnTo>
                  <a:pt x="2129" y="996"/>
                </a:lnTo>
                <a:lnTo>
                  <a:pt x="2130" y="994"/>
                </a:lnTo>
                <a:lnTo>
                  <a:pt x="2131" y="999"/>
                </a:lnTo>
                <a:lnTo>
                  <a:pt x="2132" y="1003"/>
                </a:lnTo>
                <a:lnTo>
                  <a:pt x="2133" y="1007"/>
                </a:lnTo>
                <a:lnTo>
                  <a:pt x="2134" y="990"/>
                </a:lnTo>
                <a:lnTo>
                  <a:pt x="2135" y="989"/>
                </a:lnTo>
                <a:lnTo>
                  <a:pt x="2136" y="1002"/>
                </a:lnTo>
                <a:lnTo>
                  <a:pt x="2137" y="1005"/>
                </a:lnTo>
                <a:lnTo>
                  <a:pt x="2138" y="999"/>
                </a:lnTo>
                <a:lnTo>
                  <a:pt x="2139" y="1003"/>
                </a:lnTo>
                <a:lnTo>
                  <a:pt x="2141" y="995"/>
                </a:lnTo>
                <a:lnTo>
                  <a:pt x="2141" y="975"/>
                </a:lnTo>
                <a:lnTo>
                  <a:pt x="2143" y="996"/>
                </a:lnTo>
                <a:lnTo>
                  <a:pt x="2144" y="995"/>
                </a:lnTo>
                <a:lnTo>
                  <a:pt x="2145" y="990"/>
                </a:lnTo>
                <a:lnTo>
                  <a:pt x="2146" y="995"/>
                </a:lnTo>
                <a:lnTo>
                  <a:pt x="2147" y="1000"/>
                </a:lnTo>
                <a:lnTo>
                  <a:pt x="2148" y="999"/>
                </a:lnTo>
                <a:lnTo>
                  <a:pt x="2149" y="997"/>
                </a:lnTo>
                <a:lnTo>
                  <a:pt x="2150" y="1002"/>
                </a:lnTo>
                <a:lnTo>
                  <a:pt x="2151" y="995"/>
                </a:lnTo>
                <a:lnTo>
                  <a:pt x="2153" y="999"/>
                </a:lnTo>
                <a:lnTo>
                  <a:pt x="2153" y="1004"/>
                </a:lnTo>
                <a:lnTo>
                  <a:pt x="2154" y="990"/>
                </a:lnTo>
                <a:lnTo>
                  <a:pt x="2156" y="984"/>
                </a:lnTo>
                <a:lnTo>
                  <a:pt x="2156" y="997"/>
                </a:lnTo>
                <a:lnTo>
                  <a:pt x="2158" y="999"/>
                </a:lnTo>
                <a:lnTo>
                  <a:pt x="2159" y="992"/>
                </a:lnTo>
                <a:lnTo>
                  <a:pt x="2160" y="986"/>
                </a:lnTo>
                <a:lnTo>
                  <a:pt x="2161" y="997"/>
                </a:lnTo>
                <a:lnTo>
                  <a:pt x="2162" y="995"/>
                </a:lnTo>
                <a:lnTo>
                  <a:pt x="2163" y="988"/>
                </a:lnTo>
                <a:lnTo>
                  <a:pt x="2164" y="1001"/>
                </a:lnTo>
                <a:lnTo>
                  <a:pt x="2166" y="997"/>
                </a:lnTo>
                <a:lnTo>
                  <a:pt x="2166" y="1005"/>
                </a:lnTo>
                <a:lnTo>
                  <a:pt x="2168" y="997"/>
                </a:lnTo>
                <a:lnTo>
                  <a:pt x="2168" y="994"/>
                </a:lnTo>
                <a:lnTo>
                  <a:pt x="2169" y="1006"/>
                </a:lnTo>
                <a:lnTo>
                  <a:pt x="2171" y="1001"/>
                </a:lnTo>
                <a:lnTo>
                  <a:pt x="2171" y="994"/>
                </a:lnTo>
                <a:lnTo>
                  <a:pt x="2173" y="995"/>
                </a:lnTo>
                <a:lnTo>
                  <a:pt x="2174" y="990"/>
                </a:lnTo>
                <a:lnTo>
                  <a:pt x="2175" y="1001"/>
                </a:lnTo>
                <a:lnTo>
                  <a:pt x="2176" y="1000"/>
                </a:lnTo>
                <a:lnTo>
                  <a:pt x="2177" y="997"/>
                </a:lnTo>
                <a:lnTo>
                  <a:pt x="2178" y="1005"/>
                </a:lnTo>
                <a:lnTo>
                  <a:pt x="2179" y="986"/>
                </a:lnTo>
                <a:lnTo>
                  <a:pt x="2181" y="1003"/>
                </a:lnTo>
                <a:lnTo>
                  <a:pt x="2181" y="1014"/>
                </a:lnTo>
                <a:lnTo>
                  <a:pt x="2183" y="1004"/>
                </a:lnTo>
                <a:lnTo>
                  <a:pt x="2183" y="1000"/>
                </a:lnTo>
                <a:lnTo>
                  <a:pt x="2184" y="1001"/>
                </a:lnTo>
                <a:lnTo>
                  <a:pt x="2186" y="1006"/>
                </a:lnTo>
                <a:lnTo>
                  <a:pt x="2186" y="1003"/>
                </a:lnTo>
                <a:lnTo>
                  <a:pt x="2188" y="1007"/>
                </a:lnTo>
                <a:lnTo>
                  <a:pt x="2189" y="1003"/>
                </a:lnTo>
                <a:lnTo>
                  <a:pt x="2190" y="989"/>
                </a:lnTo>
                <a:lnTo>
                  <a:pt x="2191" y="999"/>
                </a:lnTo>
                <a:lnTo>
                  <a:pt x="2192" y="1003"/>
                </a:lnTo>
                <a:lnTo>
                  <a:pt x="2193" y="993"/>
                </a:lnTo>
                <a:lnTo>
                  <a:pt x="2194" y="1001"/>
                </a:lnTo>
                <a:lnTo>
                  <a:pt x="2196" y="999"/>
                </a:lnTo>
                <a:lnTo>
                  <a:pt x="2196" y="1006"/>
                </a:lnTo>
                <a:lnTo>
                  <a:pt x="2198" y="1000"/>
                </a:lnTo>
                <a:lnTo>
                  <a:pt x="2199" y="1012"/>
                </a:lnTo>
                <a:lnTo>
                  <a:pt x="2199" y="1002"/>
                </a:lnTo>
                <a:lnTo>
                  <a:pt x="2201" y="1002"/>
                </a:lnTo>
                <a:lnTo>
                  <a:pt x="2201" y="997"/>
                </a:lnTo>
                <a:lnTo>
                  <a:pt x="2203" y="1005"/>
                </a:lnTo>
                <a:lnTo>
                  <a:pt x="2204" y="995"/>
                </a:lnTo>
                <a:lnTo>
                  <a:pt x="2205" y="992"/>
                </a:lnTo>
                <a:lnTo>
                  <a:pt x="2206" y="1000"/>
                </a:lnTo>
                <a:lnTo>
                  <a:pt x="2207" y="995"/>
                </a:lnTo>
                <a:lnTo>
                  <a:pt x="2208" y="1000"/>
                </a:lnTo>
                <a:lnTo>
                  <a:pt x="2209" y="999"/>
                </a:lnTo>
                <a:lnTo>
                  <a:pt x="2211" y="996"/>
                </a:lnTo>
                <a:lnTo>
                  <a:pt x="2211" y="990"/>
                </a:lnTo>
                <a:lnTo>
                  <a:pt x="2213" y="1001"/>
                </a:lnTo>
                <a:lnTo>
                  <a:pt x="2214" y="998"/>
                </a:lnTo>
                <a:lnTo>
                  <a:pt x="2215" y="1011"/>
                </a:lnTo>
                <a:lnTo>
                  <a:pt x="2216" y="1009"/>
                </a:lnTo>
                <a:lnTo>
                  <a:pt x="2216" y="1004"/>
                </a:lnTo>
                <a:lnTo>
                  <a:pt x="2218" y="1000"/>
                </a:lnTo>
                <a:lnTo>
                  <a:pt x="2219" y="990"/>
                </a:lnTo>
                <a:lnTo>
                  <a:pt x="2220" y="1001"/>
                </a:lnTo>
                <a:lnTo>
                  <a:pt x="2221" y="1014"/>
                </a:lnTo>
                <a:lnTo>
                  <a:pt x="2222" y="1009"/>
                </a:lnTo>
                <a:lnTo>
                  <a:pt x="2223" y="994"/>
                </a:lnTo>
                <a:lnTo>
                  <a:pt x="2224" y="995"/>
                </a:lnTo>
                <a:lnTo>
                  <a:pt x="2226" y="1003"/>
                </a:lnTo>
                <a:lnTo>
                  <a:pt x="2226" y="1011"/>
                </a:lnTo>
                <a:lnTo>
                  <a:pt x="2228" y="1015"/>
                </a:lnTo>
                <a:lnTo>
                  <a:pt x="2229" y="999"/>
                </a:lnTo>
                <a:lnTo>
                  <a:pt x="2230" y="1002"/>
                </a:lnTo>
                <a:lnTo>
                  <a:pt x="2231" y="1002"/>
                </a:lnTo>
                <a:lnTo>
                  <a:pt x="2232" y="1003"/>
                </a:lnTo>
                <a:lnTo>
                  <a:pt x="2233" y="1006"/>
                </a:lnTo>
                <a:lnTo>
                  <a:pt x="2234" y="1014"/>
                </a:lnTo>
                <a:lnTo>
                  <a:pt x="2235" y="1011"/>
                </a:lnTo>
                <a:lnTo>
                  <a:pt x="2236" y="1003"/>
                </a:lnTo>
                <a:lnTo>
                  <a:pt x="2237" y="992"/>
                </a:lnTo>
                <a:lnTo>
                  <a:pt x="2238" y="1002"/>
                </a:lnTo>
                <a:lnTo>
                  <a:pt x="2239" y="1011"/>
                </a:lnTo>
                <a:lnTo>
                  <a:pt x="2241" y="1019"/>
                </a:lnTo>
                <a:lnTo>
                  <a:pt x="2241" y="1007"/>
                </a:lnTo>
                <a:lnTo>
                  <a:pt x="2243" y="1010"/>
                </a:lnTo>
                <a:lnTo>
                  <a:pt x="2244" y="1002"/>
                </a:lnTo>
                <a:lnTo>
                  <a:pt x="2245" y="986"/>
                </a:lnTo>
                <a:lnTo>
                  <a:pt x="2246" y="996"/>
                </a:lnTo>
                <a:lnTo>
                  <a:pt x="2247" y="993"/>
                </a:lnTo>
                <a:lnTo>
                  <a:pt x="2248" y="999"/>
                </a:lnTo>
                <a:lnTo>
                  <a:pt x="2249" y="1008"/>
                </a:lnTo>
                <a:lnTo>
                  <a:pt x="2250" y="995"/>
                </a:lnTo>
                <a:lnTo>
                  <a:pt x="2251" y="1010"/>
                </a:lnTo>
                <a:lnTo>
                  <a:pt x="2252" y="991"/>
                </a:lnTo>
                <a:lnTo>
                  <a:pt x="2253" y="1001"/>
                </a:lnTo>
                <a:lnTo>
                  <a:pt x="2254" y="1001"/>
                </a:lnTo>
                <a:lnTo>
                  <a:pt x="2256" y="1014"/>
                </a:lnTo>
                <a:lnTo>
                  <a:pt x="2256" y="1003"/>
                </a:lnTo>
                <a:lnTo>
                  <a:pt x="2258" y="991"/>
                </a:lnTo>
                <a:lnTo>
                  <a:pt x="2259" y="1009"/>
                </a:lnTo>
                <a:lnTo>
                  <a:pt x="2260" y="1008"/>
                </a:lnTo>
                <a:lnTo>
                  <a:pt x="2261" y="1012"/>
                </a:lnTo>
                <a:lnTo>
                  <a:pt x="2262" y="1017"/>
                </a:lnTo>
                <a:lnTo>
                  <a:pt x="2263" y="1009"/>
                </a:lnTo>
                <a:lnTo>
                  <a:pt x="2264" y="999"/>
                </a:lnTo>
                <a:lnTo>
                  <a:pt x="2265" y="990"/>
                </a:lnTo>
                <a:lnTo>
                  <a:pt x="2266" y="985"/>
                </a:lnTo>
                <a:lnTo>
                  <a:pt x="2267" y="1004"/>
                </a:lnTo>
                <a:lnTo>
                  <a:pt x="2268" y="1004"/>
                </a:lnTo>
                <a:lnTo>
                  <a:pt x="2269" y="1001"/>
                </a:lnTo>
                <a:lnTo>
                  <a:pt x="2271" y="1012"/>
                </a:lnTo>
                <a:lnTo>
                  <a:pt x="2271" y="997"/>
                </a:lnTo>
                <a:lnTo>
                  <a:pt x="2273" y="999"/>
                </a:lnTo>
                <a:lnTo>
                  <a:pt x="2274" y="1002"/>
                </a:lnTo>
                <a:lnTo>
                  <a:pt x="2275" y="992"/>
                </a:lnTo>
                <a:lnTo>
                  <a:pt x="2276" y="1002"/>
                </a:lnTo>
                <a:lnTo>
                  <a:pt x="2277" y="1011"/>
                </a:lnTo>
                <a:lnTo>
                  <a:pt x="2278" y="994"/>
                </a:lnTo>
                <a:lnTo>
                  <a:pt x="2279" y="1009"/>
                </a:lnTo>
                <a:lnTo>
                  <a:pt x="2280" y="1012"/>
                </a:lnTo>
                <a:lnTo>
                  <a:pt x="2281" y="1007"/>
                </a:lnTo>
                <a:lnTo>
                  <a:pt x="2282" y="998"/>
                </a:lnTo>
                <a:lnTo>
                  <a:pt x="2284" y="1016"/>
                </a:lnTo>
                <a:lnTo>
                  <a:pt x="2284" y="1011"/>
                </a:lnTo>
                <a:lnTo>
                  <a:pt x="2286" y="992"/>
                </a:lnTo>
                <a:lnTo>
                  <a:pt x="2286" y="1001"/>
                </a:lnTo>
                <a:lnTo>
                  <a:pt x="2288" y="1011"/>
                </a:lnTo>
                <a:lnTo>
                  <a:pt x="2289" y="1001"/>
                </a:lnTo>
                <a:lnTo>
                  <a:pt x="2290" y="1008"/>
                </a:lnTo>
                <a:lnTo>
                  <a:pt x="2291" y="1009"/>
                </a:lnTo>
                <a:lnTo>
                  <a:pt x="2292" y="1012"/>
                </a:lnTo>
                <a:lnTo>
                  <a:pt x="2293" y="1005"/>
                </a:lnTo>
                <a:lnTo>
                  <a:pt x="2294" y="1007"/>
                </a:lnTo>
                <a:lnTo>
                  <a:pt x="2295" y="1005"/>
                </a:lnTo>
                <a:lnTo>
                  <a:pt x="2296" y="1010"/>
                </a:lnTo>
                <a:lnTo>
                  <a:pt x="2297" y="1005"/>
                </a:lnTo>
                <a:lnTo>
                  <a:pt x="2299" y="1012"/>
                </a:lnTo>
                <a:lnTo>
                  <a:pt x="2299" y="1018"/>
                </a:lnTo>
                <a:lnTo>
                  <a:pt x="2301" y="1003"/>
                </a:lnTo>
                <a:lnTo>
                  <a:pt x="2302" y="1003"/>
                </a:lnTo>
                <a:lnTo>
                  <a:pt x="2303" y="998"/>
                </a:lnTo>
                <a:lnTo>
                  <a:pt x="2304" y="1014"/>
                </a:lnTo>
                <a:lnTo>
                  <a:pt x="2305" y="1003"/>
                </a:lnTo>
                <a:lnTo>
                  <a:pt x="2306" y="1001"/>
                </a:lnTo>
                <a:lnTo>
                  <a:pt x="2307" y="1002"/>
                </a:lnTo>
                <a:lnTo>
                  <a:pt x="2308" y="1011"/>
                </a:lnTo>
                <a:lnTo>
                  <a:pt x="2309" y="1009"/>
                </a:lnTo>
                <a:lnTo>
                  <a:pt x="2310" y="1002"/>
                </a:lnTo>
                <a:lnTo>
                  <a:pt x="2311" y="1007"/>
                </a:lnTo>
                <a:lnTo>
                  <a:pt x="2312" y="1012"/>
                </a:lnTo>
                <a:lnTo>
                  <a:pt x="2314" y="1002"/>
                </a:lnTo>
                <a:lnTo>
                  <a:pt x="2314" y="1009"/>
                </a:lnTo>
                <a:lnTo>
                  <a:pt x="2316" y="1007"/>
                </a:lnTo>
                <a:lnTo>
                  <a:pt x="2317" y="1009"/>
                </a:lnTo>
                <a:lnTo>
                  <a:pt x="2318" y="1005"/>
                </a:lnTo>
                <a:lnTo>
                  <a:pt x="2319" y="1016"/>
                </a:lnTo>
                <a:lnTo>
                  <a:pt x="2320" y="1012"/>
                </a:lnTo>
                <a:lnTo>
                  <a:pt x="2321" y="1009"/>
                </a:lnTo>
                <a:lnTo>
                  <a:pt x="2322" y="1000"/>
                </a:lnTo>
                <a:lnTo>
                  <a:pt x="2323" y="994"/>
                </a:lnTo>
                <a:lnTo>
                  <a:pt x="2324" y="1003"/>
                </a:lnTo>
                <a:lnTo>
                  <a:pt x="2325" y="1005"/>
                </a:lnTo>
                <a:lnTo>
                  <a:pt x="2326" y="1004"/>
                </a:lnTo>
                <a:lnTo>
                  <a:pt x="2327" y="1010"/>
                </a:lnTo>
                <a:lnTo>
                  <a:pt x="2329" y="1013"/>
                </a:lnTo>
                <a:lnTo>
                  <a:pt x="2329" y="1012"/>
                </a:lnTo>
                <a:lnTo>
                  <a:pt x="2331" y="1011"/>
                </a:lnTo>
                <a:lnTo>
                  <a:pt x="2332" y="1020"/>
                </a:lnTo>
                <a:lnTo>
                  <a:pt x="2333" y="1018"/>
                </a:lnTo>
                <a:lnTo>
                  <a:pt x="2334" y="1004"/>
                </a:lnTo>
                <a:lnTo>
                  <a:pt x="2335" y="1016"/>
                </a:lnTo>
                <a:lnTo>
                  <a:pt x="2336" y="1016"/>
                </a:lnTo>
                <a:lnTo>
                  <a:pt x="2337" y="1010"/>
                </a:lnTo>
                <a:lnTo>
                  <a:pt x="2338" y="1010"/>
                </a:lnTo>
                <a:lnTo>
                  <a:pt x="2339" y="1007"/>
                </a:lnTo>
                <a:lnTo>
                  <a:pt x="2340" y="1007"/>
                </a:lnTo>
                <a:lnTo>
                  <a:pt x="2341" y="1015"/>
                </a:lnTo>
                <a:lnTo>
                  <a:pt x="2342" y="1007"/>
                </a:lnTo>
                <a:lnTo>
                  <a:pt x="2344" y="1017"/>
                </a:lnTo>
                <a:lnTo>
                  <a:pt x="2344" y="1014"/>
                </a:lnTo>
                <a:lnTo>
                  <a:pt x="2346" y="1010"/>
                </a:lnTo>
                <a:lnTo>
                  <a:pt x="2347" y="1008"/>
                </a:lnTo>
                <a:lnTo>
                  <a:pt x="2348" y="1010"/>
                </a:lnTo>
                <a:lnTo>
                  <a:pt x="2349" y="1012"/>
                </a:lnTo>
                <a:lnTo>
                  <a:pt x="2350" y="1010"/>
                </a:lnTo>
                <a:lnTo>
                  <a:pt x="2351" y="1004"/>
                </a:lnTo>
                <a:lnTo>
                  <a:pt x="2352" y="1003"/>
                </a:lnTo>
                <a:lnTo>
                  <a:pt x="2353" y="1010"/>
                </a:lnTo>
                <a:lnTo>
                  <a:pt x="2354" y="1009"/>
                </a:lnTo>
                <a:lnTo>
                  <a:pt x="2355" y="1006"/>
                </a:lnTo>
                <a:lnTo>
                  <a:pt x="2356" y="1018"/>
                </a:lnTo>
                <a:lnTo>
                  <a:pt x="2357" y="1018"/>
                </a:lnTo>
                <a:lnTo>
                  <a:pt x="2359" y="1014"/>
                </a:lnTo>
                <a:lnTo>
                  <a:pt x="2359" y="1017"/>
                </a:lnTo>
                <a:lnTo>
                  <a:pt x="2361" y="1005"/>
                </a:lnTo>
                <a:lnTo>
                  <a:pt x="2362" y="1001"/>
                </a:lnTo>
                <a:lnTo>
                  <a:pt x="2363" y="1011"/>
                </a:lnTo>
                <a:lnTo>
                  <a:pt x="2364" y="1015"/>
                </a:lnTo>
                <a:lnTo>
                  <a:pt x="2365" y="1012"/>
                </a:lnTo>
                <a:lnTo>
                  <a:pt x="2366" y="1015"/>
                </a:lnTo>
                <a:lnTo>
                  <a:pt x="2367" y="1015"/>
                </a:lnTo>
                <a:lnTo>
                  <a:pt x="2369" y="1014"/>
                </a:lnTo>
                <a:lnTo>
                  <a:pt x="2369" y="1013"/>
                </a:lnTo>
                <a:lnTo>
                  <a:pt x="2370" y="1028"/>
                </a:lnTo>
                <a:lnTo>
                  <a:pt x="2371" y="1019"/>
                </a:lnTo>
                <a:lnTo>
                  <a:pt x="2372" y="1011"/>
                </a:lnTo>
                <a:lnTo>
                  <a:pt x="2374" y="1003"/>
                </a:lnTo>
                <a:lnTo>
                  <a:pt x="2374" y="1018"/>
                </a:lnTo>
                <a:lnTo>
                  <a:pt x="2376" y="1016"/>
                </a:lnTo>
                <a:lnTo>
                  <a:pt x="2377" y="1010"/>
                </a:lnTo>
                <a:lnTo>
                  <a:pt x="2378" y="1007"/>
                </a:lnTo>
                <a:lnTo>
                  <a:pt x="2379" y="991"/>
                </a:lnTo>
                <a:lnTo>
                  <a:pt x="2380" y="1001"/>
                </a:lnTo>
                <a:lnTo>
                  <a:pt x="2381" y="1008"/>
                </a:lnTo>
                <a:lnTo>
                  <a:pt x="2382" y="1011"/>
                </a:lnTo>
                <a:lnTo>
                  <a:pt x="2384" y="1011"/>
                </a:lnTo>
                <a:lnTo>
                  <a:pt x="2384" y="1016"/>
                </a:lnTo>
                <a:lnTo>
                  <a:pt x="2385" y="1014"/>
                </a:lnTo>
                <a:lnTo>
                  <a:pt x="2387" y="1012"/>
                </a:lnTo>
                <a:lnTo>
                  <a:pt x="2387" y="1009"/>
                </a:lnTo>
                <a:lnTo>
                  <a:pt x="2389" y="1013"/>
                </a:lnTo>
                <a:lnTo>
                  <a:pt x="2389" y="1008"/>
                </a:lnTo>
                <a:lnTo>
                  <a:pt x="2391" y="1000"/>
                </a:lnTo>
                <a:lnTo>
                  <a:pt x="2392" y="1008"/>
                </a:lnTo>
                <a:lnTo>
                  <a:pt x="2393" y="1012"/>
                </a:lnTo>
                <a:lnTo>
                  <a:pt x="2394" y="1002"/>
                </a:lnTo>
                <a:lnTo>
                  <a:pt x="2395" y="1007"/>
                </a:lnTo>
                <a:lnTo>
                  <a:pt x="2396" y="1020"/>
                </a:lnTo>
                <a:lnTo>
                  <a:pt x="2397" y="1013"/>
                </a:lnTo>
                <a:lnTo>
                  <a:pt x="2399" y="1011"/>
                </a:lnTo>
                <a:lnTo>
                  <a:pt x="2399" y="1014"/>
                </a:lnTo>
                <a:lnTo>
                  <a:pt x="2401" y="1020"/>
                </a:lnTo>
                <a:lnTo>
                  <a:pt x="2402" y="1018"/>
                </a:lnTo>
                <a:lnTo>
                  <a:pt x="2402" y="1003"/>
                </a:lnTo>
                <a:lnTo>
                  <a:pt x="2404" y="1001"/>
                </a:lnTo>
                <a:lnTo>
                  <a:pt x="2404" y="1016"/>
                </a:lnTo>
                <a:lnTo>
                  <a:pt x="2406" y="1014"/>
                </a:lnTo>
                <a:lnTo>
                  <a:pt x="2407" y="1018"/>
                </a:lnTo>
                <a:lnTo>
                  <a:pt x="2408" y="1027"/>
                </a:lnTo>
                <a:lnTo>
                  <a:pt x="2409" y="1007"/>
                </a:lnTo>
                <a:lnTo>
                  <a:pt x="2410" y="1010"/>
                </a:lnTo>
                <a:lnTo>
                  <a:pt x="2411" y="1006"/>
                </a:lnTo>
                <a:lnTo>
                  <a:pt x="2412" y="1010"/>
                </a:lnTo>
                <a:lnTo>
                  <a:pt x="2414" y="1014"/>
                </a:lnTo>
                <a:lnTo>
                  <a:pt x="2414" y="1018"/>
                </a:lnTo>
                <a:lnTo>
                  <a:pt x="2416" y="999"/>
                </a:lnTo>
                <a:lnTo>
                  <a:pt x="2417" y="1010"/>
                </a:lnTo>
                <a:lnTo>
                  <a:pt x="2417" y="1016"/>
                </a:lnTo>
                <a:lnTo>
                  <a:pt x="2419" y="1020"/>
                </a:lnTo>
                <a:lnTo>
                  <a:pt x="2420" y="1010"/>
                </a:lnTo>
                <a:lnTo>
                  <a:pt x="2421" y="1007"/>
                </a:lnTo>
                <a:lnTo>
                  <a:pt x="2422" y="1014"/>
                </a:lnTo>
                <a:lnTo>
                  <a:pt x="2423" y="1021"/>
                </a:lnTo>
                <a:lnTo>
                  <a:pt x="2424" y="1014"/>
                </a:lnTo>
                <a:lnTo>
                  <a:pt x="2425" y="1013"/>
                </a:lnTo>
                <a:lnTo>
                  <a:pt x="2426" y="1014"/>
                </a:lnTo>
                <a:lnTo>
                  <a:pt x="2427" y="999"/>
                </a:lnTo>
                <a:lnTo>
                  <a:pt x="2429" y="1009"/>
                </a:lnTo>
                <a:lnTo>
                  <a:pt x="2429" y="1010"/>
                </a:lnTo>
                <a:lnTo>
                  <a:pt x="2431" y="1025"/>
                </a:lnTo>
                <a:lnTo>
                  <a:pt x="2432" y="1012"/>
                </a:lnTo>
                <a:lnTo>
                  <a:pt x="2434" y="1012"/>
                </a:lnTo>
                <a:lnTo>
                  <a:pt x="2435" y="1007"/>
                </a:lnTo>
                <a:lnTo>
                  <a:pt x="2436" y="1023"/>
                </a:lnTo>
                <a:lnTo>
                  <a:pt x="2437" y="1016"/>
                </a:lnTo>
                <a:lnTo>
                  <a:pt x="2438" y="1010"/>
                </a:lnTo>
                <a:lnTo>
                  <a:pt x="2439" y="1005"/>
                </a:lnTo>
                <a:lnTo>
                  <a:pt x="2440" y="1015"/>
                </a:lnTo>
                <a:lnTo>
                  <a:pt x="2441" y="1010"/>
                </a:lnTo>
                <a:lnTo>
                  <a:pt x="2442" y="1020"/>
                </a:lnTo>
                <a:lnTo>
                  <a:pt x="2444" y="1020"/>
                </a:lnTo>
                <a:lnTo>
                  <a:pt x="2444" y="1022"/>
                </a:lnTo>
                <a:lnTo>
                  <a:pt x="2446" y="1029"/>
                </a:lnTo>
                <a:lnTo>
                  <a:pt x="2447" y="1024"/>
                </a:lnTo>
                <a:lnTo>
                  <a:pt x="2447" y="1001"/>
                </a:lnTo>
                <a:lnTo>
                  <a:pt x="2449" y="1031"/>
                </a:lnTo>
                <a:lnTo>
                  <a:pt x="2450" y="1022"/>
                </a:lnTo>
                <a:lnTo>
                  <a:pt x="2451" y="1010"/>
                </a:lnTo>
                <a:lnTo>
                  <a:pt x="2452" y="1017"/>
                </a:lnTo>
                <a:lnTo>
                  <a:pt x="2453" y="1007"/>
                </a:lnTo>
                <a:lnTo>
                  <a:pt x="2454" y="1021"/>
                </a:lnTo>
                <a:lnTo>
                  <a:pt x="2455" y="1024"/>
                </a:lnTo>
                <a:lnTo>
                  <a:pt x="2456" y="1010"/>
                </a:lnTo>
                <a:lnTo>
                  <a:pt x="2457" y="1016"/>
                </a:lnTo>
                <a:lnTo>
                  <a:pt x="2459" y="1015"/>
                </a:lnTo>
                <a:lnTo>
                  <a:pt x="2459" y="1010"/>
                </a:lnTo>
                <a:lnTo>
                  <a:pt x="2461" y="1017"/>
                </a:lnTo>
                <a:lnTo>
                  <a:pt x="2462" y="1001"/>
                </a:lnTo>
                <a:lnTo>
                  <a:pt x="2463" y="1010"/>
                </a:lnTo>
                <a:lnTo>
                  <a:pt x="2464" y="1014"/>
                </a:lnTo>
                <a:lnTo>
                  <a:pt x="2465" y="1018"/>
                </a:lnTo>
                <a:lnTo>
                  <a:pt x="2466" y="1018"/>
                </a:lnTo>
                <a:lnTo>
                  <a:pt x="2467" y="1016"/>
                </a:lnTo>
                <a:lnTo>
                  <a:pt x="2468" y="1018"/>
                </a:lnTo>
                <a:lnTo>
                  <a:pt x="2469" y="1023"/>
                </a:lnTo>
                <a:lnTo>
                  <a:pt x="2470" y="1023"/>
                </a:lnTo>
                <a:lnTo>
                  <a:pt x="2472" y="1012"/>
                </a:lnTo>
                <a:lnTo>
                  <a:pt x="2472" y="1010"/>
                </a:lnTo>
                <a:lnTo>
                  <a:pt x="2474" y="1021"/>
                </a:lnTo>
                <a:lnTo>
                  <a:pt x="2474" y="1022"/>
                </a:lnTo>
                <a:lnTo>
                  <a:pt x="2476" y="1026"/>
                </a:lnTo>
                <a:lnTo>
                  <a:pt x="2477" y="1018"/>
                </a:lnTo>
                <a:lnTo>
                  <a:pt x="2478" y="1018"/>
                </a:lnTo>
                <a:lnTo>
                  <a:pt x="2479" y="1025"/>
                </a:lnTo>
                <a:lnTo>
                  <a:pt x="2480" y="1011"/>
                </a:lnTo>
                <a:lnTo>
                  <a:pt x="2481" y="1020"/>
                </a:lnTo>
                <a:lnTo>
                  <a:pt x="2482" y="1022"/>
                </a:lnTo>
                <a:lnTo>
                  <a:pt x="2483" y="1019"/>
                </a:lnTo>
                <a:lnTo>
                  <a:pt x="2484" y="1014"/>
                </a:lnTo>
                <a:lnTo>
                  <a:pt x="2485" y="1020"/>
                </a:lnTo>
                <a:lnTo>
                  <a:pt x="2487" y="1022"/>
                </a:lnTo>
                <a:lnTo>
                  <a:pt x="2487" y="1012"/>
                </a:lnTo>
                <a:lnTo>
                  <a:pt x="2489" y="1017"/>
                </a:lnTo>
                <a:lnTo>
                  <a:pt x="2490" y="1022"/>
                </a:lnTo>
                <a:lnTo>
                  <a:pt x="2491" y="1020"/>
                </a:lnTo>
                <a:lnTo>
                  <a:pt x="2492" y="1020"/>
                </a:lnTo>
                <a:lnTo>
                  <a:pt x="2493" y="1020"/>
                </a:lnTo>
                <a:lnTo>
                  <a:pt x="2494" y="1010"/>
                </a:lnTo>
                <a:lnTo>
                  <a:pt x="2495" y="1014"/>
                </a:lnTo>
                <a:lnTo>
                  <a:pt x="2496" y="1020"/>
                </a:lnTo>
                <a:lnTo>
                  <a:pt x="2497" y="1011"/>
                </a:lnTo>
                <a:lnTo>
                  <a:pt x="2498" y="1003"/>
                </a:lnTo>
                <a:lnTo>
                  <a:pt x="2499" y="1014"/>
                </a:lnTo>
                <a:lnTo>
                  <a:pt x="2500" y="1009"/>
                </a:lnTo>
                <a:lnTo>
                  <a:pt x="2502" y="1008"/>
                </a:lnTo>
                <a:lnTo>
                  <a:pt x="2502" y="1014"/>
                </a:lnTo>
                <a:lnTo>
                  <a:pt x="2504" y="1017"/>
                </a:lnTo>
                <a:lnTo>
                  <a:pt x="2505" y="1005"/>
                </a:lnTo>
                <a:lnTo>
                  <a:pt x="2506" y="1022"/>
                </a:lnTo>
                <a:lnTo>
                  <a:pt x="2507" y="1019"/>
                </a:lnTo>
                <a:lnTo>
                  <a:pt x="2508" y="1019"/>
                </a:lnTo>
                <a:lnTo>
                  <a:pt x="2509" y="1025"/>
                </a:lnTo>
                <a:lnTo>
                  <a:pt x="2510" y="1027"/>
                </a:lnTo>
                <a:lnTo>
                  <a:pt x="2511" y="1012"/>
                </a:lnTo>
                <a:lnTo>
                  <a:pt x="2512" y="1021"/>
                </a:lnTo>
                <a:lnTo>
                  <a:pt x="2513" y="1015"/>
                </a:lnTo>
                <a:lnTo>
                  <a:pt x="2514" y="1012"/>
                </a:lnTo>
                <a:lnTo>
                  <a:pt x="2515" y="1013"/>
                </a:lnTo>
                <a:lnTo>
                  <a:pt x="2517" y="1013"/>
                </a:lnTo>
                <a:lnTo>
                  <a:pt x="2517" y="1005"/>
                </a:lnTo>
                <a:lnTo>
                  <a:pt x="2519" y="1016"/>
                </a:lnTo>
                <a:lnTo>
                  <a:pt x="2520" y="1010"/>
                </a:lnTo>
                <a:lnTo>
                  <a:pt x="2521" y="1003"/>
                </a:lnTo>
                <a:lnTo>
                  <a:pt x="2522" y="1010"/>
                </a:lnTo>
                <a:lnTo>
                  <a:pt x="2523" y="1009"/>
                </a:lnTo>
                <a:lnTo>
                  <a:pt x="2524" y="1022"/>
                </a:lnTo>
                <a:lnTo>
                  <a:pt x="2525" y="1012"/>
                </a:lnTo>
                <a:lnTo>
                  <a:pt x="2526" y="1018"/>
                </a:lnTo>
                <a:lnTo>
                  <a:pt x="2527" y="1021"/>
                </a:lnTo>
                <a:lnTo>
                  <a:pt x="2528" y="1003"/>
                </a:lnTo>
                <a:lnTo>
                  <a:pt x="2529" y="1006"/>
                </a:lnTo>
                <a:lnTo>
                  <a:pt x="2530" y="1010"/>
                </a:lnTo>
                <a:lnTo>
                  <a:pt x="2532" y="1016"/>
                </a:lnTo>
                <a:lnTo>
                  <a:pt x="2534" y="1019"/>
                </a:lnTo>
                <a:lnTo>
                  <a:pt x="2535" y="1023"/>
                </a:lnTo>
                <a:lnTo>
                  <a:pt x="2536" y="1020"/>
                </a:lnTo>
                <a:lnTo>
                  <a:pt x="2537" y="1030"/>
                </a:lnTo>
                <a:lnTo>
                  <a:pt x="2538" y="1022"/>
                </a:lnTo>
                <a:lnTo>
                  <a:pt x="2539" y="1023"/>
                </a:lnTo>
                <a:lnTo>
                  <a:pt x="2540" y="1020"/>
                </a:lnTo>
                <a:lnTo>
                  <a:pt x="2541" y="1013"/>
                </a:lnTo>
                <a:lnTo>
                  <a:pt x="2542" y="1016"/>
                </a:lnTo>
                <a:lnTo>
                  <a:pt x="2543" y="1020"/>
                </a:lnTo>
                <a:lnTo>
                  <a:pt x="2544" y="1024"/>
                </a:lnTo>
                <a:lnTo>
                  <a:pt x="2545" y="1010"/>
                </a:lnTo>
                <a:lnTo>
                  <a:pt x="2547" y="1008"/>
                </a:lnTo>
                <a:lnTo>
                  <a:pt x="2547" y="1014"/>
                </a:lnTo>
                <a:lnTo>
                  <a:pt x="2549" y="1016"/>
                </a:lnTo>
                <a:lnTo>
                  <a:pt x="2550" y="1017"/>
                </a:lnTo>
                <a:lnTo>
                  <a:pt x="2551" y="1004"/>
                </a:lnTo>
                <a:lnTo>
                  <a:pt x="2552" y="1016"/>
                </a:lnTo>
                <a:lnTo>
                  <a:pt x="2553" y="1030"/>
                </a:lnTo>
                <a:lnTo>
                  <a:pt x="2554" y="1020"/>
                </a:lnTo>
                <a:lnTo>
                  <a:pt x="2555" y="1035"/>
                </a:lnTo>
                <a:lnTo>
                  <a:pt x="2556" y="1027"/>
                </a:lnTo>
                <a:lnTo>
                  <a:pt x="2557" y="1009"/>
                </a:lnTo>
                <a:lnTo>
                  <a:pt x="2558" y="1018"/>
                </a:lnTo>
                <a:lnTo>
                  <a:pt x="2559" y="1019"/>
                </a:lnTo>
                <a:lnTo>
                  <a:pt x="2560" y="1017"/>
                </a:lnTo>
                <a:lnTo>
                  <a:pt x="2562" y="1020"/>
                </a:lnTo>
                <a:lnTo>
                  <a:pt x="2562" y="1016"/>
                </a:lnTo>
                <a:lnTo>
                  <a:pt x="2564" y="1011"/>
                </a:lnTo>
                <a:lnTo>
                  <a:pt x="2565" y="1018"/>
                </a:lnTo>
                <a:lnTo>
                  <a:pt x="2566" y="1015"/>
                </a:lnTo>
                <a:lnTo>
                  <a:pt x="2567" y="1017"/>
                </a:lnTo>
                <a:lnTo>
                  <a:pt x="2568" y="1014"/>
                </a:lnTo>
                <a:lnTo>
                  <a:pt x="2569" y="1001"/>
                </a:lnTo>
                <a:lnTo>
                  <a:pt x="2570" y="999"/>
                </a:lnTo>
                <a:lnTo>
                  <a:pt x="2571" y="1003"/>
                </a:lnTo>
                <a:lnTo>
                  <a:pt x="2572" y="1019"/>
                </a:lnTo>
                <a:lnTo>
                  <a:pt x="2573" y="1015"/>
                </a:lnTo>
                <a:lnTo>
                  <a:pt x="2575" y="1013"/>
                </a:lnTo>
                <a:lnTo>
                  <a:pt x="2575" y="1012"/>
                </a:lnTo>
                <a:lnTo>
                  <a:pt x="2577" y="1007"/>
                </a:lnTo>
                <a:lnTo>
                  <a:pt x="2577" y="1020"/>
                </a:lnTo>
                <a:lnTo>
                  <a:pt x="2579" y="1006"/>
                </a:lnTo>
                <a:lnTo>
                  <a:pt x="2580" y="1027"/>
                </a:lnTo>
                <a:lnTo>
                  <a:pt x="2581" y="1024"/>
                </a:lnTo>
                <a:lnTo>
                  <a:pt x="2582" y="1024"/>
                </a:lnTo>
                <a:lnTo>
                  <a:pt x="2583" y="1020"/>
                </a:lnTo>
                <a:lnTo>
                  <a:pt x="2584" y="1009"/>
                </a:lnTo>
                <a:lnTo>
                  <a:pt x="2585" y="1012"/>
                </a:lnTo>
                <a:lnTo>
                  <a:pt x="2587" y="1010"/>
                </a:lnTo>
                <a:lnTo>
                  <a:pt x="2587" y="1015"/>
                </a:lnTo>
                <a:lnTo>
                  <a:pt x="2588" y="1022"/>
                </a:lnTo>
                <a:lnTo>
                  <a:pt x="2590" y="1013"/>
                </a:lnTo>
                <a:lnTo>
                  <a:pt x="2590" y="1018"/>
                </a:lnTo>
                <a:lnTo>
                  <a:pt x="2592" y="1027"/>
                </a:lnTo>
                <a:lnTo>
                  <a:pt x="2592" y="1014"/>
                </a:lnTo>
                <a:lnTo>
                  <a:pt x="2594" y="1014"/>
                </a:lnTo>
                <a:lnTo>
                  <a:pt x="2595" y="1018"/>
                </a:lnTo>
                <a:lnTo>
                  <a:pt x="2596" y="1007"/>
                </a:lnTo>
                <a:lnTo>
                  <a:pt x="2597" y="1009"/>
                </a:lnTo>
                <a:lnTo>
                  <a:pt x="2598" y="1021"/>
                </a:lnTo>
                <a:lnTo>
                  <a:pt x="2599" y="1014"/>
                </a:lnTo>
                <a:lnTo>
                  <a:pt x="2600" y="1011"/>
                </a:lnTo>
                <a:lnTo>
                  <a:pt x="2602" y="1003"/>
                </a:lnTo>
                <a:lnTo>
                  <a:pt x="2602" y="997"/>
                </a:lnTo>
                <a:lnTo>
                  <a:pt x="2603" y="1016"/>
                </a:lnTo>
                <a:lnTo>
                  <a:pt x="2605" y="1016"/>
                </a:lnTo>
                <a:lnTo>
                  <a:pt x="2607" y="1007"/>
                </a:lnTo>
                <a:lnTo>
                  <a:pt x="2608" y="1022"/>
                </a:lnTo>
                <a:lnTo>
                  <a:pt x="2609" y="1015"/>
                </a:lnTo>
                <a:lnTo>
                  <a:pt x="2610" y="1014"/>
                </a:lnTo>
                <a:lnTo>
                  <a:pt x="2611" y="1017"/>
                </a:lnTo>
                <a:lnTo>
                  <a:pt x="2612" y="1011"/>
                </a:lnTo>
                <a:lnTo>
                  <a:pt x="2613" y="1030"/>
                </a:lnTo>
                <a:lnTo>
                  <a:pt x="2614" y="1012"/>
                </a:lnTo>
                <a:lnTo>
                  <a:pt x="2615" y="1016"/>
                </a:lnTo>
                <a:lnTo>
                  <a:pt x="2617" y="1022"/>
                </a:lnTo>
                <a:lnTo>
                  <a:pt x="2617" y="1009"/>
                </a:lnTo>
                <a:lnTo>
                  <a:pt x="2618" y="1017"/>
                </a:lnTo>
                <a:lnTo>
                  <a:pt x="2620" y="1017"/>
                </a:lnTo>
                <a:lnTo>
                  <a:pt x="2620" y="1013"/>
                </a:lnTo>
                <a:lnTo>
                  <a:pt x="2622" y="1013"/>
                </a:lnTo>
                <a:lnTo>
                  <a:pt x="2623" y="1014"/>
                </a:lnTo>
                <a:lnTo>
                  <a:pt x="2624" y="1018"/>
                </a:lnTo>
                <a:lnTo>
                  <a:pt x="2625" y="1019"/>
                </a:lnTo>
                <a:lnTo>
                  <a:pt x="2626" y="1019"/>
                </a:lnTo>
                <a:lnTo>
                  <a:pt x="2627" y="1010"/>
                </a:lnTo>
                <a:lnTo>
                  <a:pt x="2628" y="1021"/>
                </a:lnTo>
                <a:lnTo>
                  <a:pt x="2629" y="1014"/>
                </a:lnTo>
                <a:lnTo>
                  <a:pt x="2630" y="1019"/>
                </a:lnTo>
                <a:lnTo>
                  <a:pt x="2632" y="1015"/>
                </a:lnTo>
                <a:lnTo>
                  <a:pt x="2632" y="1001"/>
                </a:lnTo>
                <a:lnTo>
                  <a:pt x="2633" y="1014"/>
                </a:lnTo>
                <a:lnTo>
                  <a:pt x="2635" y="1025"/>
                </a:lnTo>
                <a:lnTo>
                  <a:pt x="2635" y="1017"/>
                </a:lnTo>
                <a:lnTo>
                  <a:pt x="2637" y="1016"/>
                </a:lnTo>
                <a:lnTo>
                  <a:pt x="2638" y="1017"/>
                </a:lnTo>
                <a:lnTo>
                  <a:pt x="2639" y="1021"/>
                </a:lnTo>
                <a:lnTo>
                  <a:pt x="2640" y="1010"/>
                </a:lnTo>
                <a:lnTo>
                  <a:pt x="2641" y="1008"/>
                </a:lnTo>
                <a:lnTo>
                  <a:pt x="2642" y="1012"/>
                </a:lnTo>
                <a:lnTo>
                  <a:pt x="2643" y="1012"/>
                </a:lnTo>
                <a:lnTo>
                  <a:pt x="2644" y="1007"/>
                </a:lnTo>
                <a:lnTo>
                  <a:pt x="2645" y="1012"/>
                </a:lnTo>
                <a:lnTo>
                  <a:pt x="2647" y="1018"/>
                </a:lnTo>
                <a:lnTo>
                  <a:pt x="2647" y="1016"/>
                </a:lnTo>
                <a:lnTo>
                  <a:pt x="2649" y="1018"/>
                </a:lnTo>
                <a:lnTo>
                  <a:pt x="2650" y="1019"/>
                </a:lnTo>
                <a:lnTo>
                  <a:pt x="2650" y="1008"/>
                </a:lnTo>
                <a:lnTo>
                  <a:pt x="2652" y="1014"/>
                </a:lnTo>
                <a:lnTo>
                  <a:pt x="2653" y="1009"/>
                </a:lnTo>
                <a:lnTo>
                  <a:pt x="2654" y="1012"/>
                </a:lnTo>
                <a:lnTo>
                  <a:pt x="2655" y="1021"/>
                </a:lnTo>
                <a:lnTo>
                  <a:pt x="2656" y="1009"/>
                </a:lnTo>
                <a:lnTo>
                  <a:pt x="2657" y="1022"/>
                </a:lnTo>
                <a:lnTo>
                  <a:pt x="2658" y="1016"/>
                </a:lnTo>
                <a:lnTo>
                  <a:pt x="2660" y="1018"/>
                </a:lnTo>
                <a:lnTo>
                  <a:pt x="2662" y="1010"/>
                </a:lnTo>
                <a:lnTo>
                  <a:pt x="2662" y="1018"/>
                </a:lnTo>
                <a:lnTo>
                  <a:pt x="2664" y="1008"/>
                </a:lnTo>
                <a:lnTo>
                  <a:pt x="2665" y="1018"/>
                </a:lnTo>
                <a:lnTo>
                  <a:pt x="2665" y="1010"/>
                </a:lnTo>
                <a:lnTo>
                  <a:pt x="2667" y="1018"/>
                </a:lnTo>
                <a:lnTo>
                  <a:pt x="2668" y="1014"/>
                </a:lnTo>
                <a:lnTo>
                  <a:pt x="2669" y="1014"/>
                </a:lnTo>
                <a:lnTo>
                  <a:pt x="2670" y="1006"/>
                </a:lnTo>
                <a:lnTo>
                  <a:pt x="2671" y="1007"/>
                </a:lnTo>
                <a:lnTo>
                  <a:pt x="2672" y="1018"/>
                </a:lnTo>
                <a:lnTo>
                  <a:pt x="2673" y="1009"/>
                </a:lnTo>
                <a:lnTo>
                  <a:pt x="2675" y="1017"/>
                </a:lnTo>
                <a:lnTo>
                  <a:pt x="2675" y="1025"/>
                </a:lnTo>
                <a:lnTo>
                  <a:pt x="2677" y="1018"/>
                </a:lnTo>
                <a:lnTo>
                  <a:pt x="2678" y="1016"/>
                </a:lnTo>
                <a:lnTo>
                  <a:pt x="2679" y="1003"/>
                </a:lnTo>
                <a:lnTo>
                  <a:pt x="2680" y="991"/>
                </a:lnTo>
                <a:lnTo>
                  <a:pt x="2680" y="1014"/>
                </a:lnTo>
                <a:lnTo>
                  <a:pt x="2682" y="1010"/>
                </a:lnTo>
                <a:lnTo>
                  <a:pt x="2683" y="1005"/>
                </a:lnTo>
                <a:lnTo>
                  <a:pt x="2684" y="1007"/>
                </a:lnTo>
                <a:lnTo>
                  <a:pt x="2685" y="999"/>
                </a:lnTo>
                <a:lnTo>
                  <a:pt x="2686" y="1005"/>
                </a:lnTo>
                <a:lnTo>
                  <a:pt x="2687" y="1013"/>
                </a:lnTo>
                <a:lnTo>
                  <a:pt x="2688" y="1009"/>
                </a:lnTo>
                <a:lnTo>
                  <a:pt x="2690" y="1006"/>
                </a:lnTo>
                <a:lnTo>
                  <a:pt x="2690" y="1022"/>
                </a:lnTo>
                <a:lnTo>
                  <a:pt x="2692" y="1019"/>
                </a:lnTo>
                <a:lnTo>
                  <a:pt x="2693" y="1003"/>
                </a:lnTo>
                <a:lnTo>
                  <a:pt x="2694" y="1010"/>
                </a:lnTo>
                <a:lnTo>
                  <a:pt x="2695" y="1015"/>
                </a:lnTo>
                <a:lnTo>
                  <a:pt x="2696" y="997"/>
                </a:lnTo>
                <a:lnTo>
                  <a:pt x="2697" y="994"/>
                </a:lnTo>
                <a:lnTo>
                  <a:pt x="2698" y="1007"/>
                </a:lnTo>
                <a:lnTo>
                  <a:pt x="2699" y="1007"/>
                </a:lnTo>
                <a:lnTo>
                  <a:pt x="2700" y="1010"/>
                </a:lnTo>
                <a:lnTo>
                  <a:pt x="2701" y="1009"/>
                </a:lnTo>
                <a:lnTo>
                  <a:pt x="2702" y="1012"/>
                </a:lnTo>
                <a:lnTo>
                  <a:pt x="2703" y="1009"/>
                </a:lnTo>
              </a:path>
            </a:pathLst>
          </a:custGeom>
          <a:noFill/>
          <a:ln w="952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6" name="Freeform 105"/>
          <p:cNvSpPr>
            <a:spLocks/>
          </p:cNvSpPr>
          <p:nvPr/>
        </p:nvSpPr>
        <p:spPr bwMode="auto">
          <a:xfrm>
            <a:off x="684213" y="4568825"/>
            <a:ext cx="4292600" cy="1674813"/>
          </a:xfrm>
          <a:custGeom>
            <a:avLst/>
            <a:gdLst>
              <a:gd name="T0" fmla="*/ 2147483647 w 2704"/>
              <a:gd name="T1" fmla="*/ 2147483647 h 1055"/>
              <a:gd name="T2" fmla="*/ 2147483647 w 2704"/>
              <a:gd name="T3" fmla="*/ 2147483647 h 1055"/>
              <a:gd name="T4" fmla="*/ 2147483647 w 2704"/>
              <a:gd name="T5" fmla="*/ 2147483647 h 1055"/>
              <a:gd name="T6" fmla="*/ 2147483647 w 2704"/>
              <a:gd name="T7" fmla="*/ 2147483647 h 1055"/>
              <a:gd name="T8" fmla="*/ 2147483647 w 2704"/>
              <a:gd name="T9" fmla="*/ 2147483647 h 1055"/>
              <a:gd name="T10" fmla="*/ 2147483647 w 2704"/>
              <a:gd name="T11" fmla="*/ 2147483647 h 1055"/>
              <a:gd name="T12" fmla="*/ 2147483647 w 2704"/>
              <a:gd name="T13" fmla="*/ 2147483647 h 1055"/>
              <a:gd name="T14" fmla="*/ 2147483647 w 2704"/>
              <a:gd name="T15" fmla="*/ 2147483647 h 1055"/>
              <a:gd name="T16" fmla="*/ 2147483647 w 2704"/>
              <a:gd name="T17" fmla="*/ 2147483647 h 1055"/>
              <a:gd name="T18" fmla="*/ 2147483647 w 2704"/>
              <a:gd name="T19" fmla="*/ 2147483647 h 1055"/>
              <a:gd name="T20" fmla="*/ 2147483647 w 2704"/>
              <a:gd name="T21" fmla="*/ 2147483647 h 1055"/>
              <a:gd name="T22" fmla="*/ 2147483647 w 2704"/>
              <a:gd name="T23" fmla="*/ 2147483647 h 1055"/>
              <a:gd name="T24" fmla="*/ 2147483647 w 2704"/>
              <a:gd name="T25" fmla="*/ 2147483647 h 1055"/>
              <a:gd name="T26" fmla="*/ 2147483647 w 2704"/>
              <a:gd name="T27" fmla="*/ 2147483647 h 1055"/>
              <a:gd name="T28" fmla="*/ 2147483647 w 2704"/>
              <a:gd name="T29" fmla="*/ 2147483647 h 1055"/>
              <a:gd name="T30" fmla="*/ 2147483647 w 2704"/>
              <a:gd name="T31" fmla="*/ 2147483647 h 1055"/>
              <a:gd name="T32" fmla="*/ 2147483647 w 2704"/>
              <a:gd name="T33" fmla="*/ 2147483647 h 1055"/>
              <a:gd name="T34" fmla="*/ 2147483647 w 2704"/>
              <a:gd name="T35" fmla="*/ 2147483647 h 1055"/>
              <a:gd name="T36" fmla="*/ 2147483647 w 2704"/>
              <a:gd name="T37" fmla="*/ 2147483647 h 1055"/>
              <a:gd name="T38" fmla="*/ 2147483647 w 2704"/>
              <a:gd name="T39" fmla="*/ 2147483647 h 1055"/>
              <a:gd name="T40" fmla="*/ 2147483647 w 2704"/>
              <a:gd name="T41" fmla="*/ 2147483647 h 1055"/>
              <a:gd name="T42" fmla="*/ 2147483647 w 2704"/>
              <a:gd name="T43" fmla="*/ 2147483647 h 1055"/>
              <a:gd name="T44" fmla="*/ 2147483647 w 2704"/>
              <a:gd name="T45" fmla="*/ 2147483647 h 1055"/>
              <a:gd name="T46" fmla="*/ 2147483647 w 2704"/>
              <a:gd name="T47" fmla="*/ 2147483647 h 1055"/>
              <a:gd name="T48" fmla="*/ 2147483647 w 2704"/>
              <a:gd name="T49" fmla="*/ 2147483647 h 1055"/>
              <a:gd name="T50" fmla="*/ 2147483647 w 2704"/>
              <a:gd name="T51" fmla="*/ 2147483647 h 1055"/>
              <a:gd name="T52" fmla="*/ 2147483647 w 2704"/>
              <a:gd name="T53" fmla="*/ 2147483647 h 1055"/>
              <a:gd name="T54" fmla="*/ 2147483647 w 2704"/>
              <a:gd name="T55" fmla="*/ 2147483647 h 1055"/>
              <a:gd name="T56" fmla="*/ 2147483647 w 2704"/>
              <a:gd name="T57" fmla="*/ 2147483647 h 1055"/>
              <a:gd name="T58" fmla="*/ 2147483647 w 2704"/>
              <a:gd name="T59" fmla="*/ 2147483647 h 1055"/>
              <a:gd name="T60" fmla="*/ 2147483647 w 2704"/>
              <a:gd name="T61" fmla="*/ 2147483647 h 1055"/>
              <a:gd name="T62" fmla="*/ 2147483647 w 2704"/>
              <a:gd name="T63" fmla="*/ 2147483647 h 1055"/>
              <a:gd name="T64" fmla="*/ 2147483647 w 2704"/>
              <a:gd name="T65" fmla="*/ 2147483647 h 1055"/>
              <a:gd name="T66" fmla="*/ 2147483647 w 2704"/>
              <a:gd name="T67" fmla="*/ 2147483647 h 1055"/>
              <a:gd name="T68" fmla="*/ 2147483647 w 2704"/>
              <a:gd name="T69" fmla="*/ 2147483647 h 1055"/>
              <a:gd name="T70" fmla="*/ 2147483647 w 2704"/>
              <a:gd name="T71" fmla="*/ 2147483647 h 1055"/>
              <a:gd name="T72" fmla="*/ 2147483647 w 2704"/>
              <a:gd name="T73" fmla="*/ 2147483647 h 1055"/>
              <a:gd name="T74" fmla="*/ 2147483647 w 2704"/>
              <a:gd name="T75" fmla="*/ 2147483647 h 1055"/>
              <a:gd name="T76" fmla="*/ 2147483647 w 2704"/>
              <a:gd name="T77" fmla="*/ 2147483647 h 1055"/>
              <a:gd name="T78" fmla="*/ 2147483647 w 2704"/>
              <a:gd name="T79" fmla="*/ 2147483647 h 1055"/>
              <a:gd name="T80" fmla="*/ 2147483647 w 2704"/>
              <a:gd name="T81" fmla="*/ 2147483647 h 1055"/>
              <a:gd name="T82" fmla="*/ 2147483647 w 2704"/>
              <a:gd name="T83" fmla="*/ 2147483647 h 1055"/>
              <a:gd name="T84" fmla="*/ 2147483647 w 2704"/>
              <a:gd name="T85" fmla="*/ 2147483647 h 1055"/>
              <a:gd name="T86" fmla="*/ 2147483647 w 2704"/>
              <a:gd name="T87" fmla="*/ 2147483647 h 1055"/>
              <a:gd name="T88" fmla="*/ 2147483647 w 2704"/>
              <a:gd name="T89" fmla="*/ 2147483647 h 1055"/>
              <a:gd name="T90" fmla="*/ 2147483647 w 2704"/>
              <a:gd name="T91" fmla="*/ 2147483647 h 1055"/>
              <a:gd name="T92" fmla="*/ 2147483647 w 2704"/>
              <a:gd name="T93" fmla="*/ 2147483647 h 1055"/>
              <a:gd name="T94" fmla="*/ 2147483647 w 2704"/>
              <a:gd name="T95" fmla="*/ 2147483647 h 1055"/>
              <a:gd name="T96" fmla="*/ 2147483647 w 2704"/>
              <a:gd name="T97" fmla="*/ 2147483647 h 1055"/>
              <a:gd name="T98" fmla="*/ 2147483647 w 2704"/>
              <a:gd name="T99" fmla="*/ 2147483647 h 1055"/>
              <a:gd name="T100" fmla="*/ 2147483647 w 2704"/>
              <a:gd name="T101" fmla="*/ 2147483647 h 1055"/>
              <a:gd name="T102" fmla="*/ 2147483647 w 2704"/>
              <a:gd name="T103" fmla="*/ 2147483647 h 1055"/>
              <a:gd name="T104" fmla="*/ 2147483647 w 2704"/>
              <a:gd name="T105" fmla="*/ 2147483647 h 1055"/>
              <a:gd name="T106" fmla="*/ 2147483647 w 2704"/>
              <a:gd name="T107" fmla="*/ 2147483647 h 1055"/>
              <a:gd name="T108" fmla="*/ 2147483647 w 2704"/>
              <a:gd name="T109" fmla="*/ 2147483647 h 1055"/>
              <a:gd name="T110" fmla="*/ 2147483647 w 2704"/>
              <a:gd name="T111" fmla="*/ 2147483647 h 1055"/>
              <a:gd name="T112" fmla="*/ 2147483647 w 2704"/>
              <a:gd name="T113" fmla="*/ 2147483647 h 1055"/>
              <a:gd name="T114" fmla="*/ 2147483647 w 2704"/>
              <a:gd name="T115" fmla="*/ 2147483647 h 1055"/>
              <a:gd name="T116" fmla="*/ 2147483647 w 2704"/>
              <a:gd name="T117" fmla="*/ 2147483647 h 1055"/>
              <a:gd name="T118" fmla="*/ 2147483647 w 2704"/>
              <a:gd name="T119" fmla="*/ 2147483647 h 1055"/>
              <a:gd name="T120" fmla="*/ 2147483647 w 2704"/>
              <a:gd name="T121" fmla="*/ 2147483647 h 1055"/>
              <a:gd name="T122" fmla="*/ 2147483647 w 2704"/>
              <a:gd name="T123" fmla="*/ 2147483647 h 10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704" h="1055">
                <a:moveTo>
                  <a:pt x="0" y="0"/>
                </a:moveTo>
                <a:lnTo>
                  <a:pt x="0" y="880"/>
                </a:lnTo>
                <a:lnTo>
                  <a:pt x="1" y="953"/>
                </a:lnTo>
                <a:lnTo>
                  <a:pt x="2" y="979"/>
                </a:lnTo>
                <a:lnTo>
                  <a:pt x="4" y="981"/>
                </a:lnTo>
                <a:lnTo>
                  <a:pt x="4" y="966"/>
                </a:lnTo>
                <a:lnTo>
                  <a:pt x="6" y="948"/>
                </a:lnTo>
                <a:lnTo>
                  <a:pt x="7" y="939"/>
                </a:lnTo>
                <a:lnTo>
                  <a:pt x="8" y="928"/>
                </a:lnTo>
                <a:lnTo>
                  <a:pt x="9" y="910"/>
                </a:lnTo>
                <a:lnTo>
                  <a:pt x="10" y="909"/>
                </a:lnTo>
                <a:lnTo>
                  <a:pt x="11" y="903"/>
                </a:lnTo>
                <a:lnTo>
                  <a:pt x="12" y="903"/>
                </a:lnTo>
                <a:lnTo>
                  <a:pt x="13" y="893"/>
                </a:lnTo>
                <a:lnTo>
                  <a:pt x="14" y="884"/>
                </a:lnTo>
                <a:lnTo>
                  <a:pt x="15" y="880"/>
                </a:lnTo>
                <a:lnTo>
                  <a:pt x="16" y="880"/>
                </a:lnTo>
                <a:lnTo>
                  <a:pt x="17" y="873"/>
                </a:lnTo>
                <a:lnTo>
                  <a:pt x="19" y="874"/>
                </a:lnTo>
                <a:lnTo>
                  <a:pt x="21" y="865"/>
                </a:lnTo>
                <a:lnTo>
                  <a:pt x="22" y="859"/>
                </a:lnTo>
                <a:lnTo>
                  <a:pt x="23" y="848"/>
                </a:lnTo>
                <a:lnTo>
                  <a:pt x="24" y="841"/>
                </a:lnTo>
                <a:lnTo>
                  <a:pt x="25" y="843"/>
                </a:lnTo>
                <a:lnTo>
                  <a:pt x="26" y="837"/>
                </a:lnTo>
                <a:lnTo>
                  <a:pt x="27" y="842"/>
                </a:lnTo>
                <a:lnTo>
                  <a:pt x="28" y="828"/>
                </a:lnTo>
                <a:lnTo>
                  <a:pt x="29" y="814"/>
                </a:lnTo>
                <a:lnTo>
                  <a:pt x="30" y="817"/>
                </a:lnTo>
                <a:lnTo>
                  <a:pt x="31" y="824"/>
                </a:lnTo>
                <a:lnTo>
                  <a:pt x="32" y="819"/>
                </a:lnTo>
                <a:lnTo>
                  <a:pt x="34" y="809"/>
                </a:lnTo>
                <a:lnTo>
                  <a:pt x="34" y="810"/>
                </a:lnTo>
                <a:lnTo>
                  <a:pt x="36" y="811"/>
                </a:lnTo>
                <a:lnTo>
                  <a:pt x="37" y="806"/>
                </a:lnTo>
                <a:lnTo>
                  <a:pt x="38" y="797"/>
                </a:lnTo>
                <a:lnTo>
                  <a:pt x="39" y="801"/>
                </a:lnTo>
                <a:lnTo>
                  <a:pt x="40" y="806"/>
                </a:lnTo>
                <a:lnTo>
                  <a:pt x="41" y="797"/>
                </a:lnTo>
                <a:lnTo>
                  <a:pt x="42" y="782"/>
                </a:lnTo>
                <a:lnTo>
                  <a:pt x="43" y="788"/>
                </a:lnTo>
                <a:lnTo>
                  <a:pt x="44" y="784"/>
                </a:lnTo>
                <a:lnTo>
                  <a:pt x="45" y="787"/>
                </a:lnTo>
                <a:lnTo>
                  <a:pt x="47" y="783"/>
                </a:lnTo>
                <a:lnTo>
                  <a:pt x="47" y="782"/>
                </a:lnTo>
                <a:lnTo>
                  <a:pt x="49" y="778"/>
                </a:lnTo>
                <a:lnTo>
                  <a:pt x="49" y="775"/>
                </a:lnTo>
                <a:lnTo>
                  <a:pt x="51" y="771"/>
                </a:lnTo>
                <a:lnTo>
                  <a:pt x="52" y="760"/>
                </a:lnTo>
                <a:lnTo>
                  <a:pt x="53" y="766"/>
                </a:lnTo>
                <a:lnTo>
                  <a:pt x="54" y="759"/>
                </a:lnTo>
                <a:lnTo>
                  <a:pt x="55" y="758"/>
                </a:lnTo>
                <a:lnTo>
                  <a:pt x="56" y="760"/>
                </a:lnTo>
                <a:lnTo>
                  <a:pt x="57" y="760"/>
                </a:lnTo>
                <a:lnTo>
                  <a:pt x="58" y="771"/>
                </a:lnTo>
                <a:lnTo>
                  <a:pt x="59" y="758"/>
                </a:lnTo>
                <a:lnTo>
                  <a:pt x="60" y="751"/>
                </a:lnTo>
                <a:lnTo>
                  <a:pt x="62" y="752"/>
                </a:lnTo>
                <a:lnTo>
                  <a:pt x="62" y="762"/>
                </a:lnTo>
                <a:lnTo>
                  <a:pt x="64" y="747"/>
                </a:lnTo>
                <a:lnTo>
                  <a:pt x="65" y="756"/>
                </a:lnTo>
                <a:lnTo>
                  <a:pt x="66" y="754"/>
                </a:lnTo>
                <a:lnTo>
                  <a:pt x="67" y="760"/>
                </a:lnTo>
                <a:lnTo>
                  <a:pt x="68" y="743"/>
                </a:lnTo>
                <a:lnTo>
                  <a:pt x="69" y="752"/>
                </a:lnTo>
                <a:lnTo>
                  <a:pt x="70" y="761"/>
                </a:lnTo>
                <a:lnTo>
                  <a:pt x="71" y="749"/>
                </a:lnTo>
                <a:lnTo>
                  <a:pt x="72" y="743"/>
                </a:lnTo>
                <a:lnTo>
                  <a:pt x="73" y="751"/>
                </a:lnTo>
                <a:lnTo>
                  <a:pt x="74" y="739"/>
                </a:lnTo>
                <a:lnTo>
                  <a:pt x="75" y="737"/>
                </a:lnTo>
                <a:lnTo>
                  <a:pt x="77" y="749"/>
                </a:lnTo>
                <a:lnTo>
                  <a:pt x="77" y="754"/>
                </a:lnTo>
                <a:lnTo>
                  <a:pt x="79" y="741"/>
                </a:lnTo>
                <a:lnTo>
                  <a:pt x="80" y="748"/>
                </a:lnTo>
                <a:lnTo>
                  <a:pt x="81" y="750"/>
                </a:lnTo>
                <a:lnTo>
                  <a:pt x="82" y="754"/>
                </a:lnTo>
                <a:lnTo>
                  <a:pt x="83" y="754"/>
                </a:lnTo>
                <a:lnTo>
                  <a:pt x="84" y="752"/>
                </a:lnTo>
                <a:lnTo>
                  <a:pt x="85" y="741"/>
                </a:lnTo>
                <a:lnTo>
                  <a:pt x="86" y="737"/>
                </a:lnTo>
                <a:lnTo>
                  <a:pt x="87" y="737"/>
                </a:lnTo>
                <a:lnTo>
                  <a:pt x="89" y="753"/>
                </a:lnTo>
                <a:lnTo>
                  <a:pt x="89" y="754"/>
                </a:lnTo>
                <a:lnTo>
                  <a:pt x="90" y="745"/>
                </a:lnTo>
                <a:lnTo>
                  <a:pt x="92" y="752"/>
                </a:lnTo>
                <a:lnTo>
                  <a:pt x="92" y="747"/>
                </a:lnTo>
                <a:lnTo>
                  <a:pt x="94" y="755"/>
                </a:lnTo>
                <a:lnTo>
                  <a:pt x="95" y="752"/>
                </a:lnTo>
                <a:lnTo>
                  <a:pt x="96" y="771"/>
                </a:lnTo>
                <a:lnTo>
                  <a:pt x="97" y="768"/>
                </a:lnTo>
                <a:lnTo>
                  <a:pt x="98" y="766"/>
                </a:lnTo>
                <a:lnTo>
                  <a:pt x="99" y="764"/>
                </a:lnTo>
                <a:lnTo>
                  <a:pt x="100" y="764"/>
                </a:lnTo>
                <a:lnTo>
                  <a:pt x="101" y="769"/>
                </a:lnTo>
                <a:lnTo>
                  <a:pt x="102" y="774"/>
                </a:lnTo>
                <a:lnTo>
                  <a:pt x="104" y="770"/>
                </a:lnTo>
                <a:lnTo>
                  <a:pt x="104" y="773"/>
                </a:lnTo>
                <a:lnTo>
                  <a:pt x="105" y="760"/>
                </a:lnTo>
                <a:lnTo>
                  <a:pt x="107" y="771"/>
                </a:lnTo>
                <a:lnTo>
                  <a:pt x="107" y="783"/>
                </a:lnTo>
                <a:lnTo>
                  <a:pt x="109" y="777"/>
                </a:lnTo>
                <a:lnTo>
                  <a:pt x="110" y="786"/>
                </a:lnTo>
                <a:lnTo>
                  <a:pt x="111" y="777"/>
                </a:lnTo>
                <a:lnTo>
                  <a:pt x="112" y="786"/>
                </a:lnTo>
                <a:lnTo>
                  <a:pt x="113" y="784"/>
                </a:lnTo>
                <a:lnTo>
                  <a:pt x="114" y="798"/>
                </a:lnTo>
                <a:lnTo>
                  <a:pt x="115" y="802"/>
                </a:lnTo>
                <a:lnTo>
                  <a:pt x="117" y="816"/>
                </a:lnTo>
                <a:lnTo>
                  <a:pt x="117" y="801"/>
                </a:lnTo>
                <a:lnTo>
                  <a:pt x="119" y="805"/>
                </a:lnTo>
                <a:lnTo>
                  <a:pt x="119" y="800"/>
                </a:lnTo>
                <a:lnTo>
                  <a:pt x="120" y="796"/>
                </a:lnTo>
                <a:lnTo>
                  <a:pt x="122" y="802"/>
                </a:lnTo>
                <a:lnTo>
                  <a:pt x="122" y="822"/>
                </a:lnTo>
                <a:lnTo>
                  <a:pt x="124" y="824"/>
                </a:lnTo>
                <a:lnTo>
                  <a:pt x="125" y="815"/>
                </a:lnTo>
                <a:lnTo>
                  <a:pt x="126" y="818"/>
                </a:lnTo>
                <a:lnTo>
                  <a:pt x="127" y="828"/>
                </a:lnTo>
                <a:lnTo>
                  <a:pt x="128" y="837"/>
                </a:lnTo>
                <a:lnTo>
                  <a:pt x="129" y="835"/>
                </a:lnTo>
                <a:lnTo>
                  <a:pt x="130" y="843"/>
                </a:lnTo>
                <a:lnTo>
                  <a:pt x="132" y="837"/>
                </a:lnTo>
                <a:lnTo>
                  <a:pt x="132" y="842"/>
                </a:lnTo>
                <a:lnTo>
                  <a:pt x="134" y="844"/>
                </a:lnTo>
                <a:lnTo>
                  <a:pt x="134" y="850"/>
                </a:lnTo>
                <a:lnTo>
                  <a:pt x="135" y="849"/>
                </a:lnTo>
                <a:lnTo>
                  <a:pt x="137" y="857"/>
                </a:lnTo>
                <a:lnTo>
                  <a:pt x="137" y="859"/>
                </a:lnTo>
                <a:lnTo>
                  <a:pt x="139" y="856"/>
                </a:lnTo>
                <a:lnTo>
                  <a:pt x="140" y="866"/>
                </a:lnTo>
                <a:lnTo>
                  <a:pt x="141" y="876"/>
                </a:lnTo>
                <a:lnTo>
                  <a:pt x="142" y="880"/>
                </a:lnTo>
                <a:lnTo>
                  <a:pt x="143" y="872"/>
                </a:lnTo>
                <a:lnTo>
                  <a:pt x="144" y="871"/>
                </a:lnTo>
                <a:lnTo>
                  <a:pt x="145" y="873"/>
                </a:lnTo>
                <a:lnTo>
                  <a:pt x="147" y="887"/>
                </a:lnTo>
                <a:lnTo>
                  <a:pt x="147" y="888"/>
                </a:lnTo>
                <a:lnTo>
                  <a:pt x="149" y="887"/>
                </a:lnTo>
                <a:lnTo>
                  <a:pt x="150" y="901"/>
                </a:lnTo>
                <a:lnTo>
                  <a:pt x="151" y="894"/>
                </a:lnTo>
                <a:lnTo>
                  <a:pt x="152" y="902"/>
                </a:lnTo>
                <a:lnTo>
                  <a:pt x="152" y="905"/>
                </a:lnTo>
                <a:lnTo>
                  <a:pt x="154" y="898"/>
                </a:lnTo>
                <a:lnTo>
                  <a:pt x="155" y="918"/>
                </a:lnTo>
                <a:lnTo>
                  <a:pt x="156" y="914"/>
                </a:lnTo>
                <a:lnTo>
                  <a:pt x="157" y="921"/>
                </a:lnTo>
                <a:lnTo>
                  <a:pt x="158" y="926"/>
                </a:lnTo>
                <a:lnTo>
                  <a:pt x="159" y="933"/>
                </a:lnTo>
                <a:lnTo>
                  <a:pt x="160" y="931"/>
                </a:lnTo>
                <a:lnTo>
                  <a:pt x="162" y="922"/>
                </a:lnTo>
                <a:lnTo>
                  <a:pt x="162" y="933"/>
                </a:lnTo>
                <a:lnTo>
                  <a:pt x="164" y="939"/>
                </a:lnTo>
                <a:lnTo>
                  <a:pt x="165" y="941"/>
                </a:lnTo>
                <a:lnTo>
                  <a:pt x="166" y="938"/>
                </a:lnTo>
                <a:lnTo>
                  <a:pt x="167" y="948"/>
                </a:lnTo>
                <a:lnTo>
                  <a:pt x="167" y="945"/>
                </a:lnTo>
                <a:lnTo>
                  <a:pt x="169" y="955"/>
                </a:lnTo>
                <a:lnTo>
                  <a:pt x="170" y="953"/>
                </a:lnTo>
                <a:lnTo>
                  <a:pt x="171" y="959"/>
                </a:lnTo>
                <a:lnTo>
                  <a:pt x="172" y="952"/>
                </a:lnTo>
                <a:lnTo>
                  <a:pt x="173" y="948"/>
                </a:lnTo>
                <a:lnTo>
                  <a:pt x="174" y="963"/>
                </a:lnTo>
                <a:lnTo>
                  <a:pt x="175" y="970"/>
                </a:lnTo>
                <a:lnTo>
                  <a:pt x="177" y="968"/>
                </a:lnTo>
                <a:lnTo>
                  <a:pt x="177" y="972"/>
                </a:lnTo>
                <a:lnTo>
                  <a:pt x="179" y="966"/>
                </a:lnTo>
                <a:lnTo>
                  <a:pt x="180" y="970"/>
                </a:lnTo>
                <a:lnTo>
                  <a:pt x="181" y="974"/>
                </a:lnTo>
                <a:lnTo>
                  <a:pt x="182" y="986"/>
                </a:lnTo>
                <a:lnTo>
                  <a:pt x="183" y="987"/>
                </a:lnTo>
                <a:lnTo>
                  <a:pt x="184" y="990"/>
                </a:lnTo>
                <a:lnTo>
                  <a:pt x="185" y="987"/>
                </a:lnTo>
                <a:lnTo>
                  <a:pt x="186" y="986"/>
                </a:lnTo>
                <a:lnTo>
                  <a:pt x="187" y="992"/>
                </a:lnTo>
                <a:lnTo>
                  <a:pt x="188" y="969"/>
                </a:lnTo>
                <a:lnTo>
                  <a:pt x="189" y="977"/>
                </a:lnTo>
                <a:lnTo>
                  <a:pt x="190" y="984"/>
                </a:lnTo>
                <a:lnTo>
                  <a:pt x="192" y="983"/>
                </a:lnTo>
                <a:lnTo>
                  <a:pt x="192" y="992"/>
                </a:lnTo>
                <a:lnTo>
                  <a:pt x="194" y="979"/>
                </a:lnTo>
                <a:lnTo>
                  <a:pt x="195" y="985"/>
                </a:lnTo>
                <a:lnTo>
                  <a:pt x="196" y="993"/>
                </a:lnTo>
                <a:lnTo>
                  <a:pt x="197" y="981"/>
                </a:lnTo>
                <a:lnTo>
                  <a:pt x="198" y="983"/>
                </a:lnTo>
                <a:lnTo>
                  <a:pt x="199" y="993"/>
                </a:lnTo>
                <a:lnTo>
                  <a:pt x="200" y="994"/>
                </a:lnTo>
                <a:lnTo>
                  <a:pt x="201" y="994"/>
                </a:lnTo>
                <a:lnTo>
                  <a:pt x="202" y="984"/>
                </a:lnTo>
                <a:lnTo>
                  <a:pt x="203" y="987"/>
                </a:lnTo>
                <a:lnTo>
                  <a:pt x="204" y="983"/>
                </a:lnTo>
                <a:lnTo>
                  <a:pt x="205" y="980"/>
                </a:lnTo>
                <a:lnTo>
                  <a:pt x="207" y="980"/>
                </a:lnTo>
                <a:lnTo>
                  <a:pt x="207" y="981"/>
                </a:lnTo>
                <a:lnTo>
                  <a:pt x="209" y="981"/>
                </a:lnTo>
                <a:lnTo>
                  <a:pt x="210" y="972"/>
                </a:lnTo>
                <a:lnTo>
                  <a:pt x="211" y="969"/>
                </a:lnTo>
                <a:lnTo>
                  <a:pt x="212" y="968"/>
                </a:lnTo>
                <a:lnTo>
                  <a:pt x="213" y="969"/>
                </a:lnTo>
                <a:lnTo>
                  <a:pt x="214" y="970"/>
                </a:lnTo>
                <a:lnTo>
                  <a:pt x="215" y="968"/>
                </a:lnTo>
                <a:lnTo>
                  <a:pt x="216" y="963"/>
                </a:lnTo>
                <a:lnTo>
                  <a:pt x="217" y="959"/>
                </a:lnTo>
                <a:lnTo>
                  <a:pt x="218" y="958"/>
                </a:lnTo>
                <a:lnTo>
                  <a:pt x="219" y="952"/>
                </a:lnTo>
                <a:lnTo>
                  <a:pt x="220" y="952"/>
                </a:lnTo>
                <a:lnTo>
                  <a:pt x="222" y="944"/>
                </a:lnTo>
                <a:lnTo>
                  <a:pt x="222" y="948"/>
                </a:lnTo>
                <a:lnTo>
                  <a:pt x="224" y="940"/>
                </a:lnTo>
                <a:lnTo>
                  <a:pt x="225" y="936"/>
                </a:lnTo>
                <a:lnTo>
                  <a:pt x="226" y="931"/>
                </a:lnTo>
                <a:lnTo>
                  <a:pt x="227" y="925"/>
                </a:lnTo>
                <a:lnTo>
                  <a:pt x="228" y="930"/>
                </a:lnTo>
                <a:lnTo>
                  <a:pt x="229" y="923"/>
                </a:lnTo>
                <a:lnTo>
                  <a:pt x="230" y="923"/>
                </a:lnTo>
                <a:lnTo>
                  <a:pt x="231" y="925"/>
                </a:lnTo>
                <a:lnTo>
                  <a:pt x="232" y="913"/>
                </a:lnTo>
                <a:lnTo>
                  <a:pt x="233" y="914"/>
                </a:lnTo>
                <a:lnTo>
                  <a:pt x="235" y="905"/>
                </a:lnTo>
                <a:lnTo>
                  <a:pt x="237" y="893"/>
                </a:lnTo>
                <a:lnTo>
                  <a:pt x="237" y="891"/>
                </a:lnTo>
                <a:lnTo>
                  <a:pt x="239" y="889"/>
                </a:lnTo>
                <a:lnTo>
                  <a:pt x="240" y="888"/>
                </a:lnTo>
                <a:lnTo>
                  <a:pt x="241" y="886"/>
                </a:lnTo>
                <a:lnTo>
                  <a:pt x="242" y="886"/>
                </a:lnTo>
                <a:lnTo>
                  <a:pt x="243" y="879"/>
                </a:lnTo>
                <a:lnTo>
                  <a:pt x="244" y="875"/>
                </a:lnTo>
                <a:lnTo>
                  <a:pt x="245" y="869"/>
                </a:lnTo>
                <a:lnTo>
                  <a:pt x="246" y="868"/>
                </a:lnTo>
                <a:lnTo>
                  <a:pt x="247" y="861"/>
                </a:lnTo>
                <a:lnTo>
                  <a:pt x="248" y="858"/>
                </a:lnTo>
                <a:lnTo>
                  <a:pt x="250" y="854"/>
                </a:lnTo>
                <a:lnTo>
                  <a:pt x="250" y="852"/>
                </a:lnTo>
                <a:lnTo>
                  <a:pt x="252" y="857"/>
                </a:lnTo>
                <a:lnTo>
                  <a:pt x="253" y="854"/>
                </a:lnTo>
                <a:lnTo>
                  <a:pt x="254" y="845"/>
                </a:lnTo>
                <a:lnTo>
                  <a:pt x="255" y="839"/>
                </a:lnTo>
                <a:lnTo>
                  <a:pt x="256" y="841"/>
                </a:lnTo>
                <a:lnTo>
                  <a:pt x="257" y="845"/>
                </a:lnTo>
                <a:lnTo>
                  <a:pt x="258" y="834"/>
                </a:lnTo>
                <a:lnTo>
                  <a:pt x="259" y="829"/>
                </a:lnTo>
                <a:lnTo>
                  <a:pt x="260" y="822"/>
                </a:lnTo>
                <a:lnTo>
                  <a:pt x="261" y="820"/>
                </a:lnTo>
                <a:lnTo>
                  <a:pt x="262" y="816"/>
                </a:lnTo>
                <a:lnTo>
                  <a:pt x="263" y="825"/>
                </a:lnTo>
                <a:lnTo>
                  <a:pt x="265" y="824"/>
                </a:lnTo>
                <a:lnTo>
                  <a:pt x="265" y="820"/>
                </a:lnTo>
                <a:lnTo>
                  <a:pt x="267" y="820"/>
                </a:lnTo>
                <a:lnTo>
                  <a:pt x="268" y="813"/>
                </a:lnTo>
                <a:lnTo>
                  <a:pt x="269" y="803"/>
                </a:lnTo>
                <a:lnTo>
                  <a:pt x="270" y="806"/>
                </a:lnTo>
                <a:lnTo>
                  <a:pt x="271" y="805"/>
                </a:lnTo>
                <a:lnTo>
                  <a:pt x="272" y="809"/>
                </a:lnTo>
                <a:lnTo>
                  <a:pt x="273" y="807"/>
                </a:lnTo>
                <a:lnTo>
                  <a:pt x="274" y="807"/>
                </a:lnTo>
                <a:lnTo>
                  <a:pt x="275" y="808"/>
                </a:lnTo>
                <a:lnTo>
                  <a:pt x="276" y="798"/>
                </a:lnTo>
                <a:lnTo>
                  <a:pt x="277" y="799"/>
                </a:lnTo>
                <a:lnTo>
                  <a:pt x="278" y="792"/>
                </a:lnTo>
                <a:lnTo>
                  <a:pt x="280" y="801"/>
                </a:lnTo>
                <a:lnTo>
                  <a:pt x="280" y="800"/>
                </a:lnTo>
                <a:lnTo>
                  <a:pt x="282" y="804"/>
                </a:lnTo>
                <a:lnTo>
                  <a:pt x="283" y="811"/>
                </a:lnTo>
                <a:lnTo>
                  <a:pt x="284" y="808"/>
                </a:lnTo>
                <a:lnTo>
                  <a:pt x="285" y="798"/>
                </a:lnTo>
                <a:lnTo>
                  <a:pt x="286" y="796"/>
                </a:lnTo>
                <a:lnTo>
                  <a:pt x="287" y="799"/>
                </a:lnTo>
                <a:lnTo>
                  <a:pt x="288" y="792"/>
                </a:lnTo>
                <a:lnTo>
                  <a:pt x="289" y="801"/>
                </a:lnTo>
                <a:lnTo>
                  <a:pt x="290" y="801"/>
                </a:lnTo>
                <a:lnTo>
                  <a:pt x="291" y="798"/>
                </a:lnTo>
                <a:lnTo>
                  <a:pt x="292" y="801"/>
                </a:lnTo>
                <a:lnTo>
                  <a:pt x="293" y="802"/>
                </a:lnTo>
                <a:lnTo>
                  <a:pt x="295" y="798"/>
                </a:lnTo>
                <a:lnTo>
                  <a:pt x="295" y="806"/>
                </a:lnTo>
                <a:lnTo>
                  <a:pt x="297" y="805"/>
                </a:lnTo>
                <a:lnTo>
                  <a:pt x="298" y="801"/>
                </a:lnTo>
                <a:lnTo>
                  <a:pt x="299" y="800"/>
                </a:lnTo>
                <a:lnTo>
                  <a:pt x="300" y="808"/>
                </a:lnTo>
                <a:lnTo>
                  <a:pt x="301" y="807"/>
                </a:lnTo>
                <a:lnTo>
                  <a:pt x="302" y="814"/>
                </a:lnTo>
                <a:lnTo>
                  <a:pt x="303" y="824"/>
                </a:lnTo>
                <a:lnTo>
                  <a:pt x="304" y="818"/>
                </a:lnTo>
                <a:lnTo>
                  <a:pt x="305" y="816"/>
                </a:lnTo>
                <a:lnTo>
                  <a:pt x="306" y="820"/>
                </a:lnTo>
                <a:lnTo>
                  <a:pt x="307" y="825"/>
                </a:lnTo>
                <a:lnTo>
                  <a:pt x="308" y="818"/>
                </a:lnTo>
                <a:lnTo>
                  <a:pt x="310" y="831"/>
                </a:lnTo>
                <a:lnTo>
                  <a:pt x="310" y="832"/>
                </a:lnTo>
                <a:lnTo>
                  <a:pt x="312" y="835"/>
                </a:lnTo>
                <a:lnTo>
                  <a:pt x="313" y="837"/>
                </a:lnTo>
                <a:lnTo>
                  <a:pt x="314" y="841"/>
                </a:lnTo>
                <a:lnTo>
                  <a:pt x="315" y="837"/>
                </a:lnTo>
                <a:lnTo>
                  <a:pt x="316" y="839"/>
                </a:lnTo>
                <a:lnTo>
                  <a:pt x="317" y="841"/>
                </a:lnTo>
                <a:lnTo>
                  <a:pt x="318" y="848"/>
                </a:lnTo>
                <a:lnTo>
                  <a:pt x="320" y="857"/>
                </a:lnTo>
                <a:lnTo>
                  <a:pt x="320" y="860"/>
                </a:lnTo>
                <a:lnTo>
                  <a:pt x="321" y="852"/>
                </a:lnTo>
                <a:lnTo>
                  <a:pt x="322" y="858"/>
                </a:lnTo>
                <a:lnTo>
                  <a:pt x="323" y="859"/>
                </a:lnTo>
                <a:lnTo>
                  <a:pt x="325" y="867"/>
                </a:lnTo>
                <a:lnTo>
                  <a:pt x="325" y="869"/>
                </a:lnTo>
                <a:lnTo>
                  <a:pt x="327" y="869"/>
                </a:lnTo>
                <a:lnTo>
                  <a:pt x="328" y="880"/>
                </a:lnTo>
                <a:lnTo>
                  <a:pt x="329" y="888"/>
                </a:lnTo>
                <a:lnTo>
                  <a:pt x="330" y="882"/>
                </a:lnTo>
                <a:lnTo>
                  <a:pt x="331" y="888"/>
                </a:lnTo>
                <a:lnTo>
                  <a:pt x="332" y="891"/>
                </a:lnTo>
                <a:lnTo>
                  <a:pt x="333" y="893"/>
                </a:lnTo>
                <a:lnTo>
                  <a:pt x="335" y="902"/>
                </a:lnTo>
                <a:lnTo>
                  <a:pt x="335" y="903"/>
                </a:lnTo>
                <a:lnTo>
                  <a:pt x="337" y="910"/>
                </a:lnTo>
                <a:lnTo>
                  <a:pt x="338" y="902"/>
                </a:lnTo>
                <a:lnTo>
                  <a:pt x="338" y="903"/>
                </a:lnTo>
                <a:lnTo>
                  <a:pt x="340" y="908"/>
                </a:lnTo>
                <a:lnTo>
                  <a:pt x="340" y="913"/>
                </a:lnTo>
                <a:lnTo>
                  <a:pt x="342" y="924"/>
                </a:lnTo>
                <a:lnTo>
                  <a:pt x="343" y="923"/>
                </a:lnTo>
                <a:lnTo>
                  <a:pt x="344" y="934"/>
                </a:lnTo>
                <a:lnTo>
                  <a:pt x="345" y="931"/>
                </a:lnTo>
                <a:lnTo>
                  <a:pt x="346" y="926"/>
                </a:lnTo>
                <a:lnTo>
                  <a:pt x="347" y="935"/>
                </a:lnTo>
                <a:lnTo>
                  <a:pt x="348" y="930"/>
                </a:lnTo>
                <a:lnTo>
                  <a:pt x="350" y="940"/>
                </a:lnTo>
                <a:lnTo>
                  <a:pt x="350" y="947"/>
                </a:lnTo>
                <a:lnTo>
                  <a:pt x="352" y="951"/>
                </a:lnTo>
                <a:lnTo>
                  <a:pt x="353" y="948"/>
                </a:lnTo>
                <a:lnTo>
                  <a:pt x="353" y="953"/>
                </a:lnTo>
                <a:lnTo>
                  <a:pt x="355" y="952"/>
                </a:lnTo>
                <a:lnTo>
                  <a:pt x="355" y="957"/>
                </a:lnTo>
                <a:lnTo>
                  <a:pt x="357" y="963"/>
                </a:lnTo>
                <a:lnTo>
                  <a:pt x="358" y="968"/>
                </a:lnTo>
                <a:lnTo>
                  <a:pt x="359" y="972"/>
                </a:lnTo>
                <a:lnTo>
                  <a:pt x="360" y="967"/>
                </a:lnTo>
                <a:lnTo>
                  <a:pt x="361" y="958"/>
                </a:lnTo>
                <a:lnTo>
                  <a:pt x="362" y="959"/>
                </a:lnTo>
                <a:lnTo>
                  <a:pt x="363" y="974"/>
                </a:lnTo>
                <a:lnTo>
                  <a:pt x="365" y="982"/>
                </a:lnTo>
                <a:lnTo>
                  <a:pt x="365" y="984"/>
                </a:lnTo>
                <a:lnTo>
                  <a:pt x="367" y="982"/>
                </a:lnTo>
                <a:lnTo>
                  <a:pt x="368" y="985"/>
                </a:lnTo>
                <a:lnTo>
                  <a:pt x="368" y="983"/>
                </a:lnTo>
                <a:lnTo>
                  <a:pt x="370" y="987"/>
                </a:lnTo>
                <a:lnTo>
                  <a:pt x="371" y="983"/>
                </a:lnTo>
                <a:lnTo>
                  <a:pt x="372" y="988"/>
                </a:lnTo>
                <a:lnTo>
                  <a:pt x="373" y="985"/>
                </a:lnTo>
                <a:lnTo>
                  <a:pt x="374" y="993"/>
                </a:lnTo>
                <a:lnTo>
                  <a:pt x="375" y="997"/>
                </a:lnTo>
                <a:lnTo>
                  <a:pt x="376" y="994"/>
                </a:lnTo>
                <a:lnTo>
                  <a:pt x="377" y="987"/>
                </a:lnTo>
                <a:lnTo>
                  <a:pt x="378" y="1001"/>
                </a:lnTo>
                <a:lnTo>
                  <a:pt x="380" y="1000"/>
                </a:lnTo>
                <a:lnTo>
                  <a:pt x="380" y="996"/>
                </a:lnTo>
                <a:lnTo>
                  <a:pt x="382" y="1014"/>
                </a:lnTo>
                <a:lnTo>
                  <a:pt x="383" y="1008"/>
                </a:lnTo>
                <a:lnTo>
                  <a:pt x="383" y="1002"/>
                </a:lnTo>
                <a:lnTo>
                  <a:pt x="385" y="1006"/>
                </a:lnTo>
                <a:lnTo>
                  <a:pt x="386" y="1000"/>
                </a:lnTo>
                <a:lnTo>
                  <a:pt x="387" y="1015"/>
                </a:lnTo>
                <a:lnTo>
                  <a:pt x="388" y="1019"/>
                </a:lnTo>
                <a:lnTo>
                  <a:pt x="389" y="1006"/>
                </a:lnTo>
                <a:lnTo>
                  <a:pt x="390" y="1010"/>
                </a:lnTo>
                <a:lnTo>
                  <a:pt x="391" y="1021"/>
                </a:lnTo>
                <a:lnTo>
                  <a:pt x="392" y="1019"/>
                </a:lnTo>
                <a:lnTo>
                  <a:pt x="393" y="1013"/>
                </a:lnTo>
                <a:lnTo>
                  <a:pt x="395" y="1015"/>
                </a:lnTo>
                <a:lnTo>
                  <a:pt x="395" y="1023"/>
                </a:lnTo>
                <a:lnTo>
                  <a:pt x="397" y="1015"/>
                </a:lnTo>
                <a:lnTo>
                  <a:pt x="398" y="1011"/>
                </a:lnTo>
                <a:lnTo>
                  <a:pt x="399" y="1008"/>
                </a:lnTo>
                <a:lnTo>
                  <a:pt x="400" y="1020"/>
                </a:lnTo>
                <a:lnTo>
                  <a:pt x="401" y="1034"/>
                </a:lnTo>
                <a:lnTo>
                  <a:pt x="402" y="1028"/>
                </a:lnTo>
                <a:lnTo>
                  <a:pt x="403" y="1022"/>
                </a:lnTo>
                <a:lnTo>
                  <a:pt x="404" y="1028"/>
                </a:lnTo>
                <a:lnTo>
                  <a:pt x="405" y="1019"/>
                </a:lnTo>
                <a:lnTo>
                  <a:pt x="406" y="1028"/>
                </a:lnTo>
                <a:lnTo>
                  <a:pt x="407" y="1024"/>
                </a:lnTo>
                <a:lnTo>
                  <a:pt x="408" y="1024"/>
                </a:lnTo>
                <a:lnTo>
                  <a:pt x="410" y="1027"/>
                </a:lnTo>
                <a:lnTo>
                  <a:pt x="410" y="1026"/>
                </a:lnTo>
                <a:lnTo>
                  <a:pt x="412" y="1021"/>
                </a:lnTo>
                <a:lnTo>
                  <a:pt x="413" y="1034"/>
                </a:lnTo>
                <a:lnTo>
                  <a:pt x="414" y="1025"/>
                </a:lnTo>
                <a:lnTo>
                  <a:pt x="415" y="1026"/>
                </a:lnTo>
                <a:lnTo>
                  <a:pt x="416" y="1030"/>
                </a:lnTo>
                <a:lnTo>
                  <a:pt x="417" y="1037"/>
                </a:lnTo>
                <a:lnTo>
                  <a:pt x="418" y="1028"/>
                </a:lnTo>
                <a:lnTo>
                  <a:pt x="419" y="1021"/>
                </a:lnTo>
                <a:lnTo>
                  <a:pt x="420" y="1033"/>
                </a:lnTo>
                <a:lnTo>
                  <a:pt x="421" y="1041"/>
                </a:lnTo>
                <a:lnTo>
                  <a:pt x="423" y="1030"/>
                </a:lnTo>
                <a:lnTo>
                  <a:pt x="423" y="1033"/>
                </a:lnTo>
                <a:lnTo>
                  <a:pt x="425" y="1043"/>
                </a:lnTo>
                <a:lnTo>
                  <a:pt x="425" y="1030"/>
                </a:lnTo>
                <a:lnTo>
                  <a:pt x="427" y="1040"/>
                </a:lnTo>
                <a:lnTo>
                  <a:pt x="428" y="1036"/>
                </a:lnTo>
                <a:lnTo>
                  <a:pt x="429" y="1028"/>
                </a:lnTo>
                <a:lnTo>
                  <a:pt x="430" y="1035"/>
                </a:lnTo>
                <a:lnTo>
                  <a:pt x="431" y="1031"/>
                </a:lnTo>
                <a:lnTo>
                  <a:pt x="432" y="1038"/>
                </a:lnTo>
                <a:lnTo>
                  <a:pt x="433" y="1044"/>
                </a:lnTo>
                <a:lnTo>
                  <a:pt x="434" y="1035"/>
                </a:lnTo>
                <a:lnTo>
                  <a:pt x="435" y="1037"/>
                </a:lnTo>
                <a:lnTo>
                  <a:pt x="436" y="1038"/>
                </a:lnTo>
                <a:lnTo>
                  <a:pt x="438" y="1023"/>
                </a:lnTo>
                <a:lnTo>
                  <a:pt x="438" y="1035"/>
                </a:lnTo>
                <a:lnTo>
                  <a:pt x="440" y="1036"/>
                </a:lnTo>
                <a:lnTo>
                  <a:pt x="441" y="1043"/>
                </a:lnTo>
                <a:lnTo>
                  <a:pt x="442" y="1042"/>
                </a:lnTo>
                <a:lnTo>
                  <a:pt x="443" y="1037"/>
                </a:lnTo>
                <a:lnTo>
                  <a:pt x="444" y="1036"/>
                </a:lnTo>
                <a:lnTo>
                  <a:pt x="445" y="1046"/>
                </a:lnTo>
                <a:lnTo>
                  <a:pt x="446" y="1041"/>
                </a:lnTo>
                <a:lnTo>
                  <a:pt x="447" y="1039"/>
                </a:lnTo>
                <a:lnTo>
                  <a:pt x="448" y="1028"/>
                </a:lnTo>
                <a:lnTo>
                  <a:pt x="449" y="1035"/>
                </a:lnTo>
                <a:lnTo>
                  <a:pt x="450" y="1032"/>
                </a:lnTo>
                <a:lnTo>
                  <a:pt x="451" y="1039"/>
                </a:lnTo>
                <a:lnTo>
                  <a:pt x="453" y="1041"/>
                </a:lnTo>
                <a:lnTo>
                  <a:pt x="453" y="1047"/>
                </a:lnTo>
                <a:lnTo>
                  <a:pt x="455" y="1042"/>
                </a:lnTo>
                <a:lnTo>
                  <a:pt x="456" y="1055"/>
                </a:lnTo>
                <a:lnTo>
                  <a:pt x="457" y="1040"/>
                </a:lnTo>
                <a:lnTo>
                  <a:pt x="458" y="1032"/>
                </a:lnTo>
                <a:lnTo>
                  <a:pt x="459" y="1042"/>
                </a:lnTo>
                <a:lnTo>
                  <a:pt x="460" y="1039"/>
                </a:lnTo>
                <a:lnTo>
                  <a:pt x="461" y="1041"/>
                </a:lnTo>
                <a:lnTo>
                  <a:pt x="462" y="1047"/>
                </a:lnTo>
                <a:lnTo>
                  <a:pt x="463" y="1054"/>
                </a:lnTo>
                <a:lnTo>
                  <a:pt x="464" y="1038"/>
                </a:lnTo>
                <a:lnTo>
                  <a:pt x="465" y="1028"/>
                </a:lnTo>
                <a:lnTo>
                  <a:pt x="466" y="1036"/>
                </a:lnTo>
                <a:lnTo>
                  <a:pt x="468" y="1053"/>
                </a:lnTo>
                <a:lnTo>
                  <a:pt x="468" y="1052"/>
                </a:lnTo>
                <a:lnTo>
                  <a:pt x="470" y="1034"/>
                </a:lnTo>
                <a:lnTo>
                  <a:pt x="471" y="1029"/>
                </a:lnTo>
                <a:lnTo>
                  <a:pt x="472" y="1039"/>
                </a:lnTo>
                <a:lnTo>
                  <a:pt x="473" y="1042"/>
                </a:lnTo>
                <a:lnTo>
                  <a:pt x="474" y="1032"/>
                </a:lnTo>
                <a:lnTo>
                  <a:pt x="475" y="1040"/>
                </a:lnTo>
                <a:lnTo>
                  <a:pt x="476" y="1049"/>
                </a:lnTo>
                <a:lnTo>
                  <a:pt x="477" y="1041"/>
                </a:lnTo>
                <a:lnTo>
                  <a:pt x="478" y="1043"/>
                </a:lnTo>
                <a:lnTo>
                  <a:pt x="479" y="1042"/>
                </a:lnTo>
                <a:lnTo>
                  <a:pt x="480" y="1040"/>
                </a:lnTo>
                <a:lnTo>
                  <a:pt x="481" y="1036"/>
                </a:lnTo>
                <a:lnTo>
                  <a:pt x="483" y="1034"/>
                </a:lnTo>
                <a:lnTo>
                  <a:pt x="483" y="1043"/>
                </a:lnTo>
                <a:lnTo>
                  <a:pt x="485" y="1042"/>
                </a:lnTo>
                <a:lnTo>
                  <a:pt x="486" y="1040"/>
                </a:lnTo>
                <a:lnTo>
                  <a:pt x="487" y="1044"/>
                </a:lnTo>
                <a:lnTo>
                  <a:pt x="488" y="1038"/>
                </a:lnTo>
                <a:lnTo>
                  <a:pt x="489" y="1040"/>
                </a:lnTo>
                <a:lnTo>
                  <a:pt x="490" y="1037"/>
                </a:lnTo>
                <a:lnTo>
                  <a:pt x="491" y="1043"/>
                </a:lnTo>
                <a:lnTo>
                  <a:pt x="492" y="1045"/>
                </a:lnTo>
                <a:lnTo>
                  <a:pt x="493" y="1032"/>
                </a:lnTo>
                <a:lnTo>
                  <a:pt x="494" y="1043"/>
                </a:lnTo>
                <a:lnTo>
                  <a:pt x="495" y="1051"/>
                </a:lnTo>
                <a:lnTo>
                  <a:pt x="496" y="1039"/>
                </a:lnTo>
                <a:lnTo>
                  <a:pt x="498" y="1032"/>
                </a:lnTo>
                <a:lnTo>
                  <a:pt x="498" y="1034"/>
                </a:lnTo>
                <a:lnTo>
                  <a:pt x="500" y="1047"/>
                </a:lnTo>
                <a:lnTo>
                  <a:pt x="501" y="1041"/>
                </a:lnTo>
                <a:lnTo>
                  <a:pt x="502" y="1053"/>
                </a:lnTo>
                <a:lnTo>
                  <a:pt x="503" y="1041"/>
                </a:lnTo>
                <a:lnTo>
                  <a:pt x="504" y="1030"/>
                </a:lnTo>
                <a:lnTo>
                  <a:pt x="505" y="1040"/>
                </a:lnTo>
                <a:lnTo>
                  <a:pt x="506" y="1034"/>
                </a:lnTo>
                <a:lnTo>
                  <a:pt x="508" y="1050"/>
                </a:lnTo>
                <a:lnTo>
                  <a:pt x="508" y="1033"/>
                </a:lnTo>
                <a:lnTo>
                  <a:pt x="509" y="1037"/>
                </a:lnTo>
                <a:lnTo>
                  <a:pt x="510" y="1040"/>
                </a:lnTo>
                <a:lnTo>
                  <a:pt x="511" y="1032"/>
                </a:lnTo>
                <a:lnTo>
                  <a:pt x="513" y="1038"/>
                </a:lnTo>
                <a:lnTo>
                  <a:pt x="515" y="1026"/>
                </a:lnTo>
                <a:lnTo>
                  <a:pt x="516" y="1039"/>
                </a:lnTo>
                <a:lnTo>
                  <a:pt x="517" y="1049"/>
                </a:lnTo>
                <a:lnTo>
                  <a:pt x="518" y="1042"/>
                </a:lnTo>
                <a:lnTo>
                  <a:pt x="519" y="1035"/>
                </a:lnTo>
                <a:lnTo>
                  <a:pt x="520" y="1036"/>
                </a:lnTo>
                <a:lnTo>
                  <a:pt x="521" y="1028"/>
                </a:lnTo>
                <a:lnTo>
                  <a:pt x="523" y="1030"/>
                </a:lnTo>
                <a:lnTo>
                  <a:pt x="523" y="1041"/>
                </a:lnTo>
                <a:lnTo>
                  <a:pt x="524" y="1044"/>
                </a:lnTo>
                <a:lnTo>
                  <a:pt x="526" y="1051"/>
                </a:lnTo>
                <a:lnTo>
                  <a:pt x="526" y="1030"/>
                </a:lnTo>
                <a:lnTo>
                  <a:pt x="528" y="1034"/>
                </a:lnTo>
                <a:lnTo>
                  <a:pt x="528" y="1039"/>
                </a:lnTo>
                <a:lnTo>
                  <a:pt x="530" y="1042"/>
                </a:lnTo>
                <a:lnTo>
                  <a:pt x="531" y="1036"/>
                </a:lnTo>
                <a:lnTo>
                  <a:pt x="532" y="1032"/>
                </a:lnTo>
                <a:lnTo>
                  <a:pt x="533" y="1041"/>
                </a:lnTo>
                <a:lnTo>
                  <a:pt x="534" y="1034"/>
                </a:lnTo>
                <a:lnTo>
                  <a:pt x="535" y="1030"/>
                </a:lnTo>
                <a:lnTo>
                  <a:pt x="536" y="1036"/>
                </a:lnTo>
                <a:lnTo>
                  <a:pt x="538" y="1041"/>
                </a:lnTo>
                <a:lnTo>
                  <a:pt x="538" y="1033"/>
                </a:lnTo>
                <a:lnTo>
                  <a:pt x="539" y="1035"/>
                </a:lnTo>
                <a:lnTo>
                  <a:pt x="541" y="1034"/>
                </a:lnTo>
                <a:lnTo>
                  <a:pt x="541" y="1031"/>
                </a:lnTo>
                <a:lnTo>
                  <a:pt x="543" y="1035"/>
                </a:lnTo>
                <a:lnTo>
                  <a:pt x="543" y="1031"/>
                </a:lnTo>
                <a:lnTo>
                  <a:pt x="545" y="1031"/>
                </a:lnTo>
                <a:lnTo>
                  <a:pt x="546" y="1033"/>
                </a:lnTo>
                <a:lnTo>
                  <a:pt x="547" y="1029"/>
                </a:lnTo>
                <a:lnTo>
                  <a:pt x="548" y="1039"/>
                </a:lnTo>
                <a:lnTo>
                  <a:pt x="549" y="1030"/>
                </a:lnTo>
                <a:lnTo>
                  <a:pt x="550" y="1037"/>
                </a:lnTo>
                <a:lnTo>
                  <a:pt x="551" y="1033"/>
                </a:lnTo>
                <a:lnTo>
                  <a:pt x="553" y="1018"/>
                </a:lnTo>
                <a:lnTo>
                  <a:pt x="553" y="1029"/>
                </a:lnTo>
                <a:lnTo>
                  <a:pt x="554" y="1034"/>
                </a:lnTo>
                <a:lnTo>
                  <a:pt x="556" y="1034"/>
                </a:lnTo>
                <a:lnTo>
                  <a:pt x="558" y="1030"/>
                </a:lnTo>
                <a:lnTo>
                  <a:pt x="559" y="1023"/>
                </a:lnTo>
                <a:lnTo>
                  <a:pt x="560" y="1026"/>
                </a:lnTo>
                <a:lnTo>
                  <a:pt x="561" y="1026"/>
                </a:lnTo>
                <a:lnTo>
                  <a:pt x="562" y="1029"/>
                </a:lnTo>
                <a:lnTo>
                  <a:pt x="563" y="1036"/>
                </a:lnTo>
                <a:lnTo>
                  <a:pt x="564" y="1032"/>
                </a:lnTo>
                <a:lnTo>
                  <a:pt x="565" y="1032"/>
                </a:lnTo>
                <a:lnTo>
                  <a:pt x="566" y="1031"/>
                </a:lnTo>
                <a:lnTo>
                  <a:pt x="568" y="1023"/>
                </a:lnTo>
                <a:lnTo>
                  <a:pt x="568" y="1028"/>
                </a:lnTo>
                <a:lnTo>
                  <a:pt x="570" y="1024"/>
                </a:lnTo>
                <a:lnTo>
                  <a:pt x="571" y="1023"/>
                </a:lnTo>
                <a:lnTo>
                  <a:pt x="571" y="1031"/>
                </a:lnTo>
                <a:lnTo>
                  <a:pt x="573" y="1032"/>
                </a:lnTo>
                <a:lnTo>
                  <a:pt x="574" y="1038"/>
                </a:lnTo>
                <a:lnTo>
                  <a:pt x="575" y="1026"/>
                </a:lnTo>
                <a:lnTo>
                  <a:pt x="576" y="1028"/>
                </a:lnTo>
                <a:lnTo>
                  <a:pt x="577" y="1024"/>
                </a:lnTo>
                <a:lnTo>
                  <a:pt x="578" y="1021"/>
                </a:lnTo>
                <a:lnTo>
                  <a:pt x="579" y="1024"/>
                </a:lnTo>
                <a:lnTo>
                  <a:pt x="580" y="1036"/>
                </a:lnTo>
                <a:lnTo>
                  <a:pt x="581" y="1021"/>
                </a:lnTo>
                <a:lnTo>
                  <a:pt x="583" y="1018"/>
                </a:lnTo>
                <a:lnTo>
                  <a:pt x="583" y="1030"/>
                </a:lnTo>
                <a:lnTo>
                  <a:pt x="585" y="1026"/>
                </a:lnTo>
                <a:lnTo>
                  <a:pt x="586" y="1011"/>
                </a:lnTo>
                <a:lnTo>
                  <a:pt x="586" y="1033"/>
                </a:lnTo>
                <a:lnTo>
                  <a:pt x="588" y="1028"/>
                </a:lnTo>
                <a:lnTo>
                  <a:pt x="589" y="1011"/>
                </a:lnTo>
                <a:lnTo>
                  <a:pt x="590" y="1020"/>
                </a:lnTo>
                <a:lnTo>
                  <a:pt x="591" y="1030"/>
                </a:lnTo>
                <a:lnTo>
                  <a:pt x="592" y="1021"/>
                </a:lnTo>
                <a:lnTo>
                  <a:pt x="593" y="1025"/>
                </a:lnTo>
                <a:lnTo>
                  <a:pt x="594" y="1021"/>
                </a:lnTo>
                <a:lnTo>
                  <a:pt x="595" y="1013"/>
                </a:lnTo>
                <a:lnTo>
                  <a:pt x="596" y="1009"/>
                </a:lnTo>
                <a:lnTo>
                  <a:pt x="598" y="1010"/>
                </a:lnTo>
                <a:lnTo>
                  <a:pt x="598" y="1021"/>
                </a:lnTo>
                <a:lnTo>
                  <a:pt x="600" y="1036"/>
                </a:lnTo>
                <a:lnTo>
                  <a:pt x="601" y="1023"/>
                </a:lnTo>
                <a:lnTo>
                  <a:pt x="601" y="1017"/>
                </a:lnTo>
                <a:lnTo>
                  <a:pt x="603" y="1015"/>
                </a:lnTo>
                <a:lnTo>
                  <a:pt x="604" y="1021"/>
                </a:lnTo>
                <a:lnTo>
                  <a:pt x="605" y="1023"/>
                </a:lnTo>
                <a:lnTo>
                  <a:pt x="606" y="1019"/>
                </a:lnTo>
                <a:lnTo>
                  <a:pt x="607" y="1028"/>
                </a:lnTo>
                <a:lnTo>
                  <a:pt x="608" y="1021"/>
                </a:lnTo>
                <a:lnTo>
                  <a:pt x="609" y="1017"/>
                </a:lnTo>
                <a:lnTo>
                  <a:pt x="611" y="1007"/>
                </a:lnTo>
                <a:lnTo>
                  <a:pt x="611" y="1024"/>
                </a:lnTo>
                <a:lnTo>
                  <a:pt x="613" y="1017"/>
                </a:lnTo>
                <a:lnTo>
                  <a:pt x="613" y="1019"/>
                </a:lnTo>
                <a:lnTo>
                  <a:pt x="615" y="1011"/>
                </a:lnTo>
                <a:lnTo>
                  <a:pt x="616" y="1009"/>
                </a:lnTo>
                <a:lnTo>
                  <a:pt x="616" y="1015"/>
                </a:lnTo>
                <a:lnTo>
                  <a:pt x="618" y="1012"/>
                </a:lnTo>
                <a:lnTo>
                  <a:pt x="619" y="1009"/>
                </a:lnTo>
                <a:lnTo>
                  <a:pt x="620" y="1015"/>
                </a:lnTo>
                <a:lnTo>
                  <a:pt x="621" y="1016"/>
                </a:lnTo>
                <a:lnTo>
                  <a:pt x="622" y="1009"/>
                </a:lnTo>
                <a:lnTo>
                  <a:pt x="623" y="1015"/>
                </a:lnTo>
                <a:lnTo>
                  <a:pt x="624" y="1009"/>
                </a:lnTo>
                <a:lnTo>
                  <a:pt x="626" y="1005"/>
                </a:lnTo>
                <a:lnTo>
                  <a:pt x="626" y="1002"/>
                </a:lnTo>
                <a:lnTo>
                  <a:pt x="628" y="1012"/>
                </a:lnTo>
                <a:lnTo>
                  <a:pt x="629" y="1009"/>
                </a:lnTo>
                <a:lnTo>
                  <a:pt x="630" y="1010"/>
                </a:lnTo>
                <a:lnTo>
                  <a:pt x="631" y="1003"/>
                </a:lnTo>
                <a:lnTo>
                  <a:pt x="632" y="1004"/>
                </a:lnTo>
                <a:lnTo>
                  <a:pt x="633" y="1000"/>
                </a:lnTo>
                <a:lnTo>
                  <a:pt x="634" y="1004"/>
                </a:lnTo>
                <a:lnTo>
                  <a:pt x="635" y="1009"/>
                </a:lnTo>
                <a:lnTo>
                  <a:pt x="636" y="1008"/>
                </a:lnTo>
                <a:lnTo>
                  <a:pt x="637" y="1011"/>
                </a:lnTo>
                <a:lnTo>
                  <a:pt x="638" y="1006"/>
                </a:lnTo>
                <a:lnTo>
                  <a:pt x="639" y="1011"/>
                </a:lnTo>
                <a:lnTo>
                  <a:pt x="641" y="1014"/>
                </a:lnTo>
                <a:lnTo>
                  <a:pt x="641" y="1017"/>
                </a:lnTo>
                <a:lnTo>
                  <a:pt x="643" y="1000"/>
                </a:lnTo>
                <a:lnTo>
                  <a:pt x="644" y="996"/>
                </a:lnTo>
                <a:lnTo>
                  <a:pt x="645" y="1001"/>
                </a:lnTo>
                <a:lnTo>
                  <a:pt x="646" y="1005"/>
                </a:lnTo>
                <a:lnTo>
                  <a:pt x="647" y="1006"/>
                </a:lnTo>
                <a:lnTo>
                  <a:pt x="648" y="1006"/>
                </a:lnTo>
                <a:lnTo>
                  <a:pt x="649" y="1006"/>
                </a:lnTo>
                <a:lnTo>
                  <a:pt x="650" y="1015"/>
                </a:lnTo>
                <a:lnTo>
                  <a:pt x="651" y="1000"/>
                </a:lnTo>
                <a:lnTo>
                  <a:pt x="652" y="1003"/>
                </a:lnTo>
                <a:lnTo>
                  <a:pt x="653" y="1009"/>
                </a:lnTo>
                <a:lnTo>
                  <a:pt x="654" y="1002"/>
                </a:lnTo>
                <a:lnTo>
                  <a:pt x="656" y="1003"/>
                </a:lnTo>
                <a:lnTo>
                  <a:pt x="656" y="1005"/>
                </a:lnTo>
                <a:lnTo>
                  <a:pt x="658" y="1003"/>
                </a:lnTo>
                <a:lnTo>
                  <a:pt x="659" y="1004"/>
                </a:lnTo>
                <a:lnTo>
                  <a:pt x="660" y="1004"/>
                </a:lnTo>
                <a:lnTo>
                  <a:pt x="661" y="1005"/>
                </a:lnTo>
                <a:lnTo>
                  <a:pt x="662" y="1000"/>
                </a:lnTo>
                <a:lnTo>
                  <a:pt x="663" y="998"/>
                </a:lnTo>
                <a:lnTo>
                  <a:pt x="664" y="991"/>
                </a:lnTo>
                <a:lnTo>
                  <a:pt x="665" y="987"/>
                </a:lnTo>
                <a:lnTo>
                  <a:pt x="666" y="996"/>
                </a:lnTo>
                <a:lnTo>
                  <a:pt x="667" y="992"/>
                </a:lnTo>
                <a:lnTo>
                  <a:pt x="668" y="988"/>
                </a:lnTo>
                <a:lnTo>
                  <a:pt x="669" y="1003"/>
                </a:lnTo>
                <a:lnTo>
                  <a:pt x="671" y="1010"/>
                </a:lnTo>
                <a:lnTo>
                  <a:pt x="671" y="1007"/>
                </a:lnTo>
                <a:lnTo>
                  <a:pt x="673" y="1003"/>
                </a:lnTo>
                <a:lnTo>
                  <a:pt x="674" y="993"/>
                </a:lnTo>
                <a:lnTo>
                  <a:pt x="675" y="989"/>
                </a:lnTo>
                <a:lnTo>
                  <a:pt x="676" y="1000"/>
                </a:lnTo>
                <a:lnTo>
                  <a:pt x="677" y="1004"/>
                </a:lnTo>
                <a:lnTo>
                  <a:pt x="678" y="1010"/>
                </a:lnTo>
                <a:lnTo>
                  <a:pt x="679" y="1000"/>
                </a:lnTo>
                <a:lnTo>
                  <a:pt x="680" y="996"/>
                </a:lnTo>
                <a:lnTo>
                  <a:pt x="681" y="999"/>
                </a:lnTo>
                <a:lnTo>
                  <a:pt x="682" y="991"/>
                </a:lnTo>
                <a:lnTo>
                  <a:pt x="683" y="996"/>
                </a:lnTo>
                <a:lnTo>
                  <a:pt x="684" y="989"/>
                </a:lnTo>
                <a:lnTo>
                  <a:pt x="686" y="992"/>
                </a:lnTo>
                <a:lnTo>
                  <a:pt x="686" y="989"/>
                </a:lnTo>
                <a:lnTo>
                  <a:pt x="688" y="994"/>
                </a:lnTo>
                <a:lnTo>
                  <a:pt x="689" y="994"/>
                </a:lnTo>
                <a:lnTo>
                  <a:pt x="690" y="994"/>
                </a:lnTo>
                <a:lnTo>
                  <a:pt x="691" y="995"/>
                </a:lnTo>
                <a:lnTo>
                  <a:pt x="692" y="1000"/>
                </a:lnTo>
                <a:lnTo>
                  <a:pt x="693" y="998"/>
                </a:lnTo>
                <a:lnTo>
                  <a:pt x="694" y="992"/>
                </a:lnTo>
                <a:lnTo>
                  <a:pt x="695" y="994"/>
                </a:lnTo>
                <a:lnTo>
                  <a:pt x="696" y="996"/>
                </a:lnTo>
                <a:lnTo>
                  <a:pt x="697" y="994"/>
                </a:lnTo>
                <a:lnTo>
                  <a:pt x="698" y="989"/>
                </a:lnTo>
                <a:lnTo>
                  <a:pt x="699" y="985"/>
                </a:lnTo>
                <a:lnTo>
                  <a:pt x="701" y="996"/>
                </a:lnTo>
                <a:lnTo>
                  <a:pt x="701" y="1002"/>
                </a:lnTo>
                <a:lnTo>
                  <a:pt x="703" y="998"/>
                </a:lnTo>
                <a:lnTo>
                  <a:pt x="704" y="993"/>
                </a:lnTo>
                <a:lnTo>
                  <a:pt x="705" y="987"/>
                </a:lnTo>
                <a:lnTo>
                  <a:pt x="706" y="985"/>
                </a:lnTo>
                <a:lnTo>
                  <a:pt x="707" y="994"/>
                </a:lnTo>
                <a:lnTo>
                  <a:pt x="708" y="995"/>
                </a:lnTo>
                <a:lnTo>
                  <a:pt x="709" y="992"/>
                </a:lnTo>
                <a:lnTo>
                  <a:pt x="710" y="989"/>
                </a:lnTo>
                <a:lnTo>
                  <a:pt x="711" y="1000"/>
                </a:lnTo>
                <a:lnTo>
                  <a:pt x="712" y="1001"/>
                </a:lnTo>
                <a:lnTo>
                  <a:pt x="714" y="988"/>
                </a:lnTo>
                <a:lnTo>
                  <a:pt x="714" y="990"/>
                </a:lnTo>
                <a:lnTo>
                  <a:pt x="716" y="983"/>
                </a:lnTo>
                <a:lnTo>
                  <a:pt x="716" y="985"/>
                </a:lnTo>
                <a:lnTo>
                  <a:pt x="718" y="991"/>
                </a:lnTo>
                <a:lnTo>
                  <a:pt x="719" y="983"/>
                </a:lnTo>
                <a:lnTo>
                  <a:pt x="720" y="986"/>
                </a:lnTo>
                <a:lnTo>
                  <a:pt x="721" y="978"/>
                </a:lnTo>
                <a:lnTo>
                  <a:pt x="722" y="982"/>
                </a:lnTo>
                <a:lnTo>
                  <a:pt x="723" y="986"/>
                </a:lnTo>
                <a:lnTo>
                  <a:pt x="724" y="976"/>
                </a:lnTo>
                <a:lnTo>
                  <a:pt x="725" y="991"/>
                </a:lnTo>
                <a:lnTo>
                  <a:pt x="726" y="985"/>
                </a:lnTo>
                <a:lnTo>
                  <a:pt x="727" y="984"/>
                </a:lnTo>
                <a:lnTo>
                  <a:pt x="729" y="976"/>
                </a:lnTo>
                <a:lnTo>
                  <a:pt x="729" y="978"/>
                </a:lnTo>
                <a:lnTo>
                  <a:pt x="731" y="989"/>
                </a:lnTo>
                <a:lnTo>
                  <a:pt x="731" y="993"/>
                </a:lnTo>
                <a:lnTo>
                  <a:pt x="733" y="985"/>
                </a:lnTo>
                <a:lnTo>
                  <a:pt x="734" y="986"/>
                </a:lnTo>
                <a:lnTo>
                  <a:pt x="735" y="994"/>
                </a:lnTo>
                <a:lnTo>
                  <a:pt x="736" y="987"/>
                </a:lnTo>
                <a:lnTo>
                  <a:pt x="737" y="978"/>
                </a:lnTo>
                <a:lnTo>
                  <a:pt x="738" y="985"/>
                </a:lnTo>
                <a:lnTo>
                  <a:pt x="739" y="989"/>
                </a:lnTo>
                <a:lnTo>
                  <a:pt x="740" y="987"/>
                </a:lnTo>
                <a:lnTo>
                  <a:pt x="741" y="985"/>
                </a:lnTo>
                <a:lnTo>
                  <a:pt x="742" y="985"/>
                </a:lnTo>
                <a:lnTo>
                  <a:pt x="744" y="989"/>
                </a:lnTo>
                <a:lnTo>
                  <a:pt x="744" y="997"/>
                </a:lnTo>
                <a:lnTo>
                  <a:pt x="746" y="990"/>
                </a:lnTo>
                <a:lnTo>
                  <a:pt x="747" y="981"/>
                </a:lnTo>
                <a:lnTo>
                  <a:pt x="748" y="976"/>
                </a:lnTo>
                <a:lnTo>
                  <a:pt x="749" y="975"/>
                </a:lnTo>
                <a:lnTo>
                  <a:pt x="750" y="982"/>
                </a:lnTo>
                <a:lnTo>
                  <a:pt x="751" y="989"/>
                </a:lnTo>
                <a:lnTo>
                  <a:pt x="752" y="978"/>
                </a:lnTo>
                <a:lnTo>
                  <a:pt x="753" y="963"/>
                </a:lnTo>
                <a:lnTo>
                  <a:pt x="754" y="987"/>
                </a:lnTo>
                <a:lnTo>
                  <a:pt x="756" y="986"/>
                </a:lnTo>
                <a:lnTo>
                  <a:pt x="756" y="976"/>
                </a:lnTo>
                <a:lnTo>
                  <a:pt x="757" y="985"/>
                </a:lnTo>
                <a:lnTo>
                  <a:pt x="759" y="979"/>
                </a:lnTo>
                <a:lnTo>
                  <a:pt x="759" y="983"/>
                </a:lnTo>
                <a:lnTo>
                  <a:pt x="761" y="983"/>
                </a:lnTo>
                <a:lnTo>
                  <a:pt x="762" y="989"/>
                </a:lnTo>
                <a:lnTo>
                  <a:pt x="763" y="993"/>
                </a:lnTo>
                <a:lnTo>
                  <a:pt x="764" y="985"/>
                </a:lnTo>
                <a:lnTo>
                  <a:pt x="765" y="985"/>
                </a:lnTo>
                <a:lnTo>
                  <a:pt x="766" y="974"/>
                </a:lnTo>
                <a:lnTo>
                  <a:pt x="767" y="981"/>
                </a:lnTo>
                <a:lnTo>
                  <a:pt x="768" y="987"/>
                </a:lnTo>
                <a:lnTo>
                  <a:pt x="769" y="988"/>
                </a:lnTo>
                <a:lnTo>
                  <a:pt x="771" y="990"/>
                </a:lnTo>
                <a:lnTo>
                  <a:pt x="771" y="983"/>
                </a:lnTo>
                <a:lnTo>
                  <a:pt x="772" y="976"/>
                </a:lnTo>
                <a:lnTo>
                  <a:pt x="774" y="978"/>
                </a:lnTo>
                <a:lnTo>
                  <a:pt x="774" y="981"/>
                </a:lnTo>
                <a:lnTo>
                  <a:pt x="776" y="985"/>
                </a:lnTo>
                <a:lnTo>
                  <a:pt x="777" y="989"/>
                </a:lnTo>
                <a:lnTo>
                  <a:pt x="778" y="985"/>
                </a:lnTo>
                <a:lnTo>
                  <a:pt x="779" y="980"/>
                </a:lnTo>
                <a:lnTo>
                  <a:pt x="780" y="979"/>
                </a:lnTo>
                <a:lnTo>
                  <a:pt x="781" y="975"/>
                </a:lnTo>
                <a:lnTo>
                  <a:pt x="782" y="981"/>
                </a:lnTo>
                <a:lnTo>
                  <a:pt x="783" y="987"/>
                </a:lnTo>
                <a:lnTo>
                  <a:pt x="784" y="981"/>
                </a:lnTo>
                <a:lnTo>
                  <a:pt x="786" y="978"/>
                </a:lnTo>
                <a:lnTo>
                  <a:pt x="786" y="979"/>
                </a:lnTo>
                <a:lnTo>
                  <a:pt x="787" y="975"/>
                </a:lnTo>
                <a:lnTo>
                  <a:pt x="789" y="983"/>
                </a:lnTo>
                <a:lnTo>
                  <a:pt x="789" y="979"/>
                </a:lnTo>
                <a:lnTo>
                  <a:pt x="791" y="983"/>
                </a:lnTo>
                <a:lnTo>
                  <a:pt x="792" y="974"/>
                </a:lnTo>
                <a:lnTo>
                  <a:pt x="793" y="964"/>
                </a:lnTo>
                <a:lnTo>
                  <a:pt x="794" y="979"/>
                </a:lnTo>
                <a:lnTo>
                  <a:pt x="795" y="983"/>
                </a:lnTo>
                <a:lnTo>
                  <a:pt x="796" y="976"/>
                </a:lnTo>
                <a:lnTo>
                  <a:pt x="797" y="984"/>
                </a:lnTo>
                <a:lnTo>
                  <a:pt x="799" y="985"/>
                </a:lnTo>
                <a:lnTo>
                  <a:pt x="799" y="986"/>
                </a:lnTo>
                <a:lnTo>
                  <a:pt x="801" y="977"/>
                </a:lnTo>
                <a:lnTo>
                  <a:pt x="801" y="980"/>
                </a:lnTo>
                <a:lnTo>
                  <a:pt x="802" y="966"/>
                </a:lnTo>
                <a:lnTo>
                  <a:pt x="804" y="966"/>
                </a:lnTo>
                <a:lnTo>
                  <a:pt x="804" y="984"/>
                </a:lnTo>
                <a:lnTo>
                  <a:pt x="806" y="983"/>
                </a:lnTo>
                <a:lnTo>
                  <a:pt x="807" y="977"/>
                </a:lnTo>
                <a:lnTo>
                  <a:pt x="808" y="978"/>
                </a:lnTo>
                <a:lnTo>
                  <a:pt x="809" y="978"/>
                </a:lnTo>
                <a:lnTo>
                  <a:pt x="810" y="979"/>
                </a:lnTo>
                <a:lnTo>
                  <a:pt x="811" y="978"/>
                </a:lnTo>
                <a:lnTo>
                  <a:pt x="812" y="982"/>
                </a:lnTo>
                <a:lnTo>
                  <a:pt x="814" y="979"/>
                </a:lnTo>
                <a:lnTo>
                  <a:pt x="814" y="977"/>
                </a:lnTo>
                <a:lnTo>
                  <a:pt x="816" y="972"/>
                </a:lnTo>
                <a:lnTo>
                  <a:pt x="817" y="971"/>
                </a:lnTo>
                <a:lnTo>
                  <a:pt x="818" y="980"/>
                </a:lnTo>
                <a:lnTo>
                  <a:pt x="819" y="970"/>
                </a:lnTo>
                <a:lnTo>
                  <a:pt x="821" y="968"/>
                </a:lnTo>
                <a:lnTo>
                  <a:pt x="822" y="967"/>
                </a:lnTo>
                <a:lnTo>
                  <a:pt x="823" y="974"/>
                </a:lnTo>
                <a:lnTo>
                  <a:pt x="824" y="969"/>
                </a:lnTo>
                <a:lnTo>
                  <a:pt x="825" y="974"/>
                </a:lnTo>
                <a:lnTo>
                  <a:pt x="826" y="984"/>
                </a:lnTo>
                <a:lnTo>
                  <a:pt x="827" y="976"/>
                </a:lnTo>
                <a:lnTo>
                  <a:pt x="829" y="974"/>
                </a:lnTo>
                <a:lnTo>
                  <a:pt x="829" y="979"/>
                </a:lnTo>
                <a:lnTo>
                  <a:pt x="831" y="986"/>
                </a:lnTo>
                <a:lnTo>
                  <a:pt x="832" y="971"/>
                </a:lnTo>
                <a:lnTo>
                  <a:pt x="833" y="979"/>
                </a:lnTo>
                <a:lnTo>
                  <a:pt x="834" y="980"/>
                </a:lnTo>
                <a:lnTo>
                  <a:pt x="834" y="976"/>
                </a:lnTo>
                <a:lnTo>
                  <a:pt x="836" y="980"/>
                </a:lnTo>
                <a:lnTo>
                  <a:pt x="837" y="975"/>
                </a:lnTo>
                <a:lnTo>
                  <a:pt x="838" y="970"/>
                </a:lnTo>
                <a:lnTo>
                  <a:pt x="839" y="968"/>
                </a:lnTo>
                <a:lnTo>
                  <a:pt x="840" y="972"/>
                </a:lnTo>
                <a:lnTo>
                  <a:pt x="841" y="973"/>
                </a:lnTo>
                <a:lnTo>
                  <a:pt x="842" y="967"/>
                </a:lnTo>
                <a:lnTo>
                  <a:pt x="844" y="979"/>
                </a:lnTo>
                <a:lnTo>
                  <a:pt x="844" y="976"/>
                </a:lnTo>
                <a:lnTo>
                  <a:pt x="846" y="973"/>
                </a:lnTo>
                <a:lnTo>
                  <a:pt x="847" y="967"/>
                </a:lnTo>
                <a:lnTo>
                  <a:pt x="848" y="974"/>
                </a:lnTo>
                <a:lnTo>
                  <a:pt x="849" y="979"/>
                </a:lnTo>
                <a:lnTo>
                  <a:pt x="850" y="974"/>
                </a:lnTo>
                <a:lnTo>
                  <a:pt x="851" y="980"/>
                </a:lnTo>
                <a:lnTo>
                  <a:pt x="852" y="974"/>
                </a:lnTo>
                <a:lnTo>
                  <a:pt x="853" y="976"/>
                </a:lnTo>
                <a:lnTo>
                  <a:pt x="854" y="969"/>
                </a:lnTo>
                <a:lnTo>
                  <a:pt x="855" y="970"/>
                </a:lnTo>
                <a:lnTo>
                  <a:pt x="856" y="974"/>
                </a:lnTo>
                <a:lnTo>
                  <a:pt x="857" y="974"/>
                </a:lnTo>
                <a:lnTo>
                  <a:pt x="859" y="972"/>
                </a:lnTo>
                <a:lnTo>
                  <a:pt x="859" y="975"/>
                </a:lnTo>
                <a:lnTo>
                  <a:pt x="861" y="966"/>
                </a:lnTo>
                <a:lnTo>
                  <a:pt x="862" y="977"/>
                </a:lnTo>
                <a:lnTo>
                  <a:pt x="863" y="963"/>
                </a:lnTo>
                <a:lnTo>
                  <a:pt x="864" y="974"/>
                </a:lnTo>
                <a:lnTo>
                  <a:pt x="865" y="977"/>
                </a:lnTo>
                <a:lnTo>
                  <a:pt x="866" y="965"/>
                </a:lnTo>
                <a:lnTo>
                  <a:pt x="867" y="972"/>
                </a:lnTo>
                <a:lnTo>
                  <a:pt x="868" y="973"/>
                </a:lnTo>
                <a:lnTo>
                  <a:pt x="869" y="972"/>
                </a:lnTo>
                <a:lnTo>
                  <a:pt x="870" y="967"/>
                </a:lnTo>
                <a:lnTo>
                  <a:pt x="871" y="971"/>
                </a:lnTo>
                <a:lnTo>
                  <a:pt x="872" y="970"/>
                </a:lnTo>
                <a:lnTo>
                  <a:pt x="874" y="964"/>
                </a:lnTo>
                <a:lnTo>
                  <a:pt x="874" y="972"/>
                </a:lnTo>
                <a:lnTo>
                  <a:pt x="876" y="968"/>
                </a:lnTo>
                <a:lnTo>
                  <a:pt x="877" y="973"/>
                </a:lnTo>
                <a:lnTo>
                  <a:pt x="878" y="969"/>
                </a:lnTo>
                <a:lnTo>
                  <a:pt x="879" y="964"/>
                </a:lnTo>
                <a:lnTo>
                  <a:pt x="880" y="954"/>
                </a:lnTo>
                <a:lnTo>
                  <a:pt x="881" y="978"/>
                </a:lnTo>
                <a:lnTo>
                  <a:pt x="882" y="966"/>
                </a:lnTo>
                <a:lnTo>
                  <a:pt x="883" y="974"/>
                </a:lnTo>
                <a:lnTo>
                  <a:pt x="884" y="976"/>
                </a:lnTo>
                <a:lnTo>
                  <a:pt x="885" y="974"/>
                </a:lnTo>
                <a:lnTo>
                  <a:pt x="886" y="977"/>
                </a:lnTo>
                <a:lnTo>
                  <a:pt x="887" y="964"/>
                </a:lnTo>
                <a:lnTo>
                  <a:pt x="889" y="972"/>
                </a:lnTo>
                <a:lnTo>
                  <a:pt x="889" y="979"/>
                </a:lnTo>
                <a:lnTo>
                  <a:pt x="891" y="976"/>
                </a:lnTo>
                <a:lnTo>
                  <a:pt x="892" y="968"/>
                </a:lnTo>
                <a:lnTo>
                  <a:pt x="893" y="970"/>
                </a:lnTo>
                <a:lnTo>
                  <a:pt x="894" y="966"/>
                </a:lnTo>
                <a:lnTo>
                  <a:pt x="895" y="958"/>
                </a:lnTo>
                <a:lnTo>
                  <a:pt x="896" y="970"/>
                </a:lnTo>
                <a:lnTo>
                  <a:pt x="897" y="968"/>
                </a:lnTo>
                <a:lnTo>
                  <a:pt x="898" y="958"/>
                </a:lnTo>
                <a:lnTo>
                  <a:pt x="899" y="968"/>
                </a:lnTo>
                <a:lnTo>
                  <a:pt x="900" y="962"/>
                </a:lnTo>
                <a:lnTo>
                  <a:pt x="902" y="970"/>
                </a:lnTo>
                <a:lnTo>
                  <a:pt x="902" y="979"/>
                </a:lnTo>
                <a:lnTo>
                  <a:pt x="904" y="979"/>
                </a:lnTo>
                <a:lnTo>
                  <a:pt x="904" y="977"/>
                </a:lnTo>
                <a:lnTo>
                  <a:pt x="906" y="972"/>
                </a:lnTo>
                <a:lnTo>
                  <a:pt x="907" y="966"/>
                </a:lnTo>
                <a:lnTo>
                  <a:pt x="908" y="961"/>
                </a:lnTo>
                <a:lnTo>
                  <a:pt x="909" y="972"/>
                </a:lnTo>
                <a:lnTo>
                  <a:pt x="910" y="976"/>
                </a:lnTo>
                <a:lnTo>
                  <a:pt x="911" y="965"/>
                </a:lnTo>
                <a:lnTo>
                  <a:pt x="912" y="959"/>
                </a:lnTo>
                <a:lnTo>
                  <a:pt x="913" y="960"/>
                </a:lnTo>
                <a:lnTo>
                  <a:pt x="914" y="972"/>
                </a:lnTo>
                <a:lnTo>
                  <a:pt x="915" y="975"/>
                </a:lnTo>
                <a:lnTo>
                  <a:pt x="917" y="974"/>
                </a:lnTo>
                <a:lnTo>
                  <a:pt x="917" y="961"/>
                </a:lnTo>
                <a:lnTo>
                  <a:pt x="919" y="960"/>
                </a:lnTo>
                <a:lnTo>
                  <a:pt x="919" y="970"/>
                </a:lnTo>
                <a:lnTo>
                  <a:pt x="921" y="970"/>
                </a:lnTo>
                <a:lnTo>
                  <a:pt x="922" y="976"/>
                </a:lnTo>
                <a:lnTo>
                  <a:pt x="923" y="964"/>
                </a:lnTo>
                <a:lnTo>
                  <a:pt x="924" y="968"/>
                </a:lnTo>
                <a:lnTo>
                  <a:pt x="925" y="972"/>
                </a:lnTo>
                <a:lnTo>
                  <a:pt x="926" y="975"/>
                </a:lnTo>
                <a:lnTo>
                  <a:pt x="927" y="978"/>
                </a:lnTo>
                <a:lnTo>
                  <a:pt x="928" y="971"/>
                </a:lnTo>
                <a:lnTo>
                  <a:pt x="929" y="971"/>
                </a:lnTo>
                <a:lnTo>
                  <a:pt x="930" y="972"/>
                </a:lnTo>
                <a:lnTo>
                  <a:pt x="932" y="972"/>
                </a:lnTo>
                <a:lnTo>
                  <a:pt x="934" y="976"/>
                </a:lnTo>
                <a:lnTo>
                  <a:pt x="935" y="979"/>
                </a:lnTo>
                <a:lnTo>
                  <a:pt x="936" y="984"/>
                </a:lnTo>
                <a:lnTo>
                  <a:pt x="937" y="967"/>
                </a:lnTo>
                <a:lnTo>
                  <a:pt x="938" y="961"/>
                </a:lnTo>
                <a:lnTo>
                  <a:pt x="939" y="965"/>
                </a:lnTo>
                <a:lnTo>
                  <a:pt x="940" y="972"/>
                </a:lnTo>
                <a:lnTo>
                  <a:pt x="941" y="986"/>
                </a:lnTo>
                <a:lnTo>
                  <a:pt x="942" y="971"/>
                </a:lnTo>
                <a:lnTo>
                  <a:pt x="943" y="983"/>
                </a:lnTo>
                <a:lnTo>
                  <a:pt x="944" y="973"/>
                </a:lnTo>
                <a:lnTo>
                  <a:pt x="945" y="979"/>
                </a:lnTo>
                <a:lnTo>
                  <a:pt x="947" y="970"/>
                </a:lnTo>
                <a:lnTo>
                  <a:pt x="947" y="963"/>
                </a:lnTo>
                <a:lnTo>
                  <a:pt x="949" y="959"/>
                </a:lnTo>
                <a:lnTo>
                  <a:pt x="950" y="961"/>
                </a:lnTo>
                <a:lnTo>
                  <a:pt x="951" y="973"/>
                </a:lnTo>
                <a:lnTo>
                  <a:pt x="952" y="976"/>
                </a:lnTo>
                <a:lnTo>
                  <a:pt x="953" y="965"/>
                </a:lnTo>
                <a:lnTo>
                  <a:pt x="954" y="965"/>
                </a:lnTo>
                <a:lnTo>
                  <a:pt x="955" y="966"/>
                </a:lnTo>
                <a:lnTo>
                  <a:pt x="956" y="963"/>
                </a:lnTo>
                <a:lnTo>
                  <a:pt x="957" y="959"/>
                </a:lnTo>
                <a:lnTo>
                  <a:pt x="958" y="960"/>
                </a:lnTo>
                <a:lnTo>
                  <a:pt x="959" y="966"/>
                </a:lnTo>
                <a:lnTo>
                  <a:pt x="960" y="976"/>
                </a:lnTo>
                <a:lnTo>
                  <a:pt x="962" y="963"/>
                </a:lnTo>
                <a:lnTo>
                  <a:pt x="962" y="968"/>
                </a:lnTo>
                <a:lnTo>
                  <a:pt x="964" y="963"/>
                </a:lnTo>
                <a:lnTo>
                  <a:pt x="965" y="969"/>
                </a:lnTo>
                <a:lnTo>
                  <a:pt x="966" y="964"/>
                </a:lnTo>
                <a:lnTo>
                  <a:pt x="967" y="963"/>
                </a:lnTo>
                <a:lnTo>
                  <a:pt x="968" y="985"/>
                </a:lnTo>
                <a:lnTo>
                  <a:pt x="969" y="979"/>
                </a:lnTo>
                <a:lnTo>
                  <a:pt x="970" y="972"/>
                </a:lnTo>
                <a:lnTo>
                  <a:pt x="971" y="972"/>
                </a:lnTo>
                <a:lnTo>
                  <a:pt x="972" y="964"/>
                </a:lnTo>
                <a:lnTo>
                  <a:pt x="973" y="966"/>
                </a:lnTo>
                <a:lnTo>
                  <a:pt x="974" y="970"/>
                </a:lnTo>
                <a:lnTo>
                  <a:pt x="975" y="966"/>
                </a:lnTo>
                <a:lnTo>
                  <a:pt x="977" y="966"/>
                </a:lnTo>
                <a:lnTo>
                  <a:pt x="977" y="978"/>
                </a:lnTo>
                <a:lnTo>
                  <a:pt x="979" y="979"/>
                </a:lnTo>
                <a:lnTo>
                  <a:pt x="980" y="968"/>
                </a:lnTo>
                <a:lnTo>
                  <a:pt x="981" y="969"/>
                </a:lnTo>
                <a:lnTo>
                  <a:pt x="982" y="972"/>
                </a:lnTo>
                <a:lnTo>
                  <a:pt x="983" y="970"/>
                </a:lnTo>
                <a:lnTo>
                  <a:pt x="984" y="966"/>
                </a:lnTo>
                <a:lnTo>
                  <a:pt x="985" y="969"/>
                </a:lnTo>
                <a:lnTo>
                  <a:pt x="987" y="963"/>
                </a:lnTo>
                <a:lnTo>
                  <a:pt x="987" y="972"/>
                </a:lnTo>
                <a:lnTo>
                  <a:pt x="988" y="983"/>
                </a:lnTo>
                <a:lnTo>
                  <a:pt x="989" y="976"/>
                </a:lnTo>
                <a:lnTo>
                  <a:pt x="990" y="981"/>
                </a:lnTo>
                <a:lnTo>
                  <a:pt x="992" y="968"/>
                </a:lnTo>
                <a:lnTo>
                  <a:pt x="992" y="970"/>
                </a:lnTo>
                <a:lnTo>
                  <a:pt x="994" y="961"/>
                </a:lnTo>
                <a:lnTo>
                  <a:pt x="995" y="969"/>
                </a:lnTo>
                <a:lnTo>
                  <a:pt x="996" y="961"/>
                </a:lnTo>
                <a:lnTo>
                  <a:pt x="997" y="972"/>
                </a:lnTo>
                <a:lnTo>
                  <a:pt x="998" y="975"/>
                </a:lnTo>
                <a:lnTo>
                  <a:pt x="999" y="961"/>
                </a:lnTo>
                <a:lnTo>
                  <a:pt x="1000" y="970"/>
                </a:lnTo>
                <a:lnTo>
                  <a:pt x="1002" y="976"/>
                </a:lnTo>
                <a:lnTo>
                  <a:pt x="1002" y="968"/>
                </a:lnTo>
                <a:lnTo>
                  <a:pt x="1004" y="979"/>
                </a:lnTo>
                <a:lnTo>
                  <a:pt x="1004" y="972"/>
                </a:lnTo>
                <a:lnTo>
                  <a:pt x="1005" y="976"/>
                </a:lnTo>
                <a:lnTo>
                  <a:pt x="1007" y="983"/>
                </a:lnTo>
                <a:lnTo>
                  <a:pt x="1007" y="976"/>
                </a:lnTo>
                <a:lnTo>
                  <a:pt x="1009" y="969"/>
                </a:lnTo>
                <a:lnTo>
                  <a:pt x="1010" y="968"/>
                </a:lnTo>
                <a:lnTo>
                  <a:pt x="1011" y="960"/>
                </a:lnTo>
                <a:lnTo>
                  <a:pt x="1012" y="973"/>
                </a:lnTo>
                <a:lnTo>
                  <a:pt x="1013" y="963"/>
                </a:lnTo>
                <a:lnTo>
                  <a:pt x="1014" y="956"/>
                </a:lnTo>
                <a:lnTo>
                  <a:pt x="1015" y="962"/>
                </a:lnTo>
                <a:lnTo>
                  <a:pt x="1017" y="972"/>
                </a:lnTo>
                <a:lnTo>
                  <a:pt x="1017" y="959"/>
                </a:lnTo>
                <a:lnTo>
                  <a:pt x="1019" y="972"/>
                </a:lnTo>
                <a:lnTo>
                  <a:pt x="1020" y="967"/>
                </a:lnTo>
                <a:lnTo>
                  <a:pt x="1020" y="973"/>
                </a:lnTo>
                <a:lnTo>
                  <a:pt x="1022" y="976"/>
                </a:lnTo>
                <a:lnTo>
                  <a:pt x="1022" y="975"/>
                </a:lnTo>
                <a:lnTo>
                  <a:pt x="1024" y="970"/>
                </a:lnTo>
                <a:lnTo>
                  <a:pt x="1025" y="967"/>
                </a:lnTo>
                <a:lnTo>
                  <a:pt x="1026" y="968"/>
                </a:lnTo>
                <a:lnTo>
                  <a:pt x="1027" y="968"/>
                </a:lnTo>
                <a:lnTo>
                  <a:pt x="1028" y="969"/>
                </a:lnTo>
                <a:lnTo>
                  <a:pt x="1029" y="974"/>
                </a:lnTo>
                <a:lnTo>
                  <a:pt x="1030" y="968"/>
                </a:lnTo>
                <a:lnTo>
                  <a:pt x="1032" y="962"/>
                </a:lnTo>
                <a:lnTo>
                  <a:pt x="1032" y="972"/>
                </a:lnTo>
                <a:lnTo>
                  <a:pt x="1034" y="970"/>
                </a:lnTo>
                <a:lnTo>
                  <a:pt x="1035" y="961"/>
                </a:lnTo>
                <a:lnTo>
                  <a:pt x="1035" y="958"/>
                </a:lnTo>
                <a:lnTo>
                  <a:pt x="1037" y="964"/>
                </a:lnTo>
                <a:lnTo>
                  <a:pt x="1038" y="968"/>
                </a:lnTo>
                <a:lnTo>
                  <a:pt x="1039" y="971"/>
                </a:lnTo>
                <a:lnTo>
                  <a:pt x="1040" y="968"/>
                </a:lnTo>
                <a:lnTo>
                  <a:pt x="1041" y="964"/>
                </a:lnTo>
                <a:lnTo>
                  <a:pt x="1042" y="954"/>
                </a:lnTo>
                <a:lnTo>
                  <a:pt x="1043" y="963"/>
                </a:lnTo>
                <a:lnTo>
                  <a:pt x="1044" y="979"/>
                </a:lnTo>
                <a:lnTo>
                  <a:pt x="1045" y="966"/>
                </a:lnTo>
                <a:lnTo>
                  <a:pt x="1047" y="966"/>
                </a:lnTo>
                <a:lnTo>
                  <a:pt x="1047" y="964"/>
                </a:lnTo>
                <a:lnTo>
                  <a:pt x="1049" y="976"/>
                </a:lnTo>
                <a:lnTo>
                  <a:pt x="1050" y="975"/>
                </a:lnTo>
                <a:lnTo>
                  <a:pt x="1050" y="970"/>
                </a:lnTo>
                <a:lnTo>
                  <a:pt x="1052" y="961"/>
                </a:lnTo>
                <a:lnTo>
                  <a:pt x="1053" y="957"/>
                </a:lnTo>
                <a:lnTo>
                  <a:pt x="1054" y="963"/>
                </a:lnTo>
                <a:lnTo>
                  <a:pt x="1055" y="961"/>
                </a:lnTo>
                <a:lnTo>
                  <a:pt x="1056" y="968"/>
                </a:lnTo>
                <a:lnTo>
                  <a:pt x="1057" y="972"/>
                </a:lnTo>
                <a:lnTo>
                  <a:pt x="1058" y="968"/>
                </a:lnTo>
                <a:lnTo>
                  <a:pt x="1059" y="961"/>
                </a:lnTo>
                <a:lnTo>
                  <a:pt x="1060" y="963"/>
                </a:lnTo>
                <a:lnTo>
                  <a:pt x="1062" y="955"/>
                </a:lnTo>
                <a:lnTo>
                  <a:pt x="1062" y="968"/>
                </a:lnTo>
                <a:lnTo>
                  <a:pt x="1064" y="964"/>
                </a:lnTo>
                <a:lnTo>
                  <a:pt x="1065" y="961"/>
                </a:lnTo>
                <a:lnTo>
                  <a:pt x="1066" y="966"/>
                </a:lnTo>
                <a:lnTo>
                  <a:pt x="1067" y="970"/>
                </a:lnTo>
                <a:lnTo>
                  <a:pt x="1068" y="971"/>
                </a:lnTo>
                <a:lnTo>
                  <a:pt x="1069" y="959"/>
                </a:lnTo>
                <a:lnTo>
                  <a:pt x="1070" y="968"/>
                </a:lnTo>
                <a:lnTo>
                  <a:pt x="1071" y="966"/>
                </a:lnTo>
                <a:lnTo>
                  <a:pt x="1072" y="978"/>
                </a:lnTo>
                <a:lnTo>
                  <a:pt x="1073" y="959"/>
                </a:lnTo>
                <a:lnTo>
                  <a:pt x="1074" y="963"/>
                </a:lnTo>
                <a:lnTo>
                  <a:pt x="1075" y="968"/>
                </a:lnTo>
                <a:lnTo>
                  <a:pt x="1077" y="969"/>
                </a:lnTo>
                <a:lnTo>
                  <a:pt x="1077" y="974"/>
                </a:lnTo>
                <a:lnTo>
                  <a:pt x="1079" y="979"/>
                </a:lnTo>
                <a:lnTo>
                  <a:pt x="1080" y="968"/>
                </a:lnTo>
                <a:lnTo>
                  <a:pt x="1081" y="966"/>
                </a:lnTo>
                <a:lnTo>
                  <a:pt x="1082" y="963"/>
                </a:lnTo>
                <a:lnTo>
                  <a:pt x="1083" y="949"/>
                </a:lnTo>
                <a:lnTo>
                  <a:pt x="1084" y="950"/>
                </a:lnTo>
                <a:lnTo>
                  <a:pt x="1085" y="953"/>
                </a:lnTo>
                <a:lnTo>
                  <a:pt x="1086" y="957"/>
                </a:lnTo>
                <a:lnTo>
                  <a:pt x="1087" y="954"/>
                </a:lnTo>
                <a:lnTo>
                  <a:pt x="1088" y="951"/>
                </a:lnTo>
                <a:lnTo>
                  <a:pt x="1090" y="961"/>
                </a:lnTo>
                <a:lnTo>
                  <a:pt x="1090" y="964"/>
                </a:lnTo>
                <a:lnTo>
                  <a:pt x="1092" y="964"/>
                </a:lnTo>
                <a:lnTo>
                  <a:pt x="1092" y="969"/>
                </a:lnTo>
                <a:lnTo>
                  <a:pt x="1094" y="981"/>
                </a:lnTo>
                <a:lnTo>
                  <a:pt x="1095" y="968"/>
                </a:lnTo>
                <a:lnTo>
                  <a:pt x="1096" y="962"/>
                </a:lnTo>
                <a:lnTo>
                  <a:pt x="1097" y="952"/>
                </a:lnTo>
                <a:lnTo>
                  <a:pt x="1098" y="957"/>
                </a:lnTo>
                <a:lnTo>
                  <a:pt x="1099" y="971"/>
                </a:lnTo>
                <a:lnTo>
                  <a:pt x="1100" y="965"/>
                </a:lnTo>
                <a:lnTo>
                  <a:pt x="1101" y="959"/>
                </a:lnTo>
                <a:lnTo>
                  <a:pt x="1102" y="963"/>
                </a:lnTo>
                <a:lnTo>
                  <a:pt x="1103" y="966"/>
                </a:lnTo>
                <a:lnTo>
                  <a:pt x="1105" y="964"/>
                </a:lnTo>
                <a:lnTo>
                  <a:pt x="1105" y="963"/>
                </a:lnTo>
                <a:lnTo>
                  <a:pt x="1107" y="966"/>
                </a:lnTo>
                <a:lnTo>
                  <a:pt x="1107" y="974"/>
                </a:lnTo>
                <a:lnTo>
                  <a:pt x="1109" y="953"/>
                </a:lnTo>
                <a:lnTo>
                  <a:pt x="1110" y="961"/>
                </a:lnTo>
                <a:lnTo>
                  <a:pt x="1111" y="960"/>
                </a:lnTo>
                <a:lnTo>
                  <a:pt x="1112" y="957"/>
                </a:lnTo>
                <a:lnTo>
                  <a:pt x="1113" y="966"/>
                </a:lnTo>
                <a:lnTo>
                  <a:pt x="1114" y="960"/>
                </a:lnTo>
                <a:lnTo>
                  <a:pt x="1115" y="979"/>
                </a:lnTo>
                <a:lnTo>
                  <a:pt x="1116" y="966"/>
                </a:lnTo>
                <a:lnTo>
                  <a:pt x="1117" y="963"/>
                </a:lnTo>
                <a:lnTo>
                  <a:pt x="1118" y="967"/>
                </a:lnTo>
                <a:lnTo>
                  <a:pt x="1120" y="959"/>
                </a:lnTo>
                <a:lnTo>
                  <a:pt x="1122" y="962"/>
                </a:lnTo>
                <a:lnTo>
                  <a:pt x="1123" y="961"/>
                </a:lnTo>
                <a:lnTo>
                  <a:pt x="1124" y="961"/>
                </a:lnTo>
                <a:lnTo>
                  <a:pt x="1125" y="952"/>
                </a:lnTo>
                <a:lnTo>
                  <a:pt x="1126" y="958"/>
                </a:lnTo>
                <a:lnTo>
                  <a:pt x="1127" y="951"/>
                </a:lnTo>
                <a:lnTo>
                  <a:pt x="1128" y="963"/>
                </a:lnTo>
                <a:lnTo>
                  <a:pt x="1129" y="964"/>
                </a:lnTo>
                <a:lnTo>
                  <a:pt x="1130" y="963"/>
                </a:lnTo>
                <a:lnTo>
                  <a:pt x="1131" y="965"/>
                </a:lnTo>
                <a:lnTo>
                  <a:pt x="1132" y="960"/>
                </a:lnTo>
                <a:lnTo>
                  <a:pt x="1133" y="955"/>
                </a:lnTo>
                <a:lnTo>
                  <a:pt x="1135" y="963"/>
                </a:lnTo>
                <a:lnTo>
                  <a:pt x="1135" y="957"/>
                </a:lnTo>
                <a:lnTo>
                  <a:pt x="1137" y="957"/>
                </a:lnTo>
                <a:lnTo>
                  <a:pt x="1138" y="956"/>
                </a:lnTo>
                <a:lnTo>
                  <a:pt x="1139" y="966"/>
                </a:lnTo>
                <a:lnTo>
                  <a:pt x="1140" y="968"/>
                </a:lnTo>
                <a:lnTo>
                  <a:pt x="1141" y="964"/>
                </a:lnTo>
                <a:lnTo>
                  <a:pt x="1142" y="970"/>
                </a:lnTo>
                <a:lnTo>
                  <a:pt x="1143" y="965"/>
                </a:lnTo>
                <a:lnTo>
                  <a:pt x="1144" y="971"/>
                </a:lnTo>
                <a:lnTo>
                  <a:pt x="1145" y="966"/>
                </a:lnTo>
                <a:lnTo>
                  <a:pt x="1146" y="956"/>
                </a:lnTo>
                <a:lnTo>
                  <a:pt x="1147" y="964"/>
                </a:lnTo>
                <a:lnTo>
                  <a:pt x="1148" y="956"/>
                </a:lnTo>
                <a:lnTo>
                  <a:pt x="1150" y="957"/>
                </a:lnTo>
                <a:lnTo>
                  <a:pt x="1150" y="962"/>
                </a:lnTo>
                <a:lnTo>
                  <a:pt x="1152" y="958"/>
                </a:lnTo>
                <a:lnTo>
                  <a:pt x="1153" y="959"/>
                </a:lnTo>
                <a:lnTo>
                  <a:pt x="1154" y="955"/>
                </a:lnTo>
                <a:lnTo>
                  <a:pt x="1155" y="962"/>
                </a:lnTo>
                <a:lnTo>
                  <a:pt x="1156" y="970"/>
                </a:lnTo>
                <a:lnTo>
                  <a:pt x="1157" y="956"/>
                </a:lnTo>
                <a:lnTo>
                  <a:pt x="1158" y="952"/>
                </a:lnTo>
                <a:lnTo>
                  <a:pt x="1159" y="956"/>
                </a:lnTo>
                <a:lnTo>
                  <a:pt x="1160" y="974"/>
                </a:lnTo>
                <a:lnTo>
                  <a:pt x="1161" y="965"/>
                </a:lnTo>
                <a:lnTo>
                  <a:pt x="1162" y="951"/>
                </a:lnTo>
                <a:lnTo>
                  <a:pt x="1163" y="955"/>
                </a:lnTo>
                <a:lnTo>
                  <a:pt x="1165" y="968"/>
                </a:lnTo>
                <a:lnTo>
                  <a:pt x="1165" y="965"/>
                </a:lnTo>
                <a:lnTo>
                  <a:pt x="1167" y="958"/>
                </a:lnTo>
                <a:lnTo>
                  <a:pt x="1168" y="958"/>
                </a:lnTo>
                <a:lnTo>
                  <a:pt x="1169" y="967"/>
                </a:lnTo>
                <a:lnTo>
                  <a:pt x="1170" y="971"/>
                </a:lnTo>
                <a:lnTo>
                  <a:pt x="1171" y="963"/>
                </a:lnTo>
                <a:lnTo>
                  <a:pt x="1172" y="966"/>
                </a:lnTo>
                <a:lnTo>
                  <a:pt x="1173" y="957"/>
                </a:lnTo>
                <a:lnTo>
                  <a:pt x="1174" y="954"/>
                </a:lnTo>
                <a:lnTo>
                  <a:pt x="1175" y="961"/>
                </a:lnTo>
                <a:lnTo>
                  <a:pt x="1176" y="963"/>
                </a:lnTo>
                <a:lnTo>
                  <a:pt x="1177" y="948"/>
                </a:lnTo>
                <a:lnTo>
                  <a:pt x="1178" y="940"/>
                </a:lnTo>
                <a:lnTo>
                  <a:pt x="1180" y="941"/>
                </a:lnTo>
                <a:lnTo>
                  <a:pt x="1180" y="951"/>
                </a:lnTo>
                <a:lnTo>
                  <a:pt x="1182" y="951"/>
                </a:lnTo>
                <a:lnTo>
                  <a:pt x="1183" y="957"/>
                </a:lnTo>
                <a:lnTo>
                  <a:pt x="1184" y="966"/>
                </a:lnTo>
                <a:lnTo>
                  <a:pt x="1185" y="951"/>
                </a:lnTo>
                <a:lnTo>
                  <a:pt x="1186" y="952"/>
                </a:lnTo>
                <a:lnTo>
                  <a:pt x="1187" y="954"/>
                </a:lnTo>
                <a:lnTo>
                  <a:pt x="1188" y="950"/>
                </a:lnTo>
                <a:lnTo>
                  <a:pt x="1190" y="943"/>
                </a:lnTo>
                <a:lnTo>
                  <a:pt x="1190" y="953"/>
                </a:lnTo>
                <a:lnTo>
                  <a:pt x="1191" y="956"/>
                </a:lnTo>
                <a:lnTo>
                  <a:pt x="1192" y="960"/>
                </a:lnTo>
                <a:lnTo>
                  <a:pt x="1193" y="955"/>
                </a:lnTo>
                <a:lnTo>
                  <a:pt x="1195" y="948"/>
                </a:lnTo>
                <a:lnTo>
                  <a:pt x="1195" y="957"/>
                </a:lnTo>
                <a:lnTo>
                  <a:pt x="1197" y="954"/>
                </a:lnTo>
                <a:lnTo>
                  <a:pt x="1198" y="958"/>
                </a:lnTo>
                <a:lnTo>
                  <a:pt x="1199" y="956"/>
                </a:lnTo>
                <a:lnTo>
                  <a:pt x="1200" y="965"/>
                </a:lnTo>
                <a:lnTo>
                  <a:pt x="1201" y="961"/>
                </a:lnTo>
                <a:lnTo>
                  <a:pt x="1202" y="964"/>
                </a:lnTo>
                <a:lnTo>
                  <a:pt x="1203" y="949"/>
                </a:lnTo>
                <a:lnTo>
                  <a:pt x="1205" y="954"/>
                </a:lnTo>
                <a:lnTo>
                  <a:pt x="1205" y="951"/>
                </a:lnTo>
                <a:lnTo>
                  <a:pt x="1206" y="953"/>
                </a:lnTo>
                <a:lnTo>
                  <a:pt x="1208" y="949"/>
                </a:lnTo>
                <a:lnTo>
                  <a:pt x="1208" y="951"/>
                </a:lnTo>
                <a:lnTo>
                  <a:pt x="1210" y="959"/>
                </a:lnTo>
                <a:lnTo>
                  <a:pt x="1212" y="949"/>
                </a:lnTo>
                <a:lnTo>
                  <a:pt x="1213" y="952"/>
                </a:lnTo>
                <a:lnTo>
                  <a:pt x="1214" y="951"/>
                </a:lnTo>
                <a:lnTo>
                  <a:pt x="1215" y="950"/>
                </a:lnTo>
                <a:lnTo>
                  <a:pt x="1216" y="953"/>
                </a:lnTo>
                <a:lnTo>
                  <a:pt x="1217" y="966"/>
                </a:lnTo>
                <a:lnTo>
                  <a:pt x="1218" y="957"/>
                </a:lnTo>
                <a:lnTo>
                  <a:pt x="1220" y="959"/>
                </a:lnTo>
                <a:lnTo>
                  <a:pt x="1220" y="965"/>
                </a:lnTo>
                <a:lnTo>
                  <a:pt x="1221" y="963"/>
                </a:lnTo>
                <a:lnTo>
                  <a:pt x="1223" y="952"/>
                </a:lnTo>
                <a:lnTo>
                  <a:pt x="1223" y="956"/>
                </a:lnTo>
                <a:lnTo>
                  <a:pt x="1225" y="953"/>
                </a:lnTo>
                <a:lnTo>
                  <a:pt x="1226" y="935"/>
                </a:lnTo>
                <a:lnTo>
                  <a:pt x="1227" y="953"/>
                </a:lnTo>
                <a:lnTo>
                  <a:pt x="1228" y="960"/>
                </a:lnTo>
                <a:lnTo>
                  <a:pt x="1229" y="955"/>
                </a:lnTo>
                <a:lnTo>
                  <a:pt x="1230" y="951"/>
                </a:lnTo>
                <a:lnTo>
                  <a:pt x="1231" y="946"/>
                </a:lnTo>
                <a:lnTo>
                  <a:pt x="1232" y="956"/>
                </a:lnTo>
                <a:lnTo>
                  <a:pt x="1233" y="949"/>
                </a:lnTo>
                <a:lnTo>
                  <a:pt x="1235" y="946"/>
                </a:lnTo>
                <a:lnTo>
                  <a:pt x="1235" y="948"/>
                </a:lnTo>
                <a:lnTo>
                  <a:pt x="1237" y="948"/>
                </a:lnTo>
                <a:lnTo>
                  <a:pt x="1238" y="952"/>
                </a:lnTo>
                <a:lnTo>
                  <a:pt x="1238" y="961"/>
                </a:lnTo>
                <a:lnTo>
                  <a:pt x="1240" y="957"/>
                </a:lnTo>
                <a:lnTo>
                  <a:pt x="1241" y="948"/>
                </a:lnTo>
                <a:lnTo>
                  <a:pt x="1242" y="953"/>
                </a:lnTo>
                <a:lnTo>
                  <a:pt x="1243" y="957"/>
                </a:lnTo>
                <a:lnTo>
                  <a:pt x="1244" y="954"/>
                </a:lnTo>
                <a:lnTo>
                  <a:pt x="1245" y="952"/>
                </a:lnTo>
                <a:lnTo>
                  <a:pt x="1246" y="957"/>
                </a:lnTo>
                <a:lnTo>
                  <a:pt x="1247" y="949"/>
                </a:lnTo>
                <a:lnTo>
                  <a:pt x="1248" y="938"/>
                </a:lnTo>
                <a:lnTo>
                  <a:pt x="1250" y="947"/>
                </a:lnTo>
                <a:lnTo>
                  <a:pt x="1250" y="953"/>
                </a:lnTo>
                <a:lnTo>
                  <a:pt x="1252" y="945"/>
                </a:lnTo>
                <a:lnTo>
                  <a:pt x="1253" y="940"/>
                </a:lnTo>
                <a:lnTo>
                  <a:pt x="1255" y="951"/>
                </a:lnTo>
                <a:lnTo>
                  <a:pt x="1256" y="945"/>
                </a:lnTo>
                <a:lnTo>
                  <a:pt x="1257" y="946"/>
                </a:lnTo>
                <a:lnTo>
                  <a:pt x="1258" y="955"/>
                </a:lnTo>
                <a:lnTo>
                  <a:pt x="1259" y="948"/>
                </a:lnTo>
                <a:lnTo>
                  <a:pt x="1260" y="958"/>
                </a:lnTo>
                <a:lnTo>
                  <a:pt x="1261" y="955"/>
                </a:lnTo>
                <a:lnTo>
                  <a:pt x="1262" y="955"/>
                </a:lnTo>
                <a:lnTo>
                  <a:pt x="1263" y="946"/>
                </a:lnTo>
                <a:lnTo>
                  <a:pt x="1265" y="942"/>
                </a:lnTo>
                <a:lnTo>
                  <a:pt x="1265" y="937"/>
                </a:lnTo>
                <a:lnTo>
                  <a:pt x="1267" y="942"/>
                </a:lnTo>
                <a:lnTo>
                  <a:pt x="1268" y="955"/>
                </a:lnTo>
                <a:lnTo>
                  <a:pt x="1268" y="958"/>
                </a:lnTo>
                <a:lnTo>
                  <a:pt x="1270" y="951"/>
                </a:lnTo>
                <a:lnTo>
                  <a:pt x="1271" y="952"/>
                </a:lnTo>
                <a:lnTo>
                  <a:pt x="1272" y="938"/>
                </a:lnTo>
                <a:lnTo>
                  <a:pt x="1273" y="932"/>
                </a:lnTo>
                <a:lnTo>
                  <a:pt x="1274" y="936"/>
                </a:lnTo>
                <a:lnTo>
                  <a:pt x="1275" y="946"/>
                </a:lnTo>
                <a:lnTo>
                  <a:pt x="1276" y="949"/>
                </a:lnTo>
                <a:lnTo>
                  <a:pt x="1278" y="955"/>
                </a:lnTo>
                <a:lnTo>
                  <a:pt x="1278" y="936"/>
                </a:lnTo>
                <a:lnTo>
                  <a:pt x="1280" y="946"/>
                </a:lnTo>
                <a:lnTo>
                  <a:pt x="1280" y="955"/>
                </a:lnTo>
                <a:lnTo>
                  <a:pt x="1282" y="951"/>
                </a:lnTo>
                <a:lnTo>
                  <a:pt x="1283" y="951"/>
                </a:lnTo>
                <a:lnTo>
                  <a:pt x="1283" y="947"/>
                </a:lnTo>
                <a:lnTo>
                  <a:pt x="1285" y="946"/>
                </a:lnTo>
                <a:lnTo>
                  <a:pt x="1286" y="944"/>
                </a:lnTo>
                <a:lnTo>
                  <a:pt x="1287" y="956"/>
                </a:lnTo>
                <a:lnTo>
                  <a:pt x="1288" y="956"/>
                </a:lnTo>
                <a:lnTo>
                  <a:pt x="1289" y="950"/>
                </a:lnTo>
                <a:lnTo>
                  <a:pt x="1290" y="940"/>
                </a:lnTo>
                <a:lnTo>
                  <a:pt x="1291" y="939"/>
                </a:lnTo>
                <a:lnTo>
                  <a:pt x="1293" y="937"/>
                </a:lnTo>
                <a:lnTo>
                  <a:pt x="1293" y="946"/>
                </a:lnTo>
                <a:lnTo>
                  <a:pt x="1295" y="940"/>
                </a:lnTo>
                <a:lnTo>
                  <a:pt x="1295" y="955"/>
                </a:lnTo>
                <a:lnTo>
                  <a:pt x="1297" y="944"/>
                </a:lnTo>
                <a:lnTo>
                  <a:pt x="1298" y="959"/>
                </a:lnTo>
                <a:lnTo>
                  <a:pt x="1299" y="952"/>
                </a:lnTo>
                <a:lnTo>
                  <a:pt x="1300" y="946"/>
                </a:lnTo>
                <a:lnTo>
                  <a:pt x="1301" y="945"/>
                </a:lnTo>
                <a:lnTo>
                  <a:pt x="1302" y="946"/>
                </a:lnTo>
                <a:lnTo>
                  <a:pt x="1303" y="951"/>
                </a:lnTo>
                <a:lnTo>
                  <a:pt x="1304" y="951"/>
                </a:lnTo>
                <a:lnTo>
                  <a:pt x="1305" y="954"/>
                </a:lnTo>
                <a:lnTo>
                  <a:pt x="1306" y="940"/>
                </a:lnTo>
                <a:lnTo>
                  <a:pt x="1308" y="953"/>
                </a:lnTo>
                <a:lnTo>
                  <a:pt x="1308" y="947"/>
                </a:lnTo>
                <a:lnTo>
                  <a:pt x="1310" y="956"/>
                </a:lnTo>
                <a:lnTo>
                  <a:pt x="1311" y="949"/>
                </a:lnTo>
                <a:lnTo>
                  <a:pt x="1312" y="946"/>
                </a:lnTo>
                <a:lnTo>
                  <a:pt x="1313" y="945"/>
                </a:lnTo>
                <a:lnTo>
                  <a:pt x="1314" y="951"/>
                </a:lnTo>
                <a:lnTo>
                  <a:pt x="1315" y="943"/>
                </a:lnTo>
                <a:lnTo>
                  <a:pt x="1316" y="944"/>
                </a:lnTo>
                <a:lnTo>
                  <a:pt x="1317" y="944"/>
                </a:lnTo>
                <a:lnTo>
                  <a:pt x="1318" y="942"/>
                </a:lnTo>
                <a:lnTo>
                  <a:pt x="1319" y="940"/>
                </a:lnTo>
                <a:lnTo>
                  <a:pt x="1320" y="942"/>
                </a:lnTo>
                <a:lnTo>
                  <a:pt x="1321" y="949"/>
                </a:lnTo>
                <a:lnTo>
                  <a:pt x="1323" y="950"/>
                </a:lnTo>
                <a:lnTo>
                  <a:pt x="1323" y="939"/>
                </a:lnTo>
                <a:lnTo>
                  <a:pt x="1325" y="936"/>
                </a:lnTo>
                <a:lnTo>
                  <a:pt x="1326" y="954"/>
                </a:lnTo>
                <a:lnTo>
                  <a:pt x="1327" y="953"/>
                </a:lnTo>
                <a:lnTo>
                  <a:pt x="1328" y="951"/>
                </a:lnTo>
                <a:lnTo>
                  <a:pt x="1329" y="946"/>
                </a:lnTo>
                <a:lnTo>
                  <a:pt x="1330" y="947"/>
                </a:lnTo>
                <a:lnTo>
                  <a:pt x="1331" y="957"/>
                </a:lnTo>
                <a:lnTo>
                  <a:pt x="1332" y="953"/>
                </a:lnTo>
                <a:lnTo>
                  <a:pt x="1333" y="942"/>
                </a:lnTo>
                <a:lnTo>
                  <a:pt x="1334" y="934"/>
                </a:lnTo>
                <a:lnTo>
                  <a:pt x="1335" y="942"/>
                </a:lnTo>
                <a:lnTo>
                  <a:pt x="1336" y="939"/>
                </a:lnTo>
                <a:lnTo>
                  <a:pt x="1338" y="947"/>
                </a:lnTo>
                <a:lnTo>
                  <a:pt x="1338" y="950"/>
                </a:lnTo>
                <a:lnTo>
                  <a:pt x="1340" y="941"/>
                </a:lnTo>
                <a:lnTo>
                  <a:pt x="1341" y="940"/>
                </a:lnTo>
                <a:lnTo>
                  <a:pt x="1342" y="942"/>
                </a:lnTo>
                <a:lnTo>
                  <a:pt x="1343" y="942"/>
                </a:lnTo>
                <a:lnTo>
                  <a:pt x="1344" y="951"/>
                </a:lnTo>
                <a:lnTo>
                  <a:pt x="1345" y="948"/>
                </a:lnTo>
                <a:lnTo>
                  <a:pt x="1346" y="949"/>
                </a:lnTo>
                <a:lnTo>
                  <a:pt x="1347" y="947"/>
                </a:lnTo>
                <a:lnTo>
                  <a:pt x="1348" y="940"/>
                </a:lnTo>
                <a:lnTo>
                  <a:pt x="1349" y="944"/>
                </a:lnTo>
                <a:lnTo>
                  <a:pt x="1350" y="949"/>
                </a:lnTo>
                <a:lnTo>
                  <a:pt x="1351" y="940"/>
                </a:lnTo>
                <a:lnTo>
                  <a:pt x="1353" y="944"/>
                </a:lnTo>
                <a:lnTo>
                  <a:pt x="1353" y="941"/>
                </a:lnTo>
                <a:lnTo>
                  <a:pt x="1355" y="940"/>
                </a:lnTo>
                <a:lnTo>
                  <a:pt x="1356" y="945"/>
                </a:lnTo>
                <a:lnTo>
                  <a:pt x="1357" y="959"/>
                </a:lnTo>
                <a:lnTo>
                  <a:pt x="1358" y="943"/>
                </a:lnTo>
                <a:lnTo>
                  <a:pt x="1359" y="935"/>
                </a:lnTo>
                <a:lnTo>
                  <a:pt x="1360" y="942"/>
                </a:lnTo>
                <a:lnTo>
                  <a:pt x="1361" y="947"/>
                </a:lnTo>
                <a:lnTo>
                  <a:pt x="1362" y="948"/>
                </a:lnTo>
                <a:lnTo>
                  <a:pt x="1363" y="952"/>
                </a:lnTo>
                <a:lnTo>
                  <a:pt x="1364" y="949"/>
                </a:lnTo>
                <a:lnTo>
                  <a:pt x="1365" y="942"/>
                </a:lnTo>
                <a:lnTo>
                  <a:pt x="1366" y="946"/>
                </a:lnTo>
                <a:lnTo>
                  <a:pt x="1368" y="955"/>
                </a:lnTo>
                <a:lnTo>
                  <a:pt x="1368" y="958"/>
                </a:lnTo>
                <a:lnTo>
                  <a:pt x="1370" y="946"/>
                </a:lnTo>
                <a:lnTo>
                  <a:pt x="1371" y="937"/>
                </a:lnTo>
                <a:lnTo>
                  <a:pt x="1372" y="939"/>
                </a:lnTo>
                <a:lnTo>
                  <a:pt x="1373" y="948"/>
                </a:lnTo>
                <a:lnTo>
                  <a:pt x="1374" y="942"/>
                </a:lnTo>
                <a:lnTo>
                  <a:pt x="1375" y="940"/>
                </a:lnTo>
                <a:lnTo>
                  <a:pt x="1376" y="947"/>
                </a:lnTo>
                <a:lnTo>
                  <a:pt x="1377" y="949"/>
                </a:lnTo>
                <a:lnTo>
                  <a:pt x="1378" y="946"/>
                </a:lnTo>
                <a:lnTo>
                  <a:pt x="1379" y="950"/>
                </a:lnTo>
                <a:lnTo>
                  <a:pt x="1380" y="946"/>
                </a:lnTo>
                <a:lnTo>
                  <a:pt x="1381" y="947"/>
                </a:lnTo>
                <a:lnTo>
                  <a:pt x="1383" y="944"/>
                </a:lnTo>
                <a:lnTo>
                  <a:pt x="1383" y="938"/>
                </a:lnTo>
                <a:lnTo>
                  <a:pt x="1385" y="944"/>
                </a:lnTo>
                <a:lnTo>
                  <a:pt x="1386" y="935"/>
                </a:lnTo>
                <a:lnTo>
                  <a:pt x="1387" y="942"/>
                </a:lnTo>
                <a:lnTo>
                  <a:pt x="1388" y="951"/>
                </a:lnTo>
                <a:lnTo>
                  <a:pt x="1389" y="951"/>
                </a:lnTo>
                <a:lnTo>
                  <a:pt x="1390" y="952"/>
                </a:lnTo>
                <a:lnTo>
                  <a:pt x="1391" y="950"/>
                </a:lnTo>
                <a:lnTo>
                  <a:pt x="1392" y="939"/>
                </a:lnTo>
                <a:lnTo>
                  <a:pt x="1393" y="958"/>
                </a:lnTo>
                <a:lnTo>
                  <a:pt x="1394" y="956"/>
                </a:lnTo>
                <a:lnTo>
                  <a:pt x="1396" y="947"/>
                </a:lnTo>
                <a:lnTo>
                  <a:pt x="1396" y="933"/>
                </a:lnTo>
                <a:lnTo>
                  <a:pt x="1398" y="940"/>
                </a:lnTo>
                <a:lnTo>
                  <a:pt x="1398" y="951"/>
                </a:lnTo>
                <a:lnTo>
                  <a:pt x="1400" y="944"/>
                </a:lnTo>
                <a:lnTo>
                  <a:pt x="1401" y="948"/>
                </a:lnTo>
                <a:lnTo>
                  <a:pt x="1402" y="944"/>
                </a:lnTo>
                <a:lnTo>
                  <a:pt x="1403" y="946"/>
                </a:lnTo>
                <a:lnTo>
                  <a:pt x="1404" y="946"/>
                </a:lnTo>
                <a:lnTo>
                  <a:pt x="1405" y="950"/>
                </a:lnTo>
                <a:lnTo>
                  <a:pt x="1406" y="946"/>
                </a:lnTo>
                <a:lnTo>
                  <a:pt x="1407" y="938"/>
                </a:lnTo>
                <a:lnTo>
                  <a:pt x="1408" y="955"/>
                </a:lnTo>
                <a:lnTo>
                  <a:pt x="1409" y="952"/>
                </a:lnTo>
                <a:lnTo>
                  <a:pt x="1411" y="951"/>
                </a:lnTo>
                <a:lnTo>
                  <a:pt x="1411" y="952"/>
                </a:lnTo>
                <a:lnTo>
                  <a:pt x="1413" y="942"/>
                </a:lnTo>
                <a:lnTo>
                  <a:pt x="1414" y="951"/>
                </a:lnTo>
                <a:lnTo>
                  <a:pt x="1415" y="950"/>
                </a:lnTo>
                <a:lnTo>
                  <a:pt x="1416" y="946"/>
                </a:lnTo>
                <a:lnTo>
                  <a:pt x="1417" y="939"/>
                </a:lnTo>
                <a:lnTo>
                  <a:pt x="1418" y="947"/>
                </a:lnTo>
                <a:lnTo>
                  <a:pt x="1419" y="944"/>
                </a:lnTo>
                <a:lnTo>
                  <a:pt x="1420" y="941"/>
                </a:lnTo>
                <a:lnTo>
                  <a:pt x="1421" y="936"/>
                </a:lnTo>
                <a:lnTo>
                  <a:pt x="1423" y="941"/>
                </a:lnTo>
                <a:lnTo>
                  <a:pt x="1423" y="942"/>
                </a:lnTo>
                <a:lnTo>
                  <a:pt x="1424" y="938"/>
                </a:lnTo>
                <a:lnTo>
                  <a:pt x="1426" y="944"/>
                </a:lnTo>
                <a:lnTo>
                  <a:pt x="1426" y="951"/>
                </a:lnTo>
                <a:lnTo>
                  <a:pt x="1428" y="947"/>
                </a:lnTo>
                <a:lnTo>
                  <a:pt x="1429" y="943"/>
                </a:lnTo>
                <a:lnTo>
                  <a:pt x="1430" y="942"/>
                </a:lnTo>
                <a:lnTo>
                  <a:pt x="1431" y="959"/>
                </a:lnTo>
                <a:lnTo>
                  <a:pt x="1432" y="939"/>
                </a:lnTo>
                <a:lnTo>
                  <a:pt x="1433" y="951"/>
                </a:lnTo>
                <a:lnTo>
                  <a:pt x="1434" y="945"/>
                </a:lnTo>
                <a:lnTo>
                  <a:pt x="1435" y="952"/>
                </a:lnTo>
                <a:lnTo>
                  <a:pt x="1436" y="956"/>
                </a:lnTo>
                <a:lnTo>
                  <a:pt x="1438" y="953"/>
                </a:lnTo>
                <a:lnTo>
                  <a:pt x="1438" y="950"/>
                </a:lnTo>
                <a:lnTo>
                  <a:pt x="1439" y="951"/>
                </a:lnTo>
                <a:lnTo>
                  <a:pt x="1441" y="945"/>
                </a:lnTo>
                <a:lnTo>
                  <a:pt x="1441" y="951"/>
                </a:lnTo>
                <a:lnTo>
                  <a:pt x="1443" y="948"/>
                </a:lnTo>
                <a:lnTo>
                  <a:pt x="1444" y="946"/>
                </a:lnTo>
                <a:lnTo>
                  <a:pt x="1445" y="946"/>
                </a:lnTo>
                <a:lnTo>
                  <a:pt x="1446" y="946"/>
                </a:lnTo>
                <a:lnTo>
                  <a:pt x="1447" y="948"/>
                </a:lnTo>
                <a:lnTo>
                  <a:pt x="1448" y="951"/>
                </a:lnTo>
                <a:lnTo>
                  <a:pt x="1449" y="950"/>
                </a:lnTo>
                <a:lnTo>
                  <a:pt x="1450" y="948"/>
                </a:lnTo>
                <a:lnTo>
                  <a:pt x="1451" y="944"/>
                </a:lnTo>
                <a:lnTo>
                  <a:pt x="1453" y="951"/>
                </a:lnTo>
                <a:lnTo>
                  <a:pt x="1453" y="955"/>
                </a:lnTo>
                <a:lnTo>
                  <a:pt x="1454" y="949"/>
                </a:lnTo>
                <a:lnTo>
                  <a:pt x="1456" y="962"/>
                </a:lnTo>
                <a:lnTo>
                  <a:pt x="1456" y="944"/>
                </a:lnTo>
                <a:lnTo>
                  <a:pt x="1458" y="948"/>
                </a:lnTo>
                <a:lnTo>
                  <a:pt x="1459" y="952"/>
                </a:lnTo>
                <a:lnTo>
                  <a:pt x="1460" y="953"/>
                </a:lnTo>
                <a:lnTo>
                  <a:pt x="1461" y="951"/>
                </a:lnTo>
                <a:lnTo>
                  <a:pt x="1462" y="953"/>
                </a:lnTo>
                <a:lnTo>
                  <a:pt x="1463" y="959"/>
                </a:lnTo>
                <a:lnTo>
                  <a:pt x="1464" y="946"/>
                </a:lnTo>
                <a:lnTo>
                  <a:pt x="1466" y="951"/>
                </a:lnTo>
                <a:lnTo>
                  <a:pt x="1468" y="946"/>
                </a:lnTo>
                <a:lnTo>
                  <a:pt x="1468" y="951"/>
                </a:lnTo>
                <a:lnTo>
                  <a:pt x="1469" y="943"/>
                </a:lnTo>
                <a:lnTo>
                  <a:pt x="1471" y="944"/>
                </a:lnTo>
                <a:lnTo>
                  <a:pt x="1471" y="936"/>
                </a:lnTo>
                <a:lnTo>
                  <a:pt x="1473" y="948"/>
                </a:lnTo>
                <a:lnTo>
                  <a:pt x="1474" y="949"/>
                </a:lnTo>
                <a:lnTo>
                  <a:pt x="1475" y="960"/>
                </a:lnTo>
                <a:lnTo>
                  <a:pt x="1476" y="942"/>
                </a:lnTo>
                <a:lnTo>
                  <a:pt x="1477" y="947"/>
                </a:lnTo>
                <a:lnTo>
                  <a:pt x="1478" y="948"/>
                </a:lnTo>
                <a:lnTo>
                  <a:pt x="1479" y="953"/>
                </a:lnTo>
                <a:lnTo>
                  <a:pt x="1481" y="942"/>
                </a:lnTo>
                <a:lnTo>
                  <a:pt x="1481" y="937"/>
                </a:lnTo>
                <a:lnTo>
                  <a:pt x="1483" y="938"/>
                </a:lnTo>
                <a:lnTo>
                  <a:pt x="1483" y="942"/>
                </a:lnTo>
                <a:lnTo>
                  <a:pt x="1485" y="939"/>
                </a:lnTo>
                <a:lnTo>
                  <a:pt x="1486" y="947"/>
                </a:lnTo>
                <a:lnTo>
                  <a:pt x="1486" y="948"/>
                </a:lnTo>
                <a:lnTo>
                  <a:pt x="1488" y="943"/>
                </a:lnTo>
                <a:lnTo>
                  <a:pt x="1489" y="947"/>
                </a:lnTo>
                <a:lnTo>
                  <a:pt x="1490" y="952"/>
                </a:lnTo>
                <a:lnTo>
                  <a:pt x="1491" y="953"/>
                </a:lnTo>
                <a:lnTo>
                  <a:pt x="1492" y="948"/>
                </a:lnTo>
                <a:lnTo>
                  <a:pt x="1493" y="951"/>
                </a:lnTo>
                <a:lnTo>
                  <a:pt x="1494" y="950"/>
                </a:lnTo>
                <a:lnTo>
                  <a:pt x="1496" y="942"/>
                </a:lnTo>
                <a:lnTo>
                  <a:pt x="1496" y="948"/>
                </a:lnTo>
                <a:lnTo>
                  <a:pt x="1498" y="959"/>
                </a:lnTo>
                <a:lnTo>
                  <a:pt x="1499" y="946"/>
                </a:lnTo>
                <a:lnTo>
                  <a:pt x="1500" y="953"/>
                </a:lnTo>
                <a:lnTo>
                  <a:pt x="1501" y="953"/>
                </a:lnTo>
                <a:lnTo>
                  <a:pt x="1501" y="940"/>
                </a:lnTo>
                <a:lnTo>
                  <a:pt x="1503" y="944"/>
                </a:lnTo>
                <a:lnTo>
                  <a:pt x="1504" y="960"/>
                </a:lnTo>
                <a:lnTo>
                  <a:pt x="1505" y="961"/>
                </a:lnTo>
                <a:lnTo>
                  <a:pt x="1506" y="961"/>
                </a:lnTo>
                <a:lnTo>
                  <a:pt x="1507" y="942"/>
                </a:lnTo>
                <a:lnTo>
                  <a:pt x="1508" y="943"/>
                </a:lnTo>
                <a:lnTo>
                  <a:pt x="1509" y="945"/>
                </a:lnTo>
                <a:lnTo>
                  <a:pt x="1511" y="952"/>
                </a:lnTo>
                <a:lnTo>
                  <a:pt x="1511" y="953"/>
                </a:lnTo>
                <a:lnTo>
                  <a:pt x="1513" y="942"/>
                </a:lnTo>
                <a:lnTo>
                  <a:pt x="1514" y="942"/>
                </a:lnTo>
                <a:lnTo>
                  <a:pt x="1515" y="961"/>
                </a:lnTo>
                <a:lnTo>
                  <a:pt x="1516" y="951"/>
                </a:lnTo>
                <a:lnTo>
                  <a:pt x="1517" y="947"/>
                </a:lnTo>
                <a:lnTo>
                  <a:pt x="1518" y="948"/>
                </a:lnTo>
                <a:lnTo>
                  <a:pt x="1519" y="956"/>
                </a:lnTo>
                <a:lnTo>
                  <a:pt x="1520" y="941"/>
                </a:lnTo>
                <a:lnTo>
                  <a:pt x="1521" y="946"/>
                </a:lnTo>
                <a:lnTo>
                  <a:pt x="1522" y="959"/>
                </a:lnTo>
                <a:lnTo>
                  <a:pt x="1523" y="949"/>
                </a:lnTo>
                <a:lnTo>
                  <a:pt x="1524" y="953"/>
                </a:lnTo>
                <a:lnTo>
                  <a:pt x="1526" y="949"/>
                </a:lnTo>
                <a:lnTo>
                  <a:pt x="1526" y="953"/>
                </a:lnTo>
                <a:lnTo>
                  <a:pt x="1528" y="949"/>
                </a:lnTo>
                <a:lnTo>
                  <a:pt x="1529" y="952"/>
                </a:lnTo>
                <a:lnTo>
                  <a:pt x="1530" y="948"/>
                </a:lnTo>
                <a:lnTo>
                  <a:pt x="1531" y="959"/>
                </a:lnTo>
                <a:lnTo>
                  <a:pt x="1532" y="948"/>
                </a:lnTo>
                <a:lnTo>
                  <a:pt x="1533" y="949"/>
                </a:lnTo>
                <a:lnTo>
                  <a:pt x="1534" y="951"/>
                </a:lnTo>
                <a:lnTo>
                  <a:pt x="1535" y="953"/>
                </a:lnTo>
                <a:lnTo>
                  <a:pt x="1536" y="952"/>
                </a:lnTo>
                <a:lnTo>
                  <a:pt x="1537" y="947"/>
                </a:lnTo>
                <a:lnTo>
                  <a:pt x="1538" y="959"/>
                </a:lnTo>
                <a:lnTo>
                  <a:pt x="1539" y="946"/>
                </a:lnTo>
                <a:lnTo>
                  <a:pt x="1541" y="956"/>
                </a:lnTo>
                <a:lnTo>
                  <a:pt x="1541" y="966"/>
                </a:lnTo>
                <a:lnTo>
                  <a:pt x="1543" y="958"/>
                </a:lnTo>
                <a:lnTo>
                  <a:pt x="1544" y="956"/>
                </a:lnTo>
                <a:lnTo>
                  <a:pt x="1545" y="951"/>
                </a:lnTo>
                <a:lnTo>
                  <a:pt x="1546" y="955"/>
                </a:lnTo>
                <a:lnTo>
                  <a:pt x="1547" y="942"/>
                </a:lnTo>
                <a:lnTo>
                  <a:pt x="1548" y="938"/>
                </a:lnTo>
                <a:lnTo>
                  <a:pt x="1549" y="948"/>
                </a:lnTo>
                <a:lnTo>
                  <a:pt x="1550" y="949"/>
                </a:lnTo>
                <a:lnTo>
                  <a:pt x="1551" y="951"/>
                </a:lnTo>
                <a:lnTo>
                  <a:pt x="1552" y="957"/>
                </a:lnTo>
                <a:lnTo>
                  <a:pt x="1553" y="951"/>
                </a:lnTo>
                <a:lnTo>
                  <a:pt x="1554" y="966"/>
                </a:lnTo>
                <a:lnTo>
                  <a:pt x="1556" y="951"/>
                </a:lnTo>
                <a:lnTo>
                  <a:pt x="1556" y="940"/>
                </a:lnTo>
                <a:lnTo>
                  <a:pt x="1558" y="943"/>
                </a:lnTo>
                <a:lnTo>
                  <a:pt x="1559" y="956"/>
                </a:lnTo>
                <a:lnTo>
                  <a:pt x="1560" y="957"/>
                </a:lnTo>
                <a:lnTo>
                  <a:pt x="1561" y="953"/>
                </a:lnTo>
                <a:lnTo>
                  <a:pt x="1562" y="955"/>
                </a:lnTo>
                <a:lnTo>
                  <a:pt x="1563" y="964"/>
                </a:lnTo>
                <a:lnTo>
                  <a:pt x="1564" y="966"/>
                </a:lnTo>
                <a:lnTo>
                  <a:pt x="1565" y="954"/>
                </a:lnTo>
                <a:lnTo>
                  <a:pt x="1566" y="955"/>
                </a:lnTo>
                <a:lnTo>
                  <a:pt x="1567" y="951"/>
                </a:lnTo>
                <a:lnTo>
                  <a:pt x="1568" y="960"/>
                </a:lnTo>
                <a:lnTo>
                  <a:pt x="1569" y="946"/>
                </a:lnTo>
                <a:lnTo>
                  <a:pt x="1571" y="951"/>
                </a:lnTo>
                <a:lnTo>
                  <a:pt x="1571" y="948"/>
                </a:lnTo>
                <a:lnTo>
                  <a:pt x="1573" y="961"/>
                </a:lnTo>
                <a:lnTo>
                  <a:pt x="1574" y="965"/>
                </a:lnTo>
                <a:lnTo>
                  <a:pt x="1575" y="964"/>
                </a:lnTo>
                <a:lnTo>
                  <a:pt x="1576" y="960"/>
                </a:lnTo>
                <a:lnTo>
                  <a:pt x="1577" y="961"/>
                </a:lnTo>
                <a:lnTo>
                  <a:pt x="1578" y="958"/>
                </a:lnTo>
                <a:lnTo>
                  <a:pt x="1579" y="955"/>
                </a:lnTo>
                <a:lnTo>
                  <a:pt x="1580" y="955"/>
                </a:lnTo>
                <a:lnTo>
                  <a:pt x="1581" y="948"/>
                </a:lnTo>
                <a:lnTo>
                  <a:pt x="1582" y="940"/>
                </a:lnTo>
                <a:lnTo>
                  <a:pt x="1584" y="959"/>
                </a:lnTo>
                <a:lnTo>
                  <a:pt x="1584" y="961"/>
                </a:lnTo>
                <a:lnTo>
                  <a:pt x="1586" y="962"/>
                </a:lnTo>
                <a:lnTo>
                  <a:pt x="1586" y="961"/>
                </a:lnTo>
                <a:lnTo>
                  <a:pt x="1588" y="946"/>
                </a:lnTo>
                <a:lnTo>
                  <a:pt x="1589" y="956"/>
                </a:lnTo>
                <a:lnTo>
                  <a:pt x="1590" y="960"/>
                </a:lnTo>
                <a:lnTo>
                  <a:pt x="1591" y="954"/>
                </a:lnTo>
                <a:lnTo>
                  <a:pt x="1592" y="948"/>
                </a:lnTo>
                <a:lnTo>
                  <a:pt x="1593" y="953"/>
                </a:lnTo>
                <a:lnTo>
                  <a:pt x="1594" y="956"/>
                </a:lnTo>
                <a:lnTo>
                  <a:pt x="1595" y="959"/>
                </a:lnTo>
                <a:lnTo>
                  <a:pt x="1596" y="941"/>
                </a:lnTo>
                <a:lnTo>
                  <a:pt x="1597" y="950"/>
                </a:lnTo>
                <a:lnTo>
                  <a:pt x="1599" y="963"/>
                </a:lnTo>
                <a:lnTo>
                  <a:pt x="1599" y="954"/>
                </a:lnTo>
                <a:lnTo>
                  <a:pt x="1601" y="956"/>
                </a:lnTo>
                <a:lnTo>
                  <a:pt x="1602" y="942"/>
                </a:lnTo>
                <a:lnTo>
                  <a:pt x="1603" y="953"/>
                </a:lnTo>
                <a:lnTo>
                  <a:pt x="1604" y="957"/>
                </a:lnTo>
                <a:lnTo>
                  <a:pt x="1605" y="959"/>
                </a:lnTo>
                <a:lnTo>
                  <a:pt x="1606" y="959"/>
                </a:lnTo>
                <a:lnTo>
                  <a:pt x="1607" y="966"/>
                </a:lnTo>
                <a:lnTo>
                  <a:pt x="1608" y="960"/>
                </a:lnTo>
                <a:lnTo>
                  <a:pt x="1609" y="954"/>
                </a:lnTo>
                <a:lnTo>
                  <a:pt x="1610" y="961"/>
                </a:lnTo>
                <a:lnTo>
                  <a:pt x="1611" y="957"/>
                </a:lnTo>
                <a:lnTo>
                  <a:pt x="1612" y="963"/>
                </a:lnTo>
                <a:lnTo>
                  <a:pt x="1614" y="951"/>
                </a:lnTo>
                <a:lnTo>
                  <a:pt x="1614" y="946"/>
                </a:lnTo>
                <a:lnTo>
                  <a:pt x="1616" y="956"/>
                </a:lnTo>
                <a:lnTo>
                  <a:pt x="1617" y="951"/>
                </a:lnTo>
                <a:lnTo>
                  <a:pt x="1618" y="957"/>
                </a:lnTo>
                <a:lnTo>
                  <a:pt x="1619" y="954"/>
                </a:lnTo>
                <a:lnTo>
                  <a:pt x="1620" y="959"/>
                </a:lnTo>
                <a:lnTo>
                  <a:pt x="1621" y="968"/>
                </a:lnTo>
                <a:lnTo>
                  <a:pt x="1622" y="951"/>
                </a:lnTo>
                <a:lnTo>
                  <a:pt x="1623" y="955"/>
                </a:lnTo>
                <a:lnTo>
                  <a:pt x="1624" y="964"/>
                </a:lnTo>
                <a:lnTo>
                  <a:pt x="1625" y="959"/>
                </a:lnTo>
                <a:lnTo>
                  <a:pt x="1626" y="972"/>
                </a:lnTo>
                <a:lnTo>
                  <a:pt x="1627" y="954"/>
                </a:lnTo>
                <a:lnTo>
                  <a:pt x="1629" y="951"/>
                </a:lnTo>
                <a:lnTo>
                  <a:pt x="1629" y="961"/>
                </a:lnTo>
                <a:lnTo>
                  <a:pt x="1631" y="958"/>
                </a:lnTo>
                <a:lnTo>
                  <a:pt x="1632" y="959"/>
                </a:lnTo>
                <a:lnTo>
                  <a:pt x="1633" y="972"/>
                </a:lnTo>
                <a:lnTo>
                  <a:pt x="1634" y="957"/>
                </a:lnTo>
                <a:lnTo>
                  <a:pt x="1635" y="953"/>
                </a:lnTo>
                <a:lnTo>
                  <a:pt x="1636" y="958"/>
                </a:lnTo>
                <a:lnTo>
                  <a:pt x="1637" y="962"/>
                </a:lnTo>
                <a:lnTo>
                  <a:pt x="1638" y="976"/>
                </a:lnTo>
                <a:lnTo>
                  <a:pt x="1639" y="953"/>
                </a:lnTo>
                <a:lnTo>
                  <a:pt x="1640" y="964"/>
                </a:lnTo>
                <a:lnTo>
                  <a:pt x="1641" y="961"/>
                </a:lnTo>
                <a:lnTo>
                  <a:pt x="1642" y="972"/>
                </a:lnTo>
                <a:lnTo>
                  <a:pt x="1644" y="958"/>
                </a:lnTo>
                <a:lnTo>
                  <a:pt x="1644" y="954"/>
                </a:lnTo>
                <a:lnTo>
                  <a:pt x="1646" y="952"/>
                </a:lnTo>
                <a:lnTo>
                  <a:pt x="1647" y="967"/>
                </a:lnTo>
                <a:lnTo>
                  <a:pt x="1648" y="959"/>
                </a:lnTo>
                <a:lnTo>
                  <a:pt x="1649" y="962"/>
                </a:lnTo>
                <a:lnTo>
                  <a:pt x="1650" y="972"/>
                </a:lnTo>
                <a:lnTo>
                  <a:pt x="1651" y="953"/>
                </a:lnTo>
                <a:lnTo>
                  <a:pt x="1652" y="947"/>
                </a:lnTo>
                <a:lnTo>
                  <a:pt x="1654" y="953"/>
                </a:lnTo>
                <a:lnTo>
                  <a:pt x="1654" y="955"/>
                </a:lnTo>
                <a:lnTo>
                  <a:pt x="1655" y="965"/>
                </a:lnTo>
                <a:lnTo>
                  <a:pt x="1656" y="965"/>
                </a:lnTo>
                <a:lnTo>
                  <a:pt x="1657" y="966"/>
                </a:lnTo>
                <a:lnTo>
                  <a:pt x="1659" y="972"/>
                </a:lnTo>
                <a:lnTo>
                  <a:pt x="1659" y="956"/>
                </a:lnTo>
                <a:lnTo>
                  <a:pt x="1661" y="950"/>
                </a:lnTo>
                <a:lnTo>
                  <a:pt x="1662" y="964"/>
                </a:lnTo>
                <a:lnTo>
                  <a:pt x="1663" y="963"/>
                </a:lnTo>
                <a:lnTo>
                  <a:pt x="1664" y="970"/>
                </a:lnTo>
                <a:lnTo>
                  <a:pt x="1665" y="970"/>
                </a:lnTo>
                <a:lnTo>
                  <a:pt x="1666" y="966"/>
                </a:lnTo>
                <a:lnTo>
                  <a:pt x="1667" y="955"/>
                </a:lnTo>
                <a:lnTo>
                  <a:pt x="1669" y="968"/>
                </a:lnTo>
                <a:lnTo>
                  <a:pt x="1669" y="953"/>
                </a:lnTo>
                <a:lnTo>
                  <a:pt x="1671" y="965"/>
                </a:lnTo>
                <a:lnTo>
                  <a:pt x="1671" y="969"/>
                </a:lnTo>
                <a:lnTo>
                  <a:pt x="1672" y="954"/>
                </a:lnTo>
                <a:lnTo>
                  <a:pt x="1674" y="954"/>
                </a:lnTo>
                <a:lnTo>
                  <a:pt x="1674" y="966"/>
                </a:lnTo>
                <a:lnTo>
                  <a:pt x="1676" y="963"/>
                </a:lnTo>
                <a:lnTo>
                  <a:pt x="1677" y="968"/>
                </a:lnTo>
                <a:lnTo>
                  <a:pt x="1678" y="963"/>
                </a:lnTo>
                <a:lnTo>
                  <a:pt x="1679" y="968"/>
                </a:lnTo>
                <a:lnTo>
                  <a:pt x="1680" y="978"/>
                </a:lnTo>
                <a:lnTo>
                  <a:pt x="1681" y="953"/>
                </a:lnTo>
                <a:lnTo>
                  <a:pt x="1682" y="959"/>
                </a:lnTo>
                <a:lnTo>
                  <a:pt x="1684" y="961"/>
                </a:lnTo>
                <a:lnTo>
                  <a:pt x="1684" y="968"/>
                </a:lnTo>
                <a:lnTo>
                  <a:pt x="1686" y="957"/>
                </a:lnTo>
                <a:lnTo>
                  <a:pt x="1687" y="957"/>
                </a:lnTo>
                <a:lnTo>
                  <a:pt x="1687" y="964"/>
                </a:lnTo>
                <a:lnTo>
                  <a:pt x="1689" y="968"/>
                </a:lnTo>
                <a:lnTo>
                  <a:pt x="1691" y="960"/>
                </a:lnTo>
                <a:lnTo>
                  <a:pt x="1692" y="961"/>
                </a:lnTo>
                <a:lnTo>
                  <a:pt x="1693" y="971"/>
                </a:lnTo>
                <a:lnTo>
                  <a:pt x="1694" y="963"/>
                </a:lnTo>
                <a:lnTo>
                  <a:pt x="1695" y="967"/>
                </a:lnTo>
                <a:lnTo>
                  <a:pt x="1696" y="957"/>
                </a:lnTo>
                <a:lnTo>
                  <a:pt x="1697" y="964"/>
                </a:lnTo>
                <a:lnTo>
                  <a:pt x="1699" y="961"/>
                </a:lnTo>
                <a:lnTo>
                  <a:pt x="1701" y="972"/>
                </a:lnTo>
                <a:lnTo>
                  <a:pt x="1702" y="970"/>
                </a:lnTo>
                <a:lnTo>
                  <a:pt x="1702" y="962"/>
                </a:lnTo>
                <a:lnTo>
                  <a:pt x="1704" y="969"/>
                </a:lnTo>
                <a:lnTo>
                  <a:pt x="1705" y="963"/>
                </a:lnTo>
                <a:lnTo>
                  <a:pt x="1706" y="961"/>
                </a:lnTo>
                <a:lnTo>
                  <a:pt x="1707" y="957"/>
                </a:lnTo>
                <a:lnTo>
                  <a:pt x="1708" y="963"/>
                </a:lnTo>
                <a:lnTo>
                  <a:pt x="1709" y="961"/>
                </a:lnTo>
                <a:lnTo>
                  <a:pt x="1710" y="965"/>
                </a:lnTo>
                <a:lnTo>
                  <a:pt x="1711" y="963"/>
                </a:lnTo>
                <a:lnTo>
                  <a:pt x="1712" y="964"/>
                </a:lnTo>
                <a:lnTo>
                  <a:pt x="1714" y="958"/>
                </a:lnTo>
                <a:lnTo>
                  <a:pt x="1714" y="953"/>
                </a:lnTo>
                <a:lnTo>
                  <a:pt x="1716" y="968"/>
                </a:lnTo>
                <a:lnTo>
                  <a:pt x="1717" y="965"/>
                </a:lnTo>
                <a:lnTo>
                  <a:pt x="1717" y="963"/>
                </a:lnTo>
                <a:lnTo>
                  <a:pt x="1719" y="970"/>
                </a:lnTo>
                <a:lnTo>
                  <a:pt x="1720" y="976"/>
                </a:lnTo>
                <a:lnTo>
                  <a:pt x="1721" y="961"/>
                </a:lnTo>
                <a:lnTo>
                  <a:pt x="1722" y="961"/>
                </a:lnTo>
                <a:lnTo>
                  <a:pt x="1723" y="969"/>
                </a:lnTo>
                <a:lnTo>
                  <a:pt x="1724" y="958"/>
                </a:lnTo>
                <a:lnTo>
                  <a:pt x="1725" y="961"/>
                </a:lnTo>
                <a:lnTo>
                  <a:pt x="1726" y="954"/>
                </a:lnTo>
                <a:lnTo>
                  <a:pt x="1727" y="955"/>
                </a:lnTo>
                <a:lnTo>
                  <a:pt x="1729" y="970"/>
                </a:lnTo>
                <a:lnTo>
                  <a:pt x="1729" y="976"/>
                </a:lnTo>
                <a:lnTo>
                  <a:pt x="1731" y="964"/>
                </a:lnTo>
                <a:lnTo>
                  <a:pt x="1732" y="959"/>
                </a:lnTo>
                <a:lnTo>
                  <a:pt x="1733" y="970"/>
                </a:lnTo>
                <a:lnTo>
                  <a:pt x="1734" y="972"/>
                </a:lnTo>
                <a:lnTo>
                  <a:pt x="1735" y="969"/>
                </a:lnTo>
                <a:lnTo>
                  <a:pt x="1736" y="967"/>
                </a:lnTo>
                <a:lnTo>
                  <a:pt x="1737" y="961"/>
                </a:lnTo>
                <a:lnTo>
                  <a:pt x="1738" y="980"/>
                </a:lnTo>
                <a:lnTo>
                  <a:pt x="1739" y="967"/>
                </a:lnTo>
                <a:lnTo>
                  <a:pt x="1740" y="956"/>
                </a:lnTo>
                <a:lnTo>
                  <a:pt x="1741" y="961"/>
                </a:lnTo>
                <a:lnTo>
                  <a:pt x="1742" y="967"/>
                </a:lnTo>
                <a:lnTo>
                  <a:pt x="1744" y="966"/>
                </a:lnTo>
                <a:lnTo>
                  <a:pt x="1744" y="967"/>
                </a:lnTo>
                <a:lnTo>
                  <a:pt x="1746" y="971"/>
                </a:lnTo>
                <a:lnTo>
                  <a:pt x="1747" y="960"/>
                </a:lnTo>
                <a:lnTo>
                  <a:pt x="1748" y="971"/>
                </a:lnTo>
                <a:lnTo>
                  <a:pt x="1749" y="971"/>
                </a:lnTo>
                <a:lnTo>
                  <a:pt x="1750" y="979"/>
                </a:lnTo>
                <a:lnTo>
                  <a:pt x="1751" y="976"/>
                </a:lnTo>
                <a:lnTo>
                  <a:pt x="1752" y="971"/>
                </a:lnTo>
                <a:lnTo>
                  <a:pt x="1753" y="964"/>
                </a:lnTo>
                <a:lnTo>
                  <a:pt x="1754" y="964"/>
                </a:lnTo>
                <a:lnTo>
                  <a:pt x="1755" y="959"/>
                </a:lnTo>
                <a:lnTo>
                  <a:pt x="1756" y="952"/>
                </a:lnTo>
                <a:lnTo>
                  <a:pt x="1757" y="960"/>
                </a:lnTo>
                <a:lnTo>
                  <a:pt x="1759" y="963"/>
                </a:lnTo>
                <a:lnTo>
                  <a:pt x="1759" y="954"/>
                </a:lnTo>
                <a:lnTo>
                  <a:pt x="1761" y="968"/>
                </a:lnTo>
                <a:lnTo>
                  <a:pt x="1762" y="969"/>
                </a:lnTo>
                <a:lnTo>
                  <a:pt x="1763" y="959"/>
                </a:lnTo>
                <a:lnTo>
                  <a:pt x="1764" y="964"/>
                </a:lnTo>
                <a:lnTo>
                  <a:pt x="1765" y="970"/>
                </a:lnTo>
                <a:lnTo>
                  <a:pt x="1766" y="977"/>
                </a:lnTo>
                <a:lnTo>
                  <a:pt x="1767" y="976"/>
                </a:lnTo>
                <a:lnTo>
                  <a:pt x="1768" y="955"/>
                </a:lnTo>
                <a:lnTo>
                  <a:pt x="1769" y="979"/>
                </a:lnTo>
                <a:lnTo>
                  <a:pt x="1770" y="967"/>
                </a:lnTo>
                <a:lnTo>
                  <a:pt x="1772" y="974"/>
                </a:lnTo>
                <a:lnTo>
                  <a:pt x="1772" y="965"/>
                </a:lnTo>
                <a:lnTo>
                  <a:pt x="1774" y="966"/>
                </a:lnTo>
                <a:lnTo>
                  <a:pt x="1774" y="972"/>
                </a:lnTo>
                <a:lnTo>
                  <a:pt x="1776" y="963"/>
                </a:lnTo>
                <a:lnTo>
                  <a:pt x="1777" y="964"/>
                </a:lnTo>
                <a:lnTo>
                  <a:pt x="1778" y="965"/>
                </a:lnTo>
                <a:lnTo>
                  <a:pt x="1779" y="966"/>
                </a:lnTo>
                <a:lnTo>
                  <a:pt x="1780" y="979"/>
                </a:lnTo>
                <a:lnTo>
                  <a:pt x="1781" y="964"/>
                </a:lnTo>
                <a:lnTo>
                  <a:pt x="1782" y="964"/>
                </a:lnTo>
                <a:lnTo>
                  <a:pt x="1783" y="972"/>
                </a:lnTo>
                <a:lnTo>
                  <a:pt x="1784" y="962"/>
                </a:lnTo>
                <a:lnTo>
                  <a:pt x="1785" y="956"/>
                </a:lnTo>
                <a:lnTo>
                  <a:pt x="1787" y="957"/>
                </a:lnTo>
                <a:lnTo>
                  <a:pt x="1787" y="979"/>
                </a:lnTo>
                <a:lnTo>
                  <a:pt x="1789" y="980"/>
                </a:lnTo>
                <a:lnTo>
                  <a:pt x="1790" y="976"/>
                </a:lnTo>
                <a:lnTo>
                  <a:pt x="1791" y="981"/>
                </a:lnTo>
                <a:lnTo>
                  <a:pt x="1792" y="970"/>
                </a:lnTo>
                <a:lnTo>
                  <a:pt x="1793" y="976"/>
                </a:lnTo>
                <a:lnTo>
                  <a:pt x="1794" y="971"/>
                </a:lnTo>
                <a:lnTo>
                  <a:pt x="1795" y="977"/>
                </a:lnTo>
                <a:lnTo>
                  <a:pt x="1796" y="964"/>
                </a:lnTo>
                <a:lnTo>
                  <a:pt x="1797" y="974"/>
                </a:lnTo>
                <a:lnTo>
                  <a:pt x="1798" y="974"/>
                </a:lnTo>
                <a:lnTo>
                  <a:pt x="1799" y="978"/>
                </a:lnTo>
                <a:lnTo>
                  <a:pt x="1800" y="972"/>
                </a:lnTo>
                <a:lnTo>
                  <a:pt x="1802" y="977"/>
                </a:lnTo>
                <a:lnTo>
                  <a:pt x="1802" y="970"/>
                </a:lnTo>
                <a:lnTo>
                  <a:pt x="1804" y="978"/>
                </a:lnTo>
                <a:lnTo>
                  <a:pt x="1805" y="970"/>
                </a:lnTo>
                <a:lnTo>
                  <a:pt x="1806" y="979"/>
                </a:lnTo>
                <a:lnTo>
                  <a:pt x="1807" y="978"/>
                </a:lnTo>
                <a:lnTo>
                  <a:pt x="1808" y="974"/>
                </a:lnTo>
                <a:lnTo>
                  <a:pt x="1809" y="970"/>
                </a:lnTo>
                <a:lnTo>
                  <a:pt x="1810" y="974"/>
                </a:lnTo>
                <a:lnTo>
                  <a:pt x="1811" y="961"/>
                </a:lnTo>
                <a:lnTo>
                  <a:pt x="1812" y="973"/>
                </a:lnTo>
                <a:lnTo>
                  <a:pt x="1813" y="964"/>
                </a:lnTo>
                <a:lnTo>
                  <a:pt x="1814" y="968"/>
                </a:lnTo>
                <a:lnTo>
                  <a:pt x="1815" y="978"/>
                </a:lnTo>
                <a:lnTo>
                  <a:pt x="1817" y="978"/>
                </a:lnTo>
                <a:lnTo>
                  <a:pt x="1817" y="975"/>
                </a:lnTo>
                <a:lnTo>
                  <a:pt x="1819" y="968"/>
                </a:lnTo>
                <a:lnTo>
                  <a:pt x="1820" y="979"/>
                </a:lnTo>
                <a:lnTo>
                  <a:pt x="1821" y="972"/>
                </a:lnTo>
                <a:lnTo>
                  <a:pt x="1822" y="981"/>
                </a:lnTo>
                <a:lnTo>
                  <a:pt x="1823" y="970"/>
                </a:lnTo>
                <a:lnTo>
                  <a:pt x="1824" y="976"/>
                </a:lnTo>
                <a:lnTo>
                  <a:pt x="1825" y="970"/>
                </a:lnTo>
                <a:lnTo>
                  <a:pt x="1826" y="963"/>
                </a:lnTo>
                <a:lnTo>
                  <a:pt x="1827" y="970"/>
                </a:lnTo>
                <a:lnTo>
                  <a:pt x="1828" y="973"/>
                </a:lnTo>
                <a:lnTo>
                  <a:pt x="1829" y="974"/>
                </a:lnTo>
                <a:lnTo>
                  <a:pt x="1830" y="976"/>
                </a:lnTo>
                <a:lnTo>
                  <a:pt x="1832" y="977"/>
                </a:lnTo>
                <a:lnTo>
                  <a:pt x="1832" y="974"/>
                </a:lnTo>
                <a:lnTo>
                  <a:pt x="1834" y="974"/>
                </a:lnTo>
                <a:lnTo>
                  <a:pt x="1835" y="978"/>
                </a:lnTo>
                <a:lnTo>
                  <a:pt x="1836" y="971"/>
                </a:lnTo>
                <a:lnTo>
                  <a:pt x="1837" y="972"/>
                </a:lnTo>
                <a:lnTo>
                  <a:pt x="1838" y="972"/>
                </a:lnTo>
                <a:lnTo>
                  <a:pt x="1839" y="973"/>
                </a:lnTo>
                <a:lnTo>
                  <a:pt x="1840" y="967"/>
                </a:lnTo>
                <a:lnTo>
                  <a:pt x="1841" y="955"/>
                </a:lnTo>
                <a:lnTo>
                  <a:pt x="1842" y="967"/>
                </a:lnTo>
                <a:lnTo>
                  <a:pt x="1843" y="977"/>
                </a:lnTo>
                <a:lnTo>
                  <a:pt x="1844" y="980"/>
                </a:lnTo>
                <a:lnTo>
                  <a:pt x="1845" y="972"/>
                </a:lnTo>
                <a:lnTo>
                  <a:pt x="1847" y="978"/>
                </a:lnTo>
                <a:lnTo>
                  <a:pt x="1847" y="972"/>
                </a:lnTo>
                <a:lnTo>
                  <a:pt x="1849" y="982"/>
                </a:lnTo>
                <a:lnTo>
                  <a:pt x="1850" y="976"/>
                </a:lnTo>
                <a:lnTo>
                  <a:pt x="1851" y="971"/>
                </a:lnTo>
                <a:lnTo>
                  <a:pt x="1852" y="981"/>
                </a:lnTo>
                <a:lnTo>
                  <a:pt x="1853" y="979"/>
                </a:lnTo>
                <a:lnTo>
                  <a:pt x="1854" y="978"/>
                </a:lnTo>
                <a:lnTo>
                  <a:pt x="1855" y="975"/>
                </a:lnTo>
                <a:lnTo>
                  <a:pt x="1857" y="969"/>
                </a:lnTo>
                <a:lnTo>
                  <a:pt x="1857" y="990"/>
                </a:lnTo>
                <a:lnTo>
                  <a:pt x="1858" y="983"/>
                </a:lnTo>
                <a:lnTo>
                  <a:pt x="1859" y="981"/>
                </a:lnTo>
                <a:lnTo>
                  <a:pt x="1860" y="985"/>
                </a:lnTo>
                <a:lnTo>
                  <a:pt x="1862" y="982"/>
                </a:lnTo>
                <a:lnTo>
                  <a:pt x="1862" y="981"/>
                </a:lnTo>
                <a:lnTo>
                  <a:pt x="1864" y="981"/>
                </a:lnTo>
                <a:lnTo>
                  <a:pt x="1865" y="970"/>
                </a:lnTo>
                <a:lnTo>
                  <a:pt x="1866" y="978"/>
                </a:lnTo>
                <a:lnTo>
                  <a:pt x="1867" y="977"/>
                </a:lnTo>
                <a:lnTo>
                  <a:pt x="1868" y="976"/>
                </a:lnTo>
                <a:lnTo>
                  <a:pt x="1869" y="976"/>
                </a:lnTo>
                <a:lnTo>
                  <a:pt x="1870" y="968"/>
                </a:lnTo>
                <a:lnTo>
                  <a:pt x="1872" y="966"/>
                </a:lnTo>
                <a:lnTo>
                  <a:pt x="1872" y="969"/>
                </a:lnTo>
                <a:lnTo>
                  <a:pt x="1873" y="981"/>
                </a:lnTo>
                <a:lnTo>
                  <a:pt x="1875" y="987"/>
                </a:lnTo>
                <a:lnTo>
                  <a:pt x="1875" y="986"/>
                </a:lnTo>
                <a:lnTo>
                  <a:pt x="1877" y="980"/>
                </a:lnTo>
                <a:lnTo>
                  <a:pt x="1877" y="985"/>
                </a:lnTo>
                <a:lnTo>
                  <a:pt x="1879" y="971"/>
                </a:lnTo>
                <a:lnTo>
                  <a:pt x="1880" y="970"/>
                </a:lnTo>
                <a:lnTo>
                  <a:pt x="1881" y="981"/>
                </a:lnTo>
                <a:lnTo>
                  <a:pt x="1882" y="978"/>
                </a:lnTo>
                <a:lnTo>
                  <a:pt x="1883" y="966"/>
                </a:lnTo>
                <a:lnTo>
                  <a:pt x="1884" y="974"/>
                </a:lnTo>
                <a:lnTo>
                  <a:pt x="1885" y="983"/>
                </a:lnTo>
                <a:lnTo>
                  <a:pt x="1887" y="978"/>
                </a:lnTo>
                <a:lnTo>
                  <a:pt x="1887" y="979"/>
                </a:lnTo>
                <a:lnTo>
                  <a:pt x="1888" y="976"/>
                </a:lnTo>
                <a:lnTo>
                  <a:pt x="1890" y="983"/>
                </a:lnTo>
                <a:lnTo>
                  <a:pt x="1890" y="971"/>
                </a:lnTo>
                <a:lnTo>
                  <a:pt x="1892" y="987"/>
                </a:lnTo>
                <a:lnTo>
                  <a:pt x="1892" y="984"/>
                </a:lnTo>
                <a:lnTo>
                  <a:pt x="1894" y="978"/>
                </a:lnTo>
                <a:lnTo>
                  <a:pt x="1895" y="989"/>
                </a:lnTo>
                <a:lnTo>
                  <a:pt x="1896" y="979"/>
                </a:lnTo>
                <a:lnTo>
                  <a:pt x="1897" y="984"/>
                </a:lnTo>
                <a:lnTo>
                  <a:pt x="1898" y="979"/>
                </a:lnTo>
                <a:lnTo>
                  <a:pt x="1899" y="977"/>
                </a:lnTo>
                <a:lnTo>
                  <a:pt x="1900" y="969"/>
                </a:lnTo>
                <a:lnTo>
                  <a:pt x="1902" y="979"/>
                </a:lnTo>
                <a:lnTo>
                  <a:pt x="1902" y="993"/>
                </a:lnTo>
                <a:lnTo>
                  <a:pt x="1903" y="997"/>
                </a:lnTo>
                <a:lnTo>
                  <a:pt x="1905" y="985"/>
                </a:lnTo>
                <a:lnTo>
                  <a:pt x="1905" y="981"/>
                </a:lnTo>
                <a:lnTo>
                  <a:pt x="1907" y="995"/>
                </a:lnTo>
                <a:lnTo>
                  <a:pt x="1908" y="992"/>
                </a:lnTo>
                <a:lnTo>
                  <a:pt x="1909" y="989"/>
                </a:lnTo>
                <a:lnTo>
                  <a:pt x="1910" y="982"/>
                </a:lnTo>
                <a:lnTo>
                  <a:pt x="1911" y="977"/>
                </a:lnTo>
                <a:lnTo>
                  <a:pt x="1912" y="991"/>
                </a:lnTo>
                <a:lnTo>
                  <a:pt x="1913" y="985"/>
                </a:lnTo>
                <a:lnTo>
                  <a:pt x="1914" y="965"/>
                </a:lnTo>
                <a:lnTo>
                  <a:pt x="1915" y="961"/>
                </a:lnTo>
                <a:lnTo>
                  <a:pt x="1917" y="991"/>
                </a:lnTo>
                <a:lnTo>
                  <a:pt x="1917" y="983"/>
                </a:lnTo>
                <a:lnTo>
                  <a:pt x="1919" y="981"/>
                </a:lnTo>
                <a:lnTo>
                  <a:pt x="1920" y="978"/>
                </a:lnTo>
                <a:lnTo>
                  <a:pt x="1920" y="987"/>
                </a:lnTo>
                <a:lnTo>
                  <a:pt x="1922" y="989"/>
                </a:lnTo>
                <a:lnTo>
                  <a:pt x="1923" y="975"/>
                </a:lnTo>
                <a:lnTo>
                  <a:pt x="1924" y="978"/>
                </a:lnTo>
                <a:lnTo>
                  <a:pt x="1925" y="974"/>
                </a:lnTo>
                <a:lnTo>
                  <a:pt x="1926" y="975"/>
                </a:lnTo>
                <a:lnTo>
                  <a:pt x="1927" y="972"/>
                </a:lnTo>
                <a:lnTo>
                  <a:pt x="1928" y="974"/>
                </a:lnTo>
                <a:lnTo>
                  <a:pt x="1929" y="978"/>
                </a:lnTo>
                <a:lnTo>
                  <a:pt x="1930" y="986"/>
                </a:lnTo>
                <a:lnTo>
                  <a:pt x="1932" y="977"/>
                </a:lnTo>
                <a:lnTo>
                  <a:pt x="1932" y="985"/>
                </a:lnTo>
                <a:lnTo>
                  <a:pt x="1934" y="989"/>
                </a:lnTo>
                <a:lnTo>
                  <a:pt x="1935" y="980"/>
                </a:lnTo>
                <a:lnTo>
                  <a:pt x="1935" y="969"/>
                </a:lnTo>
                <a:lnTo>
                  <a:pt x="1937" y="983"/>
                </a:lnTo>
                <a:lnTo>
                  <a:pt x="1938" y="990"/>
                </a:lnTo>
                <a:lnTo>
                  <a:pt x="1939" y="984"/>
                </a:lnTo>
                <a:lnTo>
                  <a:pt x="1940" y="994"/>
                </a:lnTo>
                <a:lnTo>
                  <a:pt x="1941" y="970"/>
                </a:lnTo>
                <a:lnTo>
                  <a:pt x="1942" y="979"/>
                </a:lnTo>
                <a:lnTo>
                  <a:pt x="1943" y="981"/>
                </a:lnTo>
                <a:lnTo>
                  <a:pt x="1944" y="987"/>
                </a:lnTo>
                <a:lnTo>
                  <a:pt x="1945" y="986"/>
                </a:lnTo>
                <a:lnTo>
                  <a:pt x="1947" y="980"/>
                </a:lnTo>
                <a:lnTo>
                  <a:pt x="1947" y="990"/>
                </a:lnTo>
                <a:lnTo>
                  <a:pt x="1949" y="983"/>
                </a:lnTo>
                <a:lnTo>
                  <a:pt x="1950" y="985"/>
                </a:lnTo>
                <a:lnTo>
                  <a:pt x="1950" y="981"/>
                </a:lnTo>
                <a:lnTo>
                  <a:pt x="1952" y="985"/>
                </a:lnTo>
                <a:lnTo>
                  <a:pt x="1953" y="985"/>
                </a:lnTo>
                <a:lnTo>
                  <a:pt x="1954" y="985"/>
                </a:lnTo>
                <a:lnTo>
                  <a:pt x="1955" y="988"/>
                </a:lnTo>
                <a:lnTo>
                  <a:pt x="1956" y="988"/>
                </a:lnTo>
                <a:lnTo>
                  <a:pt x="1957" y="987"/>
                </a:lnTo>
                <a:lnTo>
                  <a:pt x="1958" y="980"/>
                </a:lnTo>
                <a:lnTo>
                  <a:pt x="1960" y="1000"/>
                </a:lnTo>
                <a:lnTo>
                  <a:pt x="1960" y="993"/>
                </a:lnTo>
                <a:lnTo>
                  <a:pt x="1962" y="996"/>
                </a:lnTo>
                <a:lnTo>
                  <a:pt x="1962" y="989"/>
                </a:lnTo>
                <a:lnTo>
                  <a:pt x="1964" y="974"/>
                </a:lnTo>
                <a:lnTo>
                  <a:pt x="1965" y="981"/>
                </a:lnTo>
                <a:lnTo>
                  <a:pt x="1966" y="987"/>
                </a:lnTo>
                <a:lnTo>
                  <a:pt x="1967" y="997"/>
                </a:lnTo>
                <a:lnTo>
                  <a:pt x="1968" y="988"/>
                </a:lnTo>
                <a:lnTo>
                  <a:pt x="1969" y="989"/>
                </a:lnTo>
                <a:lnTo>
                  <a:pt x="1970" y="978"/>
                </a:lnTo>
                <a:lnTo>
                  <a:pt x="1971" y="978"/>
                </a:lnTo>
                <a:lnTo>
                  <a:pt x="1972" y="993"/>
                </a:lnTo>
                <a:lnTo>
                  <a:pt x="1973" y="996"/>
                </a:lnTo>
                <a:lnTo>
                  <a:pt x="1975" y="997"/>
                </a:lnTo>
                <a:lnTo>
                  <a:pt x="1975" y="985"/>
                </a:lnTo>
                <a:lnTo>
                  <a:pt x="1977" y="987"/>
                </a:lnTo>
                <a:lnTo>
                  <a:pt x="1978" y="981"/>
                </a:lnTo>
                <a:lnTo>
                  <a:pt x="1979" y="987"/>
                </a:lnTo>
                <a:lnTo>
                  <a:pt x="1980" y="978"/>
                </a:lnTo>
                <a:lnTo>
                  <a:pt x="1981" y="974"/>
                </a:lnTo>
                <a:lnTo>
                  <a:pt x="1982" y="968"/>
                </a:lnTo>
                <a:lnTo>
                  <a:pt x="1983" y="978"/>
                </a:lnTo>
                <a:lnTo>
                  <a:pt x="1984" y="983"/>
                </a:lnTo>
                <a:lnTo>
                  <a:pt x="1985" y="984"/>
                </a:lnTo>
                <a:lnTo>
                  <a:pt x="1986" y="978"/>
                </a:lnTo>
                <a:lnTo>
                  <a:pt x="1987" y="985"/>
                </a:lnTo>
                <a:lnTo>
                  <a:pt x="1988" y="977"/>
                </a:lnTo>
                <a:lnTo>
                  <a:pt x="1990" y="973"/>
                </a:lnTo>
                <a:lnTo>
                  <a:pt x="1990" y="985"/>
                </a:lnTo>
                <a:lnTo>
                  <a:pt x="1992" y="984"/>
                </a:lnTo>
                <a:lnTo>
                  <a:pt x="1993" y="993"/>
                </a:lnTo>
                <a:lnTo>
                  <a:pt x="1994" y="988"/>
                </a:lnTo>
                <a:lnTo>
                  <a:pt x="1995" y="975"/>
                </a:lnTo>
                <a:lnTo>
                  <a:pt x="1996" y="989"/>
                </a:lnTo>
                <a:lnTo>
                  <a:pt x="1997" y="993"/>
                </a:lnTo>
                <a:lnTo>
                  <a:pt x="1998" y="994"/>
                </a:lnTo>
                <a:lnTo>
                  <a:pt x="1999" y="979"/>
                </a:lnTo>
                <a:lnTo>
                  <a:pt x="2000" y="977"/>
                </a:lnTo>
                <a:lnTo>
                  <a:pt x="2001" y="981"/>
                </a:lnTo>
                <a:lnTo>
                  <a:pt x="2002" y="982"/>
                </a:lnTo>
                <a:lnTo>
                  <a:pt x="2003" y="971"/>
                </a:lnTo>
                <a:lnTo>
                  <a:pt x="2005" y="976"/>
                </a:lnTo>
                <a:lnTo>
                  <a:pt x="2005" y="980"/>
                </a:lnTo>
                <a:lnTo>
                  <a:pt x="2007" y="989"/>
                </a:lnTo>
                <a:lnTo>
                  <a:pt x="2008" y="987"/>
                </a:lnTo>
                <a:lnTo>
                  <a:pt x="2009" y="981"/>
                </a:lnTo>
                <a:lnTo>
                  <a:pt x="2010" y="992"/>
                </a:lnTo>
                <a:lnTo>
                  <a:pt x="2011" y="983"/>
                </a:lnTo>
                <a:lnTo>
                  <a:pt x="2012" y="990"/>
                </a:lnTo>
                <a:lnTo>
                  <a:pt x="2013" y="987"/>
                </a:lnTo>
                <a:lnTo>
                  <a:pt x="2014" y="991"/>
                </a:lnTo>
                <a:lnTo>
                  <a:pt x="2015" y="988"/>
                </a:lnTo>
                <a:lnTo>
                  <a:pt x="2016" y="991"/>
                </a:lnTo>
                <a:lnTo>
                  <a:pt x="2017" y="983"/>
                </a:lnTo>
                <a:lnTo>
                  <a:pt x="2018" y="982"/>
                </a:lnTo>
                <a:lnTo>
                  <a:pt x="2020" y="964"/>
                </a:lnTo>
                <a:lnTo>
                  <a:pt x="2020" y="989"/>
                </a:lnTo>
                <a:lnTo>
                  <a:pt x="2022" y="989"/>
                </a:lnTo>
                <a:lnTo>
                  <a:pt x="2023" y="984"/>
                </a:lnTo>
                <a:lnTo>
                  <a:pt x="2024" y="997"/>
                </a:lnTo>
                <a:lnTo>
                  <a:pt x="2025" y="986"/>
                </a:lnTo>
                <a:lnTo>
                  <a:pt x="2026" y="1000"/>
                </a:lnTo>
                <a:lnTo>
                  <a:pt x="2027" y="994"/>
                </a:lnTo>
                <a:lnTo>
                  <a:pt x="2028" y="990"/>
                </a:lnTo>
                <a:lnTo>
                  <a:pt x="2029" y="983"/>
                </a:lnTo>
                <a:lnTo>
                  <a:pt x="2030" y="993"/>
                </a:lnTo>
                <a:lnTo>
                  <a:pt x="2031" y="993"/>
                </a:lnTo>
                <a:lnTo>
                  <a:pt x="2032" y="994"/>
                </a:lnTo>
                <a:lnTo>
                  <a:pt x="2033" y="992"/>
                </a:lnTo>
                <a:lnTo>
                  <a:pt x="2035" y="981"/>
                </a:lnTo>
                <a:lnTo>
                  <a:pt x="2035" y="993"/>
                </a:lnTo>
                <a:lnTo>
                  <a:pt x="2037" y="981"/>
                </a:lnTo>
                <a:lnTo>
                  <a:pt x="2038" y="985"/>
                </a:lnTo>
                <a:lnTo>
                  <a:pt x="2039" y="999"/>
                </a:lnTo>
                <a:lnTo>
                  <a:pt x="2040" y="996"/>
                </a:lnTo>
                <a:lnTo>
                  <a:pt x="2041" y="989"/>
                </a:lnTo>
                <a:lnTo>
                  <a:pt x="2042" y="980"/>
                </a:lnTo>
                <a:lnTo>
                  <a:pt x="2043" y="984"/>
                </a:lnTo>
                <a:lnTo>
                  <a:pt x="2044" y="979"/>
                </a:lnTo>
                <a:lnTo>
                  <a:pt x="2045" y="988"/>
                </a:lnTo>
                <a:lnTo>
                  <a:pt x="2046" y="981"/>
                </a:lnTo>
                <a:lnTo>
                  <a:pt x="2047" y="991"/>
                </a:lnTo>
                <a:lnTo>
                  <a:pt x="2048" y="989"/>
                </a:lnTo>
                <a:lnTo>
                  <a:pt x="2050" y="984"/>
                </a:lnTo>
                <a:lnTo>
                  <a:pt x="2050" y="994"/>
                </a:lnTo>
                <a:lnTo>
                  <a:pt x="2052" y="978"/>
                </a:lnTo>
                <a:lnTo>
                  <a:pt x="2053" y="987"/>
                </a:lnTo>
                <a:lnTo>
                  <a:pt x="2054" y="996"/>
                </a:lnTo>
                <a:lnTo>
                  <a:pt x="2055" y="989"/>
                </a:lnTo>
                <a:lnTo>
                  <a:pt x="2056" y="998"/>
                </a:lnTo>
                <a:lnTo>
                  <a:pt x="2057" y="994"/>
                </a:lnTo>
                <a:lnTo>
                  <a:pt x="2058" y="994"/>
                </a:lnTo>
                <a:lnTo>
                  <a:pt x="2059" y="984"/>
                </a:lnTo>
                <a:lnTo>
                  <a:pt x="2060" y="976"/>
                </a:lnTo>
                <a:lnTo>
                  <a:pt x="2061" y="985"/>
                </a:lnTo>
                <a:lnTo>
                  <a:pt x="2063" y="994"/>
                </a:lnTo>
                <a:lnTo>
                  <a:pt x="2063" y="992"/>
                </a:lnTo>
                <a:lnTo>
                  <a:pt x="2065" y="996"/>
                </a:lnTo>
                <a:lnTo>
                  <a:pt x="2065" y="993"/>
                </a:lnTo>
                <a:lnTo>
                  <a:pt x="2067" y="989"/>
                </a:lnTo>
                <a:lnTo>
                  <a:pt x="2068" y="987"/>
                </a:lnTo>
                <a:lnTo>
                  <a:pt x="2069" y="983"/>
                </a:lnTo>
                <a:lnTo>
                  <a:pt x="2070" y="994"/>
                </a:lnTo>
                <a:lnTo>
                  <a:pt x="2071" y="996"/>
                </a:lnTo>
                <a:lnTo>
                  <a:pt x="2072" y="993"/>
                </a:lnTo>
                <a:lnTo>
                  <a:pt x="2073" y="987"/>
                </a:lnTo>
                <a:lnTo>
                  <a:pt x="2074" y="989"/>
                </a:lnTo>
                <a:lnTo>
                  <a:pt x="2075" y="995"/>
                </a:lnTo>
                <a:lnTo>
                  <a:pt x="2076" y="987"/>
                </a:lnTo>
                <a:lnTo>
                  <a:pt x="2078" y="996"/>
                </a:lnTo>
                <a:lnTo>
                  <a:pt x="2078" y="993"/>
                </a:lnTo>
                <a:lnTo>
                  <a:pt x="2080" y="994"/>
                </a:lnTo>
                <a:lnTo>
                  <a:pt x="2080" y="997"/>
                </a:lnTo>
                <a:lnTo>
                  <a:pt x="2082" y="989"/>
                </a:lnTo>
                <a:lnTo>
                  <a:pt x="2083" y="1001"/>
                </a:lnTo>
                <a:lnTo>
                  <a:pt x="2084" y="1008"/>
                </a:lnTo>
                <a:lnTo>
                  <a:pt x="2085" y="993"/>
                </a:lnTo>
                <a:lnTo>
                  <a:pt x="2086" y="998"/>
                </a:lnTo>
                <a:lnTo>
                  <a:pt x="2087" y="993"/>
                </a:lnTo>
                <a:lnTo>
                  <a:pt x="2088" y="997"/>
                </a:lnTo>
                <a:lnTo>
                  <a:pt x="2090" y="1002"/>
                </a:lnTo>
                <a:lnTo>
                  <a:pt x="2090" y="1000"/>
                </a:lnTo>
                <a:lnTo>
                  <a:pt x="2091" y="994"/>
                </a:lnTo>
                <a:lnTo>
                  <a:pt x="2093" y="1003"/>
                </a:lnTo>
                <a:lnTo>
                  <a:pt x="2093" y="982"/>
                </a:lnTo>
                <a:lnTo>
                  <a:pt x="2095" y="989"/>
                </a:lnTo>
                <a:lnTo>
                  <a:pt x="2096" y="994"/>
                </a:lnTo>
                <a:lnTo>
                  <a:pt x="2097" y="989"/>
                </a:lnTo>
                <a:lnTo>
                  <a:pt x="2098" y="990"/>
                </a:lnTo>
                <a:lnTo>
                  <a:pt x="2099" y="991"/>
                </a:lnTo>
                <a:lnTo>
                  <a:pt x="2100" y="1001"/>
                </a:lnTo>
                <a:lnTo>
                  <a:pt x="2101" y="1008"/>
                </a:lnTo>
                <a:lnTo>
                  <a:pt x="2102" y="1002"/>
                </a:lnTo>
                <a:lnTo>
                  <a:pt x="2103" y="1006"/>
                </a:lnTo>
                <a:lnTo>
                  <a:pt x="2105" y="1003"/>
                </a:lnTo>
                <a:lnTo>
                  <a:pt x="2105" y="991"/>
                </a:lnTo>
                <a:lnTo>
                  <a:pt x="2106" y="987"/>
                </a:lnTo>
                <a:lnTo>
                  <a:pt x="2108" y="994"/>
                </a:lnTo>
                <a:lnTo>
                  <a:pt x="2108" y="990"/>
                </a:lnTo>
                <a:lnTo>
                  <a:pt x="2110" y="993"/>
                </a:lnTo>
                <a:lnTo>
                  <a:pt x="2111" y="989"/>
                </a:lnTo>
                <a:lnTo>
                  <a:pt x="2112" y="1007"/>
                </a:lnTo>
                <a:lnTo>
                  <a:pt x="2113" y="994"/>
                </a:lnTo>
                <a:lnTo>
                  <a:pt x="2114" y="996"/>
                </a:lnTo>
                <a:lnTo>
                  <a:pt x="2115" y="994"/>
                </a:lnTo>
                <a:lnTo>
                  <a:pt x="2116" y="1004"/>
                </a:lnTo>
                <a:lnTo>
                  <a:pt x="2117" y="1000"/>
                </a:lnTo>
                <a:lnTo>
                  <a:pt x="2118" y="997"/>
                </a:lnTo>
                <a:lnTo>
                  <a:pt x="2120" y="991"/>
                </a:lnTo>
                <a:lnTo>
                  <a:pt x="2121" y="993"/>
                </a:lnTo>
                <a:lnTo>
                  <a:pt x="2123" y="1003"/>
                </a:lnTo>
                <a:lnTo>
                  <a:pt x="2123" y="997"/>
                </a:lnTo>
                <a:lnTo>
                  <a:pt x="2125" y="990"/>
                </a:lnTo>
                <a:lnTo>
                  <a:pt x="2126" y="999"/>
                </a:lnTo>
                <a:lnTo>
                  <a:pt x="2127" y="992"/>
                </a:lnTo>
                <a:lnTo>
                  <a:pt x="2128" y="1004"/>
                </a:lnTo>
                <a:lnTo>
                  <a:pt x="2129" y="994"/>
                </a:lnTo>
                <a:lnTo>
                  <a:pt x="2130" y="1005"/>
                </a:lnTo>
                <a:lnTo>
                  <a:pt x="2131" y="998"/>
                </a:lnTo>
                <a:lnTo>
                  <a:pt x="2132" y="992"/>
                </a:lnTo>
                <a:lnTo>
                  <a:pt x="2133" y="991"/>
                </a:lnTo>
                <a:lnTo>
                  <a:pt x="2135" y="1003"/>
                </a:lnTo>
                <a:lnTo>
                  <a:pt x="2135" y="995"/>
                </a:lnTo>
                <a:lnTo>
                  <a:pt x="2136" y="990"/>
                </a:lnTo>
                <a:lnTo>
                  <a:pt x="2138" y="983"/>
                </a:lnTo>
                <a:lnTo>
                  <a:pt x="2138" y="993"/>
                </a:lnTo>
                <a:lnTo>
                  <a:pt x="2140" y="1008"/>
                </a:lnTo>
                <a:lnTo>
                  <a:pt x="2141" y="1004"/>
                </a:lnTo>
                <a:lnTo>
                  <a:pt x="2142" y="1006"/>
                </a:lnTo>
                <a:lnTo>
                  <a:pt x="2143" y="991"/>
                </a:lnTo>
                <a:lnTo>
                  <a:pt x="2144" y="1000"/>
                </a:lnTo>
                <a:lnTo>
                  <a:pt x="2145" y="1002"/>
                </a:lnTo>
                <a:lnTo>
                  <a:pt x="2146" y="1011"/>
                </a:lnTo>
                <a:lnTo>
                  <a:pt x="2148" y="995"/>
                </a:lnTo>
                <a:lnTo>
                  <a:pt x="2148" y="991"/>
                </a:lnTo>
                <a:lnTo>
                  <a:pt x="2150" y="1000"/>
                </a:lnTo>
                <a:lnTo>
                  <a:pt x="2150" y="997"/>
                </a:lnTo>
                <a:lnTo>
                  <a:pt x="2152" y="991"/>
                </a:lnTo>
                <a:lnTo>
                  <a:pt x="2153" y="1002"/>
                </a:lnTo>
                <a:lnTo>
                  <a:pt x="2153" y="997"/>
                </a:lnTo>
                <a:lnTo>
                  <a:pt x="2155" y="1002"/>
                </a:lnTo>
                <a:lnTo>
                  <a:pt x="2156" y="992"/>
                </a:lnTo>
                <a:lnTo>
                  <a:pt x="2157" y="1002"/>
                </a:lnTo>
                <a:lnTo>
                  <a:pt x="2158" y="1006"/>
                </a:lnTo>
                <a:lnTo>
                  <a:pt x="2159" y="996"/>
                </a:lnTo>
                <a:lnTo>
                  <a:pt x="2160" y="994"/>
                </a:lnTo>
                <a:lnTo>
                  <a:pt x="2161" y="995"/>
                </a:lnTo>
                <a:lnTo>
                  <a:pt x="2163" y="1011"/>
                </a:lnTo>
                <a:lnTo>
                  <a:pt x="2163" y="993"/>
                </a:lnTo>
                <a:lnTo>
                  <a:pt x="2165" y="995"/>
                </a:lnTo>
                <a:lnTo>
                  <a:pt x="2166" y="1007"/>
                </a:lnTo>
                <a:lnTo>
                  <a:pt x="2167" y="1006"/>
                </a:lnTo>
                <a:lnTo>
                  <a:pt x="2168" y="993"/>
                </a:lnTo>
                <a:lnTo>
                  <a:pt x="2168" y="1002"/>
                </a:lnTo>
                <a:lnTo>
                  <a:pt x="2170" y="998"/>
                </a:lnTo>
                <a:lnTo>
                  <a:pt x="2171" y="1004"/>
                </a:lnTo>
                <a:lnTo>
                  <a:pt x="2172" y="1003"/>
                </a:lnTo>
                <a:lnTo>
                  <a:pt x="2173" y="999"/>
                </a:lnTo>
                <a:lnTo>
                  <a:pt x="2174" y="1011"/>
                </a:lnTo>
                <a:lnTo>
                  <a:pt x="2175" y="1002"/>
                </a:lnTo>
                <a:lnTo>
                  <a:pt x="2176" y="1004"/>
                </a:lnTo>
                <a:lnTo>
                  <a:pt x="2178" y="1002"/>
                </a:lnTo>
                <a:lnTo>
                  <a:pt x="2178" y="994"/>
                </a:lnTo>
                <a:lnTo>
                  <a:pt x="2180" y="1004"/>
                </a:lnTo>
                <a:lnTo>
                  <a:pt x="2181" y="1002"/>
                </a:lnTo>
                <a:lnTo>
                  <a:pt x="2182" y="994"/>
                </a:lnTo>
                <a:lnTo>
                  <a:pt x="2183" y="994"/>
                </a:lnTo>
                <a:lnTo>
                  <a:pt x="2183" y="997"/>
                </a:lnTo>
                <a:lnTo>
                  <a:pt x="2185" y="992"/>
                </a:lnTo>
                <a:lnTo>
                  <a:pt x="2186" y="1002"/>
                </a:lnTo>
                <a:lnTo>
                  <a:pt x="2187" y="1002"/>
                </a:lnTo>
                <a:lnTo>
                  <a:pt x="2188" y="997"/>
                </a:lnTo>
                <a:lnTo>
                  <a:pt x="2189" y="994"/>
                </a:lnTo>
                <a:lnTo>
                  <a:pt x="2190" y="991"/>
                </a:lnTo>
                <a:lnTo>
                  <a:pt x="2191" y="998"/>
                </a:lnTo>
                <a:lnTo>
                  <a:pt x="2193" y="1001"/>
                </a:lnTo>
                <a:lnTo>
                  <a:pt x="2193" y="996"/>
                </a:lnTo>
                <a:lnTo>
                  <a:pt x="2195" y="997"/>
                </a:lnTo>
                <a:lnTo>
                  <a:pt x="2196" y="1004"/>
                </a:lnTo>
                <a:lnTo>
                  <a:pt x="2197" y="1000"/>
                </a:lnTo>
                <a:lnTo>
                  <a:pt x="2198" y="1000"/>
                </a:lnTo>
                <a:lnTo>
                  <a:pt x="2199" y="993"/>
                </a:lnTo>
                <a:lnTo>
                  <a:pt x="2200" y="985"/>
                </a:lnTo>
                <a:lnTo>
                  <a:pt x="2201" y="1002"/>
                </a:lnTo>
                <a:lnTo>
                  <a:pt x="2202" y="1003"/>
                </a:lnTo>
                <a:lnTo>
                  <a:pt x="2203" y="1006"/>
                </a:lnTo>
                <a:lnTo>
                  <a:pt x="2204" y="1006"/>
                </a:lnTo>
                <a:lnTo>
                  <a:pt x="2205" y="995"/>
                </a:lnTo>
                <a:lnTo>
                  <a:pt x="2206" y="991"/>
                </a:lnTo>
                <a:lnTo>
                  <a:pt x="2208" y="1008"/>
                </a:lnTo>
                <a:lnTo>
                  <a:pt x="2208" y="1009"/>
                </a:lnTo>
                <a:lnTo>
                  <a:pt x="2210" y="1002"/>
                </a:lnTo>
                <a:lnTo>
                  <a:pt x="2211" y="1001"/>
                </a:lnTo>
                <a:lnTo>
                  <a:pt x="2212" y="991"/>
                </a:lnTo>
                <a:lnTo>
                  <a:pt x="2213" y="1002"/>
                </a:lnTo>
                <a:lnTo>
                  <a:pt x="2214" y="1003"/>
                </a:lnTo>
                <a:lnTo>
                  <a:pt x="2215" y="1008"/>
                </a:lnTo>
                <a:lnTo>
                  <a:pt x="2216" y="997"/>
                </a:lnTo>
                <a:lnTo>
                  <a:pt x="2217" y="992"/>
                </a:lnTo>
                <a:lnTo>
                  <a:pt x="2218" y="991"/>
                </a:lnTo>
                <a:lnTo>
                  <a:pt x="2219" y="1009"/>
                </a:lnTo>
                <a:lnTo>
                  <a:pt x="2220" y="995"/>
                </a:lnTo>
                <a:lnTo>
                  <a:pt x="2221" y="1002"/>
                </a:lnTo>
                <a:lnTo>
                  <a:pt x="2223" y="996"/>
                </a:lnTo>
                <a:lnTo>
                  <a:pt x="2223" y="994"/>
                </a:lnTo>
                <a:lnTo>
                  <a:pt x="2225" y="1002"/>
                </a:lnTo>
                <a:lnTo>
                  <a:pt x="2226" y="1004"/>
                </a:lnTo>
                <a:lnTo>
                  <a:pt x="2227" y="1005"/>
                </a:lnTo>
                <a:lnTo>
                  <a:pt x="2228" y="1000"/>
                </a:lnTo>
                <a:lnTo>
                  <a:pt x="2229" y="1009"/>
                </a:lnTo>
                <a:lnTo>
                  <a:pt x="2230" y="1004"/>
                </a:lnTo>
                <a:lnTo>
                  <a:pt x="2231" y="1000"/>
                </a:lnTo>
                <a:lnTo>
                  <a:pt x="2232" y="995"/>
                </a:lnTo>
                <a:lnTo>
                  <a:pt x="2233" y="1001"/>
                </a:lnTo>
                <a:lnTo>
                  <a:pt x="2234" y="1001"/>
                </a:lnTo>
                <a:lnTo>
                  <a:pt x="2235" y="1002"/>
                </a:lnTo>
                <a:lnTo>
                  <a:pt x="2236" y="1014"/>
                </a:lnTo>
                <a:lnTo>
                  <a:pt x="2238" y="1007"/>
                </a:lnTo>
                <a:lnTo>
                  <a:pt x="2238" y="1009"/>
                </a:lnTo>
                <a:lnTo>
                  <a:pt x="2240" y="1008"/>
                </a:lnTo>
                <a:lnTo>
                  <a:pt x="2241" y="1006"/>
                </a:lnTo>
                <a:lnTo>
                  <a:pt x="2242" y="1009"/>
                </a:lnTo>
                <a:lnTo>
                  <a:pt x="2243" y="1002"/>
                </a:lnTo>
                <a:lnTo>
                  <a:pt x="2244" y="1013"/>
                </a:lnTo>
                <a:lnTo>
                  <a:pt x="2245" y="1000"/>
                </a:lnTo>
                <a:lnTo>
                  <a:pt x="2246" y="1008"/>
                </a:lnTo>
                <a:lnTo>
                  <a:pt x="2247" y="1004"/>
                </a:lnTo>
                <a:lnTo>
                  <a:pt x="2248" y="1011"/>
                </a:lnTo>
                <a:lnTo>
                  <a:pt x="2249" y="1009"/>
                </a:lnTo>
                <a:lnTo>
                  <a:pt x="2251" y="1000"/>
                </a:lnTo>
                <a:lnTo>
                  <a:pt x="2251" y="994"/>
                </a:lnTo>
                <a:lnTo>
                  <a:pt x="2253" y="1012"/>
                </a:lnTo>
                <a:lnTo>
                  <a:pt x="2253" y="1003"/>
                </a:lnTo>
                <a:lnTo>
                  <a:pt x="2255" y="1000"/>
                </a:lnTo>
                <a:lnTo>
                  <a:pt x="2256" y="1004"/>
                </a:lnTo>
                <a:lnTo>
                  <a:pt x="2257" y="1006"/>
                </a:lnTo>
                <a:lnTo>
                  <a:pt x="2258" y="1005"/>
                </a:lnTo>
                <a:lnTo>
                  <a:pt x="2259" y="994"/>
                </a:lnTo>
                <a:lnTo>
                  <a:pt x="2260" y="1004"/>
                </a:lnTo>
                <a:lnTo>
                  <a:pt x="2261" y="997"/>
                </a:lnTo>
                <a:lnTo>
                  <a:pt x="2262" y="1002"/>
                </a:lnTo>
                <a:lnTo>
                  <a:pt x="2263" y="1008"/>
                </a:lnTo>
                <a:lnTo>
                  <a:pt x="2264" y="1000"/>
                </a:lnTo>
                <a:lnTo>
                  <a:pt x="2266" y="1009"/>
                </a:lnTo>
                <a:lnTo>
                  <a:pt x="2266" y="1016"/>
                </a:lnTo>
                <a:lnTo>
                  <a:pt x="2268" y="1002"/>
                </a:lnTo>
                <a:lnTo>
                  <a:pt x="2268" y="1008"/>
                </a:lnTo>
                <a:lnTo>
                  <a:pt x="2270" y="1002"/>
                </a:lnTo>
                <a:lnTo>
                  <a:pt x="2271" y="1017"/>
                </a:lnTo>
                <a:lnTo>
                  <a:pt x="2272" y="998"/>
                </a:lnTo>
                <a:lnTo>
                  <a:pt x="2273" y="1006"/>
                </a:lnTo>
                <a:lnTo>
                  <a:pt x="2274" y="1011"/>
                </a:lnTo>
                <a:lnTo>
                  <a:pt x="2275" y="1010"/>
                </a:lnTo>
                <a:lnTo>
                  <a:pt x="2276" y="1004"/>
                </a:lnTo>
                <a:lnTo>
                  <a:pt x="2277" y="1008"/>
                </a:lnTo>
                <a:lnTo>
                  <a:pt x="2278" y="1013"/>
                </a:lnTo>
                <a:lnTo>
                  <a:pt x="2279" y="1009"/>
                </a:lnTo>
                <a:lnTo>
                  <a:pt x="2281" y="994"/>
                </a:lnTo>
                <a:lnTo>
                  <a:pt x="2281" y="992"/>
                </a:lnTo>
                <a:lnTo>
                  <a:pt x="2283" y="1004"/>
                </a:lnTo>
                <a:lnTo>
                  <a:pt x="2284" y="1015"/>
                </a:lnTo>
                <a:lnTo>
                  <a:pt x="2285" y="1009"/>
                </a:lnTo>
                <a:lnTo>
                  <a:pt x="2286" y="1019"/>
                </a:lnTo>
                <a:lnTo>
                  <a:pt x="2287" y="1012"/>
                </a:lnTo>
                <a:lnTo>
                  <a:pt x="2288" y="1007"/>
                </a:lnTo>
                <a:lnTo>
                  <a:pt x="2289" y="1008"/>
                </a:lnTo>
                <a:lnTo>
                  <a:pt x="2290" y="1004"/>
                </a:lnTo>
                <a:lnTo>
                  <a:pt x="2291" y="1008"/>
                </a:lnTo>
                <a:lnTo>
                  <a:pt x="2292" y="1020"/>
                </a:lnTo>
                <a:lnTo>
                  <a:pt x="2293" y="1013"/>
                </a:lnTo>
                <a:lnTo>
                  <a:pt x="2294" y="1013"/>
                </a:lnTo>
                <a:lnTo>
                  <a:pt x="2296" y="1010"/>
                </a:lnTo>
                <a:lnTo>
                  <a:pt x="2298" y="994"/>
                </a:lnTo>
                <a:lnTo>
                  <a:pt x="2299" y="999"/>
                </a:lnTo>
                <a:lnTo>
                  <a:pt x="2300" y="1002"/>
                </a:lnTo>
                <a:lnTo>
                  <a:pt x="2301" y="1001"/>
                </a:lnTo>
                <a:lnTo>
                  <a:pt x="2302" y="1013"/>
                </a:lnTo>
                <a:lnTo>
                  <a:pt x="2303" y="1015"/>
                </a:lnTo>
                <a:lnTo>
                  <a:pt x="2304" y="1005"/>
                </a:lnTo>
                <a:lnTo>
                  <a:pt x="2305" y="1004"/>
                </a:lnTo>
                <a:lnTo>
                  <a:pt x="2306" y="1006"/>
                </a:lnTo>
                <a:lnTo>
                  <a:pt x="2307" y="1008"/>
                </a:lnTo>
                <a:lnTo>
                  <a:pt x="2308" y="1009"/>
                </a:lnTo>
                <a:lnTo>
                  <a:pt x="2309" y="1008"/>
                </a:lnTo>
                <a:lnTo>
                  <a:pt x="2311" y="1018"/>
                </a:lnTo>
                <a:lnTo>
                  <a:pt x="2311" y="1019"/>
                </a:lnTo>
                <a:lnTo>
                  <a:pt x="2313" y="1006"/>
                </a:lnTo>
                <a:lnTo>
                  <a:pt x="2314" y="1011"/>
                </a:lnTo>
                <a:lnTo>
                  <a:pt x="2315" y="1002"/>
                </a:lnTo>
                <a:lnTo>
                  <a:pt x="2316" y="1002"/>
                </a:lnTo>
                <a:lnTo>
                  <a:pt x="2317" y="1006"/>
                </a:lnTo>
                <a:lnTo>
                  <a:pt x="2318" y="1013"/>
                </a:lnTo>
                <a:lnTo>
                  <a:pt x="2319" y="1008"/>
                </a:lnTo>
                <a:lnTo>
                  <a:pt x="2320" y="1009"/>
                </a:lnTo>
                <a:lnTo>
                  <a:pt x="2321" y="1009"/>
                </a:lnTo>
                <a:lnTo>
                  <a:pt x="2322" y="1007"/>
                </a:lnTo>
                <a:lnTo>
                  <a:pt x="2323" y="1006"/>
                </a:lnTo>
                <a:lnTo>
                  <a:pt x="2324" y="1005"/>
                </a:lnTo>
                <a:lnTo>
                  <a:pt x="2326" y="1017"/>
                </a:lnTo>
                <a:lnTo>
                  <a:pt x="2326" y="1003"/>
                </a:lnTo>
                <a:lnTo>
                  <a:pt x="2328" y="1010"/>
                </a:lnTo>
                <a:lnTo>
                  <a:pt x="2329" y="1012"/>
                </a:lnTo>
                <a:lnTo>
                  <a:pt x="2330" y="1012"/>
                </a:lnTo>
                <a:lnTo>
                  <a:pt x="2331" y="1006"/>
                </a:lnTo>
                <a:lnTo>
                  <a:pt x="2332" y="1008"/>
                </a:lnTo>
                <a:lnTo>
                  <a:pt x="2333" y="1004"/>
                </a:lnTo>
                <a:lnTo>
                  <a:pt x="2334" y="1009"/>
                </a:lnTo>
                <a:lnTo>
                  <a:pt x="2336" y="1011"/>
                </a:lnTo>
                <a:lnTo>
                  <a:pt x="2336" y="1013"/>
                </a:lnTo>
                <a:lnTo>
                  <a:pt x="2338" y="1009"/>
                </a:lnTo>
                <a:lnTo>
                  <a:pt x="2338" y="1007"/>
                </a:lnTo>
                <a:lnTo>
                  <a:pt x="2339" y="1011"/>
                </a:lnTo>
                <a:lnTo>
                  <a:pt x="2341" y="1009"/>
                </a:lnTo>
                <a:lnTo>
                  <a:pt x="2343" y="1002"/>
                </a:lnTo>
                <a:lnTo>
                  <a:pt x="2344" y="1008"/>
                </a:lnTo>
                <a:lnTo>
                  <a:pt x="2345" y="1005"/>
                </a:lnTo>
                <a:lnTo>
                  <a:pt x="2346" y="1004"/>
                </a:lnTo>
                <a:lnTo>
                  <a:pt x="2347" y="1000"/>
                </a:lnTo>
                <a:lnTo>
                  <a:pt x="2348" y="1000"/>
                </a:lnTo>
                <a:lnTo>
                  <a:pt x="2349" y="1007"/>
                </a:lnTo>
                <a:lnTo>
                  <a:pt x="2351" y="1011"/>
                </a:lnTo>
                <a:lnTo>
                  <a:pt x="2351" y="1019"/>
                </a:lnTo>
                <a:lnTo>
                  <a:pt x="2353" y="1007"/>
                </a:lnTo>
                <a:lnTo>
                  <a:pt x="2353" y="1005"/>
                </a:lnTo>
                <a:lnTo>
                  <a:pt x="2354" y="1016"/>
                </a:lnTo>
                <a:lnTo>
                  <a:pt x="2356" y="998"/>
                </a:lnTo>
                <a:lnTo>
                  <a:pt x="2356" y="1011"/>
                </a:lnTo>
                <a:lnTo>
                  <a:pt x="2358" y="1021"/>
                </a:lnTo>
                <a:lnTo>
                  <a:pt x="2359" y="1013"/>
                </a:lnTo>
                <a:lnTo>
                  <a:pt x="2360" y="1010"/>
                </a:lnTo>
                <a:lnTo>
                  <a:pt x="2361" y="1011"/>
                </a:lnTo>
                <a:lnTo>
                  <a:pt x="2362" y="1006"/>
                </a:lnTo>
                <a:lnTo>
                  <a:pt x="2363" y="996"/>
                </a:lnTo>
                <a:lnTo>
                  <a:pt x="2364" y="996"/>
                </a:lnTo>
                <a:lnTo>
                  <a:pt x="2366" y="1010"/>
                </a:lnTo>
                <a:lnTo>
                  <a:pt x="2366" y="1006"/>
                </a:lnTo>
                <a:lnTo>
                  <a:pt x="2368" y="1006"/>
                </a:lnTo>
                <a:lnTo>
                  <a:pt x="2369" y="1011"/>
                </a:lnTo>
                <a:lnTo>
                  <a:pt x="2371" y="1003"/>
                </a:lnTo>
                <a:lnTo>
                  <a:pt x="2371" y="1007"/>
                </a:lnTo>
                <a:lnTo>
                  <a:pt x="2373" y="1017"/>
                </a:lnTo>
                <a:lnTo>
                  <a:pt x="2374" y="1022"/>
                </a:lnTo>
                <a:lnTo>
                  <a:pt x="2375" y="1011"/>
                </a:lnTo>
                <a:lnTo>
                  <a:pt x="2376" y="1016"/>
                </a:lnTo>
                <a:lnTo>
                  <a:pt x="2377" y="1014"/>
                </a:lnTo>
                <a:lnTo>
                  <a:pt x="2378" y="1013"/>
                </a:lnTo>
                <a:lnTo>
                  <a:pt x="2379" y="1018"/>
                </a:lnTo>
                <a:lnTo>
                  <a:pt x="2381" y="1027"/>
                </a:lnTo>
                <a:lnTo>
                  <a:pt x="2381" y="1013"/>
                </a:lnTo>
                <a:lnTo>
                  <a:pt x="2383" y="998"/>
                </a:lnTo>
                <a:lnTo>
                  <a:pt x="2384" y="1004"/>
                </a:lnTo>
                <a:lnTo>
                  <a:pt x="2384" y="1012"/>
                </a:lnTo>
                <a:lnTo>
                  <a:pt x="2386" y="1006"/>
                </a:lnTo>
                <a:lnTo>
                  <a:pt x="2387" y="1015"/>
                </a:lnTo>
                <a:lnTo>
                  <a:pt x="2388" y="1025"/>
                </a:lnTo>
                <a:lnTo>
                  <a:pt x="2389" y="1015"/>
                </a:lnTo>
                <a:lnTo>
                  <a:pt x="2390" y="1013"/>
                </a:lnTo>
                <a:lnTo>
                  <a:pt x="2391" y="1024"/>
                </a:lnTo>
                <a:lnTo>
                  <a:pt x="2392" y="1013"/>
                </a:lnTo>
                <a:lnTo>
                  <a:pt x="2393" y="1009"/>
                </a:lnTo>
                <a:lnTo>
                  <a:pt x="2394" y="1014"/>
                </a:lnTo>
                <a:lnTo>
                  <a:pt x="2396" y="1011"/>
                </a:lnTo>
                <a:lnTo>
                  <a:pt x="2396" y="1013"/>
                </a:lnTo>
                <a:lnTo>
                  <a:pt x="2398" y="1019"/>
                </a:lnTo>
                <a:lnTo>
                  <a:pt x="2399" y="1022"/>
                </a:lnTo>
                <a:lnTo>
                  <a:pt x="2400" y="1015"/>
                </a:lnTo>
                <a:lnTo>
                  <a:pt x="2401" y="1019"/>
                </a:lnTo>
                <a:lnTo>
                  <a:pt x="2402" y="1021"/>
                </a:lnTo>
                <a:lnTo>
                  <a:pt x="2403" y="1017"/>
                </a:lnTo>
                <a:lnTo>
                  <a:pt x="2404" y="1007"/>
                </a:lnTo>
                <a:lnTo>
                  <a:pt x="2405" y="1009"/>
                </a:lnTo>
                <a:lnTo>
                  <a:pt x="2406" y="1002"/>
                </a:lnTo>
                <a:lnTo>
                  <a:pt x="2407" y="1010"/>
                </a:lnTo>
                <a:lnTo>
                  <a:pt x="2408" y="1012"/>
                </a:lnTo>
                <a:lnTo>
                  <a:pt x="2409" y="1006"/>
                </a:lnTo>
                <a:lnTo>
                  <a:pt x="2411" y="1009"/>
                </a:lnTo>
                <a:lnTo>
                  <a:pt x="2411" y="1017"/>
                </a:lnTo>
                <a:lnTo>
                  <a:pt x="2413" y="1013"/>
                </a:lnTo>
                <a:lnTo>
                  <a:pt x="2414" y="1012"/>
                </a:lnTo>
                <a:lnTo>
                  <a:pt x="2415" y="1017"/>
                </a:lnTo>
                <a:lnTo>
                  <a:pt x="2416" y="1019"/>
                </a:lnTo>
                <a:lnTo>
                  <a:pt x="2417" y="1011"/>
                </a:lnTo>
                <a:lnTo>
                  <a:pt x="2418" y="1008"/>
                </a:lnTo>
                <a:lnTo>
                  <a:pt x="2419" y="1019"/>
                </a:lnTo>
                <a:lnTo>
                  <a:pt x="2420" y="1009"/>
                </a:lnTo>
                <a:lnTo>
                  <a:pt x="2421" y="1016"/>
                </a:lnTo>
                <a:lnTo>
                  <a:pt x="2422" y="1017"/>
                </a:lnTo>
                <a:lnTo>
                  <a:pt x="2423" y="1016"/>
                </a:lnTo>
                <a:lnTo>
                  <a:pt x="2424" y="1020"/>
                </a:lnTo>
                <a:lnTo>
                  <a:pt x="2426" y="1016"/>
                </a:lnTo>
                <a:lnTo>
                  <a:pt x="2426" y="1013"/>
                </a:lnTo>
                <a:lnTo>
                  <a:pt x="2428" y="1017"/>
                </a:lnTo>
                <a:lnTo>
                  <a:pt x="2429" y="1021"/>
                </a:lnTo>
                <a:lnTo>
                  <a:pt x="2430" y="1012"/>
                </a:lnTo>
                <a:lnTo>
                  <a:pt x="2431" y="1021"/>
                </a:lnTo>
                <a:lnTo>
                  <a:pt x="2432" y="1009"/>
                </a:lnTo>
                <a:lnTo>
                  <a:pt x="2433" y="1013"/>
                </a:lnTo>
                <a:lnTo>
                  <a:pt x="2434" y="1013"/>
                </a:lnTo>
                <a:lnTo>
                  <a:pt x="2435" y="1017"/>
                </a:lnTo>
                <a:lnTo>
                  <a:pt x="2436" y="1020"/>
                </a:lnTo>
                <a:lnTo>
                  <a:pt x="2437" y="1019"/>
                </a:lnTo>
                <a:lnTo>
                  <a:pt x="2439" y="1009"/>
                </a:lnTo>
                <a:lnTo>
                  <a:pt x="2439" y="1008"/>
                </a:lnTo>
                <a:lnTo>
                  <a:pt x="2441" y="1014"/>
                </a:lnTo>
                <a:lnTo>
                  <a:pt x="2441" y="1026"/>
                </a:lnTo>
                <a:lnTo>
                  <a:pt x="2443" y="1019"/>
                </a:lnTo>
                <a:lnTo>
                  <a:pt x="2444" y="1008"/>
                </a:lnTo>
                <a:lnTo>
                  <a:pt x="2445" y="1008"/>
                </a:lnTo>
                <a:lnTo>
                  <a:pt x="2446" y="1001"/>
                </a:lnTo>
                <a:lnTo>
                  <a:pt x="2447" y="1009"/>
                </a:lnTo>
                <a:lnTo>
                  <a:pt x="2448" y="1015"/>
                </a:lnTo>
                <a:lnTo>
                  <a:pt x="2449" y="1021"/>
                </a:lnTo>
                <a:lnTo>
                  <a:pt x="2450" y="1018"/>
                </a:lnTo>
                <a:lnTo>
                  <a:pt x="2451" y="1010"/>
                </a:lnTo>
                <a:lnTo>
                  <a:pt x="2452" y="1012"/>
                </a:lnTo>
                <a:lnTo>
                  <a:pt x="2454" y="1018"/>
                </a:lnTo>
                <a:lnTo>
                  <a:pt x="2454" y="1019"/>
                </a:lnTo>
                <a:lnTo>
                  <a:pt x="2456" y="1019"/>
                </a:lnTo>
                <a:lnTo>
                  <a:pt x="2456" y="1006"/>
                </a:lnTo>
                <a:lnTo>
                  <a:pt x="2458" y="1014"/>
                </a:lnTo>
                <a:lnTo>
                  <a:pt x="2459" y="1011"/>
                </a:lnTo>
                <a:lnTo>
                  <a:pt x="2460" y="1019"/>
                </a:lnTo>
                <a:lnTo>
                  <a:pt x="2461" y="1003"/>
                </a:lnTo>
                <a:lnTo>
                  <a:pt x="2462" y="1009"/>
                </a:lnTo>
                <a:lnTo>
                  <a:pt x="2463" y="1017"/>
                </a:lnTo>
                <a:lnTo>
                  <a:pt x="2464" y="1017"/>
                </a:lnTo>
                <a:lnTo>
                  <a:pt x="2465" y="1011"/>
                </a:lnTo>
                <a:lnTo>
                  <a:pt x="2466" y="1012"/>
                </a:lnTo>
                <a:lnTo>
                  <a:pt x="2467" y="1017"/>
                </a:lnTo>
                <a:lnTo>
                  <a:pt x="2469" y="1021"/>
                </a:lnTo>
                <a:lnTo>
                  <a:pt x="2469" y="1024"/>
                </a:lnTo>
                <a:lnTo>
                  <a:pt x="2471" y="1024"/>
                </a:lnTo>
                <a:lnTo>
                  <a:pt x="2472" y="1020"/>
                </a:lnTo>
                <a:lnTo>
                  <a:pt x="2473" y="1010"/>
                </a:lnTo>
                <a:lnTo>
                  <a:pt x="2474" y="1007"/>
                </a:lnTo>
                <a:lnTo>
                  <a:pt x="2475" y="1021"/>
                </a:lnTo>
                <a:lnTo>
                  <a:pt x="2476" y="1011"/>
                </a:lnTo>
                <a:lnTo>
                  <a:pt x="2477" y="1015"/>
                </a:lnTo>
                <a:lnTo>
                  <a:pt x="2478" y="1012"/>
                </a:lnTo>
                <a:lnTo>
                  <a:pt x="2479" y="1024"/>
                </a:lnTo>
                <a:lnTo>
                  <a:pt x="2480" y="1017"/>
                </a:lnTo>
                <a:lnTo>
                  <a:pt x="2481" y="1009"/>
                </a:lnTo>
                <a:lnTo>
                  <a:pt x="2482" y="1004"/>
                </a:lnTo>
                <a:lnTo>
                  <a:pt x="2484" y="1011"/>
                </a:lnTo>
                <a:lnTo>
                  <a:pt x="2484" y="1019"/>
                </a:lnTo>
                <a:lnTo>
                  <a:pt x="2486" y="1022"/>
                </a:lnTo>
                <a:lnTo>
                  <a:pt x="2487" y="1030"/>
                </a:lnTo>
                <a:lnTo>
                  <a:pt x="2488" y="1024"/>
                </a:lnTo>
                <a:lnTo>
                  <a:pt x="2489" y="1013"/>
                </a:lnTo>
                <a:lnTo>
                  <a:pt x="2490" y="1019"/>
                </a:lnTo>
                <a:lnTo>
                  <a:pt x="2491" y="1011"/>
                </a:lnTo>
                <a:lnTo>
                  <a:pt x="2492" y="1021"/>
                </a:lnTo>
                <a:lnTo>
                  <a:pt x="2493" y="1019"/>
                </a:lnTo>
                <a:lnTo>
                  <a:pt x="2494" y="1000"/>
                </a:lnTo>
                <a:lnTo>
                  <a:pt x="2495" y="1009"/>
                </a:lnTo>
                <a:lnTo>
                  <a:pt x="2496" y="1019"/>
                </a:lnTo>
                <a:lnTo>
                  <a:pt x="2497" y="1010"/>
                </a:lnTo>
                <a:lnTo>
                  <a:pt x="2499" y="1008"/>
                </a:lnTo>
                <a:lnTo>
                  <a:pt x="2499" y="1015"/>
                </a:lnTo>
                <a:lnTo>
                  <a:pt x="2501" y="1008"/>
                </a:lnTo>
                <a:lnTo>
                  <a:pt x="2502" y="1016"/>
                </a:lnTo>
                <a:lnTo>
                  <a:pt x="2503" y="1009"/>
                </a:lnTo>
                <a:lnTo>
                  <a:pt x="2504" y="1018"/>
                </a:lnTo>
                <a:lnTo>
                  <a:pt x="2505" y="1016"/>
                </a:lnTo>
                <a:lnTo>
                  <a:pt x="2506" y="1008"/>
                </a:lnTo>
                <a:lnTo>
                  <a:pt x="2507" y="1009"/>
                </a:lnTo>
                <a:lnTo>
                  <a:pt x="2508" y="1018"/>
                </a:lnTo>
                <a:lnTo>
                  <a:pt x="2509" y="1023"/>
                </a:lnTo>
                <a:lnTo>
                  <a:pt x="2510" y="1015"/>
                </a:lnTo>
                <a:lnTo>
                  <a:pt x="2511" y="1016"/>
                </a:lnTo>
                <a:lnTo>
                  <a:pt x="2512" y="1020"/>
                </a:lnTo>
                <a:lnTo>
                  <a:pt x="2514" y="1019"/>
                </a:lnTo>
                <a:lnTo>
                  <a:pt x="2514" y="1020"/>
                </a:lnTo>
                <a:lnTo>
                  <a:pt x="2516" y="1021"/>
                </a:lnTo>
                <a:lnTo>
                  <a:pt x="2517" y="1031"/>
                </a:lnTo>
                <a:lnTo>
                  <a:pt x="2518" y="1028"/>
                </a:lnTo>
                <a:lnTo>
                  <a:pt x="2519" y="1006"/>
                </a:lnTo>
                <a:lnTo>
                  <a:pt x="2520" y="1013"/>
                </a:lnTo>
                <a:lnTo>
                  <a:pt x="2521" y="1018"/>
                </a:lnTo>
                <a:lnTo>
                  <a:pt x="2522" y="1020"/>
                </a:lnTo>
                <a:lnTo>
                  <a:pt x="2524" y="1022"/>
                </a:lnTo>
                <a:lnTo>
                  <a:pt x="2524" y="1019"/>
                </a:lnTo>
                <a:lnTo>
                  <a:pt x="2525" y="1011"/>
                </a:lnTo>
                <a:lnTo>
                  <a:pt x="2526" y="1011"/>
                </a:lnTo>
                <a:lnTo>
                  <a:pt x="2527" y="1023"/>
                </a:lnTo>
                <a:lnTo>
                  <a:pt x="2529" y="1011"/>
                </a:lnTo>
                <a:lnTo>
                  <a:pt x="2529" y="1008"/>
                </a:lnTo>
                <a:lnTo>
                  <a:pt x="2531" y="1017"/>
                </a:lnTo>
                <a:lnTo>
                  <a:pt x="2532" y="1007"/>
                </a:lnTo>
                <a:lnTo>
                  <a:pt x="2533" y="1013"/>
                </a:lnTo>
                <a:lnTo>
                  <a:pt x="2534" y="1018"/>
                </a:lnTo>
                <a:lnTo>
                  <a:pt x="2535" y="1016"/>
                </a:lnTo>
                <a:lnTo>
                  <a:pt x="2536" y="1022"/>
                </a:lnTo>
                <a:lnTo>
                  <a:pt x="2537" y="1023"/>
                </a:lnTo>
                <a:lnTo>
                  <a:pt x="2539" y="1019"/>
                </a:lnTo>
                <a:lnTo>
                  <a:pt x="2539" y="1005"/>
                </a:lnTo>
                <a:lnTo>
                  <a:pt x="2540" y="1008"/>
                </a:lnTo>
                <a:lnTo>
                  <a:pt x="2541" y="1001"/>
                </a:lnTo>
                <a:lnTo>
                  <a:pt x="2542" y="1006"/>
                </a:lnTo>
                <a:lnTo>
                  <a:pt x="2544" y="1011"/>
                </a:lnTo>
                <a:lnTo>
                  <a:pt x="2546" y="1014"/>
                </a:lnTo>
                <a:lnTo>
                  <a:pt x="2547" y="1020"/>
                </a:lnTo>
                <a:lnTo>
                  <a:pt x="2548" y="1017"/>
                </a:lnTo>
                <a:lnTo>
                  <a:pt x="2549" y="1024"/>
                </a:lnTo>
                <a:lnTo>
                  <a:pt x="2550" y="1017"/>
                </a:lnTo>
                <a:lnTo>
                  <a:pt x="2551" y="1026"/>
                </a:lnTo>
                <a:lnTo>
                  <a:pt x="2552" y="1021"/>
                </a:lnTo>
                <a:lnTo>
                  <a:pt x="2554" y="1010"/>
                </a:lnTo>
                <a:lnTo>
                  <a:pt x="2554" y="1006"/>
                </a:lnTo>
                <a:lnTo>
                  <a:pt x="2555" y="1015"/>
                </a:lnTo>
                <a:lnTo>
                  <a:pt x="2557" y="1020"/>
                </a:lnTo>
                <a:lnTo>
                  <a:pt x="2557" y="1011"/>
                </a:lnTo>
                <a:lnTo>
                  <a:pt x="2559" y="1009"/>
                </a:lnTo>
                <a:lnTo>
                  <a:pt x="2559" y="1021"/>
                </a:lnTo>
                <a:lnTo>
                  <a:pt x="2561" y="1013"/>
                </a:lnTo>
                <a:lnTo>
                  <a:pt x="2562" y="1017"/>
                </a:lnTo>
                <a:lnTo>
                  <a:pt x="2563" y="1024"/>
                </a:lnTo>
                <a:lnTo>
                  <a:pt x="2564" y="1021"/>
                </a:lnTo>
                <a:lnTo>
                  <a:pt x="2565" y="1026"/>
                </a:lnTo>
                <a:lnTo>
                  <a:pt x="2566" y="1022"/>
                </a:lnTo>
                <a:lnTo>
                  <a:pt x="2567" y="1018"/>
                </a:lnTo>
                <a:lnTo>
                  <a:pt x="2569" y="1009"/>
                </a:lnTo>
                <a:lnTo>
                  <a:pt x="2569" y="1024"/>
                </a:lnTo>
                <a:lnTo>
                  <a:pt x="2570" y="1023"/>
                </a:lnTo>
                <a:lnTo>
                  <a:pt x="2572" y="1021"/>
                </a:lnTo>
                <a:lnTo>
                  <a:pt x="2572" y="1026"/>
                </a:lnTo>
                <a:lnTo>
                  <a:pt x="2574" y="1026"/>
                </a:lnTo>
                <a:lnTo>
                  <a:pt x="2575" y="1028"/>
                </a:lnTo>
                <a:lnTo>
                  <a:pt x="2576" y="1026"/>
                </a:lnTo>
                <a:lnTo>
                  <a:pt x="2577" y="1028"/>
                </a:lnTo>
                <a:lnTo>
                  <a:pt x="2578" y="1027"/>
                </a:lnTo>
                <a:lnTo>
                  <a:pt x="2579" y="1011"/>
                </a:lnTo>
                <a:lnTo>
                  <a:pt x="2580" y="1009"/>
                </a:lnTo>
                <a:lnTo>
                  <a:pt x="2581" y="1015"/>
                </a:lnTo>
                <a:lnTo>
                  <a:pt x="2582" y="1022"/>
                </a:lnTo>
                <a:lnTo>
                  <a:pt x="2584" y="1032"/>
                </a:lnTo>
                <a:lnTo>
                  <a:pt x="2584" y="1023"/>
                </a:lnTo>
                <a:lnTo>
                  <a:pt x="2586" y="1034"/>
                </a:lnTo>
                <a:lnTo>
                  <a:pt x="2587" y="1022"/>
                </a:lnTo>
                <a:lnTo>
                  <a:pt x="2587" y="1012"/>
                </a:lnTo>
                <a:lnTo>
                  <a:pt x="2589" y="1018"/>
                </a:lnTo>
                <a:lnTo>
                  <a:pt x="2590" y="1019"/>
                </a:lnTo>
                <a:lnTo>
                  <a:pt x="2591" y="1009"/>
                </a:lnTo>
                <a:lnTo>
                  <a:pt x="2592" y="1002"/>
                </a:lnTo>
                <a:lnTo>
                  <a:pt x="2593" y="1011"/>
                </a:lnTo>
                <a:lnTo>
                  <a:pt x="2594" y="1010"/>
                </a:lnTo>
                <a:lnTo>
                  <a:pt x="2595" y="1009"/>
                </a:lnTo>
                <a:lnTo>
                  <a:pt x="2596" y="1008"/>
                </a:lnTo>
                <a:lnTo>
                  <a:pt x="2597" y="1016"/>
                </a:lnTo>
                <a:lnTo>
                  <a:pt x="2599" y="1009"/>
                </a:lnTo>
                <a:lnTo>
                  <a:pt x="2599" y="1013"/>
                </a:lnTo>
                <a:lnTo>
                  <a:pt x="2601" y="1011"/>
                </a:lnTo>
                <a:lnTo>
                  <a:pt x="2602" y="1013"/>
                </a:lnTo>
                <a:lnTo>
                  <a:pt x="2602" y="1012"/>
                </a:lnTo>
                <a:lnTo>
                  <a:pt x="2604" y="1020"/>
                </a:lnTo>
                <a:lnTo>
                  <a:pt x="2605" y="1008"/>
                </a:lnTo>
                <a:lnTo>
                  <a:pt x="2606" y="1009"/>
                </a:lnTo>
                <a:lnTo>
                  <a:pt x="2607" y="1015"/>
                </a:lnTo>
                <a:lnTo>
                  <a:pt x="2608" y="1022"/>
                </a:lnTo>
                <a:lnTo>
                  <a:pt x="2609" y="1014"/>
                </a:lnTo>
                <a:lnTo>
                  <a:pt x="2610" y="1024"/>
                </a:lnTo>
                <a:lnTo>
                  <a:pt x="2611" y="1006"/>
                </a:lnTo>
                <a:lnTo>
                  <a:pt x="2612" y="1001"/>
                </a:lnTo>
                <a:lnTo>
                  <a:pt x="2614" y="1006"/>
                </a:lnTo>
                <a:lnTo>
                  <a:pt x="2614" y="1022"/>
                </a:lnTo>
                <a:lnTo>
                  <a:pt x="2616" y="1017"/>
                </a:lnTo>
                <a:lnTo>
                  <a:pt x="2617" y="1015"/>
                </a:lnTo>
                <a:lnTo>
                  <a:pt x="2617" y="1017"/>
                </a:lnTo>
                <a:lnTo>
                  <a:pt x="2619" y="1023"/>
                </a:lnTo>
                <a:lnTo>
                  <a:pt x="2620" y="1009"/>
                </a:lnTo>
                <a:lnTo>
                  <a:pt x="2621" y="1026"/>
                </a:lnTo>
                <a:lnTo>
                  <a:pt x="2622" y="1021"/>
                </a:lnTo>
                <a:lnTo>
                  <a:pt x="2623" y="1024"/>
                </a:lnTo>
                <a:lnTo>
                  <a:pt x="2624" y="1018"/>
                </a:lnTo>
                <a:lnTo>
                  <a:pt x="2625" y="1016"/>
                </a:lnTo>
                <a:lnTo>
                  <a:pt x="2627" y="1009"/>
                </a:lnTo>
                <a:lnTo>
                  <a:pt x="2627" y="1011"/>
                </a:lnTo>
                <a:lnTo>
                  <a:pt x="2629" y="1036"/>
                </a:lnTo>
                <a:lnTo>
                  <a:pt x="2629" y="1026"/>
                </a:lnTo>
                <a:lnTo>
                  <a:pt x="2631" y="1024"/>
                </a:lnTo>
                <a:lnTo>
                  <a:pt x="2632" y="1011"/>
                </a:lnTo>
                <a:lnTo>
                  <a:pt x="2634" y="1013"/>
                </a:lnTo>
                <a:lnTo>
                  <a:pt x="2635" y="1006"/>
                </a:lnTo>
                <a:lnTo>
                  <a:pt x="2636" y="1016"/>
                </a:lnTo>
                <a:lnTo>
                  <a:pt x="2637" y="1011"/>
                </a:lnTo>
                <a:lnTo>
                  <a:pt x="2638" y="1015"/>
                </a:lnTo>
                <a:lnTo>
                  <a:pt x="2639" y="1023"/>
                </a:lnTo>
                <a:lnTo>
                  <a:pt x="2640" y="1017"/>
                </a:lnTo>
                <a:lnTo>
                  <a:pt x="2642" y="1016"/>
                </a:lnTo>
                <a:lnTo>
                  <a:pt x="2642" y="1023"/>
                </a:lnTo>
                <a:lnTo>
                  <a:pt x="2644" y="1015"/>
                </a:lnTo>
                <a:lnTo>
                  <a:pt x="2644" y="1023"/>
                </a:lnTo>
                <a:lnTo>
                  <a:pt x="2646" y="1013"/>
                </a:lnTo>
                <a:lnTo>
                  <a:pt x="2647" y="1010"/>
                </a:lnTo>
                <a:lnTo>
                  <a:pt x="2648" y="1008"/>
                </a:lnTo>
                <a:lnTo>
                  <a:pt x="2649" y="1011"/>
                </a:lnTo>
                <a:lnTo>
                  <a:pt x="2650" y="1010"/>
                </a:lnTo>
                <a:lnTo>
                  <a:pt x="2651" y="1011"/>
                </a:lnTo>
                <a:lnTo>
                  <a:pt x="2652" y="1008"/>
                </a:lnTo>
                <a:lnTo>
                  <a:pt x="2653" y="1015"/>
                </a:lnTo>
                <a:lnTo>
                  <a:pt x="2654" y="1004"/>
                </a:lnTo>
                <a:lnTo>
                  <a:pt x="2655" y="1008"/>
                </a:lnTo>
                <a:lnTo>
                  <a:pt x="2657" y="1014"/>
                </a:lnTo>
                <a:lnTo>
                  <a:pt x="2657" y="1009"/>
                </a:lnTo>
                <a:lnTo>
                  <a:pt x="2659" y="1027"/>
                </a:lnTo>
                <a:lnTo>
                  <a:pt x="2660" y="1008"/>
                </a:lnTo>
                <a:lnTo>
                  <a:pt x="2661" y="1003"/>
                </a:lnTo>
                <a:lnTo>
                  <a:pt x="2662" y="1025"/>
                </a:lnTo>
                <a:lnTo>
                  <a:pt x="2663" y="1027"/>
                </a:lnTo>
                <a:lnTo>
                  <a:pt x="2664" y="1011"/>
                </a:lnTo>
                <a:lnTo>
                  <a:pt x="2665" y="1009"/>
                </a:lnTo>
                <a:lnTo>
                  <a:pt x="2666" y="1013"/>
                </a:lnTo>
                <a:lnTo>
                  <a:pt x="2667" y="1017"/>
                </a:lnTo>
                <a:lnTo>
                  <a:pt x="2668" y="1020"/>
                </a:lnTo>
                <a:lnTo>
                  <a:pt x="2669" y="1015"/>
                </a:lnTo>
                <a:lnTo>
                  <a:pt x="2670" y="1000"/>
                </a:lnTo>
                <a:lnTo>
                  <a:pt x="2672" y="1002"/>
                </a:lnTo>
                <a:lnTo>
                  <a:pt x="2672" y="1014"/>
                </a:lnTo>
                <a:lnTo>
                  <a:pt x="2674" y="1018"/>
                </a:lnTo>
                <a:lnTo>
                  <a:pt x="2675" y="1013"/>
                </a:lnTo>
                <a:lnTo>
                  <a:pt x="2676" y="1010"/>
                </a:lnTo>
                <a:lnTo>
                  <a:pt x="2677" y="1016"/>
                </a:lnTo>
                <a:lnTo>
                  <a:pt x="2678" y="1023"/>
                </a:lnTo>
                <a:lnTo>
                  <a:pt x="2679" y="1008"/>
                </a:lnTo>
                <a:lnTo>
                  <a:pt x="2680" y="1009"/>
                </a:lnTo>
                <a:lnTo>
                  <a:pt x="2681" y="1008"/>
                </a:lnTo>
                <a:lnTo>
                  <a:pt x="2682" y="1006"/>
                </a:lnTo>
                <a:lnTo>
                  <a:pt x="2683" y="1011"/>
                </a:lnTo>
                <a:lnTo>
                  <a:pt x="2684" y="1017"/>
                </a:lnTo>
                <a:lnTo>
                  <a:pt x="2685" y="1019"/>
                </a:lnTo>
                <a:lnTo>
                  <a:pt x="2687" y="1015"/>
                </a:lnTo>
                <a:lnTo>
                  <a:pt x="2687" y="1004"/>
                </a:lnTo>
                <a:lnTo>
                  <a:pt x="2689" y="1017"/>
                </a:lnTo>
                <a:lnTo>
                  <a:pt x="2690" y="1002"/>
                </a:lnTo>
                <a:lnTo>
                  <a:pt x="2691" y="1010"/>
                </a:lnTo>
                <a:lnTo>
                  <a:pt x="2692" y="1009"/>
                </a:lnTo>
                <a:lnTo>
                  <a:pt x="2693" y="993"/>
                </a:lnTo>
                <a:lnTo>
                  <a:pt x="2694" y="1004"/>
                </a:lnTo>
                <a:lnTo>
                  <a:pt x="2695" y="1014"/>
                </a:lnTo>
                <a:lnTo>
                  <a:pt x="2696" y="1009"/>
                </a:lnTo>
                <a:lnTo>
                  <a:pt x="2697" y="1013"/>
                </a:lnTo>
                <a:lnTo>
                  <a:pt x="2698" y="1010"/>
                </a:lnTo>
                <a:lnTo>
                  <a:pt x="2699" y="998"/>
                </a:lnTo>
                <a:lnTo>
                  <a:pt x="2700" y="998"/>
                </a:lnTo>
                <a:lnTo>
                  <a:pt x="2702" y="1012"/>
                </a:lnTo>
                <a:lnTo>
                  <a:pt x="2702" y="1015"/>
                </a:lnTo>
                <a:lnTo>
                  <a:pt x="2704" y="1000"/>
                </a:lnTo>
              </a:path>
            </a:pathLst>
          </a:custGeom>
          <a:noFill/>
          <a:ln w="476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7" name="Freeform 106"/>
          <p:cNvSpPr>
            <a:spLocks/>
          </p:cNvSpPr>
          <p:nvPr/>
        </p:nvSpPr>
        <p:spPr bwMode="auto">
          <a:xfrm>
            <a:off x="690563" y="4567238"/>
            <a:ext cx="4283075" cy="1689100"/>
          </a:xfrm>
          <a:custGeom>
            <a:avLst/>
            <a:gdLst>
              <a:gd name="T0" fmla="*/ 2147483647 w 2698"/>
              <a:gd name="T1" fmla="*/ 2147483647 h 1064"/>
              <a:gd name="T2" fmla="*/ 2147483647 w 2698"/>
              <a:gd name="T3" fmla="*/ 2147483647 h 1064"/>
              <a:gd name="T4" fmla="*/ 2147483647 w 2698"/>
              <a:gd name="T5" fmla="*/ 2147483647 h 1064"/>
              <a:gd name="T6" fmla="*/ 2147483647 w 2698"/>
              <a:gd name="T7" fmla="*/ 2147483647 h 1064"/>
              <a:gd name="T8" fmla="*/ 2147483647 w 2698"/>
              <a:gd name="T9" fmla="*/ 2147483647 h 1064"/>
              <a:gd name="T10" fmla="*/ 2147483647 w 2698"/>
              <a:gd name="T11" fmla="*/ 2147483647 h 1064"/>
              <a:gd name="T12" fmla="*/ 2147483647 w 2698"/>
              <a:gd name="T13" fmla="*/ 2147483647 h 1064"/>
              <a:gd name="T14" fmla="*/ 2147483647 w 2698"/>
              <a:gd name="T15" fmla="*/ 2147483647 h 1064"/>
              <a:gd name="T16" fmla="*/ 2147483647 w 2698"/>
              <a:gd name="T17" fmla="*/ 2147483647 h 1064"/>
              <a:gd name="T18" fmla="*/ 2147483647 w 2698"/>
              <a:gd name="T19" fmla="*/ 2147483647 h 1064"/>
              <a:gd name="T20" fmla="*/ 2147483647 w 2698"/>
              <a:gd name="T21" fmla="*/ 2147483647 h 1064"/>
              <a:gd name="T22" fmla="*/ 2147483647 w 2698"/>
              <a:gd name="T23" fmla="*/ 2147483647 h 1064"/>
              <a:gd name="T24" fmla="*/ 2147483647 w 2698"/>
              <a:gd name="T25" fmla="*/ 2147483647 h 1064"/>
              <a:gd name="T26" fmla="*/ 2147483647 w 2698"/>
              <a:gd name="T27" fmla="*/ 2147483647 h 1064"/>
              <a:gd name="T28" fmla="*/ 2147483647 w 2698"/>
              <a:gd name="T29" fmla="*/ 2147483647 h 1064"/>
              <a:gd name="T30" fmla="*/ 2147483647 w 2698"/>
              <a:gd name="T31" fmla="*/ 2147483647 h 1064"/>
              <a:gd name="T32" fmla="*/ 2147483647 w 2698"/>
              <a:gd name="T33" fmla="*/ 2147483647 h 1064"/>
              <a:gd name="T34" fmla="*/ 2147483647 w 2698"/>
              <a:gd name="T35" fmla="*/ 2147483647 h 1064"/>
              <a:gd name="T36" fmla="*/ 2147483647 w 2698"/>
              <a:gd name="T37" fmla="*/ 2147483647 h 1064"/>
              <a:gd name="T38" fmla="*/ 2147483647 w 2698"/>
              <a:gd name="T39" fmla="*/ 2147483647 h 1064"/>
              <a:gd name="T40" fmla="*/ 2147483647 w 2698"/>
              <a:gd name="T41" fmla="*/ 2147483647 h 1064"/>
              <a:gd name="T42" fmla="*/ 2147483647 w 2698"/>
              <a:gd name="T43" fmla="*/ 2147483647 h 1064"/>
              <a:gd name="T44" fmla="*/ 2147483647 w 2698"/>
              <a:gd name="T45" fmla="*/ 2147483647 h 1064"/>
              <a:gd name="T46" fmla="*/ 2147483647 w 2698"/>
              <a:gd name="T47" fmla="*/ 2147483647 h 1064"/>
              <a:gd name="T48" fmla="*/ 2147483647 w 2698"/>
              <a:gd name="T49" fmla="*/ 2147483647 h 1064"/>
              <a:gd name="T50" fmla="*/ 2147483647 w 2698"/>
              <a:gd name="T51" fmla="*/ 2147483647 h 1064"/>
              <a:gd name="T52" fmla="*/ 2147483647 w 2698"/>
              <a:gd name="T53" fmla="*/ 2147483647 h 1064"/>
              <a:gd name="T54" fmla="*/ 2147483647 w 2698"/>
              <a:gd name="T55" fmla="*/ 2147483647 h 1064"/>
              <a:gd name="T56" fmla="*/ 2147483647 w 2698"/>
              <a:gd name="T57" fmla="*/ 2147483647 h 1064"/>
              <a:gd name="T58" fmla="*/ 2147483647 w 2698"/>
              <a:gd name="T59" fmla="*/ 2147483647 h 1064"/>
              <a:gd name="T60" fmla="*/ 2147483647 w 2698"/>
              <a:gd name="T61" fmla="*/ 2147483647 h 1064"/>
              <a:gd name="T62" fmla="*/ 2147483647 w 2698"/>
              <a:gd name="T63" fmla="*/ 2147483647 h 1064"/>
              <a:gd name="T64" fmla="*/ 2147483647 w 2698"/>
              <a:gd name="T65" fmla="*/ 2147483647 h 1064"/>
              <a:gd name="T66" fmla="*/ 2147483647 w 2698"/>
              <a:gd name="T67" fmla="*/ 2147483647 h 1064"/>
              <a:gd name="T68" fmla="*/ 2147483647 w 2698"/>
              <a:gd name="T69" fmla="*/ 2147483647 h 1064"/>
              <a:gd name="T70" fmla="*/ 2147483647 w 2698"/>
              <a:gd name="T71" fmla="*/ 2147483647 h 1064"/>
              <a:gd name="T72" fmla="*/ 2147483647 w 2698"/>
              <a:gd name="T73" fmla="*/ 2147483647 h 1064"/>
              <a:gd name="T74" fmla="*/ 2147483647 w 2698"/>
              <a:gd name="T75" fmla="*/ 2147483647 h 1064"/>
              <a:gd name="T76" fmla="*/ 2147483647 w 2698"/>
              <a:gd name="T77" fmla="*/ 2147483647 h 1064"/>
              <a:gd name="T78" fmla="*/ 2147483647 w 2698"/>
              <a:gd name="T79" fmla="*/ 2147483647 h 1064"/>
              <a:gd name="T80" fmla="*/ 2147483647 w 2698"/>
              <a:gd name="T81" fmla="*/ 2147483647 h 1064"/>
              <a:gd name="T82" fmla="*/ 2147483647 w 2698"/>
              <a:gd name="T83" fmla="*/ 2147483647 h 1064"/>
              <a:gd name="T84" fmla="*/ 2147483647 w 2698"/>
              <a:gd name="T85" fmla="*/ 2147483647 h 1064"/>
              <a:gd name="T86" fmla="*/ 2147483647 w 2698"/>
              <a:gd name="T87" fmla="*/ 2147483647 h 1064"/>
              <a:gd name="T88" fmla="*/ 2147483647 w 2698"/>
              <a:gd name="T89" fmla="*/ 2147483647 h 1064"/>
              <a:gd name="T90" fmla="*/ 2147483647 w 2698"/>
              <a:gd name="T91" fmla="*/ 2147483647 h 1064"/>
              <a:gd name="T92" fmla="*/ 2147483647 w 2698"/>
              <a:gd name="T93" fmla="*/ 2147483647 h 1064"/>
              <a:gd name="T94" fmla="*/ 2147483647 w 2698"/>
              <a:gd name="T95" fmla="*/ 2147483647 h 1064"/>
              <a:gd name="T96" fmla="*/ 2147483647 w 2698"/>
              <a:gd name="T97" fmla="*/ 2147483647 h 1064"/>
              <a:gd name="T98" fmla="*/ 2147483647 w 2698"/>
              <a:gd name="T99" fmla="*/ 2147483647 h 1064"/>
              <a:gd name="T100" fmla="*/ 2147483647 w 2698"/>
              <a:gd name="T101" fmla="*/ 2147483647 h 1064"/>
              <a:gd name="T102" fmla="*/ 2147483647 w 2698"/>
              <a:gd name="T103" fmla="*/ 2147483647 h 1064"/>
              <a:gd name="T104" fmla="*/ 2147483647 w 2698"/>
              <a:gd name="T105" fmla="*/ 2147483647 h 1064"/>
              <a:gd name="T106" fmla="*/ 2147483647 w 2698"/>
              <a:gd name="T107" fmla="*/ 2147483647 h 1064"/>
              <a:gd name="T108" fmla="*/ 2147483647 w 2698"/>
              <a:gd name="T109" fmla="*/ 2147483647 h 1064"/>
              <a:gd name="T110" fmla="*/ 2147483647 w 2698"/>
              <a:gd name="T111" fmla="*/ 2147483647 h 1064"/>
              <a:gd name="T112" fmla="*/ 2147483647 w 2698"/>
              <a:gd name="T113" fmla="*/ 2147483647 h 1064"/>
              <a:gd name="T114" fmla="*/ 2147483647 w 2698"/>
              <a:gd name="T115" fmla="*/ 2147483647 h 1064"/>
              <a:gd name="T116" fmla="*/ 2147483647 w 2698"/>
              <a:gd name="T117" fmla="*/ 2147483647 h 1064"/>
              <a:gd name="T118" fmla="*/ 2147483647 w 2698"/>
              <a:gd name="T119" fmla="*/ 2147483647 h 1064"/>
              <a:gd name="T120" fmla="*/ 2147483647 w 2698"/>
              <a:gd name="T121" fmla="*/ 2147483647 h 1064"/>
              <a:gd name="T122" fmla="*/ 2147483647 w 2698"/>
              <a:gd name="T123" fmla="*/ 2147483647 h 1064"/>
              <a:gd name="T124" fmla="*/ 2147483647 w 2698"/>
              <a:gd name="T125" fmla="*/ 2147483647 h 10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98" h="1064">
                <a:moveTo>
                  <a:pt x="0" y="0"/>
                </a:moveTo>
                <a:lnTo>
                  <a:pt x="0" y="1036"/>
                </a:lnTo>
                <a:lnTo>
                  <a:pt x="5" y="1028"/>
                </a:lnTo>
                <a:lnTo>
                  <a:pt x="9" y="986"/>
                </a:lnTo>
                <a:lnTo>
                  <a:pt x="13" y="947"/>
                </a:lnTo>
                <a:lnTo>
                  <a:pt x="17" y="908"/>
                </a:lnTo>
                <a:lnTo>
                  <a:pt x="22" y="905"/>
                </a:lnTo>
                <a:lnTo>
                  <a:pt x="26" y="911"/>
                </a:lnTo>
                <a:lnTo>
                  <a:pt x="30" y="902"/>
                </a:lnTo>
                <a:lnTo>
                  <a:pt x="35" y="887"/>
                </a:lnTo>
                <a:lnTo>
                  <a:pt x="39" y="854"/>
                </a:lnTo>
                <a:lnTo>
                  <a:pt x="43" y="836"/>
                </a:lnTo>
                <a:lnTo>
                  <a:pt x="47" y="821"/>
                </a:lnTo>
                <a:lnTo>
                  <a:pt x="52" y="828"/>
                </a:lnTo>
                <a:lnTo>
                  <a:pt x="56" y="801"/>
                </a:lnTo>
                <a:lnTo>
                  <a:pt x="60" y="814"/>
                </a:lnTo>
                <a:lnTo>
                  <a:pt x="65" y="801"/>
                </a:lnTo>
                <a:lnTo>
                  <a:pt x="69" y="793"/>
                </a:lnTo>
                <a:lnTo>
                  <a:pt x="73" y="793"/>
                </a:lnTo>
                <a:lnTo>
                  <a:pt x="77" y="775"/>
                </a:lnTo>
                <a:lnTo>
                  <a:pt x="82" y="776"/>
                </a:lnTo>
                <a:lnTo>
                  <a:pt x="86" y="755"/>
                </a:lnTo>
                <a:lnTo>
                  <a:pt x="90" y="761"/>
                </a:lnTo>
                <a:lnTo>
                  <a:pt x="95" y="776"/>
                </a:lnTo>
                <a:lnTo>
                  <a:pt x="99" y="808"/>
                </a:lnTo>
                <a:lnTo>
                  <a:pt x="103" y="818"/>
                </a:lnTo>
                <a:lnTo>
                  <a:pt x="108" y="811"/>
                </a:lnTo>
                <a:lnTo>
                  <a:pt x="112" y="826"/>
                </a:lnTo>
                <a:lnTo>
                  <a:pt x="116" y="813"/>
                </a:lnTo>
                <a:lnTo>
                  <a:pt x="120" y="827"/>
                </a:lnTo>
                <a:lnTo>
                  <a:pt x="125" y="852"/>
                </a:lnTo>
                <a:lnTo>
                  <a:pt x="129" y="875"/>
                </a:lnTo>
                <a:lnTo>
                  <a:pt x="133" y="904"/>
                </a:lnTo>
                <a:lnTo>
                  <a:pt x="138" y="883"/>
                </a:lnTo>
                <a:lnTo>
                  <a:pt x="142" y="931"/>
                </a:lnTo>
                <a:lnTo>
                  <a:pt x="147" y="899"/>
                </a:lnTo>
                <a:lnTo>
                  <a:pt x="150" y="915"/>
                </a:lnTo>
                <a:lnTo>
                  <a:pt x="155" y="967"/>
                </a:lnTo>
                <a:lnTo>
                  <a:pt x="160" y="973"/>
                </a:lnTo>
                <a:lnTo>
                  <a:pt x="163" y="952"/>
                </a:lnTo>
                <a:lnTo>
                  <a:pt x="168" y="943"/>
                </a:lnTo>
                <a:lnTo>
                  <a:pt x="172" y="962"/>
                </a:lnTo>
                <a:lnTo>
                  <a:pt x="177" y="941"/>
                </a:lnTo>
                <a:lnTo>
                  <a:pt x="180" y="958"/>
                </a:lnTo>
                <a:lnTo>
                  <a:pt x="185" y="971"/>
                </a:lnTo>
                <a:lnTo>
                  <a:pt x="190" y="946"/>
                </a:lnTo>
                <a:lnTo>
                  <a:pt x="193" y="951"/>
                </a:lnTo>
                <a:lnTo>
                  <a:pt x="198" y="954"/>
                </a:lnTo>
                <a:lnTo>
                  <a:pt x="202" y="923"/>
                </a:lnTo>
                <a:lnTo>
                  <a:pt x="207" y="928"/>
                </a:lnTo>
                <a:lnTo>
                  <a:pt x="211" y="917"/>
                </a:lnTo>
                <a:lnTo>
                  <a:pt x="215" y="915"/>
                </a:lnTo>
                <a:lnTo>
                  <a:pt x="220" y="898"/>
                </a:lnTo>
                <a:lnTo>
                  <a:pt x="224" y="885"/>
                </a:lnTo>
                <a:lnTo>
                  <a:pt x="228" y="872"/>
                </a:lnTo>
                <a:lnTo>
                  <a:pt x="232" y="851"/>
                </a:lnTo>
                <a:lnTo>
                  <a:pt x="237" y="850"/>
                </a:lnTo>
                <a:lnTo>
                  <a:pt x="241" y="836"/>
                </a:lnTo>
                <a:lnTo>
                  <a:pt x="245" y="817"/>
                </a:lnTo>
                <a:lnTo>
                  <a:pt x="250" y="813"/>
                </a:lnTo>
                <a:lnTo>
                  <a:pt x="254" y="801"/>
                </a:lnTo>
                <a:lnTo>
                  <a:pt x="258" y="798"/>
                </a:lnTo>
                <a:lnTo>
                  <a:pt x="263" y="792"/>
                </a:lnTo>
                <a:lnTo>
                  <a:pt x="267" y="789"/>
                </a:lnTo>
                <a:lnTo>
                  <a:pt x="271" y="775"/>
                </a:lnTo>
                <a:lnTo>
                  <a:pt x="275" y="784"/>
                </a:lnTo>
                <a:lnTo>
                  <a:pt x="280" y="772"/>
                </a:lnTo>
                <a:lnTo>
                  <a:pt x="284" y="770"/>
                </a:lnTo>
                <a:lnTo>
                  <a:pt x="288" y="794"/>
                </a:lnTo>
                <a:lnTo>
                  <a:pt x="293" y="787"/>
                </a:lnTo>
                <a:lnTo>
                  <a:pt x="297" y="794"/>
                </a:lnTo>
                <a:lnTo>
                  <a:pt x="301" y="805"/>
                </a:lnTo>
                <a:lnTo>
                  <a:pt x="305" y="846"/>
                </a:lnTo>
                <a:lnTo>
                  <a:pt x="310" y="825"/>
                </a:lnTo>
                <a:lnTo>
                  <a:pt x="314" y="819"/>
                </a:lnTo>
                <a:lnTo>
                  <a:pt x="318" y="849"/>
                </a:lnTo>
                <a:lnTo>
                  <a:pt x="323" y="855"/>
                </a:lnTo>
                <a:lnTo>
                  <a:pt x="327" y="867"/>
                </a:lnTo>
                <a:lnTo>
                  <a:pt x="331" y="888"/>
                </a:lnTo>
                <a:lnTo>
                  <a:pt x="335" y="874"/>
                </a:lnTo>
                <a:lnTo>
                  <a:pt x="340" y="894"/>
                </a:lnTo>
                <a:lnTo>
                  <a:pt x="344" y="913"/>
                </a:lnTo>
                <a:lnTo>
                  <a:pt x="348" y="922"/>
                </a:lnTo>
                <a:lnTo>
                  <a:pt x="353" y="932"/>
                </a:lnTo>
                <a:lnTo>
                  <a:pt x="357" y="924"/>
                </a:lnTo>
                <a:lnTo>
                  <a:pt x="361" y="943"/>
                </a:lnTo>
                <a:lnTo>
                  <a:pt x="366" y="962"/>
                </a:lnTo>
                <a:lnTo>
                  <a:pt x="370" y="948"/>
                </a:lnTo>
                <a:lnTo>
                  <a:pt x="374" y="961"/>
                </a:lnTo>
                <a:lnTo>
                  <a:pt x="378" y="947"/>
                </a:lnTo>
                <a:lnTo>
                  <a:pt x="383" y="944"/>
                </a:lnTo>
                <a:lnTo>
                  <a:pt x="387" y="992"/>
                </a:lnTo>
                <a:lnTo>
                  <a:pt x="391" y="972"/>
                </a:lnTo>
                <a:lnTo>
                  <a:pt x="396" y="986"/>
                </a:lnTo>
                <a:lnTo>
                  <a:pt x="400" y="999"/>
                </a:lnTo>
                <a:lnTo>
                  <a:pt x="404" y="990"/>
                </a:lnTo>
                <a:lnTo>
                  <a:pt x="408" y="980"/>
                </a:lnTo>
                <a:lnTo>
                  <a:pt x="413" y="985"/>
                </a:lnTo>
                <a:lnTo>
                  <a:pt x="417" y="998"/>
                </a:lnTo>
                <a:lnTo>
                  <a:pt x="421" y="989"/>
                </a:lnTo>
                <a:lnTo>
                  <a:pt x="426" y="1002"/>
                </a:lnTo>
                <a:lnTo>
                  <a:pt x="430" y="1007"/>
                </a:lnTo>
                <a:lnTo>
                  <a:pt x="434" y="982"/>
                </a:lnTo>
                <a:lnTo>
                  <a:pt x="438" y="982"/>
                </a:lnTo>
                <a:lnTo>
                  <a:pt x="443" y="995"/>
                </a:lnTo>
                <a:lnTo>
                  <a:pt x="447" y="1009"/>
                </a:lnTo>
                <a:lnTo>
                  <a:pt x="451" y="1016"/>
                </a:lnTo>
                <a:lnTo>
                  <a:pt x="456" y="998"/>
                </a:lnTo>
                <a:lnTo>
                  <a:pt x="460" y="1031"/>
                </a:lnTo>
                <a:lnTo>
                  <a:pt x="464" y="989"/>
                </a:lnTo>
                <a:lnTo>
                  <a:pt x="469" y="999"/>
                </a:lnTo>
                <a:lnTo>
                  <a:pt x="473" y="1025"/>
                </a:lnTo>
                <a:lnTo>
                  <a:pt x="477" y="1009"/>
                </a:lnTo>
                <a:lnTo>
                  <a:pt x="481" y="1008"/>
                </a:lnTo>
                <a:lnTo>
                  <a:pt x="486" y="1009"/>
                </a:lnTo>
                <a:lnTo>
                  <a:pt x="490" y="1016"/>
                </a:lnTo>
                <a:lnTo>
                  <a:pt x="494" y="1026"/>
                </a:lnTo>
                <a:lnTo>
                  <a:pt x="499" y="996"/>
                </a:lnTo>
                <a:lnTo>
                  <a:pt x="503" y="999"/>
                </a:lnTo>
                <a:lnTo>
                  <a:pt x="507" y="997"/>
                </a:lnTo>
                <a:lnTo>
                  <a:pt x="511" y="992"/>
                </a:lnTo>
                <a:lnTo>
                  <a:pt x="516" y="1038"/>
                </a:lnTo>
                <a:lnTo>
                  <a:pt x="520" y="1016"/>
                </a:lnTo>
                <a:lnTo>
                  <a:pt x="524" y="1001"/>
                </a:lnTo>
                <a:lnTo>
                  <a:pt x="529" y="983"/>
                </a:lnTo>
                <a:lnTo>
                  <a:pt x="533" y="989"/>
                </a:lnTo>
                <a:lnTo>
                  <a:pt x="537" y="992"/>
                </a:lnTo>
                <a:lnTo>
                  <a:pt x="541" y="1008"/>
                </a:lnTo>
                <a:lnTo>
                  <a:pt x="546" y="1001"/>
                </a:lnTo>
                <a:lnTo>
                  <a:pt x="550" y="1015"/>
                </a:lnTo>
                <a:lnTo>
                  <a:pt x="554" y="998"/>
                </a:lnTo>
                <a:lnTo>
                  <a:pt x="559" y="997"/>
                </a:lnTo>
                <a:lnTo>
                  <a:pt x="563" y="1002"/>
                </a:lnTo>
                <a:lnTo>
                  <a:pt x="567" y="1001"/>
                </a:lnTo>
                <a:lnTo>
                  <a:pt x="572" y="995"/>
                </a:lnTo>
                <a:lnTo>
                  <a:pt x="576" y="1011"/>
                </a:lnTo>
                <a:lnTo>
                  <a:pt x="581" y="991"/>
                </a:lnTo>
                <a:lnTo>
                  <a:pt x="584" y="964"/>
                </a:lnTo>
                <a:lnTo>
                  <a:pt x="589" y="976"/>
                </a:lnTo>
                <a:lnTo>
                  <a:pt x="593" y="1008"/>
                </a:lnTo>
                <a:lnTo>
                  <a:pt x="597" y="991"/>
                </a:lnTo>
                <a:lnTo>
                  <a:pt x="602" y="982"/>
                </a:lnTo>
                <a:lnTo>
                  <a:pt x="606" y="1000"/>
                </a:lnTo>
                <a:lnTo>
                  <a:pt x="611" y="1000"/>
                </a:lnTo>
                <a:lnTo>
                  <a:pt x="614" y="993"/>
                </a:lnTo>
                <a:lnTo>
                  <a:pt x="619" y="1003"/>
                </a:lnTo>
                <a:lnTo>
                  <a:pt x="624" y="980"/>
                </a:lnTo>
                <a:lnTo>
                  <a:pt x="628" y="988"/>
                </a:lnTo>
                <a:lnTo>
                  <a:pt x="632" y="966"/>
                </a:lnTo>
                <a:lnTo>
                  <a:pt x="636" y="977"/>
                </a:lnTo>
                <a:lnTo>
                  <a:pt x="641" y="996"/>
                </a:lnTo>
                <a:lnTo>
                  <a:pt x="644" y="995"/>
                </a:lnTo>
                <a:lnTo>
                  <a:pt x="649" y="987"/>
                </a:lnTo>
                <a:lnTo>
                  <a:pt x="654" y="977"/>
                </a:lnTo>
                <a:lnTo>
                  <a:pt x="658" y="1005"/>
                </a:lnTo>
                <a:lnTo>
                  <a:pt x="662" y="982"/>
                </a:lnTo>
                <a:lnTo>
                  <a:pt x="666" y="970"/>
                </a:lnTo>
                <a:lnTo>
                  <a:pt x="671" y="975"/>
                </a:lnTo>
                <a:lnTo>
                  <a:pt x="674" y="984"/>
                </a:lnTo>
                <a:lnTo>
                  <a:pt x="679" y="986"/>
                </a:lnTo>
                <a:lnTo>
                  <a:pt x="684" y="979"/>
                </a:lnTo>
                <a:lnTo>
                  <a:pt x="688" y="977"/>
                </a:lnTo>
                <a:lnTo>
                  <a:pt x="692" y="1012"/>
                </a:lnTo>
                <a:lnTo>
                  <a:pt x="696" y="971"/>
                </a:lnTo>
                <a:lnTo>
                  <a:pt x="701" y="969"/>
                </a:lnTo>
                <a:lnTo>
                  <a:pt x="705" y="974"/>
                </a:lnTo>
                <a:lnTo>
                  <a:pt x="709" y="968"/>
                </a:lnTo>
                <a:lnTo>
                  <a:pt x="714" y="972"/>
                </a:lnTo>
                <a:lnTo>
                  <a:pt x="718" y="965"/>
                </a:lnTo>
                <a:lnTo>
                  <a:pt x="722" y="978"/>
                </a:lnTo>
                <a:lnTo>
                  <a:pt x="726" y="955"/>
                </a:lnTo>
                <a:lnTo>
                  <a:pt x="731" y="963"/>
                </a:lnTo>
                <a:lnTo>
                  <a:pt x="735" y="995"/>
                </a:lnTo>
                <a:lnTo>
                  <a:pt x="739" y="977"/>
                </a:lnTo>
                <a:lnTo>
                  <a:pt x="744" y="975"/>
                </a:lnTo>
                <a:lnTo>
                  <a:pt x="748" y="957"/>
                </a:lnTo>
                <a:lnTo>
                  <a:pt x="752" y="960"/>
                </a:lnTo>
                <a:lnTo>
                  <a:pt x="757" y="950"/>
                </a:lnTo>
                <a:lnTo>
                  <a:pt x="761" y="945"/>
                </a:lnTo>
                <a:lnTo>
                  <a:pt x="765" y="962"/>
                </a:lnTo>
                <a:lnTo>
                  <a:pt x="769" y="964"/>
                </a:lnTo>
                <a:lnTo>
                  <a:pt x="774" y="946"/>
                </a:lnTo>
                <a:lnTo>
                  <a:pt x="778" y="967"/>
                </a:lnTo>
                <a:lnTo>
                  <a:pt x="782" y="967"/>
                </a:lnTo>
                <a:lnTo>
                  <a:pt x="787" y="971"/>
                </a:lnTo>
                <a:lnTo>
                  <a:pt x="791" y="964"/>
                </a:lnTo>
                <a:lnTo>
                  <a:pt x="795" y="963"/>
                </a:lnTo>
                <a:lnTo>
                  <a:pt x="799" y="947"/>
                </a:lnTo>
                <a:lnTo>
                  <a:pt x="804" y="933"/>
                </a:lnTo>
                <a:lnTo>
                  <a:pt x="808" y="965"/>
                </a:lnTo>
                <a:lnTo>
                  <a:pt x="812" y="962"/>
                </a:lnTo>
                <a:lnTo>
                  <a:pt x="817" y="945"/>
                </a:lnTo>
                <a:lnTo>
                  <a:pt x="821" y="962"/>
                </a:lnTo>
                <a:lnTo>
                  <a:pt x="825" y="953"/>
                </a:lnTo>
                <a:lnTo>
                  <a:pt x="829" y="960"/>
                </a:lnTo>
                <a:lnTo>
                  <a:pt x="834" y="972"/>
                </a:lnTo>
                <a:lnTo>
                  <a:pt x="838" y="949"/>
                </a:lnTo>
                <a:lnTo>
                  <a:pt x="842" y="935"/>
                </a:lnTo>
                <a:lnTo>
                  <a:pt x="847" y="957"/>
                </a:lnTo>
                <a:lnTo>
                  <a:pt x="851" y="962"/>
                </a:lnTo>
                <a:lnTo>
                  <a:pt x="855" y="926"/>
                </a:lnTo>
                <a:lnTo>
                  <a:pt x="860" y="945"/>
                </a:lnTo>
                <a:lnTo>
                  <a:pt x="864" y="943"/>
                </a:lnTo>
                <a:lnTo>
                  <a:pt x="868" y="932"/>
                </a:lnTo>
                <a:lnTo>
                  <a:pt x="872" y="945"/>
                </a:lnTo>
                <a:lnTo>
                  <a:pt x="877" y="951"/>
                </a:lnTo>
                <a:lnTo>
                  <a:pt x="881" y="968"/>
                </a:lnTo>
                <a:lnTo>
                  <a:pt x="885" y="970"/>
                </a:lnTo>
                <a:lnTo>
                  <a:pt x="890" y="948"/>
                </a:lnTo>
                <a:lnTo>
                  <a:pt x="894" y="969"/>
                </a:lnTo>
                <a:lnTo>
                  <a:pt x="898" y="966"/>
                </a:lnTo>
                <a:lnTo>
                  <a:pt x="902" y="948"/>
                </a:lnTo>
                <a:lnTo>
                  <a:pt x="907" y="932"/>
                </a:lnTo>
                <a:lnTo>
                  <a:pt x="911" y="939"/>
                </a:lnTo>
                <a:lnTo>
                  <a:pt x="915" y="945"/>
                </a:lnTo>
                <a:lnTo>
                  <a:pt x="920" y="956"/>
                </a:lnTo>
                <a:lnTo>
                  <a:pt x="924" y="965"/>
                </a:lnTo>
                <a:lnTo>
                  <a:pt x="928" y="962"/>
                </a:lnTo>
                <a:lnTo>
                  <a:pt x="932" y="966"/>
                </a:lnTo>
                <a:lnTo>
                  <a:pt x="937" y="960"/>
                </a:lnTo>
                <a:lnTo>
                  <a:pt x="941" y="955"/>
                </a:lnTo>
                <a:lnTo>
                  <a:pt x="945" y="929"/>
                </a:lnTo>
                <a:lnTo>
                  <a:pt x="950" y="946"/>
                </a:lnTo>
                <a:lnTo>
                  <a:pt x="954" y="945"/>
                </a:lnTo>
                <a:lnTo>
                  <a:pt x="958" y="951"/>
                </a:lnTo>
                <a:lnTo>
                  <a:pt x="963" y="956"/>
                </a:lnTo>
                <a:lnTo>
                  <a:pt x="967" y="947"/>
                </a:lnTo>
                <a:lnTo>
                  <a:pt x="971" y="945"/>
                </a:lnTo>
                <a:lnTo>
                  <a:pt x="975" y="942"/>
                </a:lnTo>
                <a:lnTo>
                  <a:pt x="980" y="932"/>
                </a:lnTo>
                <a:lnTo>
                  <a:pt x="984" y="913"/>
                </a:lnTo>
                <a:lnTo>
                  <a:pt x="988" y="943"/>
                </a:lnTo>
                <a:lnTo>
                  <a:pt x="993" y="941"/>
                </a:lnTo>
                <a:lnTo>
                  <a:pt x="997" y="949"/>
                </a:lnTo>
                <a:lnTo>
                  <a:pt x="1001" y="942"/>
                </a:lnTo>
                <a:lnTo>
                  <a:pt x="1005" y="913"/>
                </a:lnTo>
                <a:lnTo>
                  <a:pt x="1010" y="930"/>
                </a:lnTo>
                <a:lnTo>
                  <a:pt x="1015" y="923"/>
                </a:lnTo>
                <a:lnTo>
                  <a:pt x="1018" y="945"/>
                </a:lnTo>
                <a:lnTo>
                  <a:pt x="1023" y="932"/>
                </a:lnTo>
                <a:lnTo>
                  <a:pt x="1027" y="930"/>
                </a:lnTo>
                <a:lnTo>
                  <a:pt x="1031" y="921"/>
                </a:lnTo>
                <a:lnTo>
                  <a:pt x="1035" y="939"/>
                </a:lnTo>
                <a:lnTo>
                  <a:pt x="1040" y="953"/>
                </a:lnTo>
                <a:lnTo>
                  <a:pt x="1045" y="922"/>
                </a:lnTo>
                <a:lnTo>
                  <a:pt x="1048" y="915"/>
                </a:lnTo>
                <a:lnTo>
                  <a:pt x="1053" y="941"/>
                </a:lnTo>
                <a:lnTo>
                  <a:pt x="1057" y="934"/>
                </a:lnTo>
                <a:lnTo>
                  <a:pt x="1062" y="928"/>
                </a:lnTo>
                <a:lnTo>
                  <a:pt x="1066" y="936"/>
                </a:lnTo>
                <a:lnTo>
                  <a:pt x="1070" y="934"/>
                </a:lnTo>
                <a:lnTo>
                  <a:pt x="1075" y="924"/>
                </a:lnTo>
                <a:lnTo>
                  <a:pt x="1078" y="924"/>
                </a:lnTo>
                <a:lnTo>
                  <a:pt x="1083" y="921"/>
                </a:lnTo>
                <a:lnTo>
                  <a:pt x="1087" y="928"/>
                </a:lnTo>
                <a:lnTo>
                  <a:pt x="1092" y="925"/>
                </a:lnTo>
                <a:lnTo>
                  <a:pt x="1096" y="925"/>
                </a:lnTo>
                <a:lnTo>
                  <a:pt x="1100" y="926"/>
                </a:lnTo>
                <a:lnTo>
                  <a:pt x="1105" y="912"/>
                </a:lnTo>
                <a:lnTo>
                  <a:pt x="1108" y="919"/>
                </a:lnTo>
                <a:lnTo>
                  <a:pt x="1113" y="907"/>
                </a:lnTo>
                <a:lnTo>
                  <a:pt x="1118" y="924"/>
                </a:lnTo>
                <a:lnTo>
                  <a:pt x="1122" y="931"/>
                </a:lnTo>
                <a:lnTo>
                  <a:pt x="1126" y="958"/>
                </a:lnTo>
                <a:lnTo>
                  <a:pt x="1130" y="960"/>
                </a:lnTo>
                <a:lnTo>
                  <a:pt x="1135" y="904"/>
                </a:lnTo>
                <a:lnTo>
                  <a:pt x="1139" y="930"/>
                </a:lnTo>
                <a:lnTo>
                  <a:pt x="1143" y="915"/>
                </a:lnTo>
                <a:lnTo>
                  <a:pt x="1148" y="917"/>
                </a:lnTo>
                <a:lnTo>
                  <a:pt x="1152" y="947"/>
                </a:lnTo>
                <a:lnTo>
                  <a:pt x="1156" y="914"/>
                </a:lnTo>
                <a:lnTo>
                  <a:pt x="1160" y="880"/>
                </a:lnTo>
                <a:lnTo>
                  <a:pt x="1165" y="909"/>
                </a:lnTo>
                <a:lnTo>
                  <a:pt x="1169" y="928"/>
                </a:lnTo>
                <a:lnTo>
                  <a:pt x="1173" y="919"/>
                </a:lnTo>
                <a:lnTo>
                  <a:pt x="1178" y="918"/>
                </a:lnTo>
                <a:lnTo>
                  <a:pt x="1182" y="949"/>
                </a:lnTo>
                <a:lnTo>
                  <a:pt x="1186" y="951"/>
                </a:lnTo>
                <a:lnTo>
                  <a:pt x="1190" y="935"/>
                </a:lnTo>
                <a:lnTo>
                  <a:pt x="1195" y="912"/>
                </a:lnTo>
                <a:lnTo>
                  <a:pt x="1199" y="928"/>
                </a:lnTo>
                <a:lnTo>
                  <a:pt x="1203" y="949"/>
                </a:lnTo>
                <a:lnTo>
                  <a:pt x="1208" y="928"/>
                </a:lnTo>
                <a:lnTo>
                  <a:pt x="1212" y="941"/>
                </a:lnTo>
                <a:lnTo>
                  <a:pt x="1216" y="936"/>
                </a:lnTo>
                <a:lnTo>
                  <a:pt x="1221" y="928"/>
                </a:lnTo>
                <a:lnTo>
                  <a:pt x="1225" y="935"/>
                </a:lnTo>
                <a:lnTo>
                  <a:pt x="1229" y="938"/>
                </a:lnTo>
                <a:lnTo>
                  <a:pt x="1233" y="952"/>
                </a:lnTo>
                <a:lnTo>
                  <a:pt x="1238" y="942"/>
                </a:lnTo>
                <a:lnTo>
                  <a:pt x="1242" y="941"/>
                </a:lnTo>
                <a:lnTo>
                  <a:pt x="1246" y="943"/>
                </a:lnTo>
                <a:lnTo>
                  <a:pt x="1251" y="941"/>
                </a:lnTo>
                <a:lnTo>
                  <a:pt x="1255" y="957"/>
                </a:lnTo>
                <a:lnTo>
                  <a:pt x="1259" y="947"/>
                </a:lnTo>
                <a:lnTo>
                  <a:pt x="1263" y="943"/>
                </a:lnTo>
                <a:lnTo>
                  <a:pt x="1268" y="936"/>
                </a:lnTo>
                <a:lnTo>
                  <a:pt x="1272" y="929"/>
                </a:lnTo>
                <a:lnTo>
                  <a:pt x="1276" y="935"/>
                </a:lnTo>
                <a:lnTo>
                  <a:pt x="1281" y="924"/>
                </a:lnTo>
                <a:lnTo>
                  <a:pt x="1285" y="917"/>
                </a:lnTo>
                <a:lnTo>
                  <a:pt x="1289" y="903"/>
                </a:lnTo>
                <a:lnTo>
                  <a:pt x="1293" y="939"/>
                </a:lnTo>
                <a:lnTo>
                  <a:pt x="1298" y="928"/>
                </a:lnTo>
                <a:lnTo>
                  <a:pt x="1302" y="921"/>
                </a:lnTo>
                <a:lnTo>
                  <a:pt x="1306" y="920"/>
                </a:lnTo>
                <a:lnTo>
                  <a:pt x="1311" y="935"/>
                </a:lnTo>
                <a:lnTo>
                  <a:pt x="1315" y="943"/>
                </a:lnTo>
                <a:lnTo>
                  <a:pt x="1319" y="937"/>
                </a:lnTo>
                <a:lnTo>
                  <a:pt x="1324" y="949"/>
                </a:lnTo>
                <a:lnTo>
                  <a:pt x="1328" y="930"/>
                </a:lnTo>
                <a:lnTo>
                  <a:pt x="1332" y="933"/>
                </a:lnTo>
                <a:lnTo>
                  <a:pt x="1336" y="953"/>
                </a:lnTo>
                <a:lnTo>
                  <a:pt x="1341" y="914"/>
                </a:lnTo>
                <a:lnTo>
                  <a:pt x="1345" y="918"/>
                </a:lnTo>
                <a:lnTo>
                  <a:pt x="1349" y="934"/>
                </a:lnTo>
                <a:lnTo>
                  <a:pt x="1354" y="920"/>
                </a:lnTo>
                <a:lnTo>
                  <a:pt x="1358" y="908"/>
                </a:lnTo>
                <a:lnTo>
                  <a:pt x="1362" y="941"/>
                </a:lnTo>
                <a:lnTo>
                  <a:pt x="1366" y="920"/>
                </a:lnTo>
                <a:lnTo>
                  <a:pt x="1371" y="930"/>
                </a:lnTo>
                <a:lnTo>
                  <a:pt x="1375" y="938"/>
                </a:lnTo>
                <a:lnTo>
                  <a:pt x="1379" y="920"/>
                </a:lnTo>
                <a:lnTo>
                  <a:pt x="1384" y="916"/>
                </a:lnTo>
                <a:lnTo>
                  <a:pt x="1388" y="924"/>
                </a:lnTo>
                <a:lnTo>
                  <a:pt x="1392" y="935"/>
                </a:lnTo>
                <a:lnTo>
                  <a:pt x="1396" y="930"/>
                </a:lnTo>
                <a:lnTo>
                  <a:pt x="1401" y="934"/>
                </a:lnTo>
                <a:lnTo>
                  <a:pt x="1405" y="924"/>
                </a:lnTo>
                <a:lnTo>
                  <a:pt x="1409" y="950"/>
                </a:lnTo>
                <a:lnTo>
                  <a:pt x="1414" y="926"/>
                </a:lnTo>
                <a:lnTo>
                  <a:pt x="1418" y="941"/>
                </a:lnTo>
                <a:lnTo>
                  <a:pt x="1422" y="913"/>
                </a:lnTo>
                <a:lnTo>
                  <a:pt x="1426" y="926"/>
                </a:lnTo>
                <a:lnTo>
                  <a:pt x="1431" y="940"/>
                </a:lnTo>
                <a:lnTo>
                  <a:pt x="1435" y="930"/>
                </a:lnTo>
                <a:lnTo>
                  <a:pt x="1439" y="950"/>
                </a:lnTo>
                <a:lnTo>
                  <a:pt x="1444" y="948"/>
                </a:lnTo>
                <a:lnTo>
                  <a:pt x="1448" y="952"/>
                </a:lnTo>
                <a:lnTo>
                  <a:pt x="1452" y="906"/>
                </a:lnTo>
                <a:lnTo>
                  <a:pt x="1457" y="950"/>
                </a:lnTo>
                <a:lnTo>
                  <a:pt x="1461" y="954"/>
                </a:lnTo>
                <a:lnTo>
                  <a:pt x="1465" y="922"/>
                </a:lnTo>
                <a:lnTo>
                  <a:pt x="1469" y="930"/>
                </a:lnTo>
                <a:lnTo>
                  <a:pt x="1474" y="935"/>
                </a:lnTo>
                <a:lnTo>
                  <a:pt x="1478" y="949"/>
                </a:lnTo>
                <a:lnTo>
                  <a:pt x="1482" y="937"/>
                </a:lnTo>
                <a:lnTo>
                  <a:pt x="1487" y="958"/>
                </a:lnTo>
                <a:lnTo>
                  <a:pt x="1491" y="962"/>
                </a:lnTo>
                <a:lnTo>
                  <a:pt x="1496" y="949"/>
                </a:lnTo>
                <a:lnTo>
                  <a:pt x="1499" y="964"/>
                </a:lnTo>
                <a:lnTo>
                  <a:pt x="1504" y="936"/>
                </a:lnTo>
                <a:lnTo>
                  <a:pt x="1509" y="932"/>
                </a:lnTo>
                <a:lnTo>
                  <a:pt x="1512" y="954"/>
                </a:lnTo>
                <a:lnTo>
                  <a:pt x="1517" y="937"/>
                </a:lnTo>
                <a:lnTo>
                  <a:pt x="1521" y="918"/>
                </a:lnTo>
                <a:lnTo>
                  <a:pt x="1526" y="924"/>
                </a:lnTo>
                <a:lnTo>
                  <a:pt x="1529" y="950"/>
                </a:lnTo>
                <a:lnTo>
                  <a:pt x="1534" y="921"/>
                </a:lnTo>
                <a:lnTo>
                  <a:pt x="1539" y="931"/>
                </a:lnTo>
                <a:lnTo>
                  <a:pt x="1543" y="950"/>
                </a:lnTo>
                <a:lnTo>
                  <a:pt x="1547" y="912"/>
                </a:lnTo>
                <a:lnTo>
                  <a:pt x="1551" y="944"/>
                </a:lnTo>
                <a:lnTo>
                  <a:pt x="1556" y="941"/>
                </a:lnTo>
                <a:lnTo>
                  <a:pt x="1560" y="956"/>
                </a:lnTo>
                <a:lnTo>
                  <a:pt x="1564" y="945"/>
                </a:lnTo>
                <a:lnTo>
                  <a:pt x="1569" y="955"/>
                </a:lnTo>
                <a:lnTo>
                  <a:pt x="1573" y="957"/>
                </a:lnTo>
                <a:lnTo>
                  <a:pt x="1577" y="946"/>
                </a:lnTo>
                <a:lnTo>
                  <a:pt x="1581" y="966"/>
                </a:lnTo>
                <a:lnTo>
                  <a:pt x="1586" y="967"/>
                </a:lnTo>
                <a:lnTo>
                  <a:pt x="1590" y="941"/>
                </a:lnTo>
                <a:lnTo>
                  <a:pt x="1594" y="941"/>
                </a:lnTo>
                <a:lnTo>
                  <a:pt x="1599" y="952"/>
                </a:lnTo>
                <a:lnTo>
                  <a:pt x="1603" y="946"/>
                </a:lnTo>
                <a:lnTo>
                  <a:pt x="1607" y="939"/>
                </a:lnTo>
                <a:lnTo>
                  <a:pt x="1612" y="939"/>
                </a:lnTo>
                <a:lnTo>
                  <a:pt x="1616" y="935"/>
                </a:lnTo>
                <a:lnTo>
                  <a:pt x="1620" y="947"/>
                </a:lnTo>
                <a:lnTo>
                  <a:pt x="1624" y="952"/>
                </a:lnTo>
                <a:lnTo>
                  <a:pt x="1629" y="964"/>
                </a:lnTo>
                <a:lnTo>
                  <a:pt x="1633" y="932"/>
                </a:lnTo>
                <a:lnTo>
                  <a:pt x="1637" y="937"/>
                </a:lnTo>
                <a:lnTo>
                  <a:pt x="1642" y="943"/>
                </a:lnTo>
                <a:lnTo>
                  <a:pt x="1646" y="925"/>
                </a:lnTo>
                <a:lnTo>
                  <a:pt x="1650" y="948"/>
                </a:lnTo>
                <a:lnTo>
                  <a:pt x="1654" y="963"/>
                </a:lnTo>
                <a:lnTo>
                  <a:pt x="1659" y="955"/>
                </a:lnTo>
                <a:lnTo>
                  <a:pt x="1663" y="961"/>
                </a:lnTo>
                <a:lnTo>
                  <a:pt x="1667" y="954"/>
                </a:lnTo>
                <a:lnTo>
                  <a:pt x="1672" y="964"/>
                </a:lnTo>
                <a:lnTo>
                  <a:pt x="1676" y="958"/>
                </a:lnTo>
                <a:lnTo>
                  <a:pt x="1680" y="932"/>
                </a:lnTo>
                <a:lnTo>
                  <a:pt x="1684" y="939"/>
                </a:lnTo>
                <a:lnTo>
                  <a:pt x="1689" y="950"/>
                </a:lnTo>
                <a:lnTo>
                  <a:pt x="1693" y="935"/>
                </a:lnTo>
                <a:lnTo>
                  <a:pt x="1697" y="932"/>
                </a:lnTo>
                <a:lnTo>
                  <a:pt x="1702" y="943"/>
                </a:lnTo>
                <a:lnTo>
                  <a:pt x="1706" y="921"/>
                </a:lnTo>
                <a:lnTo>
                  <a:pt x="1710" y="964"/>
                </a:lnTo>
                <a:lnTo>
                  <a:pt x="1715" y="945"/>
                </a:lnTo>
                <a:lnTo>
                  <a:pt x="1719" y="958"/>
                </a:lnTo>
                <a:lnTo>
                  <a:pt x="1723" y="941"/>
                </a:lnTo>
                <a:lnTo>
                  <a:pt x="1727" y="932"/>
                </a:lnTo>
                <a:lnTo>
                  <a:pt x="1732" y="950"/>
                </a:lnTo>
                <a:lnTo>
                  <a:pt x="1736" y="945"/>
                </a:lnTo>
                <a:lnTo>
                  <a:pt x="1740" y="971"/>
                </a:lnTo>
                <a:lnTo>
                  <a:pt x="1745" y="943"/>
                </a:lnTo>
                <a:lnTo>
                  <a:pt x="1749" y="936"/>
                </a:lnTo>
                <a:lnTo>
                  <a:pt x="1753" y="946"/>
                </a:lnTo>
                <a:lnTo>
                  <a:pt x="1757" y="975"/>
                </a:lnTo>
                <a:lnTo>
                  <a:pt x="1762" y="983"/>
                </a:lnTo>
                <a:lnTo>
                  <a:pt x="1766" y="960"/>
                </a:lnTo>
                <a:lnTo>
                  <a:pt x="1770" y="944"/>
                </a:lnTo>
                <a:lnTo>
                  <a:pt x="1775" y="944"/>
                </a:lnTo>
                <a:lnTo>
                  <a:pt x="1779" y="953"/>
                </a:lnTo>
                <a:lnTo>
                  <a:pt x="1783" y="973"/>
                </a:lnTo>
                <a:lnTo>
                  <a:pt x="1787" y="989"/>
                </a:lnTo>
                <a:lnTo>
                  <a:pt x="1792" y="975"/>
                </a:lnTo>
                <a:lnTo>
                  <a:pt x="1796" y="981"/>
                </a:lnTo>
                <a:lnTo>
                  <a:pt x="1800" y="950"/>
                </a:lnTo>
                <a:lnTo>
                  <a:pt x="1805" y="977"/>
                </a:lnTo>
                <a:lnTo>
                  <a:pt x="1809" y="967"/>
                </a:lnTo>
                <a:lnTo>
                  <a:pt x="1813" y="952"/>
                </a:lnTo>
                <a:lnTo>
                  <a:pt x="1818" y="950"/>
                </a:lnTo>
                <a:lnTo>
                  <a:pt x="1822" y="954"/>
                </a:lnTo>
                <a:lnTo>
                  <a:pt x="1826" y="947"/>
                </a:lnTo>
                <a:lnTo>
                  <a:pt x="1830" y="975"/>
                </a:lnTo>
                <a:lnTo>
                  <a:pt x="1835" y="959"/>
                </a:lnTo>
                <a:lnTo>
                  <a:pt x="1839" y="978"/>
                </a:lnTo>
                <a:lnTo>
                  <a:pt x="1843" y="980"/>
                </a:lnTo>
                <a:lnTo>
                  <a:pt x="1848" y="971"/>
                </a:lnTo>
                <a:lnTo>
                  <a:pt x="1852" y="977"/>
                </a:lnTo>
                <a:lnTo>
                  <a:pt x="1856" y="973"/>
                </a:lnTo>
                <a:lnTo>
                  <a:pt x="1860" y="980"/>
                </a:lnTo>
                <a:lnTo>
                  <a:pt x="1865" y="957"/>
                </a:lnTo>
                <a:lnTo>
                  <a:pt x="1869" y="953"/>
                </a:lnTo>
                <a:lnTo>
                  <a:pt x="1873" y="971"/>
                </a:lnTo>
                <a:lnTo>
                  <a:pt x="1878" y="977"/>
                </a:lnTo>
                <a:lnTo>
                  <a:pt x="1882" y="1002"/>
                </a:lnTo>
                <a:lnTo>
                  <a:pt x="1886" y="962"/>
                </a:lnTo>
                <a:lnTo>
                  <a:pt x="1890" y="980"/>
                </a:lnTo>
                <a:lnTo>
                  <a:pt x="1895" y="961"/>
                </a:lnTo>
                <a:lnTo>
                  <a:pt x="1899" y="969"/>
                </a:lnTo>
                <a:lnTo>
                  <a:pt x="1903" y="984"/>
                </a:lnTo>
                <a:lnTo>
                  <a:pt x="1908" y="973"/>
                </a:lnTo>
                <a:lnTo>
                  <a:pt x="1912" y="967"/>
                </a:lnTo>
                <a:lnTo>
                  <a:pt x="1916" y="967"/>
                </a:lnTo>
                <a:lnTo>
                  <a:pt x="1921" y="982"/>
                </a:lnTo>
                <a:lnTo>
                  <a:pt x="1925" y="975"/>
                </a:lnTo>
                <a:lnTo>
                  <a:pt x="1930" y="956"/>
                </a:lnTo>
                <a:lnTo>
                  <a:pt x="1933" y="986"/>
                </a:lnTo>
                <a:lnTo>
                  <a:pt x="1938" y="980"/>
                </a:lnTo>
                <a:lnTo>
                  <a:pt x="1942" y="994"/>
                </a:lnTo>
                <a:lnTo>
                  <a:pt x="1946" y="981"/>
                </a:lnTo>
                <a:lnTo>
                  <a:pt x="1951" y="966"/>
                </a:lnTo>
                <a:lnTo>
                  <a:pt x="1955" y="964"/>
                </a:lnTo>
                <a:lnTo>
                  <a:pt x="1960" y="983"/>
                </a:lnTo>
                <a:lnTo>
                  <a:pt x="1963" y="971"/>
                </a:lnTo>
                <a:lnTo>
                  <a:pt x="1968" y="979"/>
                </a:lnTo>
                <a:lnTo>
                  <a:pt x="1973" y="986"/>
                </a:lnTo>
                <a:lnTo>
                  <a:pt x="1977" y="997"/>
                </a:lnTo>
                <a:lnTo>
                  <a:pt x="1981" y="1002"/>
                </a:lnTo>
                <a:lnTo>
                  <a:pt x="1985" y="955"/>
                </a:lnTo>
                <a:lnTo>
                  <a:pt x="1990" y="944"/>
                </a:lnTo>
                <a:lnTo>
                  <a:pt x="1993" y="969"/>
                </a:lnTo>
                <a:lnTo>
                  <a:pt x="1998" y="980"/>
                </a:lnTo>
                <a:lnTo>
                  <a:pt x="2003" y="981"/>
                </a:lnTo>
                <a:lnTo>
                  <a:pt x="2007" y="970"/>
                </a:lnTo>
                <a:lnTo>
                  <a:pt x="2011" y="999"/>
                </a:lnTo>
                <a:lnTo>
                  <a:pt x="2015" y="978"/>
                </a:lnTo>
                <a:lnTo>
                  <a:pt x="2020" y="971"/>
                </a:lnTo>
                <a:lnTo>
                  <a:pt x="2024" y="958"/>
                </a:lnTo>
                <a:lnTo>
                  <a:pt x="2028" y="986"/>
                </a:lnTo>
                <a:lnTo>
                  <a:pt x="2033" y="977"/>
                </a:lnTo>
                <a:lnTo>
                  <a:pt x="2037" y="986"/>
                </a:lnTo>
                <a:lnTo>
                  <a:pt x="2041" y="994"/>
                </a:lnTo>
                <a:lnTo>
                  <a:pt x="2045" y="1008"/>
                </a:lnTo>
                <a:lnTo>
                  <a:pt x="2050" y="1009"/>
                </a:lnTo>
                <a:lnTo>
                  <a:pt x="2054" y="989"/>
                </a:lnTo>
                <a:lnTo>
                  <a:pt x="2058" y="988"/>
                </a:lnTo>
                <a:lnTo>
                  <a:pt x="2063" y="1001"/>
                </a:lnTo>
                <a:lnTo>
                  <a:pt x="2067" y="995"/>
                </a:lnTo>
                <a:lnTo>
                  <a:pt x="2071" y="966"/>
                </a:lnTo>
                <a:lnTo>
                  <a:pt x="2075" y="1003"/>
                </a:lnTo>
                <a:lnTo>
                  <a:pt x="2080" y="992"/>
                </a:lnTo>
                <a:lnTo>
                  <a:pt x="2084" y="988"/>
                </a:lnTo>
                <a:lnTo>
                  <a:pt x="2088" y="990"/>
                </a:lnTo>
                <a:lnTo>
                  <a:pt x="2093" y="1009"/>
                </a:lnTo>
                <a:lnTo>
                  <a:pt x="2097" y="994"/>
                </a:lnTo>
                <a:lnTo>
                  <a:pt x="2101" y="977"/>
                </a:lnTo>
                <a:lnTo>
                  <a:pt x="2106" y="982"/>
                </a:lnTo>
                <a:lnTo>
                  <a:pt x="2110" y="1006"/>
                </a:lnTo>
                <a:lnTo>
                  <a:pt x="2114" y="992"/>
                </a:lnTo>
                <a:lnTo>
                  <a:pt x="2118" y="995"/>
                </a:lnTo>
                <a:lnTo>
                  <a:pt x="2123" y="985"/>
                </a:lnTo>
                <a:lnTo>
                  <a:pt x="2127" y="1004"/>
                </a:lnTo>
                <a:lnTo>
                  <a:pt x="2131" y="989"/>
                </a:lnTo>
                <a:lnTo>
                  <a:pt x="2136" y="999"/>
                </a:lnTo>
                <a:lnTo>
                  <a:pt x="2140" y="1001"/>
                </a:lnTo>
                <a:lnTo>
                  <a:pt x="2144" y="967"/>
                </a:lnTo>
                <a:lnTo>
                  <a:pt x="2148" y="973"/>
                </a:lnTo>
                <a:lnTo>
                  <a:pt x="2153" y="1006"/>
                </a:lnTo>
                <a:lnTo>
                  <a:pt x="2157" y="1000"/>
                </a:lnTo>
                <a:lnTo>
                  <a:pt x="2161" y="984"/>
                </a:lnTo>
                <a:lnTo>
                  <a:pt x="2166" y="999"/>
                </a:lnTo>
                <a:lnTo>
                  <a:pt x="2170" y="1005"/>
                </a:lnTo>
                <a:lnTo>
                  <a:pt x="2174" y="1018"/>
                </a:lnTo>
                <a:lnTo>
                  <a:pt x="2178" y="992"/>
                </a:lnTo>
                <a:lnTo>
                  <a:pt x="2183" y="1014"/>
                </a:lnTo>
                <a:lnTo>
                  <a:pt x="2187" y="999"/>
                </a:lnTo>
                <a:lnTo>
                  <a:pt x="2191" y="1022"/>
                </a:lnTo>
                <a:lnTo>
                  <a:pt x="2196" y="999"/>
                </a:lnTo>
                <a:lnTo>
                  <a:pt x="2200" y="975"/>
                </a:lnTo>
                <a:lnTo>
                  <a:pt x="2204" y="1007"/>
                </a:lnTo>
                <a:lnTo>
                  <a:pt x="2209" y="986"/>
                </a:lnTo>
                <a:lnTo>
                  <a:pt x="2213" y="1003"/>
                </a:lnTo>
                <a:lnTo>
                  <a:pt x="2217" y="1022"/>
                </a:lnTo>
                <a:lnTo>
                  <a:pt x="2221" y="990"/>
                </a:lnTo>
                <a:lnTo>
                  <a:pt x="2226" y="1001"/>
                </a:lnTo>
                <a:lnTo>
                  <a:pt x="2230" y="1005"/>
                </a:lnTo>
                <a:lnTo>
                  <a:pt x="2234" y="1005"/>
                </a:lnTo>
                <a:lnTo>
                  <a:pt x="2239" y="1002"/>
                </a:lnTo>
                <a:lnTo>
                  <a:pt x="2243" y="996"/>
                </a:lnTo>
                <a:lnTo>
                  <a:pt x="2247" y="978"/>
                </a:lnTo>
                <a:lnTo>
                  <a:pt x="2251" y="1012"/>
                </a:lnTo>
                <a:lnTo>
                  <a:pt x="2256" y="1033"/>
                </a:lnTo>
                <a:lnTo>
                  <a:pt x="2260" y="1018"/>
                </a:lnTo>
                <a:lnTo>
                  <a:pt x="2264" y="1016"/>
                </a:lnTo>
                <a:lnTo>
                  <a:pt x="2269" y="1018"/>
                </a:lnTo>
                <a:lnTo>
                  <a:pt x="2273" y="999"/>
                </a:lnTo>
                <a:lnTo>
                  <a:pt x="2277" y="978"/>
                </a:lnTo>
                <a:lnTo>
                  <a:pt x="2281" y="992"/>
                </a:lnTo>
                <a:lnTo>
                  <a:pt x="2286" y="1003"/>
                </a:lnTo>
                <a:lnTo>
                  <a:pt x="2290" y="1008"/>
                </a:lnTo>
                <a:lnTo>
                  <a:pt x="2294" y="997"/>
                </a:lnTo>
                <a:lnTo>
                  <a:pt x="2299" y="1014"/>
                </a:lnTo>
                <a:lnTo>
                  <a:pt x="2303" y="993"/>
                </a:lnTo>
                <a:lnTo>
                  <a:pt x="2307" y="1003"/>
                </a:lnTo>
                <a:lnTo>
                  <a:pt x="2312" y="1001"/>
                </a:lnTo>
                <a:lnTo>
                  <a:pt x="2316" y="1019"/>
                </a:lnTo>
                <a:lnTo>
                  <a:pt x="2320" y="1033"/>
                </a:lnTo>
                <a:lnTo>
                  <a:pt x="2324" y="1035"/>
                </a:lnTo>
                <a:lnTo>
                  <a:pt x="2329" y="1032"/>
                </a:lnTo>
                <a:lnTo>
                  <a:pt x="2333" y="1012"/>
                </a:lnTo>
                <a:lnTo>
                  <a:pt x="2337" y="1031"/>
                </a:lnTo>
                <a:lnTo>
                  <a:pt x="2342" y="992"/>
                </a:lnTo>
                <a:lnTo>
                  <a:pt x="2346" y="1015"/>
                </a:lnTo>
                <a:lnTo>
                  <a:pt x="2350" y="1039"/>
                </a:lnTo>
                <a:lnTo>
                  <a:pt x="2354" y="1011"/>
                </a:lnTo>
                <a:lnTo>
                  <a:pt x="2359" y="1032"/>
                </a:lnTo>
                <a:lnTo>
                  <a:pt x="2364" y="1018"/>
                </a:lnTo>
                <a:lnTo>
                  <a:pt x="2367" y="1016"/>
                </a:lnTo>
                <a:lnTo>
                  <a:pt x="2372" y="1007"/>
                </a:lnTo>
                <a:lnTo>
                  <a:pt x="2376" y="1018"/>
                </a:lnTo>
                <a:lnTo>
                  <a:pt x="2380" y="1011"/>
                </a:lnTo>
                <a:lnTo>
                  <a:pt x="2384" y="1026"/>
                </a:lnTo>
                <a:lnTo>
                  <a:pt x="2389" y="1037"/>
                </a:lnTo>
                <a:lnTo>
                  <a:pt x="2394" y="1029"/>
                </a:lnTo>
                <a:lnTo>
                  <a:pt x="2397" y="1051"/>
                </a:lnTo>
                <a:lnTo>
                  <a:pt x="2402" y="1037"/>
                </a:lnTo>
                <a:lnTo>
                  <a:pt x="2406" y="1003"/>
                </a:lnTo>
                <a:lnTo>
                  <a:pt x="2411" y="1009"/>
                </a:lnTo>
                <a:lnTo>
                  <a:pt x="2415" y="1029"/>
                </a:lnTo>
                <a:lnTo>
                  <a:pt x="2419" y="1028"/>
                </a:lnTo>
                <a:lnTo>
                  <a:pt x="2424" y="1018"/>
                </a:lnTo>
                <a:lnTo>
                  <a:pt x="2427" y="1028"/>
                </a:lnTo>
                <a:lnTo>
                  <a:pt x="2432" y="1031"/>
                </a:lnTo>
                <a:lnTo>
                  <a:pt x="2436" y="1039"/>
                </a:lnTo>
                <a:lnTo>
                  <a:pt x="2441" y="1017"/>
                </a:lnTo>
                <a:lnTo>
                  <a:pt x="2445" y="986"/>
                </a:lnTo>
                <a:lnTo>
                  <a:pt x="2449" y="1018"/>
                </a:lnTo>
                <a:lnTo>
                  <a:pt x="2454" y="1026"/>
                </a:lnTo>
                <a:lnTo>
                  <a:pt x="2458" y="1022"/>
                </a:lnTo>
                <a:lnTo>
                  <a:pt x="2462" y="1035"/>
                </a:lnTo>
                <a:lnTo>
                  <a:pt x="2467" y="1048"/>
                </a:lnTo>
                <a:lnTo>
                  <a:pt x="2471" y="1021"/>
                </a:lnTo>
                <a:lnTo>
                  <a:pt x="2475" y="1003"/>
                </a:lnTo>
                <a:lnTo>
                  <a:pt x="2479" y="1017"/>
                </a:lnTo>
                <a:lnTo>
                  <a:pt x="2484" y="1031"/>
                </a:lnTo>
                <a:lnTo>
                  <a:pt x="2488" y="1013"/>
                </a:lnTo>
                <a:lnTo>
                  <a:pt x="2492" y="1033"/>
                </a:lnTo>
                <a:lnTo>
                  <a:pt x="2497" y="1027"/>
                </a:lnTo>
                <a:lnTo>
                  <a:pt x="2501" y="1018"/>
                </a:lnTo>
                <a:lnTo>
                  <a:pt x="2505" y="1047"/>
                </a:lnTo>
                <a:lnTo>
                  <a:pt x="2509" y="1063"/>
                </a:lnTo>
                <a:lnTo>
                  <a:pt x="2514" y="1022"/>
                </a:lnTo>
                <a:lnTo>
                  <a:pt x="2518" y="1064"/>
                </a:lnTo>
                <a:lnTo>
                  <a:pt x="2522" y="1041"/>
                </a:lnTo>
                <a:lnTo>
                  <a:pt x="2527" y="1023"/>
                </a:lnTo>
                <a:lnTo>
                  <a:pt x="2531" y="1020"/>
                </a:lnTo>
                <a:lnTo>
                  <a:pt x="2535" y="1025"/>
                </a:lnTo>
                <a:lnTo>
                  <a:pt x="2539" y="1023"/>
                </a:lnTo>
                <a:lnTo>
                  <a:pt x="2544" y="1038"/>
                </a:lnTo>
                <a:lnTo>
                  <a:pt x="2548" y="1032"/>
                </a:lnTo>
                <a:lnTo>
                  <a:pt x="2552" y="1006"/>
                </a:lnTo>
                <a:lnTo>
                  <a:pt x="2557" y="1004"/>
                </a:lnTo>
                <a:lnTo>
                  <a:pt x="2561" y="1020"/>
                </a:lnTo>
                <a:lnTo>
                  <a:pt x="2565" y="1007"/>
                </a:lnTo>
                <a:lnTo>
                  <a:pt x="2570" y="1037"/>
                </a:lnTo>
                <a:lnTo>
                  <a:pt x="2574" y="1016"/>
                </a:lnTo>
                <a:lnTo>
                  <a:pt x="2578" y="1044"/>
                </a:lnTo>
                <a:lnTo>
                  <a:pt x="2582" y="1034"/>
                </a:lnTo>
                <a:lnTo>
                  <a:pt x="2587" y="1022"/>
                </a:lnTo>
                <a:lnTo>
                  <a:pt x="2591" y="1014"/>
                </a:lnTo>
                <a:lnTo>
                  <a:pt x="2595" y="1012"/>
                </a:lnTo>
                <a:lnTo>
                  <a:pt x="2600" y="1034"/>
                </a:lnTo>
                <a:lnTo>
                  <a:pt x="2604" y="1042"/>
                </a:lnTo>
                <a:lnTo>
                  <a:pt x="2608" y="1039"/>
                </a:lnTo>
                <a:lnTo>
                  <a:pt x="2612" y="1005"/>
                </a:lnTo>
                <a:lnTo>
                  <a:pt x="2617" y="1029"/>
                </a:lnTo>
                <a:lnTo>
                  <a:pt x="2621" y="995"/>
                </a:lnTo>
                <a:lnTo>
                  <a:pt x="2625" y="996"/>
                </a:lnTo>
                <a:lnTo>
                  <a:pt x="2630" y="1019"/>
                </a:lnTo>
                <a:lnTo>
                  <a:pt x="2634" y="1014"/>
                </a:lnTo>
                <a:lnTo>
                  <a:pt x="2638" y="1034"/>
                </a:lnTo>
                <a:lnTo>
                  <a:pt x="2642" y="1012"/>
                </a:lnTo>
                <a:lnTo>
                  <a:pt x="2647" y="1006"/>
                </a:lnTo>
                <a:lnTo>
                  <a:pt x="2651" y="996"/>
                </a:lnTo>
                <a:lnTo>
                  <a:pt x="2655" y="1018"/>
                </a:lnTo>
                <a:lnTo>
                  <a:pt x="2660" y="1025"/>
                </a:lnTo>
                <a:lnTo>
                  <a:pt x="2664" y="1038"/>
                </a:lnTo>
                <a:lnTo>
                  <a:pt x="2668" y="971"/>
                </a:lnTo>
                <a:lnTo>
                  <a:pt x="2673" y="971"/>
                </a:lnTo>
                <a:lnTo>
                  <a:pt x="2677" y="990"/>
                </a:lnTo>
                <a:lnTo>
                  <a:pt x="2681" y="1001"/>
                </a:lnTo>
                <a:lnTo>
                  <a:pt x="2685" y="1001"/>
                </a:lnTo>
                <a:lnTo>
                  <a:pt x="2690" y="1003"/>
                </a:lnTo>
                <a:lnTo>
                  <a:pt x="2694" y="1022"/>
                </a:lnTo>
                <a:lnTo>
                  <a:pt x="2698" y="1017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8" name="Freeform 107"/>
          <p:cNvSpPr>
            <a:spLocks/>
          </p:cNvSpPr>
          <p:nvPr/>
        </p:nvSpPr>
        <p:spPr bwMode="auto">
          <a:xfrm>
            <a:off x="693738" y="4568825"/>
            <a:ext cx="4283075" cy="1677988"/>
          </a:xfrm>
          <a:custGeom>
            <a:avLst/>
            <a:gdLst>
              <a:gd name="T0" fmla="*/ 2147483647 w 2698"/>
              <a:gd name="T1" fmla="*/ 2147483647 h 1057"/>
              <a:gd name="T2" fmla="*/ 2147483647 w 2698"/>
              <a:gd name="T3" fmla="*/ 2147483647 h 1057"/>
              <a:gd name="T4" fmla="*/ 2147483647 w 2698"/>
              <a:gd name="T5" fmla="*/ 2147483647 h 1057"/>
              <a:gd name="T6" fmla="*/ 2147483647 w 2698"/>
              <a:gd name="T7" fmla="*/ 2147483647 h 1057"/>
              <a:gd name="T8" fmla="*/ 2147483647 w 2698"/>
              <a:gd name="T9" fmla="*/ 2147483647 h 1057"/>
              <a:gd name="T10" fmla="*/ 2147483647 w 2698"/>
              <a:gd name="T11" fmla="*/ 2147483647 h 1057"/>
              <a:gd name="T12" fmla="*/ 2147483647 w 2698"/>
              <a:gd name="T13" fmla="*/ 2147483647 h 1057"/>
              <a:gd name="T14" fmla="*/ 2147483647 w 2698"/>
              <a:gd name="T15" fmla="*/ 2147483647 h 1057"/>
              <a:gd name="T16" fmla="*/ 2147483647 w 2698"/>
              <a:gd name="T17" fmla="*/ 2147483647 h 1057"/>
              <a:gd name="T18" fmla="*/ 2147483647 w 2698"/>
              <a:gd name="T19" fmla="*/ 2147483647 h 1057"/>
              <a:gd name="T20" fmla="*/ 2147483647 w 2698"/>
              <a:gd name="T21" fmla="*/ 2147483647 h 1057"/>
              <a:gd name="T22" fmla="*/ 2147483647 w 2698"/>
              <a:gd name="T23" fmla="*/ 2147483647 h 1057"/>
              <a:gd name="T24" fmla="*/ 2147483647 w 2698"/>
              <a:gd name="T25" fmla="*/ 2147483647 h 1057"/>
              <a:gd name="T26" fmla="*/ 2147483647 w 2698"/>
              <a:gd name="T27" fmla="*/ 2147483647 h 1057"/>
              <a:gd name="T28" fmla="*/ 2147483647 w 2698"/>
              <a:gd name="T29" fmla="*/ 2147483647 h 1057"/>
              <a:gd name="T30" fmla="*/ 2147483647 w 2698"/>
              <a:gd name="T31" fmla="*/ 2147483647 h 1057"/>
              <a:gd name="T32" fmla="*/ 2147483647 w 2698"/>
              <a:gd name="T33" fmla="*/ 2147483647 h 1057"/>
              <a:gd name="T34" fmla="*/ 2147483647 w 2698"/>
              <a:gd name="T35" fmla="*/ 2147483647 h 1057"/>
              <a:gd name="T36" fmla="*/ 2147483647 w 2698"/>
              <a:gd name="T37" fmla="*/ 2147483647 h 1057"/>
              <a:gd name="T38" fmla="*/ 2147483647 w 2698"/>
              <a:gd name="T39" fmla="*/ 2147483647 h 1057"/>
              <a:gd name="T40" fmla="*/ 2147483647 w 2698"/>
              <a:gd name="T41" fmla="*/ 2147483647 h 1057"/>
              <a:gd name="T42" fmla="*/ 2147483647 w 2698"/>
              <a:gd name="T43" fmla="*/ 2147483647 h 1057"/>
              <a:gd name="T44" fmla="*/ 2147483647 w 2698"/>
              <a:gd name="T45" fmla="*/ 2147483647 h 1057"/>
              <a:gd name="T46" fmla="*/ 2147483647 w 2698"/>
              <a:gd name="T47" fmla="*/ 2147483647 h 1057"/>
              <a:gd name="T48" fmla="*/ 2147483647 w 2698"/>
              <a:gd name="T49" fmla="*/ 2147483647 h 1057"/>
              <a:gd name="T50" fmla="*/ 2147483647 w 2698"/>
              <a:gd name="T51" fmla="*/ 2147483647 h 1057"/>
              <a:gd name="T52" fmla="*/ 2147483647 w 2698"/>
              <a:gd name="T53" fmla="*/ 2147483647 h 1057"/>
              <a:gd name="T54" fmla="*/ 2147483647 w 2698"/>
              <a:gd name="T55" fmla="*/ 2147483647 h 1057"/>
              <a:gd name="T56" fmla="*/ 2147483647 w 2698"/>
              <a:gd name="T57" fmla="*/ 2147483647 h 1057"/>
              <a:gd name="T58" fmla="*/ 2147483647 w 2698"/>
              <a:gd name="T59" fmla="*/ 2147483647 h 1057"/>
              <a:gd name="T60" fmla="*/ 2147483647 w 2698"/>
              <a:gd name="T61" fmla="*/ 2147483647 h 1057"/>
              <a:gd name="T62" fmla="*/ 2147483647 w 2698"/>
              <a:gd name="T63" fmla="*/ 2147483647 h 1057"/>
              <a:gd name="T64" fmla="*/ 2147483647 w 2698"/>
              <a:gd name="T65" fmla="*/ 2147483647 h 1057"/>
              <a:gd name="T66" fmla="*/ 2147483647 w 2698"/>
              <a:gd name="T67" fmla="*/ 2147483647 h 1057"/>
              <a:gd name="T68" fmla="*/ 2147483647 w 2698"/>
              <a:gd name="T69" fmla="*/ 2147483647 h 1057"/>
              <a:gd name="T70" fmla="*/ 2147483647 w 2698"/>
              <a:gd name="T71" fmla="*/ 2147483647 h 1057"/>
              <a:gd name="T72" fmla="*/ 2147483647 w 2698"/>
              <a:gd name="T73" fmla="*/ 2147483647 h 1057"/>
              <a:gd name="T74" fmla="*/ 2147483647 w 2698"/>
              <a:gd name="T75" fmla="*/ 2147483647 h 1057"/>
              <a:gd name="T76" fmla="*/ 2147483647 w 2698"/>
              <a:gd name="T77" fmla="*/ 2147483647 h 1057"/>
              <a:gd name="T78" fmla="*/ 2147483647 w 2698"/>
              <a:gd name="T79" fmla="*/ 2147483647 h 1057"/>
              <a:gd name="T80" fmla="*/ 2147483647 w 2698"/>
              <a:gd name="T81" fmla="*/ 2147483647 h 1057"/>
              <a:gd name="T82" fmla="*/ 2147483647 w 2698"/>
              <a:gd name="T83" fmla="*/ 2147483647 h 1057"/>
              <a:gd name="T84" fmla="*/ 2147483647 w 2698"/>
              <a:gd name="T85" fmla="*/ 2147483647 h 1057"/>
              <a:gd name="T86" fmla="*/ 2147483647 w 2698"/>
              <a:gd name="T87" fmla="*/ 2147483647 h 1057"/>
              <a:gd name="T88" fmla="*/ 2147483647 w 2698"/>
              <a:gd name="T89" fmla="*/ 2147483647 h 1057"/>
              <a:gd name="T90" fmla="*/ 2147483647 w 2698"/>
              <a:gd name="T91" fmla="*/ 2147483647 h 1057"/>
              <a:gd name="T92" fmla="*/ 2147483647 w 2698"/>
              <a:gd name="T93" fmla="*/ 2147483647 h 1057"/>
              <a:gd name="T94" fmla="*/ 2147483647 w 2698"/>
              <a:gd name="T95" fmla="*/ 2147483647 h 1057"/>
              <a:gd name="T96" fmla="*/ 2147483647 w 2698"/>
              <a:gd name="T97" fmla="*/ 2147483647 h 1057"/>
              <a:gd name="T98" fmla="*/ 2147483647 w 2698"/>
              <a:gd name="T99" fmla="*/ 2147483647 h 1057"/>
              <a:gd name="T100" fmla="*/ 2147483647 w 2698"/>
              <a:gd name="T101" fmla="*/ 2147483647 h 1057"/>
              <a:gd name="T102" fmla="*/ 2147483647 w 2698"/>
              <a:gd name="T103" fmla="*/ 2147483647 h 1057"/>
              <a:gd name="T104" fmla="*/ 2147483647 w 2698"/>
              <a:gd name="T105" fmla="*/ 2147483647 h 1057"/>
              <a:gd name="T106" fmla="*/ 2147483647 w 2698"/>
              <a:gd name="T107" fmla="*/ 2147483647 h 1057"/>
              <a:gd name="T108" fmla="*/ 2147483647 w 2698"/>
              <a:gd name="T109" fmla="*/ 2147483647 h 1057"/>
              <a:gd name="T110" fmla="*/ 2147483647 w 2698"/>
              <a:gd name="T111" fmla="*/ 2147483647 h 1057"/>
              <a:gd name="T112" fmla="*/ 2147483647 w 2698"/>
              <a:gd name="T113" fmla="*/ 2147483647 h 1057"/>
              <a:gd name="T114" fmla="*/ 2147483647 w 2698"/>
              <a:gd name="T115" fmla="*/ 2147483647 h 1057"/>
              <a:gd name="T116" fmla="*/ 2147483647 w 2698"/>
              <a:gd name="T117" fmla="*/ 2147483647 h 1057"/>
              <a:gd name="T118" fmla="*/ 2147483647 w 2698"/>
              <a:gd name="T119" fmla="*/ 2147483647 h 1057"/>
              <a:gd name="T120" fmla="*/ 2147483647 w 2698"/>
              <a:gd name="T121" fmla="*/ 2147483647 h 1057"/>
              <a:gd name="T122" fmla="*/ 2147483647 w 2698"/>
              <a:gd name="T123" fmla="*/ 2147483647 h 1057"/>
              <a:gd name="T124" fmla="*/ 2147483647 w 2698"/>
              <a:gd name="T125" fmla="*/ 2147483647 h 105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98" h="1057">
                <a:moveTo>
                  <a:pt x="0" y="0"/>
                </a:moveTo>
                <a:lnTo>
                  <a:pt x="0" y="1034"/>
                </a:lnTo>
                <a:lnTo>
                  <a:pt x="4" y="1027"/>
                </a:lnTo>
                <a:lnTo>
                  <a:pt x="8" y="993"/>
                </a:lnTo>
                <a:lnTo>
                  <a:pt x="13" y="953"/>
                </a:lnTo>
                <a:lnTo>
                  <a:pt x="17" y="918"/>
                </a:lnTo>
                <a:lnTo>
                  <a:pt x="21" y="895"/>
                </a:lnTo>
                <a:lnTo>
                  <a:pt x="25" y="908"/>
                </a:lnTo>
                <a:lnTo>
                  <a:pt x="30" y="891"/>
                </a:lnTo>
                <a:lnTo>
                  <a:pt x="34" y="876"/>
                </a:lnTo>
                <a:lnTo>
                  <a:pt x="38" y="856"/>
                </a:lnTo>
                <a:lnTo>
                  <a:pt x="43" y="835"/>
                </a:lnTo>
                <a:lnTo>
                  <a:pt x="47" y="827"/>
                </a:lnTo>
                <a:lnTo>
                  <a:pt x="51" y="824"/>
                </a:lnTo>
                <a:lnTo>
                  <a:pt x="56" y="820"/>
                </a:lnTo>
                <a:lnTo>
                  <a:pt x="60" y="809"/>
                </a:lnTo>
                <a:lnTo>
                  <a:pt x="64" y="787"/>
                </a:lnTo>
                <a:lnTo>
                  <a:pt x="68" y="785"/>
                </a:lnTo>
                <a:lnTo>
                  <a:pt x="73" y="777"/>
                </a:lnTo>
                <a:lnTo>
                  <a:pt x="77" y="751"/>
                </a:lnTo>
                <a:lnTo>
                  <a:pt x="81" y="767"/>
                </a:lnTo>
                <a:lnTo>
                  <a:pt x="86" y="767"/>
                </a:lnTo>
                <a:lnTo>
                  <a:pt x="90" y="749"/>
                </a:lnTo>
                <a:lnTo>
                  <a:pt x="94" y="773"/>
                </a:lnTo>
                <a:lnTo>
                  <a:pt x="98" y="781"/>
                </a:lnTo>
                <a:lnTo>
                  <a:pt x="103" y="814"/>
                </a:lnTo>
                <a:lnTo>
                  <a:pt x="107" y="834"/>
                </a:lnTo>
                <a:lnTo>
                  <a:pt x="111" y="838"/>
                </a:lnTo>
                <a:lnTo>
                  <a:pt x="116" y="813"/>
                </a:lnTo>
                <a:lnTo>
                  <a:pt x="120" y="833"/>
                </a:lnTo>
                <a:lnTo>
                  <a:pt x="124" y="856"/>
                </a:lnTo>
                <a:lnTo>
                  <a:pt x="128" y="895"/>
                </a:lnTo>
                <a:lnTo>
                  <a:pt x="133" y="906"/>
                </a:lnTo>
                <a:lnTo>
                  <a:pt x="137" y="899"/>
                </a:lnTo>
                <a:lnTo>
                  <a:pt x="141" y="903"/>
                </a:lnTo>
                <a:lnTo>
                  <a:pt x="146" y="918"/>
                </a:lnTo>
                <a:lnTo>
                  <a:pt x="150" y="923"/>
                </a:lnTo>
                <a:lnTo>
                  <a:pt x="154" y="932"/>
                </a:lnTo>
                <a:lnTo>
                  <a:pt x="159" y="930"/>
                </a:lnTo>
                <a:lnTo>
                  <a:pt x="163" y="934"/>
                </a:lnTo>
                <a:lnTo>
                  <a:pt x="167" y="949"/>
                </a:lnTo>
                <a:lnTo>
                  <a:pt x="171" y="933"/>
                </a:lnTo>
                <a:lnTo>
                  <a:pt x="176" y="954"/>
                </a:lnTo>
                <a:lnTo>
                  <a:pt x="180" y="974"/>
                </a:lnTo>
                <a:lnTo>
                  <a:pt x="184" y="960"/>
                </a:lnTo>
                <a:lnTo>
                  <a:pt x="189" y="935"/>
                </a:lnTo>
                <a:lnTo>
                  <a:pt x="193" y="948"/>
                </a:lnTo>
                <a:lnTo>
                  <a:pt x="197" y="950"/>
                </a:lnTo>
                <a:lnTo>
                  <a:pt x="201" y="927"/>
                </a:lnTo>
                <a:lnTo>
                  <a:pt x="206" y="919"/>
                </a:lnTo>
                <a:lnTo>
                  <a:pt x="210" y="918"/>
                </a:lnTo>
                <a:lnTo>
                  <a:pt x="214" y="913"/>
                </a:lnTo>
                <a:lnTo>
                  <a:pt x="219" y="896"/>
                </a:lnTo>
                <a:lnTo>
                  <a:pt x="223" y="889"/>
                </a:lnTo>
                <a:lnTo>
                  <a:pt x="227" y="882"/>
                </a:lnTo>
                <a:lnTo>
                  <a:pt x="231" y="868"/>
                </a:lnTo>
                <a:lnTo>
                  <a:pt x="236" y="852"/>
                </a:lnTo>
                <a:lnTo>
                  <a:pt x="240" y="839"/>
                </a:lnTo>
                <a:lnTo>
                  <a:pt x="244" y="834"/>
                </a:lnTo>
                <a:lnTo>
                  <a:pt x="249" y="817"/>
                </a:lnTo>
                <a:lnTo>
                  <a:pt x="253" y="802"/>
                </a:lnTo>
                <a:lnTo>
                  <a:pt x="257" y="784"/>
                </a:lnTo>
                <a:lnTo>
                  <a:pt x="262" y="790"/>
                </a:lnTo>
                <a:lnTo>
                  <a:pt x="266" y="784"/>
                </a:lnTo>
                <a:lnTo>
                  <a:pt x="270" y="772"/>
                </a:lnTo>
                <a:lnTo>
                  <a:pt x="274" y="775"/>
                </a:lnTo>
                <a:lnTo>
                  <a:pt x="279" y="785"/>
                </a:lnTo>
                <a:lnTo>
                  <a:pt x="283" y="788"/>
                </a:lnTo>
                <a:lnTo>
                  <a:pt x="287" y="790"/>
                </a:lnTo>
                <a:lnTo>
                  <a:pt x="292" y="782"/>
                </a:lnTo>
                <a:lnTo>
                  <a:pt x="296" y="790"/>
                </a:lnTo>
                <a:lnTo>
                  <a:pt x="300" y="812"/>
                </a:lnTo>
                <a:lnTo>
                  <a:pt x="304" y="783"/>
                </a:lnTo>
                <a:lnTo>
                  <a:pt x="309" y="824"/>
                </a:lnTo>
                <a:lnTo>
                  <a:pt x="314" y="829"/>
                </a:lnTo>
                <a:lnTo>
                  <a:pt x="317" y="842"/>
                </a:lnTo>
                <a:lnTo>
                  <a:pt x="322" y="852"/>
                </a:lnTo>
                <a:lnTo>
                  <a:pt x="326" y="854"/>
                </a:lnTo>
                <a:lnTo>
                  <a:pt x="331" y="884"/>
                </a:lnTo>
                <a:lnTo>
                  <a:pt x="334" y="874"/>
                </a:lnTo>
                <a:lnTo>
                  <a:pt x="339" y="886"/>
                </a:lnTo>
                <a:lnTo>
                  <a:pt x="344" y="901"/>
                </a:lnTo>
                <a:lnTo>
                  <a:pt x="347" y="927"/>
                </a:lnTo>
                <a:lnTo>
                  <a:pt x="352" y="933"/>
                </a:lnTo>
                <a:lnTo>
                  <a:pt x="356" y="939"/>
                </a:lnTo>
                <a:lnTo>
                  <a:pt x="361" y="934"/>
                </a:lnTo>
                <a:lnTo>
                  <a:pt x="365" y="938"/>
                </a:lnTo>
                <a:lnTo>
                  <a:pt x="369" y="935"/>
                </a:lnTo>
                <a:lnTo>
                  <a:pt x="374" y="942"/>
                </a:lnTo>
                <a:lnTo>
                  <a:pt x="377" y="947"/>
                </a:lnTo>
                <a:lnTo>
                  <a:pt x="382" y="968"/>
                </a:lnTo>
                <a:lnTo>
                  <a:pt x="386" y="981"/>
                </a:lnTo>
                <a:lnTo>
                  <a:pt x="391" y="978"/>
                </a:lnTo>
                <a:lnTo>
                  <a:pt x="395" y="976"/>
                </a:lnTo>
                <a:lnTo>
                  <a:pt x="399" y="979"/>
                </a:lnTo>
                <a:lnTo>
                  <a:pt x="404" y="998"/>
                </a:lnTo>
                <a:lnTo>
                  <a:pt x="408" y="1018"/>
                </a:lnTo>
                <a:lnTo>
                  <a:pt x="412" y="990"/>
                </a:lnTo>
                <a:lnTo>
                  <a:pt x="417" y="973"/>
                </a:lnTo>
                <a:lnTo>
                  <a:pt x="421" y="975"/>
                </a:lnTo>
                <a:lnTo>
                  <a:pt x="425" y="991"/>
                </a:lnTo>
                <a:lnTo>
                  <a:pt x="429" y="993"/>
                </a:lnTo>
                <a:lnTo>
                  <a:pt x="434" y="989"/>
                </a:lnTo>
                <a:lnTo>
                  <a:pt x="438" y="1002"/>
                </a:lnTo>
                <a:lnTo>
                  <a:pt x="442" y="984"/>
                </a:lnTo>
                <a:lnTo>
                  <a:pt x="447" y="1005"/>
                </a:lnTo>
                <a:lnTo>
                  <a:pt x="451" y="1014"/>
                </a:lnTo>
                <a:lnTo>
                  <a:pt x="455" y="1001"/>
                </a:lnTo>
                <a:lnTo>
                  <a:pt x="459" y="994"/>
                </a:lnTo>
                <a:lnTo>
                  <a:pt x="464" y="993"/>
                </a:lnTo>
                <a:lnTo>
                  <a:pt x="468" y="1015"/>
                </a:lnTo>
                <a:lnTo>
                  <a:pt x="472" y="1019"/>
                </a:lnTo>
                <a:lnTo>
                  <a:pt x="477" y="1023"/>
                </a:lnTo>
                <a:lnTo>
                  <a:pt x="481" y="1017"/>
                </a:lnTo>
                <a:lnTo>
                  <a:pt x="485" y="1038"/>
                </a:lnTo>
                <a:lnTo>
                  <a:pt x="489" y="1019"/>
                </a:lnTo>
                <a:lnTo>
                  <a:pt x="494" y="1032"/>
                </a:lnTo>
                <a:lnTo>
                  <a:pt x="498" y="1017"/>
                </a:lnTo>
                <a:lnTo>
                  <a:pt x="502" y="1015"/>
                </a:lnTo>
                <a:lnTo>
                  <a:pt x="507" y="982"/>
                </a:lnTo>
                <a:lnTo>
                  <a:pt x="511" y="985"/>
                </a:lnTo>
                <a:lnTo>
                  <a:pt x="515" y="1020"/>
                </a:lnTo>
                <a:lnTo>
                  <a:pt x="520" y="1005"/>
                </a:lnTo>
                <a:lnTo>
                  <a:pt x="524" y="1006"/>
                </a:lnTo>
                <a:lnTo>
                  <a:pt x="528" y="1019"/>
                </a:lnTo>
                <a:lnTo>
                  <a:pt x="532" y="1006"/>
                </a:lnTo>
                <a:lnTo>
                  <a:pt x="537" y="1011"/>
                </a:lnTo>
                <a:lnTo>
                  <a:pt x="541" y="1001"/>
                </a:lnTo>
                <a:lnTo>
                  <a:pt x="545" y="1009"/>
                </a:lnTo>
                <a:lnTo>
                  <a:pt x="550" y="1000"/>
                </a:lnTo>
                <a:lnTo>
                  <a:pt x="554" y="996"/>
                </a:lnTo>
                <a:lnTo>
                  <a:pt x="558" y="996"/>
                </a:lnTo>
                <a:lnTo>
                  <a:pt x="562" y="994"/>
                </a:lnTo>
                <a:lnTo>
                  <a:pt x="567" y="1003"/>
                </a:lnTo>
                <a:lnTo>
                  <a:pt x="571" y="1011"/>
                </a:lnTo>
                <a:lnTo>
                  <a:pt x="575" y="1002"/>
                </a:lnTo>
                <a:lnTo>
                  <a:pt x="580" y="1007"/>
                </a:lnTo>
                <a:lnTo>
                  <a:pt x="584" y="1020"/>
                </a:lnTo>
                <a:lnTo>
                  <a:pt x="588" y="987"/>
                </a:lnTo>
                <a:lnTo>
                  <a:pt x="592" y="1008"/>
                </a:lnTo>
                <a:lnTo>
                  <a:pt x="597" y="974"/>
                </a:lnTo>
                <a:lnTo>
                  <a:pt x="601" y="978"/>
                </a:lnTo>
                <a:lnTo>
                  <a:pt x="605" y="992"/>
                </a:lnTo>
                <a:lnTo>
                  <a:pt x="610" y="1005"/>
                </a:lnTo>
                <a:lnTo>
                  <a:pt x="614" y="993"/>
                </a:lnTo>
                <a:lnTo>
                  <a:pt x="618" y="1006"/>
                </a:lnTo>
                <a:lnTo>
                  <a:pt x="623" y="985"/>
                </a:lnTo>
                <a:lnTo>
                  <a:pt x="627" y="1011"/>
                </a:lnTo>
                <a:lnTo>
                  <a:pt x="631" y="985"/>
                </a:lnTo>
                <a:lnTo>
                  <a:pt x="635" y="997"/>
                </a:lnTo>
                <a:lnTo>
                  <a:pt x="640" y="1005"/>
                </a:lnTo>
                <a:lnTo>
                  <a:pt x="644" y="991"/>
                </a:lnTo>
                <a:lnTo>
                  <a:pt x="648" y="1003"/>
                </a:lnTo>
                <a:lnTo>
                  <a:pt x="653" y="994"/>
                </a:lnTo>
                <a:lnTo>
                  <a:pt x="657" y="973"/>
                </a:lnTo>
                <a:lnTo>
                  <a:pt x="661" y="976"/>
                </a:lnTo>
                <a:lnTo>
                  <a:pt x="665" y="987"/>
                </a:lnTo>
                <a:lnTo>
                  <a:pt x="670" y="966"/>
                </a:lnTo>
                <a:lnTo>
                  <a:pt x="674" y="978"/>
                </a:lnTo>
                <a:lnTo>
                  <a:pt x="678" y="968"/>
                </a:lnTo>
                <a:lnTo>
                  <a:pt x="683" y="978"/>
                </a:lnTo>
                <a:lnTo>
                  <a:pt x="687" y="982"/>
                </a:lnTo>
                <a:lnTo>
                  <a:pt x="691" y="981"/>
                </a:lnTo>
                <a:lnTo>
                  <a:pt x="695" y="965"/>
                </a:lnTo>
                <a:lnTo>
                  <a:pt x="700" y="963"/>
                </a:lnTo>
                <a:lnTo>
                  <a:pt x="704" y="970"/>
                </a:lnTo>
                <a:lnTo>
                  <a:pt x="708" y="968"/>
                </a:lnTo>
                <a:lnTo>
                  <a:pt x="713" y="949"/>
                </a:lnTo>
                <a:lnTo>
                  <a:pt x="717" y="963"/>
                </a:lnTo>
                <a:lnTo>
                  <a:pt x="721" y="972"/>
                </a:lnTo>
                <a:lnTo>
                  <a:pt x="725" y="976"/>
                </a:lnTo>
                <a:lnTo>
                  <a:pt x="730" y="958"/>
                </a:lnTo>
                <a:lnTo>
                  <a:pt x="734" y="973"/>
                </a:lnTo>
                <a:lnTo>
                  <a:pt x="738" y="968"/>
                </a:lnTo>
                <a:lnTo>
                  <a:pt x="743" y="964"/>
                </a:lnTo>
                <a:lnTo>
                  <a:pt x="747" y="944"/>
                </a:lnTo>
                <a:lnTo>
                  <a:pt x="751" y="961"/>
                </a:lnTo>
                <a:lnTo>
                  <a:pt x="756" y="955"/>
                </a:lnTo>
                <a:lnTo>
                  <a:pt x="760" y="976"/>
                </a:lnTo>
                <a:lnTo>
                  <a:pt x="765" y="966"/>
                </a:lnTo>
                <a:lnTo>
                  <a:pt x="768" y="934"/>
                </a:lnTo>
                <a:lnTo>
                  <a:pt x="773" y="955"/>
                </a:lnTo>
                <a:lnTo>
                  <a:pt x="777" y="963"/>
                </a:lnTo>
                <a:lnTo>
                  <a:pt x="781" y="966"/>
                </a:lnTo>
                <a:lnTo>
                  <a:pt x="786" y="953"/>
                </a:lnTo>
                <a:lnTo>
                  <a:pt x="790" y="972"/>
                </a:lnTo>
                <a:lnTo>
                  <a:pt x="795" y="970"/>
                </a:lnTo>
                <a:lnTo>
                  <a:pt x="798" y="950"/>
                </a:lnTo>
                <a:lnTo>
                  <a:pt x="803" y="971"/>
                </a:lnTo>
                <a:lnTo>
                  <a:pt x="808" y="977"/>
                </a:lnTo>
                <a:lnTo>
                  <a:pt x="812" y="972"/>
                </a:lnTo>
                <a:lnTo>
                  <a:pt x="816" y="957"/>
                </a:lnTo>
                <a:lnTo>
                  <a:pt x="820" y="964"/>
                </a:lnTo>
                <a:lnTo>
                  <a:pt x="825" y="948"/>
                </a:lnTo>
                <a:lnTo>
                  <a:pt x="828" y="958"/>
                </a:lnTo>
                <a:lnTo>
                  <a:pt x="833" y="932"/>
                </a:lnTo>
                <a:lnTo>
                  <a:pt x="838" y="941"/>
                </a:lnTo>
                <a:lnTo>
                  <a:pt x="842" y="964"/>
                </a:lnTo>
                <a:lnTo>
                  <a:pt x="846" y="966"/>
                </a:lnTo>
                <a:lnTo>
                  <a:pt x="850" y="948"/>
                </a:lnTo>
                <a:lnTo>
                  <a:pt x="855" y="934"/>
                </a:lnTo>
                <a:lnTo>
                  <a:pt x="859" y="956"/>
                </a:lnTo>
                <a:lnTo>
                  <a:pt x="863" y="966"/>
                </a:lnTo>
                <a:lnTo>
                  <a:pt x="868" y="948"/>
                </a:lnTo>
                <a:lnTo>
                  <a:pt x="872" y="951"/>
                </a:lnTo>
                <a:lnTo>
                  <a:pt x="876" y="967"/>
                </a:lnTo>
                <a:lnTo>
                  <a:pt x="880" y="949"/>
                </a:lnTo>
                <a:lnTo>
                  <a:pt x="885" y="951"/>
                </a:lnTo>
                <a:lnTo>
                  <a:pt x="889" y="974"/>
                </a:lnTo>
                <a:lnTo>
                  <a:pt x="893" y="961"/>
                </a:lnTo>
                <a:lnTo>
                  <a:pt x="898" y="947"/>
                </a:lnTo>
                <a:lnTo>
                  <a:pt x="902" y="949"/>
                </a:lnTo>
                <a:lnTo>
                  <a:pt x="906" y="978"/>
                </a:lnTo>
                <a:lnTo>
                  <a:pt x="911" y="961"/>
                </a:lnTo>
                <a:lnTo>
                  <a:pt x="915" y="949"/>
                </a:lnTo>
                <a:lnTo>
                  <a:pt x="919" y="952"/>
                </a:lnTo>
                <a:lnTo>
                  <a:pt x="923" y="929"/>
                </a:lnTo>
                <a:lnTo>
                  <a:pt x="928" y="960"/>
                </a:lnTo>
                <a:lnTo>
                  <a:pt x="932" y="962"/>
                </a:lnTo>
                <a:lnTo>
                  <a:pt x="936" y="952"/>
                </a:lnTo>
                <a:lnTo>
                  <a:pt x="941" y="941"/>
                </a:lnTo>
                <a:lnTo>
                  <a:pt x="945" y="948"/>
                </a:lnTo>
                <a:lnTo>
                  <a:pt x="949" y="952"/>
                </a:lnTo>
                <a:lnTo>
                  <a:pt x="953" y="942"/>
                </a:lnTo>
                <a:lnTo>
                  <a:pt x="958" y="959"/>
                </a:lnTo>
                <a:lnTo>
                  <a:pt x="962" y="971"/>
                </a:lnTo>
                <a:lnTo>
                  <a:pt x="966" y="968"/>
                </a:lnTo>
                <a:lnTo>
                  <a:pt x="971" y="931"/>
                </a:lnTo>
                <a:lnTo>
                  <a:pt x="975" y="949"/>
                </a:lnTo>
                <a:lnTo>
                  <a:pt x="979" y="936"/>
                </a:lnTo>
                <a:lnTo>
                  <a:pt x="983" y="949"/>
                </a:lnTo>
                <a:lnTo>
                  <a:pt x="988" y="954"/>
                </a:lnTo>
                <a:lnTo>
                  <a:pt x="992" y="946"/>
                </a:lnTo>
                <a:lnTo>
                  <a:pt x="996" y="948"/>
                </a:lnTo>
                <a:lnTo>
                  <a:pt x="1001" y="946"/>
                </a:lnTo>
                <a:lnTo>
                  <a:pt x="1005" y="955"/>
                </a:lnTo>
                <a:lnTo>
                  <a:pt x="1009" y="933"/>
                </a:lnTo>
                <a:lnTo>
                  <a:pt x="1014" y="925"/>
                </a:lnTo>
                <a:lnTo>
                  <a:pt x="1018" y="937"/>
                </a:lnTo>
                <a:lnTo>
                  <a:pt x="1022" y="945"/>
                </a:lnTo>
                <a:lnTo>
                  <a:pt x="1026" y="926"/>
                </a:lnTo>
                <a:lnTo>
                  <a:pt x="1031" y="957"/>
                </a:lnTo>
                <a:lnTo>
                  <a:pt x="1035" y="951"/>
                </a:lnTo>
                <a:lnTo>
                  <a:pt x="1039" y="954"/>
                </a:lnTo>
                <a:lnTo>
                  <a:pt x="1044" y="941"/>
                </a:lnTo>
                <a:lnTo>
                  <a:pt x="1048" y="921"/>
                </a:lnTo>
                <a:lnTo>
                  <a:pt x="1052" y="927"/>
                </a:lnTo>
                <a:lnTo>
                  <a:pt x="1056" y="948"/>
                </a:lnTo>
                <a:lnTo>
                  <a:pt x="1061" y="928"/>
                </a:lnTo>
                <a:lnTo>
                  <a:pt x="1065" y="906"/>
                </a:lnTo>
                <a:lnTo>
                  <a:pt x="1069" y="911"/>
                </a:lnTo>
                <a:lnTo>
                  <a:pt x="1074" y="938"/>
                </a:lnTo>
                <a:lnTo>
                  <a:pt x="1078" y="930"/>
                </a:lnTo>
                <a:lnTo>
                  <a:pt x="1082" y="929"/>
                </a:lnTo>
                <a:lnTo>
                  <a:pt x="1086" y="924"/>
                </a:lnTo>
                <a:lnTo>
                  <a:pt x="1091" y="910"/>
                </a:lnTo>
                <a:lnTo>
                  <a:pt x="1095" y="924"/>
                </a:lnTo>
                <a:lnTo>
                  <a:pt x="1099" y="916"/>
                </a:lnTo>
                <a:lnTo>
                  <a:pt x="1104" y="942"/>
                </a:lnTo>
                <a:lnTo>
                  <a:pt x="1108" y="958"/>
                </a:lnTo>
                <a:lnTo>
                  <a:pt x="1112" y="922"/>
                </a:lnTo>
                <a:lnTo>
                  <a:pt x="1117" y="911"/>
                </a:lnTo>
                <a:lnTo>
                  <a:pt x="1121" y="912"/>
                </a:lnTo>
                <a:lnTo>
                  <a:pt x="1125" y="913"/>
                </a:lnTo>
                <a:lnTo>
                  <a:pt x="1129" y="912"/>
                </a:lnTo>
                <a:lnTo>
                  <a:pt x="1134" y="933"/>
                </a:lnTo>
                <a:lnTo>
                  <a:pt x="1138" y="916"/>
                </a:lnTo>
                <a:lnTo>
                  <a:pt x="1142" y="934"/>
                </a:lnTo>
                <a:lnTo>
                  <a:pt x="1147" y="934"/>
                </a:lnTo>
                <a:lnTo>
                  <a:pt x="1151" y="891"/>
                </a:lnTo>
                <a:lnTo>
                  <a:pt x="1155" y="931"/>
                </a:lnTo>
                <a:lnTo>
                  <a:pt x="1159" y="937"/>
                </a:lnTo>
                <a:lnTo>
                  <a:pt x="1164" y="935"/>
                </a:lnTo>
                <a:lnTo>
                  <a:pt x="1168" y="943"/>
                </a:lnTo>
                <a:lnTo>
                  <a:pt x="1172" y="936"/>
                </a:lnTo>
                <a:lnTo>
                  <a:pt x="1177" y="913"/>
                </a:lnTo>
                <a:lnTo>
                  <a:pt x="1181" y="901"/>
                </a:lnTo>
                <a:lnTo>
                  <a:pt x="1185" y="933"/>
                </a:lnTo>
                <a:lnTo>
                  <a:pt x="1189" y="945"/>
                </a:lnTo>
                <a:lnTo>
                  <a:pt x="1194" y="952"/>
                </a:lnTo>
                <a:lnTo>
                  <a:pt x="1199" y="946"/>
                </a:lnTo>
                <a:lnTo>
                  <a:pt x="1202" y="945"/>
                </a:lnTo>
                <a:lnTo>
                  <a:pt x="1207" y="948"/>
                </a:lnTo>
                <a:lnTo>
                  <a:pt x="1211" y="923"/>
                </a:lnTo>
                <a:lnTo>
                  <a:pt x="1215" y="925"/>
                </a:lnTo>
                <a:lnTo>
                  <a:pt x="1220" y="927"/>
                </a:lnTo>
                <a:lnTo>
                  <a:pt x="1224" y="916"/>
                </a:lnTo>
                <a:lnTo>
                  <a:pt x="1229" y="929"/>
                </a:lnTo>
                <a:lnTo>
                  <a:pt x="1232" y="919"/>
                </a:lnTo>
                <a:lnTo>
                  <a:pt x="1237" y="943"/>
                </a:lnTo>
                <a:lnTo>
                  <a:pt x="1241" y="939"/>
                </a:lnTo>
                <a:lnTo>
                  <a:pt x="1246" y="932"/>
                </a:lnTo>
                <a:lnTo>
                  <a:pt x="1250" y="918"/>
                </a:lnTo>
                <a:lnTo>
                  <a:pt x="1254" y="925"/>
                </a:lnTo>
                <a:lnTo>
                  <a:pt x="1259" y="933"/>
                </a:lnTo>
                <a:lnTo>
                  <a:pt x="1262" y="913"/>
                </a:lnTo>
                <a:lnTo>
                  <a:pt x="1267" y="931"/>
                </a:lnTo>
                <a:lnTo>
                  <a:pt x="1272" y="931"/>
                </a:lnTo>
                <a:lnTo>
                  <a:pt x="1276" y="918"/>
                </a:lnTo>
                <a:lnTo>
                  <a:pt x="1280" y="950"/>
                </a:lnTo>
                <a:lnTo>
                  <a:pt x="1284" y="918"/>
                </a:lnTo>
                <a:lnTo>
                  <a:pt x="1289" y="927"/>
                </a:lnTo>
                <a:lnTo>
                  <a:pt x="1293" y="936"/>
                </a:lnTo>
                <a:lnTo>
                  <a:pt x="1297" y="958"/>
                </a:lnTo>
                <a:lnTo>
                  <a:pt x="1302" y="949"/>
                </a:lnTo>
                <a:lnTo>
                  <a:pt x="1306" y="937"/>
                </a:lnTo>
                <a:lnTo>
                  <a:pt x="1310" y="919"/>
                </a:lnTo>
                <a:lnTo>
                  <a:pt x="1314" y="912"/>
                </a:lnTo>
                <a:lnTo>
                  <a:pt x="1319" y="927"/>
                </a:lnTo>
                <a:lnTo>
                  <a:pt x="1323" y="926"/>
                </a:lnTo>
                <a:lnTo>
                  <a:pt x="1327" y="922"/>
                </a:lnTo>
                <a:lnTo>
                  <a:pt x="1332" y="949"/>
                </a:lnTo>
                <a:lnTo>
                  <a:pt x="1336" y="927"/>
                </a:lnTo>
                <a:lnTo>
                  <a:pt x="1340" y="937"/>
                </a:lnTo>
                <a:lnTo>
                  <a:pt x="1344" y="922"/>
                </a:lnTo>
                <a:lnTo>
                  <a:pt x="1349" y="921"/>
                </a:lnTo>
                <a:lnTo>
                  <a:pt x="1353" y="909"/>
                </a:lnTo>
                <a:lnTo>
                  <a:pt x="1357" y="938"/>
                </a:lnTo>
                <a:lnTo>
                  <a:pt x="1362" y="918"/>
                </a:lnTo>
                <a:lnTo>
                  <a:pt x="1366" y="938"/>
                </a:lnTo>
                <a:lnTo>
                  <a:pt x="1370" y="925"/>
                </a:lnTo>
                <a:lnTo>
                  <a:pt x="1374" y="917"/>
                </a:lnTo>
                <a:lnTo>
                  <a:pt x="1379" y="898"/>
                </a:lnTo>
                <a:lnTo>
                  <a:pt x="1383" y="922"/>
                </a:lnTo>
                <a:lnTo>
                  <a:pt x="1387" y="908"/>
                </a:lnTo>
                <a:lnTo>
                  <a:pt x="1392" y="897"/>
                </a:lnTo>
                <a:lnTo>
                  <a:pt x="1396" y="925"/>
                </a:lnTo>
                <a:lnTo>
                  <a:pt x="1400" y="908"/>
                </a:lnTo>
                <a:lnTo>
                  <a:pt x="1405" y="909"/>
                </a:lnTo>
                <a:lnTo>
                  <a:pt x="1409" y="929"/>
                </a:lnTo>
                <a:lnTo>
                  <a:pt x="1413" y="937"/>
                </a:lnTo>
                <a:lnTo>
                  <a:pt x="1417" y="929"/>
                </a:lnTo>
                <a:lnTo>
                  <a:pt x="1422" y="948"/>
                </a:lnTo>
                <a:lnTo>
                  <a:pt x="1426" y="935"/>
                </a:lnTo>
                <a:lnTo>
                  <a:pt x="1430" y="947"/>
                </a:lnTo>
                <a:lnTo>
                  <a:pt x="1435" y="937"/>
                </a:lnTo>
                <a:lnTo>
                  <a:pt x="1439" y="925"/>
                </a:lnTo>
                <a:lnTo>
                  <a:pt x="1443" y="922"/>
                </a:lnTo>
                <a:lnTo>
                  <a:pt x="1447" y="933"/>
                </a:lnTo>
                <a:lnTo>
                  <a:pt x="1452" y="946"/>
                </a:lnTo>
                <a:lnTo>
                  <a:pt x="1456" y="931"/>
                </a:lnTo>
                <a:lnTo>
                  <a:pt x="1460" y="929"/>
                </a:lnTo>
                <a:lnTo>
                  <a:pt x="1465" y="952"/>
                </a:lnTo>
                <a:lnTo>
                  <a:pt x="1469" y="931"/>
                </a:lnTo>
                <a:lnTo>
                  <a:pt x="1473" y="929"/>
                </a:lnTo>
                <a:lnTo>
                  <a:pt x="1477" y="948"/>
                </a:lnTo>
                <a:lnTo>
                  <a:pt x="1482" y="944"/>
                </a:lnTo>
                <a:lnTo>
                  <a:pt x="1486" y="916"/>
                </a:lnTo>
                <a:lnTo>
                  <a:pt x="1490" y="959"/>
                </a:lnTo>
                <a:lnTo>
                  <a:pt x="1495" y="953"/>
                </a:lnTo>
                <a:lnTo>
                  <a:pt x="1499" y="939"/>
                </a:lnTo>
                <a:lnTo>
                  <a:pt x="1503" y="963"/>
                </a:lnTo>
                <a:lnTo>
                  <a:pt x="1508" y="951"/>
                </a:lnTo>
                <a:lnTo>
                  <a:pt x="1512" y="942"/>
                </a:lnTo>
                <a:lnTo>
                  <a:pt x="1516" y="929"/>
                </a:lnTo>
                <a:lnTo>
                  <a:pt x="1520" y="944"/>
                </a:lnTo>
                <a:lnTo>
                  <a:pt x="1525" y="913"/>
                </a:lnTo>
                <a:lnTo>
                  <a:pt x="1529" y="911"/>
                </a:lnTo>
                <a:lnTo>
                  <a:pt x="1533" y="929"/>
                </a:lnTo>
                <a:lnTo>
                  <a:pt x="1538" y="940"/>
                </a:lnTo>
                <a:lnTo>
                  <a:pt x="1542" y="940"/>
                </a:lnTo>
                <a:lnTo>
                  <a:pt x="1546" y="947"/>
                </a:lnTo>
                <a:lnTo>
                  <a:pt x="1550" y="949"/>
                </a:lnTo>
                <a:lnTo>
                  <a:pt x="1555" y="953"/>
                </a:lnTo>
                <a:lnTo>
                  <a:pt x="1559" y="924"/>
                </a:lnTo>
                <a:lnTo>
                  <a:pt x="1563" y="930"/>
                </a:lnTo>
                <a:lnTo>
                  <a:pt x="1568" y="945"/>
                </a:lnTo>
                <a:lnTo>
                  <a:pt x="1572" y="942"/>
                </a:lnTo>
                <a:lnTo>
                  <a:pt x="1576" y="938"/>
                </a:lnTo>
                <a:lnTo>
                  <a:pt x="1580" y="968"/>
                </a:lnTo>
                <a:lnTo>
                  <a:pt x="1585" y="961"/>
                </a:lnTo>
                <a:lnTo>
                  <a:pt x="1589" y="961"/>
                </a:lnTo>
                <a:lnTo>
                  <a:pt x="1593" y="936"/>
                </a:lnTo>
                <a:lnTo>
                  <a:pt x="1598" y="927"/>
                </a:lnTo>
                <a:lnTo>
                  <a:pt x="1602" y="926"/>
                </a:lnTo>
                <a:lnTo>
                  <a:pt x="1606" y="933"/>
                </a:lnTo>
                <a:lnTo>
                  <a:pt x="1611" y="934"/>
                </a:lnTo>
                <a:lnTo>
                  <a:pt x="1615" y="955"/>
                </a:lnTo>
                <a:lnTo>
                  <a:pt x="1619" y="939"/>
                </a:lnTo>
                <a:lnTo>
                  <a:pt x="1623" y="951"/>
                </a:lnTo>
                <a:lnTo>
                  <a:pt x="1628" y="940"/>
                </a:lnTo>
                <a:lnTo>
                  <a:pt x="1632" y="933"/>
                </a:lnTo>
                <a:lnTo>
                  <a:pt x="1636" y="959"/>
                </a:lnTo>
                <a:lnTo>
                  <a:pt x="1641" y="944"/>
                </a:lnTo>
                <a:lnTo>
                  <a:pt x="1645" y="944"/>
                </a:lnTo>
                <a:lnTo>
                  <a:pt x="1649" y="954"/>
                </a:lnTo>
                <a:lnTo>
                  <a:pt x="1653" y="945"/>
                </a:lnTo>
                <a:lnTo>
                  <a:pt x="1658" y="955"/>
                </a:lnTo>
                <a:lnTo>
                  <a:pt x="1663" y="944"/>
                </a:lnTo>
                <a:lnTo>
                  <a:pt x="1666" y="963"/>
                </a:lnTo>
                <a:lnTo>
                  <a:pt x="1671" y="963"/>
                </a:lnTo>
                <a:lnTo>
                  <a:pt x="1675" y="943"/>
                </a:lnTo>
                <a:lnTo>
                  <a:pt x="1680" y="955"/>
                </a:lnTo>
                <a:lnTo>
                  <a:pt x="1683" y="975"/>
                </a:lnTo>
                <a:lnTo>
                  <a:pt x="1688" y="966"/>
                </a:lnTo>
                <a:lnTo>
                  <a:pt x="1693" y="959"/>
                </a:lnTo>
                <a:lnTo>
                  <a:pt x="1696" y="950"/>
                </a:lnTo>
                <a:lnTo>
                  <a:pt x="1701" y="930"/>
                </a:lnTo>
                <a:lnTo>
                  <a:pt x="1705" y="934"/>
                </a:lnTo>
                <a:lnTo>
                  <a:pt x="1710" y="959"/>
                </a:lnTo>
                <a:lnTo>
                  <a:pt x="1714" y="955"/>
                </a:lnTo>
                <a:lnTo>
                  <a:pt x="1718" y="958"/>
                </a:lnTo>
                <a:lnTo>
                  <a:pt x="1723" y="981"/>
                </a:lnTo>
                <a:lnTo>
                  <a:pt x="1727" y="953"/>
                </a:lnTo>
                <a:lnTo>
                  <a:pt x="1731" y="948"/>
                </a:lnTo>
                <a:lnTo>
                  <a:pt x="1735" y="948"/>
                </a:lnTo>
                <a:lnTo>
                  <a:pt x="1740" y="938"/>
                </a:lnTo>
                <a:lnTo>
                  <a:pt x="1744" y="949"/>
                </a:lnTo>
                <a:lnTo>
                  <a:pt x="1748" y="959"/>
                </a:lnTo>
                <a:lnTo>
                  <a:pt x="1753" y="931"/>
                </a:lnTo>
                <a:lnTo>
                  <a:pt x="1757" y="955"/>
                </a:lnTo>
                <a:lnTo>
                  <a:pt x="1761" y="934"/>
                </a:lnTo>
                <a:lnTo>
                  <a:pt x="1766" y="964"/>
                </a:lnTo>
                <a:lnTo>
                  <a:pt x="1770" y="996"/>
                </a:lnTo>
                <a:lnTo>
                  <a:pt x="1774" y="985"/>
                </a:lnTo>
                <a:lnTo>
                  <a:pt x="1778" y="963"/>
                </a:lnTo>
                <a:lnTo>
                  <a:pt x="1783" y="966"/>
                </a:lnTo>
                <a:lnTo>
                  <a:pt x="1787" y="945"/>
                </a:lnTo>
                <a:lnTo>
                  <a:pt x="1791" y="955"/>
                </a:lnTo>
                <a:lnTo>
                  <a:pt x="1796" y="969"/>
                </a:lnTo>
                <a:lnTo>
                  <a:pt x="1800" y="960"/>
                </a:lnTo>
                <a:lnTo>
                  <a:pt x="1804" y="940"/>
                </a:lnTo>
                <a:lnTo>
                  <a:pt x="1808" y="932"/>
                </a:lnTo>
                <a:lnTo>
                  <a:pt x="1813" y="950"/>
                </a:lnTo>
                <a:lnTo>
                  <a:pt x="1817" y="965"/>
                </a:lnTo>
                <a:lnTo>
                  <a:pt x="1821" y="966"/>
                </a:lnTo>
                <a:lnTo>
                  <a:pt x="1826" y="979"/>
                </a:lnTo>
                <a:lnTo>
                  <a:pt x="1830" y="966"/>
                </a:lnTo>
                <a:lnTo>
                  <a:pt x="1834" y="970"/>
                </a:lnTo>
                <a:lnTo>
                  <a:pt x="1838" y="951"/>
                </a:lnTo>
                <a:lnTo>
                  <a:pt x="1843" y="960"/>
                </a:lnTo>
                <a:lnTo>
                  <a:pt x="1847" y="985"/>
                </a:lnTo>
                <a:lnTo>
                  <a:pt x="1851" y="984"/>
                </a:lnTo>
                <a:lnTo>
                  <a:pt x="1856" y="972"/>
                </a:lnTo>
                <a:lnTo>
                  <a:pt x="1860" y="987"/>
                </a:lnTo>
                <a:lnTo>
                  <a:pt x="1864" y="982"/>
                </a:lnTo>
                <a:lnTo>
                  <a:pt x="1869" y="963"/>
                </a:lnTo>
                <a:lnTo>
                  <a:pt x="1873" y="976"/>
                </a:lnTo>
                <a:lnTo>
                  <a:pt x="1877" y="949"/>
                </a:lnTo>
                <a:lnTo>
                  <a:pt x="1881" y="952"/>
                </a:lnTo>
                <a:lnTo>
                  <a:pt x="1886" y="964"/>
                </a:lnTo>
                <a:lnTo>
                  <a:pt x="1890" y="980"/>
                </a:lnTo>
                <a:lnTo>
                  <a:pt x="1894" y="1009"/>
                </a:lnTo>
                <a:lnTo>
                  <a:pt x="1899" y="967"/>
                </a:lnTo>
                <a:lnTo>
                  <a:pt x="1903" y="984"/>
                </a:lnTo>
                <a:lnTo>
                  <a:pt x="1907" y="974"/>
                </a:lnTo>
                <a:lnTo>
                  <a:pt x="1911" y="977"/>
                </a:lnTo>
                <a:lnTo>
                  <a:pt x="1916" y="979"/>
                </a:lnTo>
                <a:lnTo>
                  <a:pt x="1920" y="988"/>
                </a:lnTo>
                <a:lnTo>
                  <a:pt x="1924" y="974"/>
                </a:lnTo>
                <a:lnTo>
                  <a:pt x="1929" y="987"/>
                </a:lnTo>
                <a:lnTo>
                  <a:pt x="1933" y="981"/>
                </a:lnTo>
                <a:lnTo>
                  <a:pt x="1937" y="994"/>
                </a:lnTo>
                <a:lnTo>
                  <a:pt x="1941" y="957"/>
                </a:lnTo>
                <a:lnTo>
                  <a:pt x="1946" y="995"/>
                </a:lnTo>
                <a:lnTo>
                  <a:pt x="1950" y="971"/>
                </a:lnTo>
                <a:lnTo>
                  <a:pt x="1954" y="971"/>
                </a:lnTo>
                <a:lnTo>
                  <a:pt x="1959" y="991"/>
                </a:lnTo>
                <a:lnTo>
                  <a:pt x="1963" y="971"/>
                </a:lnTo>
                <a:lnTo>
                  <a:pt x="1967" y="982"/>
                </a:lnTo>
                <a:lnTo>
                  <a:pt x="1972" y="985"/>
                </a:lnTo>
                <a:lnTo>
                  <a:pt x="1976" y="987"/>
                </a:lnTo>
                <a:lnTo>
                  <a:pt x="1980" y="980"/>
                </a:lnTo>
                <a:lnTo>
                  <a:pt x="1984" y="964"/>
                </a:lnTo>
                <a:lnTo>
                  <a:pt x="1989" y="968"/>
                </a:lnTo>
                <a:lnTo>
                  <a:pt x="1993" y="970"/>
                </a:lnTo>
                <a:lnTo>
                  <a:pt x="1997" y="991"/>
                </a:lnTo>
                <a:lnTo>
                  <a:pt x="2002" y="991"/>
                </a:lnTo>
                <a:lnTo>
                  <a:pt x="2006" y="1008"/>
                </a:lnTo>
                <a:lnTo>
                  <a:pt x="2010" y="961"/>
                </a:lnTo>
                <a:lnTo>
                  <a:pt x="2014" y="1005"/>
                </a:lnTo>
                <a:lnTo>
                  <a:pt x="2019" y="1001"/>
                </a:lnTo>
                <a:lnTo>
                  <a:pt x="2023" y="964"/>
                </a:lnTo>
                <a:lnTo>
                  <a:pt x="2027" y="964"/>
                </a:lnTo>
                <a:lnTo>
                  <a:pt x="2032" y="966"/>
                </a:lnTo>
                <a:lnTo>
                  <a:pt x="2036" y="994"/>
                </a:lnTo>
                <a:lnTo>
                  <a:pt x="2040" y="972"/>
                </a:lnTo>
                <a:lnTo>
                  <a:pt x="2044" y="993"/>
                </a:lnTo>
                <a:lnTo>
                  <a:pt x="2049" y="993"/>
                </a:lnTo>
                <a:lnTo>
                  <a:pt x="2053" y="981"/>
                </a:lnTo>
                <a:lnTo>
                  <a:pt x="2057" y="987"/>
                </a:lnTo>
                <a:lnTo>
                  <a:pt x="2062" y="989"/>
                </a:lnTo>
                <a:lnTo>
                  <a:pt x="2066" y="982"/>
                </a:lnTo>
                <a:lnTo>
                  <a:pt x="2070" y="991"/>
                </a:lnTo>
                <a:lnTo>
                  <a:pt x="2074" y="1017"/>
                </a:lnTo>
                <a:lnTo>
                  <a:pt x="2079" y="1000"/>
                </a:lnTo>
                <a:lnTo>
                  <a:pt x="2084" y="993"/>
                </a:lnTo>
                <a:lnTo>
                  <a:pt x="2087" y="971"/>
                </a:lnTo>
                <a:lnTo>
                  <a:pt x="2092" y="997"/>
                </a:lnTo>
                <a:lnTo>
                  <a:pt x="2096" y="989"/>
                </a:lnTo>
                <a:lnTo>
                  <a:pt x="2100" y="993"/>
                </a:lnTo>
                <a:lnTo>
                  <a:pt x="2105" y="989"/>
                </a:lnTo>
                <a:lnTo>
                  <a:pt x="2109" y="993"/>
                </a:lnTo>
                <a:lnTo>
                  <a:pt x="2114" y="1009"/>
                </a:lnTo>
                <a:lnTo>
                  <a:pt x="2117" y="985"/>
                </a:lnTo>
                <a:lnTo>
                  <a:pt x="2122" y="1030"/>
                </a:lnTo>
                <a:lnTo>
                  <a:pt x="2126" y="994"/>
                </a:lnTo>
                <a:lnTo>
                  <a:pt x="2130" y="981"/>
                </a:lnTo>
                <a:lnTo>
                  <a:pt x="2135" y="994"/>
                </a:lnTo>
                <a:lnTo>
                  <a:pt x="2139" y="987"/>
                </a:lnTo>
                <a:lnTo>
                  <a:pt x="2144" y="985"/>
                </a:lnTo>
                <a:lnTo>
                  <a:pt x="2147" y="985"/>
                </a:lnTo>
                <a:lnTo>
                  <a:pt x="2152" y="999"/>
                </a:lnTo>
                <a:lnTo>
                  <a:pt x="2157" y="991"/>
                </a:lnTo>
                <a:lnTo>
                  <a:pt x="2161" y="981"/>
                </a:lnTo>
                <a:lnTo>
                  <a:pt x="2165" y="978"/>
                </a:lnTo>
                <a:lnTo>
                  <a:pt x="2169" y="982"/>
                </a:lnTo>
                <a:lnTo>
                  <a:pt x="2174" y="1004"/>
                </a:lnTo>
                <a:lnTo>
                  <a:pt x="2177" y="996"/>
                </a:lnTo>
                <a:lnTo>
                  <a:pt x="2182" y="1020"/>
                </a:lnTo>
                <a:lnTo>
                  <a:pt x="2187" y="1008"/>
                </a:lnTo>
                <a:lnTo>
                  <a:pt x="2191" y="1013"/>
                </a:lnTo>
                <a:lnTo>
                  <a:pt x="2195" y="1000"/>
                </a:lnTo>
                <a:lnTo>
                  <a:pt x="2199" y="1000"/>
                </a:lnTo>
                <a:lnTo>
                  <a:pt x="2204" y="985"/>
                </a:lnTo>
                <a:lnTo>
                  <a:pt x="2208" y="978"/>
                </a:lnTo>
                <a:lnTo>
                  <a:pt x="2212" y="1019"/>
                </a:lnTo>
                <a:lnTo>
                  <a:pt x="2217" y="1009"/>
                </a:lnTo>
                <a:lnTo>
                  <a:pt x="2221" y="994"/>
                </a:lnTo>
                <a:lnTo>
                  <a:pt x="2225" y="994"/>
                </a:lnTo>
                <a:lnTo>
                  <a:pt x="2229" y="981"/>
                </a:lnTo>
                <a:lnTo>
                  <a:pt x="2234" y="995"/>
                </a:lnTo>
                <a:lnTo>
                  <a:pt x="2238" y="1015"/>
                </a:lnTo>
                <a:lnTo>
                  <a:pt x="2242" y="1019"/>
                </a:lnTo>
                <a:lnTo>
                  <a:pt x="2247" y="991"/>
                </a:lnTo>
                <a:lnTo>
                  <a:pt x="2251" y="991"/>
                </a:lnTo>
                <a:lnTo>
                  <a:pt x="2255" y="1008"/>
                </a:lnTo>
                <a:lnTo>
                  <a:pt x="2260" y="1010"/>
                </a:lnTo>
                <a:lnTo>
                  <a:pt x="2264" y="1024"/>
                </a:lnTo>
                <a:lnTo>
                  <a:pt x="2268" y="1011"/>
                </a:lnTo>
                <a:lnTo>
                  <a:pt x="2272" y="1022"/>
                </a:lnTo>
                <a:lnTo>
                  <a:pt x="2277" y="1003"/>
                </a:lnTo>
                <a:lnTo>
                  <a:pt x="2281" y="1001"/>
                </a:lnTo>
                <a:lnTo>
                  <a:pt x="2285" y="1005"/>
                </a:lnTo>
                <a:lnTo>
                  <a:pt x="2290" y="1026"/>
                </a:lnTo>
                <a:lnTo>
                  <a:pt x="2294" y="1005"/>
                </a:lnTo>
                <a:lnTo>
                  <a:pt x="2298" y="1010"/>
                </a:lnTo>
                <a:lnTo>
                  <a:pt x="2302" y="1006"/>
                </a:lnTo>
                <a:lnTo>
                  <a:pt x="2307" y="1013"/>
                </a:lnTo>
                <a:lnTo>
                  <a:pt x="2311" y="1019"/>
                </a:lnTo>
                <a:lnTo>
                  <a:pt x="2315" y="1036"/>
                </a:lnTo>
                <a:lnTo>
                  <a:pt x="2320" y="1026"/>
                </a:lnTo>
                <a:lnTo>
                  <a:pt x="2324" y="1013"/>
                </a:lnTo>
                <a:lnTo>
                  <a:pt x="2328" y="1015"/>
                </a:lnTo>
                <a:lnTo>
                  <a:pt x="2332" y="1017"/>
                </a:lnTo>
                <a:lnTo>
                  <a:pt x="2337" y="1021"/>
                </a:lnTo>
                <a:lnTo>
                  <a:pt x="2341" y="1033"/>
                </a:lnTo>
                <a:lnTo>
                  <a:pt x="2345" y="1005"/>
                </a:lnTo>
                <a:lnTo>
                  <a:pt x="2350" y="1023"/>
                </a:lnTo>
                <a:lnTo>
                  <a:pt x="2354" y="1041"/>
                </a:lnTo>
                <a:lnTo>
                  <a:pt x="2358" y="1021"/>
                </a:lnTo>
                <a:lnTo>
                  <a:pt x="2363" y="1043"/>
                </a:lnTo>
                <a:lnTo>
                  <a:pt x="2367" y="1031"/>
                </a:lnTo>
                <a:lnTo>
                  <a:pt x="2371" y="1008"/>
                </a:lnTo>
                <a:lnTo>
                  <a:pt x="2375" y="1034"/>
                </a:lnTo>
                <a:lnTo>
                  <a:pt x="2380" y="1041"/>
                </a:lnTo>
                <a:lnTo>
                  <a:pt x="2384" y="1011"/>
                </a:lnTo>
                <a:lnTo>
                  <a:pt x="2388" y="1006"/>
                </a:lnTo>
                <a:lnTo>
                  <a:pt x="2393" y="1002"/>
                </a:lnTo>
                <a:lnTo>
                  <a:pt x="2397" y="1045"/>
                </a:lnTo>
                <a:lnTo>
                  <a:pt x="2401" y="1044"/>
                </a:lnTo>
                <a:lnTo>
                  <a:pt x="2405" y="1019"/>
                </a:lnTo>
                <a:lnTo>
                  <a:pt x="2410" y="1029"/>
                </a:lnTo>
                <a:lnTo>
                  <a:pt x="2414" y="1015"/>
                </a:lnTo>
                <a:lnTo>
                  <a:pt x="2418" y="1007"/>
                </a:lnTo>
                <a:lnTo>
                  <a:pt x="2423" y="1024"/>
                </a:lnTo>
                <a:lnTo>
                  <a:pt x="2427" y="1042"/>
                </a:lnTo>
                <a:lnTo>
                  <a:pt x="2431" y="1037"/>
                </a:lnTo>
                <a:lnTo>
                  <a:pt x="2435" y="1027"/>
                </a:lnTo>
                <a:lnTo>
                  <a:pt x="2440" y="1017"/>
                </a:lnTo>
                <a:lnTo>
                  <a:pt x="2444" y="1012"/>
                </a:lnTo>
                <a:lnTo>
                  <a:pt x="2448" y="1009"/>
                </a:lnTo>
                <a:lnTo>
                  <a:pt x="2453" y="1008"/>
                </a:lnTo>
                <a:lnTo>
                  <a:pt x="2457" y="1009"/>
                </a:lnTo>
                <a:lnTo>
                  <a:pt x="2461" y="1028"/>
                </a:lnTo>
                <a:lnTo>
                  <a:pt x="2466" y="1040"/>
                </a:lnTo>
                <a:lnTo>
                  <a:pt x="2470" y="1027"/>
                </a:lnTo>
                <a:lnTo>
                  <a:pt x="2474" y="1041"/>
                </a:lnTo>
                <a:lnTo>
                  <a:pt x="2478" y="1030"/>
                </a:lnTo>
                <a:lnTo>
                  <a:pt x="2483" y="1024"/>
                </a:lnTo>
                <a:lnTo>
                  <a:pt x="2487" y="1034"/>
                </a:lnTo>
                <a:lnTo>
                  <a:pt x="2491" y="1036"/>
                </a:lnTo>
                <a:lnTo>
                  <a:pt x="2496" y="1039"/>
                </a:lnTo>
                <a:lnTo>
                  <a:pt x="2500" y="1019"/>
                </a:lnTo>
                <a:lnTo>
                  <a:pt x="2504" y="1024"/>
                </a:lnTo>
                <a:lnTo>
                  <a:pt x="2508" y="1022"/>
                </a:lnTo>
                <a:lnTo>
                  <a:pt x="2513" y="1029"/>
                </a:lnTo>
                <a:lnTo>
                  <a:pt x="2518" y="1057"/>
                </a:lnTo>
                <a:lnTo>
                  <a:pt x="2521" y="1056"/>
                </a:lnTo>
                <a:lnTo>
                  <a:pt x="2526" y="1034"/>
                </a:lnTo>
                <a:lnTo>
                  <a:pt x="2530" y="1019"/>
                </a:lnTo>
                <a:lnTo>
                  <a:pt x="2534" y="1046"/>
                </a:lnTo>
                <a:lnTo>
                  <a:pt x="2538" y="1051"/>
                </a:lnTo>
                <a:lnTo>
                  <a:pt x="2543" y="1040"/>
                </a:lnTo>
                <a:lnTo>
                  <a:pt x="2548" y="1030"/>
                </a:lnTo>
                <a:lnTo>
                  <a:pt x="2551" y="1038"/>
                </a:lnTo>
                <a:lnTo>
                  <a:pt x="2556" y="1045"/>
                </a:lnTo>
                <a:lnTo>
                  <a:pt x="2560" y="1043"/>
                </a:lnTo>
                <a:lnTo>
                  <a:pt x="2564" y="1028"/>
                </a:lnTo>
                <a:lnTo>
                  <a:pt x="2569" y="994"/>
                </a:lnTo>
                <a:lnTo>
                  <a:pt x="2573" y="1015"/>
                </a:lnTo>
                <a:lnTo>
                  <a:pt x="2578" y="1001"/>
                </a:lnTo>
                <a:lnTo>
                  <a:pt x="2581" y="1011"/>
                </a:lnTo>
                <a:lnTo>
                  <a:pt x="2586" y="1017"/>
                </a:lnTo>
                <a:lnTo>
                  <a:pt x="2590" y="1022"/>
                </a:lnTo>
                <a:lnTo>
                  <a:pt x="2595" y="1049"/>
                </a:lnTo>
                <a:lnTo>
                  <a:pt x="2599" y="1030"/>
                </a:lnTo>
                <a:lnTo>
                  <a:pt x="2603" y="999"/>
                </a:lnTo>
                <a:lnTo>
                  <a:pt x="2608" y="1028"/>
                </a:lnTo>
                <a:lnTo>
                  <a:pt x="2611" y="1009"/>
                </a:lnTo>
                <a:lnTo>
                  <a:pt x="2616" y="1026"/>
                </a:lnTo>
                <a:lnTo>
                  <a:pt x="2621" y="1012"/>
                </a:lnTo>
                <a:lnTo>
                  <a:pt x="2625" y="1018"/>
                </a:lnTo>
                <a:lnTo>
                  <a:pt x="2629" y="1042"/>
                </a:lnTo>
                <a:lnTo>
                  <a:pt x="2633" y="1002"/>
                </a:lnTo>
                <a:lnTo>
                  <a:pt x="2638" y="989"/>
                </a:lnTo>
                <a:lnTo>
                  <a:pt x="2642" y="997"/>
                </a:lnTo>
                <a:lnTo>
                  <a:pt x="2646" y="1014"/>
                </a:lnTo>
                <a:lnTo>
                  <a:pt x="2651" y="1021"/>
                </a:lnTo>
                <a:lnTo>
                  <a:pt x="2655" y="1014"/>
                </a:lnTo>
                <a:lnTo>
                  <a:pt x="2659" y="998"/>
                </a:lnTo>
                <a:lnTo>
                  <a:pt x="2663" y="998"/>
                </a:lnTo>
                <a:lnTo>
                  <a:pt x="2668" y="981"/>
                </a:lnTo>
                <a:lnTo>
                  <a:pt x="2672" y="974"/>
                </a:lnTo>
                <a:lnTo>
                  <a:pt x="2676" y="994"/>
                </a:lnTo>
                <a:lnTo>
                  <a:pt x="2681" y="1014"/>
                </a:lnTo>
                <a:lnTo>
                  <a:pt x="2685" y="984"/>
                </a:lnTo>
                <a:lnTo>
                  <a:pt x="2689" y="1002"/>
                </a:lnTo>
                <a:lnTo>
                  <a:pt x="2693" y="1015"/>
                </a:lnTo>
                <a:lnTo>
                  <a:pt x="2698" y="1017"/>
                </a:lnTo>
              </a:path>
            </a:pathLst>
          </a:custGeom>
          <a:noFill/>
          <a:ln w="4763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89" name="Line 108"/>
          <p:cNvSpPr>
            <a:spLocks noChangeShapeType="1"/>
          </p:cNvSpPr>
          <p:nvPr/>
        </p:nvSpPr>
        <p:spPr bwMode="auto">
          <a:xfrm>
            <a:off x="955675" y="4592638"/>
            <a:ext cx="4032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90" name="Rectangle 109"/>
          <p:cNvSpPr>
            <a:spLocks noChangeArrowheads="1"/>
          </p:cNvSpPr>
          <p:nvPr/>
        </p:nvSpPr>
        <p:spPr bwMode="auto">
          <a:xfrm>
            <a:off x="1362075" y="4470400"/>
            <a:ext cx="9032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Geneva" charset="0"/>
              </a:rPr>
              <a:t> Low res.  </a:t>
            </a:r>
            <a:endParaRPr lang="en-US" sz="2400">
              <a:latin typeface="Times" charset="0"/>
            </a:endParaRPr>
          </a:p>
        </p:txBody>
      </p:sp>
      <p:sp>
        <p:nvSpPr>
          <p:cNvPr id="37991" name="Line 110"/>
          <p:cNvSpPr>
            <a:spLocks noChangeShapeType="1"/>
          </p:cNvSpPr>
          <p:nvPr/>
        </p:nvSpPr>
        <p:spPr bwMode="auto">
          <a:xfrm>
            <a:off x="2532063" y="4592638"/>
            <a:ext cx="403225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92" name="Rectangle 111"/>
          <p:cNvSpPr>
            <a:spLocks noChangeArrowheads="1"/>
          </p:cNvSpPr>
          <p:nvPr/>
        </p:nvSpPr>
        <p:spPr bwMode="auto">
          <a:xfrm>
            <a:off x="2938463" y="4470400"/>
            <a:ext cx="10874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Geneva" charset="0"/>
              </a:rPr>
              <a:t> Medium res.</a:t>
            </a:r>
            <a:endParaRPr lang="en-US" sz="2400">
              <a:latin typeface="Times" charset="0"/>
            </a:endParaRPr>
          </a:p>
        </p:txBody>
      </p:sp>
      <p:sp>
        <p:nvSpPr>
          <p:cNvPr id="37993" name="Line 112"/>
          <p:cNvSpPr>
            <a:spLocks noChangeShapeType="1"/>
          </p:cNvSpPr>
          <p:nvPr/>
        </p:nvSpPr>
        <p:spPr bwMode="auto">
          <a:xfrm>
            <a:off x="955675" y="4824413"/>
            <a:ext cx="403225" cy="15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94" name="Rectangle 113"/>
          <p:cNvSpPr>
            <a:spLocks noChangeArrowheads="1"/>
          </p:cNvSpPr>
          <p:nvPr/>
        </p:nvSpPr>
        <p:spPr bwMode="auto">
          <a:xfrm>
            <a:off x="1362075" y="4702175"/>
            <a:ext cx="869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Geneva" charset="0"/>
              </a:rPr>
              <a:t> High res. </a:t>
            </a:r>
            <a:endParaRPr lang="en-US" sz="2400">
              <a:latin typeface="Times" charset="0"/>
            </a:endParaRPr>
          </a:p>
        </p:txBody>
      </p:sp>
      <p:sp>
        <p:nvSpPr>
          <p:cNvPr id="37995" name="Line 114"/>
          <p:cNvSpPr>
            <a:spLocks noChangeShapeType="1"/>
          </p:cNvSpPr>
          <p:nvPr/>
        </p:nvSpPr>
        <p:spPr bwMode="auto">
          <a:xfrm>
            <a:off x="2532063" y="4824413"/>
            <a:ext cx="403225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96" name="Rectangle 115"/>
          <p:cNvSpPr>
            <a:spLocks noChangeArrowheads="1"/>
          </p:cNvSpPr>
          <p:nvPr/>
        </p:nvSpPr>
        <p:spPr bwMode="auto">
          <a:xfrm>
            <a:off x="2938463" y="4702175"/>
            <a:ext cx="139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Geneva" charset="0"/>
              </a:rPr>
              <a:t> Low res. + AMR</a:t>
            </a:r>
            <a:endParaRPr lang="en-US" sz="2400">
              <a:latin typeface="Times" charset="0"/>
            </a:endParaRPr>
          </a:p>
        </p:txBody>
      </p:sp>
      <p:sp>
        <p:nvSpPr>
          <p:cNvPr id="37997" name="Rectangle 121"/>
          <p:cNvSpPr>
            <a:spLocks noChangeArrowheads="1"/>
          </p:cNvSpPr>
          <p:nvPr/>
        </p:nvSpPr>
        <p:spPr bwMode="auto">
          <a:xfrm rot="-5400000">
            <a:off x="-846138" y="5286375"/>
            <a:ext cx="1878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Emittance</a:t>
            </a:r>
            <a:r>
              <a:rPr lang="en-US" sz="1400">
                <a:solidFill>
                  <a:srgbClr val="000000"/>
                </a:solidFill>
              </a:rPr>
              <a:t> (mm.mrad)</a:t>
            </a:r>
          </a:p>
        </p:txBody>
      </p:sp>
      <p:sp>
        <p:nvSpPr>
          <p:cNvPr id="37998" name="Rectangle 122"/>
          <p:cNvSpPr>
            <a:spLocks noChangeArrowheads="1"/>
          </p:cNvSpPr>
          <p:nvPr/>
        </p:nvSpPr>
        <p:spPr bwMode="auto">
          <a:xfrm>
            <a:off x="2571750" y="6589713"/>
            <a:ext cx="1317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Z</a:t>
            </a:r>
            <a:endParaRPr lang="en-US" sz="2400">
              <a:latin typeface="Times" charset="0"/>
            </a:endParaRPr>
          </a:p>
        </p:txBody>
      </p:sp>
      <p:sp>
        <p:nvSpPr>
          <p:cNvPr id="37999" name="Rectangle 123"/>
          <p:cNvSpPr>
            <a:spLocks noChangeArrowheads="1"/>
          </p:cNvSpPr>
          <p:nvPr/>
        </p:nvSpPr>
        <p:spPr bwMode="auto">
          <a:xfrm>
            <a:off x="2689225" y="6589713"/>
            <a:ext cx="7143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(</a:t>
            </a:r>
            <a:endParaRPr lang="en-US" sz="2400">
              <a:latin typeface="Times" charset="0"/>
            </a:endParaRPr>
          </a:p>
        </p:txBody>
      </p:sp>
      <p:sp>
        <p:nvSpPr>
          <p:cNvPr id="38000" name="Rectangle 124"/>
          <p:cNvSpPr>
            <a:spLocks noChangeArrowheads="1"/>
          </p:cNvSpPr>
          <p:nvPr/>
        </p:nvSpPr>
        <p:spPr bwMode="auto">
          <a:xfrm>
            <a:off x="2754313" y="6589713"/>
            <a:ext cx="17938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m</a:t>
            </a:r>
            <a:endParaRPr lang="en-US" sz="2400">
              <a:latin typeface="Times" charset="0"/>
            </a:endParaRPr>
          </a:p>
        </p:txBody>
      </p:sp>
      <p:sp>
        <p:nvSpPr>
          <p:cNvPr id="38001" name="Rectangle 125"/>
          <p:cNvSpPr>
            <a:spLocks noChangeArrowheads="1"/>
          </p:cNvSpPr>
          <p:nvPr/>
        </p:nvSpPr>
        <p:spPr bwMode="auto">
          <a:xfrm>
            <a:off x="2913063" y="6589713"/>
            <a:ext cx="714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)</a:t>
            </a:r>
            <a:endParaRPr lang="en-US" sz="2400">
              <a:latin typeface="Times" charset="0"/>
            </a:endParaRPr>
          </a:p>
        </p:txBody>
      </p:sp>
      <p:sp>
        <p:nvSpPr>
          <p:cNvPr id="37890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2" descr="NDCX_2_Logo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3"/>
          <a:stretch>
            <a:fillRect/>
          </a:stretch>
        </p:blipFill>
        <p:spPr bwMode="auto">
          <a:xfrm>
            <a:off x="36513" y="5384212"/>
            <a:ext cx="198437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6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54FB63-7EF1-1942-A2F0-E971CF887BF1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109570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109571" name="Title 12"/>
          <p:cNvSpPr>
            <a:spLocks/>
          </p:cNvSpPr>
          <p:nvPr/>
        </p:nvSpPr>
        <p:spPr bwMode="auto">
          <a:xfrm>
            <a:off x="177800" y="0"/>
            <a:ext cx="79803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en-US" sz="2400">
                <a:solidFill>
                  <a:schemeClr val="bg1"/>
                </a:solidFill>
                <a:latin typeface="Chalkboard" charset="0"/>
              </a:rPr>
              <a:t>NDCX-II, A Short-pulse Ion Beam Driver for Near-term WDM and Target Physics Studies is under construction</a:t>
            </a:r>
            <a:r>
              <a:rPr lang="en-US" sz="2400">
                <a:solidFill>
                  <a:srgbClr val="FFFF00"/>
                </a:solidFill>
                <a:latin typeface="Helvetica" charset="0"/>
              </a:rPr>
              <a:t> </a:t>
            </a:r>
          </a:p>
        </p:txBody>
      </p:sp>
      <p:pic>
        <p:nvPicPr>
          <p:cNvPr id="109573" name="Picture 4" descr="AR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0"/>
            <a:ext cx="8747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31" descr="NDCX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25"/>
            <a:ext cx="5016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2" descr="Target_01062007_02_00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4"/>
          <a:stretch>
            <a:fillRect/>
          </a:stretch>
        </p:blipFill>
        <p:spPr bwMode="auto">
          <a:xfrm>
            <a:off x="5097463" y="3663950"/>
            <a:ext cx="389731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Text Box 3"/>
          <p:cNvSpPr txBox="1">
            <a:spLocks noChangeArrowheads="1"/>
          </p:cNvSpPr>
          <p:nvPr/>
        </p:nvSpPr>
        <p:spPr bwMode="auto">
          <a:xfrm>
            <a:off x="5041900" y="3646488"/>
            <a:ext cx="2667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  <a:tab pos="25781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FFFFCC"/>
                </a:solidFill>
                <a:latin typeface="Helvetica" charset="0"/>
              </a:rPr>
              <a:t>LITHIUM ION BEAM BUNCH (ultimate goals)</a:t>
            </a:r>
          </a:p>
          <a:p>
            <a:pPr eaLnBrk="1" hangingPunct="1"/>
            <a:endParaRPr lang="en-US" sz="900">
              <a:solidFill>
                <a:srgbClr val="FFFFCC"/>
              </a:solidFill>
              <a:latin typeface="Helvetica" charset="0"/>
            </a:endParaRPr>
          </a:p>
          <a:p>
            <a:pPr eaLnBrk="1" hangingPunct="1"/>
            <a:r>
              <a:rPr lang="en-US" sz="900">
                <a:solidFill>
                  <a:srgbClr val="FFFFCC"/>
                </a:solidFill>
                <a:latin typeface="Helvetica" charset="0"/>
              </a:rPr>
              <a:t>Final beam energy:	&gt; 3 MeV</a:t>
            </a:r>
          </a:p>
          <a:p>
            <a:pPr eaLnBrk="1" hangingPunct="1"/>
            <a:r>
              <a:rPr lang="en-US" sz="900">
                <a:solidFill>
                  <a:srgbClr val="FFFFCC"/>
                </a:solidFill>
                <a:latin typeface="Helvetica" charset="0"/>
              </a:rPr>
              <a:t>Final spot diameter :	~ 1 mm</a:t>
            </a:r>
          </a:p>
          <a:p>
            <a:pPr eaLnBrk="1" hangingPunct="1"/>
            <a:r>
              <a:rPr lang="en-US" sz="900">
                <a:solidFill>
                  <a:srgbClr val="FFFFCC"/>
                </a:solidFill>
                <a:latin typeface="Helvetica" charset="0"/>
              </a:rPr>
              <a:t>Final bunch length :	~ 1 cm or ~ 1 ns</a:t>
            </a:r>
          </a:p>
          <a:p>
            <a:pPr eaLnBrk="1" hangingPunct="1"/>
            <a:r>
              <a:rPr lang="en-US" sz="900">
                <a:solidFill>
                  <a:srgbClr val="FFFFCC"/>
                </a:solidFill>
                <a:latin typeface="Helvetica" charset="0"/>
              </a:rPr>
              <a:t>Total charge delivered: 	~ 30 nC</a:t>
            </a:r>
          </a:p>
        </p:txBody>
      </p:sp>
      <p:sp>
        <p:nvSpPr>
          <p:cNvPr id="109577" name="Line 4"/>
          <p:cNvSpPr>
            <a:spLocks noChangeShapeType="1"/>
          </p:cNvSpPr>
          <p:nvPr/>
        </p:nvSpPr>
        <p:spPr bwMode="auto">
          <a:xfrm flipH="1" flipV="1">
            <a:off x="8262938" y="5011738"/>
            <a:ext cx="144462" cy="336550"/>
          </a:xfrm>
          <a:prstGeom prst="line">
            <a:avLst/>
          </a:prstGeom>
          <a:noFill/>
          <a:ln w="1905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8" name="Text Box 5"/>
          <p:cNvSpPr txBox="1">
            <a:spLocks noChangeArrowheads="1"/>
          </p:cNvSpPr>
          <p:nvPr/>
        </p:nvSpPr>
        <p:spPr bwMode="auto">
          <a:xfrm>
            <a:off x="7900988" y="5299075"/>
            <a:ext cx="1073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F2FDC4"/>
                </a:solidFill>
                <a:latin typeface="Helvetica" charset="0"/>
              </a:rPr>
              <a:t>Exiting beam available</a:t>
            </a:r>
          </a:p>
          <a:p>
            <a:pPr algn="ctr" eaLnBrk="1" hangingPunct="1"/>
            <a:r>
              <a:rPr lang="en-US" sz="1000">
                <a:solidFill>
                  <a:srgbClr val="F2FDC4"/>
                </a:solidFill>
                <a:latin typeface="Helvetica" charset="0"/>
              </a:rPr>
              <a:t>for measurement</a:t>
            </a:r>
            <a:endParaRPr lang="en-US" sz="1000">
              <a:latin typeface="Times" charset="0"/>
            </a:endParaRPr>
          </a:p>
        </p:txBody>
      </p:sp>
      <p:sp>
        <p:nvSpPr>
          <p:cNvPr id="109579" name="Rectangle 6"/>
          <p:cNvSpPr>
            <a:spLocks noChangeArrowheads="1"/>
          </p:cNvSpPr>
          <p:nvPr/>
        </p:nvSpPr>
        <p:spPr bwMode="auto">
          <a:xfrm>
            <a:off x="7834313" y="3744913"/>
            <a:ext cx="10715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val="FFFFCC"/>
                </a:solidFill>
                <a:latin typeface="Helvetica" charset="0"/>
              </a:rPr>
              <a:t>TARGET</a:t>
            </a:r>
          </a:p>
          <a:p>
            <a:endParaRPr lang="en-US" sz="1000">
              <a:solidFill>
                <a:srgbClr val="FFFFCC"/>
              </a:solidFill>
              <a:latin typeface="Helvetica" charset="0"/>
            </a:endParaRPr>
          </a:p>
          <a:p>
            <a:r>
              <a:rPr lang="en-US" sz="1000">
                <a:solidFill>
                  <a:srgbClr val="FFFFCC"/>
                </a:solidFill>
                <a:latin typeface="Symbol" charset="0"/>
              </a:rPr>
              <a:t>m</a:t>
            </a:r>
            <a:r>
              <a:rPr lang="en-US" sz="1000">
                <a:solidFill>
                  <a:srgbClr val="FFFFCC"/>
                </a:solidFill>
                <a:latin typeface="Helvetica" charset="0"/>
              </a:rPr>
              <a:t>m foil or foam</a:t>
            </a:r>
          </a:p>
        </p:txBody>
      </p:sp>
      <p:sp>
        <p:nvSpPr>
          <p:cNvPr id="109580" name="Text Box 8"/>
          <p:cNvSpPr txBox="1">
            <a:spLocks noChangeArrowheads="1"/>
          </p:cNvSpPr>
          <p:nvPr/>
        </p:nvSpPr>
        <p:spPr bwMode="auto">
          <a:xfrm>
            <a:off x="5314950" y="5345113"/>
            <a:ext cx="187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FFFFCC"/>
                </a:solidFill>
                <a:latin typeface="Helvetica" charset="0"/>
              </a:rPr>
              <a:t>30 J/cm</a:t>
            </a:r>
            <a:r>
              <a:rPr lang="en-US" sz="1000" baseline="30000">
                <a:solidFill>
                  <a:srgbClr val="FFFFCC"/>
                </a:solidFill>
                <a:latin typeface="Helvetica" charset="0"/>
              </a:rPr>
              <a:t>2</a:t>
            </a:r>
            <a:r>
              <a:rPr lang="en-US" sz="1000">
                <a:solidFill>
                  <a:srgbClr val="FFFFCC"/>
                </a:solidFill>
                <a:latin typeface="Helvetica" charset="0"/>
              </a:rPr>
              <a:t> isochoric heating      </a:t>
            </a:r>
            <a:r>
              <a:rPr lang="en-US" sz="1000">
                <a:solidFill>
                  <a:srgbClr val="FFFFCC"/>
                </a:solidFill>
                <a:latin typeface="Tahoma" charset="0"/>
              </a:rPr>
              <a:t>  </a:t>
            </a:r>
          </a:p>
          <a:p>
            <a:pPr eaLnBrk="1" hangingPunct="1"/>
            <a:r>
              <a:rPr lang="en-US" sz="1000">
                <a:solidFill>
                  <a:srgbClr val="FFFFCC"/>
                </a:solidFill>
                <a:latin typeface="Tahoma" charset="0"/>
                <a:sym typeface="Wingdings" charset="0"/>
              </a:rPr>
              <a:t></a:t>
            </a:r>
            <a:r>
              <a:rPr lang="en-US" sz="1000">
                <a:solidFill>
                  <a:srgbClr val="FFFFCC"/>
                </a:solidFill>
                <a:latin typeface="Tahoma" charset="0"/>
              </a:rPr>
              <a:t>  </a:t>
            </a:r>
            <a:r>
              <a:rPr lang="en-US" sz="1000">
                <a:solidFill>
                  <a:srgbClr val="FFFFCC"/>
                </a:solidFill>
                <a:latin typeface="Helvetica" charset="0"/>
              </a:rPr>
              <a:t>aluminum temperature ~ 1 eV</a:t>
            </a:r>
          </a:p>
        </p:txBody>
      </p:sp>
      <p:sp>
        <p:nvSpPr>
          <p:cNvPr id="622636" name="Rectangle 44"/>
          <p:cNvSpPr>
            <a:spLocks noChangeArrowheads="1"/>
          </p:cNvSpPr>
          <p:nvPr/>
        </p:nvSpPr>
        <p:spPr bwMode="auto">
          <a:xfrm>
            <a:off x="4962525" y="1793875"/>
            <a:ext cx="3821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solidFill>
                  <a:srgbClr val="000099"/>
                </a:solidFill>
                <a:latin typeface="Chalkboard" charset="0"/>
              </a:rPr>
              <a:t>NDCX-II will enable studies of warm dense matter…</a:t>
            </a:r>
            <a:endParaRPr lang="en-US" sz="2200">
              <a:solidFill>
                <a:srgbClr val="000099"/>
              </a:solidFill>
            </a:endParaRPr>
          </a:p>
        </p:txBody>
      </p:sp>
      <p:sp>
        <p:nvSpPr>
          <p:cNvPr id="622637" name="Rectangle 45"/>
          <p:cNvSpPr>
            <a:spLocks noChangeArrowheads="1"/>
          </p:cNvSpPr>
          <p:nvPr/>
        </p:nvSpPr>
        <p:spPr bwMode="auto">
          <a:xfrm>
            <a:off x="1158875" y="4732338"/>
            <a:ext cx="2740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 i="1">
                <a:solidFill>
                  <a:srgbClr val="000099"/>
                </a:solidFill>
                <a:latin typeface="Chalkboard" charset="0"/>
              </a:rPr>
              <a:t>…and</a:t>
            </a:r>
            <a:r>
              <a:rPr lang="en-US" sz="2200">
                <a:solidFill>
                  <a:srgbClr val="000099"/>
                </a:solidFill>
                <a:latin typeface="Chalkboard" charset="0"/>
              </a:rPr>
              <a:t> key physics for ion direct drive.</a:t>
            </a:r>
            <a:endParaRPr lang="en-US" sz="220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CCCCB9-E61C-7A4D-B31E-E597FDBCA5D9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33858" name="Text Box 2"/>
          <p:cNvSpPr txBox="1">
            <a:spLocks noChangeArrowheads="1"/>
          </p:cNvSpPr>
          <p:nvPr/>
        </p:nvSpPr>
        <p:spPr bwMode="auto">
          <a:xfrm>
            <a:off x="741364" y="1187595"/>
            <a:ext cx="7640636" cy="34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E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charset="2"/>
              <a:buChar char="ü"/>
              <a:defRPr/>
            </a:pPr>
            <a:r>
              <a:rPr lang="en-US" sz="2000" dirty="0" smtClean="0">
                <a:solidFill>
                  <a:srgbClr val="000066"/>
                </a:solidFill>
                <a:latin typeface="Chalkboard" charset="0"/>
              </a:rPr>
              <a:t>Warp overview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000066"/>
                </a:solidFill>
                <a:latin typeface="Chalkboard" charset="0"/>
              </a:rPr>
              <a:t> </a:t>
            </a:r>
            <a:r>
              <a:rPr lang="en-US" sz="1800" dirty="0" smtClean="0">
                <a:solidFill>
                  <a:srgbClr val="000066"/>
                </a:solidFill>
                <a:latin typeface="Chalkboard" charset="0"/>
              </a:rPr>
              <a:t>origins (</a:t>
            </a:r>
            <a:r>
              <a:rPr lang="en-US" sz="1800" dirty="0">
                <a:solidFill>
                  <a:srgbClr val="000066"/>
                </a:solidFill>
                <a:latin typeface="Chalkboard" charset="0"/>
              </a:rPr>
              <a:t>Heavy Ion Inertial </a:t>
            </a:r>
            <a:r>
              <a:rPr lang="en-US" sz="1800" dirty="0" smtClean="0">
                <a:solidFill>
                  <a:srgbClr val="000066"/>
                </a:solidFill>
                <a:latin typeface="Chalkboard" charset="0"/>
              </a:rPr>
              <a:t>Fusion)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000066"/>
                </a:solidFill>
                <a:latin typeface="Chalkboard" charset="0"/>
              </a:rPr>
              <a:t> </a:t>
            </a:r>
            <a:r>
              <a:rPr lang="en-US" sz="1800" dirty="0" smtClean="0">
                <a:solidFill>
                  <a:srgbClr val="000066"/>
                </a:solidFill>
                <a:latin typeface="Chalkboard" charset="0"/>
              </a:rPr>
              <a:t>geometry, particle pushers, field solvers, </a:t>
            </a:r>
            <a:r>
              <a:rPr lang="en-US" sz="1800" dirty="0" err="1" smtClean="0">
                <a:solidFill>
                  <a:srgbClr val="000066"/>
                </a:solidFill>
                <a:latin typeface="Chalkboard" charset="0"/>
              </a:rPr>
              <a:t>etc</a:t>
            </a:r>
            <a:endParaRPr lang="en-US" sz="1800" dirty="0" smtClean="0">
              <a:solidFill>
                <a:srgbClr val="000066"/>
              </a:solidFill>
              <a:latin typeface="Chalkboard" charset="0"/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ü"/>
              <a:defRPr/>
            </a:pPr>
            <a:r>
              <a:rPr lang="en-US" sz="2000" dirty="0" smtClean="0">
                <a:solidFill>
                  <a:srgbClr val="000066"/>
                </a:solidFill>
                <a:latin typeface="Chalkboard" charset="0"/>
              </a:rPr>
              <a:t>Extra Features</a:t>
            </a:r>
            <a:endParaRPr lang="en-US" dirty="0" smtClean="0">
              <a:solidFill>
                <a:srgbClr val="000066"/>
              </a:solidFill>
              <a:latin typeface="Chalkboard" charset="0"/>
            </a:endParaRP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rgbClr val="000066"/>
                </a:solidFill>
                <a:latin typeface="Chalkboard" charset="0"/>
              </a:rPr>
              <a:t> Ionization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altLang="ja-JP" sz="1800" dirty="0" smtClean="0">
                <a:solidFill>
                  <a:srgbClr val="000066"/>
                </a:solidFill>
                <a:latin typeface="Chalkboard" charset="0"/>
              </a:rPr>
              <a:t> Interactivity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altLang="ja-JP" sz="1800" dirty="0">
                <a:solidFill>
                  <a:srgbClr val="000066"/>
                </a:solidFill>
                <a:latin typeface="Chalkboard" charset="0"/>
              </a:rPr>
              <a:t> </a:t>
            </a:r>
            <a:r>
              <a:rPr lang="en-US" sz="1800" dirty="0" smtClean="0">
                <a:solidFill>
                  <a:srgbClr val="000066"/>
                </a:solidFill>
                <a:latin typeface="Chalkboard" charset="0"/>
              </a:rPr>
              <a:t>Visualization</a:t>
            </a:r>
            <a:endParaRPr lang="en-US" sz="800" dirty="0" smtClean="0">
              <a:solidFill>
                <a:srgbClr val="000066"/>
              </a:solidFill>
              <a:latin typeface="Chalkboard" charset="0"/>
            </a:endParaRPr>
          </a:p>
          <a:p>
            <a:pPr marL="342900" indent="-342900">
              <a:spcBef>
                <a:spcPct val="50000"/>
              </a:spcBef>
              <a:buFont typeface="Wingdings" charset="2"/>
              <a:buChar char="ü"/>
              <a:defRPr/>
            </a:pPr>
            <a:r>
              <a:rPr lang="en-US" sz="2000" dirty="0" smtClean="0">
                <a:solidFill>
                  <a:srgbClr val="000066"/>
                </a:solidFill>
                <a:latin typeface="Chalkboard" charset="0"/>
              </a:rPr>
              <a:t>Summary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title"/>
          </p:nvPr>
        </p:nvSpPr>
        <p:spPr>
          <a:xfrm>
            <a:off x="284163" y="122238"/>
            <a:ext cx="8686800" cy="736600"/>
          </a:xfrm>
        </p:spPr>
        <p:txBody>
          <a:bodyPr/>
          <a:lstStyle/>
          <a:p>
            <a:pPr algn="ctr">
              <a:defRPr/>
            </a:pPr>
            <a:r>
              <a:rPr lang="en-US" sz="28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Outline</a:t>
            </a:r>
            <a:endParaRPr lang="en-US" sz="2800" b="0" dirty="0" smtClean="0">
              <a:solidFill>
                <a:srgbClr val="030A63"/>
              </a:solidFill>
              <a:latin typeface="Chalkboard" charset="0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567092-7C3C-4A4D-A890-DF37DEBCB6DA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18434" name="Date Placeholder 2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1" b="6311"/>
          <a:stretch>
            <a:fillRect/>
          </a:stretch>
        </p:blipFill>
        <p:spPr bwMode="auto">
          <a:xfrm>
            <a:off x="276225" y="957263"/>
            <a:ext cx="8520113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479425" y="5913438"/>
            <a:ext cx="83629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225425" indent="-225425" algn="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000" dirty="0">
                <a:solidFill>
                  <a:srgbClr val="000099"/>
                </a:solidFill>
                <a:latin typeface="Chalkboard" charset="0"/>
              </a:rPr>
              <a:t>…or perform High-Energy Density Physics (HEDP) studies.</a:t>
            </a: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193675" y="71438"/>
            <a:ext cx="8850313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>
              <a:lnSpc>
                <a:spcPct val="85000"/>
              </a:lnSpc>
              <a:defRPr/>
            </a:pPr>
            <a:r>
              <a:rPr lang="en-US" sz="2200" dirty="0">
                <a:solidFill>
                  <a:srgbClr val="FFFFFF"/>
                </a:solidFill>
                <a:latin typeface="Chalkboard" charset="0"/>
              </a:rPr>
              <a:t>Goal of </a:t>
            </a:r>
            <a:r>
              <a:rPr lang="en-US" sz="2200" dirty="0">
                <a:solidFill>
                  <a:srgbClr val="FF8000"/>
                </a:solidFill>
                <a:latin typeface="Chalkboard" charset="0"/>
              </a:rPr>
              <a:t>Heavy Ion Inertial Fusion (HIF) </a:t>
            </a:r>
            <a:r>
              <a:rPr lang="en-US" sz="2200" dirty="0">
                <a:solidFill>
                  <a:schemeClr val="bg1"/>
                </a:solidFill>
                <a:latin typeface="Chalkboard" charset="0"/>
              </a:rPr>
              <a:t>program</a:t>
            </a:r>
            <a:r>
              <a:rPr lang="en-US" sz="2200" dirty="0">
                <a:solidFill>
                  <a:srgbClr val="FF8000"/>
                </a:solidFill>
                <a:latin typeface="Chalkboard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halkboard" charset="0"/>
              </a:rPr>
              <a:t>is to develop an accelerator that can deliver beams to ignite a D+T target</a:t>
            </a:r>
          </a:p>
        </p:txBody>
      </p:sp>
      <p:sp>
        <p:nvSpPr>
          <p:cNvPr id="579592" name="Text Box 8"/>
          <p:cNvSpPr txBox="1">
            <a:spLocks noChangeArrowheads="1"/>
          </p:cNvSpPr>
          <p:nvPr/>
        </p:nvSpPr>
        <p:spPr bwMode="auto">
          <a:xfrm>
            <a:off x="328613" y="2649538"/>
            <a:ext cx="4219575" cy="1600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279F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defRPr/>
            </a:pPr>
            <a:r>
              <a:rPr lang="en-US" b="1" dirty="0">
                <a:solidFill>
                  <a:srgbClr val="000099"/>
                </a:solidFill>
                <a:latin typeface="Chalkboard" charset="0"/>
              </a:rPr>
              <a:t>Target requirements:</a:t>
            </a:r>
          </a:p>
          <a:p>
            <a:pPr>
              <a:spcAft>
                <a:spcPct val="30000"/>
              </a:spcAft>
              <a:defRPr/>
            </a:pPr>
            <a:r>
              <a:rPr lang="en-US" sz="1400" b="1" dirty="0">
                <a:latin typeface="Helvetica" charset="0"/>
              </a:rPr>
              <a:t>     3-7 MJ x ~ 10 ns </a:t>
            </a:r>
            <a:r>
              <a:rPr lang="en-US" sz="1400" b="1" dirty="0">
                <a:latin typeface="Helvetica" charset="0"/>
                <a:sym typeface="Symbol" charset="0"/>
              </a:rPr>
              <a:t> </a:t>
            </a:r>
            <a:r>
              <a:rPr lang="en-US" sz="1400" b="1" i="1" dirty="0">
                <a:solidFill>
                  <a:schemeClr val="hlink"/>
                </a:solidFill>
                <a:latin typeface="Helvetica" charset="0"/>
                <a:sym typeface="Symbol" charset="0"/>
              </a:rPr>
              <a:t>~ 500 Terawatts</a:t>
            </a:r>
            <a:endParaRPr lang="en-US" sz="1400" b="1" dirty="0">
              <a:latin typeface="Helvetica" charset="0"/>
              <a:sym typeface="Symbol" charset="0"/>
            </a:endParaRPr>
          </a:p>
          <a:p>
            <a:pPr>
              <a:defRPr/>
            </a:pPr>
            <a:r>
              <a:rPr lang="en-US" sz="1400" b="1" dirty="0">
                <a:latin typeface="Helvetica" charset="0"/>
              </a:rPr>
              <a:t>     Ion Range: 0.02 - 0.2 g/cm</a:t>
            </a:r>
            <a:r>
              <a:rPr lang="en-US" sz="1400" b="1" baseline="30000" dirty="0">
                <a:latin typeface="Helvetica" charset="0"/>
              </a:rPr>
              <a:t>2</a:t>
            </a:r>
            <a:r>
              <a:rPr lang="en-US" sz="1400" b="1" dirty="0">
                <a:latin typeface="Helvetica" charset="0"/>
              </a:rPr>
              <a:t> </a:t>
            </a:r>
            <a:r>
              <a:rPr lang="en-US" sz="1400" b="1" dirty="0">
                <a:latin typeface="Helvetica" charset="0"/>
                <a:sym typeface="Symbol" charset="0"/>
              </a:rPr>
              <a:t> </a:t>
            </a:r>
            <a:r>
              <a:rPr lang="en-US" sz="1400" b="1" i="1" dirty="0">
                <a:solidFill>
                  <a:schemeClr val="hlink"/>
                </a:solidFill>
                <a:latin typeface="Helvetica" charset="0"/>
                <a:sym typeface="Symbol" charset="0"/>
              </a:rPr>
              <a:t>1-10 </a:t>
            </a:r>
            <a:r>
              <a:rPr lang="en-US" sz="1400" b="1" i="1" dirty="0" err="1">
                <a:solidFill>
                  <a:schemeClr val="hlink"/>
                </a:solidFill>
                <a:latin typeface="Helvetica" charset="0"/>
                <a:sym typeface="Symbol" charset="0"/>
              </a:rPr>
              <a:t>GeV</a:t>
            </a:r>
            <a:endParaRPr lang="en-US" sz="1400" b="1" i="1" dirty="0">
              <a:solidFill>
                <a:schemeClr val="hlink"/>
              </a:solidFill>
              <a:latin typeface="Helvetica" charset="0"/>
              <a:sym typeface="Symbol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  <a:defRPr/>
            </a:pPr>
            <a:r>
              <a:rPr lang="en-US" b="1" dirty="0">
                <a:solidFill>
                  <a:srgbClr val="000099"/>
                </a:solidFill>
                <a:latin typeface="Chalkboard" charset="0"/>
              </a:rPr>
              <a:t>dictate accelerator requirements:</a:t>
            </a:r>
            <a:endParaRPr lang="en-US" b="1" dirty="0">
              <a:solidFill>
                <a:srgbClr val="000099"/>
              </a:solidFill>
              <a:latin typeface="Helvetica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  <a:defRPr/>
            </a:pPr>
            <a:r>
              <a:rPr lang="en-US" sz="1400" b="1" dirty="0">
                <a:latin typeface="Helvetica" charset="0"/>
              </a:rPr>
              <a:t>     A~200 </a:t>
            </a:r>
            <a:r>
              <a:rPr lang="en-US" sz="1400" b="1" dirty="0">
                <a:latin typeface="Helvetica" charset="0"/>
                <a:sym typeface="Symbol" charset="0"/>
              </a:rPr>
              <a:t> </a:t>
            </a:r>
            <a:r>
              <a:rPr lang="en-US" sz="1400" b="1" i="1" dirty="0">
                <a:solidFill>
                  <a:schemeClr val="hlink"/>
                </a:solidFill>
                <a:latin typeface="Helvetica" charset="0"/>
              </a:rPr>
              <a:t>~10</a:t>
            </a:r>
            <a:r>
              <a:rPr lang="en-US" sz="1400" b="1" i="1" baseline="30000" dirty="0">
                <a:solidFill>
                  <a:schemeClr val="hlink"/>
                </a:solidFill>
                <a:latin typeface="Helvetica" charset="0"/>
              </a:rPr>
              <a:t>16 </a:t>
            </a:r>
            <a:r>
              <a:rPr lang="en-US" sz="1400" b="1" i="1" dirty="0">
                <a:solidFill>
                  <a:schemeClr val="hlink"/>
                </a:solidFill>
                <a:latin typeface="Helvetica" charset="0"/>
              </a:rPr>
              <a:t>ions, 100 beams, 1-4 kA/beam</a:t>
            </a:r>
            <a:r>
              <a:rPr lang="en-US" sz="1400" b="1" dirty="0">
                <a:latin typeface="Helvetica" charset="0"/>
                <a:sym typeface="Symbol" charset="0"/>
              </a:rPr>
              <a:t> </a:t>
            </a:r>
          </a:p>
        </p:txBody>
      </p:sp>
      <p:pic>
        <p:nvPicPr>
          <p:cNvPr id="579595" name="Picture 11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409825"/>
            <a:ext cx="2400300" cy="1019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4895850" y="4630738"/>
            <a:ext cx="295275" cy="13811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597" name="Line 13"/>
          <p:cNvSpPr>
            <a:spLocks noChangeShapeType="1"/>
          </p:cNvSpPr>
          <p:nvPr/>
        </p:nvSpPr>
        <p:spPr bwMode="auto">
          <a:xfrm flipV="1">
            <a:off x="4900613" y="2406650"/>
            <a:ext cx="1597025" cy="22145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598" name="Line 14"/>
          <p:cNvSpPr>
            <a:spLocks noChangeShapeType="1"/>
          </p:cNvSpPr>
          <p:nvPr/>
        </p:nvSpPr>
        <p:spPr bwMode="auto">
          <a:xfrm flipV="1">
            <a:off x="5189538" y="3444875"/>
            <a:ext cx="3716337" cy="13271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600" name="Line 16"/>
          <p:cNvSpPr>
            <a:spLocks noChangeShapeType="1"/>
          </p:cNvSpPr>
          <p:nvPr/>
        </p:nvSpPr>
        <p:spPr bwMode="auto">
          <a:xfrm flipH="1" flipV="1">
            <a:off x="4530725" y="1001713"/>
            <a:ext cx="3319463" cy="1836737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602" name="Rectangle 18"/>
          <p:cNvSpPr>
            <a:spLocks noChangeArrowheads="1"/>
          </p:cNvSpPr>
          <p:nvPr/>
        </p:nvSpPr>
        <p:spPr bwMode="auto">
          <a:xfrm>
            <a:off x="7697788" y="2844800"/>
            <a:ext cx="150812" cy="635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5816600" y="847725"/>
            <a:ext cx="3189288" cy="803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2000" dirty="0">
                <a:solidFill>
                  <a:srgbClr val="00279F"/>
                </a:solidFill>
                <a:latin typeface="Chalkboard" charset="0"/>
              </a:rPr>
              <a:t>Artist view of a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000" dirty="0">
                <a:solidFill>
                  <a:srgbClr val="00279F"/>
                </a:solidFill>
                <a:latin typeface="Chalkboard" charset="0"/>
              </a:rPr>
              <a:t>Heavy Ion Fusion driver</a:t>
            </a:r>
          </a:p>
        </p:txBody>
      </p:sp>
      <p:pic>
        <p:nvPicPr>
          <p:cNvPr id="579589" name="Picture 5" descr="h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3"/>
          <a:stretch>
            <a:fillRect/>
          </a:stretch>
        </p:blipFill>
        <p:spPr bwMode="auto">
          <a:xfrm>
            <a:off x="325438" y="1009650"/>
            <a:ext cx="4211637" cy="1225550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449263" y="1770063"/>
            <a:ext cx="676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/>
              <a:t>D+T</a:t>
            </a:r>
          </a:p>
        </p:txBody>
      </p:sp>
      <p:sp>
        <p:nvSpPr>
          <p:cNvPr id="579591" name="Line 7"/>
          <p:cNvSpPr>
            <a:spLocks noChangeShapeType="1"/>
          </p:cNvSpPr>
          <p:nvPr/>
        </p:nvSpPr>
        <p:spPr bwMode="auto">
          <a:xfrm flipH="1">
            <a:off x="1038225" y="1471613"/>
            <a:ext cx="1200150" cy="427037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9599" name="Line 15"/>
          <p:cNvSpPr>
            <a:spLocks noChangeShapeType="1"/>
          </p:cNvSpPr>
          <p:nvPr/>
        </p:nvSpPr>
        <p:spPr bwMode="auto">
          <a:xfrm>
            <a:off x="319088" y="2238375"/>
            <a:ext cx="7378700" cy="67151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4"/>
          <p:cNvSpPr>
            <a:spLocks noChangeArrowheads="1"/>
          </p:cNvSpPr>
          <p:nvPr/>
        </p:nvSpPr>
        <p:spPr bwMode="auto">
          <a:xfrm>
            <a:off x="-4763" y="1050925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954088"/>
            <a:ext cx="8809037" cy="5376862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End-to-End 3-D</a:t>
            </a:r>
            <a:r>
              <a:rPr lang="en-US" dirty="0" smtClean="0">
                <a:solidFill>
                  <a:srgbClr val="000090"/>
                </a:solidFill>
                <a:latin typeface="Chalkboard" charset="0"/>
                <a:cs typeface="+mn-cs"/>
              </a:rPr>
              <a:t> self-consistent</a:t>
            </a: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 time-dependent simulations of beam</a:t>
            </a: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0" indent="0">
              <a:spcBef>
                <a:spcPct val="0"/>
              </a:spcBef>
              <a:buClrTx/>
              <a:buFontTx/>
              <a:buNone/>
              <a:defRPr/>
            </a:pP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including:  </a:t>
            </a:r>
          </a:p>
          <a:p>
            <a:pPr marL="455613" lvl="1" indent="-225425">
              <a:spcBef>
                <a:spcPct val="0"/>
              </a:spcBef>
              <a:buClrTx/>
              <a:buFont typeface="Wingdings" charset="2"/>
              <a:buChar char="ü"/>
              <a:defRPr/>
            </a:pP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acceleration, focusing and compression along accelerator,</a:t>
            </a:r>
          </a:p>
          <a:p>
            <a:pPr marL="455613" lvl="1" indent="-225425">
              <a:spcBef>
                <a:spcPct val="0"/>
              </a:spcBef>
              <a:buClrTx/>
              <a:buFont typeface="Wingdings" charset="2"/>
              <a:buChar char="ü"/>
              <a:defRPr/>
            </a:pP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Particle loss </a:t>
            </a: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at walls, interaction with desorbed gas and electrons</a:t>
            </a: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, halo</a:t>
            </a:r>
            <a:endParaRPr lang="en-US" b="0" dirty="0" smtClean="0">
              <a:solidFill>
                <a:srgbClr val="000090"/>
              </a:solidFill>
              <a:latin typeface="Chalkboard" charset="0"/>
              <a:cs typeface="+mn-cs"/>
            </a:endParaRPr>
          </a:p>
          <a:p>
            <a:pPr marL="455613" lvl="1" indent="-225425">
              <a:spcBef>
                <a:spcPct val="0"/>
              </a:spcBef>
              <a:buClrTx/>
              <a:buFont typeface="Wingdings" charset="2"/>
              <a:buChar char="ü"/>
              <a:defRPr/>
            </a:pPr>
            <a:r>
              <a:rPr lang="en-US" b="0" dirty="0" smtClean="0">
                <a:solidFill>
                  <a:srgbClr val="000090"/>
                </a:solidFill>
                <a:latin typeface="Chalkboard" charset="0"/>
                <a:cs typeface="+mn-cs"/>
              </a:rPr>
              <a:t>neutralization from plasma in chamber.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>
              <a:latin typeface="Chalkboard" charset="0"/>
              <a:cs typeface="+mn-cs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3650AC-BD28-C04B-AFAF-372D65C016E3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20484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31750"/>
            <a:ext cx="8340725" cy="736600"/>
          </a:xfrm>
        </p:spPr>
        <p:txBody>
          <a:bodyPr/>
          <a:lstStyle/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Simulation goal - predictive capability for HIFS</a:t>
            </a:r>
          </a:p>
        </p:txBody>
      </p:sp>
      <p:grpSp>
        <p:nvGrpSpPr>
          <p:cNvPr id="20486" name="Group 1"/>
          <p:cNvGrpSpPr>
            <a:grpSpLocks/>
          </p:cNvGrpSpPr>
          <p:nvPr/>
        </p:nvGrpSpPr>
        <p:grpSpPr bwMode="auto">
          <a:xfrm>
            <a:off x="0" y="1200150"/>
            <a:ext cx="9217025" cy="3663950"/>
            <a:chOff x="26988" y="1625600"/>
            <a:chExt cx="9217025" cy="3663950"/>
          </a:xfrm>
        </p:grpSpPr>
        <p:pic>
          <p:nvPicPr>
            <p:cNvPr id="26" name="Picture 16" descr="HCX-inj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5" t="19403" r="4262" b="10662"/>
            <a:stretch/>
          </p:blipFill>
          <p:spPr bwMode="auto">
            <a:xfrm>
              <a:off x="26988" y="1625600"/>
              <a:ext cx="4968875" cy="29860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6199" dir="2700000" algn="ctr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959" name="Line 7"/>
            <p:cNvSpPr>
              <a:spLocks noChangeShapeType="1"/>
            </p:cNvSpPr>
            <p:nvPr/>
          </p:nvSpPr>
          <p:spPr bwMode="auto">
            <a:xfrm>
              <a:off x="5563648" y="3800390"/>
              <a:ext cx="2390828" cy="584267"/>
            </a:xfrm>
            <a:prstGeom prst="line">
              <a:avLst/>
            </a:prstGeom>
            <a:noFill/>
            <a:ln w="57150" cmpd="sng">
              <a:gradFill flip="none" rotWithShape="1">
                <a:gsLst>
                  <a:gs pos="0">
                    <a:srgbClr val="FF6600"/>
                  </a:gs>
                  <a:gs pos="100000">
                    <a:srgbClr val="FF0000"/>
                  </a:gs>
                  <a:gs pos="19000">
                    <a:srgbClr val="FF6600"/>
                  </a:gs>
                </a:gsLst>
                <a:lin ang="0" scaled="1"/>
                <a:tileRect/>
              </a:gradFill>
              <a:round/>
              <a:headEnd/>
              <a:tailEnd type="triangle" w="med" len="med"/>
            </a:ln>
            <a:effectLst>
              <a:outerShdw blurRad="63500" dist="88899" dir="2700000" algn="ctr" rotWithShape="0">
                <a:srgbClr val="000000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7962" name="Line 10"/>
            <p:cNvSpPr>
              <a:spLocks noChangeShapeType="1"/>
            </p:cNvSpPr>
            <p:nvPr/>
          </p:nvSpPr>
          <p:spPr bwMode="auto">
            <a:xfrm>
              <a:off x="4018716" y="3430777"/>
              <a:ext cx="1438723" cy="347267"/>
            </a:xfrm>
            <a:prstGeom prst="line">
              <a:avLst/>
            </a:prstGeom>
            <a:noFill/>
            <a:ln w="57150" cmpd="sng">
              <a:gradFill flip="none" rotWithShape="1">
                <a:gsLst>
                  <a:gs pos="0">
                    <a:srgbClr val="FFB581"/>
                  </a:gs>
                  <a:gs pos="100000">
                    <a:srgbClr val="FF6600"/>
                  </a:gs>
                  <a:gs pos="97000">
                    <a:srgbClr val="FF6600"/>
                  </a:gs>
                </a:gsLst>
                <a:lin ang="0" scaled="1"/>
                <a:tileRect/>
              </a:gradFill>
              <a:prstDash val="dash"/>
              <a:round/>
              <a:headEnd/>
              <a:tailEnd/>
            </a:ln>
            <a:effectLst>
              <a:outerShdw blurRad="63500" dist="88899" dir="2700000" algn="ctr" rotWithShape="0">
                <a:srgbClr val="000000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94" name="Text Box 12"/>
            <p:cNvSpPr txBox="1">
              <a:spLocks noChangeArrowheads="1"/>
            </p:cNvSpPr>
            <p:nvPr/>
          </p:nvSpPr>
          <p:spPr bwMode="auto">
            <a:xfrm>
              <a:off x="957263" y="4117975"/>
              <a:ext cx="17653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90"/>
                  </a:solidFill>
                  <a:latin typeface="Chalkboard" charset="0"/>
                </a:rPr>
                <a:t>from source…</a:t>
              </a:r>
            </a:p>
          </p:txBody>
        </p:sp>
        <p:sp>
          <p:nvSpPr>
            <p:cNvPr id="20495" name="Text Box 13"/>
            <p:cNvSpPr txBox="1">
              <a:spLocks noChangeArrowheads="1"/>
            </p:cNvSpPr>
            <p:nvPr/>
          </p:nvSpPr>
          <p:spPr bwMode="auto">
            <a:xfrm>
              <a:off x="7005638" y="4889500"/>
              <a:ext cx="1471612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90"/>
                  </a:solidFill>
                  <a:latin typeface="Chalkboard" charset="0"/>
                </a:rPr>
                <a:t>…to target</a:t>
              </a:r>
            </a:p>
          </p:txBody>
        </p:sp>
        <p:pic>
          <p:nvPicPr>
            <p:cNvPr id="21" name="Picture 2" descr="Target_01062007_02_00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24"/>
            <a:stretch>
              <a:fillRect/>
            </a:stretch>
          </p:blipFill>
          <p:spPr bwMode="auto">
            <a:xfrm rot="956961">
              <a:off x="7945438" y="4097338"/>
              <a:ext cx="1298575" cy="8985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6200" dir="2700000" algn="tl" rotWithShape="0">
                <a:prstClr val="black">
                  <a:alpha val="7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5"/>
          <p:cNvSpPr>
            <a:spLocks noChangeArrowheads="1"/>
          </p:cNvSpPr>
          <p:nvPr/>
        </p:nvSpPr>
        <p:spPr bwMode="auto">
          <a:xfrm>
            <a:off x="3175" y="431800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2530" name="Rectangle 74"/>
          <p:cNvSpPr>
            <a:spLocks noChangeArrowheads="1"/>
          </p:cNvSpPr>
          <p:nvPr/>
        </p:nvSpPr>
        <p:spPr bwMode="auto">
          <a:xfrm>
            <a:off x="-4763" y="923925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B62938-C44D-D046-9AAD-83E4F76D4E5C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22532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063" y="85725"/>
            <a:ext cx="9024937" cy="736600"/>
          </a:xfrm>
        </p:spPr>
        <p:txBody>
          <a:bodyPr/>
          <a:lstStyle/>
          <a:p>
            <a:pPr algn="ctr"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Challenging, as time and length scales span a wide range </a:t>
            </a:r>
            <a:b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</a:br>
            <a:r>
              <a:rPr lang="en-US" sz="18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(8 orders of magnitude)</a:t>
            </a:r>
            <a:endParaRPr lang="en-US" sz="2200" b="0" dirty="0" smtClean="0">
              <a:solidFill>
                <a:schemeClr val="bg1"/>
              </a:solidFill>
              <a:latin typeface="Chalkboard" charset="0"/>
              <a:cs typeface="+mj-cs"/>
            </a:endParaRPr>
          </a:p>
        </p:txBody>
      </p:sp>
      <p:sp>
        <p:nvSpPr>
          <p:cNvPr id="577539" name="Rectangle 3"/>
          <p:cNvSpPr>
            <a:spLocks noChangeArrowheads="1"/>
          </p:cNvSpPr>
          <p:nvPr/>
        </p:nvSpPr>
        <p:spPr bwMode="auto">
          <a:xfrm>
            <a:off x="320675" y="4224338"/>
            <a:ext cx="739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>
                <a:solidFill>
                  <a:srgbClr val="000000"/>
                </a:solidFill>
                <a:latin typeface="Chalkboard Bold" charset="0"/>
              </a:rPr>
              <a:t>Length scales:</a:t>
            </a:r>
            <a:endParaRPr lang="en-US" sz="1800" b="1" u="sng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22535" name="Line 4"/>
          <p:cNvSpPr>
            <a:spLocks noChangeShapeType="1"/>
          </p:cNvSpPr>
          <p:nvPr/>
        </p:nvSpPr>
        <p:spPr bwMode="auto">
          <a:xfrm>
            <a:off x="1692275" y="3649663"/>
            <a:ext cx="4232275" cy="1587"/>
          </a:xfrm>
          <a:prstGeom prst="line">
            <a:avLst/>
          </a:prstGeom>
          <a:noFill/>
          <a:ln w="12700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5"/>
          <p:cNvSpPr>
            <a:spLocks noChangeShapeType="1"/>
          </p:cNvSpPr>
          <p:nvPr/>
        </p:nvSpPr>
        <p:spPr bwMode="auto">
          <a:xfrm>
            <a:off x="1676400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6"/>
          <p:cNvSpPr>
            <a:spLocks noChangeShapeType="1"/>
          </p:cNvSpPr>
          <p:nvPr/>
        </p:nvSpPr>
        <p:spPr bwMode="auto">
          <a:xfrm>
            <a:off x="22066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7"/>
          <p:cNvSpPr>
            <a:spLocks noChangeShapeType="1"/>
          </p:cNvSpPr>
          <p:nvPr/>
        </p:nvSpPr>
        <p:spPr bwMode="auto">
          <a:xfrm>
            <a:off x="27400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8"/>
          <p:cNvSpPr>
            <a:spLocks noChangeShapeType="1"/>
          </p:cNvSpPr>
          <p:nvPr/>
        </p:nvSpPr>
        <p:spPr bwMode="auto">
          <a:xfrm>
            <a:off x="32734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9"/>
          <p:cNvSpPr>
            <a:spLocks noChangeShapeType="1"/>
          </p:cNvSpPr>
          <p:nvPr/>
        </p:nvSpPr>
        <p:spPr bwMode="auto">
          <a:xfrm>
            <a:off x="38068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0"/>
          <p:cNvSpPr>
            <a:spLocks noChangeShapeType="1"/>
          </p:cNvSpPr>
          <p:nvPr/>
        </p:nvSpPr>
        <p:spPr bwMode="auto">
          <a:xfrm>
            <a:off x="43402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1"/>
          <p:cNvSpPr>
            <a:spLocks noChangeShapeType="1"/>
          </p:cNvSpPr>
          <p:nvPr/>
        </p:nvSpPr>
        <p:spPr bwMode="auto">
          <a:xfrm>
            <a:off x="48736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2"/>
          <p:cNvSpPr>
            <a:spLocks noChangeShapeType="1"/>
          </p:cNvSpPr>
          <p:nvPr/>
        </p:nvSpPr>
        <p:spPr bwMode="auto">
          <a:xfrm>
            <a:off x="5405438" y="3548063"/>
            <a:ext cx="3175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3"/>
          <p:cNvSpPr>
            <a:spLocks noChangeShapeType="1"/>
          </p:cNvSpPr>
          <p:nvPr/>
        </p:nvSpPr>
        <p:spPr bwMode="auto">
          <a:xfrm>
            <a:off x="5940425" y="3548063"/>
            <a:ext cx="1588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2060575" y="3868738"/>
            <a:ext cx="31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-11</a:t>
            </a:r>
            <a:endParaRPr lang="en-US">
              <a:latin typeface="Chalkboard" charset="0"/>
            </a:endParaRPr>
          </a:p>
        </p:txBody>
      </p:sp>
      <p:sp>
        <p:nvSpPr>
          <p:cNvPr id="22546" name="Rectangle 15"/>
          <p:cNvSpPr>
            <a:spLocks noChangeArrowheads="1"/>
          </p:cNvSpPr>
          <p:nvPr/>
        </p:nvSpPr>
        <p:spPr bwMode="auto">
          <a:xfrm>
            <a:off x="1503363" y="386873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-12</a:t>
            </a:r>
            <a:endParaRPr lang="en-US">
              <a:latin typeface="Chalkboard" charset="0"/>
            </a:endParaRPr>
          </a:p>
        </p:txBody>
      </p: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2579688" y="386873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-10</a:t>
            </a:r>
            <a:endParaRPr lang="en-US">
              <a:latin typeface="Chalkboard" charset="0"/>
            </a:endParaRPr>
          </a:p>
        </p:txBody>
      </p:sp>
      <p:sp>
        <p:nvSpPr>
          <p:cNvPr id="22548" name="Rectangle 17"/>
          <p:cNvSpPr>
            <a:spLocks noChangeArrowheads="1"/>
          </p:cNvSpPr>
          <p:nvPr/>
        </p:nvSpPr>
        <p:spPr bwMode="auto">
          <a:xfrm>
            <a:off x="3128963" y="3873500"/>
            <a:ext cx="268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-9</a:t>
            </a:r>
            <a:endParaRPr lang="en-US">
              <a:latin typeface="Chalkboard" charset="0"/>
            </a:endParaRPr>
          </a:p>
        </p:txBody>
      </p:sp>
      <p:sp>
        <p:nvSpPr>
          <p:cNvPr id="22549" name="Rectangle 18"/>
          <p:cNvSpPr>
            <a:spLocks noChangeArrowheads="1"/>
          </p:cNvSpPr>
          <p:nvPr/>
        </p:nvSpPr>
        <p:spPr bwMode="auto">
          <a:xfrm>
            <a:off x="3657600" y="3868738"/>
            <a:ext cx="269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-8</a:t>
            </a:r>
            <a:endParaRPr lang="en-US">
              <a:latin typeface="Chalkboard" charset="0"/>
            </a:endParaRPr>
          </a:p>
        </p:txBody>
      </p:sp>
      <p:sp>
        <p:nvSpPr>
          <p:cNvPr id="22550" name="Rectangle 19"/>
          <p:cNvSpPr>
            <a:spLocks noChangeArrowheads="1"/>
          </p:cNvSpPr>
          <p:nvPr/>
        </p:nvSpPr>
        <p:spPr bwMode="auto">
          <a:xfrm>
            <a:off x="4214813" y="3868738"/>
            <a:ext cx="25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-7</a:t>
            </a:r>
            <a:endParaRPr lang="en-US">
              <a:latin typeface="Chalkboard" charset="0"/>
            </a:endParaRPr>
          </a:p>
        </p:txBody>
      </p:sp>
      <p:sp>
        <p:nvSpPr>
          <p:cNvPr id="22551" name="Rectangle 20"/>
          <p:cNvSpPr>
            <a:spLocks noChangeArrowheads="1"/>
          </p:cNvSpPr>
          <p:nvPr/>
        </p:nvSpPr>
        <p:spPr bwMode="auto">
          <a:xfrm>
            <a:off x="4748213" y="3868738"/>
            <a:ext cx="269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-6</a:t>
            </a:r>
            <a:endParaRPr lang="en-US">
              <a:latin typeface="Chalkboard" charset="0"/>
            </a:endParaRPr>
          </a:p>
        </p:txBody>
      </p:sp>
      <p:sp>
        <p:nvSpPr>
          <p:cNvPr id="22552" name="Rectangle 21"/>
          <p:cNvSpPr>
            <a:spLocks noChangeArrowheads="1"/>
          </p:cNvSpPr>
          <p:nvPr/>
        </p:nvSpPr>
        <p:spPr bwMode="auto">
          <a:xfrm>
            <a:off x="5276850" y="3868738"/>
            <a:ext cx="265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-5</a:t>
            </a:r>
            <a:endParaRPr lang="en-US">
              <a:latin typeface="Chalkboard" charset="0"/>
            </a:endParaRPr>
          </a:p>
        </p:txBody>
      </p:sp>
      <p:sp>
        <p:nvSpPr>
          <p:cNvPr id="22553" name="Rectangle 22"/>
          <p:cNvSpPr>
            <a:spLocks noChangeArrowheads="1"/>
          </p:cNvSpPr>
          <p:nvPr/>
        </p:nvSpPr>
        <p:spPr bwMode="auto">
          <a:xfrm>
            <a:off x="5815013" y="3868738"/>
            <a:ext cx="282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-4</a:t>
            </a:r>
            <a:endParaRPr lang="en-US">
              <a:latin typeface="Chalkboard" charset="0"/>
            </a:endParaRPr>
          </a:p>
        </p:txBody>
      </p:sp>
      <p:sp>
        <p:nvSpPr>
          <p:cNvPr id="22554" name="Rectangle 23"/>
          <p:cNvSpPr>
            <a:spLocks noChangeArrowheads="1"/>
          </p:cNvSpPr>
          <p:nvPr/>
        </p:nvSpPr>
        <p:spPr bwMode="auto">
          <a:xfrm>
            <a:off x="1747838" y="2693988"/>
            <a:ext cx="1082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halkboard" charset="0"/>
              </a:rPr>
              <a:t>electron cyclotron in magnet</a:t>
            </a:r>
          </a:p>
        </p:txBody>
      </p:sp>
      <p:sp>
        <p:nvSpPr>
          <p:cNvPr id="22555" name="Line 24"/>
          <p:cNvSpPr>
            <a:spLocks noChangeShapeType="1"/>
          </p:cNvSpPr>
          <p:nvPr/>
        </p:nvSpPr>
        <p:spPr bwMode="auto">
          <a:xfrm flipV="1">
            <a:off x="1679575" y="2747963"/>
            <a:ext cx="1588" cy="673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5"/>
          <p:cNvSpPr>
            <a:spLocks noChangeShapeType="1"/>
          </p:cNvSpPr>
          <p:nvPr/>
        </p:nvSpPr>
        <p:spPr bwMode="auto">
          <a:xfrm flipH="1">
            <a:off x="4178300" y="3382963"/>
            <a:ext cx="13208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26"/>
          <p:cNvSpPr>
            <a:spLocks noChangeArrowheads="1"/>
          </p:cNvSpPr>
          <p:nvPr/>
        </p:nvSpPr>
        <p:spPr bwMode="auto">
          <a:xfrm>
            <a:off x="4711700" y="3100388"/>
            <a:ext cx="469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pulse</a:t>
            </a:r>
            <a:endParaRPr lang="en-US" b="1">
              <a:latin typeface="Chalkboard" charset="0"/>
            </a:endParaRPr>
          </a:p>
        </p:txBody>
      </p:sp>
      <p:sp>
        <p:nvSpPr>
          <p:cNvPr id="22558" name="Line 27"/>
          <p:cNvSpPr>
            <a:spLocks noChangeShapeType="1"/>
          </p:cNvSpPr>
          <p:nvPr/>
        </p:nvSpPr>
        <p:spPr bwMode="auto">
          <a:xfrm>
            <a:off x="4876800" y="1871663"/>
            <a:ext cx="1588" cy="8255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28"/>
          <p:cNvSpPr>
            <a:spLocks noChangeArrowheads="1"/>
          </p:cNvSpPr>
          <p:nvPr/>
        </p:nvSpPr>
        <p:spPr bwMode="auto">
          <a:xfrm>
            <a:off x="4953000" y="2036763"/>
            <a:ext cx="15573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halkboard" charset="0"/>
              </a:rPr>
              <a:t>electron drift out of magnet</a:t>
            </a:r>
          </a:p>
        </p:txBody>
      </p:sp>
      <p:sp>
        <p:nvSpPr>
          <p:cNvPr id="22560" name="Line 29"/>
          <p:cNvSpPr>
            <a:spLocks noChangeShapeType="1"/>
          </p:cNvSpPr>
          <p:nvPr/>
        </p:nvSpPr>
        <p:spPr bwMode="auto">
          <a:xfrm flipV="1">
            <a:off x="5918200" y="3027363"/>
            <a:ext cx="1588" cy="3683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Rectangle 30"/>
          <p:cNvSpPr>
            <a:spLocks noChangeArrowheads="1"/>
          </p:cNvSpPr>
          <p:nvPr/>
        </p:nvSpPr>
        <p:spPr bwMode="auto">
          <a:xfrm>
            <a:off x="6037263" y="2952750"/>
            <a:ext cx="1008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halkboard" charset="0"/>
              </a:rPr>
              <a:t>beam residence</a:t>
            </a:r>
            <a:endParaRPr lang="en-US" b="1">
              <a:latin typeface="Chalkboard" charset="0"/>
            </a:endParaRPr>
          </a:p>
        </p:txBody>
      </p:sp>
      <p:sp>
        <p:nvSpPr>
          <p:cNvPr id="22562" name="Line 31"/>
          <p:cNvSpPr>
            <a:spLocks noChangeShapeType="1"/>
          </p:cNvSpPr>
          <p:nvPr/>
        </p:nvSpPr>
        <p:spPr bwMode="auto">
          <a:xfrm>
            <a:off x="4013200" y="3001963"/>
            <a:ext cx="4191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Rectangle 32"/>
          <p:cNvSpPr>
            <a:spLocks noChangeArrowheads="1"/>
          </p:cNvSpPr>
          <p:nvPr/>
        </p:nvSpPr>
        <p:spPr bwMode="auto">
          <a:xfrm>
            <a:off x="4089400" y="1808163"/>
            <a:ext cx="10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  <a:latin typeface="Symbol" charset="0"/>
                <a:sym typeface="Symbol" charset="0"/>
              </a:rPr>
              <a:t></a:t>
            </a:r>
            <a:endParaRPr lang="en-US" b="1">
              <a:latin typeface="Chalkboard" charset="0"/>
            </a:endParaRPr>
          </a:p>
        </p:txBody>
      </p:sp>
      <p:sp>
        <p:nvSpPr>
          <p:cNvPr id="22564" name="Rectangle 33"/>
          <p:cNvSpPr>
            <a:spLocks noChangeArrowheads="1"/>
          </p:cNvSpPr>
          <p:nvPr/>
        </p:nvSpPr>
        <p:spPr bwMode="auto">
          <a:xfrm>
            <a:off x="4198938" y="1890713"/>
            <a:ext cx="2206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pb</a:t>
            </a:r>
            <a:endParaRPr lang="en-US" b="1">
              <a:latin typeface="Chalkboard" charset="0"/>
            </a:endParaRPr>
          </a:p>
        </p:txBody>
      </p:sp>
      <p:sp>
        <p:nvSpPr>
          <p:cNvPr id="22565" name="Rectangle 34"/>
          <p:cNvSpPr>
            <a:spLocks noChangeArrowheads="1"/>
          </p:cNvSpPr>
          <p:nvPr/>
        </p:nvSpPr>
        <p:spPr bwMode="auto">
          <a:xfrm>
            <a:off x="4213225" y="2154238"/>
            <a:ext cx="125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  <a:latin typeface="Symbol" charset="0"/>
                <a:sym typeface="Symbol" charset="0"/>
              </a:rPr>
              <a:t></a:t>
            </a:r>
            <a:endParaRPr lang="en-US" b="1">
              <a:latin typeface="Chalkboard" charset="0"/>
            </a:endParaRPr>
          </a:p>
        </p:txBody>
      </p:sp>
      <p:sp>
        <p:nvSpPr>
          <p:cNvPr id="22566" name="Rectangle 35"/>
          <p:cNvSpPr>
            <a:spLocks noChangeArrowheads="1"/>
          </p:cNvSpPr>
          <p:nvPr/>
        </p:nvSpPr>
        <p:spPr bwMode="auto">
          <a:xfrm>
            <a:off x="3951288" y="2449513"/>
            <a:ext cx="6143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lattice</a:t>
            </a:r>
            <a:endParaRPr lang="en-US" b="1">
              <a:latin typeface="Chalkboard" charset="0"/>
            </a:endParaRPr>
          </a:p>
        </p:txBody>
      </p:sp>
      <p:sp>
        <p:nvSpPr>
          <p:cNvPr id="22567" name="Rectangle 36"/>
          <p:cNvSpPr>
            <a:spLocks noChangeArrowheads="1"/>
          </p:cNvSpPr>
          <p:nvPr/>
        </p:nvSpPr>
        <p:spPr bwMode="auto">
          <a:xfrm>
            <a:off x="3979863" y="2716213"/>
            <a:ext cx="557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period</a:t>
            </a:r>
            <a:endParaRPr lang="en-US" b="1">
              <a:latin typeface="Chalkboard" charset="0"/>
            </a:endParaRPr>
          </a:p>
        </p:txBody>
      </p:sp>
      <p:sp>
        <p:nvSpPr>
          <p:cNvPr id="22568" name="Line 37"/>
          <p:cNvSpPr>
            <a:spLocks noChangeShapeType="1"/>
          </p:cNvSpPr>
          <p:nvPr/>
        </p:nvSpPr>
        <p:spPr bwMode="auto">
          <a:xfrm>
            <a:off x="4406900" y="1709738"/>
            <a:ext cx="2667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38"/>
          <p:cNvSpPr>
            <a:spLocks noChangeArrowheads="1"/>
          </p:cNvSpPr>
          <p:nvPr/>
        </p:nvSpPr>
        <p:spPr bwMode="auto">
          <a:xfrm>
            <a:off x="3832225" y="1408113"/>
            <a:ext cx="806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betatron</a:t>
            </a:r>
            <a:endParaRPr lang="en-US" b="1">
              <a:latin typeface="Chalkboard" charset="0"/>
            </a:endParaRPr>
          </a:p>
        </p:txBody>
      </p:sp>
      <p:sp>
        <p:nvSpPr>
          <p:cNvPr id="22570" name="Line 39"/>
          <p:cNvSpPr>
            <a:spLocks noChangeShapeType="1"/>
          </p:cNvSpPr>
          <p:nvPr/>
        </p:nvSpPr>
        <p:spPr bwMode="auto">
          <a:xfrm>
            <a:off x="4749800" y="1709738"/>
            <a:ext cx="2667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1" name="Rectangle 40"/>
          <p:cNvSpPr>
            <a:spLocks noChangeArrowheads="1"/>
          </p:cNvSpPr>
          <p:nvPr/>
        </p:nvSpPr>
        <p:spPr bwMode="auto">
          <a:xfrm>
            <a:off x="4732338" y="1160463"/>
            <a:ext cx="1133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halkboard" charset="0"/>
              </a:rPr>
              <a:t>depressed betatron</a:t>
            </a:r>
            <a:endParaRPr lang="en-US" b="1">
              <a:latin typeface="Chalkboard" charset="0"/>
            </a:endParaRPr>
          </a:p>
        </p:txBody>
      </p:sp>
      <p:sp>
        <p:nvSpPr>
          <p:cNvPr id="22572" name="Line 41"/>
          <p:cNvSpPr>
            <a:spLocks noChangeShapeType="1"/>
          </p:cNvSpPr>
          <p:nvPr/>
        </p:nvSpPr>
        <p:spPr bwMode="auto">
          <a:xfrm>
            <a:off x="3136900" y="3382963"/>
            <a:ext cx="685800" cy="15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Rectangle 42"/>
          <p:cNvSpPr>
            <a:spLocks noChangeArrowheads="1"/>
          </p:cNvSpPr>
          <p:nvPr/>
        </p:nvSpPr>
        <p:spPr bwMode="auto">
          <a:xfrm>
            <a:off x="3055938" y="2386013"/>
            <a:ext cx="850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halkboard" charset="0"/>
              </a:rPr>
              <a:t>transit thru fringe fields</a:t>
            </a:r>
            <a:endParaRPr lang="en-US" b="1">
              <a:latin typeface="Chalkboard" charset="0"/>
            </a:endParaRPr>
          </a:p>
        </p:txBody>
      </p:sp>
      <p:sp>
        <p:nvSpPr>
          <p:cNvPr id="22574" name="Rectangle 43"/>
          <p:cNvSpPr>
            <a:spLocks noChangeArrowheads="1"/>
          </p:cNvSpPr>
          <p:nvPr/>
        </p:nvSpPr>
        <p:spPr bwMode="auto">
          <a:xfrm>
            <a:off x="6575425" y="3498850"/>
            <a:ext cx="1928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2200">
                <a:solidFill>
                  <a:srgbClr val="0033FF"/>
                </a:solidFill>
                <a:latin typeface="Chalkboard" charset="0"/>
              </a:rPr>
              <a:t>log (seconds)</a:t>
            </a:r>
          </a:p>
        </p:txBody>
      </p:sp>
      <p:sp>
        <p:nvSpPr>
          <p:cNvPr id="577580" name="Rectangle 44"/>
          <p:cNvSpPr>
            <a:spLocks noChangeArrowheads="1"/>
          </p:cNvSpPr>
          <p:nvPr/>
        </p:nvSpPr>
        <p:spPr bwMode="auto">
          <a:xfrm>
            <a:off x="292100" y="835025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>
                <a:solidFill>
                  <a:srgbClr val="000000"/>
                </a:solidFill>
                <a:latin typeface="Chalkboard Bold" charset="0"/>
              </a:rPr>
              <a:t>Time scales:</a:t>
            </a:r>
            <a:endParaRPr lang="en-US" sz="1800" b="1" u="sng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22576" name="Rectangle 45"/>
          <p:cNvSpPr>
            <a:spLocks noChangeArrowheads="1"/>
          </p:cNvSpPr>
          <p:nvPr/>
        </p:nvSpPr>
        <p:spPr bwMode="auto">
          <a:xfrm>
            <a:off x="1517650" y="5994400"/>
            <a:ext cx="265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-5</a:t>
            </a:r>
            <a:endParaRPr lang="en-US">
              <a:latin typeface="Chalkboard" charset="0"/>
            </a:endParaRPr>
          </a:p>
        </p:txBody>
      </p:sp>
      <p:sp>
        <p:nvSpPr>
          <p:cNvPr id="22577" name="Rectangle 46"/>
          <p:cNvSpPr>
            <a:spLocks noChangeArrowheads="1"/>
          </p:cNvSpPr>
          <p:nvPr/>
        </p:nvSpPr>
        <p:spPr bwMode="auto">
          <a:xfrm>
            <a:off x="2036763" y="5994400"/>
            <a:ext cx="282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-4</a:t>
            </a:r>
            <a:endParaRPr lang="en-US">
              <a:latin typeface="Chalkboard" charset="0"/>
            </a:endParaRPr>
          </a:p>
        </p:txBody>
      </p:sp>
      <p:sp>
        <p:nvSpPr>
          <p:cNvPr id="22578" name="Rectangle 47"/>
          <p:cNvSpPr>
            <a:spLocks noChangeArrowheads="1"/>
          </p:cNvSpPr>
          <p:nvPr/>
        </p:nvSpPr>
        <p:spPr bwMode="auto">
          <a:xfrm>
            <a:off x="2613025" y="5994400"/>
            <a:ext cx="247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-3</a:t>
            </a:r>
            <a:endParaRPr lang="en-US">
              <a:latin typeface="Chalkboard" charset="0"/>
            </a:endParaRPr>
          </a:p>
        </p:txBody>
      </p:sp>
      <p:sp>
        <p:nvSpPr>
          <p:cNvPr id="22579" name="Rectangle 48"/>
          <p:cNvSpPr>
            <a:spLocks noChangeArrowheads="1"/>
          </p:cNvSpPr>
          <p:nvPr/>
        </p:nvSpPr>
        <p:spPr bwMode="auto">
          <a:xfrm>
            <a:off x="3141663" y="5994400"/>
            <a:ext cx="265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-2</a:t>
            </a:r>
            <a:endParaRPr lang="en-US">
              <a:latin typeface="Chalkboard" charset="0"/>
            </a:endParaRPr>
          </a:p>
        </p:txBody>
      </p:sp>
      <p:sp>
        <p:nvSpPr>
          <p:cNvPr id="22580" name="Rectangle 49"/>
          <p:cNvSpPr>
            <a:spLocks noChangeArrowheads="1"/>
          </p:cNvSpPr>
          <p:nvPr/>
        </p:nvSpPr>
        <p:spPr bwMode="auto">
          <a:xfrm>
            <a:off x="3694113" y="5994400"/>
            <a:ext cx="215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-1</a:t>
            </a:r>
            <a:endParaRPr lang="en-US">
              <a:latin typeface="Chalkboard" charset="0"/>
            </a:endParaRPr>
          </a:p>
        </p:txBody>
      </p:sp>
      <p:sp>
        <p:nvSpPr>
          <p:cNvPr id="22581" name="Rectangle 50"/>
          <p:cNvSpPr>
            <a:spLocks noChangeArrowheads="1"/>
          </p:cNvSpPr>
          <p:nvPr/>
        </p:nvSpPr>
        <p:spPr bwMode="auto">
          <a:xfrm>
            <a:off x="4276725" y="5994400"/>
            <a:ext cx="14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0</a:t>
            </a:r>
            <a:endParaRPr lang="en-US">
              <a:latin typeface="Chalkboard" charset="0"/>
            </a:endParaRPr>
          </a:p>
        </p:txBody>
      </p:sp>
      <p:sp>
        <p:nvSpPr>
          <p:cNvPr id="22582" name="Rectangle 51"/>
          <p:cNvSpPr>
            <a:spLocks noChangeArrowheads="1"/>
          </p:cNvSpPr>
          <p:nvPr/>
        </p:nvSpPr>
        <p:spPr bwMode="auto">
          <a:xfrm>
            <a:off x="4838700" y="5994400"/>
            <a:ext cx="9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1</a:t>
            </a:r>
            <a:endParaRPr lang="en-US">
              <a:latin typeface="Chalkboard" charset="0"/>
            </a:endParaRPr>
          </a:p>
        </p:txBody>
      </p:sp>
      <p:sp>
        <p:nvSpPr>
          <p:cNvPr id="22583" name="Rectangle 52"/>
          <p:cNvSpPr>
            <a:spLocks noChangeArrowheads="1"/>
          </p:cNvSpPr>
          <p:nvPr/>
        </p:nvSpPr>
        <p:spPr bwMode="auto">
          <a:xfrm>
            <a:off x="5343525" y="5994400"/>
            <a:ext cx="14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2</a:t>
            </a:r>
            <a:endParaRPr lang="en-US">
              <a:latin typeface="Chalkboard" charset="0"/>
            </a:endParaRPr>
          </a:p>
        </p:txBody>
      </p:sp>
      <p:sp>
        <p:nvSpPr>
          <p:cNvPr id="22584" name="Rectangle 53"/>
          <p:cNvSpPr>
            <a:spLocks noChangeArrowheads="1"/>
          </p:cNvSpPr>
          <p:nvPr/>
        </p:nvSpPr>
        <p:spPr bwMode="auto">
          <a:xfrm>
            <a:off x="5875338" y="5994400"/>
            <a:ext cx="14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33FF"/>
                </a:solidFill>
                <a:latin typeface="Chalkboard" charset="0"/>
              </a:rPr>
              <a:t>3</a:t>
            </a:r>
            <a:endParaRPr lang="en-US">
              <a:latin typeface="Chalkboard" charset="0"/>
            </a:endParaRPr>
          </a:p>
        </p:txBody>
      </p:sp>
      <p:sp>
        <p:nvSpPr>
          <p:cNvPr id="22585" name="Rectangle 54"/>
          <p:cNvSpPr>
            <a:spLocks noChangeArrowheads="1"/>
          </p:cNvSpPr>
          <p:nvPr/>
        </p:nvSpPr>
        <p:spPr bwMode="auto">
          <a:xfrm>
            <a:off x="6618288" y="562768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200">
                <a:solidFill>
                  <a:srgbClr val="0033FF"/>
                </a:solidFill>
                <a:latin typeface="Chalkboard" charset="0"/>
              </a:rPr>
              <a:t>log (meters)</a:t>
            </a:r>
          </a:p>
        </p:txBody>
      </p:sp>
      <p:sp>
        <p:nvSpPr>
          <p:cNvPr id="577591" name="Text Box 55"/>
          <p:cNvSpPr txBox="1">
            <a:spLocks noChangeArrowheads="1"/>
          </p:cNvSpPr>
          <p:nvPr/>
        </p:nvSpPr>
        <p:spPr bwMode="auto">
          <a:xfrm>
            <a:off x="4995863" y="4859338"/>
            <a:ext cx="10588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Chalkboard" charset="0"/>
              </a:rPr>
              <a:t>machine length</a:t>
            </a:r>
            <a:endParaRPr lang="en-US" b="1">
              <a:latin typeface="Chalkboard" charset="0"/>
            </a:endParaRPr>
          </a:p>
        </p:txBody>
      </p:sp>
      <p:sp>
        <p:nvSpPr>
          <p:cNvPr id="22587" name="Line 56"/>
          <p:cNvSpPr>
            <a:spLocks noChangeShapeType="1"/>
          </p:cNvSpPr>
          <p:nvPr/>
        </p:nvSpPr>
        <p:spPr bwMode="auto">
          <a:xfrm>
            <a:off x="1666875" y="5775325"/>
            <a:ext cx="4262438" cy="1588"/>
          </a:xfrm>
          <a:prstGeom prst="line">
            <a:avLst/>
          </a:prstGeom>
          <a:noFill/>
          <a:ln w="12700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8" name="Line 57"/>
          <p:cNvSpPr>
            <a:spLocks noChangeShapeType="1"/>
          </p:cNvSpPr>
          <p:nvPr/>
        </p:nvSpPr>
        <p:spPr bwMode="auto">
          <a:xfrm>
            <a:off x="1681163" y="5673725"/>
            <a:ext cx="1587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9" name="Line 58"/>
          <p:cNvSpPr>
            <a:spLocks noChangeShapeType="1"/>
          </p:cNvSpPr>
          <p:nvPr/>
        </p:nvSpPr>
        <p:spPr bwMode="auto">
          <a:xfrm>
            <a:off x="2216150" y="5673725"/>
            <a:ext cx="0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0" name="Line 59"/>
          <p:cNvSpPr>
            <a:spLocks noChangeShapeType="1"/>
          </p:cNvSpPr>
          <p:nvPr/>
        </p:nvSpPr>
        <p:spPr bwMode="auto">
          <a:xfrm>
            <a:off x="2747963" y="5673725"/>
            <a:ext cx="1587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1" name="Line 60"/>
          <p:cNvSpPr>
            <a:spLocks noChangeShapeType="1"/>
          </p:cNvSpPr>
          <p:nvPr/>
        </p:nvSpPr>
        <p:spPr bwMode="auto">
          <a:xfrm flipH="1">
            <a:off x="3271838" y="5673725"/>
            <a:ext cx="0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2" name="Line 61"/>
          <p:cNvSpPr>
            <a:spLocks noChangeShapeType="1"/>
          </p:cNvSpPr>
          <p:nvPr/>
        </p:nvSpPr>
        <p:spPr bwMode="auto">
          <a:xfrm>
            <a:off x="3814763" y="5673725"/>
            <a:ext cx="1587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3" name="Line 62"/>
          <p:cNvSpPr>
            <a:spLocks noChangeShapeType="1"/>
          </p:cNvSpPr>
          <p:nvPr/>
        </p:nvSpPr>
        <p:spPr bwMode="auto">
          <a:xfrm flipH="1">
            <a:off x="4349750" y="5664200"/>
            <a:ext cx="0" cy="238125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4" name="Line 63"/>
          <p:cNvSpPr>
            <a:spLocks noChangeShapeType="1"/>
          </p:cNvSpPr>
          <p:nvPr/>
        </p:nvSpPr>
        <p:spPr bwMode="auto">
          <a:xfrm>
            <a:off x="4881563" y="5673725"/>
            <a:ext cx="1587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5" name="Line 64"/>
          <p:cNvSpPr>
            <a:spLocks noChangeShapeType="1"/>
          </p:cNvSpPr>
          <p:nvPr/>
        </p:nvSpPr>
        <p:spPr bwMode="auto">
          <a:xfrm>
            <a:off x="5414963" y="5676900"/>
            <a:ext cx="1587" cy="225425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6" name="Line 65"/>
          <p:cNvSpPr>
            <a:spLocks noChangeShapeType="1"/>
          </p:cNvSpPr>
          <p:nvPr/>
        </p:nvSpPr>
        <p:spPr bwMode="auto">
          <a:xfrm>
            <a:off x="5945188" y="5673725"/>
            <a:ext cx="1587" cy="228600"/>
          </a:xfrm>
          <a:prstGeom prst="line">
            <a:avLst/>
          </a:prstGeom>
          <a:noFill/>
          <a:ln w="15875">
            <a:solidFill>
              <a:srgbClr val="00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602" name="Text Box 66"/>
          <p:cNvSpPr txBox="1">
            <a:spLocks noChangeArrowheads="1"/>
          </p:cNvSpPr>
          <p:nvPr/>
        </p:nvSpPr>
        <p:spPr bwMode="auto">
          <a:xfrm>
            <a:off x="442913" y="4614863"/>
            <a:ext cx="1358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Chalkboard" charset="0"/>
              </a:rPr>
              <a:t>electron gyroradius in magnet</a:t>
            </a:r>
            <a:endParaRPr lang="en-US" b="1">
              <a:latin typeface="Chalkboard" charset="0"/>
            </a:endParaRPr>
          </a:p>
        </p:txBody>
      </p:sp>
      <p:sp>
        <p:nvSpPr>
          <p:cNvPr id="22598" name="Line 67"/>
          <p:cNvSpPr>
            <a:spLocks noChangeShapeType="1"/>
          </p:cNvSpPr>
          <p:nvPr/>
        </p:nvSpPr>
        <p:spPr bwMode="auto">
          <a:xfrm flipV="1">
            <a:off x="1682750" y="5402263"/>
            <a:ext cx="3175" cy="2349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9" name="Line 68"/>
          <p:cNvSpPr>
            <a:spLocks noChangeShapeType="1"/>
          </p:cNvSpPr>
          <p:nvPr/>
        </p:nvSpPr>
        <p:spPr bwMode="auto">
          <a:xfrm flipV="1">
            <a:off x="2743200" y="5413375"/>
            <a:ext cx="1588" cy="2238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00" name="Line 69"/>
          <p:cNvSpPr>
            <a:spLocks noChangeShapeType="1"/>
          </p:cNvSpPr>
          <p:nvPr/>
        </p:nvSpPr>
        <p:spPr bwMode="auto">
          <a:xfrm flipV="1">
            <a:off x="3267075" y="5413375"/>
            <a:ext cx="1588" cy="2238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01" name="Line 70"/>
          <p:cNvSpPr>
            <a:spLocks noChangeShapeType="1"/>
          </p:cNvSpPr>
          <p:nvPr/>
        </p:nvSpPr>
        <p:spPr bwMode="auto">
          <a:xfrm flipV="1">
            <a:off x="5949950" y="5418138"/>
            <a:ext cx="1588" cy="2333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607" name="Text Box 71"/>
          <p:cNvSpPr txBox="1">
            <a:spLocks noChangeArrowheads="1"/>
          </p:cNvSpPr>
          <p:nvPr/>
        </p:nvSpPr>
        <p:spPr bwMode="auto">
          <a:xfrm>
            <a:off x="2266950" y="5046663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Symbol" charset="0"/>
                <a:sym typeface="Symbol" charset="0"/>
              </a:rPr>
              <a:t></a:t>
            </a:r>
            <a:r>
              <a:rPr lang="en-US" b="1" baseline="-25000">
                <a:solidFill>
                  <a:srgbClr val="000000"/>
                </a:solidFill>
                <a:latin typeface="Chalkboard" charset="0"/>
              </a:rPr>
              <a:t>D,beam</a:t>
            </a:r>
            <a:endParaRPr lang="en-US" b="1">
              <a:latin typeface="Chalkboard" charset="0"/>
            </a:endParaRPr>
          </a:p>
        </p:txBody>
      </p:sp>
      <p:sp>
        <p:nvSpPr>
          <p:cNvPr id="577608" name="Text Box 72"/>
          <p:cNvSpPr txBox="1">
            <a:spLocks noChangeArrowheads="1"/>
          </p:cNvSpPr>
          <p:nvPr/>
        </p:nvSpPr>
        <p:spPr bwMode="auto">
          <a:xfrm>
            <a:off x="3148013" y="4859338"/>
            <a:ext cx="1030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Chalkboard" charset="0"/>
              </a:rPr>
              <a:t>beam radius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F80B18-8BC5-E64F-BB66-5AAD4A1808B2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24578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Warp workflow</a:t>
            </a:r>
            <a:endParaRPr lang="en-US" b="0" dirty="0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11238"/>
            <a:ext cx="8382000" cy="76358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0" dirty="0" smtClean="0">
                <a:latin typeface="Chalkboard" charset="0"/>
                <a:cs typeface="+mn-cs"/>
              </a:rPr>
              <a:t>is based on standard Particle-In-Cell loop</a:t>
            </a:r>
            <a:r>
              <a:rPr lang="en-US" b="0" dirty="0" smtClean="0">
                <a:cs typeface="+mn-cs"/>
              </a:rPr>
              <a:t> </a:t>
            </a:r>
          </a:p>
        </p:txBody>
      </p:sp>
      <p:sp>
        <p:nvSpPr>
          <p:cNvPr id="24581" name="Oval 14"/>
          <p:cNvSpPr>
            <a:spLocks noChangeArrowheads="1"/>
          </p:cNvSpPr>
          <p:nvPr/>
        </p:nvSpPr>
        <p:spPr bwMode="auto">
          <a:xfrm>
            <a:off x="2300288" y="1735138"/>
            <a:ext cx="4191000" cy="28670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2" name="Text Box 4"/>
          <p:cNvSpPr txBox="1">
            <a:spLocks noChangeArrowheads="1"/>
          </p:cNvSpPr>
          <p:nvPr/>
        </p:nvSpPr>
        <p:spPr bwMode="auto">
          <a:xfrm>
            <a:off x="3808413" y="4330700"/>
            <a:ext cx="1295400" cy="3857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Field solve</a:t>
            </a:r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1430338" y="2998788"/>
            <a:ext cx="1670050" cy="3857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/>
              <a:t>Gather forces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5343525" y="2976563"/>
            <a:ext cx="2516188" cy="3857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Deposit charge/current</a:t>
            </a: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3656013" y="1627188"/>
            <a:ext cx="1638300" cy="3857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Push particles</a:t>
            </a:r>
          </a:p>
        </p:txBody>
      </p:sp>
      <p:sp>
        <p:nvSpPr>
          <p:cNvPr id="662564" name="AutoShape 36"/>
          <p:cNvSpPr>
            <a:spLocks noChangeArrowheads="1"/>
          </p:cNvSpPr>
          <p:nvPr/>
        </p:nvSpPr>
        <p:spPr bwMode="auto">
          <a:xfrm>
            <a:off x="5422900" y="1824038"/>
            <a:ext cx="219075" cy="2016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662569" name="Group 41"/>
          <p:cNvGrpSpPr>
            <a:grpSpLocks/>
          </p:cNvGrpSpPr>
          <p:nvPr/>
        </p:nvGrpSpPr>
        <p:grpSpPr bwMode="auto">
          <a:xfrm>
            <a:off x="554038" y="2181225"/>
            <a:ext cx="4189412" cy="3117850"/>
            <a:chOff x="349" y="1374"/>
            <a:chExt cx="2639" cy="1964"/>
          </a:xfrm>
        </p:grpSpPr>
        <p:sp>
          <p:nvSpPr>
            <p:cNvPr id="662554" name="AutoShape 26"/>
            <p:cNvSpPr>
              <a:spLocks noChangeArrowheads="1"/>
            </p:cNvSpPr>
            <p:nvPr/>
          </p:nvSpPr>
          <p:spPr bwMode="auto">
            <a:xfrm>
              <a:off x="1067" y="1374"/>
              <a:ext cx="1178" cy="245"/>
            </a:xfrm>
            <a:prstGeom prst="flowChartAlternateProcess">
              <a:avLst/>
            </a:prstGeom>
            <a:solidFill>
              <a:srgbClr val="EDE78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Add external forces</a:t>
              </a:r>
            </a:p>
          </p:txBody>
        </p:sp>
        <p:sp>
          <p:nvSpPr>
            <p:cNvPr id="662566" name="Text Box 38"/>
            <p:cNvSpPr txBox="1">
              <a:spLocks noChangeArrowheads="1"/>
            </p:cNvSpPr>
            <p:nvPr/>
          </p:nvSpPr>
          <p:spPr bwMode="auto">
            <a:xfrm>
              <a:off x="349" y="3126"/>
              <a:ext cx="263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halkboard" charset="0"/>
                </a:rPr>
                <a:t>+ external forces for accelerator elements</a:t>
              </a:r>
              <a:endParaRPr lang="en-US"/>
            </a:p>
          </p:txBody>
        </p:sp>
      </p:grpSp>
      <p:grpSp>
        <p:nvGrpSpPr>
          <p:cNvPr id="662570" name="Group 42"/>
          <p:cNvGrpSpPr>
            <a:grpSpLocks/>
          </p:cNvGrpSpPr>
          <p:nvPr/>
        </p:nvGrpSpPr>
        <p:grpSpPr bwMode="auto">
          <a:xfrm>
            <a:off x="554038" y="2179638"/>
            <a:ext cx="8013700" cy="3522662"/>
            <a:chOff x="349" y="1373"/>
            <a:chExt cx="5048" cy="2219"/>
          </a:xfrm>
        </p:grpSpPr>
        <p:sp>
          <p:nvSpPr>
            <p:cNvPr id="662556" name="AutoShape 28"/>
            <p:cNvSpPr>
              <a:spLocks noChangeArrowheads="1"/>
            </p:cNvSpPr>
            <p:nvPr/>
          </p:nvSpPr>
          <p:spPr bwMode="auto">
            <a:xfrm>
              <a:off x="3277" y="1373"/>
              <a:ext cx="1217" cy="245"/>
            </a:xfrm>
            <a:prstGeom prst="flowChartAlternateProcess">
              <a:avLst/>
            </a:prstGeom>
            <a:solidFill>
              <a:srgbClr val="EDE78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Absorption/Emission</a:t>
              </a:r>
            </a:p>
          </p:txBody>
        </p:sp>
        <p:sp>
          <p:nvSpPr>
            <p:cNvPr id="662567" name="Text Box 39"/>
            <p:cNvSpPr txBox="1">
              <a:spLocks noChangeArrowheads="1"/>
            </p:cNvSpPr>
            <p:nvPr/>
          </p:nvSpPr>
          <p:spPr bwMode="auto">
            <a:xfrm>
              <a:off x="349" y="3380"/>
              <a:ext cx="50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halkboard" charset="0"/>
                </a:rPr>
                <a:t>+ absorption/emission for injection, loss at walls, secondary emission, ionization, etc.</a:t>
              </a:r>
              <a:endParaRPr lang="en-US"/>
            </a:p>
          </p:txBody>
        </p:sp>
      </p:grpSp>
      <p:grpSp>
        <p:nvGrpSpPr>
          <p:cNvPr id="662571" name="Group 43"/>
          <p:cNvGrpSpPr>
            <a:grpSpLocks/>
          </p:cNvGrpSpPr>
          <p:nvPr/>
        </p:nvGrpSpPr>
        <p:grpSpPr bwMode="auto">
          <a:xfrm>
            <a:off x="554038" y="3851275"/>
            <a:ext cx="5827712" cy="2254250"/>
            <a:chOff x="349" y="2426"/>
            <a:chExt cx="3671" cy="1420"/>
          </a:xfrm>
        </p:grpSpPr>
        <p:sp>
          <p:nvSpPr>
            <p:cNvPr id="662555" name="AutoShape 27"/>
            <p:cNvSpPr>
              <a:spLocks noChangeArrowheads="1"/>
            </p:cNvSpPr>
            <p:nvPr/>
          </p:nvSpPr>
          <p:spPr bwMode="auto">
            <a:xfrm>
              <a:off x="1525" y="2431"/>
              <a:ext cx="496" cy="245"/>
            </a:xfrm>
            <a:prstGeom prst="flowChartAlternateProcess">
              <a:avLst/>
            </a:prstGeom>
            <a:solidFill>
              <a:srgbClr val="EDE78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Filtering</a:t>
              </a:r>
            </a:p>
          </p:txBody>
        </p:sp>
        <p:sp>
          <p:nvSpPr>
            <p:cNvPr id="662561" name="AutoShape 33"/>
            <p:cNvSpPr>
              <a:spLocks noChangeArrowheads="1"/>
            </p:cNvSpPr>
            <p:nvPr/>
          </p:nvSpPr>
          <p:spPr bwMode="auto">
            <a:xfrm>
              <a:off x="3524" y="2426"/>
              <a:ext cx="496" cy="245"/>
            </a:xfrm>
            <a:prstGeom prst="flowChartAlternateProcess">
              <a:avLst/>
            </a:prstGeom>
            <a:solidFill>
              <a:srgbClr val="EDE78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Filtering</a:t>
              </a:r>
            </a:p>
          </p:txBody>
        </p:sp>
        <p:sp>
          <p:nvSpPr>
            <p:cNvPr id="662568" name="Text Box 40"/>
            <p:cNvSpPr txBox="1">
              <a:spLocks noChangeArrowheads="1"/>
            </p:cNvSpPr>
            <p:nvPr/>
          </p:nvSpPr>
          <p:spPr bwMode="auto">
            <a:xfrm>
              <a:off x="349" y="3634"/>
              <a:ext cx="35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halkboard" charset="0"/>
                </a:rPr>
                <a:t>+ optional filtering of charge/currents and potential/fields</a:t>
              </a: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4"/>
          <p:cNvSpPr>
            <a:spLocks noChangeArrowheads="1"/>
          </p:cNvSpPr>
          <p:nvPr/>
        </p:nvSpPr>
        <p:spPr bwMode="auto">
          <a:xfrm>
            <a:off x="0" y="238125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6626" name="Rectangle 65"/>
          <p:cNvSpPr>
            <a:spLocks noChangeArrowheads="1"/>
          </p:cNvSpPr>
          <p:nvPr/>
        </p:nvSpPr>
        <p:spPr bwMode="auto">
          <a:xfrm>
            <a:off x="0" y="3402013"/>
            <a:ext cx="9148763" cy="255587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26627" name="Rectangle 62"/>
          <p:cNvSpPr>
            <a:spLocks noChangeArrowheads="1"/>
          </p:cNvSpPr>
          <p:nvPr/>
        </p:nvSpPr>
        <p:spPr bwMode="auto">
          <a:xfrm>
            <a:off x="0" y="102235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72" name="Oval 38"/>
          <p:cNvSpPr>
            <a:spLocks noChangeArrowheads="1"/>
          </p:cNvSpPr>
          <p:nvPr/>
        </p:nvSpPr>
        <p:spPr bwMode="auto">
          <a:xfrm>
            <a:off x="5629277" y="1520904"/>
            <a:ext cx="110490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legacyObliqueTopRight"/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5489575" y="1366838"/>
            <a:ext cx="1379538" cy="566737"/>
          </a:xfrm>
          <a:prstGeom prst="rect">
            <a:avLst/>
          </a:prstGeom>
          <a:solidFill>
            <a:schemeClr val="bg2">
              <a:alpha val="6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07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30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6992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78422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898525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3557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129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2701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727325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Geometry: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  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3-D (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x,y,z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            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axisym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. (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r,z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             2-D (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x,z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               2-D (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x,y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b="1" dirty="0" smtClean="0">
              <a:solidFill>
                <a:srgbClr val="00279F"/>
              </a:solidFill>
              <a:latin typeface="Chalkboard Bol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Reference frame:  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         </a:t>
            </a:r>
            <a:r>
              <a:rPr lang="en-US" sz="1600" b="1" dirty="0" smtClean="0">
                <a:latin typeface="Chalkboard Bold" charset="0"/>
              </a:rPr>
              <a:t>lab</a:t>
            </a:r>
            <a:r>
              <a:rPr lang="en-US" sz="1600" dirty="0" smtClean="0">
                <a:latin typeface="Chalkboard" charset="0"/>
              </a:rPr>
              <a:t>                </a:t>
            </a:r>
            <a:r>
              <a:rPr lang="en-US" sz="1600" b="1" dirty="0" smtClean="0">
                <a:latin typeface="Chalkboard Bold" charset="0"/>
              </a:rPr>
              <a:t>moving-window</a:t>
            </a:r>
            <a:r>
              <a:rPr lang="en-US" sz="1600" dirty="0" smtClean="0">
                <a:latin typeface="Chalkboard" charset="0"/>
              </a:rPr>
              <a:t>               </a:t>
            </a:r>
            <a:r>
              <a:rPr lang="en-US" sz="1600" b="1" dirty="0" smtClean="0">
                <a:latin typeface="Chalkboard Bold" charset="0"/>
              </a:rPr>
              <a:t>boosted</a:t>
            </a:r>
            <a:endParaRPr lang="en-US" sz="1600" dirty="0" smtClean="0">
              <a:solidFill>
                <a:srgbClr val="00279F"/>
              </a:solidFill>
              <a:latin typeface="Chalkboard" charset="0"/>
            </a:endParaRPr>
          </a:p>
          <a:p>
            <a:pPr marL="2971800" lvl="4" indent="-3175">
              <a:spcBef>
                <a:spcPct val="40000"/>
              </a:spcBef>
              <a:tabLst>
                <a:tab pos="2286000" algn="l"/>
                <a:tab pos="4970463" algn="l"/>
                <a:tab pos="6746875" algn="l"/>
              </a:tabLst>
              <a:defRPr/>
            </a:pP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Z	z-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vt</a:t>
            </a:r>
            <a:r>
              <a:rPr lang="en-US" sz="1600" dirty="0">
                <a:solidFill>
                  <a:srgbClr val="000066"/>
                </a:solidFill>
                <a:latin typeface="Chalkboard" charset="0"/>
              </a:rPr>
              <a:t>	</a:t>
            </a:r>
            <a:r>
              <a:rPr lang="en-US" sz="1600" dirty="0" smtClean="0">
                <a:solidFill>
                  <a:srgbClr val="000066"/>
                </a:solidFill>
                <a:latin typeface="Symbol" charset="0"/>
                <a:sym typeface="Symbol" charset="0"/>
              </a:rPr>
              <a:t>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(z-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vt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); </a:t>
            </a:r>
            <a:r>
              <a:rPr lang="en-US" sz="1600" dirty="0" smtClean="0">
                <a:solidFill>
                  <a:srgbClr val="000066"/>
                </a:solidFill>
                <a:latin typeface="Symbol" charset="0"/>
                <a:sym typeface="Symbol" charset="0"/>
              </a:rPr>
              <a:t>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(t-</a:t>
            </a:r>
            <a:r>
              <a:rPr lang="en-US" sz="1600" dirty="0" err="1" smtClean="0">
                <a:solidFill>
                  <a:srgbClr val="000066"/>
                </a:solidFill>
                <a:latin typeface="Chalkboard" charset="0"/>
              </a:rPr>
              <a:t>vz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/c</a:t>
            </a:r>
            <a:r>
              <a:rPr lang="en-US" sz="1600" baseline="30000" dirty="0" smtClean="0">
                <a:solidFill>
                  <a:srgbClr val="000066"/>
                </a:solidFill>
                <a:latin typeface="Chalkboard" charset="0"/>
              </a:rPr>
              <a:t>2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)</a:t>
            </a:r>
          </a:p>
          <a:p>
            <a:pPr lvl="4">
              <a:spcBef>
                <a:spcPct val="40000"/>
              </a:spcBef>
              <a:defRPr/>
            </a:pPr>
            <a:r>
              <a:rPr lang="en-US" sz="1600" dirty="0" smtClean="0">
                <a:solidFill>
                  <a:srgbClr val="00279F"/>
                </a:solidFill>
                <a:latin typeface="Chalkboard" charset="0"/>
              </a:rPr>
              <a:t>	</a:t>
            </a:r>
            <a:r>
              <a:rPr lang="en-US" sz="1600" dirty="0" smtClean="0">
                <a:latin typeface="Chalkboard" charset="0"/>
              </a:rPr>
              <a:t>	   		     	</a:t>
            </a:r>
            <a:r>
              <a:rPr lang="en-US" sz="1600" dirty="0" smtClean="0">
                <a:solidFill>
                  <a:srgbClr val="000066"/>
                </a:solidFill>
                <a:latin typeface="Chalkboard" charset="0"/>
              </a:rPr>
              <a:t>	</a:t>
            </a:r>
            <a:endParaRPr lang="en-US" sz="1600" dirty="0" smtClean="0">
              <a:solidFill>
                <a:srgbClr val="00279F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Bends: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</a:t>
            </a:r>
            <a:r>
              <a:rPr lang="ja-JP" altLang="en-US" sz="1600" dirty="0" smtClean="0">
                <a:latin typeface="Chalkboard" charset="0"/>
              </a:rPr>
              <a:t>“</a:t>
            </a:r>
            <a:r>
              <a:rPr lang="en-US" sz="1600" dirty="0" smtClean="0">
                <a:latin typeface="Chalkboard" charset="0"/>
              </a:rPr>
              <a:t>warped</a:t>
            </a:r>
            <a:r>
              <a:rPr lang="ja-JP" altLang="en-US" sz="1600" dirty="0" smtClean="0">
                <a:latin typeface="Chalkboard" charset="0"/>
              </a:rPr>
              <a:t>”</a:t>
            </a:r>
            <a:r>
              <a:rPr lang="en-US" sz="1600" dirty="0" smtClean="0">
                <a:latin typeface="Chalkboard" charset="0"/>
              </a:rPr>
              <a:t> coordinates (no </a:t>
            </a:r>
            <a:r>
              <a:rPr lang="ja-JP" altLang="en-US" sz="1600" dirty="0" smtClean="0">
                <a:latin typeface="Chalkboard" charset="0"/>
              </a:rPr>
              <a:t>“</a:t>
            </a:r>
            <a:r>
              <a:rPr lang="en-US" sz="1600" dirty="0" smtClean="0">
                <a:latin typeface="Chalkboard" charset="0"/>
              </a:rPr>
              <a:t>reference orbit</a:t>
            </a:r>
            <a:r>
              <a:rPr lang="ja-JP" altLang="en-US" sz="1600" dirty="0" smtClean="0">
                <a:latin typeface="Chalkboard" charset="0"/>
              </a:rPr>
              <a:t>”</a:t>
            </a:r>
            <a:r>
              <a:rPr lang="en-US" sz="1600" dirty="0" smtClean="0">
                <a:latin typeface="Chalkboard" charset="0"/>
              </a:rPr>
              <a:t>)</a:t>
            </a:r>
          </a:p>
          <a:p>
            <a:pPr>
              <a:spcBef>
                <a:spcPct val="40000"/>
              </a:spcBef>
              <a:defRPr/>
            </a:pPr>
            <a:r>
              <a:rPr lang="en-US" sz="1400" dirty="0" smtClean="0"/>
              <a:t>	              see A. Friedman, D. P. Grote, and I. Haber, </a:t>
            </a:r>
            <a:r>
              <a:rPr lang="en-US" sz="1400" i="1" dirty="0" smtClean="0"/>
              <a:t>Phys. Fluids B</a:t>
            </a:r>
            <a:r>
              <a:rPr lang="en-US" sz="1400" dirty="0" smtClean="0"/>
              <a:t> </a:t>
            </a:r>
            <a:r>
              <a:rPr lang="en-US" sz="1400" b="1" dirty="0" smtClean="0"/>
              <a:t>4</a:t>
            </a:r>
            <a:r>
              <a:rPr lang="en-US" sz="1400" dirty="0" smtClean="0"/>
              <a:t>, 2203 (1992)</a:t>
            </a:r>
            <a:endParaRPr lang="en-US" sz="1600" dirty="0" smtClean="0">
              <a:latin typeface="Chalkboard" charset="0"/>
            </a:endParaRPr>
          </a:p>
        </p:txBody>
      </p:sp>
      <p:sp>
        <p:nvSpPr>
          <p:cNvPr id="635913" name="AutoShape 9"/>
          <p:cNvSpPr>
            <a:spLocks noChangeArrowheads="1"/>
          </p:cNvSpPr>
          <p:nvPr/>
        </p:nvSpPr>
        <p:spPr bwMode="auto">
          <a:xfrm flipH="1" flipV="1">
            <a:off x="1487488" y="1339850"/>
            <a:ext cx="1339850" cy="631825"/>
          </a:xfrm>
          <a:prstGeom prst="cube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6634" name="Group 4"/>
          <p:cNvGrpSpPr>
            <a:grpSpLocks/>
          </p:cNvGrpSpPr>
          <p:nvPr/>
        </p:nvGrpSpPr>
        <p:grpSpPr bwMode="auto">
          <a:xfrm>
            <a:off x="1603375" y="1536700"/>
            <a:ext cx="1087438" cy="260350"/>
            <a:chOff x="2043975" y="2168813"/>
            <a:chExt cx="1087631" cy="260953"/>
          </a:xfrm>
        </p:grpSpPr>
        <p:sp>
          <p:nvSpPr>
            <p:cNvPr id="67" name="Oval 66"/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193057"/>
                </a:gs>
                <a:gs pos="51000">
                  <a:schemeClr val="accent1"/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</p:grpSp>
      <p:sp>
        <p:nvSpPr>
          <p:cNvPr id="266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332D8D-2630-AC44-A319-5AE7057778BD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26636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35983" name="Rectangle 79"/>
          <p:cNvSpPr>
            <a:spLocks noChangeArrowheads="1"/>
          </p:cNvSpPr>
          <p:nvPr/>
        </p:nvSpPr>
        <p:spPr bwMode="auto">
          <a:xfrm>
            <a:off x="63500" y="4060825"/>
            <a:ext cx="8983663" cy="2309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5964" name="Arc 60"/>
          <p:cNvSpPr>
            <a:spLocks/>
          </p:cNvSpPr>
          <p:nvPr/>
        </p:nvSpPr>
        <p:spPr bwMode="auto">
          <a:xfrm>
            <a:off x="1000125" y="5329238"/>
            <a:ext cx="757238" cy="17446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66675"/>
            <a:ext cx="8634412" cy="736600"/>
          </a:xfrm>
        </p:spPr>
        <p:txBody>
          <a:bodyPr/>
          <a:lstStyle/>
          <a:p>
            <a:pPr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Geometry and reference frames </a:t>
            </a:r>
            <a:endParaRPr lang="en-US" sz="2200" b="0" dirty="0" smtClean="0">
              <a:solidFill>
                <a:schemeClr val="bg1"/>
              </a:solidFill>
              <a:latin typeface="Chalkboard Bold" charset="0"/>
              <a:cs typeface="+mj-cs"/>
            </a:endParaRPr>
          </a:p>
        </p:txBody>
      </p:sp>
      <p:grpSp>
        <p:nvGrpSpPr>
          <p:cNvPr id="26640" name="Group 14"/>
          <p:cNvGrpSpPr>
            <a:grpSpLocks/>
          </p:cNvGrpSpPr>
          <p:nvPr/>
        </p:nvGrpSpPr>
        <p:grpSpPr bwMode="auto">
          <a:xfrm>
            <a:off x="560388" y="1355725"/>
            <a:ext cx="511175" cy="544513"/>
            <a:chOff x="83" y="879"/>
            <a:chExt cx="322" cy="343"/>
          </a:xfrm>
        </p:grpSpPr>
        <p:sp>
          <p:nvSpPr>
            <p:cNvPr id="635915" name="Line 11"/>
            <p:cNvSpPr>
              <a:spLocks noChangeShapeType="1"/>
            </p:cNvSpPr>
            <p:nvPr/>
          </p:nvSpPr>
          <p:spPr bwMode="auto">
            <a:xfrm flipV="1">
              <a:off x="191" y="879"/>
              <a:ext cx="0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916" name="Line 12"/>
            <p:cNvSpPr>
              <a:spLocks noChangeShapeType="1"/>
            </p:cNvSpPr>
            <p:nvPr/>
          </p:nvSpPr>
          <p:spPr bwMode="auto">
            <a:xfrm flipH="1">
              <a:off x="83" y="1109"/>
              <a:ext cx="10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917" name="Line 13"/>
            <p:cNvSpPr>
              <a:spLocks noChangeShapeType="1"/>
            </p:cNvSpPr>
            <p:nvPr/>
          </p:nvSpPr>
          <p:spPr bwMode="auto">
            <a:xfrm rot="5400000" flipV="1">
              <a:off x="297" y="999"/>
              <a:ext cx="0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35920" name="Text Box 16"/>
          <p:cNvSpPr txBox="1">
            <a:spLocks noChangeArrowheads="1"/>
          </p:cNvSpPr>
          <p:nvPr/>
        </p:nvSpPr>
        <p:spPr bwMode="auto">
          <a:xfrm>
            <a:off x="373063" y="16652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y</a:t>
            </a:r>
          </a:p>
        </p:txBody>
      </p:sp>
      <p:sp>
        <p:nvSpPr>
          <p:cNvPr id="635921" name="Text Box 17"/>
          <p:cNvSpPr txBox="1">
            <a:spLocks noChangeArrowheads="1"/>
          </p:cNvSpPr>
          <p:nvPr/>
        </p:nvSpPr>
        <p:spPr bwMode="auto">
          <a:xfrm>
            <a:off x="962025" y="1641475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z</a:t>
            </a:r>
          </a:p>
        </p:txBody>
      </p:sp>
      <p:sp>
        <p:nvSpPr>
          <p:cNvPr id="635922" name="Text Box 18"/>
          <p:cNvSpPr txBox="1">
            <a:spLocks noChangeArrowheads="1"/>
          </p:cNvSpPr>
          <p:nvPr/>
        </p:nvSpPr>
        <p:spPr bwMode="auto">
          <a:xfrm>
            <a:off x="501650" y="11811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x</a:t>
            </a:r>
          </a:p>
        </p:txBody>
      </p:sp>
      <p:sp>
        <p:nvSpPr>
          <p:cNvPr id="635936" name="AutoShape 32"/>
          <p:cNvSpPr>
            <a:spLocks noChangeArrowheads="1"/>
          </p:cNvSpPr>
          <p:nvPr/>
        </p:nvSpPr>
        <p:spPr bwMode="auto">
          <a:xfrm rot="5400000" flipH="1">
            <a:off x="7708900" y="1585913"/>
            <a:ext cx="777875" cy="139700"/>
          </a:xfrm>
          <a:prstGeom prst="parallelogram">
            <a:avLst>
              <a:gd name="adj" fmla="val 131858"/>
            </a:avLst>
          </a:prstGeom>
          <a:solidFill>
            <a:schemeClr val="bg2">
              <a:alpha val="6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12" name="AutoShape 8"/>
          <p:cNvSpPr>
            <a:spLocks noChangeArrowheads="1"/>
          </p:cNvSpPr>
          <p:nvPr/>
        </p:nvSpPr>
        <p:spPr bwMode="auto">
          <a:xfrm>
            <a:off x="1489075" y="1339850"/>
            <a:ext cx="1339850" cy="631825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47" name="Oval 43"/>
          <p:cNvSpPr>
            <a:spLocks noChangeArrowheads="1"/>
          </p:cNvSpPr>
          <p:nvPr/>
        </p:nvSpPr>
        <p:spPr bwMode="auto">
          <a:xfrm>
            <a:off x="3452813" y="1363663"/>
            <a:ext cx="125412" cy="592137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38" name="Rectangle 34"/>
          <p:cNvSpPr>
            <a:spLocks noChangeArrowheads="1"/>
          </p:cNvSpPr>
          <p:nvPr/>
        </p:nvSpPr>
        <p:spPr bwMode="auto">
          <a:xfrm>
            <a:off x="3516313" y="1354138"/>
            <a:ext cx="1238250" cy="300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6648" name="Group 41"/>
          <p:cNvGrpSpPr>
            <a:grpSpLocks/>
          </p:cNvGrpSpPr>
          <p:nvPr/>
        </p:nvGrpSpPr>
        <p:grpSpPr bwMode="auto">
          <a:xfrm>
            <a:off x="4703763" y="1363663"/>
            <a:ext cx="147637" cy="592137"/>
            <a:chOff x="5497" y="864"/>
            <a:chExt cx="93" cy="373"/>
          </a:xfrm>
        </p:grpSpPr>
        <p:sp>
          <p:nvSpPr>
            <p:cNvPr id="635943" name="Oval 39"/>
            <p:cNvSpPr>
              <a:spLocks noChangeArrowheads="1"/>
            </p:cNvSpPr>
            <p:nvPr/>
          </p:nvSpPr>
          <p:spPr bwMode="auto">
            <a:xfrm>
              <a:off x="5497" y="864"/>
              <a:ext cx="79" cy="3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944" name="AutoShape 40"/>
            <p:cNvSpPr>
              <a:spLocks noChangeArrowheads="1"/>
            </p:cNvSpPr>
            <p:nvPr/>
          </p:nvSpPr>
          <p:spPr bwMode="auto">
            <a:xfrm flipV="1">
              <a:off x="5551" y="1045"/>
              <a:ext cx="39" cy="8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35949" name="Line 45"/>
          <p:cNvSpPr>
            <a:spLocks noChangeShapeType="1"/>
          </p:cNvSpPr>
          <p:nvPr/>
        </p:nvSpPr>
        <p:spPr bwMode="auto">
          <a:xfrm>
            <a:off x="3511550" y="1954213"/>
            <a:ext cx="12541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6650" name="Picture 51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157663"/>
            <a:ext cx="26177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52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2"/>
          <a:stretch>
            <a:fillRect/>
          </a:stretch>
        </p:blipFill>
        <p:spPr bwMode="auto">
          <a:xfrm>
            <a:off x="6223000" y="4349750"/>
            <a:ext cx="26606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53975" y="4103688"/>
            <a:ext cx="3557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Chalkboard" charset="0"/>
              </a:rPr>
              <a:t>Example: beam stripping through a foil &amp; charge selection in a chicane.</a:t>
            </a:r>
          </a:p>
        </p:txBody>
      </p:sp>
      <p:sp>
        <p:nvSpPr>
          <p:cNvPr id="635960" name="Arc 56"/>
          <p:cNvSpPr>
            <a:spLocks/>
          </p:cNvSpPr>
          <p:nvPr/>
        </p:nvSpPr>
        <p:spPr bwMode="auto">
          <a:xfrm>
            <a:off x="1006475" y="5335588"/>
            <a:ext cx="757238" cy="9731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61" name="Arc 57"/>
          <p:cNvSpPr>
            <a:spLocks/>
          </p:cNvSpPr>
          <p:nvPr/>
        </p:nvSpPr>
        <p:spPr bwMode="auto">
          <a:xfrm flipH="1" flipV="1">
            <a:off x="1757363" y="5241925"/>
            <a:ext cx="757237" cy="9731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62" name="Line 58"/>
          <p:cNvSpPr>
            <a:spLocks noChangeShapeType="1"/>
          </p:cNvSpPr>
          <p:nvPr/>
        </p:nvSpPr>
        <p:spPr bwMode="auto">
          <a:xfrm flipH="1">
            <a:off x="338138" y="5334000"/>
            <a:ext cx="655637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59" name="Line 55"/>
          <p:cNvSpPr>
            <a:spLocks noChangeShapeType="1"/>
          </p:cNvSpPr>
          <p:nvPr/>
        </p:nvSpPr>
        <p:spPr bwMode="auto">
          <a:xfrm flipV="1">
            <a:off x="1000125" y="4986338"/>
            <a:ext cx="0" cy="6572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63" name="Arc 59"/>
          <p:cNvSpPr>
            <a:spLocks/>
          </p:cNvSpPr>
          <p:nvPr/>
        </p:nvSpPr>
        <p:spPr bwMode="auto">
          <a:xfrm>
            <a:off x="1014413" y="5335588"/>
            <a:ext cx="757237" cy="4683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67" name="Rectangle 63"/>
          <p:cNvSpPr>
            <a:spLocks noChangeArrowheads="1"/>
          </p:cNvSpPr>
          <p:nvPr/>
        </p:nvSpPr>
        <p:spPr bwMode="auto">
          <a:xfrm rot="3133421">
            <a:off x="1429543" y="5847557"/>
            <a:ext cx="53816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69" name="Rectangle 65"/>
          <p:cNvSpPr>
            <a:spLocks noChangeArrowheads="1"/>
          </p:cNvSpPr>
          <p:nvPr/>
        </p:nvSpPr>
        <p:spPr bwMode="auto">
          <a:xfrm rot="3133421">
            <a:off x="1679576" y="5659437"/>
            <a:ext cx="476250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70" name="Text Box 66"/>
          <p:cNvSpPr txBox="1">
            <a:spLocks noChangeArrowheads="1"/>
          </p:cNvSpPr>
          <p:nvPr/>
        </p:nvSpPr>
        <p:spPr bwMode="auto">
          <a:xfrm>
            <a:off x="193675" y="50641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Q=+1</a:t>
            </a:r>
          </a:p>
        </p:txBody>
      </p:sp>
      <p:sp>
        <p:nvSpPr>
          <p:cNvPr id="635971" name="Text Box 67"/>
          <p:cNvSpPr txBox="1">
            <a:spLocks noChangeArrowheads="1"/>
          </p:cNvSpPr>
          <p:nvPr/>
        </p:nvSpPr>
        <p:spPr bwMode="auto">
          <a:xfrm>
            <a:off x="122238" y="51308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35973" name="Text Box 69"/>
          <p:cNvSpPr txBox="1">
            <a:spLocks noChangeArrowheads="1"/>
          </p:cNvSpPr>
          <p:nvPr/>
        </p:nvSpPr>
        <p:spPr bwMode="auto">
          <a:xfrm>
            <a:off x="1125538" y="57578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Q=+3</a:t>
            </a:r>
          </a:p>
        </p:txBody>
      </p:sp>
      <p:sp>
        <p:nvSpPr>
          <p:cNvPr id="635974" name="Text Box 70"/>
          <p:cNvSpPr txBox="1">
            <a:spLocks noChangeArrowheads="1"/>
          </p:cNvSpPr>
          <p:nvPr/>
        </p:nvSpPr>
        <p:spPr bwMode="auto">
          <a:xfrm>
            <a:off x="2273300" y="59023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/>
              <a:t>Q=+2</a:t>
            </a:r>
          </a:p>
        </p:txBody>
      </p:sp>
      <p:sp>
        <p:nvSpPr>
          <p:cNvPr id="635975" name="Line 71"/>
          <p:cNvSpPr>
            <a:spLocks noChangeShapeType="1"/>
          </p:cNvSpPr>
          <p:nvPr/>
        </p:nvSpPr>
        <p:spPr bwMode="auto">
          <a:xfrm flipV="1">
            <a:off x="1698625" y="5472113"/>
            <a:ext cx="130175" cy="122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76" name="Line 72"/>
          <p:cNvSpPr>
            <a:spLocks noChangeShapeType="1"/>
          </p:cNvSpPr>
          <p:nvPr/>
        </p:nvSpPr>
        <p:spPr bwMode="auto">
          <a:xfrm flipV="1">
            <a:off x="1484313" y="5673725"/>
            <a:ext cx="130175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79" name="Text Box 75"/>
          <p:cNvSpPr txBox="1">
            <a:spLocks noChangeArrowheads="1"/>
          </p:cNvSpPr>
          <p:nvPr/>
        </p:nvSpPr>
        <p:spPr bwMode="auto">
          <a:xfrm>
            <a:off x="958850" y="487203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Foil</a:t>
            </a:r>
            <a:endParaRPr lang="en-US"/>
          </a:p>
        </p:txBody>
      </p:sp>
      <p:sp>
        <p:nvSpPr>
          <p:cNvPr id="635982" name="Rectangle 78"/>
          <p:cNvSpPr>
            <a:spLocks noChangeArrowheads="1"/>
          </p:cNvSpPr>
          <p:nvPr/>
        </p:nvSpPr>
        <p:spPr bwMode="auto">
          <a:xfrm>
            <a:off x="3478213" y="4127500"/>
            <a:ext cx="54911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77" name="Text Box 73"/>
          <p:cNvSpPr txBox="1">
            <a:spLocks noChangeArrowheads="1"/>
          </p:cNvSpPr>
          <p:nvPr/>
        </p:nvSpPr>
        <p:spPr bwMode="auto">
          <a:xfrm>
            <a:off x="4100513" y="4197350"/>
            <a:ext cx="1608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halkboard" charset="0"/>
              </a:rPr>
              <a:t>Lab frame view</a:t>
            </a:r>
          </a:p>
        </p:txBody>
      </p:sp>
      <p:sp>
        <p:nvSpPr>
          <p:cNvPr id="635978" name="Text Box 74"/>
          <p:cNvSpPr txBox="1">
            <a:spLocks noChangeArrowheads="1"/>
          </p:cNvSpPr>
          <p:nvPr/>
        </p:nvSpPr>
        <p:spPr bwMode="auto">
          <a:xfrm>
            <a:off x="6699250" y="4197350"/>
            <a:ext cx="1785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halkboard" charset="0"/>
              </a:rPr>
              <a:t>Warp frame view</a:t>
            </a:r>
          </a:p>
        </p:txBody>
      </p:sp>
      <p:sp>
        <p:nvSpPr>
          <p:cNvPr id="635984" name="Arc 80"/>
          <p:cNvSpPr>
            <a:spLocks/>
          </p:cNvSpPr>
          <p:nvPr/>
        </p:nvSpPr>
        <p:spPr bwMode="auto">
          <a:xfrm>
            <a:off x="1000125" y="5329238"/>
            <a:ext cx="757238" cy="9731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85" name="Arc 81"/>
          <p:cNvSpPr>
            <a:spLocks/>
          </p:cNvSpPr>
          <p:nvPr/>
        </p:nvSpPr>
        <p:spPr bwMode="auto">
          <a:xfrm flipH="1" flipV="1">
            <a:off x="1751013" y="5229225"/>
            <a:ext cx="757237" cy="9731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109"/>
              <a:gd name="T1" fmla="*/ 0 h 21600"/>
              <a:gd name="T2" fmla="*/ 18109 w 18109"/>
              <a:gd name="T3" fmla="*/ 9827 h 21600"/>
              <a:gd name="T4" fmla="*/ 0 w 181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09" h="21600" fill="none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</a:path>
              <a:path w="18109" h="21600" stroke="0" extrusionOk="0">
                <a:moveTo>
                  <a:pt x="0" y="-1"/>
                </a:moveTo>
                <a:cubicBezTo>
                  <a:pt x="7310" y="-1"/>
                  <a:pt x="14124" y="3697"/>
                  <a:pt x="18109" y="982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86" name="Line 82"/>
          <p:cNvSpPr>
            <a:spLocks noChangeShapeType="1"/>
          </p:cNvSpPr>
          <p:nvPr/>
        </p:nvSpPr>
        <p:spPr bwMode="auto">
          <a:xfrm flipH="1">
            <a:off x="144463" y="5332413"/>
            <a:ext cx="865187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87" name="Line 83"/>
          <p:cNvSpPr>
            <a:spLocks noChangeShapeType="1"/>
          </p:cNvSpPr>
          <p:nvPr/>
        </p:nvSpPr>
        <p:spPr bwMode="auto">
          <a:xfrm flipH="1">
            <a:off x="2505075" y="6207125"/>
            <a:ext cx="865188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89" name="Text Box 85"/>
          <p:cNvSpPr txBox="1">
            <a:spLocks noChangeArrowheads="1"/>
          </p:cNvSpPr>
          <p:nvPr/>
        </p:nvSpPr>
        <p:spPr bwMode="auto">
          <a:xfrm>
            <a:off x="3038475" y="58928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hlink"/>
                </a:solidFill>
              </a:rPr>
              <a:t>s</a:t>
            </a:r>
          </a:p>
        </p:txBody>
      </p:sp>
      <p:sp>
        <p:nvSpPr>
          <p:cNvPr id="62" name="Text Box 66"/>
          <p:cNvSpPr txBox="1">
            <a:spLocks noChangeArrowheads="1"/>
          </p:cNvSpPr>
          <p:nvPr/>
        </p:nvSpPr>
        <p:spPr bwMode="auto">
          <a:xfrm>
            <a:off x="1590675" y="516731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Q=+1</a:t>
            </a:r>
          </a:p>
        </p:txBody>
      </p:sp>
      <p:sp>
        <p:nvSpPr>
          <p:cNvPr id="64" name="Oval 10"/>
          <p:cNvSpPr>
            <a:spLocks noChangeArrowheads="1"/>
          </p:cNvSpPr>
          <p:nvPr/>
        </p:nvSpPr>
        <p:spPr bwMode="auto">
          <a:xfrm>
            <a:off x="5632450" y="1516063"/>
            <a:ext cx="1104900" cy="2746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5942" name="Oval 38"/>
          <p:cNvSpPr>
            <a:spLocks noChangeArrowheads="1"/>
          </p:cNvSpPr>
          <p:nvPr/>
        </p:nvSpPr>
        <p:spPr bwMode="auto">
          <a:xfrm>
            <a:off x="5476875" y="1670051"/>
            <a:ext cx="110490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legacyObliqueTopRight"/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6680" name="Group 68"/>
          <p:cNvGrpSpPr>
            <a:grpSpLocks/>
          </p:cNvGrpSpPr>
          <p:nvPr/>
        </p:nvGrpSpPr>
        <p:grpSpPr bwMode="auto">
          <a:xfrm>
            <a:off x="3594100" y="1527175"/>
            <a:ext cx="1087438" cy="260350"/>
            <a:chOff x="2043975" y="2168813"/>
            <a:chExt cx="1087631" cy="260953"/>
          </a:xfrm>
        </p:grpSpPr>
        <p:sp>
          <p:nvSpPr>
            <p:cNvPr id="70" name="Oval 69"/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193057"/>
                </a:gs>
                <a:gs pos="51000">
                  <a:schemeClr val="accent1"/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</a:endParaRPr>
            </a:p>
          </p:txBody>
        </p:sp>
      </p:grpSp>
      <p:sp>
        <p:nvSpPr>
          <p:cNvPr id="75" name="Oval 38"/>
          <p:cNvSpPr>
            <a:spLocks noChangeArrowheads="1"/>
          </p:cNvSpPr>
          <p:nvPr/>
        </p:nvSpPr>
        <p:spPr bwMode="auto">
          <a:xfrm>
            <a:off x="7550453" y="1518444"/>
            <a:ext cx="27432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orthographicFront">
              <a:rot lat="0" lon="4499962" rev="0"/>
            </a:camera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8069263" y="1519238"/>
            <a:ext cx="63500" cy="27305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74" name="Oval 38"/>
          <p:cNvSpPr>
            <a:spLocks noChangeArrowheads="1"/>
          </p:cNvSpPr>
          <p:nvPr/>
        </p:nvSpPr>
        <p:spPr bwMode="auto">
          <a:xfrm>
            <a:off x="7966384" y="1518444"/>
            <a:ext cx="274320" cy="274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round/>
            <a:headEnd/>
            <a:tailEnd/>
          </a:ln>
          <a:effectLst/>
          <a:scene3d>
            <a:camera prst="orthographicFront">
              <a:rot lat="0" lon="4499962" rev="0"/>
            </a:camera>
            <a:lightRig rig="sunset" dir="b"/>
          </a:scene3d>
          <a:sp3d extrusionH="430530" prstMaterial="clear"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071E1-8276-B34B-8D14-32C2298583D7}" type="slidenum">
              <a:rPr lang="en-US"/>
              <a:pPr/>
              <a:t>8</a:t>
            </a:fld>
            <a:endParaRPr lang="en-US"/>
          </a:p>
        </p:txBody>
      </p:sp>
      <p:sp>
        <p:nvSpPr>
          <p:cNvPr id="42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Grote – Project X 2012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  <a:latin typeface="Chalkboard" charset="0"/>
              </a:rPr>
              <a:t>Particle pushers</a:t>
            </a:r>
            <a:endParaRPr lang="en-US" b="0" dirty="0">
              <a:solidFill>
                <a:schemeClr val="bg1"/>
              </a:solidFill>
              <a:latin typeface="Chalkboard" charset="0"/>
            </a:endParaRPr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8166" y="1011238"/>
            <a:ext cx="9045834" cy="1595437"/>
          </a:xfrm>
        </p:spPr>
        <p:txBody>
          <a:bodyPr/>
          <a:lstStyle/>
          <a:p>
            <a:pPr marL="228600" indent="-228600"/>
            <a:r>
              <a:rPr lang="en-US" b="0" dirty="0">
                <a:latin typeface="Chalkboard" charset="0"/>
              </a:rPr>
              <a:t>Boris </a:t>
            </a:r>
            <a:r>
              <a:rPr lang="en-US" b="0" dirty="0" smtClean="0">
                <a:latin typeface="Chalkboard" charset="0"/>
              </a:rPr>
              <a:t>pusher is the default (push position x and massless momentum u=</a:t>
            </a:r>
            <a:r>
              <a:rPr lang="en-US" b="0" dirty="0" err="1" smtClean="0">
                <a:latin typeface="Symbol" charset="2"/>
                <a:cs typeface="Symbol" charset="2"/>
              </a:rPr>
              <a:t>g</a:t>
            </a:r>
            <a:r>
              <a:rPr lang="en-US" b="0" dirty="0" err="1" smtClean="0">
                <a:latin typeface="Chalkboard" charset="0"/>
              </a:rPr>
              <a:t>v</a:t>
            </a:r>
            <a:r>
              <a:rPr lang="en-US" b="0" dirty="0" smtClean="0">
                <a:latin typeface="Chalkboard" charset="0"/>
              </a:rPr>
              <a:t>):</a:t>
            </a:r>
            <a:endParaRPr lang="en-US" sz="1600" b="0" dirty="0">
              <a:latin typeface="Chalkboard" charset="0"/>
            </a:endParaRPr>
          </a:p>
          <a:p>
            <a:pPr marL="228600" indent="-228600"/>
            <a:endParaRPr lang="en-US" sz="600" b="0" dirty="0">
              <a:latin typeface="Chalkboard" charset="0"/>
            </a:endParaRPr>
          </a:p>
          <a:p>
            <a:pPr marL="873125" lvl="1" indent="-361950"/>
            <a:endParaRPr lang="en-US" sz="1800" b="0" dirty="0" smtClean="0">
              <a:latin typeface="Chalkboard" charset="0"/>
            </a:endParaRPr>
          </a:p>
          <a:p>
            <a:pPr marL="873125" lvl="1" indent="-361950"/>
            <a:r>
              <a:rPr lang="en-US" sz="1800" b="0" dirty="0" smtClean="0">
                <a:latin typeface="Chalkboard" charset="0"/>
              </a:rPr>
              <a:t>Position </a:t>
            </a:r>
            <a:r>
              <a:rPr lang="en-US" sz="1800" b="0" dirty="0">
                <a:latin typeface="Chalkboard" charset="0"/>
              </a:rPr>
              <a:t>push</a:t>
            </a:r>
            <a:r>
              <a:rPr lang="en-US" sz="1800" b="0" dirty="0" smtClean="0">
                <a:latin typeface="Chalkboard" charset="0"/>
              </a:rPr>
              <a:t>:</a:t>
            </a:r>
          </a:p>
          <a:p>
            <a:pPr marL="511175" lvl="1" indent="0">
              <a:buNone/>
            </a:pPr>
            <a:endParaRPr lang="en-US" sz="1800" b="0" dirty="0" smtClean="0">
              <a:latin typeface="Chalkboard" charset="0"/>
            </a:endParaRPr>
          </a:p>
          <a:p>
            <a:pPr marL="873125" lvl="1" indent="-361950"/>
            <a:endParaRPr lang="en-US" sz="800" b="0" dirty="0">
              <a:latin typeface="Chalkboard" charset="0"/>
            </a:endParaRPr>
          </a:p>
          <a:p>
            <a:pPr marL="873125" lvl="1" indent="-361950"/>
            <a:r>
              <a:rPr lang="en-US" sz="1800" b="0" dirty="0">
                <a:latin typeface="Chalkboard" charset="0"/>
              </a:rPr>
              <a:t>Velocity push</a:t>
            </a:r>
            <a:r>
              <a:rPr lang="en-US" sz="1800" b="0" dirty="0" smtClean="0">
                <a:latin typeface="Chalkboard" charset="0"/>
              </a:rPr>
              <a:t>:</a:t>
            </a:r>
          </a:p>
          <a:p>
            <a:pPr marL="1330325" lvl="2" indent="-342900">
              <a:buFontTx/>
              <a:buNone/>
            </a:pPr>
            <a:endParaRPr lang="en-US" sz="1500" b="0" dirty="0">
              <a:latin typeface="Chalkboard" charset="0"/>
            </a:endParaRPr>
          </a:p>
          <a:p>
            <a:pPr marL="228600" indent="-228600"/>
            <a:endParaRPr lang="en-US" sz="1400" b="0" dirty="0" smtClean="0">
              <a:latin typeface="Chalkboard" charset="0"/>
            </a:endParaRPr>
          </a:p>
          <a:p>
            <a:pPr marL="228600" indent="-228600"/>
            <a:r>
              <a:rPr lang="en-US" b="0" dirty="0" smtClean="0">
                <a:latin typeface="Chalkboard" charset="0"/>
              </a:rPr>
              <a:t>Improved rotation angle correction “tan(</a:t>
            </a:r>
            <a:r>
              <a:rPr lang="en-US" b="0" dirty="0" smtClean="0">
                <a:latin typeface="Symbol" charset="2"/>
                <a:cs typeface="Symbol" charset="2"/>
              </a:rPr>
              <a:t>a</a:t>
            </a:r>
            <a:r>
              <a:rPr lang="en-US" b="0" dirty="0" smtClean="0">
                <a:latin typeface="Chalkboard" charset="0"/>
              </a:rPr>
              <a:t>)/</a:t>
            </a:r>
            <a:r>
              <a:rPr lang="en-US" b="0" dirty="0" smtClean="0">
                <a:latin typeface="Symbol" charset="2"/>
                <a:cs typeface="Symbol" charset="2"/>
              </a:rPr>
              <a:t>a</a:t>
            </a:r>
            <a:r>
              <a:rPr lang="en-US" b="0" dirty="0" smtClean="0">
                <a:latin typeface="Chalkboard" charset="0"/>
              </a:rPr>
              <a:t>” available</a:t>
            </a:r>
          </a:p>
          <a:p>
            <a:pPr marL="228600" indent="-228600"/>
            <a:endParaRPr lang="en-US" b="0" dirty="0">
              <a:latin typeface="Chalkboard" charset="0"/>
            </a:endParaRPr>
          </a:p>
          <a:p>
            <a:pPr marL="228600" indent="-228600"/>
            <a:r>
              <a:rPr lang="en-US" b="0" dirty="0" smtClean="0">
                <a:latin typeface="Chalkboard" charset="0"/>
              </a:rPr>
              <a:t>Two variations are used for pushing the massless moment:</a:t>
            </a:r>
          </a:p>
          <a:p>
            <a:pPr marL="228600" indent="-228600"/>
            <a:endParaRPr lang="en-US" b="0" dirty="0">
              <a:latin typeface="Chalkboard" charset="0"/>
            </a:endParaRPr>
          </a:p>
          <a:p>
            <a:pPr marL="573088" lvl="1" indent="-228600"/>
            <a:r>
              <a:rPr lang="en-US" sz="1800" b="0" dirty="0" smtClean="0">
                <a:latin typeface="Chalkboard" charset="0"/>
              </a:rPr>
              <a:t>for ultra-relativistic particles (for good cancellation of self E and </a:t>
            </a:r>
            <a:r>
              <a:rPr lang="en-US" sz="1800" b="0" dirty="0" err="1" smtClean="0">
                <a:latin typeface="Chalkboard" charset="0"/>
              </a:rPr>
              <a:t>v</a:t>
            </a:r>
            <a:r>
              <a:rPr lang="en-US" sz="1800" b="0" dirty="0" err="1" smtClean="0"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1800" b="0" dirty="0" err="1" smtClean="0">
                <a:latin typeface="Chalkboard" charset="0"/>
              </a:rPr>
              <a:t>B</a:t>
            </a:r>
            <a:r>
              <a:rPr lang="en-US" sz="1800" b="0" dirty="0" smtClean="0">
                <a:latin typeface="Chalkboard" charset="0"/>
              </a:rPr>
              <a:t>),</a:t>
            </a:r>
          </a:p>
          <a:p>
            <a:pPr marL="573088" lvl="1" indent="-228600"/>
            <a:endParaRPr lang="en-US" sz="1800" b="0" dirty="0">
              <a:latin typeface="Chalkboard" charset="0"/>
            </a:endParaRPr>
          </a:p>
          <a:p>
            <a:pPr marL="573088" lvl="1" indent="-228600"/>
            <a:r>
              <a:rPr lang="en-US" sz="1800" b="0" dirty="0" smtClean="0">
                <a:latin typeface="Chalkboard" charset="0"/>
              </a:rPr>
              <a:t>for magnetized electrons (for taking large time steps &gt; cyclotron period).</a:t>
            </a:r>
            <a:endParaRPr lang="en-US" sz="1400" b="0" dirty="0">
              <a:latin typeface="Chalkboard" charset="0"/>
            </a:endParaRPr>
          </a:p>
          <a:p>
            <a:pPr marL="873125" lvl="1" indent="-361950">
              <a:buFontTx/>
              <a:buNone/>
            </a:pPr>
            <a:endParaRPr lang="en-US" sz="1500" b="0" dirty="0">
              <a:latin typeface="Chalkboard" charset="0"/>
              <a:sym typeface="Symbol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909704"/>
              </p:ext>
            </p:extLst>
          </p:nvPr>
        </p:nvGraphicFramePr>
        <p:xfrm>
          <a:off x="2918379" y="1756034"/>
          <a:ext cx="2362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12" name="Equation" r:id="rId4" imgW="1181100" imgH="203200" progId="Equation.3">
                  <p:embed/>
                </p:oleObj>
              </mc:Choice>
              <mc:Fallback>
                <p:oleObj name="Equation" r:id="rId4" imgW="1181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8379" y="1756034"/>
                        <a:ext cx="2362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721347"/>
              </p:ext>
            </p:extLst>
          </p:nvPr>
        </p:nvGraphicFramePr>
        <p:xfrm>
          <a:off x="2921000" y="2360536"/>
          <a:ext cx="4902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13" name="Equation" r:id="rId6" imgW="2451100" imgH="469900" progId="Equation.3">
                  <p:embed/>
                </p:oleObj>
              </mc:Choice>
              <mc:Fallback>
                <p:oleObj name="Equation" r:id="rId6" imgW="2451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1000" y="2360536"/>
                        <a:ext cx="4902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5780608"/>
      </p:ext>
    </p:extLst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3"/>
          <p:cNvSpPr>
            <a:spLocks noChangeArrowheads="1"/>
          </p:cNvSpPr>
          <p:nvPr/>
        </p:nvSpPr>
        <p:spPr bwMode="auto">
          <a:xfrm>
            <a:off x="0" y="1022350"/>
            <a:ext cx="9148763" cy="255588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31746" name="Rectangle 15"/>
          <p:cNvSpPr>
            <a:spLocks noChangeArrowheads="1"/>
          </p:cNvSpPr>
          <p:nvPr/>
        </p:nvSpPr>
        <p:spPr bwMode="auto">
          <a:xfrm>
            <a:off x="-4763" y="3453521"/>
            <a:ext cx="9148763" cy="257175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31747" name="Rectangle 16"/>
          <p:cNvSpPr>
            <a:spLocks noChangeArrowheads="1"/>
          </p:cNvSpPr>
          <p:nvPr/>
        </p:nvSpPr>
        <p:spPr bwMode="auto">
          <a:xfrm>
            <a:off x="0" y="5699394"/>
            <a:ext cx="9148763" cy="257175"/>
          </a:xfrm>
          <a:prstGeom prst="rect">
            <a:avLst/>
          </a:prstGeom>
          <a:gradFill rotWithShape="1">
            <a:gsLst>
              <a:gs pos="0">
                <a:srgbClr val="A3C0FE"/>
              </a:gs>
              <a:gs pos="100000">
                <a:srgbClr val="B5EBDC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667651" name="Text Box 3"/>
          <p:cNvSpPr txBox="1">
            <a:spLocks noChangeArrowheads="1"/>
          </p:cNvSpPr>
          <p:nvPr/>
        </p:nvSpPr>
        <p:spPr bwMode="auto">
          <a:xfrm>
            <a:off x="141288" y="962025"/>
            <a:ext cx="8716962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9075" indent="-219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5625" indent="-222250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40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968375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04913" indent="173038"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6621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1193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65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033713" indent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Field solvers: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</a:t>
            </a:r>
          </a:p>
          <a:p>
            <a:pPr marL="0" indent="0">
              <a:spcBef>
                <a:spcPct val="40000"/>
              </a:spcBef>
              <a:defRPr/>
            </a:pPr>
            <a:r>
              <a:rPr lang="en-US" sz="1600" dirty="0">
                <a:latin typeface="Chalkboard" charset="0"/>
              </a:rPr>
              <a:t> </a:t>
            </a:r>
            <a:r>
              <a:rPr lang="en-US" sz="1600" dirty="0" smtClean="0">
                <a:latin typeface="Chalkboard" charset="0"/>
              </a:rPr>
              <a:t>                   </a:t>
            </a:r>
            <a:r>
              <a:rPr lang="en-US" sz="1600" dirty="0" smtClean="0">
                <a:latin typeface="Chalkboard" charset="0"/>
              </a:rPr>
              <a:t>Electrostatic and </a:t>
            </a:r>
            <a:r>
              <a:rPr lang="en-US" sz="1600" dirty="0" err="1" smtClean="0">
                <a:latin typeface="Chalkboard" charset="0"/>
              </a:rPr>
              <a:t>Magnetostatic</a:t>
            </a:r>
            <a:r>
              <a:rPr lang="en-US" sz="1600" dirty="0" smtClean="0">
                <a:latin typeface="Chalkboard" charset="0"/>
              </a:rPr>
              <a:t/>
            </a:r>
            <a:br>
              <a:rPr lang="en-US" sz="1600" dirty="0" smtClean="0">
                <a:latin typeface="Chalkboard" charset="0"/>
              </a:rPr>
            </a:br>
            <a:r>
              <a:rPr lang="en-US" sz="1600" dirty="0" smtClean="0">
                <a:latin typeface="Chalkboard" charset="0"/>
              </a:rPr>
              <a:t>	- </a:t>
            </a:r>
            <a:r>
              <a:rPr lang="en-US" sz="1600" dirty="0" smtClean="0">
                <a:latin typeface="Chalkboard" charset="0"/>
              </a:rPr>
              <a:t>FFT, </a:t>
            </a:r>
            <a:r>
              <a:rPr lang="en-US" sz="1600" dirty="0" err="1" smtClean="0">
                <a:latin typeface="Chalkboard" charset="0"/>
              </a:rPr>
              <a:t>multigrid</a:t>
            </a:r>
            <a:r>
              <a:rPr lang="en-US" sz="1600" dirty="0" smtClean="0">
                <a:latin typeface="Chalkboard" charset="0"/>
              </a:rPr>
              <a:t>, AMR; implicit</a:t>
            </a:r>
          </a:p>
          <a:p>
            <a:pPr>
              <a:spcBef>
                <a:spcPct val="40000"/>
              </a:spcBef>
              <a:defRPr/>
            </a:pPr>
            <a:r>
              <a:rPr lang="en-US" sz="1600" dirty="0" smtClean="0">
                <a:latin typeface="Chalkboard" charset="0"/>
              </a:rPr>
              <a:t>                    </a:t>
            </a:r>
            <a:r>
              <a:rPr lang="en-US" sz="1600" dirty="0" smtClean="0">
                <a:latin typeface="Chalkboard" charset="0"/>
              </a:rPr>
              <a:t>Electromagnetic</a:t>
            </a:r>
            <a:r>
              <a:rPr lang="en-US" sz="1600" dirty="0">
                <a:latin typeface="Chalkboard" charset="0"/>
              </a:rPr>
              <a:t/>
            </a:r>
            <a:br>
              <a:rPr lang="en-US" sz="1600" dirty="0">
                <a:latin typeface="Chalkboard" charset="0"/>
              </a:rPr>
            </a:br>
            <a:r>
              <a:rPr lang="en-US" sz="1600" dirty="0" smtClean="0">
                <a:latin typeface="Chalkboard" charset="0"/>
              </a:rPr>
              <a:t>	</a:t>
            </a:r>
            <a:r>
              <a:rPr lang="en-US" sz="1600" dirty="0" smtClean="0">
                <a:latin typeface="Chalkboard" charset="0"/>
              </a:rPr>
              <a:t>- </a:t>
            </a:r>
            <a:r>
              <a:rPr lang="en-US" sz="1600" dirty="0" smtClean="0">
                <a:latin typeface="Chalkboard" charset="0"/>
              </a:rPr>
              <a:t>Yee mesh, PML, </a:t>
            </a:r>
            <a:r>
              <a:rPr lang="en-US" sz="1600" dirty="0" smtClean="0">
                <a:latin typeface="Chalkboard" charset="0"/>
              </a:rPr>
              <a:t>MR</a:t>
            </a:r>
            <a:endParaRPr lang="en-US" sz="1600" dirty="0" smtClean="0">
              <a:solidFill>
                <a:srgbClr val="00279F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defRPr/>
            </a:pPr>
            <a:endParaRPr lang="en-US" sz="1600" dirty="0" smtClean="0">
              <a:solidFill>
                <a:srgbClr val="00279F"/>
              </a:solidFill>
              <a:latin typeface="Chalkboard" charset="0"/>
            </a:endParaRPr>
          </a:p>
          <a:p>
            <a:pPr>
              <a:lnSpc>
                <a:spcPct val="200000"/>
              </a:lnSpc>
              <a:spcBef>
                <a:spcPct val="40000"/>
              </a:spcBef>
              <a:defRPr/>
            </a:pPr>
            <a:endParaRPr lang="en-US" sz="1600" dirty="0" smtClean="0">
              <a:solidFill>
                <a:srgbClr val="00279F"/>
              </a:solidFill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Boundaries: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</a:t>
            </a:r>
            <a:r>
              <a:rPr lang="ja-JP" altLang="en-US" sz="1600" dirty="0" smtClean="0">
                <a:latin typeface="Chalkboard" charset="0"/>
              </a:rPr>
              <a:t>“</a:t>
            </a:r>
            <a:r>
              <a:rPr lang="en-US" sz="1600" dirty="0" smtClean="0">
                <a:latin typeface="Chalkboard" charset="0"/>
              </a:rPr>
              <a:t>cut-cell</a:t>
            </a:r>
            <a:r>
              <a:rPr lang="ja-JP" altLang="en-US" sz="1600" dirty="0" smtClean="0">
                <a:latin typeface="Chalkboard" charset="0"/>
              </a:rPr>
              <a:t>”</a:t>
            </a:r>
            <a:r>
              <a:rPr lang="en-US" sz="1600" dirty="0" smtClean="0">
                <a:latin typeface="Chalkboard" charset="0"/>
              </a:rPr>
              <a:t> --- no restriction to </a:t>
            </a:r>
            <a:r>
              <a:rPr lang="ja-JP" altLang="en-US" sz="1600" dirty="0" smtClean="0">
                <a:latin typeface="Chalkboard" charset="0"/>
              </a:rPr>
              <a:t>“</a:t>
            </a:r>
            <a:r>
              <a:rPr lang="en-US" sz="1600" dirty="0" smtClean="0">
                <a:latin typeface="Chalkboard" charset="0"/>
              </a:rPr>
              <a:t>Legos</a:t>
            </a:r>
            <a:r>
              <a:rPr lang="ja-JP" altLang="en-US" sz="1600" dirty="0" smtClean="0">
                <a:latin typeface="Chalkboard" charset="0"/>
              </a:rPr>
              <a:t>”</a:t>
            </a: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>
              <a:spcBef>
                <a:spcPct val="40000"/>
              </a:spcBef>
              <a:buFontTx/>
              <a:buChar char="•"/>
              <a:defRPr/>
            </a:pPr>
            <a:endParaRPr lang="en-US" sz="1600" dirty="0" smtClean="0">
              <a:latin typeface="Chalkboard" charset="0"/>
            </a:endParaRPr>
          </a:p>
          <a:p>
            <a:pPr marL="0" indent="0">
              <a:spcBef>
                <a:spcPct val="40000"/>
              </a:spcBef>
              <a:defRPr/>
            </a:pPr>
            <a:r>
              <a:rPr lang="en-US" sz="800" dirty="0" smtClean="0">
                <a:latin typeface="Chalkboard" charset="0"/>
              </a:rPr>
              <a:t> </a:t>
            </a:r>
          </a:p>
          <a:p>
            <a:pPr>
              <a:spcBef>
                <a:spcPct val="40000"/>
              </a:spcBef>
              <a:buFontTx/>
              <a:buChar char="•"/>
              <a:defRPr/>
            </a:pPr>
            <a:r>
              <a:rPr lang="en-US" sz="1600" b="1" dirty="0" smtClean="0">
                <a:solidFill>
                  <a:srgbClr val="00279F"/>
                </a:solidFill>
                <a:latin typeface="Chalkboard Bold" charset="0"/>
              </a:rPr>
              <a:t>Lattice:</a:t>
            </a:r>
            <a:r>
              <a:rPr lang="en-US" sz="1600" b="1" dirty="0" smtClean="0">
                <a:solidFill>
                  <a:srgbClr val="00279F"/>
                </a:solidFill>
                <a:latin typeface="Chalkboard" charset="0"/>
              </a:rPr>
              <a:t> </a:t>
            </a:r>
            <a:r>
              <a:rPr lang="en-US" sz="1600" dirty="0" smtClean="0">
                <a:latin typeface="Chalkboard" charset="0"/>
              </a:rPr>
              <a:t>general; non-paraxial; can read MAD files</a:t>
            </a:r>
          </a:p>
          <a:p>
            <a:pPr lvl="1">
              <a:spcBef>
                <a:spcPct val="40000"/>
              </a:spcBef>
              <a:buFontTx/>
              <a:buChar char="-"/>
              <a:defRPr/>
            </a:pPr>
            <a:r>
              <a:rPr lang="en-US" sz="1600" dirty="0" smtClean="0">
                <a:latin typeface="Chalkboard" charset="0"/>
              </a:rPr>
              <a:t>solenoids, dipoles, quads, </a:t>
            </a:r>
            <a:r>
              <a:rPr lang="en-US" sz="1600" dirty="0" err="1" smtClean="0">
                <a:latin typeface="Chalkboard" charset="0"/>
              </a:rPr>
              <a:t>sextupoles</a:t>
            </a:r>
            <a:r>
              <a:rPr lang="en-US" sz="1600" dirty="0" smtClean="0">
                <a:latin typeface="Chalkboard" charset="0"/>
              </a:rPr>
              <a:t>, linear maps, arbitrary fields, acceleration</a:t>
            </a:r>
          </a:p>
        </p:txBody>
      </p:sp>
      <p:sp>
        <p:nvSpPr>
          <p:cNvPr id="317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7E0A16-2013-2D43-8A8E-B7B68F2C96B9}" type="slidenum">
              <a:rPr lang="en-US" sz="1000"/>
              <a:pPr/>
              <a:t>9</a:t>
            </a:fld>
            <a:endParaRPr lang="en-US" sz="1000"/>
          </a:p>
        </p:txBody>
      </p:sp>
      <p:sp>
        <p:nvSpPr>
          <p:cNvPr id="31751" name="Date Placehold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/>
              <a:t>Grote – Project X 2012</a:t>
            </a:r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66675"/>
            <a:ext cx="8634412" cy="736600"/>
          </a:xfrm>
        </p:spPr>
        <p:txBody>
          <a:bodyPr/>
          <a:lstStyle/>
          <a:p>
            <a:pPr>
              <a:defRPr/>
            </a:pPr>
            <a:r>
              <a:rPr lang="en-US" sz="2200" b="0" dirty="0" smtClean="0">
                <a:solidFill>
                  <a:schemeClr val="bg1"/>
                </a:solidFill>
                <a:latin typeface="Chalkboard" charset="0"/>
                <a:cs typeface="+mj-cs"/>
              </a:rPr>
              <a:t>Main code is Warp - a parallel framework combining features of plasma (Particle-In-Cell) and accelerator codes</a:t>
            </a:r>
            <a:endParaRPr lang="en-US" sz="2200" b="0" dirty="0" smtClean="0">
              <a:solidFill>
                <a:schemeClr val="bg1"/>
              </a:solidFill>
              <a:latin typeface="Chalkboard Bold" charset="0"/>
              <a:cs typeface="+mj-cs"/>
            </a:endParaRPr>
          </a:p>
        </p:txBody>
      </p:sp>
      <p:sp>
        <p:nvSpPr>
          <p:cNvPr id="667665" name="Text Box 17"/>
          <p:cNvSpPr txBox="1">
            <a:spLocks noChangeArrowheads="1"/>
          </p:cNvSpPr>
          <p:nvPr/>
        </p:nvSpPr>
        <p:spPr bwMode="auto">
          <a:xfrm>
            <a:off x="3451225" y="2492913"/>
            <a:ext cx="25939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 smtClean="0"/>
              <a:t>Adaptive </a:t>
            </a:r>
            <a:r>
              <a:rPr lang="en-US" sz="1400" dirty="0"/>
              <a:t>meshing around HCX ion beam source emitter from Warp (</a:t>
            </a:r>
            <a:r>
              <a:rPr lang="en-US" sz="1400" dirty="0" err="1"/>
              <a:t>r,z</a:t>
            </a:r>
            <a:r>
              <a:rPr lang="en-US" sz="1400" dirty="0"/>
              <a:t>) simulation</a:t>
            </a:r>
          </a:p>
        </p:txBody>
      </p:sp>
      <p:sp>
        <p:nvSpPr>
          <p:cNvPr id="667666" name="Text Box 18"/>
          <p:cNvSpPr txBox="1">
            <a:spLocks noChangeArrowheads="1"/>
          </p:cNvSpPr>
          <p:nvPr/>
        </p:nvSpPr>
        <p:spPr bwMode="auto">
          <a:xfrm>
            <a:off x="2630432" y="3735698"/>
            <a:ext cx="259397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/>
              <a:t>Modeling </a:t>
            </a:r>
            <a:r>
              <a:rPr lang="en-US" sz="1400" dirty="0" smtClean="0"/>
              <a:t>of </a:t>
            </a:r>
            <a:r>
              <a:rPr lang="en-US" sz="1400" dirty="0"/>
              <a:t>injector</a:t>
            </a:r>
          </a:p>
          <a:p>
            <a:pPr algn="r">
              <a:defRPr/>
            </a:pPr>
            <a:endParaRPr lang="en-US" sz="1400" dirty="0"/>
          </a:p>
          <a:p>
            <a:pPr algn="r">
              <a:defRPr/>
            </a:pPr>
            <a:r>
              <a:rPr lang="en-US" sz="1400" dirty="0"/>
              <a:t>Versatile conductor generator accommodates complicated </a:t>
            </a:r>
            <a:r>
              <a:rPr lang="en-US" sz="1400" dirty="0" smtClean="0"/>
              <a:t>structures</a:t>
            </a:r>
          </a:p>
          <a:p>
            <a:pPr algn="r">
              <a:defRPr/>
            </a:pPr>
            <a:endParaRPr lang="en-US" sz="1400" dirty="0"/>
          </a:p>
          <a:p>
            <a:pPr algn="r">
              <a:defRPr/>
            </a:pPr>
            <a:r>
              <a:rPr lang="en-US" sz="1400" dirty="0" smtClean="0"/>
              <a:t>Applies to Poisson solve and particle loss</a:t>
            </a:r>
            <a:endParaRPr lang="en-US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19081" r="60476" b="30286"/>
          <a:stretch/>
        </p:blipFill>
        <p:spPr bwMode="auto">
          <a:xfrm>
            <a:off x="5371634" y="3524900"/>
            <a:ext cx="2442984" cy="237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6288088" y="889000"/>
            <a:ext cx="2855912" cy="2311400"/>
            <a:chOff x="3471" y="647"/>
            <a:chExt cx="2288" cy="1851"/>
          </a:xfrm>
        </p:grpSpPr>
        <p:pic>
          <p:nvPicPr>
            <p:cNvPr id="19" name="Picture 8" descr="rho_amr_em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" t="10234"/>
            <a:stretch>
              <a:fillRect/>
            </a:stretch>
          </p:blipFill>
          <p:spPr bwMode="auto">
            <a:xfrm>
              <a:off x="3471" y="647"/>
              <a:ext cx="2288" cy="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3647" y="699"/>
              <a:ext cx="1698" cy="16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242175" y="3128963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Z (m)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 rot="16200000">
            <a:off x="5800725" y="1730375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/>
              <a:t>R (m)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LVAY@G8436FPLQPST3PP7" val="2707"/>
</p:tagLst>
</file>

<file path=ppt/theme/theme1.xml><?xml version="1.0" encoding="utf-8"?>
<a:theme xmlns:a="http://schemas.openxmlformats.org/drawingml/2006/main" name="   HIFS VNL blue title box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   HIFS VNL blue title box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   HIFS VNL blue title box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  HIFS VNL blue title box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  HIFS VNL blue title bo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58189</TotalTime>
  <Words>1575</Words>
  <Application>Microsoft Macintosh PowerPoint</Application>
  <PresentationFormat>On-screen Show (4:3)</PresentationFormat>
  <Paragraphs>427</Paragraphs>
  <Slides>19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   HIFS VNL blue title box</vt:lpstr>
      <vt:lpstr>Equation</vt:lpstr>
      <vt:lpstr>PowerPoint Presentation</vt:lpstr>
      <vt:lpstr>Outline</vt:lpstr>
      <vt:lpstr>PowerPoint Presentation</vt:lpstr>
      <vt:lpstr>Simulation goal - predictive capability for HIFS</vt:lpstr>
      <vt:lpstr>Challenging, as time and length scales span a wide range  (8 orders of magnitude)</vt:lpstr>
      <vt:lpstr>Warp workflow</vt:lpstr>
      <vt:lpstr>Geometry and reference frames </vt:lpstr>
      <vt:lpstr>Particle pushers</vt:lpstr>
      <vt:lpstr>Main code is Warp - a parallel framework combining features of plasma (Particle-In-Cell) and accelerator codes</vt:lpstr>
      <vt:lpstr>Warp has a steerable, interactive interface</vt:lpstr>
      <vt:lpstr>Warp is a parallel code</vt:lpstr>
      <vt:lpstr>Ionization, with energy dependent cross sections</vt:lpstr>
      <vt:lpstr>Visualization</vt:lpstr>
      <vt:lpstr>Warp benchmarked against experiment and other codes</vt:lpstr>
      <vt:lpstr>Warp versatile programmable framework allows great adaptability</vt:lpstr>
      <vt:lpstr>Summary</vt:lpstr>
      <vt:lpstr>PowerPoint Presentation</vt:lpstr>
      <vt:lpstr>Electrostatic AMR simulation of ion source: speedup x10</vt:lpstr>
      <vt:lpstr>PowerPoint Presentation</vt:lpstr>
    </vt:vector>
  </TitlesOfParts>
  <Company>Jean-Luc Vay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Grote</cp:lastModifiedBy>
  <cp:revision>738</cp:revision>
  <dcterms:modified xsi:type="dcterms:W3CDTF">2012-04-07T00:26:44Z</dcterms:modified>
</cp:coreProperties>
</file>