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6" r:id="rId5"/>
    <p:sldId id="258" r:id="rId6"/>
    <p:sldId id="259" r:id="rId7"/>
    <p:sldId id="260" r:id="rId8"/>
    <p:sldId id="271" r:id="rId9"/>
    <p:sldId id="261" r:id="rId10"/>
    <p:sldId id="262" r:id="rId11"/>
    <p:sldId id="263" r:id="rId12"/>
    <p:sldId id="267" r:id="rId13"/>
    <p:sldId id="268" r:id="rId14"/>
    <p:sldId id="277" r:id="rId15"/>
    <p:sldId id="270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r>
              <a:rPr lang="en-US"/>
              <a:t>Page </a:t>
            </a:r>
            <a:fld id="{65419A04-28FE-49FB-82FF-2C3D24FB003C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r>
              <a:rPr lang="en-US"/>
              <a:t>Page </a:t>
            </a:r>
            <a:fld id="{C3C00C40-821A-4B4D-8B02-EF23A20946DD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r>
              <a:rPr lang="en-US"/>
              <a:t>Page </a:t>
            </a:r>
            <a:fld id="{5F76AB80-5ACF-44F1-98B2-4E41194DF0EA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2192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2192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r>
              <a:rPr lang="en-US"/>
              <a:t>Page </a:t>
            </a:r>
            <a:fld id="{85117FA3-1BBE-443B-873C-44D59D7B7509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r>
              <a:rPr lang="en-US"/>
              <a:t>Page </a:t>
            </a:r>
            <a:fld id="{8F3376ED-2DFE-4509-A3B7-97445F26D321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r>
              <a:rPr lang="en-US"/>
              <a:t>Page </a:t>
            </a:r>
            <a:fld id="{55ED8491-1E8D-45FB-93AB-32E0C83406F9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r>
              <a:rPr lang="en-US"/>
              <a:t>Page </a:t>
            </a:r>
            <a:fld id="{879E44D3-A10D-47E7-AF82-D982A966D33E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r>
              <a:rPr lang="en-US"/>
              <a:t>Page </a:t>
            </a:r>
            <a:fld id="{7CAC02C9-0A67-4D3A-92FD-17BCBC607FB1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r>
              <a:rPr lang="en-US"/>
              <a:t>Page </a:t>
            </a:r>
            <a:fld id="{9E18A6CC-B4DA-4700-96BC-B88C9418C733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r>
              <a:rPr lang="en-US"/>
              <a:t>Page </a:t>
            </a:r>
            <a:fld id="{E168B1AD-272C-4389-8C2A-8DC8E2CF2D47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9575" y="152400"/>
            <a:ext cx="2155825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152400"/>
            <a:ext cx="6315075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r>
              <a:rPr lang="en-US"/>
              <a:t>Page </a:t>
            </a:r>
            <a:fld id="{4851463F-37C7-4BBA-9273-F423DF0BFC30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Meeting Name/Presentation Title</a:t>
            </a:r>
            <a:endParaRPr lang="en-US">
              <a:cs typeface="Arial" charset="0"/>
            </a:endParaRPr>
          </a:p>
          <a:p>
            <a:r>
              <a:rPr lang="en-US"/>
              <a:t>Location, Date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Meeting Name/Presentation Title</a:t>
            </a:r>
            <a:endParaRPr lang="en-US">
              <a:cs typeface="Arial" charset="0"/>
            </a:endParaRPr>
          </a:p>
          <a:p>
            <a:r>
              <a:rPr lang="en-US"/>
              <a:t>Location, Date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Meeting Name/Presentation Title</a:t>
            </a:r>
            <a:endParaRPr lang="en-US">
              <a:cs typeface="Arial" charset="0"/>
            </a:endParaRPr>
          </a:p>
          <a:p>
            <a:r>
              <a:rPr lang="en-US"/>
              <a:t>Location, Date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900" y="1219200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219200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Meeting Name/Presentation Title</a:t>
            </a:r>
            <a:endParaRPr lang="en-US">
              <a:cs typeface="Arial" charset="0"/>
            </a:endParaRPr>
          </a:p>
          <a:p>
            <a:r>
              <a:rPr lang="en-US"/>
              <a:t>Location, Date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Meeting Name/Presentation Title</a:t>
            </a:r>
            <a:endParaRPr lang="en-US">
              <a:cs typeface="Arial" charset="0"/>
            </a:endParaRPr>
          </a:p>
          <a:p>
            <a:r>
              <a:rPr lang="en-US"/>
              <a:t>Location, Date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Meeting Name/Presentation Title</a:t>
            </a:r>
            <a:endParaRPr lang="en-US">
              <a:cs typeface="Arial" charset="0"/>
            </a:endParaRPr>
          </a:p>
          <a:p>
            <a:r>
              <a:rPr lang="en-US"/>
              <a:t>Location, Date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Meeting Name/Presentation Title</a:t>
            </a:r>
            <a:endParaRPr lang="en-US">
              <a:cs typeface="Arial" charset="0"/>
            </a:endParaRPr>
          </a:p>
          <a:p>
            <a:r>
              <a:rPr lang="en-US"/>
              <a:t>Location, Date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Meeting Name/Presentation Title</a:t>
            </a:r>
            <a:endParaRPr lang="en-US">
              <a:cs typeface="Arial" charset="0"/>
            </a:endParaRPr>
          </a:p>
          <a:p>
            <a:r>
              <a:rPr lang="en-US"/>
              <a:t>Location, Date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Meeting Name/Presentation Title</a:t>
            </a:r>
            <a:endParaRPr lang="en-US">
              <a:cs typeface="Arial" charset="0"/>
            </a:endParaRPr>
          </a:p>
          <a:p>
            <a:r>
              <a:rPr lang="en-US"/>
              <a:t>Location, Date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Meeting Name/Presentation Title</a:t>
            </a:r>
            <a:endParaRPr lang="en-US">
              <a:cs typeface="Arial" charset="0"/>
            </a:endParaRPr>
          </a:p>
          <a:p>
            <a:r>
              <a:rPr lang="en-US"/>
              <a:t>Location, Date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1000" y="152400"/>
            <a:ext cx="21717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5900" y="152400"/>
            <a:ext cx="63627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Meeting Name/Presentation Title</a:t>
            </a:r>
            <a:endParaRPr lang="en-US">
              <a:cs typeface="Arial" charset="0"/>
            </a:endParaRPr>
          </a:p>
          <a:p>
            <a:r>
              <a:rPr lang="en-US"/>
              <a:t>Location, Date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SLAC_Logo_hire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6157913"/>
            <a:ext cx="1527175" cy="547687"/>
          </a:xfrm>
          <a:prstGeom prst="rect">
            <a:avLst/>
          </a:prstGeom>
          <a:noFill/>
        </p:spPr>
      </p:pic>
      <p:pic>
        <p:nvPicPr>
          <p:cNvPr id="1037" name="Picture 13" descr="ar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05800" y="6019800"/>
            <a:ext cx="712788" cy="7127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36863" y="6153150"/>
            <a:ext cx="39449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pPr algn="ctr"/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pPr algn="ctr"/>
            <a:r>
              <a:rPr lang="en-US"/>
              <a:t>Page </a:t>
            </a:r>
            <a:fld id="{5964E658-522E-4ABF-9745-2FCA71BF00C8}" type="slidenum">
              <a:rPr lang="en-US"/>
              <a:pPr algn="ctr"/>
              <a:t>‹#›</a:t>
            </a:fld>
            <a:endParaRPr lang="en-US"/>
          </a:p>
          <a:p>
            <a:endParaRPr 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990600"/>
            <a:ext cx="8574088" cy="0"/>
          </a:xfrm>
          <a:prstGeom prst="line">
            <a:avLst/>
          </a:prstGeom>
          <a:noFill/>
          <a:ln w="38100">
            <a:solidFill>
              <a:srgbClr val="B400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0" y="1219200"/>
            <a:ext cx="8610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111" name="Picture 15" descr="SLAC_Logo_hire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6157913"/>
            <a:ext cx="1527175" cy="547687"/>
          </a:xfrm>
          <a:prstGeom prst="rect">
            <a:avLst/>
          </a:prstGeom>
          <a:noFill/>
        </p:spPr>
      </p:pic>
      <p:pic>
        <p:nvPicPr>
          <p:cNvPr id="4117" name="Picture 21" descr="ar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05800" y="6019800"/>
            <a:ext cx="712788" cy="7127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ar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05800" y="6019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4" descr="SLAC_Logo_hire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159500"/>
            <a:ext cx="1524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05200" y="6172200"/>
            <a:ext cx="28479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990600"/>
            <a:ext cx="8686800" cy="0"/>
          </a:xfrm>
          <a:prstGeom prst="line">
            <a:avLst/>
          </a:prstGeom>
          <a:noFill/>
          <a:ln w="28575">
            <a:solidFill>
              <a:srgbClr val="B400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 – Arial Bold 36 Point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1219200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4340225" y="6299200"/>
            <a:ext cx="40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7B7C7D17-5C80-4C08-8BE1-033CB93C0DCE}" type="slidenum">
              <a:rPr lang="en-US" sz="1400" b="1"/>
              <a:pPr/>
              <a:t>‹#›</a:t>
            </a:fld>
            <a:endParaRPr lang="en-US" sz="1400" b="1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29200" y="6172200"/>
            <a:ext cx="39449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r>
              <a:rPr lang="en-US"/>
              <a:t>Meeting Name/Presentation Title</a:t>
            </a:r>
            <a:endParaRPr lang="en-US">
              <a:cs typeface="Arial" charset="0"/>
            </a:endParaRPr>
          </a:p>
          <a:p>
            <a:r>
              <a:rPr lang="en-US"/>
              <a:t>Location, Date</a:t>
            </a:r>
          </a:p>
        </p:txBody>
      </p:sp>
      <p:pic>
        <p:nvPicPr>
          <p:cNvPr id="2055" name="Picture 14" descr="SLAC_Logo_hire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6159500"/>
            <a:ext cx="1524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PX Chopper Driver Development at SLAC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Tao Tang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PCB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ALN or Al2O3 for high power and temperature operation</a:t>
            </a:r>
          </a:p>
          <a:p>
            <a:pPr lvl="1"/>
            <a:r>
              <a:rPr lang="en-US" dirty="0" smtClean="0"/>
              <a:t>1.5”x1”</a:t>
            </a:r>
          </a:p>
          <a:p>
            <a:r>
              <a:rPr lang="en-US" dirty="0" smtClean="0"/>
              <a:t>Flip chip with high temperature solder</a:t>
            </a:r>
          </a:p>
          <a:p>
            <a:r>
              <a:rPr lang="en-US" dirty="0" smtClean="0"/>
              <a:t>Use dies retrieved from packaged device</a:t>
            </a:r>
          </a:p>
          <a:p>
            <a:pPr lvl="1"/>
            <a:r>
              <a:rPr lang="en-US" dirty="0" smtClean="0"/>
              <a:t>Removal leftovers of bonding wire</a:t>
            </a:r>
          </a:p>
          <a:p>
            <a:pPr lvl="1"/>
            <a:r>
              <a:rPr lang="en-US" dirty="0" smtClean="0"/>
              <a:t>Clean up required</a:t>
            </a:r>
          </a:p>
          <a:p>
            <a:pPr lvl="1"/>
            <a:r>
              <a:rPr lang="en-US" dirty="0" smtClean="0"/>
              <a:t>Convert Al pad to other metal for solder attaching</a:t>
            </a:r>
          </a:p>
          <a:p>
            <a:r>
              <a:rPr lang="en-US" dirty="0" smtClean="0"/>
              <a:t>Design to use as testing load for MOSFET driver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Funding for CY12 received early March.</a:t>
            </a:r>
            <a:endParaRPr lang="en-US" dirty="0" smtClean="0"/>
          </a:p>
          <a:p>
            <a:r>
              <a:rPr lang="en-US" dirty="0" smtClean="0"/>
              <a:t>Schedule:</a:t>
            </a:r>
          </a:p>
          <a:p>
            <a:pPr lvl="1"/>
            <a:r>
              <a:rPr lang="en-US" dirty="0" smtClean="0"/>
              <a:t>Test of new HSM for switching speed and average power (Mid May 2012)</a:t>
            </a:r>
          </a:p>
          <a:p>
            <a:pPr lvl="1"/>
            <a:r>
              <a:rPr lang="en-US" dirty="0" smtClean="0"/>
              <a:t>MOSFET driver development (July 2012)</a:t>
            </a:r>
          </a:p>
          <a:p>
            <a:pPr lvl="1"/>
            <a:r>
              <a:rPr lang="en-US" dirty="0" smtClean="0"/>
              <a:t>Integration of MOSFET driver into new HSM (Mid Nov </a:t>
            </a:r>
            <a:r>
              <a:rPr lang="en-US" smtClean="0"/>
              <a:t>2012)</a:t>
            </a:r>
            <a:endParaRPr lang="en-US" dirty="0" smtClean="0"/>
          </a:p>
          <a:p>
            <a:r>
              <a:rPr lang="en-US" dirty="0" smtClean="0"/>
              <a:t>Overall progress: 25%</a:t>
            </a:r>
          </a:p>
          <a:p>
            <a:r>
              <a:rPr lang="en-US" dirty="0" smtClean="0"/>
              <a:t>Overall expending: 27%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 and Discussion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MOSFET </a:t>
            </a:r>
            <a:r>
              <a:rPr lang="en-US" dirty="0" err="1" smtClean="0"/>
              <a:t>Decapsulation</a:t>
            </a:r>
            <a:endParaRPr lang="en-US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64564" y="1219200"/>
            <a:ext cx="7189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PCB</a:t>
            </a:r>
            <a:endParaRPr lang="en-US" dirty="0"/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66617" y="1219200"/>
            <a:ext cx="518536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MEBT Chopper </a:t>
            </a:r>
            <a:r>
              <a:rPr lang="en-US" dirty="0" smtClean="0"/>
              <a:t>driver </a:t>
            </a:r>
            <a:r>
              <a:rPr lang="en-US" dirty="0" smtClean="0"/>
              <a:t>requirements</a:t>
            </a:r>
          </a:p>
          <a:p>
            <a:r>
              <a:rPr lang="en-US" dirty="0" smtClean="0"/>
              <a:t>Hybrid Switch Module (HSM)</a:t>
            </a:r>
          </a:p>
          <a:p>
            <a:r>
              <a:rPr lang="en-US" dirty="0" smtClean="0"/>
              <a:t>Development plan</a:t>
            </a:r>
          </a:p>
          <a:p>
            <a:r>
              <a:rPr lang="en-US" dirty="0" smtClean="0"/>
              <a:t>Development update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PX chopper driver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Driver </a:t>
            </a:r>
            <a:r>
              <a:rPr lang="en-US" dirty="0" smtClean="0"/>
              <a:t>load impedance: </a:t>
            </a:r>
            <a:r>
              <a:rPr lang="en-US" dirty="0" smtClean="0">
                <a:solidFill>
                  <a:srgbClr val="FF0000"/>
                </a:solidFill>
              </a:rPr>
              <a:t>200 ±5 Ohm </a:t>
            </a:r>
          </a:p>
          <a:p>
            <a:r>
              <a:rPr lang="en-US" dirty="0" smtClean="0"/>
              <a:t>Flattop voltage: </a:t>
            </a:r>
            <a:r>
              <a:rPr lang="en-US" dirty="0" smtClean="0">
                <a:solidFill>
                  <a:srgbClr val="FF0000"/>
                </a:solidFill>
              </a:rPr>
              <a:t>&gt;550 </a:t>
            </a:r>
            <a:r>
              <a:rPr lang="en-US" dirty="0" smtClean="0"/>
              <a:t>V (assuming 90% plate efficiency) </a:t>
            </a:r>
          </a:p>
          <a:p>
            <a:r>
              <a:rPr lang="en-US" dirty="0" smtClean="0"/>
              <a:t>Base voltage for passing bunches: 0±25 V </a:t>
            </a:r>
          </a:p>
          <a:p>
            <a:r>
              <a:rPr lang="en-US" dirty="0" smtClean="0"/>
              <a:t>Frequency of incoming bunches 162.5 MHz </a:t>
            </a:r>
          </a:p>
          <a:p>
            <a:r>
              <a:rPr lang="en-US" dirty="0" smtClean="0"/>
              <a:t>Flattop voltage duration: ≥1.4 ns </a:t>
            </a:r>
          </a:p>
          <a:p>
            <a:r>
              <a:rPr lang="en-US" dirty="0" smtClean="0"/>
              <a:t>Passing bunch duration: ≥1.4 ns </a:t>
            </a:r>
          </a:p>
          <a:p>
            <a:r>
              <a:rPr lang="en-US" dirty="0" smtClean="0"/>
              <a:t>Average (maximum) frequency of switching cycles, averaged over a 1μs interval: </a:t>
            </a:r>
            <a:r>
              <a:rPr lang="en-US" dirty="0" smtClean="0">
                <a:solidFill>
                  <a:srgbClr val="FF0000"/>
                </a:solidFill>
              </a:rPr>
              <a:t>33 MHz </a:t>
            </a:r>
          </a:p>
          <a:p>
            <a:r>
              <a:rPr lang="en-US" dirty="0" smtClean="0"/>
              <a:t>Coupling: DC </a:t>
            </a:r>
          </a:p>
          <a:p>
            <a:r>
              <a:rPr lang="en-US" dirty="0" smtClean="0"/>
              <a:t>Input level LVDS or PECL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Switch Module (HSM)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Hybrid FET/driver</a:t>
            </a:r>
          </a:p>
          <a:p>
            <a:r>
              <a:rPr lang="en-US" dirty="0" smtClean="0"/>
              <a:t>Developed for ILC DR</a:t>
            </a:r>
          </a:p>
          <a:p>
            <a:r>
              <a:rPr lang="en-US" dirty="0" smtClean="0"/>
              <a:t>Ultra-fast switching </a:t>
            </a:r>
          </a:p>
          <a:p>
            <a:pPr lvl="1"/>
            <a:r>
              <a:rPr lang="en-US" dirty="0" smtClean="0"/>
              <a:t>Turn on ~1 ns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Turn off </a:t>
            </a:r>
            <a:r>
              <a:rPr lang="el-GR" dirty="0" smtClean="0">
                <a:solidFill>
                  <a:srgbClr val="00B0F0"/>
                </a:solidFill>
              </a:rPr>
              <a:t>α</a:t>
            </a:r>
            <a:r>
              <a:rPr lang="en-US" dirty="0" smtClean="0">
                <a:solidFill>
                  <a:srgbClr val="00B0F0"/>
                </a:solidFill>
              </a:rPr>
              <a:t> RC</a:t>
            </a:r>
            <a:r>
              <a:rPr lang="en-US" baseline="-25000" dirty="0" smtClean="0">
                <a:solidFill>
                  <a:srgbClr val="00B0F0"/>
                </a:solidFill>
              </a:rPr>
              <a:t>OSS   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/>
              <a:t>Select FET for load</a:t>
            </a:r>
          </a:p>
          <a:p>
            <a:pPr lvl="1"/>
            <a:r>
              <a:rPr lang="en-US" dirty="0" smtClean="0"/>
              <a:t>1.2 kV max</a:t>
            </a:r>
          </a:p>
          <a:p>
            <a:pPr lvl="1"/>
            <a:r>
              <a:rPr lang="en-US" dirty="0" smtClean="0"/>
              <a:t>35 A max</a:t>
            </a:r>
          </a:p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Stability, pseudo linear regime</a:t>
            </a:r>
          </a:p>
          <a:p>
            <a:pPr lvl="1"/>
            <a:r>
              <a:rPr lang="en-US" dirty="0" smtClean="0"/>
              <a:t>Average power</a:t>
            </a:r>
          </a:p>
          <a:p>
            <a:endParaRPr lang="en-US" dirty="0"/>
          </a:p>
        </p:txBody>
      </p:sp>
      <p:pic>
        <p:nvPicPr>
          <p:cNvPr id="12" name="Picture 7" descr="DSCN454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53016" y="2056549"/>
            <a:ext cx="3832167" cy="2851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MEBT Chopper Driver Development Plan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Test of new HSM for </a:t>
            </a:r>
            <a:r>
              <a:rPr lang="en-US" dirty="0" smtClean="0">
                <a:solidFill>
                  <a:srgbClr val="0070C0"/>
                </a:solidFill>
              </a:rPr>
              <a:t>switching speed </a:t>
            </a:r>
            <a:r>
              <a:rPr lang="en-US" dirty="0" smtClean="0"/>
              <a:t>and average power</a:t>
            </a:r>
          </a:p>
          <a:p>
            <a:pPr lvl="1"/>
            <a:r>
              <a:rPr lang="en-US" dirty="0" smtClean="0"/>
              <a:t>New PCB material and flip chip technique</a:t>
            </a:r>
          </a:p>
          <a:p>
            <a:pPr lvl="1"/>
            <a:r>
              <a:rPr lang="en-US" dirty="0" smtClean="0"/>
              <a:t>Long pulse width (~15ns) fixed frequency operation</a:t>
            </a:r>
          </a:p>
          <a:p>
            <a:pPr lvl="1"/>
            <a:r>
              <a:rPr lang="en-US" dirty="0" smtClean="0"/>
              <a:t>Test new totem pole scheme and Rise and fall time</a:t>
            </a:r>
          </a:p>
          <a:p>
            <a:pPr lvl="1"/>
            <a:r>
              <a:rPr lang="en-US" dirty="0" smtClean="0"/>
              <a:t>Initial investigation on average power consumption (33MHz)</a:t>
            </a:r>
          </a:p>
          <a:p>
            <a:pPr lvl="1"/>
            <a:r>
              <a:rPr lang="en-US" dirty="0" smtClean="0"/>
              <a:t>Simulation for MOSFET driver development</a:t>
            </a:r>
          </a:p>
          <a:p>
            <a:r>
              <a:rPr lang="en-US" dirty="0" smtClean="0"/>
              <a:t>MOSFET driver development</a:t>
            </a:r>
          </a:p>
          <a:p>
            <a:pPr lvl="1"/>
            <a:r>
              <a:rPr lang="en-US" dirty="0" smtClean="0"/>
              <a:t>Interface with low level electronics</a:t>
            </a:r>
          </a:p>
          <a:p>
            <a:pPr lvl="1"/>
            <a:r>
              <a:rPr lang="en-US" dirty="0" smtClean="0"/>
              <a:t>Targeting short pulse width (5ns base to base) and high frequency arbitrary pattern operation</a:t>
            </a:r>
          </a:p>
          <a:p>
            <a:pPr lvl="1"/>
            <a:r>
              <a:rPr lang="en-US" dirty="0" smtClean="0"/>
              <a:t>Test with capacitive load and the HSM from previous step</a:t>
            </a:r>
          </a:p>
          <a:p>
            <a:r>
              <a:rPr lang="en-US" dirty="0" smtClean="0"/>
              <a:t>Integration of MOSFET driver into new HSM </a:t>
            </a:r>
          </a:p>
          <a:p>
            <a:pPr lvl="1"/>
            <a:r>
              <a:rPr lang="en-US" dirty="0" smtClean="0"/>
              <a:t>Variable pulse width operation</a:t>
            </a:r>
          </a:p>
          <a:p>
            <a:pPr lvl="1"/>
            <a:r>
              <a:rPr lang="en-US" dirty="0" smtClean="0"/>
              <a:t>Short pulse width operation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SLAC PX </a:t>
            </a:r>
            <a:r>
              <a:rPr lang="en-US" dirty="0" smtClean="0"/>
              <a:t>Chopper Driver </a:t>
            </a:r>
            <a:r>
              <a:rPr lang="en-US" dirty="0" smtClean="0"/>
              <a:t>Development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HSM Development</a:t>
            </a:r>
          </a:p>
          <a:p>
            <a:pPr lvl="1"/>
            <a:r>
              <a:rPr lang="en-US" dirty="0" smtClean="0"/>
              <a:t>Tao Tang</a:t>
            </a:r>
          </a:p>
          <a:p>
            <a:r>
              <a:rPr lang="en-US" dirty="0" smtClean="0"/>
              <a:t>MOSFET Driver development</a:t>
            </a:r>
          </a:p>
          <a:p>
            <a:pPr lvl="1"/>
            <a:r>
              <a:rPr lang="en-US" dirty="0" smtClean="0"/>
              <a:t>Dan Van </a:t>
            </a:r>
            <a:r>
              <a:rPr lang="en-US" dirty="0" smtClean="0"/>
              <a:t>Winkle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External Vendor</a:t>
            </a:r>
          </a:p>
          <a:p>
            <a:pPr lvl="1"/>
            <a:r>
              <a:rPr lang="en-US" dirty="0" err="1" smtClean="0"/>
              <a:t>Decapusulation</a:t>
            </a:r>
            <a:r>
              <a:rPr lang="en-US" dirty="0" smtClean="0"/>
              <a:t>: </a:t>
            </a:r>
            <a:r>
              <a:rPr lang="en-US" dirty="0" err="1" smtClean="0"/>
              <a:t>EAGLabs</a:t>
            </a:r>
            <a:r>
              <a:rPr lang="en-US" dirty="0" smtClean="0"/>
              <a:t> (SF bay area)</a:t>
            </a:r>
            <a:endParaRPr lang="en-US" dirty="0" smtClean="0"/>
          </a:p>
          <a:p>
            <a:pPr lvl="1"/>
            <a:r>
              <a:rPr lang="en-US" dirty="0" smtClean="0"/>
              <a:t>Ceramic PCB: </a:t>
            </a:r>
            <a:r>
              <a:rPr lang="en-US" dirty="0" smtClean="0"/>
              <a:t>Hybrid-</a:t>
            </a:r>
            <a:r>
              <a:rPr lang="en-US" dirty="0" err="1" smtClean="0"/>
              <a:t>Tek</a:t>
            </a:r>
            <a:r>
              <a:rPr lang="en-US" dirty="0" smtClean="0"/>
              <a:t> (New Jersey)</a:t>
            </a:r>
            <a:endParaRPr lang="en-US" dirty="0" smtClean="0"/>
          </a:p>
          <a:p>
            <a:pPr lvl="1"/>
            <a:r>
              <a:rPr lang="en-US" dirty="0" smtClean="0"/>
              <a:t>Flip-Chip assembly: </a:t>
            </a:r>
            <a:r>
              <a:rPr lang="en-US" dirty="0" err="1" smtClean="0"/>
              <a:t>FastSemi</a:t>
            </a:r>
            <a:r>
              <a:rPr lang="en-US" dirty="0" smtClean="0"/>
              <a:t> (Anaheim, CA)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Diagram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990600"/>
            <a:ext cx="5905500" cy="444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5105400"/>
            <a:ext cx="6934200" cy="639763"/>
          </a:xfrm>
        </p:spPr>
        <p:txBody>
          <a:bodyPr/>
          <a:lstStyle/>
          <a:p>
            <a:r>
              <a:rPr lang="en-US" dirty="0" smtClean="0"/>
              <a:t>Totem pole structure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MOSFET Selecting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Broaden the MOSFET selection</a:t>
            </a:r>
          </a:p>
          <a:p>
            <a:pPr lvl="1"/>
            <a:r>
              <a:rPr lang="en-US" dirty="0" smtClean="0"/>
              <a:t>M</a:t>
            </a:r>
            <a:r>
              <a:rPr lang="en-US" dirty="0" smtClean="0"/>
              <a:t>ost MOSFETs are available in die form w</a:t>
            </a:r>
            <a:r>
              <a:rPr lang="en-US" dirty="0" smtClean="0"/>
              <a:t>ith ~20 weeks lead time</a:t>
            </a:r>
            <a:endParaRPr lang="en-US" dirty="0" smtClean="0"/>
          </a:p>
          <a:p>
            <a:pPr lvl="1"/>
            <a:r>
              <a:rPr lang="en-US" dirty="0" err="1" smtClean="0"/>
              <a:t>Decapusulation</a:t>
            </a:r>
            <a:r>
              <a:rPr lang="en-US" dirty="0" smtClean="0"/>
              <a:t> packaged MOSFET for prototyping</a:t>
            </a:r>
            <a:endParaRPr lang="en-US" dirty="0" smtClean="0"/>
          </a:p>
          <a:p>
            <a:pPr lvl="1"/>
            <a:r>
              <a:rPr lang="en-US" dirty="0" smtClean="0"/>
              <a:t>Small </a:t>
            </a:r>
            <a:r>
              <a:rPr lang="en-US" dirty="0" smtClean="0"/>
              <a:t>MOSFET for low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oss</a:t>
            </a:r>
            <a:r>
              <a:rPr lang="en-US" dirty="0" smtClean="0"/>
              <a:t> loss</a:t>
            </a:r>
          </a:p>
          <a:p>
            <a:r>
              <a:rPr lang="en-US" dirty="0" smtClean="0"/>
              <a:t>NMOS: FQP2N60C</a:t>
            </a:r>
          </a:p>
          <a:p>
            <a:pPr lvl="1"/>
            <a:r>
              <a:rPr lang="en-US" dirty="0" smtClean="0"/>
              <a:t>600V</a:t>
            </a:r>
            <a:r>
              <a:rPr lang="en-US" baseline="-25000" dirty="0" smtClean="0"/>
              <a:t>ds</a:t>
            </a:r>
            <a:r>
              <a:rPr lang="en-US" dirty="0" smtClean="0"/>
              <a:t>, 4.7</a:t>
            </a:r>
            <a:r>
              <a:rPr lang="el-GR" dirty="0" smtClean="0"/>
              <a:t>Ω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dson</a:t>
            </a:r>
            <a:r>
              <a:rPr lang="en-US" dirty="0" smtClean="0"/>
              <a:t>, 2A,C</a:t>
            </a:r>
            <a:r>
              <a:rPr lang="en-US" baseline="-25000" dirty="0" smtClean="0"/>
              <a:t>oss</a:t>
            </a:r>
            <a:r>
              <a:rPr lang="en-US" dirty="0" smtClean="0"/>
              <a:t> </a:t>
            </a:r>
            <a:r>
              <a:rPr lang="en-US" dirty="0" smtClean="0"/>
              <a:t>20pF</a:t>
            </a:r>
          </a:p>
          <a:p>
            <a:pPr lvl="1"/>
            <a:r>
              <a:rPr lang="en-US" dirty="0" smtClean="0"/>
              <a:t>Die Size:</a:t>
            </a:r>
            <a:r>
              <a:rPr lang="en-US" dirty="0" smtClean="0"/>
              <a:t> 2.6x2.0mm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Power loss at 33MHz: 102W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No exact SPICE model  Modify model for FQP1N60C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PMOS: FB1P50TM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500Vds, 10.5</a:t>
            </a:r>
            <a:r>
              <a:rPr lang="el-GR" dirty="0" smtClean="0"/>
              <a:t> Ω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dson</a:t>
            </a:r>
            <a:r>
              <a:rPr lang="en-US" dirty="0" smtClean="0"/>
              <a:t>, 1.5A,C</a:t>
            </a:r>
            <a:r>
              <a:rPr lang="en-US" baseline="-25000" dirty="0" smtClean="0"/>
              <a:t>oss</a:t>
            </a:r>
            <a:r>
              <a:rPr lang="en-US" dirty="0" smtClean="0"/>
              <a:t> </a:t>
            </a:r>
            <a:r>
              <a:rPr lang="en-US" dirty="0" smtClean="0"/>
              <a:t>40pF</a:t>
            </a:r>
          </a:p>
          <a:p>
            <a:pPr lvl="1"/>
            <a:r>
              <a:rPr lang="en-US" dirty="0" smtClean="0"/>
              <a:t>Die size: </a:t>
            </a:r>
            <a:r>
              <a:rPr lang="en-US" dirty="0" smtClean="0"/>
              <a:t>2.44x2.38mm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Power loss at 33MHz: 140W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92100" y="1219201"/>
            <a:ext cx="8547100" cy="1981199"/>
          </a:xfrm>
        </p:spPr>
        <p:txBody>
          <a:bodyPr numCol="2">
            <a:normAutofit fontScale="92500" lnSpcReduction="20000"/>
          </a:bodyPr>
          <a:lstStyle/>
          <a:p>
            <a:r>
              <a:rPr lang="en-US" dirty="0" smtClean="0"/>
              <a:t>Rise time: </a:t>
            </a:r>
            <a:r>
              <a:rPr lang="en-US" dirty="0" smtClean="0"/>
              <a:t>0.86ns</a:t>
            </a:r>
          </a:p>
          <a:p>
            <a:r>
              <a:rPr lang="en-US" dirty="0" smtClean="0"/>
              <a:t>Charging voltage: 500V</a:t>
            </a:r>
            <a:endParaRPr lang="en-US" dirty="0" smtClean="0"/>
          </a:p>
          <a:p>
            <a:r>
              <a:rPr lang="en-US" dirty="0" err="1" smtClean="0"/>
              <a:t>Eloss</a:t>
            </a:r>
            <a:r>
              <a:rPr lang="en-US" dirty="0" smtClean="0"/>
              <a:t> per pulse</a:t>
            </a:r>
          </a:p>
          <a:p>
            <a:pPr lvl="1"/>
            <a:r>
              <a:rPr lang="en-US" dirty="0" smtClean="0"/>
              <a:t>NMOS: </a:t>
            </a:r>
            <a:r>
              <a:rPr lang="en-US" dirty="0" smtClean="0"/>
              <a:t>3.1uJ</a:t>
            </a:r>
            <a:endParaRPr lang="en-US" dirty="0" smtClean="0"/>
          </a:p>
          <a:p>
            <a:pPr lvl="1"/>
            <a:r>
              <a:rPr lang="en-US" dirty="0" smtClean="0"/>
              <a:t>PMOS: </a:t>
            </a:r>
            <a:r>
              <a:rPr lang="en-US" dirty="0" smtClean="0"/>
              <a:t>4.3uJ</a:t>
            </a:r>
            <a:endParaRPr lang="en-US" dirty="0" smtClean="0"/>
          </a:p>
          <a:p>
            <a:r>
              <a:rPr lang="en-US" dirty="0" smtClean="0"/>
              <a:t>Fall time: </a:t>
            </a:r>
            <a:r>
              <a:rPr lang="en-US" dirty="0" smtClean="0"/>
              <a:t>0.79ns</a:t>
            </a:r>
          </a:p>
          <a:p>
            <a:r>
              <a:rPr lang="en-US" dirty="0" smtClean="0"/>
              <a:t>Output voltage: 480V</a:t>
            </a:r>
            <a:endParaRPr lang="en-US" dirty="0" smtClean="0"/>
          </a:p>
          <a:p>
            <a:r>
              <a:rPr lang="en-US" dirty="0" smtClean="0"/>
              <a:t>Power loss at </a:t>
            </a:r>
            <a:r>
              <a:rPr lang="en-US" dirty="0" smtClean="0"/>
              <a:t>33MHz</a:t>
            </a:r>
            <a:endParaRPr lang="en-US" dirty="0" smtClean="0"/>
          </a:p>
          <a:p>
            <a:pPr lvl="1"/>
            <a:r>
              <a:rPr lang="en-US" dirty="0" smtClean="0"/>
              <a:t>NMOS: </a:t>
            </a:r>
            <a:r>
              <a:rPr lang="en-US" dirty="0" smtClean="0"/>
              <a:t>102 W</a:t>
            </a:r>
            <a:endParaRPr lang="en-US" dirty="0" smtClean="0"/>
          </a:p>
          <a:p>
            <a:pPr lvl="1"/>
            <a:r>
              <a:rPr lang="en-US" dirty="0" smtClean="0"/>
              <a:t>PMOS: </a:t>
            </a:r>
            <a:r>
              <a:rPr lang="en-US" dirty="0" smtClean="0"/>
              <a:t>142 W</a:t>
            </a:r>
            <a:endParaRPr lang="en-US" dirty="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200400"/>
            <a:ext cx="6858000" cy="243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pt-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LACStanfordDOE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</Template>
  <TotalTime>5721</TotalTime>
  <Words>528</Words>
  <Application>Microsoft Office PowerPoint</Application>
  <PresentationFormat>On-screen Show (4:3)</PresentationFormat>
  <Paragraphs>99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ppt-template</vt:lpstr>
      <vt:lpstr>2_Default Design</vt:lpstr>
      <vt:lpstr>SLACStanfordDOETemplate</vt:lpstr>
      <vt:lpstr>3_Default Design</vt:lpstr>
      <vt:lpstr>PX Chopper Driver Development at SLAC</vt:lpstr>
      <vt:lpstr>Outline</vt:lpstr>
      <vt:lpstr>PX chopper driver requirement</vt:lpstr>
      <vt:lpstr>Hybrid Switch Module (HSM)</vt:lpstr>
      <vt:lpstr>MEBT Chopper Driver Development Plan</vt:lpstr>
      <vt:lpstr>SLAC PX Chopper Driver Development Team</vt:lpstr>
      <vt:lpstr>Circuit Diagram</vt:lpstr>
      <vt:lpstr>MOSFET Selecting</vt:lpstr>
      <vt:lpstr>Simulation results</vt:lpstr>
      <vt:lpstr>New PCB</vt:lpstr>
      <vt:lpstr>Development progress</vt:lpstr>
      <vt:lpstr>Question and Discussion</vt:lpstr>
      <vt:lpstr>MOSFET Decapsulation</vt:lpstr>
      <vt:lpstr>New PCB</vt:lpstr>
    </vt:vector>
  </TitlesOfParts>
  <Company>SLAC National Accelerator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PX Chopper</dc:title>
  <dc:creator>ttang</dc:creator>
  <cp:lastModifiedBy>ttang</cp:lastModifiedBy>
  <cp:revision>116</cp:revision>
  <dcterms:created xsi:type="dcterms:W3CDTF">2011-12-14T17:54:45Z</dcterms:created>
  <dcterms:modified xsi:type="dcterms:W3CDTF">2012-04-10T00:31:19Z</dcterms:modified>
</cp:coreProperties>
</file>