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43"/>
  </p:notesMasterIdLst>
  <p:sldIdLst>
    <p:sldId id="256" r:id="rId3"/>
    <p:sldId id="257" r:id="rId4"/>
    <p:sldId id="298" r:id="rId5"/>
    <p:sldId id="258" r:id="rId6"/>
    <p:sldId id="267" r:id="rId7"/>
    <p:sldId id="268" r:id="rId8"/>
    <p:sldId id="269" r:id="rId9"/>
    <p:sldId id="270" r:id="rId10"/>
    <p:sldId id="271" r:id="rId11"/>
    <p:sldId id="272" r:id="rId12"/>
    <p:sldId id="260" r:id="rId13"/>
    <p:sldId id="273" r:id="rId14"/>
    <p:sldId id="262" r:id="rId15"/>
    <p:sldId id="261" r:id="rId16"/>
    <p:sldId id="274" r:id="rId17"/>
    <p:sldId id="275" r:id="rId18"/>
    <p:sldId id="276" r:id="rId19"/>
    <p:sldId id="263" r:id="rId20"/>
    <p:sldId id="277" r:id="rId21"/>
    <p:sldId id="278" r:id="rId22"/>
    <p:sldId id="279" r:id="rId23"/>
    <p:sldId id="280" r:id="rId24"/>
    <p:sldId id="281" r:id="rId25"/>
    <p:sldId id="297" r:id="rId26"/>
    <p:sldId id="289" r:id="rId27"/>
    <p:sldId id="290" r:id="rId28"/>
    <p:sldId id="291" r:id="rId29"/>
    <p:sldId id="285" r:id="rId30"/>
    <p:sldId id="292" r:id="rId31"/>
    <p:sldId id="287" r:id="rId32"/>
    <p:sldId id="293" r:id="rId33"/>
    <p:sldId id="302" r:id="rId34"/>
    <p:sldId id="303" r:id="rId35"/>
    <p:sldId id="299" r:id="rId36"/>
    <p:sldId id="265" r:id="rId37"/>
    <p:sldId id="300" r:id="rId38"/>
    <p:sldId id="301" r:id="rId39"/>
    <p:sldId id="294" r:id="rId40"/>
    <p:sldId id="295" r:id="rId41"/>
    <p:sldId id="296" r:id="rId4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846" y="-78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0924354-F468-4BE9-86A8-D4650B3DC60B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5ADC51A-7185-4942-BFE8-88EE8D8BB8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DC51A-7185-4942-BFE8-88EE8D8BB8F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4F202-4659-49EE-80CA-692EC62D4FAD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BC74-8A69-4055-A643-6E8B954B65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4F202-4659-49EE-80CA-692EC62D4FAD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BC74-8A69-4055-A643-6E8B954B65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4F202-4659-49EE-80CA-692EC62D4FAD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BC74-8A69-4055-A643-6E8B954B65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4F202-4659-49EE-80CA-692EC62D4FAD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BC74-8A69-4055-A643-6E8B954B65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61749-2C6B-49AE-91F8-E0562279C0BF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08FDD-A6E4-4636-8703-9FF17B7538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61749-2C6B-49AE-91F8-E0562279C0BF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08FDD-A6E4-4636-8703-9FF17B7538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4F202-4659-49EE-80CA-692EC62D4FAD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ABC74-8A69-4055-A643-6E8B954B65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1295400"/>
            <a:ext cx="6531596" cy="76944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>
            <a:bevelT w="165100" prst="coolSlant"/>
            <a:extrusionClr>
              <a:schemeClr val="tx1"/>
            </a:extrusionClr>
          </a:sp3d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Main couplers for Project X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3200400"/>
            <a:ext cx="2183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S. </a:t>
            </a:r>
            <a:r>
              <a:rPr lang="en-US" sz="3600" b="1" dirty="0" err="1" smtClean="0">
                <a:solidFill>
                  <a:srgbClr val="0070C0"/>
                </a:solidFill>
              </a:rPr>
              <a:t>Kazakov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5410200"/>
            <a:ext cx="1954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04/11/2012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ruc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822640"/>
            <a:ext cx="7848600" cy="38477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381000"/>
            <a:ext cx="363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325 MHz coupler structure 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533400"/>
            <a:ext cx="5355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Electrical parameters of 325MHz coupler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1676400"/>
            <a:ext cx="5043240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Design CW power   ~ </a:t>
            </a:r>
            <a:r>
              <a:rPr lang="en-US" sz="2000" b="1" dirty="0" smtClean="0">
                <a:solidFill>
                  <a:srgbClr val="7030A0"/>
                </a:solidFill>
              </a:rPr>
              <a:t>30kW</a:t>
            </a:r>
          </a:p>
          <a:p>
            <a:endParaRPr lang="en-US" sz="2000" b="1" dirty="0">
              <a:solidFill>
                <a:srgbClr val="0070C0"/>
              </a:solidFill>
            </a:endParaRPr>
          </a:p>
          <a:p>
            <a:r>
              <a:rPr lang="en-US" sz="2000" b="1" dirty="0" smtClean="0">
                <a:solidFill>
                  <a:srgbClr val="0070C0"/>
                </a:solidFill>
              </a:rPr>
              <a:t>Pulse power (breakdown in air) </a:t>
            </a:r>
            <a:r>
              <a:rPr lang="en-US" sz="2000" b="1" dirty="0" smtClean="0">
                <a:solidFill>
                  <a:srgbClr val="7030A0"/>
                </a:solidFill>
              </a:rPr>
              <a:t>~ 0.4MW</a:t>
            </a:r>
          </a:p>
          <a:p>
            <a:endParaRPr lang="en-US" sz="2000" b="1" dirty="0">
              <a:solidFill>
                <a:srgbClr val="0070C0"/>
              </a:solidFill>
            </a:endParaRPr>
          </a:p>
          <a:p>
            <a:r>
              <a:rPr lang="en-US" sz="2000" b="1" dirty="0" smtClean="0">
                <a:solidFill>
                  <a:srgbClr val="0070C0"/>
                </a:solidFill>
              </a:rPr>
              <a:t>Multifactor threshold &gt; </a:t>
            </a:r>
            <a:r>
              <a:rPr lang="en-US" sz="2000" b="1" dirty="0" smtClean="0">
                <a:solidFill>
                  <a:srgbClr val="7030A0"/>
                </a:solidFill>
              </a:rPr>
              <a:t>6 kW SW (&gt;25kW TW</a:t>
            </a:r>
            <a:r>
              <a:rPr lang="en-US" sz="2000" b="1" dirty="0" smtClean="0">
                <a:solidFill>
                  <a:srgbClr val="0070C0"/>
                </a:solidFill>
              </a:rPr>
              <a:t>)</a:t>
            </a:r>
          </a:p>
          <a:p>
            <a:endParaRPr lang="en-US" sz="2000" b="1" dirty="0">
              <a:solidFill>
                <a:srgbClr val="0070C0"/>
              </a:solidFill>
            </a:endParaRPr>
          </a:p>
          <a:p>
            <a:r>
              <a:rPr lang="en-US" sz="2000" b="1" dirty="0" smtClean="0">
                <a:solidFill>
                  <a:srgbClr val="0070C0"/>
                </a:solidFill>
              </a:rPr>
              <a:t>Pass band (S11 &lt; -20dB)  </a:t>
            </a:r>
            <a:r>
              <a:rPr lang="en-US" sz="2000" b="1" dirty="0" smtClean="0">
                <a:solidFill>
                  <a:srgbClr val="7030A0"/>
                </a:solidFill>
              </a:rPr>
              <a:t>~ 50MHz,  (15%)  </a:t>
            </a:r>
          </a:p>
          <a:p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95600" y="228600"/>
            <a:ext cx="30662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650 </a:t>
            </a:r>
            <a:r>
              <a:rPr lang="en-US" sz="2000" b="1" dirty="0" smtClean="0">
                <a:solidFill>
                  <a:srgbClr val="0070C0"/>
                </a:solidFill>
              </a:rPr>
              <a:t>MHz coupler structure 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4" name="Picture 3" descr="650_ctruc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990600"/>
            <a:ext cx="7848600" cy="395726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533400"/>
            <a:ext cx="5355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Electrical parameters of 650MHz coupler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1752600"/>
            <a:ext cx="5274073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Design CW power   ~ </a:t>
            </a:r>
            <a:r>
              <a:rPr lang="en-US" sz="2000" b="1" dirty="0" smtClean="0">
                <a:solidFill>
                  <a:srgbClr val="7030A0"/>
                </a:solidFill>
              </a:rPr>
              <a:t>120kW</a:t>
            </a:r>
          </a:p>
          <a:p>
            <a:endParaRPr lang="en-US" sz="2000" b="1" dirty="0">
              <a:solidFill>
                <a:srgbClr val="0070C0"/>
              </a:solidFill>
            </a:endParaRPr>
          </a:p>
          <a:p>
            <a:r>
              <a:rPr lang="en-US" sz="2000" b="1" dirty="0" smtClean="0">
                <a:solidFill>
                  <a:srgbClr val="0070C0"/>
                </a:solidFill>
              </a:rPr>
              <a:t>Pulse power (breakdown in air) </a:t>
            </a:r>
            <a:r>
              <a:rPr lang="en-US" sz="2000" b="1" dirty="0" smtClean="0">
                <a:solidFill>
                  <a:srgbClr val="7030A0"/>
                </a:solidFill>
              </a:rPr>
              <a:t>~ 3.0MW</a:t>
            </a:r>
          </a:p>
          <a:p>
            <a:endParaRPr lang="en-US" sz="2000" b="1" dirty="0">
              <a:solidFill>
                <a:srgbClr val="0070C0"/>
              </a:solidFill>
            </a:endParaRPr>
          </a:p>
          <a:p>
            <a:r>
              <a:rPr lang="en-US" sz="2000" b="1" dirty="0" smtClean="0">
                <a:solidFill>
                  <a:srgbClr val="0070C0"/>
                </a:solidFill>
              </a:rPr>
              <a:t>Multifactor threshold ~ </a:t>
            </a:r>
            <a:r>
              <a:rPr lang="en-US" sz="2000" b="1" dirty="0" smtClean="0">
                <a:solidFill>
                  <a:srgbClr val="7030A0"/>
                </a:solidFill>
              </a:rPr>
              <a:t>250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</a:rPr>
              <a:t>kW SW (~1MW TW</a:t>
            </a:r>
            <a:r>
              <a:rPr lang="en-US" sz="2000" b="1" dirty="0" smtClean="0">
                <a:solidFill>
                  <a:srgbClr val="0070C0"/>
                </a:solidFill>
              </a:rPr>
              <a:t>)</a:t>
            </a:r>
          </a:p>
          <a:p>
            <a:endParaRPr lang="en-US" sz="2000" b="1" dirty="0">
              <a:solidFill>
                <a:srgbClr val="0070C0"/>
              </a:solidFill>
            </a:endParaRPr>
          </a:p>
          <a:p>
            <a:r>
              <a:rPr lang="en-US" sz="2000" b="1" dirty="0" smtClean="0">
                <a:solidFill>
                  <a:srgbClr val="0070C0"/>
                </a:solidFill>
              </a:rPr>
              <a:t>Pass band (S11 &lt; -20dB)  </a:t>
            </a:r>
            <a:r>
              <a:rPr lang="en-US" sz="2000" b="1" dirty="0" smtClean="0">
                <a:solidFill>
                  <a:srgbClr val="7030A0"/>
                </a:solidFill>
              </a:rPr>
              <a:t>~ 30MHz,  (</a:t>
            </a:r>
            <a:r>
              <a:rPr lang="en-US" sz="2000" b="1" dirty="0">
                <a:solidFill>
                  <a:srgbClr val="7030A0"/>
                </a:solidFill>
              </a:rPr>
              <a:t>5</a:t>
            </a:r>
            <a:r>
              <a:rPr lang="en-US" sz="2000" b="1" dirty="0" smtClean="0">
                <a:solidFill>
                  <a:srgbClr val="7030A0"/>
                </a:solidFill>
              </a:rPr>
              <a:t>%)  </a:t>
            </a:r>
          </a:p>
          <a:p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C_325MHZ_stp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838200"/>
            <a:ext cx="5179039" cy="350520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228600" y="1981200"/>
            <a:ext cx="6299329" cy="4727377"/>
            <a:chOff x="457200" y="1905000"/>
            <a:chExt cx="6299329" cy="4727377"/>
          </a:xfrm>
        </p:grpSpPr>
        <p:pic>
          <p:nvPicPr>
            <p:cNvPr id="4" name="Picture 3" descr="MC_325MHZ_stph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400" y="2590800"/>
              <a:ext cx="4601348" cy="38862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371600" y="1905000"/>
              <a:ext cx="14226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Ceramic window</a:t>
              </a:r>
              <a:endParaRPr lang="en-US" sz="14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05400" y="4876800"/>
              <a:ext cx="14501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0.5’’ copper tube</a:t>
              </a:r>
              <a:endParaRPr lang="en-US" sz="1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91200" y="6019800"/>
              <a:ext cx="9653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Copper tip</a:t>
              </a:r>
              <a:endParaRPr lang="en-US" sz="14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81400" y="6324600"/>
              <a:ext cx="17050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Bayonet connection </a:t>
              </a:r>
              <a:endParaRPr lang="en-US" sz="14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14800" y="3505200"/>
              <a:ext cx="13252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5K interception</a:t>
              </a:r>
              <a:endParaRPr lang="en-US" sz="1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43200" y="2743200"/>
              <a:ext cx="1416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80K interception</a:t>
              </a:r>
              <a:endParaRPr lang="en-US" sz="14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7200" y="4953000"/>
              <a:ext cx="12196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E-pickup port </a:t>
              </a:r>
              <a:endParaRPr lang="en-US" sz="14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71600" y="5791200"/>
              <a:ext cx="21173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3’’ x 0.4mm stainless tube</a:t>
              </a:r>
              <a:endParaRPr lang="en-US" sz="1400" b="1" dirty="0"/>
            </a:p>
          </p:txBody>
        </p:sp>
        <p:cxnSp>
          <p:nvCxnSpPr>
            <p:cNvPr id="13" name="Straight Connector 12"/>
            <p:cNvCxnSpPr>
              <a:stCxn id="7" idx="1"/>
            </p:cNvCxnSpPr>
            <p:nvPr/>
          </p:nvCxnSpPr>
          <p:spPr>
            <a:xfrm flipH="1" flipV="1">
              <a:off x="5410200" y="5943600"/>
              <a:ext cx="381000" cy="2300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4876800" y="5181600"/>
              <a:ext cx="762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1905000" y="2209800"/>
              <a:ext cx="152400" cy="1143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0" idx="2"/>
            </p:cNvCxnSpPr>
            <p:nvPr/>
          </p:nvCxnSpPr>
          <p:spPr>
            <a:xfrm flipH="1">
              <a:off x="3200400" y="3050977"/>
              <a:ext cx="251135" cy="6828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9" idx="2"/>
            </p:cNvCxnSpPr>
            <p:nvPr/>
          </p:nvCxnSpPr>
          <p:spPr>
            <a:xfrm flipH="1">
              <a:off x="4343400" y="3812977"/>
              <a:ext cx="434050" cy="6828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1" idx="3"/>
            </p:cNvCxnSpPr>
            <p:nvPr/>
          </p:nvCxnSpPr>
          <p:spPr>
            <a:xfrm flipV="1">
              <a:off x="1676829" y="4876800"/>
              <a:ext cx="456771" cy="2300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2" idx="0"/>
            </p:cNvCxnSpPr>
            <p:nvPr/>
          </p:nvCxnSpPr>
          <p:spPr>
            <a:xfrm flipV="1">
              <a:off x="2430288" y="5105400"/>
              <a:ext cx="693912" cy="685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8" idx="0"/>
            </p:cNvCxnSpPr>
            <p:nvPr/>
          </p:nvCxnSpPr>
          <p:spPr>
            <a:xfrm flipV="1">
              <a:off x="4433910" y="5867400"/>
              <a:ext cx="82389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457200" y="1066800"/>
            <a:ext cx="2977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Vacuum parte of couplers: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33600" y="152400"/>
            <a:ext cx="4122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Thermal properties of couplers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228600"/>
            <a:ext cx="46853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Outer conductor: 0.4mm SS, no cupper coating,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interceptors </a:t>
            </a:r>
            <a:r>
              <a:rPr lang="en-US" b="1" dirty="0" smtClean="0">
                <a:solidFill>
                  <a:srgbClr val="7030A0"/>
                </a:solidFill>
              </a:rPr>
              <a:t>15K, 125K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990600"/>
            <a:ext cx="4343400" cy="2843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1" y="3995895"/>
          <a:ext cx="7696200" cy="2740185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241324"/>
                <a:gridCol w="1241323"/>
                <a:gridCol w="1214547"/>
                <a:gridCol w="1358153"/>
                <a:gridCol w="980888"/>
                <a:gridCol w="1659965"/>
              </a:tblGrid>
              <a:tr h="50392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P_2K / </a:t>
                      </a:r>
                      <a:r>
                        <a:rPr lang="en-US" sz="1400" dirty="0" err="1" smtClean="0"/>
                        <a:t>P_pl</a:t>
                      </a:r>
                      <a:r>
                        <a:rPr lang="en-US" sz="1400" dirty="0" smtClean="0"/>
                        <a:t>, 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P_15K / </a:t>
                      </a:r>
                      <a:r>
                        <a:rPr lang="en-US" sz="1400" dirty="0" err="1" smtClean="0"/>
                        <a:t>P_pl</a:t>
                      </a:r>
                      <a:r>
                        <a:rPr lang="en-US" sz="1400" dirty="0" smtClean="0"/>
                        <a:t>, W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P_125K / </a:t>
                      </a:r>
                      <a:r>
                        <a:rPr lang="en-US" sz="1400" dirty="0" err="1" smtClean="0"/>
                        <a:t>P_pl</a:t>
                      </a:r>
                      <a:r>
                        <a:rPr lang="en-US" sz="1400" dirty="0" smtClean="0"/>
                        <a:t>, W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P_pl</a:t>
                      </a:r>
                      <a:r>
                        <a:rPr lang="en-US" sz="1400" dirty="0" smtClean="0"/>
                        <a:t> total, 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9523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Pin = 0kW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0.06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dirty="0" smtClean="0"/>
                        <a:t>/ 52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0.58 / 151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2.02 / 40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243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Static</a:t>
                      </a:r>
                      <a:r>
                        <a:rPr lang="en-US" sz="1400" b="1" baseline="0" dirty="0" smtClean="0"/>
                        <a:t> loss</a:t>
                      </a:r>
                      <a:endParaRPr lang="en-US" sz="1400" b="1" dirty="0"/>
                    </a:p>
                  </a:txBody>
                  <a:tcPr/>
                </a:tc>
              </a:tr>
              <a:tr h="39523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Pin = 3kW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0.10</a:t>
                      </a:r>
                      <a:r>
                        <a:rPr lang="en-US" sz="1400" b="1" baseline="0" dirty="0" smtClean="0"/>
                        <a:t> / 86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0.81</a:t>
                      </a:r>
                      <a:r>
                        <a:rPr lang="en-US" sz="1400" b="1" baseline="0" dirty="0" smtClean="0"/>
                        <a:t> / 211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2.35 / 47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344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PXIE</a:t>
                      </a:r>
                      <a:endParaRPr lang="en-US" sz="1400" b="1" dirty="0"/>
                    </a:p>
                  </a:txBody>
                  <a:tcPr/>
                </a:tc>
              </a:tr>
              <a:tr h="39523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Pin = 6kW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0.15 / 129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1.03 / 268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2.68 / 54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451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PX , 1mA</a:t>
                      </a:r>
                      <a:endParaRPr lang="en-US" sz="1400" b="1" dirty="0"/>
                    </a:p>
                  </a:txBody>
                  <a:tcPr/>
                </a:tc>
              </a:tr>
              <a:tr h="50392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Pin = 20 kW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0.35 / 301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2.07 / 538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4.25 / 85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924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PX, 5mA, no overhead</a:t>
                      </a:r>
                      <a:endParaRPr lang="en-US" sz="1400" b="1" dirty="0"/>
                    </a:p>
                  </a:txBody>
                  <a:tcPr/>
                </a:tc>
              </a:tr>
              <a:tr h="50392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Pin = 30 kW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0.50 / 430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2.82 / 733</a:t>
                      </a:r>
                      <a:r>
                        <a:rPr lang="en-US" sz="1400" b="1" baseline="0" dirty="0" smtClean="0"/>
                        <a:t>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5.36 /</a:t>
                      </a:r>
                      <a:r>
                        <a:rPr lang="en-US" sz="1400" b="1" baseline="0" dirty="0" smtClean="0"/>
                        <a:t> 107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1270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PX, 5mA,</a:t>
                      </a:r>
                      <a:r>
                        <a:rPr lang="en-US" sz="1400" b="1" baseline="0" dirty="0" smtClean="0"/>
                        <a:t> with overhead</a:t>
                      </a:r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838200"/>
            <a:ext cx="1981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325 MHz coupler</a:t>
            </a:r>
            <a:endParaRPr lang="en-US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228600"/>
            <a:ext cx="49834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Outer conductor: 0.4mm SS, 10um cupper coating,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interceptors </a:t>
            </a:r>
            <a:r>
              <a:rPr lang="en-US" b="1" dirty="0" smtClean="0">
                <a:solidFill>
                  <a:srgbClr val="7030A0"/>
                </a:solidFill>
              </a:rPr>
              <a:t>15K, 125K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990600"/>
            <a:ext cx="4267200" cy="280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3886200"/>
          <a:ext cx="7772401" cy="277368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253615"/>
                <a:gridCol w="1253613"/>
                <a:gridCol w="1226572"/>
                <a:gridCol w="1371600"/>
                <a:gridCol w="990600"/>
                <a:gridCol w="1676401"/>
              </a:tblGrid>
              <a:tr h="38100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P_2K / </a:t>
                      </a:r>
                      <a:r>
                        <a:rPr lang="en-US" sz="1400" dirty="0" err="1" smtClean="0"/>
                        <a:t>P_pl</a:t>
                      </a:r>
                      <a:r>
                        <a:rPr lang="en-US" sz="1400" dirty="0" smtClean="0"/>
                        <a:t>, 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P_15K / </a:t>
                      </a:r>
                      <a:r>
                        <a:rPr lang="en-US" sz="1400" dirty="0" err="1" smtClean="0"/>
                        <a:t>P_pl</a:t>
                      </a:r>
                      <a:r>
                        <a:rPr lang="en-US" sz="1400" dirty="0" smtClean="0"/>
                        <a:t>, W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P_125K / </a:t>
                      </a:r>
                      <a:r>
                        <a:rPr lang="en-US" sz="1400" dirty="0" err="1" smtClean="0"/>
                        <a:t>P_pl</a:t>
                      </a:r>
                      <a:r>
                        <a:rPr lang="en-US" sz="1400" dirty="0" smtClean="0"/>
                        <a:t>, W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P_pl</a:t>
                      </a:r>
                      <a:r>
                        <a:rPr lang="en-US" sz="1400" dirty="0" smtClean="0"/>
                        <a:t> total, 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Pin = 0kW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0.24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dirty="0" smtClean="0"/>
                        <a:t>/ 206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1.76 / 458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4.33 / 87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751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Static</a:t>
                      </a:r>
                      <a:r>
                        <a:rPr lang="en-US" sz="1400" b="1" baseline="0" dirty="0" smtClean="0"/>
                        <a:t> loss</a:t>
                      </a:r>
                      <a:endParaRPr lang="en-US" sz="1400" b="1" dirty="0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Pin = 3kW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0.25</a:t>
                      </a:r>
                      <a:r>
                        <a:rPr lang="en-US" sz="1400" b="1" baseline="0" dirty="0" smtClean="0"/>
                        <a:t> / 215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1.77</a:t>
                      </a:r>
                      <a:r>
                        <a:rPr lang="en-US" sz="1400" b="1" baseline="0" dirty="0" smtClean="0"/>
                        <a:t> / 460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4.36 / 87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762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PXIE</a:t>
                      </a:r>
                      <a:endParaRPr lang="en-US" sz="1400" b="1" dirty="0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Pin = 6kW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0.25 / 215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1.79 / 465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4.38 / 88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768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PX , 1mA</a:t>
                      </a:r>
                      <a:endParaRPr lang="en-US" sz="1400" b="1" dirty="0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Pin = 20 kW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0.27 /232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1.86 / 484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4.52 / 90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806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PX, 5mA, no overhead</a:t>
                      </a:r>
                      <a:endParaRPr lang="en-US" sz="1400" b="1" dirty="0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Pin = 30 kW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0.28 / 241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1.91 / 497</a:t>
                      </a:r>
                      <a:r>
                        <a:rPr lang="en-US" sz="1400" b="1" baseline="0" dirty="0" smtClean="0"/>
                        <a:t>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4.63 /</a:t>
                      </a:r>
                      <a:r>
                        <a:rPr lang="en-US" sz="1400" b="1" baseline="0" dirty="0" smtClean="0"/>
                        <a:t> 93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831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PX, 5mA,</a:t>
                      </a:r>
                      <a:r>
                        <a:rPr lang="en-US" sz="1400" b="1" baseline="0" dirty="0" smtClean="0"/>
                        <a:t> with overhead</a:t>
                      </a:r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1066800"/>
            <a:ext cx="1981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325 MHz coupler</a:t>
            </a:r>
            <a:endParaRPr lang="en-US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381000"/>
            <a:ext cx="1981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650 MHz coupler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838200"/>
            <a:ext cx="2954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Inner tube – </a:t>
            </a:r>
            <a:r>
              <a:rPr lang="en-US" b="1" dirty="0" smtClean="0">
                <a:solidFill>
                  <a:schemeClr val="accent6"/>
                </a:solidFill>
              </a:rPr>
              <a:t>copper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Outer tube –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SS coated by </a:t>
            </a:r>
            <a:r>
              <a:rPr lang="en-US" b="1" dirty="0" smtClean="0">
                <a:solidFill>
                  <a:schemeClr val="accent6"/>
                </a:solidFill>
              </a:rPr>
              <a:t>Cu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066800" y="5029200"/>
          <a:ext cx="6858000" cy="152400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129862"/>
                <a:gridCol w="1371975"/>
                <a:gridCol w="1439542"/>
                <a:gridCol w="1576551"/>
                <a:gridCol w="1340070"/>
              </a:tblGrid>
              <a:tr h="15240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P_2K / </a:t>
                      </a:r>
                      <a:r>
                        <a:rPr lang="en-US" sz="1400" dirty="0" err="1" smtClean="0"/>
                        <a:t>P_pl</a:t>
                      </a:r>
                      <a:r>
                        <a:rPr lang="en-US" sz="1400" dirty="0" smtClean="0"/>
                        <a:t>, 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P_15K / </a:t>
                      </a:r>
                      <a:r>
                        <a:rPr lang="en-US" sz="1400" dirty="0" err="1" smtClean="0"/>
                        <a:t>P_pl</a:t>
                      </a:r>
                      <a:r>
                        <a:rPr lang="en-US" sz="1400" dirty="0" smtClean="0"/>
                        <a:t>, W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P_125K / </a:t>
                      </a:r>
                      <a:r>
                        <a:rPr lang="en-US" sz="1400" dirty="0" err="1" smtClean="0"/>
                        <a:t>P_pl</a:t>
                      </a:r>
                      <a:r>
                        <a:rPr lang="en-US" sz="1400" dirty="0" smtClean="0"/>
                        <a:t>, W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P_pl</a:t>
                      </a:r>
                      <a:r>
                        <a:rPr lang="en-US" sz="1400" dirty="0" smtClean="0"/>
                        <a:t> total, W</a:t>
                      </a:r>
                      <a:endParaRPr lang="en-US" sz="1400" dirty="0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Pin = 0kW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0.24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dirty="0" smtClean="0"/>
                        <a:t>/ 207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1.76 / 458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4.46 / 89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754</a:t>
                      </a:r>
                      <a:endParaRPr lang="en-US" sz="1400" b="1" dirty="0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Pin = 30kW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0.30 </a:t>
                      </a:r>
                      <a:r>
                        <a:rPr lang="en-US" sz="1400" b="1" baseline="0" dirty="0" smtClean="0"/>
                        <a:t>/ 258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1.97</a:t>
                      </a:r>
                      <a:r>
                        <a:rPr lang="en-US" sz="1400" b="1" baseline="0" dirty="0" smtClean="0"/>
                        <a:t> / 512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4.74 / 95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865</a:t>
                      </a:r>
                      <a:endParaRPr lang="en-US" sz="1400" b="1" dirty="0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Pin = 70kW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0.36 / 310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2.26 / 588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5.31 / 106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1004</a:t>
                      </a:r>
                      <a:endParaRPr lang="en-US" sz="1400" b="1" dirty="0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Pin = 120kW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0.45 / 387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2.65 / 689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6.03 / 121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1197</a:t>
                      </a:r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905000" y="1524000"/>
            <a:ext cx="4645142" cy="3132079"/>
            <a:chOff x="1905000" y="1524000"/>
            <a:chExt cx="4645142" cy="3132079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05000" y="1600200"/>
              <a:ext cx="4645142" cy="3055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>
            <a:xfrm>
              <a:off x="3429000" y="1524000"/>
              <a:ext cx="3048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1600200"/>
            <a:ext cx="1179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Air cooling</a:t>
            </a:r>
            <a:endParaRPr lang="en-US" dirty="0"/>
          </a:p>
        </p:txBody>
      </p:sp>
      <p:pic>
        <p:nvPicPr>
          <p:cNvPr id="3" name="Picture 2" descr="Air_cool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533911"/>
            <a:ext cx="8001000" cy="44218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4200" y="381000"/>
            <a:ext cx="29946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Air cooling scheme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5_a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8410714" cy="62569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304800"/>
            <a:ext cx="4674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Requirements to Project X couplers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219200"/>
            <a:ext cx="350493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Cavity SSR1 (325MHz):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70C0"/>
                </a:solidFill>
              </a:rPr>
              <a:t>Max. energy gain	 - </a:t>
            </a:r>
            <a:r>
              <a:rPr lang="en-US" b="1" dirty="0" smtClean="0">
                <a:solidFill>
                  <a:srgbClr val="7030A0"/>
                </a:solidFill>
              </a:rPr>
              <a:t>2.1 MV,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Max. power ,  1 </a:t>
            </a:r>
            <a:r>
              <a:rPr lang="en-US" b="1" dirty="0" err="1" smtClean="0">
                <a:solidFill>
                  <a:srgbClr val="0070C0"/>
                </a:solidFill>
              </a:rPr>
              <a:t>mA</a:t>
            </a:r>
            <a:r>
              <a:rPr lang="en-US" b="1" dirty="0" smtClean="0">
                <a:solidFill>
                  <a:srgbClr val="0070C0"/>
                </a:solidFill>
              </a:rPr>
              <a:t> case  - </a:t>
            </a:r>
            <a:r>
              <a:rPr lang="en-US" b="1" dirty="0" smtClean="0">
                <a:solidFill>
                  <a:srgbClr val="7030A0"/>
                </a:solidFill>
              </a:rPr>
              <a:t>4.2 kW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Max. power ,  5 </a:t>
            </a:r>
            <a:r>
              <a:rPr lang="en-US" b="1" dirty="0" err="1" smtClean="0">
                <a:solidFill>
                  <a:srgbClr val="0070C0"/>
                </a:solidFill>
              </a:rPr>
              <a:t>mA</a:t>
            </a:r>
            <a:r>
              <a:rPr lang="en-US" b="1" dirty="0" smtClean="0">
                <a:solidFill>
                  <a:srgbClr val="0070C0"/>
                </a:solidFill>
              </a:rPr>
              <a:t> case ~ </a:t>
            </a:r>
            <a:r>
              <a:rPr lang="en-US" b="1" dirty="0" smtClean="0">
                <a:solidFill>
                  <a:srgbClr val="7030A0"/>
                </a:solidFill>
              </a:rPr>
              <a:t>11 kW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8200" y="1143000"/>
            <a:ext cx="33991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Cavity SSR2 (325MHz):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70C0"/>
                </a:solidFill>
              </a:rPr>
              <a:t>Max. energy gain	- </a:t>
            </a:r>
            <a:r>
              <a:rPr lang="en-US" b="1" dirty="0" smtClean="0">
                <a:solidFill>
                  <a:srgbClr val="7030A0"/>
                </a:solidFill>
              </a:rPr>
              <a:t>4.4 MV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Max. power ,1 </a:t>
            </a:r>
            <a:r>
              <a:rPr lang="en-US" b="1" dirty="0" err="1" smtClean="0">
                <a:solidFill>
                  <a:srgbClr val="0070C0"/>
                </a:solidFill>
              </a:rPr>
              <a:t>mA</a:t>
            </a:r>
            <a:r>
              <a:rPr lang="en-US" b="1" dirty="0" smtClean="0">
                <a:solidFill>
                  <a:srgbClr val="0070C0"/>
                </a:solidFill>
              </a:rPr>
              <a:t> case  - </a:t>
            </a:r>
            <a:r>
              <a:rPr lang="en-US" b="1" dirty="0" smtClean="0">
                <a:solidFill>
                  <a:srgbClr val="7030A0"/>
                </a:solidFill>
              </a:rPr>
              <a:t>4.4 kW,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Max. power , 5 </a:t>
            </a:r>
            <a:r>
              <a:rPr lang="en-US" b="1" dirty="0" err="1" smtClean="0">
                <a:solidFill>
                  <a:srgbClr val="0070C0"/>
                </a:solidFill>
              </a:rPr>
              <a:t>mA</a:t>
            </a:r>
            <a:r>
              <a:rPr lang="en-US" b="1" dirty="0" smtClean="0">
                <a:solidFill>
                  <a:srgbClr val="0070C0"/>
                </a:solidFill>
              </a:rPr>
              <a:t> case  ~ </a:t>
            </a:r>
            <a:r>
              <a:rPr lang="en-US" b="1" dirty="0" smtClean="0">
                <a:solidFill>
                  <a:srgbClr val="7030A0"/>
                </a:solidFill>
              </a:rPr>
              <a:t>22 kW 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3886200"/>
            <a:ext cx="362195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Cavity LE650 (650MHz):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70C0"/>
                </a:solidFill>
              </a:rPr>
              <a:t>Max. energy gain	 - </a:t>
            </a:r>
            <a:r>
              <a:rPr lang="en-US" b="1" dirty="0" smtClean="0">
                <a:solidFill>
                  <a:srgbClr val="7030A0"/>
                </a:solidFill>
              </a:rPr>
              <a:t>11.2 MV,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Max. power ,  1 </a:t>
            </a:r>
            <a:r>
              <a:rPr lang="en-US" b="1" dirty="0" err="1" smtClean="0">
                <a:solidFill>
                  <a:srgbClr val="0070C0"/>
                </a:solidFill>
              </a:rPr>
              <a:t>mA</a:t>
            </a:r>
            <a:r>
              <a:rPr lang="en-US" b="1" dirty="0" smtClean="0">
                <a:solidFill>
                  <a:srgbClr val="0070C0"/>
                </a:solidFill>
              </a:rPr>
              <a:t> case  - </a:t>
            </a:r>
            <a:r>
              <a:rPr lang="en-US" b="1" dirty="0" smtClean="0">
                <a:solidFill>
                  <a:srgbClr val="7030A0"/>
                </a:solidFill>
              </a:rPr>
              <a:t>25.2 kW,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Max. power ,  5 </a:t>
            </a:r>
            <a:r>
              <a:rPr lang="en-US" b="1" dirty="0" err="1" smtClean="0">
                <a:solidFill>
                  <a:srgbClr val="0070C0"/>
                </a:solidFill>
              </a:rPr>
              <a:t>mA</a:t>
            </a:r>
            <a:r>
              <a:rPr lang="en-US" b="1" dirty="0" smtClean="0">
                <a:solidFill>
                  <a:srgbClr val="0070C0"/>
                </a:solidFill>
              </a:rPr>
              <a:t> case ~ </a:t>
            </a:r>
            <a:r>
              <a:rPr lang="en-US" b="1" dirty="0" smtClean="0">
                <a:solidFill>
                  <a:srgbClr val="7030A0"/>
                </a:solidFill>
              </a:rPr>
              <a:t>56 kW 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8200" y="3886200"/>
            <a:ext cx="362195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Cavity LE650 (650MHz)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70C0"/>
                </a:solidFill>
              </a:rPr>
              <a:t>Max. energy gain	 - </a:t>
            </a:r>
            <a:r>
              <a:rPr lang="en-US" b="1" dirty="0" smtClean="0">
                <a:solidFill>
                  <a:srgbClr val="7030A0"/>
                </a:solidFill>
              </a:rPr>
              <a:t>17.3 MV,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Max. power ,  1 </a:t>
            </a:r>
            <a:r>
              <a:rPr lang="en-US" b="1" dirty="0" err="1" smtClean="0">
                <a:solidFill>
                  <a:srgbClr val="0070C0"/>
                </a:solidFill>
              </a:rPr>
              <a:t>mA</a:t>
            </a:r>
            <a:r>
              <a:rPr lang="en-US" b="1" dirty="0" smtClean="0">
                <a:solidFill>
                  <a:srgbClr val="0070C0"/>
                </a:solidFill>
              </a:rPr>
              <a:t> case  - </a:t>
            </a:r>
            <a:r>
              <a:rPr lang="en-US" b="1" dirty="0" smtClean="0">
                <a:solidFill>
                  <a:srgbClr val="7030A0"/>
                </a:solidFill>
              </a:rPr>
              <a:t>24.5 kW,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Max. power ,  5 </a:t>
            </a:r>
            <a:r>
              <a:rPr lang="en-US" b="1" dirty="0" err="1" smtClean="0">
                <a:solidFill>
                  <a:srgbClr val="0070C0"/>
                </a:solidFill>
              </a:rPr>
              <a:t>mA</a:t>
            </a:r>
            <a:r>
              <a:rPr lang="en-US" b="1" dirty="0" smtClean="0">
                <a:solidFill>
                  <a:srgbClr val="0070C0"/>
                </a:solidFill>
              </a:rPr>
              <a:t> case ~ </a:t>
            </a:r>
            <a:r>
              <a:rPr lang="en-US" b="1" dirty="0" smtClean="0">
                <a:solidFill>
                  <a:srgbClr val="7030A0"/>
                </a:solidFill>
              </a:rPr>
              <a:t>87 kW 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2971800"/>
            <a:ext cx="7888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325 MHz coupler has to provide reliable operation at power level of ~ 30 kW, CW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5867400"/>
            <a:ext cx="8005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650 MHz coupler has to provide reliable operation at power level of ~ 100 kW, CW</a:t>
            </a:r>
            <a:endParaRPr lang="en-US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5_air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52400"/>
            <a:ext cx="8610600" cy="644948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25_air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405533"/>
            <a:ext cx="8382000" cy="62751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2800" y="2286000"/>
            <a:ext cx="10404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Prad</a:t>
            </a:r>
            <a:r>
              <a:rPr lang="en-US" sz="1200" b="1" dirty="0" smtClean="0"/>
              <a:t> = 0.09W</a:t>
            </a:r>
            <a:endParaRPr lang="en-US" sz="1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2514600"/>
            <a:ext cx="10404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Prad</a:t>
            </a:r>
            <a:r>
              <a:rPr lang="en-US" sz="1200" b="1" dirty="0" smtClean="0"/>
              <a:t> = 0.22W</a:t>
            </a:r>
            <a:endParaRPr lang="en-US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20000" y="4267200"/>
            <a:ext cx="10404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Prad</a:t>
            </a:r>
            <a:r>
              <a:rPr lang="en-US" sz="1200" b="1" dirty="0" smtClean="0"/>
              <a:t> = 0.07W</a:t>
            </a:r>
            <a:endParaRPr lang="en-US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20000" y="4495800"/>
            <a:ext cx="10404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Prad</a:t>
            </a:r>
            <a:r>
              <a:rPr lang="en-US" sz="1200" b="1" dirty="0" smtClean="0"/>
              <a:t> = 0.09W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962400" y="5943600"/>
            <a:ext cx="3310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Prad</a:t>
            </a:r>
            <a:r>
              <a:rPr lang="en-US" sz="1200" b="1" dirty="0" smtClean="0"/>
              <a:t> – thermal radiation of antenna tip in SC aria</a:t>
            </a:r>
            <a:endParaRPr lang="en-US" sz="1200" b="1" dirty="0"/>
          </a:p>
        </p:txBody>
      </p:sp>
      <p:sp>
        <p:nvSpPr>
          <p:cNvPr id="9" name="Rectangle 8"/>
          <p:cNvSpPr/>
          <p:nvPr/>
        </p:nvSpPr>
        <p:spPr>
          <a:xfrm>
            <a:off x="762000" y="2359152"/>
            <a:ext cx="3581400" cy="21945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0" y="2286000"/>
            <a:ext cx="36194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9900"/>
                </a:solidFill>
              </a:rPr>
              <a:t>6 kW, TW  - can work without air cooling</a:t>
            </a:r>
            <a:endParaRPr lang="en-US" sz="1600" b="1" dirty="0">
              <a:solidFill>
                <a:srgbClr val="0099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3886200"/>
            <a:ext cx="7772400" cy="914400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0_air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685800"/>
            <a:ext cx="8041001" cy="6019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152400"/>
            <a:ext cx="6004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Example of air cooling simulations of  650 MHz coupler</a:t>
            </a:r>
            <a:endParaRPr lang="en-US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0_air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228600"/>
            <a:ext cx="5791200" cy="432991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143000" y="4876800"/>
            <a:ext cx="7467600" cy="1584960"/>
            <a:chOff x="609600" y="4800600"/>
            <a:chExt cx="7467600" cy="1584960"/>
          </a:xfrm>
        </p:grpSpPr>
        <p:pic>
          <p:nvPicPr>
            <p:cNvPr id="3" name="Picture 2" descr="650_air_4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600" y="4800600"/>
              <a:ext cx="6421759" cy="158496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609600" y="5943600"/>
              <a:ext cx="7467600" cy="228600"/>
            </a:xfrm>
            <a:prstGeom prst="rect">
              <a:avLst/>
            </a:prstGeom>
            <a:no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086600" y="5943600"/>
              <a:ext cx="96193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200" b="1" dirty="0" err="1" smtClean="0">
                  <a:solidFill>
                    <a:prstClr val="black"/>
                  </a:solidFill>
                </a:rPr>
                <a:t>Prad</a:t>
              </a:r>
              <a:r>
                <a:rPr lang="en-US" sz="1200" b="1" dirty="0" smtClean="0">
                  <a:solidFill>
                    <a:prstClr val="black"/>
                  </a:solidFill>
                </a:rPr>
                <a:t> ~ 0.1W</a:t>
              </a:r>
              <a:endParaRPr lang="en-US" sz="1200" b="1" dirty="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029200"/>
            <a:ext cx="2590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Max. grad T ~ </a:t>
            </a:r>
            <a:r>
              <a:rPr lang="en-US" b="1" dirty="0" smtClean="0">
                <a:solidFill>
                  <a:srgbClr val="7030A0"/>
                </a:solidFill>
              </a:rPr>
              <a:t>0.31 C/mm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Loss in ceramic ~ </a:t>
            </a:r>
            <a:r>
              <a:rPr lang="en-US" b="1" dirty="0" smtClean="0">
                <a:solidFill>
                  <a:srgbClr val="7030A0"/>
                </a:solidFill>
              </a:rPr>
              <a:t>9.2 W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4953000"/>
            <a:ext cx="2459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Max. grad T ~</a:t>
            </a:r>
            <a:r>
              <a:rPr lang="en-US" b="1" dirty="0" smtClean="0">
                <a:solidFill>
                  <a:srgbClr val="7030A0"/>
                </a:solidFill>
              </a:rPr>
              <a:t>4.4 C/mm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Loss in ceramic </a:t>
            </a:r>
            <a:r>
              <a:rPr lang="en-US" b="1" dirty="0" smtClean="0">
                <a:solidFill>
                  <a:srgbClr val="7030A0"/>
                </a:solidFill>
              </a:rPr>
              <a:t>~ 92.4W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65147" y="152400"/>
            <a:ext cx="34368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Ceramic temperature.</a:t>
            </a: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650 MHz, P = 120 kW, CW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371600"/>
            <a:ext cx="2003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Loss tangent = </a:t>
            </a:r>
            <a:r>
              <a:rPr lang="en-US" b="1" dirty="0" smtClean="0">
                <a:solidFill>
                  <a:srgbClr val="7030A0"/>
                </a:solidFill>
              </a:rPr>
              <a:t>1e-4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1371600"/>
            <a:ext cx="2003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Loss tangent = </a:t>
            </a:r>
            <a:r>
              <a:rPr lang="en-US" b="1" dirty="0" smtClean="0">
                <a:solidFill>
                  <a:srgbClr val="7030A0"/>
                </a:solidFill>
              </a:rPr>
              <a:t>1e-3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11" name="Picture 10" descr="cer_d_1Em4_120k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1752600"/>
            <a:ext cx="1524000" cy="3222885"/>
          </a:xfrm>
          <a:prstGeom prst="rect">
            <a:avLst/>
          </a:prstGeom>
        </p:spPr>
      </p:pic>
      <p:pic>
        <p:nvPicPr>
          <p:cNvPr id="12" name="Picture 11" descr="cer_d_1Em4_120kW_grap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209799"/>
            <a:ext cx="2590800" cy="2032121"/>
          </a:xfrm>
          <a:prstGeom prst="rect">
            <a:avLst/>
          </a:prstGeom>
        </p:spPr>
      </p:pic>
      <p:pic>
        <p:nvPicPr>
          <p:cNvPr id="13" name="Picture 12" descr="cer_d_1Em3_120k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1" y="1676400"/>
            <a:ext cx="1386590" cy="3429000"/>
          </a:xfrm>
          <a:prstGeom prst="rect">
            <a:avLst/>
          </a:prstGeom>
        </p:spPr>
      </p:pic>
      <p:pic>
        <p:nvPicPr>
          <p:cNvPr id="14" name="Picture 13" descr="cer_d_1Em3_120kW_grap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600" y="2133600"/>
            <a:ext cx="2745229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C_325MHZ_120.jpg"/>
          <p:cNvPicPr>
            <a:picLocks noChangeAspect="1"/>
          </p:cNvPicPr>
          <p:nvPr/>
        </p:nvPicPr>
        <p:blipFill>
          <a:blip r:embed="rId2" cstate="print"/>
          <a:srcRect t="9720"/>
          <a:stretch>
            <a:fillRect/>
          </a:stretch>
        </p:blipFill>
        <p:spPr>
          <a:xfrm>
            <a:off x="0" y="1295400"/>
            <a:ext cx="9144000" cy="5294453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429000" y="381000"/>
            <a:ext cx="5715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325 MHz COUPLER </a:t>
            </a:r>
            <a:b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Mechanical</a:t>
            </a:r>
            <a:b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Design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C_650MHZ_stp.t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066800"/>
            <a:ext cx="8686800" cy="48006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7620000" y="990600"/>
            <a:ext cx="457200" cy="990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6553200" y="3505200"/>
            <a:ext cx="228600" cy="228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5918052" y="1600200"/>
            <a:ext cx="482748" cy="129242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410200" y="3657600"/>
            <a:ext cx="304800" cy="533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495800" y="3962400"/>
            <a:ext cx="1219200" cy="228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733800" y="3886200"/>
            <a:ext cx="1981200" cy="3048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648200" y="3657600"/>
            <a:ext cx="1066800" cy="533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09800" y="2895600"/>
            <a:ext cx="914400" cy="914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30" idx="0"/>
          </p:cNvCxnSpPr>
          <p:nvPr/>
        </p:nvCxnSpPr>
        <p:spPr>
          <a:xfrm>
            <a:off x="2971800" y="5486400"/>
            <a:ext cx="248488" cy="381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1219200" y="3429000"/>
            <a:ext cx="228600" cy="8382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447800" y="4648200"/>
            <a:ext cx="76200" cy="12192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629400" y="1219200"/>
            <a:ext cx="609600" cy="99060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4114800" y="838200"/>
            <a:ext cx="228600" cy="8382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953000" y="1066800"/>
            <a:ext cx="381000" cy="2286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239000" y="2971800"/>
            <a:ext cx="457200" cy="10668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638800" y="3581400"/>
            <a:ext cx="1143000" cy="12192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696200" y="685800"/>
            <a:ext cx="1245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“5K” intercept</a:t>
            </a:r>
            <a:endParaRPr 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477000" y="914400"/>
            <a:ext cx="1336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“80K” intercept</a:t>
            </a:r>
            <a:endParaRPr lang="en-US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477000" y="4876800"/>
            <a:ext cx="688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Heater</a:t>
            </a:r>
            <a:endParaRPr lang="en-US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105400" y="4267200"/>
            <a:ext cx="1314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Bronze bellows</a:t>
            </a:r>
            <a:endParaRPr lang="en-US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8153400" y="2286000"/>
            <a:ext cx="818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Antenna</a:t>
            </a:r>
            <a:endParaRPr 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562600" y="1371600"/>
            <a:ext cx="14226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Ceramic window</a:t>
            </a:r>
            <a:endParaRPr lang="en-US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086600" y="4114800"/>
            <a:ext cx="1603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3’’x  0.0158’’ </a:t>
            </a:r>
          </a:p>
          <a:p>
            <a:r>
              <a:rPr lang="en-US" sz="1400" b="1" dirty="0" smtClean="0"/>
              <a:t>stainless steel tube</a:t>
            </a:r>
            <a:endParaRPr lang="en-US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324600" y="3733800"/>
            <a:ext cx="1181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e-pickup port</a:t>
            </a:r>
            <a:endParaRPr lang="en-US" sz="1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33400" y="2895600"/>
            <a:ext cx="11019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Arc detector</a:t>
            </a:r>
            <a:endParaRPr lang="en-US" sz="1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066800" y="5943600"/>
            <a:ext cx="779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Air inlet</a:t>
            </a:r>
            <a:endParaRPr lang="en-US" sz="1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572000" y="533400"/>
            <a:ext cx="1840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Spring to compensate </a:t>
            </a:r>
          </a:p>
          <a:p>
            <a:r>
              <a:rPr lang="en-US" sz="1400" b="1" dirty="0" smtClean="0"/>
              <a:t>thermal expansion</a:t>
            </a:r>
            <a:endParaRPr lang="en-US" sz="1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362200" y="5867400"/>
            <a:ext cx="1716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3-1/8’’ coaxial input </a:t>
            </a:r>
            <a:endParaRPr lang="en-US" sz="1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743200" y="457200"/>
            <a:ext cx="15906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Cryomodule</a:t>
            </a:r>
            <a:r>
              <a:rPr lang="en-US" sz="1400" b="1" dirty="0" smtClean="0"/>
              <a:t> flange</a:t>
            </a:r>
            <a:endParaRPr lang="en-US" sz="1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8001000" y="3505200"/>
            <a:ext cx="1014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Cold flange</a:t>
            </a:r>
            <a:endParaRPr lang="en-US" sz="1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371600" y="2514600"/>
            <a:ext cx="1360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Matching bump</a:t>
            </a:r>
            <a:endParaRPr lang="en-US" sz="1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477000" y="40386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b="1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7848600" y="3124200"/>
            <a:ext cx="609600" cy="3048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8910888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0" y="990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66FF"/>
                </a:solidFill>
              </a:rPr>
              <a:t>Cold End Assembly</a:t>
            </a:r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40450" y="4964668"/>
            <a:ext cx="2317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Warm End Assembly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91400" y="252626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Air inlet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04800" y="152400"/>
            <a:ext cx="3352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000" b="1" i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325 MHz Coupler </a:t>
            </a:r>
            <a:r>
              <a:rPr lang="en-US" sz="40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br>
              <a:rPr lang="en-US" sz="40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</a:br>
            <a:r>
              <a:rPr lang="en-US" sz="28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Main components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111cz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609600"/>
            <a:ext cx="8554454" cy="548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6248400"/>
            <a:ext cx="8571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Vacuum part of coupler assembled with cavity can be installed in </a:t>
            </a:r>
            <a:r>
              <a:rPr lang="en-US" sz="2000" b="1" dirty="0" err="1" smtClean="0">
                <a:solidFill>
                  <a:srgbClr val="0070C0"/>
                </a:solidFill>
              </a:rPr>
              <a:t>cryomodule</a:t>
            </a:r>
            <a:r>
              <a:rPr lang="en-US" sz="2000" b="1" dirty="0" smtClean="0">
                <a:solidFill>
                  <a:srgbClr val="0070C0"/>
                </a:solidFill>
              </a:rPr>
              <a:t>   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111c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609600"/>
            <a:ext cx="8763000" cy="56201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6248400"/>
            <a:ext cx="6501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Coupler bellows accommodate cavity displacement </a:t>
            </a:r>
            <a:r>
              <a:rPr lang="en-US" sz="2000" b="1" dirty="0" smtClean="0">
                <a:solidFill>
                  <a:srgbClr val="7030A0"/>
                </a:solidFill>
              </a:rPr>
              <a:t>+- 3mm</a:t>
            </a:r>
            <a:endParaRPr lang="en-US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2800" y="304800"/>
            <a:ext cx="1711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</a:rPr>
              <a:t>Cryo</a:t>
            </a:r>
            <a:r>
              <a:rPr lang="en-US" sz="2400" b="1" dirty="0" smtClean="0">
                <a:solidFill>
                  <a:srgbClr val="0070C0"/>
                </a:solidFill>
              </a:rPr>
              <a:t>-losses: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295400"/>
            <a:ext cx="6626622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</a:rPr>
              <a:t>Cryo</a:t>
            </a:r>
            <a:r>
              <a:rPr lang="en-US" b="1" dirty="0" smtClean="0">
                <a:solidFill>
                  <a:srgbClr val="0070C0"/>
                </a:solidFill>
              </a:rPr>
              <a:t>- loss of SSR1:  </a:t>
            </a:r>
            <a:r>
              <a:rPr lang="en-US" b="1" dirty="0" smtClean="0">
                <a:solidFill>
                  <a:srgbClr val="7030A0"/>
                </a:solidFill>
              </a:rPr>
              <a:t>0.3 W – 2.2 W</a:t>
            </a:r>
          </a:p>
          <a:p>
            <a:r>
              <a:rPr lang="en-US" b="1" dirty="0" err="1" smtClean="0">
                <a:solidFill>
                  <a:srgbClr val="0070C0"/>
                </a:solidFill>
              </a:rPr>
              <a:t>Cryo</a:t>
            </a:r>
            <a:r>
              <a:rPr lang="en-US" b="1" dirty="0" smtClean="0">
                <a:solidFill>
                  <a:srgbClr val="0070C0"/>
                </a:solidFill>
              </a:rPr>
              <a:t> loss of SSR2:   </a:t>
            </a:r>
            <a:r>
              <a:rPr lang="en-US" b="1" dirty="0" smtClean="0">
                <a:solidFill>
                  <a:srgbClr val="7030A0"/>
                </a:solidFill>
              </a:rPr>
              <a:t>5.6 W – 7.3 W</a:t>
            </a: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Quench power flow limit of 2K coupler input flange </a:t>
            </a:r>
            <a:r>
              <a:rPr lang="en-US" b="1" dirty="0" smtClean="0">
                <a:solidFill>
                  <a:srgbClr val="7030A0"/>
                </a:solidFill>
              </a:rPr>
              <a:t>&gt; 1W</a:t>
            </a:r>
          </a:p>
          <a:p>
            <a:endParaRPr lang="en-US" dirty="0" smtClean="0"/>
          </a:p>
          <a:p>
            <a:r>
              <a:rPr lang="en-US" sz="2000" b="1" dirty="0" smtClean="0">
                <a:solidFill>
                  <a:srgbClr val="7030A0"/>
                </a:solidFill>
              </a:rPr>
              <a:t>Requirement  for 325 MHz coupler: power flow to 2 K &lt; 1W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3962400"/>
            <a:ext cx="6839821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</a:rPr>
              <a:t>Cryo</a:t>
            </a:r>
            <a:r>
              <a:rPr lang="en-US" b="1" dirty="0" smtClean="0">
                <a:solidFill>
                  <a:srgbClr val="0070C0"/>
                </a:solidFill>
              </a:rPr>
              <a:t>- loss of LE650:  </a:t>
            </a:r>
            <a:r>
              <a:rPr lang="en-US" b="1" dirty="0" smtClean="0">
                <a:solidFill>
                  <a:srgbClr val="7030A0"/>
                </a:solidFill>
              </a:rPr>
              <a:t>14.6 W – 24 W</a:t>
            </a:r>
          </a:p>
          <a:p>
            <a:r>
              <a:rPr lang="en-US" b="1" dirty="0" err="1" smtClean="0">
                <a:solidFill>
                  <a:srgbClr val="0070C0"/>
                </a:solidFill>
              </a:rPr>
              <a:t>Cryo</a:t>
            </a:r>
            <a:r>
              <a:rPr lang="en-US" b="1" dirty="0" smtClean="0">
                <a:solidFill>
                  <a:srgbClr val="0070C0"/>
                </a:solidFill>
              </a:rPr>
              <a:t> loss of HE650:   </a:t>
            </a:r>
            <a:r>
              <a:rPr lang="en-US" b="1" dirty="0" smtClean="0">
                <a:solidFill>
                  <a:srgbClr val="7030A0"/>
                </a:solidFill>
              </a:rPr>
              <a:t>24 W</a:t>
            </a: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Quench power flow limit of 2K coupler input flange </a:t>
            </a:r>
            <a:r>
              <a:rPr lang="en-US" b="1" dirty="0" smtClean="0">
                <a:solidFill>
                  <a:srgbClr val="7030A0"/>
                </a:solidFill>
              </a:rPr>
              <a:t>~ 0.7W</a:t>
            </a:r>
          </a:p>
          <a:p>
            <a:endParaRPr lang="en-US" dirty="0" smtClean="0"/>
          </a:p>
          <a:p>
            <a:r>
              <a:rPr lang="en-US" sz="2000" b="1" dirty="0" smtClean="0">
                <a:solidFill>
                  <a:srgbClr val="7030A0"/>
                </a:solidFill>
              </a:rPr>
              <a:t>Requirement  for 650 MHz coupler: power flow to 2 K &lt; 0.5W   </a:t>
            </a:r>
            <a:endParaRPr lang="en-US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111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91600" cy="6553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5715000"/>
            <a:ext cx="3418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0070C0"/>
                </a:solidFill>
              </a:rPr>
              <a:t>SSRx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cryomodule</a:t>
            </a:r>
            <a:r>
              <a:rPr lang="en-US" sz="2000" b="1" dirty="0" smtClean="0">
                <a:solidFill>
                  <a:srgbClr val="0070C0"/>
                </a:solidFill>
              </a:rPr>
              <a:t> with coupler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90600"/>
            <a:ext cx="8554453" cy="5486400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52400" y="0"/>
            <a:ext cx="5486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000" b="1" i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325 MHz Coupler </a:t>
            </a:r>
            <a:r>
              <a:rPr lang="en-US" sz="40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br>
              <a:rPr lang="en-US" sz="40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</a:br>
            <a:r>
              <a:rPr lang="en-US" sz="28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	Coupler and Cryomodule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990600"/>
            <a:ext cx="7885282" cy="48964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304800"/>
            <a:ext cx="5394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650 MHz coupler installed in </a:t>
            </a:r>
            <a:r>
              <a:rPr lang="en-US" sz="2400" b="1" dirty="0" err="1" smtClean="0">
                <a:solidFill>
                  <a:srgbClr val="0070C0"/>
                </a:solidFill>
              </a:rPr>
              <a:t>cryomodule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914400"/>
            <a:ext cx="6400800" cy="58009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0" y="304800"/>
            <a:ext cx="5394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650 MHz coupler installed in </a:t>
            </a:r>
            <a:r>
              <a:rPr lang="en-US" sz="2400" b="1" dirty="0" err="1" smtClean="0">
                <a:solidFill>
                  <a:srgbClr val="0070C0"/>
                </a:solidFill>
              </a:rPr>
              <a:t>cryomodule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143000"/>
            <a:ext cx="70104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Current situation:</a:t>
            </a:r>
          </a:p>
          <a:p>
            <a:endParaRPr lang="en-US" sz="2400" b="1" dirty="0" smtClean="0">
              <a:solidFill>
                <a:srgbClr val="0070C0"/>
              </a:solidFill>
            </a:endParaRPr>
          </a:p>
          <a:p>
            <a:r>
              <a:rPr lang="en-US" sz="2400" b="1" dirty="0" smtClean="0">
                <a:solidFill>
                  <a:srgbClr val="0070C0"/>
                </a:solidFill>
              </a:rPr>
              <a:t>Electrical,  thermal, mechanical designs are finished for 325 MHz and 650 MHz couplers.</a:t>
            </a:r>
          </a:p>
          <a:p>
            <a:endParaRPr lang="en-US" sz="2400" b="1" dirty="0" smtClean="0">
              <a:solidFill>
                <a:srgbClr val="0070C0"/>
              </a:solidFill>
            </a:endParaRPr>
          </a:p>
          <a:p>
            <a:r>
              <a:rPr lang="en-US" sz="2400" b="1" dirty="0" smtClean="0">
                <a:solidFill>
                  <a:srgbClr val="0070C0"/>
                </a:solidFill>
              </a:rPr>
              <a:t>Drawings of 325 MHz coupler are ready.  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P</a:t>
            </a:r>
            <a:r>
              <a:rPr lang="en-US" sz="2400" b="1" dirty="0" smtClean="0">
                <a:solidFill>
                  <a:srgbClr val="0070C0"/>
                </a:solidFill>
              </a:rPr>
              <a:t>roduction of 325 MHz  </a:t>
            </a:r>
            <a:r>
              <a:rPr lang="en-US" sz="2400" b="1" dirty="0" smtClean="0">
                <a:solidFill>
                  <a:srgbClr val="0070C0"/>
                </a:solidFill>
              </a:rPr>
              <a:t>will be </a:t>
            </a:r>
            <a:r>
              <a:rPr lang="en-US" sz="2400" b="1" dirty="0" smtClean="0">
                <a:solidFill>
                  <a:srgbClr val="0070C0"/>
                </a:solidFill>
              </a:rPr>
              <a:t>started in near future.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2438400"/>
            <a:ext cx="36953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0070C0"/>
                </a:solidFill>
              </a:rPr>
              <a:t>Test stands</a:t>
            </a:r>
            <a:endParaRPr lang="en-US" sz="6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0MHz_test_stend_block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685800"/>
            <a:ext cx="8229600" cy="5406283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0MHz_test_stend_blo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838200"/>
            <a:ext cx="8028654" cy="477865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57357"/>
            <a:ext cx="7543800" cy="3429000"/>
          </a:xfrm>
          <a:prstGeom prst="rect">
            <a:avLst/>
          </a:prstGeom>
          <a:effectLst/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71857"/>
            <a:ext cx="4648200" cy="48861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81600" y="125981"/>
            <a:ext cx="329244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The Test Cavity with the Couplers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125981"/>
            <a:ext cx="7162800" cy="2312419"/>
          </a:xfrm>
          <a:prstGeom prst="line">
            <a:avLst/>
          </a:prstGeom>
          <a:ln w="15875">
            <a:headEnd type="triangle" w="sm" len="lg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57669" y="1524000"/>
            <a:ext cx="714531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 smtClean="0"/>
              <a:t>78in</a:t>
            </a:r>
          </a:p>
          <a:p>
            <a:pPr algn="ctr"/>
            <a:r>
              <a:rPr lang="en-US" sz="1200" b="1" dirty="0" smtClean="0"/>
              <a:t>1980mm</a:t>
            </a:r>
            <a:endParaRPr lang="en-US" sz="12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80738" y="2743200"/>
            <a:ext cx="4267200" cy="1371600"/>
          </a:xfrm>
          <a:prstGeom prst="line">
            <a:avLst/>
          </a:prstGeom>
          <a:ln w="15875">
            <a:headEnd type="triangle" w="sm" len="lg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49806" y="3745468"/>
            <a:ext cx="714531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 smtClean="0"/>
              <a:t>30.3in</a:t>
            </a:r>
          </a:p>
          <a:p>
            <a:pPr algn="ctr"/>
            <a:r>
              <a:rPr lang="en-US" sz="1200" b="1" smtClean="0"/>
              <a:t>770mm</a:t>
            </a:r>
            <a:endParaRPr lang="en-US" sz="12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752600" y="1828800"/>
            <a:ext cx="0" cy="4572000"/>
          </a:xfrm>
          <a:prstGeom prst="line">
            <a:avLst/>
          </a:prstGeom>
          <a:ln w="15875">
            <a:headEnd type="triangle" w="sm" len="lg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47800" y="5181600"/>
            <a:ext cx="714531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 smtClean="0"/>
              <a:t>35.5in</a:t>
            </a:r>
          </a:p>
          <a:p>
            <a:pPr algn="ctr"/>
            <a:r>
              <a:rPr lang="en-US" sz="1200" b="1" dirty="0" smtClean="0"/>
              <a:t>902mm</a:t>
            </a:r>
            <a:endParaRPr lang="en-US" sz="1200" b="1" dirty="0"/>
          </a:p>
        </p:txBody>
      </p:sp>
      <p:sp>
        <p:nvSpPr>
          <p:cNvPr id="11" name="Line Callout 1 (No Border) 10"/>
          <p:cNvSpPr/>
          <p:nvPr/>
        </p:nvSpPr>
        <p:spPr>
          <a:xfrm>
            <a:off x="5638800" y="3152001"/>
            <a:ext cx="615846" cy="184666"/>
          </a:xfrm>
          <a:prstGeom prst="callout1">
            <a:avLst>
              <a:gd name="adj1" fmla="val 2515"/>
              <a:gd name="adj2" fmla="val 50085"/>
              <a:gd name="adj3" fmla="val -321784"/>
              <a:gd name="adj4" fmla="val 100678"/>
            </a:avLst>
          </a:prstGeom>
          <a:solidFill>
            <a:schemeClr val="bg1"/>
          </a:solidFill>
          <a:ln w="15875">
            <a:solidFill>
              <a:schemeClr val="accent1">
                <a:shade val="95000"/>
                <a:satMod val="105000"/>
              </a:schemeClr>
            </a:solidFill>
            <a:headEnd type="none"/>
            <a:tailEnd type="triangle" w="sm" len="lg"/>
          </a:ln>
          <a:effectLst>
            <a:glow rad="38100">
              <a:schemeClr val="bg1">
                <a:alpha val="68000"/>
              </a:schemeClr>
            </a:glow>
          </a:effectLst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/>
              <a:t>Coupler</a:t>
            </a:r>
          </a:p>
        </p:txBody>
      </p:sp>
      <p:sp>
        <p:nvSpPr>
          <p:cNvPr id="12" name="Line Callout 1 (No Border) 11"/>
          <p:cNvSpPr/>
          <p:nvPr/>
        </p:nvSpPr>
        <p:spPr>
          <a:xfrm>
            <a:off x="2057400" y="1736467"/>
            <a:ext cx="615846" cy="184666"/>
          </a:xfrm>
          <a:prstGeom prst="callout1">
            <a:avLst>
              <a:gd name="adj1" fmla="val 2515"/>
              <a:gd name="adj2" fmla="val 50085"/>
              <a:gd name="adj3" fmla="val -228434"/>
              <a:gd name="adj4" fmla="val 84856"/>
            </a:avLst>
          </a:prstGeom>
          <a:solidFill>
            <a:schemeClr val="bg1"/>
          </a:solidFill>
          <a:ln w="15875">
            <a:solidFill>
              <a:schemeClr val="accent1">
                <a:shade val="95000"/>
                <a:satMod val="105000"/>
              </a:schemeClr>
            </a:solidFill>
            <a:headEnd type="none"/>
            <a:tailEnd type="triangle" w="sm" len="lg"/>
          </a:ln>
          <a:effectLst>
            <a:glow rad="38100">
              <a:schemeClr val="bg1">
                <a:alpha val="68000"/>
              </a:schemeClr>
            </a:glow>
          </a:effectLst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/>
              <a:t>Coupler</a:t>
            </a:r>
          </a:p>
        </p:txBody>
      </p:sp>
      <p:sp>
        <p:nvSpPr>
          <p:cNvPr id="13" name="Line Callout 1 (No Border) 12"/>
          <p:cNvSpPr/>
          <p:nvPr/>
        </p:nvSpPr>
        <p:spPr>
          <a:xfrm>
            <a:off x="5330876" y="990600"/>
            <a:ext cx="765123" cy="184666"/>
          </a:xfrm>
          <a:prstGeom prst="callout1">
            <a:avLst>
              <a:gd name="adj1" fmla="val 55278"/>
              <a:gd name="adj2" fmla="val -4682"/>
              <a:gd name="adj3" fmla="val -5203"/>
              <a:gd name="adj4" fmla="val -79444"/>
            </a:avLst>
          </a:prstGeom>
          <a:solidFill>
            <a:schemeClr val="bg1"/>
          </a:solidFill>
          <a:ln w="15875">
            <a:solidFill>
              <a:schemeClr val="accent1">
                <a:shade val="95000"/>
                <a:satMod val="105000"/>
              </a:schemeClr>
            </a:solidFill>
            <a:headEnd type="none"/>
            <a:tailEnd type="triangle" w="sm" len="lg"/>
          </a:ln>
          <a:effectLst>
            <a:glow rad="38100">
              <a:schemeClr val="bg1">
                <a:alpha val="68000"/>
              </a:schemeClr>
            </a:glow>
          </a:effectLst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Test cavity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4" name="Line Callout 1 (No Border) 13"/>
          <p:cNvSpPr/>
          <p:nvPr/>
        </p:nvSpPr>
        <p:spPr>
          <a:xfrm>
            <a:off x="3768777" y="5791200"/>
            <a:ext cx="765123" cy="184666"/>
          </a:xfrm>
          <a:prstGeom prst="callout1">
            <a:avLst>
              <a:gd name="adj1" fmla="val 55278"/>
              <a:gd name="adj2" fmla="val -4682"/>
              <a:gd name="adj3" fmla="val -5203"/>
              <a:gd name="adj4" fmla="val -79444"/>
            </a:avLst>
          </a:prstGeom>
          <a:solidFill>
            <a:schemeClr val="bg1"/>
          </a:solidFill>
          <a:ln w="15875">
            <a:solidFill>
              <a:schemeClr val="accent1">
                <a:shade val="95000"/>
                <a:satMod val="105000"/>
              </a:schemeClr>
            </a:solidFill>
            <a:headEnd type="none"/>
            <a:tailEnd type="triangle" w="sm" len="lg"/>
          </a:ln>
          <a:effectLst>
            <a:glow rad="38100">
              <a:schemeClr val="bg1">
                <a:alpha val="68000"/>
              </a:schemeClr>
            </a:glow>
          </a:effectLst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Test cavity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5" name="Line Callout 1 (No Border) 14"/>
          <p:cNvSpPr/>
          <p:nvPr/>
        </p:nvSpPr>
        <p:spPr>
          <a:xfrm>
            <a:off x="3556314" y="5257800"/>
            <a:ext cx="1108023" cy="369332"/>
          </a:xfrm>
          <a:prstGeom prst="callout1">
            <a:avLst>
              <a:gd name="adj1" fmla="val 2515"/>
              <a:gd name="adj2" fmla="val 50085"/>
              <a:gd name="adj3" fmla="val -126965"/>
              <a:gd name="adj4" fmla="val 74973"/>
            </a:avLst>
          </a:prstGeom>
          <a:solidFill>
            <a:schemeClr val="bg1"/>
          </a:solidFill>
          <a:ln w="15875">
            <a:solidFill>
              <a:schemeClr val="accent1">
                <a:shade val="95000"/>
                <a:satMod val="105000"/>
              </a:schemeClr>
            </a:solidFill>
            <a:headEnd type="none"/>
            <a:tailEnd type="triangle" w="sm" len="lg"/>
          </a:ln>
          <a:effectLst>
            <a:glow rad="38100">
              <a:schemeClr val="bg1">
                <a:alpha val="68000"/>
              </a:schemeClr>
            </a:glow>
          </a:effectLst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 smtClean="0"/>
              <a:t>Cold Portion of the Coupler</a:t>
            </a:r>
            <a:endParaRPr lang="en-US" sz="1200" b="1" dirty="0"/>
          </a:p>
        </p:txBody>
      </p:sp>
      <p:sp>
        <p:nvSpPr>
          <p:cNvPr id="16" name="Line Callout 1 (No Border) 15"/>
          <p:cNvSpPr/>
          <p:nvPr/>
        </p:nvSpPr>
        <p:spPr>
          <a:xfrm>
            <a:off x="326036" y="4123544"/>
            <a:ext cx="1108023" cy="369332"/>
          </a:xfrm>
          <a:prstGeom prst="callout1">
            <a:avLst>
              <a:gd name="adj1" fmla="val 2515"/>
              <a:gd name="adj2" fmla="val 50085"/>
              <a:gd name="adj3" fmla="val -126965"/>
              <a:gd name="adj4" fmla="val 74973"/>
            </a:avLst>
          </a:prstGeom>
          <a:solidFill>
            <a:schemeClr val="bg1"/>
          </a:solidFill>
          <a:ln w="15875">
            <a:solidFill>
              <a:schemeClr val="accent1">
                <a:shade val="95000"/>
                <a:satMod val="105000"/>
              </a:schemeClr>
            </a:solidFill>
            <a:headEnd type="none"/>
            <a:tailEnd type="triangle" w="sm" len="lg"/>
          </a:ln>
          <a:effectLst>
            <a:glow rad="38100">
              <a:schemeClr val="bg1">
                <a:alpha val="68000"/>
              </a:schemeClr>
            </a:glow>
          </a:effectLst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 smtClean="0"/>
              <a:t>Cold Portion of the Coupler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518660" y="6077634"/>
            <a:ext cx="419749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The Test Cavity with Coupler Cold Portions </a:t>
            </a:r>
          </a:p>
          <a:p>
            <a:r>
              <a:rPr lang="en-US" dirty="0" smtClean="0"/>
              <a:t>Assembled in a Clean Room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6416681"/>
            <a:ext cx="1904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</a:rPr>
              <a:t>Fasteners and sealing rings are not shown</a:t>
            </a:r>
            <a:endParaRPr lang="en-US" sz="12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7391400" cy="3532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test_cav_s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3200400"/>
            <a:ext cx="4454123" cy="2819400"/>
          </a:xfrm>
          <a:prstGeom prst="rect">
            <a:avLst/>
          </a:prstGeom>
        </p:spPr>
      </p:pic>
      <p:pic>
        <p:nvPicPr>
          <p:cNvPr id="5" name="Picture 4" descr="test_ca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7400" y="3352800"/>
            <a:ext cx="1676400" cy="270519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886200" y="51054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6019800"/>
            <a:ext cx="7848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Couplers’ antennas couple with cavity trough vacuum gap (capacitive coupling) without mechanical contacts. Antennas’ surfaces are untouchable.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28600"/>
            <a:ext cx="8254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Sizes of cavity were chosen to avoid multifactor in operating zone of power. 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228600"/>
            <a:ext cx="2675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Design approaches: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914400"/>
            <a:ext cx="8077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</a:rPr>
              <a:t>  325 MHz couple has to have 3’’ output coaxial to fit existing SSR1 cavity </a:t>
            </a:r>
          </a:p>
          <a:p>
            <a:pPr>
              <a:buFont typeface="Wingdings" pitchFamily="2" charset="2"/>
              <a:buChar char="§"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</a:rPr>
              <a:t>  As much as possible of common parts/technologies  for both types of couplers,               325MHz and 650 MHz</a:t>
            </a: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</a:rPr>
              <a:t>  Single warm window</a:t>
            </a:r>
          </a:p>
          <a:p>
            <a:pPr>
              <a:buFont typeface="Wingdings" pitchFamily="2" charset="2"/>
              <a:buChar char="§"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</a:rPr>
              <a:t>  Vacuum part is simple as possible (no bellows; if possible, no coating)</a:t>
            </a:r>
          </a:p>
          <a:p>
            <a:pPr>
              <a:buFont typeface="Wingdings" pitchFamily="2" charset="2"/>
              <a:buChar char="§"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</a:rPr>
              <a:t>  Coupler vacuum part is assembled with cavity in clean room and then installed in  </a:t>
            </a:r>
            <a:r>
              <a:rPr lang="en-US" b="1" dirty="0" err="1" smtClean="0">
                <a:solidFill>
                  <a:srgbClr val="0070C0"/>
                </a:solidFill>
              </a:rPr>
              <a:t>cryomodule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</a:rPr>
              <a:t>  Impedance of coupler coaxial has to be as much as possible to reduce dynamic </a:t>
            </a:r>
            <a:r>
              <a:rPr lang="en-US" b="1" dirty="0" err="1" smtClean="0">
                <a:solidFill>
                  <a:srgbClr val="0070C0"/>
                </a:solidFill>
              </a:rPr>
              <a:t>cryo</a:t>
            </a:r>
            <a:r>
              <a:rPr lang="en-US" b="1" dirty="0" smtClean="0">
                <a:solidFill>
                  <a:srgbClr val="0070C0"/>
                </a:solidFill>
              </a:rPr>
              <a:t>-losses and shift </a:t>
            </a:r>
            <a:r>
              <a:rPr lang="en-US" b="1" dirty="0" err="1" smtClean="0">
                <a:solidFill>
                  <a:srgbClr val="0070C0"/>
                </a:solidFill>
              </a:rPr>
              <a:t>multipactor</a:t>
            </a:r>
            <a:r>
              <a:rPr lang="en-US" b="1" dirty="0" smtClean="0">
                <a:solidFill>
                  <a:srgbClr val="0070C0"/>
                </a:solidFill>
              </a:rPr>
              <a:t> threshold</a:t>
            </a:r>
          </a:p>
          <a:p>
            <a:pPr>
              <a:buFont typeface="Wingdings" pitchFamily="2" charset="2"/>
              <a:buChar char="§"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</a:rPr>
              <a:t>  Possibility to apply HV bias to suppress </a:t>
            </a:r>
            <a:r>
              <a:rPr lang="en-US" b="1" dirty="0" err="1" smtClean="0">
                <a:solidFill>
                  <a:srgbClr val="0070C0"/>
                </a:solidFill>
              </a:rPr>
              <a:t>multipactor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</a:rPr>
              <a:t>  Cooling media is air</a:t>
            </a:r>
          </a:p>
          <a:p>
            <a:endParaRPr lang="en-US" dirty="0" smtClean="0"/>
          </a:p>
          <a:p>
            <a:r>
              <a:rPr lang="en-US" dirty="0" smtClean="0"/>
              <a:t>    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st_st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838200"/>
            <a:ext cx="6349779" cy="586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2400" y="533400"/>
            <a:ext cx="4254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350 MHz coupler test stand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373813"/>
            <a:ext cx="5257800" cy="5855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5800" y="609600"/>
            <a:ext cx="3403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View of 325 MHZ coupler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20055"/>
            <a:ext cx="7086600" cy="3145964"/>
          </a:xfrm>
          <a:prstGeom prst="rect">
            <a:avLst/>
          </a:prstGeom>
        </p:spPr>
      </p:pic>
      <p:pic>
        <p:nvPicPr>
          <p:cNvPr id="3" name="Picture 2" descr="p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3572855"/>
            <a:ext cx="6781800" cy="30106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304800"/>
            <a:ext cx="2953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Views of 325 MHz coupler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0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381000"/>
            <a:ext cx="5791200" cy="60740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57800" y="1295400"/>
            <a:ext cx="3403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View of 650 MHZ coupler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0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533400"/>
            <a:ext cx="6553200" cy="2522497"/>
          </a:xfrm>
          <a:prstGeom prst="rect">
            <a:avLst/>
          </a:prstGeom>
        </p:spPr>
      </p:pic>
      <p:pic>
        <p:nvPicPr>
          <p:cNvPr id="3" name="Picture 2" descr="650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3200400"/>
            <a:ext cx="6324600" cy="33883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05400" y="381000"/>
            <a:ext cx="352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Views of 650 MHZ coupler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C_650MHZ_stp.t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066800"/>
            <a:ext cx="8686800" cy="48006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7620000" y="990600"/>
            <a:ext cx="457200" cy="990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6553200" y="3505200"/>
            <a:ext cx="228600" cy="228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5918052" y="1600200"/>
            <a:ext cx="482748" cy="129242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410200" y="3657600"/>
            <a:ext cx="304800" cy="533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495800" y="3962400"/>
            <a:ext cx="1219200" cy="228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733800" y="3886200"/>
            <a:ext cx="1981200" cy="3048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648200" y="3657600"/>
            <a:ext cx="1066800" cy="533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09800" y="2895600"/>
            <a:ext cx="914400" cy="914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30" idx="0"/>
          </p:cNvCxnSpPr>
          <p:nvPr/>
        </p:nvCxnSpPr>
        <p:spPr>
          <a:xfrm>
            <a:off x="2971800" y="5486400"/>
            <a:ext cx="248488" cy="381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1219200" y="3429000"/>
            <a:ext cx="228600" cy="8382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447800" y="4648200"/>
            <a:ext cx="76200" cy="12192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629400" y="1219200"/>
            <a:ext cx="609600" cy="99060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4114800" y="838200"/>
            <a:ext cx="228600" cy="8382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953000" y="1066800"/>
            <a:ext cx="381000" cy="2286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239000" y="2971800"/>
            <a:ext cx="457200" cy="10668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638800" y="3581400"/>
            <a:ext cx="1143000" cy="12192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696200" y="685800"/>
            <a:ext cx="1245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“5K” intercept</a:t>
            </a:r>
            <a:endParaRPr 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477000" y="914400"/>
            <a:ext cx="1336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“80K” intercept</a:t>
            </a:r>
            <a:endParaRPr lang="en-US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477000" y="4876800"/>
            <a:ext cx="688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Heater</a:t>
            </a:r>
            <a:endParaRPr lang="en-US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105400" y="4267200"/>
            <a:ext cx="1314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Bronze bellows</a:t>
            </a:r>
            <a:endParaRPr lang="en-US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8153400" y="2286000"/>
            <a:ext cx="818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Antenna</a:t>
            </a:r>
            <a:endParaRPr 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562600" y="1371600"/>
            <a:ext cx="14226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Ceramic window</a:t>
            </a:r>
            <a:endParaRPr lang="en-US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086600" y="4114800"/>
            <a:ext cx="1603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3’’x  0.0158’’ </a:t>
            </a:r>
          </a:p>
          <a:p>
            <a:r>
              <a:rPr lang="en-US" sz="1400" b="1" dirty="0" smtClean="0"/>
              <a:t>stainless steel tube</a:t>
            </a:r>
            <a:endParaRPr lang="en-US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324600" y="3733800"/>
            <a:ext cx="1181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e-pickup port</a:t>
            </a:r>
            <a:endParaRPr lang="en-US" sz="1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33400" y="2895600"/>
            <a:ext cx="11019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Arc detector</a:t>
            </a:r>
            <a:endParaRPr lang="en-US" sz="1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066800" y="5943600"/>
            <a:ext cx="779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Air inlet</a:t>
            </a:r>
            <a:endParaRPr lang="en-US" sz="1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572000" y="533400"/>
            <a:ext cx="1840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Spring to compensate </a:t>
            </a:r>
          </a:p>
          <a:p>
            <a:r>
              <a:rPr lang="en-US" sz="1400" b="1" dirty="0" smtClean="0"/>
              <a:t>thermal expansion</a:t>
            </a:r>
            <a:endParaRPr lang="en-US" sz="1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362200" y="5867400"/>
            <a:ext cx="1716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3-1/8’’ coaxial input </a:t>
            </a:r>
            <a:endParaRPr lang="en-US" sz="1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743200" y="457200"/>
            <a:ext cx="15906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Cryomodule</a:t>
            </a:r>
            <a:r>
              <a:rPr lang="en-US" sz="1400" b="1" dirty="0" smtClean="0"/>
              <a:t> flange</a:t>
            </a:r>
            <a:endParaRPr lang="en-US" sz="1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8001000" y="3505200"/>
            <a:ext cx="1014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Cold flange</a:t>
            </a:r>
            <a:endParaRPr lang="en-US" sz="1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371600" y="2514600"/>
            <a:ext cx="1360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Matching bump</a:t>
            </a:r>
            <a:endParaRPr lang="en-US" sz="1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477000" y="40386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b="1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7848600" y="3124200"/>
            <a:ext cx="609600" cy="3048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52400" y="990600"/>
            <a:ext cx="32406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Cut view of 325 MHz coupler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2121</TotalTime>
  <Words>1120</Words>
  <Application>Microsoft Office PowerPoint</Application>
  <PresentationFormat>On-screen Show (4:3)</PresentationFormat>
  <Paragraphs>281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Office Theme</vt:lpstr>
      <vt:lpstr>Custom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Company>Fermilab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skazakov</dc:creator>
  <cp:lastModifiedBy>Fermi User</cp:lastModifiedBy>
  <cp:revision>166</cp:revision>
  <dcterms:created xsi:type="dcterms:W3CDTF">2012-04-02T13:26:15Z</dcterms:created>
  <dcterms:modified xsi:type="dcterms:W3CDTF">2012-04-11T05:43:09Z</dcterms:modified>
</cp:coreProperties>
</file>