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heme/themeOverride7.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39" r:id="rId2"/>
    <p:sldMasterId id="2147483754" r:id="rId3"/>
    <p:sldMasterId id="2147483769" r:id="rId4"/>
    <p:sldMasterId id="2147483784" r:id="rId5"/>
    <p:sldMasterId id="2147483799" r:id="rId6"/>
    <p:sldMasterId id="2147483814" r:id="rId7"/>
    <p:sldMasterId id="2147483826" r:id="rId8"/>
    <p:sldMasterId id="2147483838" r:id="rId9"/>
    <p:sldMasterId id="2147483850" r:id="rId10"/>
  </p:sldMasterIdLst>
  <p:notesMasterIdLst>
    <p:notesMasterId r:id="rId71"/>
  </p:notesMasterIdLst>
  <p:sldIdLst>
    <p:sldId id="424" r:id="rId11"/>
    <p:sldId id="425" r:id="rId12"/>
    <p:sldId id="336" r:id="rId13"/>
    <p:sldId id="379" r:id="rId14"/>
    <p:sldId id="380" r:id="rId15"/>
    <p:sldId id="403" r:id="rId16"/>
    <p:sldId id="365" r:id="rId17"/>
    <p:sldId id="366" r:id="rId18"/>
    <p:sldId id="391" r:id="rId19"/>
    <p:sldId id="392" r:id="rId20"/>
    <p:sldId id="423" r:id="rId21"/>
    <p:sldId id="393" r:id="rId22"/>
    <p:sldId id="394" r:id="rId23"/>
    <p:sldId id="370" r:id="rId24"/>
    <p:sldId id="395" r:id="rId25"/>
    <p:sldId id="404" r:id="rId26"/>
    <p:sldId id="405" r:id="rId27"/>
    <p:sldId id="406" r:id="rId28"/>
    <p:sldId id="407" r:id="rId29"/>
    <p:sldId id="371" r:id="rId30"/>
    <p:sldId id="408" r:id="rId31"/>
    <p:sldId id="385" r:id="rId32"/>
    <p:sldId id="386" r:id="rId33"/>
    <p:sldId id="387" r:id="rId34"/>
    <p:sldId id="388" r:id="rId35"/>
    <p:sldId id="389" r:id="rId36"/>
    <p:sldId id="390" r:id="rId37"/>
    <p:sldId id="381" r:id="rId38"/>
    <p:sldId id="364" r:id="rId39"/>
    <p:sldId id="342" r:id="rId40"/>
    <p:sldId id="334" r:id="rId41"/>
    <p:sldId id="382" r:id="rId42"/>
    <p:sldId id="309" r:id="rId43"/>
    <p:sldId id="338" r:id="rId44"/>
    <p:sldId id="345" r:id="rId45"/>
    <p:sldId id="307" r:id="rId46"/>
    <p:sldId id="421" r:id="rId47"/>
    <p:sldId id="409" r:id="rId48"/>
    <p:sldId id="410" r:id="rId49"/>
    <p:sldId id="411" r:id="rId50"/>
    <p:sldId id="412" r:id="rId51"/>
    <p:sldId id="413" r:id="rId52"/>
    <p:sldId id="414" r:id="rId53"/>
    <p:sldId id="415" r:id="rId54"/>
    <p:sldId id="416" r:id="rId55"/>
    <p:sldId id="417" r:id="rId56"/>
    <p:sldId id="418" r:id="rId57"/>
    <p:sldId id="422" r:id="rId58"/>
    <p:sldId id="419" r:id="rId59"/>
    <p:sldId id="426" r:id="rId60"/>
    <p:sldId id="427" r:id="rId61"/>
    <p:sldId id="433" r:id="rId62"/>
    <p:sldId id="428" r:id="rId63"/>
    <p:sldId id="429" r:id="rId64"/>
    <p:sldId id="430" r:id="rId65"/>
    <p:sldId id="432" r:id="rId66"/>
    <p:sldId id="431" r:id="rId67"/>
    <p:sldId id="420" r:id="rId68"/>
    <p:sldId id="434" r:id="rId69"/>
    <p:sldId id="435" r:id="rId70"/>
  </p:sldIdLst>
  <p:sldSz cx="9144000" cy="6858000" type="screen4x3"/>
  <p:notesSz cx="6858000" cy="9144000"/>
  <p:defaultTextStyle>
    <a:defPPr>
      <a:defRPr lang="en-US"/>
    </a:defPPr>
    <a:lvl1pPr algn="l" rtl="0" fontAlgn="base">
      <a:spcBef>
        <a:spcPct val="0"/>
      </a:spcBef>
      <a:spcAft>
        <a:spcPct val="0"/>
      </a:spcAft>
      <a:defRPr kern="1200" baseline="50000">
        <a:solidFill>
          <a:schemeClr val="tx1"/>
        </a:solidFill>
        <a:latin typeface="Arial" charset="0"/>
        <a:ea typeface="+mn-ea"/>
        <a:cs typeface="+mn-cs"/>
      </a:defRPr>
    </a:lvl1pPr>
    <a:lvl2pPr marL="457200" algn="l" rtl="0" fontAlgn="base">
      <a:spcBef>
        <a:spcPct val="0"/>
      </a:spcBef>
      <a:spcAft>
        <a:spcPct val="0"/>
      </a:spcAft>
      <a:defRPr kern="1200" baseline="50000">
        <a:solidFill>
          <a:schemeClr val="tx1"/>
        </a:solidFill>
        <a:latin typeface="Arial" charset="0"/>
        <a:ea typeface="+mn-ea"/>
        <a:cs typeface="+mn-cs"/>
      </a:defRPr>
    </a:lvl2pPr>
    <a:lvl3pPr marL="914400" algn="l" rtl="0" fontAlgn="base">
      <a:spcBef>
        <a:spcPct val="0"/>
      </a:spcBef>
      <a:spcAft>
        <a:spcPct val="0"/>
      </a:spcAft>
      <a:defRPr kern="1200" baseline="50000">
        <a:solidFill>
          <a:schemeClr val="tx1"/>
        </a:solidFill>
        <a:latin typeface="Arial" charset="0"/>
        <a:ea typeface="+mn-ea"/>
        <a:cs typeface="+mn-cs"/>
      </a:defRPr>
    </a:lvl3pPr>
    <a:lvl4pPr marL="1371600" algn="l" rtl="0" fontAlgn="base">
      <a:spcBef>
        <a:spcPct val="0"/>
      </a:spcBef>
      <a:spcAft>
        <a:spcPct val="0"/>
      </a:spcAft>
      <a:defRPr kern="1200" baseline="50000">
        <a:solidFill>
          <a:schemeClr val="tx1"/>
        </a:solidFill>
        <a:latin typeface="Arial" charset="0"/>
        <a:ea typeface="+mn-ea"/>
        <a:cs typeface="+mn-cs"/>
      </a:defRPr>
    </a:lvl4pPr>
    <a:lvl5pPr marL="1828800" algn="l" rtl="0" fontAlgn="base">
      <a:spcBef>
        <a:spcPct val="0"/>
      </a:spcBef>
      <a:spcAft>
        <a:spcPct val="0"/>
      </a:spcAft>
      <a:defRPr kern="1200" baseline="50000">
        <a:solidFill>
          <a:schemeClr val="tx1"/>
        </a:solidFill>
        <a:latin typeface="Arial" charset="0"/>
        <a:ea typeface="+mn-ea"/>
        <a:cs typeface="+mn-cs"/>
      </a:defRPr>
    </a:lvl5pPr>
    <a:lvl6pPr marL="2286000" algn="l" defTabSz="914400" rtl="0" eaLnBrk="1" latinLnBrk="0" hangingPunct="1">
      <a:defRPr kern="1200" baseline="50000">
        <a:solidFill>
          <a:schemeClr val="tx1"/>
        </a:solidFill>
        <a:latin typeface="Arial" charset="0"/>
        <a:ea typeface="+mn-ea"/>
        <a:cs typeface="+mn-cs"/>
      </a:defRPr>
    </a:lvl6pPr>
    <a:lvl7pPr marL="2743200" algn="l" defTabSz="914400" rtl="0" eaLnBrk="1" latinLnBrk="0" hangingPunct="1">
      <a:defRPr kern="1200" baseline="50000">
        <a:solidFill>
          <a:schemeClr val="tx1"/>
        </a:solidFill>
        <a:latin typeface="Arial" charset="0"/>
        <a:ea typeface="+mn-ea"/>
        <a:cs typeface="+mn-cs"/>
      </a:defRPr>
    </a:lvl7pPr>
    <a:lvl8pPr marL="3200400" algn="l" defTabSz="914400" rtl="0" eaLnBrk="1" latinLnBrk="0" hangingPunct="1">
      <a:defRPr kern="1200" baseline="50000">
        <a:solidFill>
          <a:schemeClr val="tx1"/>
        </a:solidFill>
        <a:latin typeface="Arial" charset="0"/>
        <a:ea typeface="+mn-ea"/>
        <a:cs typeface="+mn-cs"/>
      </a:defRPr>
    </a:lvl8pPr>
    <a:lvl9pPr marL="3657600" algn="l" defTabSz="914400" rtl="0" eaLnBrk="1" latinLnBrk="0" hangingPunct="1">
      <a:defRPr kern="1200" baseline="50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FF99"/>
    <a:srgbClr val="FFCC00"/>
    <a:srgbClr val="FF0066"/>
    <a:srgbClr val="339933"/>
    <a:srgbClr val="CC0066"/>
    <a:srgbClr val="CC9900"/>
    <a:srgbClr val="0000FF"/>
    <a:srgbClr val="669900"/>
    <a:srgbClr val="99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33" autoAdjust="0"/>
  </p:normalViewPr>
  <p:slideViewPr>
    <p:cSldViewPr>
      <p:cViewPr varScale="1">
        <p:scale>
          <a:sx n="110" d="100"/>
          <a:sy n="110" d="100"/>
        </p:scale>
        <p:origin x="-11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AD886-5428-460F-8D9D-77178A634798}" type="doc">
      <dgm:prSet loTypeId="urn:microsoft.com/office/officeart/2005/8/layout/hierarchy4" loCatId="hierarchy" qsTypeId="urn:microsoft.com/office/officeart/2005/8/quickstyle/3d8" qsCatId="3D" csTypeId="urn:microsoft.com/office/officeart/2005/8/colors/accent1_2" csCatId="accent1" phldr="1"/>
      <dgm:spPr/>
      <dgm:t>
        <a:bodyPr/>
        <a:lstStyle/>
        <a:p>
          <a:endParaRPr lang="en-US"/>
        </a:p>
      </dgm:t>
    </dgm:pt>
    <dgm:pt modelId="{8C56A0F0-75CB-434C-B476-A9B04DB8B2FC}">
      <dgm:prSet phldrT="[Text]"/>
      <dgm:spPr/>
      <dgm:t>
        <a:bodyPr/>
        <a:lstStyle/>
        <a:p>
          <a:r>
            <a:rPr lang="en-US" dirty="0" smtClean="0"/>
            <a:t>Sources</a:t>
          </a:r>
          <a:endParaRPr lang="en-US" dirty="0"/>
        </a:p>
      </dgm:t>
    </dgm:pt>
    <dgm:pt modelId="{23A53A8D-EADC-4881-BEC1-E1FEBFC9DEC4}" type="parTrans" cxnId="{187EEA21-B0E0-4FC6-BDF4-79D42069F16B}">
      <dgm:prSet/>
      <dgm:spPr/>
      <dgm:t>
        <a:bodyPr/>
        <a:lstStyle/>
        <a:p>
          <a:endParaRPr lang="en-US"/>
        </a:p>
      </dgm:t>
    </dgm:pt>
    <dgm:pt modelId="{DBE6F8F4-B446-480A-8E6C-CB62D04AC3E8}" type="sibTrans" cxnId="{187EEA21-B0E0-4FC6-BDF4-79D42069F16B}">
      <dgm:prSet/>
      <dgm:spPr/>
      <dgm:t>
        <a:bodyPr/>
        <a:lstStyle/>
        <a:p>
          <a:endParaRPr lang="en-US"/>
        </a:p>
      </dgm:t>
    </dgm:pt>
    <dgm:pt modelId="{9DDDA9DD-156A-410A-9B5D-60EC975C7669}">
      <dgm:prSet phldrT="[Text]"/>
      <dgm:spPr/>
      <dgm:t>
        <a:bodyPr/>
        <a:lstStyle/>
        <a:p>
          <a:r>
            <a:rPr lang="en-US" dirty="0" err="1" smtClean="0"/>
            <a:t>Spallation</a:t>
          </a:r>
          <a:endParaRPr lang="en-US" dirty="0"/>
        </a:p>
      </dgm:t>
    </dgm:pt>
    <dgm:pt modelId="{59B382B9-4452-4F4F-9BCD-F7D9199140A7}" type="parTrans" cxnId="{ACF4E9ED-5BA9-4BCA-8677-43DA4547ADA3}">
      <dgm:prSet/>
      <dgm:spPr/>
      <dgm:t>
        <a:bodyPr/>
        <a:lstStyle/>
        <a:p>
          <a:endParaRPr lang="en-US"/>
        </a:p>
      </dgm:t>
    </dgm:pt>
    <dgm:pt modelId="{0B026196-0D7C-4356-9A10-79BBD5144DBD}" type="sibTrans" cxnId="{ACF4E9ED-5BA9-4BCA-8677-43DA4547ADA3}">
      <dgm:prSet/>
      <dgm:spPr/>
      <dgm:t>
        <a:bodyPr/>
        <a:lstStyle/>
        <a:p>
          <a:endParaRPr lang="en-US"/>
        </a:p>
      </dgm:t>
    </dgm:pt>
    <dgm:pt modelId="{2701F00F-BBC3-4C35-A10C-9BB3B337FF54}">
      <dgm:prSet phldrT="[Text]"/>
      <dgm:spPr/>
      <dgm:t>
        <a:bodyPr/>
        <a:lstStyle/>
        <a:p>
          <a:r>
            <a:rPr lang="en-US" dirty="0" smtClean="0"/>
            <a:t>lD</a:t>
          </a:r>
          <a:r>
            <a:rPr lang="en-US" baseline="-25000" dirty="0" smtClean="0"/>
            <a:t>2</a:t>
          </a:r>
          <a:endParaRPr lang="en-US" dirty="0"/>
        </a:p>
      </dgm:t>
    </dgm:pt>
    <dgm:pt modelId="{F0291D09-9308-4D14-96E5-B7258154FE59}" type="parTrans" cxnId="{26FF9B53-11F7-44B2-9FA1-6334C467EB55}">
      <dgm:prSet/>
      <dgm:spPr/>
      <dgm:t>
        <a:bodyPr/>
        <a:lstStyle/>
        <a:p>
          <a:endParaRPr lang="en-US"/>
        </a:p>
      </dgm:t>
    </dgm:pt>
    <dgm:pt modelId="{B82C5815-1FAD-43AA-BFF0-6B8B87CE1B9E}" type="sibTrans" cxnId="{26FF9B53-11F7-44B2-9FA1-6334C467EB55}">
      <dgm:prSet/>
      <dgm:spPr/>
      <dgm:t>
        <a:bodyPr/>
        <a:lstStyle/>
        <a:p>
          <a:endParaRPr lang="en-US"/>
        </a:p>
      </dgm:t>
    </dgm:pt>
    <dgm:pt modelId="{89EAE29D-B89C-4702-9D84-E00952F45F00}">
      <dgm:prSet phldrT="[Text]"/>
      <dgm:spPr/>
      <dgm:t>
        <a:bodyPr/>
        <a:lstStyle/>
        <a:p>
          <a:r>
            <a:rPr lang="en-US" dirty="0" err="1" smtClean="0"/>
            <a:t>lHe</a:t>
          </a:r>
          <a:endParaRPr lang="en-US" dirty="0"/>
        </a:p>
      </dgm:t>
    </dgm:pt>
    <dgm:pt modelId="{BEA1DD0D-02B0-4DCB-986A-463A858F54BA}" type="parTrans" cxnId="{B74A6933-A62D-4B7C-BC8D-F1B8E8857D62}">
      <dgm:prSet/>
      <dgm:spPr/>
      <dgm:t>
        <a:bodyPr/>
        <a:lstStyle/>
        <a:p>
          <a:endParaRPr lang="en-US"/>
        </a:p>
      </dgm:t>
    </dgm:pt>
    <dgm:pt modelId="{FA79DAF5-C3E5-4CCC-8FE1-CE9D4838007E}" type="sibTrans" cxnId="{B74A6933-A62D-4B7C-BC8D-F1B8E8857D62}">
      <dgm:prSet/>
      <dgm:spPr/>
      <dgm:t>
        <a:bodyPr/>
        <a:lstStyle/>
        <a:p>
          <a:endParaRPr lang="en-US"/>
        </a:p>
      </dgm:t>
    </dgm:pt>
    <dgm:pt modelId="{F398AF49-353B-40AF-A471-3A85D91CEB81}">
      <dgm:prSet phldrT="[Text]"/>
      <dgm:spPr/>
      <dgm:t>
        <a:bodyPr/>
        <a:lstStyle/>
        <a:p>
          <a:r>
            <a:rPr lang="en-US" dirty="0" smtClean="0"/>
            <a:t>Reactor</a:t>
          </a:r>
          <a:endParaRPr lang="en-US" dirty="0"/>
        </a:p>
      </dgm:t>
    </dgm:pt>
    <dgm:pt modelId="{DA5F4E60-6867-47AB-878B-F28C1CA00E48}" type="parTrans" cxnId="{AFEF5FF6-A254-4BCC-95CC-C99411CE86EC}">
      <dgm:prSet/>
      <dgm:spPr/>
      <dgm:t>
        <a:bodyPr/>
        <a:lstStyle/>
        <a:p>
          <a:endParaRPr lang="en-US"/>
        </a:p>
      </dgm:t>
    </dgm:pt>
    <dgm:pt modelId="{88D96978-EB01-4AE5-8FC1-FF04B224467D}" type="sibTrans" cxnId="{AFEF5FF6-A254-4BCC-95CC-C99411CE86EC}">
      <dgm:prSet/>
      <dgm:spPr/>
      <dgm:t>
        <a:bodyPr/>
        <a:lstStyle/>
        <a:p>
          <a:endParaRPr lang="en-US"/>
        </a:p>
      </dgm:t>
    </dgm:pt>
    <dgm:pt modelId="{624BA562-0587-405E-8269-781A1CBBCB05}">
      <dgm:prSet phldrT="[Text]"/>
      <dgm:spPr/>
      <dgm:t>
        <a:bodyPr/>
        <a:lstStyle/>
        <a:p>
          <a:r>
            <a:rPr lang="en-US" dirty="0" smtClean="0"/>
            <a:t>sD</a:t>
          </a:r>
          <a:r>
            <a:rPr lang="en-US" baseline="-25000" dirty="0" smtClean="0"/>
            <a:t>2</a:t>
          </a:r>
          <a:endParaRPr lang="en-US" baseline="-25000" dirty="0"/>
        </a:p>
      </dgm:t>
    </dgm:pt>
    <dgm:pt modelId="{1ED9FFAF-0D89-4581-A7A4-E4CAE1E680FC}" type="parTrans" cxnId="{35D2F384-124C-4C37-A584-87642DDDACE1}">
      <dgm:prSet/>
      <dgm:spPr/>
      <dgm:t>
        <a:bodyPr/>
        <a:lstStyle/>
        <a:p>
          <a:endParaRPr lang="en-US"/>
        </a:p>
      </dgm:t>
    </dgm:pt>
    <dgm:pt modelId="{B6FFF2C1-B53E-4A02-ACB0-74D745B5C4E0}" type="sibTrans" cxnId="{35D2F384-124C-4C37-A584-87642DDDACE1}">
      <dgm:prSet/>
      <dgm:spPr/>
      <dgm:t>
        <a:bodyPr/>
        <a:lstStyle/>
        <a:p>
          <a:endParaRPr lang="en-US"/>
        </a:p>
      </dgm:t>
    </dgm:pt>
    <dgm:pt modelId="{2A86B20D-9779-49C9-BB01-5141E69EC6EF}">
      <dgm:prSet phldrT="[Text]"/>
      <dgm:spPr/>
      <dgm:t>
        <a:bodyPr/>
        <a:lstStyle/>
        <a:p>
          <a:r>
            <a:rPr lang="en-US" baseline="-25000" dirty="0" smtClean="0"/>
            <a:t>Crystal</a:t>
          </a:r>
          <a:endParaRPr lang="en-US" baseline="-25000" dirty="0"/>
        </a:p>
      </dgm:t>
    </dgm:pt>
    <dgm:pt modelId="{2D297A92-67A5-4CE6-97AF-938961DD1B6C}" type="parTrans" cxnId="{A7561FAA-D89A-47F4-9BC3-0744DDB601F4}">
      <dgm:prSet/>
      <dgm:spPr/>
      <dgm:t>
        <a:bodyPr/>
        <a:lstStyle/>
        <a:p>
          <a:endParaRPr lang="en-US"/>
        </a:p>
      </dgm:t>
    </dgm:pt>
    <dgm:pt modelId="{83AE675C-6DBC-4A28-AE4D-8AF556DD490A}" type="sibTrans" cxnId="{A7561FAA-D89A-47F4-9BC3-0744DDB601F4}">
      <dgm:prSet/>
      <dgm:spPr/>
      <dgm:t>
        <a:bodyPr/>
        <a:lstStyle/>
        <a:p>
          <a:endParaRPr lang="en-US"/>
        </a:p>
      </dgm:t>
    </dgm:pt>
    <dgm:pt modelId="{98BCDA8D-5716-4122-946B-3A8FB84D988B}">
      <dgm:prSet phldrT="[Text]"/>
      <dgm:spPr/>
      <dgm:t>
        <a:bodyPr/>
        <a:lstStyle/>
        <a:p>
          <a:r>
            <a:rPr lang="en-US" baseline="-25000" dirty="0" err="1" smtClean="0"/>
            <a:t>lHe</a:t>
          </a:r>
          <a:endParaRPr lang="en-US" baseline="-25000" dirty="0"/>
        </a:p>
      </dgm:t>
    </dgm:pt>
    <dgm:pt modelId="{A36AE11D-0623-4472-9AFB-FF79D64937BE}" type="parTrans" cxnId="{E5A272CC-3ACD-4547-A4E6-4A7AAEE991EC}">
      <dgm:prSet/>
      <dgm:spPr/>
    </dgm:pt>
    <dgm:pt modelId="{A0AAFFD3-2294-49BA-AA5A-D8134873D41E}" type="sibTrans" cxnId="{E5A272CC-3ACD-4547-A4E6-4A7AAEE991EC}">
      <dgm:prSet/>
      <dgm:spPr/>
    </dgm:pt>
    <dgm:pt modelId="{BB2B5A06-0AEA-4439-A07A-E0939CB1741B}" type="pres">
      <dgm:prSet presAssocID="{EC3AD886-5428-460F-8D9D-77178A634798}" presName="Name0" presStyleCnt="0">
        <dgm:presLayoutVars>
          <dgm:chPref val="1"/>
          <dgm:dir/>
          <dgm:animOne val="branch"/>
          <dgm:animLvl val="lvl"/>
          <dgm:resizeHandles/>
        </dgm:presLayoutVars>
      </dgm:prSet>
      <dgm:spPr/>
      <dgm:t>
        <a:bodyPr/>
        <a:lstStyle/>
        <a:p>
          <a:endParaRPr lang="en-US"/>
        </a:p>
      </dgm:t>
    </dgm:pt>
    <dgm:pt modelId="{3AEC6926-57ED-4FE0-9EB8-FD94686FD5E1}" type="pres">
      <dgm:prSet presAssocID="{8C56A0F0-75CB-434C-B476-A9B04DB8B2FC}" presName="vertOne" presStyleCnt="0"/>
      <dgm:spPr/>
    </dgm:pt>
    <dgm:pt modelId="{657A8A40-D532-48E5-ABB4-5ACA87164B56}" type="pres">
      <dgm:prSet presAssocID="{8C56A0F0-75CB-434C-B476-A9B04DB8B2FC}" presName="txOne" presStyleLbl="node0" presStyleIdx="0" presStyleCnt="1">
        <dgm:presLayoutVars>
          <dgm:chPref val="3"/>
        </dgm:presLayoutVars>
      </dgm:prSet>
      <dgm:spPr/>
      <dgm:t>
        <a:bodyPr/>
        <a:lstStyle/>
        <a:p>
          <a:endParaRPr lang="en-US"/>
        </a:p>
      </dgm:t>
    </dgm:pt>
    <dgm:pt modelId="{069123FD-7822-4336-A4D4-B4261CCD967B}" type="pres">
      <dgm:prSet presAssocID="{8C56A0F0-75CB-434C-B476-A9B04DB8B2FC}" presName="parTransOne" presStyleCnt="0"/>
      <dgm:spPr/>
    </dgm:pt>
    <dgm:pt modelId="{C94C8BAC-1B37-434E-9DF4-6204E6503996}" type="pres">
      <dgm:prSet presAssocID="{8C56A0F0-75CB-434C-B476-A9B04DB8B2FC}" presName="horzOne" presStyleCnt="0"/>
      <dgm:spPr/>
    </dgm:pt>
    <dgm:pt modelId="{D2B21C16-B5A8-4275-B95A-F4096699ED8B}" type="pres">
      <dgm:prSet presAssocID="{9DDDA9DD-156A-410A-9B5D-60EC975C7669}" presName="vertTwo" presStyleCnt="0"/>
      <dgm:spPr/>
    </dgm:pt>
    <dgm:pt modelId="{6C1BF527-1B85-40BC-9541-4B0D16D68406}" type="pres">
      <dgm:prSet presAssocID="{9DDDA9DD-156A-410A-9B5D-60EC975C7669}" presName="txTwo" presStyleLbl="node2" presStyleIdx="0" presStyleCnt="2" custScaleX="93764" custLinFactNeighborX="1109" custLinFactNeighborY="29117">
        <dgm:presLayoutVars>
          <dgm:chPref val="3"/>
        </dgm:presLayoutVars>
      </dgm:prSet>
      <dgm:spPr/>
      <dgm:t>
        <a:bodyPr/>
        <a:lstStyle/>
        <a:p>
          <a:endParaRPr lang="en-US"/>
        </a:p>
      </dgm:t>
    </dgm:pt>
    <dgm:pt modelId="{79770477-B586-49F4-A3D0-CCFA50CFE93C}" type="pres">
      <dgm:prSet presAssocID="{9DDDA9DD-156A-410A-9B5D-60EC975C7669}" presName="parTransTwo" presStyleCnt="0"/>
      <dgm:spPr/>
    </dgm:pt>
    <dgm:pt modelId="{D9D23262-984B-45FA-93D7-3C41EE855F67}" type="pres">
      <dgm:prSet presAssocID="{9DDDA9DD-156A-410A-9B5D-60EC975C7669}" presName="horzTwo" presStyleCnt="0"/>
      <dgm:spPr/>
    </dgm:pt>
    <dgm:pt modelId="{4B03CC15-6284-4EA9-836D-8C023DD5FCF7}" type="pres">
      <dgm:prSet presAssocID="{2701F00F-BBC3-4C35-A10C-9BB3B337FF54}" presName="vertThree" presStyleCnt="0"/>
      <dgm:spPr/>
    </dgm:pt>
    <dgm:pt modelId="{714C6427-DB30-448C-AF48-30C2DF75D9E0}" type="pres">
      <dgm:prSet presAssocID="{2701F00F-BBC3-4C35-A10C-9BB3B337FF54}" presName="txThree" presStyleLbl="node3" presStyleIdx="0" presStyleCnt="5">
        <dgm:presLayoutVars>
          <dgm:chPref val="3"/>
        </dgm:presLayoutVars>
      </dgm:prSet>
      <dgm:spPr/>
      <dgm:t>
        <a:bodyPr/>
        <a:lstStyle/>
        <a:p>
          <a:endParaRPr lang="en-US"/>
        </a:p>
      </dgm:t>
    </dgm:pt>
    <dgm:pt modelId="{D0047A4E-1C7E-4F4F-947B-BFB5A53851C1}" type="pres">
      <dgm:prSet presAssocID="{2701F00F-BBC3-4C35-A10C-9BB3B337FF54}" presName="horzThree" presStyleCnt="0"/>
      <dgm:spPr/>
    </dgm:pt>
    <dgm:pt modelId="{6B11477D-0CBA-4DA4-A78A-D6C46629701D}" type="pres">
      <dgm:prSet presAssocID="{B82C5815-1FAD-43AA-BFF0-6B8B87CE1B9E}" presName="sibSpaceThree" presStyleCnt="0"/>
      <dgm:spPr/>
    </dgm:pt>
    <dgm:pt modelId="{EC6A5FD5-0D58-4187-A719-A6AE0D7651F3}" type="pres">
      <dgm:prSet presAssocID="{89EAE29D-B89C-4702-9D84-E00952F45F00}" presName="vertThree" presStyleCnt="0"/>
      <dgm:spPr/>
    </dgm:pt>
    <dgm:pt modelId="{DB0483D7-07E6-4717-B3CA-14F16835D184}" type="pres">
      <dgm:prSet presAssocID="{89EAE29D-B89C-4702-9D84-E00952F45F00}" presName="txThree" presStyleLbl="node3" presStyleIdx="1" presStyleCnt="5">
        <dgm:presLayoutVars>
          <dgm:chPref val="3"/>
        </dgm:presLayoutVars>
      </dgm:prSet>
      <dgm:spPr/>
      <dgm:t>
        <a:bodyPr/>
        <a:lstStyle/>
        <a:p>
          <a:endParaRPr lang="en-US"/>
        </a:p>
      </dgm:t>
    </dgm:pt>
    <dgm:pt modelId="{C6816482-F501-4113-BCA1-A4C38453005A}" type="pres">
      <dgm:prSet presAssocID="{89EAE29D-B89C-4702-9D84-E00952F45F00}" presName="horzThree" presStyleCnt="0"/>
      <dgm:spPr/>
    </dgm:pt>
    <dgm:pt modelId="{25BBF6DF-4EB2-4FDA-91A9-B8D6AC88A8CB}" type="pres">
      <dgm:prSet presAssocID="{0B026196-0D7C-4356-9A10-79BBD5144DBD}" presName="sibSpaceTwo" presStyleCnt="0"/>
      <dgm:spPr/>
    </dgm:pt>
    <dgm:pt modelId="{BC050FFD-C1FA-4C6E-857B-B0F6E2C420F6}" type="pres">
      <dgm:prSet presAssocID="{F398AF49-353B-40AF-A471-3A85D91CEB81}" presName="vertTwo" presStyleCnt="0"/>
      <dgm:spPr/>
    </dgm:pt>
    <dgm:pt modelId="{739E21EB-2E4E-4C10-AAE8-2257568EB5AE}" type="pres">
      <dgm:prSet presAssocID="{F398AF49-353B-40AF-A471-3A85D91CEB81}" presName="txTwo" presStyleLbl="node2" presStyleIdx="1" presStyleCnt="2" custScaleX="158459" custLinFactNeighborX="-3795" custLinFactNeighborY="29117">
        <dgm:presLayoutVars>
          <dgm:chPref val="3"/>
        </dgm:presLayoutVars>
      </dgm:prSet>
      <dgm:spPr/>
      <dgm:t>
        <a:bodyPr/>
        <a:lstStyle/>
        <a:p>
          <a:endParaRPr lang="en-US"/>
        </a:p>
      </dgm:t>
    </dgm:pt>
    <dgm:pt modelId="{B425066F-37B6-42D3-8A5E-D129CECD9CEB}" type="pres">
      <dgm:prSet presAssocID="{F398AF49-353B-40AF-A471-3A85D91CEB81}" presName="parTransTwo" presStyleCnt="0"/>
      <dgm:spPr/>
    </dgm:pt>
    <dgm:pt modelId="{9BFF9CDE-0FDC-46F0-B599-CA2A9B0D1480}" type="pres">
      <dgm:prSet presAssocID="{F398AF49-353B-40AF-A471-3A85D91CEB81}" presName="horzTwo" presStyleCnt="0"/>
      <dgm:spPr/>
    </dgm:pt>
    <dgm:pt modelId="{88197C1E-6941-4839-8C2B-8326FFF1FF39}" type="pres">
      <dgm:prSet presAssocID="{624BA562-0587-405E-8269-781A1CBBCB05}" presName="vertThree" presStyleCnt="0"/>
      <dgm:spPr/>
    </dgm:pt>
    <dgm:pt modelId="{36A245BE-E013-48A1-BEBB-8FB17A7CFAC4}" type="pres">
      <dgm:prSet presAssocID="{624BA562-0587-405E-8269-781A1CBBCB05}" presName="txThree" presStyleLbl="node3" presStyleIdx="2" presStyleCnt="5">
        <dgm:presLayoutVars>
          <dgm:chPref val="3"/>
        </dgm:presLayoutVars>
      </dgm:prSet>
      <dgm:spPr/>
      <dgm:t>
        <a:bodyPr/>
        <a:lstStyle/>
        <a:p>
          <a:endParaRPr lang="en-US"/>
        </a:p>
      </dgm:t>
    </dgm:pt>
    <dgm:pt modelId="{EF35DA73-4287-4CDF-B29F-B71BA736AAE2}" type="pres">
      <dgm:prSet presAssocID="{624BA562-0587-405E-8269-781A1CBBCB05}" presName="horzThree" presStyleCnt="0"/>
      <dgm:spPr/>
    </dgm:pt>
    <dgm:pt modelId="{3D187B71-B91C-4E3D-9D7D-8940DBA59238}" type="pres">
      <dgm:prSet presAssocID="{B6FFF2C1-B53E-4A02-ACB0-74D745B5C4E0}" presName="sibSpaceThree" presStyleCnt="0"/>
      <dgm:spPr/>
    </dgm:pt>
    <dgm:pt modelId="{A0F7CE2D-458D-43CC-89F8-3CAE6FEFECB5}" type="pres">
      <dgm:prSet presAssocID="{2A86B20D-9779-49C9-BB01-5141E69EC6EF}" presName="vertThree" presStyleCnt="0"/>
      <dgm:spPr/>
    </dgm:pt>
    <dgm:pt modelId="{CFB8260C-FBA1-4D5C-AB2D-990C4D45E9FE}" type="pres">
      <dgm:prSet presAssocID="{2A86B20D-9779-49C9-BB01-5141E69EC6EF}" presName="txThree" presStyleLbl="node3" presStyleIdx="3" presStyleCnt="5">
        <dgm:presLayoutVars>
          <dgm:chPref val="3"/>
        </dgm:presLayoutVars>
      </dgm:prSet>
      <dgm:spPr/>
      <dgm:t>
        <a:bodyPr/>
        <a:lstStyle/>
        <a:p>
          <a:endParaRPr lang="en-US"/>
        </a:p>
      </dgm:t>
    </dgm:pt>
    <dgm:pt modelId="{9C071219-783C-44F7-B094-C0727C5E8F88}" type="pres">
      <dgm:prSet presAssocID="{2A86B20D-9779-49C9-BB01-5141E69EC6EF}" presName="horzThree" presStyleCnt="0"/>
      <dgm:spPr/>
    </dgm:pt>
    <dgm:pt modelId="{F5360607-7235-41CC-8A84-99A4BA6060C4}" type="pres">
      <dgm:prSet presAssocID="{83AE675C-6DBC-4A28-AE4D-8AF556DD490A}" presName="sibSpaceThree" presStyleCnt="0"/>
      <dgm:spPr/>
    </dgm:pt>
    <dgm:pt modelId="{21715F1C-15D1-45E5-B00B-33C6D81E7041}" type="pres">
      <dgm:prSet presAssocID="{98BCDA8D-5716-4122-946B-3A8FB84D988B}" presName="vertThree" presStyleCnt="0"/>
      <dgm:spPr/>
    </dgm:pt>
    <dgm:pt modelId="{29FE9D3A-5CE2-4DA9-A2B3-D0C774DA6B6A}" type="pres">
      <dgm:prSet presAssocID="{98BCDA8D-5716-4122-946B-3A8FB84D988B}" presName="txThree" presStyleLbl="node3" presStyleIdx="4" presStyleCnt="5">
        <dgm:presLayoutVars>
          <dgm:chPref val="3"/>
        </dgm:presLayoutVars>
      </dgm:prSet>
      <dgm:spPr/>
      <dgm:t>
        <a:bodyPr/>
        <a:lstStyle/>
        <a:p>
          <a:endParaRPr lang="en-US"/>
        </a:p>
      </dgm:t>
    </dgm:pt>
    <dgm:pt modelId="{42138F82-DB94-4F98-900C-22EAA2CF286B}" type="pres">
      <dgm:prSet presAssocID="{98BCDA8D-5716-4122-946B-3A8FB84D988B}" presName="horzThree" presStyleCnt="0"/>
      <dgm:spPr/>
    </dgm:pt>
  </dgm:ptLst>
  <dgm:cxnLst>
    <dgm:cxn modelId="{FAF72621-0DA0-467E-A101-3554D2D339C2}" type="presOf" srcId="{9DDDA9DD-156A-410A-9B5D-60EC975C7669}" destId="{6C1BF527-1B85-40BC-9541-4B0D16D68406}" srcOrd="0" destOrd="0" presId="urn:microsoft.com/office/officeart/2005/8/layout/hierarchy4"/>
    <dgm:cxn modelId="{53D68963-F18A-4112-90D4-2E0202CA5F73}" type="presOf" srcId="{2701F00F-BBC3-4C35-A10C-9BB3B337FF54}" destId="{714C6427-DB30-448C-AF48-30C2DF75D9E0}" srcOrd="0" destOrd="0" presId="urn:microsoft.com/office/officeart/2005/8/layout/hierarchy4"/>
    <dgm:cxn modelId="{E5A272CC-3ACD-4547-A4E6-4A7AAEE991EC}" srcId="{F398AF49-353B-40AF-A471-3A85D91CEB81}" destId="{98BCDA8D-5716-4122-946B-3A8FB84D988B}" srcOrd="2" destOrd="0" parTransId="{A36AE11D-0623-4472-9AFB-FF79D64937BE}" sibTransId="{A0AAFFD3-2294-49BA-AA5A-D8134873D41E}"/>
    <dgm:cxn modelId="{35D2F384-124C-4C37-A584-87642DDDACE1}" srcId="{F398AF49-353B-40AF-A471-3A85D91CEB81}" destId="{624BA562-0587-405E-8269-781A1CBBCB05}" srcOrd="0" destOrd="0" parTransId="{1ED9FFAF-0D89-4581-A7A4-E4CAE1E680FC}" sibTransId="{B6FFF2C1-B53E-4A02-ACB0-74D745B5C4E0}"/>
    <dgm:cxn modelId="{AFEF5FF6-A254-4BCC-95CC-C99411CE86EC}" srcId="{8C56A0F0-75CB-434C-B476-A9B04DB8B2FC}" destId="{F398AF49-353B-40AF-A471-3A85D91CEB81}" srcOrd="1" destOrd="0" parTransId="{DA5F4E60-6867-47AB-878B-F28C1CA00E48}" sibTransId="{88D96978-EB01-4AE5-8FC1-FF04B224467D}"/>
    <dgm:cxn modelId="{B308FBEE-A3C0-4B05-8F5E-11F356022675}" type="presOf" srcId="{89EAE29D-B89C-4702-9D84-E00952F45F00}" destId="{DB0483D7-07E6-4717-B3CA-14F16835D184}" srcOrd="0" destOrd="0" presId="urn:microsoft.com/office/officeart/2005/8/layout/hierarchy4"/>
    <dgm:cxn modelId="{5F66535E-845D-4750-8EE6-E1BD17586115}" type="presOf" srcId="{624BA562-0587-405E-8269-781A1CBBCB05}" destId="{36A245BE-E013-48A1-BEBB-8FB17A7CFAC4}" srcOrd="0" destOrd="0" presId="urn:microsoft.com/office/officeart/2005/8/layout/hierarchy4"/>
    <dgm:cxn modelId="{D630ED01-9F14-43FB-9704-B42373A0479C}" type="presOf" srcId="{EC3AD886-5428-460F-8D9D-77178A634798}" destId="{BB2B5A06-0AEA-4439-A07A-E0939CB1741B}" srcOrd="0" destOrd="0" presId="urn:microsoft.com/office/officeart/2005/8/layout/hierarchy4"/>
    <dgm:cxn modelId="{187EEA21-B0E0-4FC6-BDF4-79D42069F16B}" srcId="{EC3AD886-5428-460F-8D9D-77178A634798}" destId="{8C56A0F0-75CB-434C-B476-A9B04DB8B2FC}" srcOrd="0" destOrd="0" parTransId="{23A53A8D-EADC-4881-BEC1-E1FEBFC9DEC4}" sibTransId="{DBE6F8F4-B446-480A-8E6C-CB62D04AC3E8}"/>
    <dgm:cxn modelId="{26FF9B53-11F7-44B2-9FA1-6334C467EB55}" srcId="{9DDDA9DD-156A-410A-9B5D-60EC975C7669}" destId="{2701F00F-BBC3-4C35-A10C-9BB3B337FF54}" srcOrd="0" destOrd="0" parTransId="{F0291D09-9308-4D14-96E5-B7258154FE59}" sibTransId="{B82C5815-1FAD-43AA-BFF0-6B8B87CE1B9E}"/>
    <dgm:cxn modelId="{4A3F96E1-583F-40F8-8A4A-53E345ED9B29}" type="presOf" srcId="{2A86B20D-9779-49C9-BB01-5141E69EC6EF}" destId="{CFB8260C-FBA1-4D5C-AB2D-990C4D45E9FE}" srcOrd="0" destOrd="0" presId="urn:microsoft.com/office/officeart/2005/8/layout/hierarchy4"/>
    <dgm:cxn modelId="{A7561FAA-D89A-47F4-9BC3-0744DDB601F4}" srcId="{F398AF49-353B-40AF-A471-3A85D91CEB81}" destId="{2A86B20D-9779-49C9-BB01-5141E69EC6EF}" srcOrd="1" destOrd="0" parTransId="{2D297A92-67A5-4CE6-97AF-938961DD1B6C}" sibTransId="{83AE675C-6DBC-4A28-AE4D-8AF556DD490A}"/>
    <dgm:cxn modelId="{7075E6B7-B7BF-44C7-8033-AEC6A39F4C84}" type="presOf" srcId="{8C56A0F0-75CB-434C-B476-A9B04DB8B2FC}" destId="{657A8A40-D532-48E5-ABB4-5ACA87164B56}" srcOrd="0" destOrd="0" presId="urn:microsoft.com/office/officeart/2005/8/layout/hierarchy4"/>
    <dgm:cxn modelId="{A27AA28E-48FB-4388-BD50-F404FF181807}" type="presOf" srcId="{F398AF49-353B-40AF-A471-3A85D91CEB81}" destId="{739E21EB-2E4E-4C10-AAE8-2257568EB5AE}" srcOrd="0" destOrd="0" presId="urn:microsoft.com/office/officeart/2005/8/layout/hierarchy4"/>
    <dgm:cxn modelId="{B74A6933-A62D-4B7C-BC8D-F1B8E8857D62}" srcId="{9DDDA9DD-156A-410A-9B5D-60EC975C7669}" destId="{89EAE29D-B89C-4702-9D84-E00952F45F00}" srcOrd="1" destOrd="0" parTransId="{BEA1DD0D-02B0-4DCB-986A-463A858F54BA}" sibTransId="{FA79DAF5-C3E5-4CCC-8FE1-CE9D4838007E}"/>
    <dgm:cxn modelId="{6FA48F1A-B06F-4E41-81C5-43DFD9AB8C32}" type="presOf" srcId="{98BCDA8D-5716-4122-946B-3A8FB84D988B}" destId="{29FE9D3A-5CE2-4DA9-A2B3-D0C774DA6B6A}" srcOrd="0" destOrd="0" presId="urn:microsoft.com/office/officeart/2005/8/layout/hierarchy4"/>
    <dgm:cxn modelId="{ACF4E9ED-5BA9-4BCA-8677-43DA4547ADA3}" srcId="{8C56A0F0-75CB-434C-B476-A9B04DB8B2FC}" destId="{9DDDA9DD-156A-410A-9B5D-60EC975C7669}" srcOrd="0" destOrd="0" parTransId="{59B382B9-4452-4F4F-9BCD-F7D9199140A7}" sibTransId="{0B026196-0D7C-4356-9A10-79BBD5144DBD}"/>
    <dgm:cxn modelId="{6BB63045-DC79-4A88-999A-B01D8180FB6C}" type="presParOf" srcId="{BB2B5A06-0AEA-4439-A07A-E0939CB1741B}" destId="{3AEC6926-57ED-4FE0-9EB8-FD94686FD5E1}" srcOrd="0" destOrd="0" presId="urn:microsoft.com/office/officeart/2005/8/layout/hierarchy4"/>
    <dgm:cxn modelId="{8C746ABA-E53A-4CF3-BF60-79DB3B66B824}" type="presParOf" srcId="{3AEC6926-57ED-4FE0-9EB8-FD94686FD5E1}" destId="{657A8A40-D532-48E5-ABB4-5ACA87164B56}" srcOrd="0" destOrd="0" presId="urn:microsoft.com/office/officeart/2005/8/layout/hierarchy4"/>
    <dgm:cxn modelId="{ECE890A2-BE1A-4ECB-9016-2178AD69542F}" type="presParOf" srcId="{3AEC6926-57ED-4FE0-9EB8-FD94686FD5E1}" destId="{069123FD-7822-4336-A4D4-B4261CCD967B}" srcOrd="1" destOrd="0" presId="urn:microsoft.com/office/officeart/2005/8/layout/hierarchy4"/>
    <dgm:cxn modelId="{2DA40BC3-5920-4E3C-B17B-7829FDEC9C9A}" type="presParOf" srcId="{3AEC6926-57ED-4FE0-9EB8-FD94686FD5E1}" destId="{C94C8BAC-1B37-434E-9DF4-6204E6503996}" srcOrd="2" destOrd="0" presId="urn:microsoft.com/office/officeart/2005/8/layout/hierarchy4"/>
    <dgm:cxn modelId="{BE2B8D3D-B18C-49C0-BCDF-5E2202E7EC67}" type="presParOf" srcId="{C94C8BAC-1B37-434E-9DF4-6204E6503996}" destId="{D2B21C16-B5A8-4275-B95A-F4096699ED8B}" srcOrd="0" destOrd="0" presId="urn:microsoft.com/office/officeart/2005/8/layout/hierarchy4"/>
    <dgm:cxn modelId="{B46A8C09-0DEF-4C05-BF42-E44842A1DCBA}" type="presParOf" srcId="{D2B21C16-B5A8-4275-B95A-F4096699ED8B}" destId="{6C1BF527-1B85-40BC-9541-4B0D16D68406}" srcOrd="0" destOrd="0" presId="urn:microsoft.com/office/officeart/2005/8/layout/hierarchy4"/>
    <dgm:cxn modelId="{0953ABFC-ADF7-4C30-86D2-7977BA0C969C}" type="presParOf" srcId="{D2B21C16-B5A8-4275-B95A-F4096699ED8B}" destId="{79770477-B586-49F4-A3D0-CCFA50CFE93C}" srcOrd="1" destOrd="0" presId="urn:microsoft.com/office/officeart/2005/8/layout/hierarchy4"/>
    <dgm:cxn modelId="{9AE105B1-B588-4D81-BFE7-BB83409E1BD1}" type="presParOf" srcId="{D2B21C16-B5A8-4275-B95A-F4096699ED8B}" destId="{D9D23262-984B-45FA-93D7-3C41EE855F67}" srcOrd="2" destOrd="0" presId="urn:microsoft.com/office/officeart/2005/8/layout/hierarchy4"/>
    <dgm:cxn modelId="{5090DF92-0B62-460E-8F8C-D53CD1A050AD}" type="presParOf" srcId="{D9D23262-984B-45FA-93D7-3C41EE855F67}" destId="{4B03CC15-6284-4EA9-836D-8C023DD5FCF7}" srcOrd="0" destOrd="0" presId="urn:microsoft.com/office/officeart/2005/8/layout/hierarchy4"/>
    <dgm:cxn modelId="{86402987-3AC1-4FFA-9BFB-7100D84CCC7A}" type="presParOf" srcId="{4B03CC15-6284-4EA9-836D-8C023DD5FCF7}" destId="{714C6427-DB30-448C-AF48-30C2DF75D9E0}" srcOrd="0" destOrd="0" presId="urn:microsoft.com/office/officeart/2005/8/layout/hierarchy4"/>
    <dgm:cxn modelId="{76AF76C5-7407-4AE4-B213-1A3181EB3017}" type="presParOf" srcId="{4B03CC15-6284-4EA9-836D-8C023DD5FCF7}" destId="{D0047A4E-1C7E-4F4F-947B-BFB5A53851C1}" srcOrd="1" destOrd="0" presId="urn:microsoft.com/office/officeart/2005/8/layout/hierarchy4"/>
    <dgm:cxn modelId="{06DA1E32-005E-4657-90A4-64205A62CF65}" type="presParOf" srcId="{D9D23262-984B-45FA-93D7-3C41EE855F67}" destId="{6B11477D-0CBA-4DA4-A78A-D6C46629701D}" srcOrd="1" destOrd="0" presId="urn:microsoft.com/office/officeart/2005/8/layout/hierarchy4"/>
    <dgm:cxn modelId="{15FC9A22-C4EA-483B-86C6-E2A60E84084A}" type="presParOf" srcId="{D9D23262-984B-45FA-93D7-3C41EE855F67}" destId="{EC6A5FD5-0D58-4187-A719-A6AE0D7651F3}" srcOrd="2" destOrd="0" presId="urn:microsoft.com/office/officeart/2005/8/layout/hierarchy4"/>
    <dgm:cxn modelId="{F0B8B155-863C-4AB6-AAC3-AF0222BABCD7}" type="presParOf" srcId="{EC6A5FD5-0D58-4187-A719-A6AE0D7651F3}" destId="{DB0483D7-07E6-4717-B3CA-14F16835D184}" srcOrd="0" destOrd="0" presId="urn:microsoft.com/office/officeart/2005/8/layout/hierarchy4"/>
    <dgm:cxn modelId="{D8F96C2A-AF2E-4B72-998E-0C5EAB67ABD7}" type="presParOf" srcId="{EC6A5FD5-0D58-4187-A719-A6AE0D7651F3}" destId="{C6816482-F501-4113-BCA1-A4C38453005A}" srcOrd="1" destOrd="0" presId="urn:microsoft.com/office/officeart/2005/8/layout/hierarchy4"/>
    <dgm:cxn modelId="{0EBCAC72-33F0-4B1D-8B34-5A0FB8FEE0B0}" type="presParOf" srcId="{C94C8BAC-1B37-434E-9DF4-6204E6503996}" destId="{25BBF6DF-4EB2-4FDA-91A9-B8D6AC88A8CB}" srcOrd="1" destOrd="0" presId="urn:microsoft.com/office/officeart/2005/8/layout/hierarchy4"/>
    <dgm:cxn modelId="{AA98E49B-8036-45F2-B61F-AC61D5483007}" type="presParOf" srcId="{C94C8BAC-1B37-434E-9DF4-6204E6503996}" destId="{BC050FFD-C1FA-4C6E-857B-B0F6E2C420F6}" srcOrd="2" destOrd="0" presId="urn:microsoft.com/office/officeart/2005/8/layout/hierarchy4"/>
    <dgm:cxn modelId="{0EFAEFE6-886F-4308-9CAD-35937DD7575F}" type="presParOf" srcId="{BC050FFD-C1FA-4C6E-857B-B0F6E2C420F6}" destId="{739E21EB-2E4E-4C10-AAE8-2257568EB5AE}" srcOrd="0" destOrd="0" presId="urn:microsoft.com/office/officeart/2005/8/layout/hierarchy4"/>
    <dgm:cxn modelId="{9593B1EF-97AB-41AE-885D-0ED3FE194926}" type="presParOf" srcId="{BC050FFD-C1FA-4C6E-857B-B0F6E2C420F6}" destId="{B425066F-37B6-42D3-8A5E-D129CECD9CEB}" srcOrd="1" destOrd="0" presId="urn:microsoft.com/office/officeart/2005/8/layout/hierarchy4"/>
    <dgm:cxn modelId="{AEC327FC-EBB3-4D41-848D-514109789C6D}" type="presParOf" srcId="{BC050FFD-C1FA-4C6E-857B-B0F6E2C420F6}" destId="{9BFF9CDE-0FDC-46F0-B599-CA2A9B0D1480}" srcOrd="2" destOrd="0" presId="urn:microsoft.com/office/officeart/2005/8/layout/hierarchy4"/>
    <dgm:cxn modelId="{804420E0-A731-4132-BCFA-E89B9FEECE3E}" type="presParOf" srcId="{9BFF9CDE-0FDC-46F0-B599-CA2A9B0D1480}" destId="{88197C1E-6941-4839-8C2B-8326FFF1FF39}" srcOrd="0" destOrd="0" presId="urn:microsoft.com/office/officeart/2005/8/layout/hierarchy4"/>
    <dgm:cxn modelId="{1241363F-12BC-47F0-A521-F6EE29211E02}" type="presParOf" srcId="{88197C1E-6941-4839-8C2B-8326FFF1FF39}" destId="{36A245BE-E013-48A1-BEBB-8FB17A7CFAC4}" srcOrd="0" destOrd="0" presId="urn:microsoft.com/office/officeart/2005/8/layout/hierarchy4"/>
    <dgm:cxn modelId="{41272C15-9F1C-41D9-A4C2-454E6D3A4717}" type="presParOf" srcId="{88197C1E-6941-4839-8C2B-8326FFF1FF39}" destId="{EF35DA73-4287-4CDF-B29F-B71BA736AAE2}" srcOrd="1" destOrd="0" presId="urn:microsoft.com/office/officeart/2005/8/layout/hierarchy4"/>
    <dgm:cxn modelId="{0C6D0F71-EBFA-4251-9574-D59F0F654E5E}" type="presParOf" srcId="{9BFF9CDE-0FDC-46F0-B599-CA2A9B0D1480}" destId="{3D187B71-B91C-4E3D-9D7D-8940DBA59238}" srcOrd="1" destOrd="0" presId="urn:microsoft.com/office/officeart/2005/8/layout/hierarchy4"/>
    <dgm:cxn modelId="{2780D05A-95F3-4A5C-9287-9B1A2C81D116}" type="presParOf" srcId="{9BFF9CDE-0FDC-46F0-B599-CA2A9B0D1480}" destId="{A0F7CE2D-458D-43CC-89F8-3CAE6FEFECB5}" srcOrd="2" destOrd="0" presId="urn:microsoft.com/office/officeart/2005/8/layout/hierarchy4"/>
    <dgm:cxn modelId="{F50BF137-B610-46F9-8BB6-D1B8293E93D6}" type="presParOf" srcId="{A0F7CE2D-458D-43CC-89F8-3CAE6FEFECB5}" destId="{CFB8260C-FBA1-4D5C-AB2D-990C4D45E9FE}" srcOrd="0" destOrd="0" presId="urn:microsoft.com/office/officeart/2005/8/layout/hierarchy4"/>
    <dgm:cxn modelId="{89B4C86D-4C85-4272-96C2-DA1634EAA351}" type="presParOf" srcId="{A0F7CE2D-458D-43CC-89F8-3CAE6FEFECB5}" destId="{9C071219-783C-44F7-B094-C0727C5E8F88}" srcOrd="1" destOrd="0" presId="urn:microsoft.com/office/officeart/2005/8/layout/hierarchy4"/>
    <dgm:cxn modelId="{26D0F67D-A6C3-4EAA-9D58-7E4BE165B878}" type="presParOf" srcId="{9BFF9CDE-0FDC-46F0-B599-CA2A9B0D1480}" destId="{F5360607-7235-41CC-8A84-99A4BA6060C4}" srcOrd="3" destOrd="0" presId="urn:microsoft.com/office/officeart/2005/8/layout/hierarchy4"/>
    <dgm:cxn modelId="{0811B153-DA35-472B-8DC4-C8A204D52604}" type="presParOf" srcId="{9BFF9CDE-0FDC-46F0-B599-CA2A9B0D1480}" destId="{21715F1C-15D1-45E5-B00B-33C6D81E7041}" srcOrd="4" destOrd="0" presId="urn:microsoft.com/office/officeart/2005/8/layout/hierarchy4"/>
    <dgm:cxn modelId="{25940E8E-972B-44D1-A17C-2306A028D4F1}" type="presParOf" srcId="{21715F1C-15D1-45E5-B00B-33C6D81E7041}" destId="{29FE9D3A-5CE2-4DA9-A2B3-D0C774DA6B6A}" srcOrd="0" destOrd="0" presId="urn:microsoft.com/office/officeart/2005/8/layout/hierarchy4"/>
    <dgm:cxn modelId="{561BA798-7022-4A1B-8101-5434EF394F4A}" type="presParOf" srcId="{21715F1C-15D1-45E5-B00B-33C6D81E7041}" destId="{42138F82-DB94-4F98-900C-22EAA2CF286B}"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7A8A40-D532-48E5-ABB4-5ACA87164B56}">
      <dsp:nvSpPr>
        <dsp:cNvPr id="0" name=""/>
        <dsp:cNvSpPr/>
      </dsp:nvSpPr>
      <dsp:spPr>
        <a:xfrm>
          <a:off x="357" y="1460"/>
          <a:ext cx="6095284"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Sources</a:t>
          </a:r>
          <a:endParaRPr lang="en-US" sz="5500" kern="1200" dirty="0"/>
        </a:p>
      </dsp:txBody>
      <dsp:txXfrm>
        <a:off x="357" y="1460"/>
        <a:ext cx="6095284" cy="1281906"/>
      </dsp:txXfrm>
    </dsp:sp>
    <dsp:sp modelId="{6C1BF527-1B85-40BC-9541-4B0D16D68406}">
      <dsp:nvSpPr>
        <dsp:cNvPr id="0" name=""/>
        <dsp:cNvSpPr/>
      </dsp:nvSpPr>
      <dsp:spPr>
        <a:xfrm>
          <a:off x="81182" y="1422400"/>
          <a:ext cx="1660890"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Spallation</a:t>
          </a:r>
          <a:endParaRPr lang="en-US" sz="2400" kern="1200" dirty="0"/>
        </a:p>
      </dsp:txBody>
      <dsp:txXfrm>
        <a:off x="81182" y="1422400"/>
        <a:ext cx="1660890" cy="1281906"/>
      </dsp:txXfrm>
    </dsp:sp>
    <dsp:sp modelId="{714C6427-DB30-448C-AF48-30C2DF75D9E0}">
      <dsp:nvSpPr>
        <dsp:cNvPr id="0" name=""/>
        <dsp:cNvSpPr/>
      </dsp:nvSpPr>
      <dsp:spPr>
        <a:xfrm>
          <a:off x="6307" y="2780633"/>
          <a:ext cx="867459"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lD</a:t>
          </a:r>
          <a:r>
            <a:rPr lang="en-US" sz="2300" kern="1200" baseline="-25000" dirty="0" smtClean="0"/>
            <a:t>2</a:t>
          </a:r>
          <a:endParaRPr lang="en-US" sz="2300" kern="1200" dirty="0"/>
        </a:p>
      </dsp:txBody>
      <dsp:txXfrm>
        <a:off x="6307" y="2780633"/>
        <a:ext cx="867459" cy="1281906"/>
      </dsp:txXfrm>
    </dsp:sp>
    <dsp:sp modelId="{DB0483D7-07E6-4717-B3CA-14F16835D184}">
      <dsp:nvSpPr>
        <dsp:cNvPr id="0" name=""/>
        <dsp:cNvSpPr/>
      </dsp:nvSpPr>
      <dsp:spPr>
        <a:xfrm>
          <a:off x="910200" y="2780633"/>
          <a:ext cx="867459"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lHe</a:t>
          </a:r>
          <a:endParaRPr lang="en-US" sz="2300" kern="1200" dirty="0"/>
        </a:p>
      </dsp:txBody>
      <dsp:txXfrm>
        <a:off x="910200" y="2780633"/>
        <a:ext cx="867459" cy="1281906"/>
      </dsp:txXfrm>
    </dsp:sp>
    <dsp:sp modelId="{739E21EB-2E4E-4C10-AAE8-2257568EB5AE}">
      <dsp:nvSpPr>
        <dsp:cNvPr id="0" name=""/>
        <dsp:cNvSpPr/>
      </dsp:nvSpPr>
      <dsp:spPr>
        <a:xfrm>
          <a:off x="1749000" y="1422400"/>
          <a:ext cx="4239166"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Reactor</a:t>
          </a:r>
          <a:endParaRPr lang="en-US" sz="2400" kern="1200" dirty="0"/>
        </a:p>
      </dsp:txBody>
      <dsp:txXfrm>
        <a:off x="1749000" y="1422400"/>
        <a:ext cx="4239166" cy="1281906"/>
      </dsp:txXfrm>
    </dsp:sp>
    <dsp:sp modelId="{36A245BE-E013-48A1-BEBB-8FB17A7CFAC4}">
      <dsp:nvSpPr>
        <dsp:cNvPr id="0" name=""/>
        <dsp:cNvSpPr/>
      </dsp:nvSpPr>
      <dsp:spPr>
        <a:xfrm>
          <a:off x="2632486" y="2780633"/>
          <a:ext cx="867459"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sD</a:t>
          </a:r>
          <a:r>
            <a:rPr lang="en-US" sz="2300" kern="1200" baseline="-25000" dirty="0" smtClean="0"/>
            <a:t>2</a:t>
          </a:r>
          <a:endParaRPr lang="en-US" sz="2300" kern="1200" baseline="-25000" dirty="0"/>
        </a:p>
      </dsp:txBody>
      <dsp:txXfrm>
        <a:off x="2632486" y="2780633"/>
        <a:ext cx="867459" cy="1281906"/>
      </dsp:txXfrm>
    </dsp:sp>
    <dsp:sp modelId="{CFB8260C-FBA1-4D5C-AB2D-990C4D45E9FE}">
      <dsp:nvSpPr>
        <dsp:cNvPr id="0" name=""/>
        <dsp:cNvSpPr/>
      </dsp:nvSpPr>
      <dsp:spPr>
        <a:xfrm>
          <a:off x="3536379" y="2780633"/>
          <a:ext cx="867459"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baseline="-25000" dirty="0" smtClean="0"/>
            <a:t>Crystal</a:t>
          </a:r>
          <a:endParaRPr lang="en-US" sz="2300" kern="1200" baseline="-25000" dirty="0"/>
        </a:p>
      </dsp:txBody>
      <dsp:txXfrm>
        <a:off x="3536379" y="2780633"/>
        <a:ext cx="867459" cy="1281906"/>
      </dsp:txXfrm>
    </dsp:sp>
    <dsp:sp modelId="{29FE9D3A-5CE2-4DA9-A2B3-D0C774DA6B6A}">
      <dsp:nvSpPr>
        <dsp:cNvPr id="0" name=""/>
        <dsp:cNvSpPr/>
      </dsp:nvSpPr>
      <dsp:spPr>
        <a:xfrm>
          <a:off x="4440272" y="2780633"/>
          <a:ext cx="867459" cy="1281906"/>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baseline="-25000" dirty="0" err="1" smtClean="0"/>
            <a:t>lHe</a:t>
          </a:r>
          <a:endParaRPr lang="en-US" sz="2300" kern="1200" baseline="-25000" dirty="0"/>
        </a:p>
      </dsp:txBody>
      <dsp:txXfrm>
        <a:off x="4440272" y="2780633"/>
        <a:ext cx="867459" cy="12819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B6089D3C-D976-4309-9A4E-CB8B96FD79E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88CE6-065E-4078-AD26-1C6A6FAB61CE}" type="slidenum">
              <a:rPr lang="en-US"/>
              <a:pPr/>
              <a:t>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089D3C-D976-4309-9A4E-CB8B96FD79E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Magnetic</a:t>
            </a:r>
            <a:r>
              <a:rPr lang="en-US" baseline="0" dirty="0" smtClean="0"/>
              <a:t> field ~ x50 lower in signal than in experiment</a:t>
            </a:r>
            <a:endParaRPr lang="en-US" dirty="0"/>
          </a:p>
        </p:txBody>
      </p:sp>
      <p:sp>
        <p:nvSpPr>
          <p:cNvPr id="4" name="Slide Number Placeholder 3"/>
          <p:cNvSpPr>
            <a:spLocks noGrp="1"/>
          </p:cNvSpPr>
          <p:nvPr>
            <p:ph type="sldNum" sz="quarter" idx="10"/>
          </p:nvPr>
        </p:nvSpPr>
        <p:spPr/>
        <p:txBody>
          <a:bodyPr/>
          <a:lstStyle/>
          <a:p>
            <a:fld id="{B6089D3C-D976-4309-9A4E-CB8B96FD79E2}"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Magnetic</a:t>
            </a:r>
            <a:r>
              <a:rPr lang="en-US" baseline="0" dirty="0" smtClean="0"/>
              <a:t> field ~ x50 lower in signal than in experiment</a:t>
            </a:r>
            <a:endParaRPr lang="en-US" dirty="0"/>
          </a:p>
        </p:txBody>
      </p:sp>
      <p:sp>
        <p:nvSpPr>
          <p:cNvPr id="4" name="Slide Number Placeholder 3"/>
          <p:cNvSpPr>
            <a:spLocks noGrp="1"/>
          </p:cNvSpPr>
          <p:nvPr>
            <p:ph type="sldNum" sz="quarter" idx="10"/>
          </p:nvPr>
        </p:nvSpPr>
        <p:spPr/>
        <p:txBody>
          <a:bodyPr/>
          <a:lstStyle/>
          <a:p>
            <a:fld id="{B6089D3C-D976-4309-9A4E-CB8B96FD79E2}"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New picture</a:t>
            </a:r>
            <a:endParaRPr lang="en-US" dirty="0"/>
          </a:p>
        </p:txBody>
      </p:sp>
      <p:sp>
        <p:nvSpPr>
          <p:cNvPr id="4" name="Slide Number Placeholder 3"/>
          <p:cNvSpPr>
            <a:spLocks noGrp="1"/>
          </p:cNvSpPr>
          <p:nvPr>
            <p:ph type="sldNum" sz="quarter" idx="10"/>
          </p:nvPr>
        </p:nvSpPr>
        <p:spPr/>
        <p:txBody>
          <a:bodyPr/>
          <a:lstStyle/>
          <a:p>
            <a:fld id="{B6089D3C-D976-4309-9A4E-CB8B96FD79E2}" type="slidenum">
              <a:rPr lang="en-US" smtClean="0"/>
              <a:pPr/>
              <a:t>33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CC529-91BE-4BFA-B014-54396DAA13BA}" type="slidenum">
              <a:rPr lang="en-US">
                <a:solidFill>
                  <a:prstClr val="black"/>
                </a:solidFill>
              </a:rPr>
              <a:pPr/>
              <a:t>58</a:t>
            </a:fld>
            <a:endParaRPr lang="en-US">
              <a:solidFill>
                <a:prstClr val="black"/>
              </a:solidFill>
            </a:endParaRPr>
          </a:p>
        </p:txBody>
      </p:sp>
      <p:sp>
        <p:nvSpPr>
          <p:cNvPr id="476162" name="Rectangle 2"/>
          <p:cNvSpPr>
            <a:spLocks noGrp="1" noRot="1" noChangeAspect="1" noChangeArrowheads="1" noTextEdit="1"/>
          </p:cNvSpPr>
          <p:nvPr>
            <p:ph type="sldImg"/>
          </p:nvPr>
        </p:nvSpPr>
        <p:spPr>
          <a:xfrm>
            <a:off x="1165225" y="693738"/>
            <a:ext cx="4525963" cy="3395662"/>
          </a:xfrm>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F111F5B-9FC5-4F78-8232-D5FDFBCBB4C7}"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4934A7-D709-4C08-85F0-D0C031E93A8F}"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578963"/>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578963"/>
              </a:solidFill>
            </a:endParaRPr>
          </a:p>
        </p:txBody>
      </p:sp>
      <p:sp>
        <p:nvSpPr>
          <p:cNvPr id="4" name="Slide Number Placeholder 3"/>
          <p:cNvSpPr>
            <a:spLocks noGrp="1"/>
          </p:cNvSpPr>
          <p:nvPr>
            <p:ph type="sldNum" sz="quarter" idx="12"/>
          </p:nvPr>
        </p:nvSpPr>
        <p:spPr/>
        <p:txBody>
          <a:bodyPr/>
          <a:lstStyle>
            <a:lvl1pPr>
              <a:defRPr/>
            </a:lvl1pPr>
          </a:lstStyle>
          <a:p>
            <a:fld id="{E9A6545D-49B2-427B-AAF1-8C2FC2A09876}"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5" y="1435755"/>
            <a:ext cx="3007591" cy="4691062"/>
          </a:xfrm>
        </p:spPr>
        <p:txBody>
          <a:bodyPr/>
          <a:lstStyle>
            <a:lvl1pPr marL="0" indent="0">
              <a:buNone/>
              <a:defRPr sz="1300"/>
            </a:lvl1pPr>
            <a:lvl2pPr marL="409859" indent="0">
              <a:buNone/>
              <a:defRPr sz="1100"/>
            </a:lvl2pPr>
            <a:lvl3pPr marL="819719" indent="0">
              <a:buNone/>
              <a:defRPr sz="900"/>
            </a:lvl3pPr>
            <a:lvl4pPr marL="1229579" indent="0">
              <a:buNone/>
              <a:defRPr sz="800"/>
            </a:lvl4pPr>
            <a:lvl5pPr marL="1639439" indent="0">
              <a:buNone/>
              <a:defRPr sz="800"/>
            </a:lvl5pPr>
            <a:lvl6pPr marL="2049298" indent="0">
              <a:buNone/>
              <a:defRPr sz="800"/>
            </a:lvl6pPr>
            <a:lvl7pPr marL="2459159" indent="0">
              <a:buNone/>
              <a:defRPr sz="800"/>
            </a:lvl7pPr>
            <a:lvl8pPr marL="2869017" indent="0">
              <a:buNone/>
              <a:defRPr sz="800"/>
            </a:lvl8pPr>
            <a:lvl9pPr marL="327887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25AD02EF-AF4C-42D8-B1CC-224569AD0E24}"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1" y="4800330"/>
            <a:ext cx="5486977" cy="567297"/>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1" y="612122"/>
            <a:ext cx="5486977" cy="4115360"/>
          </a:xfrm>
        </p:spPr>
        <p:txBody>
          <a:bodyPr/>
          <a:lstStyle>
            <a:lvl1pPr marL="0" indent="0">
              <a:buNone/>
              <a:defRPr sz="2900"/>
            </a:lvl1pPr>
            <a:lvl2pPr marL="409859" indent="0">
              <a:buNone/>
              <a:defRPr sz="2500"/>
            </a:lvl2pPr>
            <a:lvl3pPr marL="819719" indent="0">
              <a:buNone/>
              <a:defRPr sz="2200"/>
            </a:lvl3pPr>
            <a:lvl4pPr marL="1229579" indent="0">
              <a:buNone/>
              <a:defRPr sz="1800"/>
            </a:lvl4pPr>
            <a:lvl5pPr marL="1639439" indent="0">
              <a:buNone/>
              <a:defRPr sz="1800"/>
            </a:lvl5pPr>
            <a:lvl6pPr marL="2049298" indent="0">
              <a:buNone/>
              <a:defRPr sz="1800"/>
            </a:lvl6pPr>
            <a:lvl7pPr marL="2459159" indent="0">
              <a:buNone/>
              <a:defRPr sz="1800"/>
            </a:lvl7pPr>
            <a:lvl8pPr marL="2869017" indent="0">
              <a:buNone/>
              <a:defRPr sz="1800"/>
            </a:lvl8pPr>
            <a:lvl9pPr marL="3278876" indent="0">
              <a:buNone/>
              <a:defRPr sz="1800"/>
            </a:lvl9pPr>
          </a:lstStyle>
          <a:p>
            <a:endParaRPr lang="en-US"/>
          </a:p>
        </p:txBody>
      </p:sp>
      <p:sp>
        <p:nvSpPr>
          <p:cNvPr id="4" name="Text Placeholder 3"/>
          <p:cNvSpPr>
            <a:spLocks noGrp="1"/>
          </p:cNvSpPr>
          <p:nvPr>
            <p:ph type="body" sz="half" idx="2"/>
          </p:nvPr>
        </p:nvSpPr>
        <p:spPr>
          <a:xfrm>
            <a:off x="1792441" y="5367618"/>
            <a:ext cx="5486977" cy="804022"/>
          </a:xfrm>
        </p:spPr>
        <p:txBody>
          <a:bodyPr/>
          <a:lstStyle>
            <a:lvl1pPr marL="0" indent="0">
              <a:buNone/>
              <a:defRPr sz="1300"/>
            </a:lvl1pPr>
            <a:lvl2pPr marL="409859" indent="0">
              <a:buNone/>
              <a:defRPr sz="1100"/>
            </a:lvl2pPr>
            <a:lvl3pPr marL="819719" indent="0">
              <a:buNone/>
              <a:defRPr sz="900"/>
            </a:lvl3pPr>
            <a:lvl4pPr marL="1229579" indent="0">
              <a:buNone/>
              <a:defRPr sz="800"/>
            </a:lvl4pPr>
            <a:lvl5pPr marL="1639439" indent="0">
              <a:buNone/>
              <a:defRPr sz="800"/>
            </a:lvl5pPr>
            <a:lvl6pPr marL="2049298" indent="0">
              <a:buNone/>
              <a:defRPr sz="800"/>
            </a:lvl6pPr>
            <a:lvl7pPr marL="2459159" indent="0">
              <a:buNone/>
              <a:defRPr sz="800"/>
            </a:lvl7pPr>
            <a:lvl8pPr marL="2869017" indent="0">
              <a:buNone/>
              <a:defRPr sz="800"/>
            </a:lvl8pPr>
            <a:lvl9pPr marL="327887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22C99A16-4221-4DAE-9887-04359F4EFE7B}"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EBBB03CA-CAF8-479D-AB56-2C8D46480A76}"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76" y="456640"/>
            <a:ext cx="1942523" cy="5639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516" y="456640"/>
            <a:ext cx="5691909" cy="5639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8D7E5F11-2BE3-450C-A769-655AA6154292}"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DF1DBB-AFF9-4AD2-B3C2-368007D6C914}"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387D03-3C3B-478B-9F59-CC6A41C21E47}" type="datetimeFigureOut">
              <a:rPr lang="en-US" smtClean="0">
                <a:solidFill>
                  <a:prstClr val="white">
                    <a:shade val="50000"/>
                  </a:prstClr>
                </a:solidFill>
              </a:rPr>
              <a:pPr/>
              <a:t>4/7/2012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79B1A93-137F-4692-843E-C8A701CFA733}"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baseline="0">
              <a:solidFill>
                <a:prstClr val="white"/>
              </a:solidFill>
              <a:latin typeface="Aria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baseline="0">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baseline="0">
              <a:solidFill>
                <a:prstClr val="white"/>
              </a:solidFill>
              <a:latin typeface="Aria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baseline="0">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0"/>
            <a:ext cx="82296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404059-6A76-475C-85BB-72216D5811CF}"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D55E6B-D940-403E-8547-E87E378273DE}" type="datetimeFigureOut">
              <a:rPr lang="en-US" smtClean="0">
                <a:solidFill>
                  <a:srgbClr val="D4D2D0">
                    <a:shade val="50000"/>
                  </a:srgbClr>
                </a:solidFill>
              </a:rPr>
              <a:pPr/>
              <a:t>4/7/2012</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DD352F8-2D7B-40C1-896F-A700AE976CA2}"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032366-BD42-48CB-8DED-E46398BF3B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CD4F1-6DA5-43E5-B5AB-145677E1247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3F2DA2-0F06-4533-9082-D3846C4BF8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1243FA-F635-40DD-90D2-FE44B79EFF5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BAC92C-50C6-4D8C-8129-562B9818BA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01A595-FE9C-4902-A5CE-54A57113AD0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9CE4D7-14F2-405F-9C6D-7043B2A68E2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3D16E3-22CD-4069-BCE4-4AFF2F2364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D0240-5ECB-48F5-9699-3DF7918A1D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EB9F1-9E07-4FDD-85E7-2D016D1F1C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65940-5C81-448C-AAD3-5865DA97D6C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0C57E-D982-41B2-84AE-4EBEAEB06BD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50FF9-7211-4CE2-B5F8-9910EA0A6D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01B98B-72DB-46A1-81F3-2DD7DFA9398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CED0FC-0FBD-4A7C-A535-5BADCEF7D4C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11B1D-95E0-4DEC-A153-76ABC474AF2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73344-3E2A-49EB-AFB3-3435C3C40D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40E25-A572-439D-9592-B25D4E3CF83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35F2B64-5E62-410A-8D6F-EB0A0879C8F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3959D2-FA41-4D3D-9942-BD8C2AB8C8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27478C-ADAE-4700-8CE9-7164FDCA04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898543-1535-4AD5-90AB-DEDFA18B61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6C73-D597-4D4C-9FB0-878092B9E4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38BE7D-37C2-4B80-84E0-DEDD644C07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242D45-CC90-4950-ACD7-5E1D98E7FE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D349D-4C88-46B1-B1B5-7249C48D41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CFE3CD-F67D-4810-A82F-1057F08929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61B410-61DF-4827-A3F1-B8BA7EB3399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2394D5-8CAA-4314-AA10-CF7F2DFCE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9B8FAE5-65FC-4E60-BC60-DA98AE34C2FD}"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0BB8FF-D3B3-453E-9AE6-CD99AF4A0D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11B1D-95E0-4DEC-A153-76ABC474AF2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73344-3E2A-49EB-AFB3-3435C3C40D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40E25-A572-439D-9592-B25D4E3CF83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3959D2-FA41-4D3D-9942-BD8C2AB8C8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27478C-ADAE-4700-8CE9-7164FDCA04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898543-1535-4AD5-90AB-DEDFA18B61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6C73-D597-4D4C-9FB0-878092B9E4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38BE7D-37C2-4B80-84E0-DEDD644C07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242D45-CC90-4950-ACD7-5E1D98E7FE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3742BAB-570E-4188-ACAF-0C2633917FC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D349D-4C88-46B1-B1B5-7249C48D41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CFE3CD-F67D-4810-A82F-1057F08929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61B410-61DF-4827-A3F1-B8BA7EB3399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2394D5-8CAA-4314-AA10-CF7F2DFCE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0BB8FF-D3B3-453E-9AE6-CD99AF4A0D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11B1D-95E0-4DEC-A153-76ABC474AF2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73344-3E2A-49EB-AFB3-3435C3C40D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40E25-A572-439D-9592-B25D4E3CF83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3959D2-FA41-4D3D-9942-BD8C2AB8C8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27478C-ADAE-4700-8CE9-7164FDCA04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BE14D2-BA1E-44D5-922F-D270EB7762A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898543-1535-4AD5-90AB-DEDFA18B61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6C73-D597-4D4C-9FB0-878092B9E4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38BE7D-37C2-4B80-84E0-DEDD644C07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242D45-CC90-4950-ACD7-5E1D98E7FE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D349D-4C88-46B1-B1B5-7249C48D41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CFE3CD-F67D-4810-A82F-1057F08929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61B410-61DF-4827-A3F1-B8BA7EB3399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2394D5-8CAA-4314-AA10-CF7F2DFCE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0BB8FF-D3B3-453E-9AE6-CD99AF4A0D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11B1D-95E0-4DEC-A153-76ABC474AF2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67AD07C-D0A3-4613-9977-D62885ADE58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73344-3E2A-49EB-AFB3-3435C3C40D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40E25-A572-439D-9592-B25D4E3CF83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3959D2-FA41-4D3D-9942-BD8C2AB8C8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27478C-ADAE-4700-8CE9-7164FDCA04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898543-1535-4AD5-90AB-DEDFA18B61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6C73-D597-4D4C-9FB0-878092B9E4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38BE7D-37C2-4B80-84E0-DEDD644C07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242D45-CC90-4950-ACD7-5E1D98E7FE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D349D-4C88-46B1-B1B5-7249C48D41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CFE3CD-F67D-4810-A82F-1057F08929C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8BC1913-3C4E-4E62-B18B-25111B657B0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61B410-61DF-4827-A3F1-B8BA7EB3399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2394D5-8CAA-4314-AA10-CF7F2DFCE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0BB8FF-D3B3-453E-9AE6-CD99AF4A0D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4C6033-63A9-461A-8CF4-C5E16DA39D9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512987-A1C8-45EC-B842-38C1CFB75E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50086D-D64C-4907-AFFA-A579E1CC72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B257E0-B17C-4A0B-B9DC-61EE44DA20E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B3342B7-61D5-4A1E-A0BD-E48A98D57F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E19498-070A-4545-A2AF-999CBEC2CFC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FCC5893-E34A-41BA-992B-D159B92970C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4369F61-9733-4B35-B93C-9D924F8B51DE}"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F9B145-BA93-4B15-8DAE-56A2BFC3221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E34C22-5952-445C-80BB-97BA576127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15E5F2-E6C3-4A37-8D53-0534CEB49D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0D1A97-30C5-4D1F-905B-41AD836802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9" name="Rectangle 1027"/>
          <p:cNvSpPr>
            <a:spLocks noGrp="1" noChangeArrowheads="1"/>
          </p:cNvSpPr>
          <p:nvPr>
            <p:ph type="ctrTitle"/>
          </p:nvPr>
        </p:nvSpPr>
        <p:spPr>
          <a:xfrm>
            <a:off x="685521" y="2286000"/>
            <a:ext cx="7772977" cy="1143000"/>
          </a:xfrm>
        </p:spPr>
        <p:txBody>
          <a:bodyPr/>
          <a:lstStyle>
            <a:lvl1pPr>
              <a:defRPr/>
            </a:lvl1pPr>
          </a:lstStyle>
          <a:p>
            <a:r>
              <a:rPr lang="en-US"/>
              <a:t>Click to edit Master title style</a:t>
            </a:r>
          </a:p>
        </p:txBody>
      </p:sp>
      <p:sp>
        <p:nvSpPr>
          <p:cNvPr id="24580" name="Rectangle 1028"/>
          <p:cNvSpPr>
            <a:spLocks noGrp="1" noChangeArrowheads="1"/>
          </p:cNvSpPr>
          <p:nvPr>
            <p:ph type="subTitle" idx="1"/>
          </p:nvPr>
        </p:nvSpPr>
        <p:spPr>
          <a:xfrm>
            <a:off x="1371032" y="3885640"/>
            <a:ext cx="6401955" cy="1753721"/>
          </a:xfrm>
        </p:spPr>
        <p:txBody>
          <a:bodyPr/>
          <a:lstStyle>
            <a:lvl1pPr marL="0" indent="0" algn="ctr">
              <a:buFont typeface="Monotype Sorts" pitchFamily="2" charset="2"/>
              <a:buNone/>
              <a:defRPr/>
            </a:lvl1pPr>
          </a:lstStyle>
          <a:p>
            <a:r>
              <a:rPr lang="en-US"/>
              <a:t>Click to edit Master subtitle style</a:t>
            </a:r>
          </a:p>
        </p:txBody>
      </p:sp>
      <p:sp>
        <p:nvSpPr>
          <p:cNvPr id="24581" name="Rectangle 1029"/>
          <p:cNvSpPr>
            <a:spLocks noGrp="1" noChangeArrowheads="1"/>
          </p:cNvSpPr>
          <p:nvPr>
            <p:ph type="dt" sz="half" idx="2"/>
          </p:nvPr>
        </p:nvSpPr>
        <p:spPr/>
        <p:txBody>
          <a:bodyPr/>
          <a:lstStyle>
            <a:lvl1pPr>
              <a:defRPr>
                <a:solidFill>
                  <a:srgbClr val="578963"/>
                </a:solidFill>
              </a:defRPr>
            </a:lvl1pPr>
          </a:lstStyle>
          <a:p>
            <a:endParaRPr lang="en-US"/>
          </a:p>
        </p:txBody>
      </p:sp>
      <p:sp>
        <p:nvSpPr>
          <p:cNvPr id="24582" name="Rectangle 1030"/>
          <p:cNvSpPr>
            <a:spLocks noGrp="1" noChangeArrowheads="1"/>
          </p:cNvSpPr>
          <p:nvPr>
            <p:ph type="ftr" sz="quarter" idx="3"/>
          </p:nvPr>
        </p:nvSpPr>
        <p:spPr/>
        <p:txBody>
          <a:bodyPr/>
          <a:lstStyle>
            <a:lvl1pPr>
              <a:defRPr>
                <a:solidFill>
                  <a:srgbClr val="578963"/>
                </a:solidFill>
              </a:defRPr>
            </a:lvl1pPr>
          </a:lstStyle>
          <a:p>
            <a:endParaRPr lang="en-US"/>
          </a:p>
        </p:txBody>
      </p:sp>
      <p:sp>
        <p:nvSpPr>
          <p:cNvPr id="24583" name="Rectangle 1031"/>
          <p:cNvSpPr>
            <a:spLocks noGrp="1" noChangeArrowheads="1"/>
          </p:cNvSpPr>
          <p:nvPr>
            <p:ph type="sldNum" sz="quarter" idx="4"/>
          </p:nvPr>
        </p:nvSpPr>
        <p:spPr/>
        <p:txBody>
          <a:bodyPr/>
          <a:lstStyle>
            <a:lvl1pPr>
              <a:defRPr>
                <a:solidFill>
                  <a:srgbClr val="578963"/>
                </a:solidFill>
              </a:defRPr>
            </a:lvl1pPr>
          </a:lstStyle>
          <a:p>
            <a:fld id="{ADC23497-0713-45A3-941C-2B6D557A8369}"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70AB76AA-34F7-44CB-85F1-D95CCCB804D4}"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9859" indent="0">
              <a:buNone/>
              <a:defRPr sz="1600"/>
            </a:lvl2pPr>
            <a:lvl3pPr marL="819719" indent="0">
              <a:buNone/>
              <a:defRPr sz="1400"/>
            </a:lvl3pPr>
            <a:lvl4pPr marL="1229579" indent="0">
              <a:buNone/>
              <a:defRPr sz="1300"/>
            </a:lvl4pPr>
            <a:lvl5pPr marL="1639439" indent="0">
              <a:buNone/>
              <a:defRPr sz="1300"/>
            </a:lvl5pPr>
            <a:lvl6pPr marL="2049298" indent="0">
              <a:buNone/>
              <a:defRPr sz="1300"/>
            </a:lvl6pPr>
            <a:lvl7pPr marL="2459159" indent="0">
              <a:buNone/>
              <a:defRPr sz="1300"/>
            </a:lvl7pPr>
            <a:lvl8pPr marL="2869017" indent="0">
              <a:buNone/>
              <a:defRPr sz="1300"/>
            </a:lvl8pPr>
            <a:lvl9pPr marL="3278876"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60AB020E-0475-49F6-A1C3-3A65D42B54A3}"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522" y="1980640"/>
            <a:ext cx="3817215"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980640"/>
            <a:ext cx="3817216"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AC286162-2629-4F0D-97F2-6703D3AB4890}"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9859" indent="0">
              <a:buNone/>
              <a:defRPr sz="1800" b="1"/>
            </a:lvl2pPr>
            <a:lvl3pPr marL="819719" indent="0">
              <a:buNone/>
              <a:defRPr sz="1600" b="1"/>
            </a:lvl3pPr>
            <a:lvl4pPr marL="1229579" indent="0">
              <a:buNone/>
              <a:defRPr sz="1400" b="1"/>
            </a:lvl4pPr>
            <a:lvl5pPr marL="1639439" indent="0">
              <a:buNone/>
              <a:defRPr sz="1400" b="1"/>
            </a:lvl5pPr>
            <a:lvl6pPr marL="2049298" indent="0">
              <a:buNone/>
              <a:defRPr sz="1400" b="1"/>
            </a:lvl6pPr>
            <a:lvl7pPr marL="2459159" indent="0">
              <a:buNone/>
              <a:defRPr sz="1400" b="1"/>
            </a:lvl7pPr>
            <a:lvl8pPr marL="2869017" indent="0">
              <a:buNone/>
              <a:defRPr sz="1400" b="1"/>
            </a:lvl8pPr>
            <a:lvl9pPr marL="327887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9859" indent="0">
              <a:buNone/>
              <a:defRPr sz="1800" b="1"/>
            </a:lvl2pPr>
            <a:lvl3pPr marL="819719" indent="0">
              <a:buNone/>
              <a:defRPr sz="1600" b="1"/>
            </a:lvl3pPr>
            <a:lvl4pPr marL="1229579" indent="0">
              <a:buNone/>
              <a:defRPr sz="1400" b="1"/>
            </a:lvl4pPr>
            <a:lvl5pPr marL="1639439" indent="0">
              <a:buNone/>
              <a:defRPr sz="1400" b="1"/>
            </a:lvl5pPr>
            <a:lvl6pPr marL="2049298" indent="0">
              <a:buNone/>
              <a:defRPr sz="1400" b="1"/>
            </a:lvl6pPr>
            <a:lvl7pPr marL="2459159" indent="0">
              <a:buNone/>
              <a:defRPr sz="1400" b="1"/>
            </a:lvl7pPr>
            <a:lvl8pPr marL="2869017" indent="0">
              <a:buNone/>
              <a:defRPr sz="1400" b="1"/>
            </a:lvl8pPr>
            <a:lvl9pPr marL="327887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578963"/>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578963"/>
              </a:solidFill>
            </a:endParaRPr>
          </a:p>
        </p:txBody>
      </p:sp>
      <p:sp>
        <p:nvSpPr>
          <p:cNvPr id="9" name="Slide Number Placeholder 8"/>
          <p:cNvSpPr>
            <a:spLocks noGrp="1"/>
          </p:cNvSpPr>
          <p:nvPr>
            <p:ph type="sldNum" sz="quarter" idx="12"/>
          </p:nvPr>
        </p:nvSpPr>
        <p:spPr/>
        <p:txBody>
          <a:bodyPr/>
          <a:lstStyle>
            <a:lvl1pPr>
              <a:defRPr/>
            </a:lvl1pPr>
          </a:lstStyle>
          <a:p>
            <a:fld id="{B9DA315E-4F48-4C72-A9B3-27E73CD0ECB6}" type="slidenum">
              <a:rPr lang="en-US">
                <a:solidFill>
                  <a:srgbClr val="578963"/>
                </a:solidFill>
              </a:rPr>
              <a:pPr/>
              <a:t>‹#›</a:t>
            </a:fld>
            <a:endParaRPr lang="en-US">
              <a:solidFill>
                <a:srgbClr val="578963"/>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578963"/>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578963"/>
              </a:solidFill>
            </a:endParaRPr>
          </a:p>
        </p:txBody>
      </p:sp>
      <p:sp>
        <p:nvSpPr>
          <p:cNvPr id="5" name="Slide Number Placeholder 4"/>
          <p:cNvSpPr>
            <a:spLocks noGrp="1"/>
          </p:cNvSpPr>
          <p:nvPr>
            <p:ph type="sldNum" sz="quarter" idx="12"/>
          </p:nvPr>
        </p:nvSpPr>
        <p:spPr/>
        <p:txBody>
          <a:bodyPr/>
          <a:lstStyle>
            <a:lvl1pPr>
              <a:defRPr/>
            </a:lvl1pPr>
          </a:lstStyle>
          <a:p>
            <a:fld id="{C07F131F-3BEC-4507-8D4B-AAA34F21D684}" type="slidenum">
              <a:rPr lang="en-US">
                <a:solidFill>
                  <a:srgbClr val="578963"/>
                </a:solidFill>
              </a:rPr>
              <a:pPr/>
              <a:t>‹#›</a:t>
            </a:fld>
            <a:endParaRPr lang="en-US">
              <a:solidFill>
                <a:srgbClr val="57896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0.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2.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B6B0ED7-CDF2-454D-8184-7DC09D1F0445}"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baseline="0">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baseline="0">
              <a:solidFill>
                <a:prstClr val="white"/>
              </a:solidFill>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auto">
              <a:spcBef>
                <a:spcPts val="0"/>
              </a:spcBef>
              <a:spcAft>
                <a:spcPts val="0"/>
              </a:spcAft>
            </a:pPr>
            <a:fld id="{24D55E6B-D940-403E-8547-E87E378273DE}" type="datetimeFigureOut">
              <a:rPr lang="en-US" baseline="0" smtClean="0">
                <a:solidFill>
                  <a:srgbClr val="D4D2D0">
                    <a:shade val="50000"/>
                  </a:srgbClr>
                </a:solidFill>
                <a:latin typeface="Arial"/>
              </a:rPr>
              <a:pPr fontAlgn="auto">
                <a:spcBef>
                  <a:spcPts val="0"/>
                </a:spcBef>
                <a:spcAft>
                  <a:spcPts val="0"/>
                </a:spcAft>
              </a:pPr>
              <a:t>4/7/2012</a:t>
            </a:fld>
            <a:endParaRPr lang="en-US" baseline="0">
              <a:solidFill>
                <a:srgbClr val="D4D2D0">
                  <a:shade val="50000"/>
                </a:srgbClr>
              </a:solidFill>
              <a:latin typeface="Aria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auto">
              <a:spcBef>
                <a:spcPts val="0"/>
              </a:spcBef>
              <a:spcAft>
                <a:spcPts val="0"/>
              </a:spcAft>
            </a:pPr>
            <a:endParaRPr lang="en-US" baseline="0">
              <a:solidFill>
                <a:srgbClr val="D4D2D0">
                  <a:shade val="50000"/>
                </a:srgbClr>
              </a:solidFill>
              <a:latin typeface="Aria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auto">
              <a:spcBef>
                <a:spcPts val="0"/>
              </a:spcBef>
              <a:spcAft>
                <a:spcPts val="0"/>
              </a:spcAft>
            </a:pPr>
            <a:fld id="{EDD352F8-2D7B-40C1-896F-A700AE976CA2}" type="slidenum">
              <a:rPr lang="en-US" baseline="0" smtClean="0">
                <a:solidFill>
                  <a:srgbClr val="D4D2D0">
                    <a:shade val="50000"/>
                  </a:srgbClr>
                </a:solidFill>
                <a:latin typeface="Arial"/>
              </a:rPr>
              <a:pPr fontAlgn="auto">
                <a:spcBef>
                  <a:spcPts val="0"/>
                </a:spcBef>
                <a:spcAft>
                  <a:spcPts val="0"/>
                </a:spcAft>
              </a:pPr>
              <a:t>‹#›</a:t>
            </a:fld>
            <a:endParaRPr lang="en-US" baseline="0">
              <a:solidFill>
                <a:srgbClr val="D4D2D0">
                  <a:shade val="50000"/>
                </a:srgbClr>
              </a:solidFill>
              <a:latin typeface="Arial"/>
            </a:endParaRPr>
          </a:p>
        </p:txBody>
      </p:sp>
    </p:spTree>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baseline="0">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baseline="0">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48F277B-51FA-418A-953C-4B6893B54A63}" type="slidenum">
              <a:rPr lang="en-US" baseline="0">
                <a:solidFill>
                  <a:srgbClr val="000000"/>
                </a:solidFill>
              </a:rPr>
              <a:pPr>
                <a:defRPr/>
              </a:pPr>
              <a:t>‹#›</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baseline="0">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baseline="0">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EAA34F2-1475-437B-8F69-173025FA0A53}" type="slidenum">
              <a:rPr lang="en-US" baseline="0">
                <a:solidFill>
                  <a:srgbClr val="000000"/>
                </a:solidFill>
              </a:rPr>
              <a:pPr>
                <a:defRPr/>
              </a:pPr>
              <a:t>‹#›</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baseline="0">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baseline="0">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EAA34F2-1475-437B-8F69-173025FA0A53}" type="slidenum">
              <a:rPr lang="en-US" baseline="0">
                <a:solidFill>
                  <a:srgbClr val="000000"/>
                </a:solidFill>
              </a:rPr>
              <a:pPr>
                <a:defRPr/>
              </a:pPr>
              <a:t>‹#›</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baseline="0">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baseline="0">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EAA34F2-1475-437B-8F69-173025FA0A53}" type="slidenum">
              <a:rPr lang="en-US" baseline="0">
                <a:solidFill>
                  <a:srgbClr val="000000"/>
                </a:solidFill>
              </a:rPr>
              <a:pPr>
                <a:defRPr/>
              </a:pPr>
              <a:t>‹#›</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baseline="0">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baseline="0">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EAA34F2-1475-437B-8F69-173025FA0A53}" type="slidenum">
              <a:rPr lang="en-US" baseline="0">
                <a:solidFill>
                  <a:srgbClr val="000000"/>
                </a:solidFill>
              </a:rPr>
              <a:pPr>
                <a:defRPr/>
              </a:pPr>
              <a:t>‹#›</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baseline="0"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baseline="0"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7BEC1B-0707-445C-B5CE-F5939572DBAC}" type="slidenum">
              <a:rPr lang="en-US" baseline="0" smtClean="0">
                <a:solidFill>
                  <a:srgbClr val="000000"/>
                </a:solidFill>
              </a:rPr>
              <a:pPr/>
              <a:t>‹#›</a:t>
            </a:fld>
            <a:endParaRPr lang="en-US" baseline="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fontAlgn="base">
        <a:spcBef>
          <a:spcPct val="0"/>
        </a:spcBef>
        <a:spcAft>
          <a:spcPct val="0"/>
        </a:spcAft>
        <a:defRPr sz="4000">
          <a:solidFill>
            <a:srgbClr val="FFFF00"/>
          </a:solidFill>
          <a:latin typeface="+mj-lt"/>
          <a:ea typeface="+mj-ea"/>
          <a:cs typeface="+mj-cs"/>
        </a:defRPr>
      </a:lvl1pPr>
      <a:lvl2pPr algn="ctr" rtl="0" fontAlgn="base">
        <a:spcBef>
          <a:spcPct val="0"/>
        </a:spcBef>
        <a:spcAft>
          <a:spcPct val="0"/>
        </a:spcAft>
        <a:defRPr sz="4000">
          <a:solidFill>
            <a:srgbClr val="FFFF00"/>
          </a:solidFill>
          <a:latin typeface="Californian FB" pitchFamily="18" charset="0"/>
        </a:defRPr>
      </a:lvl2pPr>
      <a:lvl3pPr algn="ctr" rtl="0" fontAlgn="base">
        <a:spcBef>
          <a:spcPct val="0"/>
        </a:spcBef>
        <a:spcAft>
          <a:spcPct val="0"/>
        </a:spcAft>
        <a:defRPr sz="4000">
          <a:solidFill>
            <a:srgbClr val="FFFF00"/>
          </a:solidFill>
          <a:latin typeface="Californian FB" pitchFamily="18" charset="0"/>
        </a:defRPr>
      </a:lvl3pPr>
      <a:lvl4pPr algn="ctr" rtl="0" fontAlgn="base">
        <a:spcBef>
          <a:spcPct val="0"/>
        </a:spcBef>
        <a:spcAft>
          <a:spcPct val="0"/>
        </a:spcAft>
        <a:defRPr sz="4000">
          <a:solidFill>
            <a:srgbClr val="FFFF00"/>
          </a:solidFill>
          <a:latin typeface="Californian FB" pitchFamily="18" charset="0"/>
        </a:defRPr>
      </a:lvl4pPr>
      <a:lvl5pPr algn="ctr" rtl="0" fontAlgn="base">
        <a:spcBef>
          <a:spcPct val="0"/>
        </a:spcBef>
        <a:spcAft>
          <a:spcPct val="0"/>
        </a:spcAft>
        <a:defRPr sz="4000">
          <a:solidFill>
            <a:srgbClr val="FFFF00"/>
          </a:solidFill>
          <a:latin typeface="Californian FB" pitchFamily="18" charset="0"/>
        </a:defRPr>
      </a:lvl5pPr>
      <a:lvl6pPr marL="457200" algn="ctr" rtl="0" fontAlgn="base">
        <a:spcBef>
          <a:spcPct val="0"/>
        </a:spcBef>
        <a:spcAft>
          <a:spcPct val="0"/>
        </a:spcAft>
        <a:defRPr sz="4000">
          <a:solidFill>
            <a:srgbClr val="FFFF00"/>
          </a:solidFill>
          <a:latin typeface="Californian FB" pitchFamily="18" charset="0"/>
        </a:defRPr>
      </a:lvl6pPr>
      <a:lvl7pPr marL="914400" algn="ctr" rtl="0" fontAlgn="base">
        <a:spcBef>
          <a:spcPct val="0"/>
        </a:spcBef>
        <a:spcAft>
          <a:spcPct val="0"/>
        </a:spcAft>
        <a:defRPr sz="4000">
          <a:solidFill>
            <a:srgbClr val="FFFF00"/>
          </a:solidFill>
          <a:latin typeface="Californian FB" pitchFamily="18" charset="0"/>
        </a:defRPr>
      </a:lvl7pPr>
      <a:lvl8pPr marL="1371600" algn="ctr" rtl="0" fontAlgn="base">
        <a:spcBef>
          <a:spcPct val="0"/>
        </a:spcBef>
        <a:spcAft>
          <a:spcPct val="0"/>
        </a:spcAft>
        <a:defRPr sz="4000">
          <a:solidFill>
            <a:srgbClr val="FFFF00"/>
          </a:solidFill>
          <a:latin typeface="Californian FB" pitchFamily="18" charset="0"/>
        </a:defRPr>
      </a:lvl8pPr>
      <a:lvl9pPr marL="1828800" algn="ctr" rtl="0" fontAlgn="base">
        <a:spcBef>
          <a:spcPct val="0"/>
        </a:spcBef>
        <a:spcAft>
          <a:spcPct val="0"/>
        </a:spcAft>
        <a:defRPr sz="4000">
          <a:solidFill>
            <a:srgbClr val="FFFF00"/>
          </a:solidFill>
          <a:latin typeface="Californian FB"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DADFF">
                <a:gamma/>
                <a:tint val="0"/>
                <a:invGamma/>
              </a:srgbClr>
            </a:gs>
            <a:gs pos="100000">
              <a:srgbClr val="ADADFF"/>
            </a:gs>
          </a:gsLst>
          <a:lin ang="27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521" y="456640"/>
            <a:ext cx="7772977" cy="1143000"/>
          </a:xfrm>
          <a:prstGeom prst="rect">
            <a:avLst/>
          </a:prstGeom>
          <a:noFill/>
          <a:ln w="9525">
            <a:noFill/>
            <a:miter lim="800000"/>
            <a:headEnd/>
            <a:tailEnd/>
          </a:ln>
        </p:spPr>
        <p:txBody>
          <a:bodyPr vert="horz" wrap="square" lIns="91142" tIns="45573" rIns="91142" bIns="45573" numCol="1" anchor="b"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521" y="1980640"/>
            <a:ext cx="7772977" cy="4115360"/>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685512" y="6248684"/>
            <a:ext cx="1905000" cy="456640"/>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lvl1pPr algn="l" defTabSz="913645">
              <a:buFontTx/>
              <a:buNone/>
              <a:defRPr sz="1400">
                <a:solidFill>
                  <a:schemeClr val="bg2"/>
                </a:solidFill>
              </a:defRPr>
            </a:lvl1pPr>
          </a:lstStyle>
          <a:p>
            <a:pPr eaLnBrk="0" hangingPunct="0">
              <a:spcBef>
                <a:spcPct val="50000"/>
              </a:spcBef>
            </a:pPr>
            <a:endParaRPr lang="en-US" baseline="0">
              <a:solidFill>
                <a:srgbClr val="578963"/>
              </a:solidFill>
              <a:latin typeface="Times New Roman" pitchFamily="18" charset="0"/>
            </a:endParaRPr>
          </a:p>
        </p:txBody>
      </p:sp>
      <p:sp>
        <p:nvSpPr>
          <p:cNvPr id="23557" name="Rectangle 5"/>
          <p:cNvSpPr>
            <a:spLocks noGrp="1" noChangeArrowheads="1"/>
          </p:cNvSpPr>
          <p:nvPr>
            <p:ph type="ftr" sz="quarter" idx="3"/>
          </p:nvPr>
        </p:nvSpPr>
        <p:spPr bwMode="auto">
          <a:xfrm>
            <a:off x="3124498" y="6248684"/>
            <a:ext cx="2895023" cy="456640"/>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lvl1pPr defTabSz="913645">
              <a:buFontTx/>
              <a:buNone/>
              <a:defRPr sz="1400">
                <a:solidFill>
                  <a:schemeClr val="bg2"/>
                </a:solidFill>
              </a:defRPr>
            </a:lvl1pPr>
          </a:lstStyle>
          <a:p>
            <a:pPr algn="ctr" eaLnBrk="0" hangingPunct="0">
              <a:spcBef>
                <a:spcPct val="50000"/>
              </a:spcBef>
            </a:pPr>
            <a:endParaRPr lang="en-US" baseline="0">
              <a:solidFill>
                <a:srgbClr val="578963"/>
              </a:solidFill>
              <a:latin typeface="Times New Roman" pitchFamily="18" charset="0"/>
            </a:endParaRPr>
          </a:p>
        </p:txBody>
      </p:sp>
      <p:sp>
        <p:nvSpPr>
          <p:cNvPr id="23558" name="Rectangle 6"/>
          <p:cNvSpPr>
            <a:spLocks noGrp="1" noChangeArrowheads="1"/>
          </p:cNvSpPr>
          <p:nvPr>
            <p:ph type="sldNum" sz="quarter" idx="4"/>
          </p:nvPr>
        </p:nvSpPr>
        <p:spPr bwMode="auto">
          <a:xfrm>
            <a:off x="6553489" y="6248684"/>
            <a:ext cx="1905000" cy="456640"/>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lvl1pPr algn="r" defTabSz="913645">
              <a:buFontTx/>
              <a:buNone/>
              <a:defRPr sz="1400">
                <a:solidFill>
                  <a:schemeClr val="bg2"/>
                </a:solidFill>
              </a:defRPr>
            </a:lvl1pPr>
          </a:lstStyle>
          <a:p>
            <a:pPr eaLnBrk="0" hangingPunct="0">
              <a:spcBef>
                <a:spcPct val="50000"/>
              </a:spcBef>
            </a:pPr>
            <a:fld id="{63CC0F41-C675-4FA2-A6BC-4E00AEA73767}" type="slidenum">
              <a:rPr lang="en-US" baseline="0">
                <a:solidFill>
                  <a:srgbClr val="578963"/>
                </a:solidFill>
                <a:latin typeface="Times New Roman" pitchFamily="18" charset="0"/>
              </a:rPr>
              <a:pPr eaLnBrk="0" hangingPunct="0">
                <a:spcBef>
                  <a:spcPct val="50000"/>
                </a:spcBef>
              </a:pPr>
              <a:t>‹#›</a:t>
            </a:fld>
            <a:endParaRPr lang="en-US" baseline="0">
              <a:solidFill>
                <a:srgbClr val="578963"/>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ftr="0" dt="0"/>
  <p:txStyles>
    <p:titleStyle>
      <a:lvl1pPr algn="l" defTabSz="913645" rtl="0" eaLnBrk="0" fontAlgn="base" hangingPunct="0">
        <a:spcBef>
          <a:spcPct val="0"/>
        </a:spcBef>
        <a:spcAft>
          <a:spcPct val="0"/>
        </a:spcAft>
        <a:defRPr kumimoji="1" sz="4400">
          <a:solidFill>
            <a:schemeClr val="tx2"/>
          </a:solidFill>
          <a:latin typeface="+mj-lt"/>
          <a:ea typeface="+mj-ea"/>
          <a:cs typeface="+mj-cs"/>
        </a:defRPr>
      </a:lvl1pPr>
      <a:lvl2pPr algn="l" defTabSz="913645" rtl="0" eaLnBrk="0" fontAlgn="base" hangingPunct="0">
        <a:spcBef>
          <a:spcPct val="0"/>
        </a:spcBef>
        <a:spcAft>
          <a:spcPct val="0"/>
        </a:spcAft>
        <a:defRPr kumimoji="1" sz="4400">
          <a:solidFill>
            <a:schemeClr val="tx2"/>
          </a:solidFill>
          <a:latin typeface="Times New Roman" pitchFamily="18" charset="0"/>
        </a:defRPr>
      </a:lvl2pPr>
      <a:lvl3pPr algn="l" defTabSz="913645" rtl="0" eaLnBrk="0" fontAlgn="base" hangingPunct="0">
        <a:spcBef>
          <a:spcPct val="0"/>
        </a:spcBef>
        <a:spcAft>
          <a:spcPct val="0"/>
        </a:spcAft>
        <a:defRPr kumimoji="1" sz="4400">
          <a:solidFill>
            <a:schemeClr val="tx2"/>
          </a:solidFill>
          <a:latin typeface="Times New Roman" pitchFamily="18" charset="0"/>
        </a:defRPr>
      </a:lvl3pPr>
      <a:lvl4pPr algn="l" defTabSz="913645" rtl="0" eaLnBrk="0" fontAlgn="base" hangingPunct="0">
        <a:spcBef>
          <a:spcPct val="0"/>
        </a:spcBef>
        <a:spcAft>
          <a:spcPct val="0"/>
        </a:spcAft>
        <a:defRPr kumimoji="1" sz="4400">
          <a:solidFill>
            <a:schemeClr val="tx2"/>
          </a:solidFill>
          <a:latin typeface="Times New Roman" pitchFamily="18" charset="0"/>
        </a:defRPr>
      </a:lvl4pPr>
      <a:lvl5pPr algn="l" defTabSz="913645" rtl="0" eaLnBrk="0" fontAlgn="base" hangingPunct="0">
        <a:spcBef>
          <a:spcPct val="0"/>
        </a:spcBef>
        <a:spcAft>
          <a:spcPct val="0"/>
        </a:spcAft>
        <a:defRPr kumimoji="1" sz="4400">
          <a:solidFill>
            <a:schemeClr val="tx2"/>
          </a:solidFill>
          <a:latin typeface="Times New Roman" pitchFamily="18" charset="0"/>
        </a:defRPr>
      </a:lvl5pPr>
      <a:lvl6pPr marL="409859" algn="l" defTabSz="913645" rtl="0" eaLnBrk="0" fontAlgn="base" hangingPunct="0">
        <a:spcBef>
          <a:spcPct val="0"/>
        </a:spcBef>
        <a:spcAft>
          <a:spcPct val="0"/>
        </a:spcAft>
        <a:defRPr kumimoji="1" sz="4400">
          <a:solidFill>
            <a:schemeClr val="tx2"/>
          </a:solidFill>
          <a:latin typeface="Times New Roman" pitchFamily="18" charset="0"/>
        </a:defRPr>
      </a:lvl6pPr>
      <a:lvl7pPr marL="819719" algn="l" defTabSz="913645" rtl="0" eaLnBrk="0" fontAlgn="base" hangingPunct="0">
        <a:spcBef>
          <a:spcPct val="0"/>
        </a:spcBef>
        <a:spcAft>
          <a:spcPct val="0"/>
        </a:spcAft>
        <a:defRPr kumimoji="1" sz="4400">
          <a:solidFill>
            <a:schemeClr val="tx2"/>
          </a:solidFill>
          <a:latin typeface="Times New Roman" pitchFamily="18" charset="0"/>
        </a:defRPr>
      </a:lvl7pPr>
      <a:lvl8pPr marL="1229579" algn="l" defTabSz="913645" rtl="0" eaLnBrk="0" fontAlgn="base" hangingPunct="0">
        <a:spcBef>
          <a:spcPct val="0"/>
        </a:spcBef>
        <a:spcAft>
          <a:spcPct val="0"/>
        </a:spcAft>
        <a:defRPr kumimoji="1" sz="4400">
          <a:solidFill>
            <a:schemeClr val="tx2"/>
          </a:solidFill>
          <a:latin typeface="Times New Roman" pitchFamily="18" charset="0"/>
        </a:defRPr>
      </a:lvl8pPr>
      <a:lvl9pPr marL="1639439" algn="l" defTabSz="913645" rtl="0" eaLnBrk="0" fontAlgn="base" hangingPunct="0">
        <a:spcBef>
          <a:spcPct val="0"/>
        </a:spcBef>
        <a:spcAft>
          <a:spcPct val="0"/>
        </a:spcAft>
        <a:defRPr kumimoji="1" sz="4400">
          <a:solidFill>
            <a:schemeClr val="tx2"/>
          </a:solidFill>
          <a:latin typeface="Times New Roman" pitchFamily="18" charset="0"/>
        </a:defRPr>
      </a:lvl9pPr>
    </p:titleStyle>
    <p:bodyStyle>
      <a:lvl1pPr marL="342973" indent="-342973" algn="l" defTabSz="913645"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1447" indent="-284624" algn="l" defTabSz="913645"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1347" indent="-227704" algn="l" defTabSz="913645" rtl="0" eaLnBrk="0" fontAlgn="base" hangingPunct="0">
        <a:spcBef>
          <a:spcPct val="20000"/>
        </a:spcBef>
        <a:spcAft>
          <a:spcPct val="0"/>
        </a:spcAft>
        <a:buChar char="•"/>
        <a:defRPr kumimoji="1" sz="2400">
          <a:solidFill>
            <a:schemeClr val="tx1"/>
          </a:solidFill>
          <a:latin typeface="+mn-lt"/>
        </a:defRPr>
      </a:lvl3pPr>
      <a:lvl4pPr marL="1598169" indent="-227704" algn="l" defTabSz="913645" rtl="0" eaLnBrk="0" fontAlgn="base" hangingPunct="0">
        <a:spcBef>
          <a:spcPct val="20000"/>
        </a:spcBef>
        <a:spcAft>
          <a:spcPct val="0"/>
        </a:spcAft>
        <a:buChar char="–"/>
        <a:defRPr kumimoji="1" sz="2000">
          <a:solidFill>
            <a:schemeClr val="tx1"/>
          </a:solidFill>
          <a:latin typeface="+mn-lt"/>
        </a:defRPr>
      </a:lvl4pPr>
      <a:lvl5pPr marL="2054990" indent="-227704" algn="l" defTabSz="913645" rtl="0" eaLnBrk="0" fontAlgn="base" hangingPunct="0">
        <a:spcBef>
          <a:spcPct val="20000"/>
        </a:spcBef>
        <a:spcAft>
          <a:spcPct val="0"/>
        </a:spcAft>
        <a:buChar char="»"/>
        <a:defRPr kumimoji="1" sz="2000">
          <a:solidFill>
            <a:schemeClr val="tx1"/>
          </a:solidFill>
          <a:latin typeface="+mn-lt"/>
        </a:defRPr>
      </a:lvl5pPr>
      <a:lvl6pPr marL="2464846" indent="-227704" algn="l" defTabSz="913645" rtl="0" eaLnBrk="0" fontAlgn="base" hangingPunct="0">
        <a:spcBef>
          <a:spcPct val="20000"/>
        </a:spcBef>
        <a:spcAft>
          <a:spcPct val="0"/>
        </a:spcAft>
        <a:buChar char="»"/>
        <a:defRPr kumimoji="1" sz="2000">
          <a:solidFill>
            <a:schemeClr val="tx1"/>
          </a:solidFill>
          <a:latin typeface="+mn-lt"/>
        </a:defRPr>
      </a:lvl6pPr>
      <a:lvl7pPr marL="2874710" indent="-227704" algn="l" defTabSz="913645" rtl="0" eaLnBrk="0" fontAlgn="base" hangingPunct="0">
        <a:spcBef>
          <a:spcPct val="20000"/>
        </a:spcBef>
        <a:spcAft>
          <a:spcPct val="0"/>
        </a:spcAft>
        <a:buChar char="»"/>
        <a:defRPr kumimoji="1" sz="2000">
          <a:solidFill>
            <a:schemeClr val="tx1"/>
          </a:solidFill>
          <a:latin typeface="+mn-lt"/>
        </a:defRPr>
      </a:lvl7pPr>
      <a:lvl8pPr marL="3284568" indent="-227704" algn="l" defTabSz="913645" rtl="0" eaLnBrk="0" fontAlgn="base" hangingPunct="0">
        <a:spcBef>
          <a:spcPct val="20000"/>
        </a:spcBef>
        <a:spcAft>
          <a:spcPct val="0"/>
        </a:spcAft>
        <a:buChar char="»"/>
        <a:defRPr kumimoji="1" sz="2000">
          <a:solidFill>
            <a:schemeClr val="tx1"/>
          </a:solidFill>
          <a:latin typeface="+mn-lt"/>
        </a:defRPr>
      </a:lvl8pPr>
      <a:lvl9pPr marL="3694430" indent="-227704" algn="l" defTabSz="913645"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819719" rtl="0" eaLnBrk="1" latinLnBrk="0" hangingPunct="1">
        <a:defRPr sz="1600" kern="1200">
          <a:solidFill>
            <a:schemeClr val="tx1"/>
          </a:solidFill>
          <a:latin typeface="+mn-lt"/>
          <a:ea typeface="+mn-ea"/>
          <a:cs typeface="+mn-cs"/>
        </a:defRPr>
      </a:lvl1pPr>
      <a:lvl2pPr marL="409859" algn="l" defTabSz="819719" rtl="0" eaLnBrk="1" latinLnBrk="0" hangingPunct="1">
        <a:defRPr sz="1600" kern="1200">
          <a:solidFill>
            <a:schemeClr val="tx1"/>
          </a:solidFill>
          <a:latin typeface="+mn-lt"/>
          <a:ea typeface="+mn-ea"/>
          <a:cs typeface="+mn-cs"/>
        </a:defRPr>
      </a:lvl2pPr>
      <a:lvl3pPr marL="819719" algn="l" defTabSz="819719" rtl="0" eaLnBrk="1" latinLnBrk="0" hangingPunct="1">
        <a:defRPr sz="1600" kern="1200">
          <a:solidFill>
            <a:schemeClr val="tx1"/>
          </a:solidFill>
          <a:latin typeface="+mn-lt"/>
          <a:ea typeface="+mn-ea"/>
          <a:cs typeface="+mn-cs"/>
        </a:defRPr>
      </a:lvl3pPr>
      <a:lvl4pPr marL="1229579" algn="l" defTabSz="819719" rtl="0" eaLnBrk="1" latinLnBrk="0" hangingPunct="1">
        <a:defRPr sz="1600" kern="1200">
          <a:solidFill>
            <a:schemeClr val="tx1"/>
          </a:solidFill>
          <a:latin typeface="+mn-lt"/>
          <a:ea typeface="+mn-ea"/>
          <a:cs typeface="+mn-cs"/>
        </a:defRPr>
      </a:lvl4pPr>
      <a:lvl5pPr marL="1639439" algn="l" defTabSz="819719" rtl="0" eaLnBrk="1" latinLnBrk="0" hangingPunct="1">
        <a:defRPr sz="1600" kern="1200">
          <a:solidFill>
            <a:schemeClr val="tx1"/>
          </a:solidFill>
          <a:latin typeface="+mn-lt"/>
          <a:ea typeface="+mn-ea"/>
          <a:cs typeface="+mn-cs"/>
        </a:defRPr>
      </a:lvl5pPr>
      <a:lvl6pPr marL="2049298" algn="l" defTabSz="819719" rtl="0" eaLnBrk="1" latinLnBrk="0" hangingPunct="1">
        <a:defRPr sz="1600" kern="1200">
          <a:solidFill>
            <a:schemeClr val="tx1"/>
          </a:solidFill>
          <a:latin typeface="+mn-lt"/>
          <a:ea typeface="+mn-ea"/>
          <a:cs typeface="+mn-cs"/>
        </a:defRPr>
      </a:lvl6pPr>
      <a:lvl7pPr marL="2459159" algn="l" defTabSz="819719" rtl="0" eaLnBrk="1" latinLnBrk="0" hangingPunct="1">
        <a:defRPr sz="1600" kern="1200">
          <a:solidFill>
            <a:schemeClr val="tx1"/>
          </a:solidFill>
          <a:latin typeface="+mn-lt"/>
          <a:ea typeface="+mn-ea"/>
          <a:cs typeface="+mn-cs"/>
        </a:defRPr>
      </a:lvl7pPr>
      <a:lvl8pPr marL="2869017" algn="l" defTabSz="819719" rtl="0" eaLnBrk="1" latinLnBrk="0" hangingPunct="1">
        <a:defRPr sz="1600" kern="1200">
          <a:solidFill>
            <a:schemeClr val="tx1"/>
          </a:solidFill>
          <a:latin typeface="+mn-lt"/>
          <a:ea typeface="+mn-ea"/>
          <a:cs typeface="+mn-cs"/>
        </a:defRPr>
      </a:lvl8pPr>
      <a:lvl9pPr marL="3278876" algn="l" defTabSz="819719"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85387D03-3C3B-478B-9F59-CC6A41C21E47}" type="datetimeFigureOut">
              <a:rPr lang="en-US" baseline="0" smtClean="0">
                <a:solidFill>
                  <a:prstClr val="white">
                    <a:shade val="50000"/>
                  </a:prstClr>
                </a:solidFill>
                <a:latin typeface="Book Antiqua"/>
              </a:rPr>
              <a:pPr fontAlgn="auto">
                <a:spcBef>
                  <a:spcPts val="0"/>
                </a:spcBef>
                <a:spcAft>
                  <a:spcPts val="0"/>
                </a:spcAft>
              </a:pPr>
              <a:t>4/7/2012</a:t>
            </a:fld>
            <a:endParaRPr lang="en-US" baseline="0">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US" baseline="0">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B79B1A93-137F-4692-843E-C8A701CFA733}" type="slidenum">
              <a:rPr lang="en-US" baseline="0" smtClean="0">
                <a:solidFill>
                  <a:prstClr val="white">
                    <a:shade val="50000"/>
                  </a:prstClr>
                </a:solidFill>
                <a:latin typeface="Book Antiqua"/>
              </a:rPr>
              <a:pPr fontAlgn="auto">
                <a:spcBef>
                  <a:spcPts val="0"/>
                </a:spcBef>
                <a:spcAft>
                  <a:spcPts val="0"/>
                </a:spcAft>
              </a:pPr>
              <a:t>‹#›</a:t>
            </a:fld>
            <a:endParaRPr lang="en-US" baseline="0">
              <a:solidFill>
                <a:prstClr val="white">
                  <a:shade val="50000"/>
                </a:prstClr>
              </a:solidFill>
              <a:latin typeface="Book Antiqua"/>
            </a:endParaRPr>
          </a:p>
        </p:txBody>
      </p:sp>
    </p:spTree>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8.xml"/><Relationship Id="rId1" Type="http://schemas.openxmlformats.org/officeDocument/2006/relationships/themeOverride" Target="../theme/themeOverride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2.xml"/><Relationship Id="rId1" Type="http://schemas.openxmlformats.org/officeDocument/2006/relationships/themeOverride" Target="../theme/themeOverride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2.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hyperlink" Target="http://arxiv.org/abs/1203.2712" TargetMode="External"/><Relationship Id="rId2" Type="http://schemas.openxmlformats.org/officeDocument/2006/relationships/image" Target="../media/image5.png"/><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image" Target="../media/image44.jpe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0.xml"/><Relationship Id="rId1" Type="http://schemas.openxmlformats.org/officeDocument/2006/relationships/vmlDrawing" Target="../drawings/vmlDrawing12.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81.xml"/><Relationship Id="rId1" Type="http://schemas.openxmlformats.org/officeDocument/2006/relationships/vmlDrawing" Target="../drawings/vmlDrawing13.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0.xml"/><Relationship Id="rId1" Type="http://schemas.openxmlformats.org/officeDocument/2006/relationships/vmlDrawing" Target="../drawings/vmlDrawing14.v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84.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95.xml"/><Relationship Id="rId4" Type="http://schemas.openxmlformats.org/officeDocument/2006/relationships/image" Target="../media/image68.jpeg"/></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ne.ncsu.edu/nrp/ucns.html" TargetMode="External"/><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ucn.web.psi.ch/ucn_source_project.htm" TargetMode="Externa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28600"/>
            <a:ext cx="6477000" cy="3276600"/>
          </a:xfrm>
        </p:spPr>
        <p:txBody>
          <a:bodyPr>
            <a:normAutofit fontScale="90000"/>
          </a:bodyPr>
          <a:lstStyle/>
          <a:p>
            <a:r>
              <a:rPr lang="en-US" dirty="0" smtClean="0">
                <a:solidFill>
                  <a:srgbClr val="FFFF00"/>
                </a:solidFill>
              </a:rPr>
              <a:t>Polarized</a:t>
            </a:r>
            <a:r>
              <a:rPr lang="en-US" dirty="0" smtClean="0"/>
              <a:t> nuclear </a:t>
            </a:r>
            <a:r>
              <a:rPr lang="en-US" dirty="0" smtClean="0">
                <a:solidFill>
                  <a:srgbClr val="FFFF00"/>
                </a:solidFill>
              </a:rPr>
              <a:t>target</a:t>
            </a:r>
            <a:r>
              <a:rPr lang="en-US" dirty="0" smtClean="0"/>
              <a:t> based on parahydrogen induced</a:t>
            </a:r>
            <a:br>
              <a:rPr lang="en-US" dirty="0" smtClean="0"/>
            </a:br>
            <a:r>
              <a:rPr lang="en-US" dirty="0" smtClean="0"/>
              <a:t>polarization</a:t>
            </a:r>
            <a:endParaRPr lang="en-US" dirty="0"/>
          </a:p>
        </p:txBody>
      </p:sp>
      <p:sp>
        <p:nvSpPr>
          <p:cNvPr id="5" name="Subtitle 4"/>
          <p:cNvSpPr txBox="1">
            <a:spLocks noGrp="1"/>
          </p:cNvSpPr>
          <p:nvPr>
            <p:ph type="subTitle" idx="1"/>
          </p:nvPr>
        </p:nvSpPr>
        <p:spPr>
          <a:xfrm>
            <a:off x="137160" y="3940694"/>
            <a:ext cx="8839200" cy="2698683"/>
          </a:xfrm>
          <a:prstGeom prst="rect">
            <a:avLst/>
          </a:prstGeom>
          <a:noFill/>
        </p:spPr>
        <p:txBody>
          <a:bodyPr wrap="square" lIns="63496" tIns="31748" rIns="63496" bIns="31748" rtlCol="0">
            <a:spAutoFit/>
          </a:bodyPr>
          <a:lstStyle/>
          <a:p>
            <a:pPr marL="952439" indent="-952439"/>
            <a:r>
              <a:rPr lang="en-US" b="1" dirty="0" smtClean="0">
                <a:solidFill>
                  <a:srgbClr val="92D050"/>
                </a:solidFill>
                <a:latin typeface="Times New Roman" pitchFamily="18" charset="0"/>
                <a:cs typeface="Times New Roman" pitchFamily="18" charset="0"/>
              </a:rPr>
              <a:t>D. Budker</a:t>
            </a:r>
            <a:r>
              <a:rPr lang="en-US" b="1" baseline="30000" dirty="0" smtClean="0">
                <a:solidFill>
                  <a:srgbClr val="92D050"/>
                </a:solidFill>
                <a:latin typeface="Times New Roman" pitchFamily="18" charset="0"/>
                <a:cs typeface="Times New Roman" pitchFamily="18" charset="0"/>
              </a:rPr>
              <a:t>1,2</a:t>
            </a:r>
            <a:r>
              <a:rPr lang="en-US" b="1" dirty="0" smtClean="0">
                <a:solidFill>
                  <a:srgbClr val="92D050"/>
                </a:solidFill>
                <a:latin typeface="Times New Roman" pitchFamily="18" charset="0"/>
                <a:cs typeface="Times New Roman" pitchFamily="18" charset="0"/>
              </a:rPr>
              <a:t>, M. P. Ledbetter</a:t>
            </a:r>
            <a:r>
              <a:rPr lang="en-US" b="1" baseline="30000" dirty="0" smtClean="0">
                <a:solidFill>
                  <a:srgbClr val="92D050"/>
                </a:solidFill>
                <a:latin typeface="Times New Roman" pitchFamily="18" charset="0"/>
                <a:cs typeface="Times New Roman" pitchFamily="18" charset="0"/>
              </a:rPr>
              <a:t>1</a:t>
            </a:r>
            <a:r>
              <a:rPr lang="en-US" b="1" dirty="0" smtClean="0">
                <a:solidFill>
                  <a:srgbClr val="92D050"/>
                </a:solidFill>
                <a:latin typeface="Times New Roman" pitchFamily="18" charset="0"/>
                <a:cs typeface="Times New Roman" pitchFamily="18" charset="0"/>
              </a:rPr>
              <a:t>, A. Appelt</a:t>
            </a:r>
            <a:r>
              <a:rPr lang="en-US" b="1" baseline="30000" dirty="0" smtClean="0">
                <a:solidFill>
                  <a:srgbClr val="92D050"/>
                </a:solidFill>
                <a:latin typeface="Times New Roman" pitchFamily="18" charset="0"/>
                <a:cs typeface="Times New Roman" pitchFamily="18" charset="0"/>
              </a:rPr>
              <a:t>3</a:t>
            </a:r>
            <a:r>
              <a:rPr lang="en-US" b="1" dirty="0" smtClean="0">
                <a:solidFill>
                  <a:srgbClr val="92D050"/>
                </a:solidFill>
                <a:latin typeface="Times New Roman" pitchFamily="18" charset="0"/>
                <a:cs typeface="Times New Roman" pitchFamily="18" charset="0"/>
              </a:rPr>
              <a:t>, </a:t>
            </a:r>
          </a:p>
          <a:p>
            <a:pPr marL="952439" indent="-952439"/>
            <a:r>
              <a:rPr lang="en-US" b="1" dirty="0" smtClean="0">
                <a:solidFill>
                  <a:srgbClr val="92D050"/>
                </a:solidFill>
                <a:latin typeface="Times New Roman" pitchFamily="18" charset="0"/>
                <a:cs typeface="Times New Roman" pitchFamily="18" charset="0"/>
              </a:rPr>
              <a:t>L. S. Bouchard</a:t>
            </a:r>
            <a:r>
              <a:rPr lang="en-US" b="1" baseline="30000" dirty="0" smtClean="0">
                <a:solidFill>
                  <a:srgbClr val="92D050"/>
                </a:solidFill>
                <a:latin typeface="Times New Roman" pitchFamily="18" charset="0"/>
                <a:cs typeface="Times New Roman" pitchFamily="18" charset="0"/>
              </a:rPr>
              <a:t>4</a:t>
            </a:r>
            <a:r>
              <a:rPr lang="en-US" b="1" dirty="0" smtClean="0">
                <a:solidFill>
                  <a:srgbClr val="92D050"/>
                </a:solidFill>
                <a:latin typeface="Times New Roman" pitchFamily="18" charset="0"/>
                <a:cs typeface="Times New Roman" pitchFamily="18" charset="0"/>
              </a:rPr>
              <a:t>,  and B. Wojtsekhowski</a:t>
            </a:r>
            <a:r>
              <a:rPr lang="en-US" b="1" baseline="30000" dirty="0" smtClean="0">
                <a:solidFill>
                  <a:srgbClr val="92D050"/>
                </a:solidFill>
                <a:latin typeface="Times New Roman" pitchFamily="18" charset="0"/>
                <a:cs typeface="Times New Roman" pitchFamily="18" charset="0"/>
              </a:rPr>
              <a:t>5</a:t>
            </a:r>
            <a:r>
              <a:rPr lang="en-US" b="1" dirty="0" smtClean="0">
                <a:solidFill>
                  <a:srgbClr val="92D050"/>
                </a:solidFill>
                <a:latin typeface="Times New Roman" pitchFamily="18" charset="0"/>
                <a:cs typeface="Times New Roman" pitchFamily="18" charset="0"/>
              </a:rPr>
              <a:t>  </a:t>
            </a:r>
          </a:p>
          <a:p>
            <a:pPr marL="952439" indent="-952439">
              <a:buAutoNum type="alphaUcPeriod"/>
            </a:pPr>
            <a:endParaRPr lang="en-US" b="1" u="sng" dirty="0" smtClean="0">
              <a:latin typeface="Times New Roman" pitchFamily="18" charset="0"/>
              <a:cs typeface="Times New Roman" pitchFamily="18" charset="0"/>
            </a:endParaRPr>
          </a:p>
          <a:p>
            <a:pPr marL="952439" indent="-952439"/>
            <a:r>
              <a:rPr lang="en-US" b="1" baseline="30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UC </a:t>
            </a:r>
            <a:r>
              <a:rPr lang="en-US" b="1" dirty="0" smtClean="0">
                <a:latin typeface="Times New Roman" pitchFamily="18" charset="0"/>
                <a:cs typeface="Times New Roman" pitchFamily="18" charset="0"/>
              </a:rPr>
              <a:t>Berkeley-</a:t>
            </a:r>
            <a:r>
              <a:rPr lang="en-US" b="1" baseline="30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LBNL-</a:t>
            </a:r>
            <a:r>
              <a:rPr lang="en-US" b="1" baseline="30000"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Aachen-</a:t>
            </a:r>
            <a:r>
              <a:rPr lang="en-US" b="1" baseline="30000" dirty="0" smtClean="0">
                <a:latin typeface="Times New Roman" pitchFamily="18" charset="0"/>
                <a:cs typeface="Times New Roman" pitchFamily="18" charset="0"/>
              </a:rPr>
              <a:t>4</a:t>
            </a:r>
            <a:r>
              <a:rPr lang="en-US" b="1" dirty="0" smtClean="0">
                <a:latin typeface="Times New Roman" pitchFamily="18" charset="0"/>
                <a:cs typeface="Times New Roman" pitchFamily="18" charset="0"/>
              </a:rPr>
              <a:t>UCLA-</a:t>
            </a:r>
            <a:r>
              <a:rPr lang="en-US" b="1" baseline="30000" dirty="0" smtClean="0">
                <a:latin typeface="Times New Roman" pitchFamily="18" charset="0"/>
                <a:cs typeface="Times New Roman" pitchFamily="18" charset="0"/>
              </a:rPr>
              <a:t>5</a:t>
            </a:r>
            <a:r>
              <a:rPr lang="en-US" b="1" dirty="0" smtClean="0">
                <a:latin typeface="Times New Roman" pitchFamily="18" charset="0"/>
                <a:cs typeface="Times New Roman" pitchFamily="18" charset="0"/>
              </a:rPr>
              <a:t>JLAB</a:t>
            </a:r>
            <a:endParaRPr lang="en-US" sz="2800" b="1" dirty="0" smtClean="0">
              <a:latin typeface="Times New Roman" pitchFamily="18" charset="0"/>
              <a:cs typeface="Times New Roman" pitchFamily="18" charset="0"/>
            </a:endParaRPr>
          </a:p>
          <a:p>
            <a:pPr marL="952439" indent="-952439"/>
            <a:endParaRPr lang="en-US" sz="2800" b="1" dirty="0" smtClean="0">
              <a:latin typeface="Times New Roman" pitchFamily="18" charset="0"/>
              <a:cs typeface="Times New Roman" pitchFamily="18" charset="0"/>
            </a:endParaRPr>
          </a:p>
          <a:p>
            <a:pPr marL="952439" indent="-952439" algn="ctr"/>
            <a:endParaRPr lang="en-US" sz="1100" b="1" baseline="30000" dirty="0" smtClean="0">
              <a:latin typeface="Times New Roman" pitchFamily="18" charset="0"/>
              <a:cs typeface="Times New Roman" pitchFamily="18" charset="0"/>
            </a:endParaRPr>
          </a:p>
        </p:txBody>
      </p:sp>
      <p:pic>
        <p:nvPicPr>
          <p:cNvPr id="6" name="Picture 103" descr="http://bavm2010.eecs.berkeley.edu/berkeley_seal.gif"/>
          <p:cNvPicPr>
            <a:picLocks noChangeAspect="1" noChangeArrowheads="1"/>
          </p:cNvPicPr>
          <p:nvPr/>
        </p:nvPicPr>
        <p:blipFill>
          <a:blip r:embed="rId2" cstate="print"/>
          <a:srcRect/>
          <a:stretch>
            <a:fillRect/>
          </a:stretch>
        </p:blipFill>
        <p:spPr bwMode="auto">
          <a:xfrm>
            <a:off x="0" y="0"/>
            <a:ext cx="2362200" cy="2362200"/>
          </a:xfrm>
          <a:prstGeom prst="rect">
            <a:avLst/>
          </a:prstGeom>
          <a:solidFill>
            <a:srgbClr val="FFFF00"/>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762000" y="228600"/>
            <a:ext cx="7772400" cy="1143000"/>
          </a:xfrm>
          <a:solidFill>
            <a:srgbClr val="FFFF00"/>
          </a:solidFill>
        </p:spPr>
        <p:txBody>
          <a:bodyPr/>
          <a:lstStyle/>
          <a:p>
            <a:pPr eaLnBrk="1" hangingPunct="1"/>
            <a:r>
              <a:rPr lang="en-US" sz="4000" smtClean="0"/>
              <a:t>Universal Statistical Sensitivity Formula</a:t>
            </a:r>
          </a:p>
        </p:txBody>
      </p:sp>
      <p:graphicFrame>
        <p:nvGraphicFramePr>
          <p:cNvPr id="3074" name="Object 4"/>
          <p:cNvGraphicFramePr>
            <a:graphicFrameLocks noChangeAspect="1"/>
          </p:cNvGraphicFramePr>
          <p:nvPr>
            <p:ph idx="1"/>
          </p:nvPr>
        </p:nvGraphicFramePr>
        <p:xfrm>
          <a:off x="1676400" y="1676400"/>
          <a:ext cx="6096000" cy="2051050"/>
        </p:xfrm>
        <a:graphic>
          <a:graphicData uri="http://schemas.openxmlformats.org/presentationml/2006/ole">
            <p:oleObj spid="_x0000_s496642" name="Equation" r:id="rId3" imgW="1358640" imgH="457200" progId="Equation.3">
              <p:embed/>
            </p:oleObj>
          </a:graphicData>
        </a:graphic>
      </p:graphicFrame>
      <p:sp>
        <p:nvSpPr>
          <p:cNvPr id="3077" name="Text Box 6"/>
          <p:cNvSpPr txBox="1">
            <a:spLocks noChangeArrowheads="1"/>
          </p:cNvSpPr>
          <p:nvPr/>
        </p:nvSpPr>
        <p:spPr bwMode="auto">
          <a:xfrm>
            <a:off x="228600" y="4724400"/>
            <a:ext cx="6705600" cy="366713"/>
          </a:xfrm>
          <a:prstGeom prst="rect">
            <a:avLst/>
          </a:prstGeom>
          <a:solidFill>
            <a:srgbClr val="FFFF00"/>
          </a:solidFill>
          <a:ln w="9525">
            <a:noFill/>
            <a:miter lim="800000"/>
            <a:headEnd/>
            <a:tailEnd/>
          </a:ln>
        </p:spPr>
        <p:txBody>
          <a:bodyPr>
            <a:spAutoFit/>
          </a:bodyPr>
          <a:lstStyle/>
          <a:p>
            <a:pPr>
              <a:spcBef>
                <a:spcPct val="50000"/>
              </a:spcBef>
            </a:pPr>
            <a:r>
              <a:rPr lang="en-US" baseline="0" smtClean="0">
                <a:solidFill>
                  <a:srgbClr val="000000"/>
                </a:solidFill>
              </a:rPr>
              <a:t>Electric field	Number of Particles 	Coherence Time	</a:t>
            </a:r>
          </a:p>
        </p:txBody>
      </p:sp>
      <p:sp>
        <p:nvSpPr>
          <p:cNvPr id="3078" name="Line 7"/>
          <p:cNvSpPr>
            <a:spLocks noChangeShapeType="1"/>
          </p:cNvSpPr>
          <p:nvPr/>
        </p:nvSpPr>
        <p:spPr bwMode="auto">
          <a:xfrm flipV="1">
            <a:off x="1447800" y="3505200"/>
            <a:ext cx="3429000" cy="1295400"/>
          </a:xfrm>
          <a:prstGeom prst="line">
            <a:avLst/>
          </a:prstGeom>
          <a:noFill/>
          <a:ln w="38100">
            <a:solidFill>
              <a:srgbClr val="FF0000"/>
            </a:solidFill>
            <a:round/>
            <a:headEnd/>
            <a:tailEnd type="triangle" w="med" len="med"/>
          </a:ln>
        </p:spPr>
        <p:txBody>
          <a:bodyPr/>
          <a:lstStyle/>
          <a:p>
            <a:endParaRPr lang="en-US" baseline="0" smtClean="0">
              <a:solidFill>
                <a:srgbClr val="000000"/>
              </a:solidFill>
            </a:endParaRPr>
          </a:p>
        </p:txBody>
      </p:sp>
      <p:sp>
        <p:nvSpPr>
          <p:cNvPr id="3079" name="Line 8"/>
          <p:cNvSpPr>
            <a:spLocks noChangeShapeType="1"/>
          </p:cNvSpPr>
          <p:nvPr/>
        </p:nvSpPr>
        <p:spPr bwMode="auto">
          <a:xfrm flipV="1">
            <a:off x="3962400" y="3581400"/>
            <a:ext cx="2362200" cy="1219200"/>
          </a:xfrm>
          <a:prstGeom prst="line">
            <a:avLst/>
          </a:prstGeom>
          <a:noFill/>
          <a:ln w="38100">
            <a:solidFill>
              <a:srgbClr val="FF0000"/>
            </a:solidFill>
            <a:round/>
            <a:headEnd/>
            <a:tailEnd type="triangle" w="med" len="med"/>
          </a:ln>
        </p:spPr>
        <p:txBody>
          <a:bodyPr/>
          <a:lstStyle/>
          <a:p>
            <a:endParaRPr lang="en-US" baseline="0" smtClean="0">
              <a:solidFill>
                <a:srgbClr val="000000"/>
              </a:solidFill>
            </a:endParaRPr>
          </a:p>
        </p:txBody>
      </p:sp>
      <p:sp>
        <p:nvSpPr>
          <p:cNvPr id="3080" name="Line 9"/>
          <p:cNvSpPr>
            <a:spLocks noChangeShapeType="1"/>
          </p:cNvSpPr>
          <p:nvPr/>
        </p:nvSpPr>
        <p:spPr bwMode="auto">
          <a:xfrm flipV="1">
            <a:off x="6477000" y="3581400"/>
            <a:ext cx="457200" cy="1219200"/>
          </a:xfrm>
          <a:prstGeom prst="line">
            <a:avLst/>
          </a:prstGeom>
          <a:noFill/>
          <a:ln w="38100">
            <a:solidFill>
              <a:srgbClr val="FF0000"/>
            </a:solidFill>
            <a:round/>
            <a:headEnd/>
            <a:tailEnd type="triangle" w="med" len="med"/>
          </a:ln>
        </p:spPr>
        <p:txBody>
          <a:bodyPr/>
          <a:lstStyle/>
          <a:p>
            <a:endParaRPr lang="en-US" baseline="0" smtClean="0">
              <a:solidFill>
                <a:srgbClr val="000000"/>
              </a:solidFill>
            </a:endParaRPr>
          </a:p>
        </p:txBody>
      </p:sp>
      <p:grpSp>
        <p:nvGrpSpPr>
          <p:cNvPr id="2" name="Group 13"/>
          <p:cNvGrpSpPr>
            <a:grpSpLocks/>
          </p:cNvGrpSpPr>
          <p:nvPr/>
        </p:nvGrpSpPr>
        <p:grpSpPr bwMode="auto">
          <a:xfrm>
            <a:off x="6019800" y="3581400"/>
            <a:ext cx="3124200" cy="2271713"/>
            <a:chOff x="3792" y="2256"/>
            <a:chExt cx="1968" cy="1431"/>
          </a:xfrm>
        </p:grpSpPr>
        <p:sp>
          <p:nvSpPr>
            <p:cNvPr id="3082" name="Text Box 11"/>
            <p:cNvSpPr txBox="1">
              <a:spLocks noChangeArrowheads="1"/>
            </p:cNvSpPr>
            <p:nvPr/>
          </p:nvSpPr>
          <p:spPr bwMode="auto">
            <a:xfrm>
              <a:off x="3792" y="3456"/>
              <a:ext cx="1968" cy="231"/>
            </a:xfrm>
            <a:prstGeom prst="rect">
              <a:avLst/>
            </a:prstGeom>
            <a:solidFill>
              <a:srgbClr val="FFFF00"/>
            </a:solidFill>
            <a:ln w="9525">
              <a:noFill/>
              <a:miter lim="800000"/>
              <a:headEnd/>
              <a:tailEnd/>
            </a:ln>
          </p:spPr>
          <p:txBody>
            <a:bodyPr>
              <a:spAutoFit/>
            </a:bodyPr>
            <a:lstStyle/>
            <a:p>
              <a:pPr>
                <a:spcBef>
                  <a:spcPct val="50000"/>
                </a:spcBef>
              </a:pPr>
              <a:r>
                <a:rPr lang="en-US" baseline="0" smtClean="0">
                  <a:solidFill>
                    <a:srgbClr val="000000"/>
                  </a:solidFill>
                </a:rPr>
                <a:t>Lifetime of Experimentalist</a:t>
              </a:r>
            </a:p>
          </p:txBody>
        </p:sp>
        <p:sp>
          <p:nvSpPr>
            <p:cNvPr id="3083" name="Line 12"/>
            <p:cNvSpPr>
              <a:spLocks noChangeShapeType="1"/>
            </p:cNvSpPr>
            <p:nvPr/>
          </p:nvSpPr>
          <p:spPr bwMode="auto">
            <a:xfrm flipH="1" flipV="1">
              <a:off x="4560" y="2256"/>
              <a:ext cx="480" cy="1248"/>
            </a:xfrm>
            <a:prstGeom prst="line">
              <a:avLst/>
            </a:prstGeom>
            <a:noFill/>
            <a:ln w="38100">
              <a:solidFill>
                <a:srgbClr val="FF0000"/>
              </a:solidFill>
              <a:round/>
              <a:headEnd/>
              <a:tailEnd type="triangle" w="med" len="med"/>
            </a:ln>
          </p:spPr>
          <p:txBody>
            <a:bodyPr/>
            <a:lstStyle/>
            <a:p>
              <a:endParaRPr lang="en-US" baseline="0" smtClean="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685800" y="76200"/>
            <a:ext cx="7772400" cy="1143000"/>
          </a:xfrm>
        </p:spPr>
        <p:txBody>
          <a:bodyPr/>
          <a:lstStyle/>
          <a:p>
            <a:r>
              <a:rPr lang="en-US" dirty="0" smtClean="0">
                <a:solidFill>
                  <a:srgbClr val="FFFF00"/>
                </a:solidFill>
              </a:rPr>
              <a:t>EDM</a:t>
            </a:r>
            <a:r>
              <a:rPr lang="en-US" dirty="0" smtClean="0"/>
              <a:t> limits:  </a:t>
            </a:r>
            <a:r>
              <a:rPr lang="en-US" dirty="0" smtClean="0">
                <a:solidFill>
                  <a:srgbClr val="92D050"/>
                </a:solidFill>
              </a:rPr>
              <a:t>state-of-the-art</a:t>
            </a:r>
            <a:endParaRPr lang="en-US" dirty="0">
              <a:solidFill>
                <a:srgbClr val="92D050"/>
              </a:solidFill>
            </a:endParaRPr>
          </a:p>
        </p:txBody>
      </p:sp>
      <p:pic>
        <p:nvPicPr>
          <p:cNvPr id="648195" name="Picture 3"/>
          <p:cNvPicPr>
            <a:picLocks noChangeAspect="1" noChangeArrowheads="1"/>
          </p:cNvPicPr>
          <p:nvPr/>
        </p:nvPicPr>
        <p:blipFill>
          <a:blip r:embed="rId2" cstate="print"/>
          <a:srcRect/>
          <a:stretch>
            <a:fillRect/>
          </a:stretch>
        </p:blipFill>
        <p:spPr bwMode="auto">
          <a:xfrm>
            <a:off x="0" y="1981200"/>
            <a:ext cx="9144000" cy="1550926"/>
          </a:xfrm>
          <a:prstGeom prst="rect">
            <a:avLst/>
          </a:prstGeom>
          <a:noFill/>
          <a:ln w="9525">
            <a:noFill/>
            <a:miter lim="800000"/>
            <a:headEnd/>
            <a:tailEnd/>
          </a:ln>
        </p:spPr>
      </p:pic>
      <p:pic>
        <p:nvPicPr>
          <p:cNvPr id="648196" name="Picture 4"/>
          <p:cNvPicPr>
            <a:picLocks noChangeAspect="1" noChangeArrowheads="1"/>
          </p:cNvPicPr>
          <p:nvPr/>
        </p:nvPicPr>
        <p:blipFill>
          <a:blip r:embed="rId3" cstate="print"/>
          <a:srcRect/>
          <a:stretch>
            <a:fillRect/>
          </a:stretch>
        </p:blipFill>
        <p:spPr bwMode="auto">
          <a:xfrm>
            <a:off x="0" y="3810000"/>
            <a:ext cx="7200900" cy="466725"/>
          </a:xfrm>
          <a:prstGeom prst="rect">
            <a:avLst/>
          </a:prstGeom>
          <a:noFill/>
          <a:ln w="9525">
            <a:noFill/>
            <a:miter lim="800000"/>
            <a:headEnd/>
            <a:tailEnd/>
          </a:ln>
        </p:spPr>
      </p:pic>
      <p:pic>
        <p:nvPicPr>
          <p:cNvPr id="648197" name="Picture 5"/>
          <p:cNvPicPr>
            <a:picLocks noChangeAspect="1" noChangeArrowheads="1"/>
          </p:cNvPicPr>
          <p:nvPr/>
        </p:nvPicPr>
        <p:blipFill>
          <a:blip r:embed="rId4" cstate="print"/>
          <a:srcRect/>
          <a:stretch>
            <a:fillRect/>
          </a:stretch>
        </p:blipFill>
        <p:spPr bwMode="auto">
          <a:xfrm>
            <a:off x="7162800" y="3907971"/>
            <a:ext cx="1981200" cy="283029"/>
          </a:xfrm>
          <a:prstGeom prst="rect">
            <a:avLst/>
          </a:prstGeom>
          <a:noFill/>
          <a:ln w="9525">
            <a:noFill/>
            <a:miter lim="800000"/>
            <a:headEnd/>
            <a:tailEnd/>
          </a:ln>
        </p:spPr>
      </p:pic>
      <p:pic>
        <p:nvPicPr>
          <p:cNvPr id="648198" name="Picture 6"/>
          <p:cNvPicPr>
            <a:picLocks noChangeAspect="1" noChangeArrowheads="1"/>
          </p:cNvPicPr>
          <p:nvPr/>
        </p:nvPicPr>
        <p:blipFill>
          <a:blip r:embed="rId5" cstate="print"/>
          <a:srcRect/>
          <a:stretch>
            <a:fillRect/>
          </a:stretch>
        </p:blipFill>
        <p:spPr bwMode="auto">
          <a:xfrm>
            <a:off x="0" y="4419600"/>
            <a:ext cx="8048625" cy="990600"/>
          </a:xfrm>
          <a:prstGeom prst="rect">
            <a:avLst/>
          </a:prstGeom>
          <a:noFill/>
          <a:ln w="9525">
            <a:noFill/>
            <a:miter lim="800000"/>
            <a:headEnd/>
            <a:tailEnd/>
          </a:ln>
        </p:spPr>
      </p:pic>
      <p:sp>
        <p:nvSpPr>
          <p:cNvPr id="17" name="TextBox 16"/>
          <p:cNvSpPr txBox="1"/>
          <p:nvPr/>
        </p:nvSpPr>
        <p:spPr>
          <a:xfrm>
            <a:off x="8001000" y="4343401"/>
            <a:ext cx="914400" cy="1149033"/>
          </a:xfrm>
          <a:prstGeom prst="rect">
            <a:avLst/>
          </a:prstGeom>
          <a:solidFill>
            <a:schemeClr val="bg1"/>
          </a:solidFill>
        </p:spPr>
        <p:txBody>
          <a:bodyPr wrap="square" lIns="0" tIns="0" rIns="0" bIns="0" rtlCol="0">
            <a:spAutoFit/>
          </a:bodyPr>
          <a:lstStyle/>
          <a:p>
            <a:endParaRPr lang="en-US" sz="2800" dirty="0" smtClean="0"/>
          </a:p>
          <a:p>
            <a:r>
              <a:rPr lang="en-US" sz="2800" dirty="0" smtClean="0"/>
              <a:t>London</a:t>
            </a:r>
          </a:p>
          <a:p>
            <a:endParaRPr lang="en-US" sz="2800" dirty="0" smtClean="0"/>
          </a:p>
          <a:p>
            <a:r>
              <a:rPr lang="en-US" sz="2800" dirty="0" smtClean="0"/>
              <a:t>Seattle</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0"/>
            <a:ext cx="7772400" cy="1143000"/>
          </a:xfrm>
        </p:spPr>
        <p:txBody>
          <a:bodyPr/>
          <a:lstStyle/>
          <a:p>
            <a:pPr eaLnBrk="1" hangingPunct="1"/>
            <a:r>
              <a:rPr lang="en-US" sz="3200" b="1" smtClean="0"/>
              <a:t>EDM of the Electron</a:t>
            </a:r>
          </a:p>
        </p:txBody>
      </p:sp>
      <p:sp>
        <p:nvSpPr>
          <p:cNvPr id="40963" name="Rectangle 3"/>
          <p:cNvSpPr>
            <a:spLocks noGrp="1" noChangeArrowheads="1"/>
          </p:cNvSpPr>
          <p:nvPr>
            <p:ph type="body" idx="1"/>
          </p:nvPr>
        </p:nvSpPr>
        <p:spPr>
          <a:xfrm>
            <a:off x="228600" y="990600"/>
            <a:ext cx="8610600" cy="3810000"/>
          </a:xfrm>
          <a:solidFill>
            <a:schemeClr val="tx2"/>
          </a:solidFill>
        </p:spPr>
        <p:txBody>
          <a:bodyPr/>
          <a:lstStyle/>
          <a:p>
            <a:pPr eaLnBrk="1" hangingPunct="1">
              <a:lnSpc>
                <a:spcPct val="90000"/>
              </a:lnSpc>
            </a:pPr>
            <a:r>
              <a:rPr lang="en-US" dirty="0" smtClean="0">
                <a:solidFill>
                  <a:schemeClr val="bg2"/>
                </a:solidFill>
              </a:rPr>
              <a:t>Heavy atoms and molecules </a:t>
            </a:r>
            <a:r>
              <a:rPr lang="en-US" b="1" dirty="0" smtClean="0">
                <a:solidFill>
                  <a:schemeClr val="bg2"/>
                </a:solidFill>
              </a:rPr>
              <a:t>amplify</a:t>
            </a:r>
            <a:r>
              <a:rPr lang="en-US" dirty="0" smtClean="0">
                <a:solidFill>
                  <a:schemeClr val="bg2"/>
                </a:solidFill>
              </a:rPr>
              <a:t> the EDM (</a:t>
            </a:r>
            <a:r>
              <a:rPr lang="en-US" b="1" dirty="0" err="1" smtClean="0">
                <a:solidFill>
                  <a:srgbClr val="FF0000"/>
                </a:solidFill>
              </a:rPr>
              <a:t>d</a:t>
            </a:r>
            <a:r>
              <a:rPr lang="en-US" b="1" baseline="-25000" dirty="0" err="1" smtClean="0">
                <a:solidFill>
                  <a:srgbClr val="FF0000"/>
                </a:solidFill>
              </a:rPr>
              <a:t>at</a:t>
            </a:r>
            <a:r>
              <a:rPr lang="en-US" b="1" dirty="0" smtClean="0">
                <a:solidFill>
                  <a:srgbClr val="FF0000"/>
                </a:solidFill>
              </a:rPr>
              <a:t>/d</a:t>
            </a:r>
            <a:r>
              <a:rPr lang="en-US" b="1" baseline="-25000" dirty="0" smtClean="0">
                <a:solidFill>
                  <a:srgbClr val="FF0000"/>
                </a:solidFill>
              </a:rPr>
              <a:t>e</a:t>
            </a:r>
            <a:r>
              <a:rPr lang="en-US" b="1" dirty="0" smtClean="0">
                <a:solidFill>
                  <a:srgbClr val="FF0000"/>
                </a:solidFill>
              </a:rPr>
              <a:t>~ Z</a:t>
            </a:r>
            <a:r>
              <a:rPr lang="en-US" b="1" baseline="30000" dirty="0" smtClean="0">
                <a:solidFill>
                  <a:srgbClr val="FF0000"/>
                </a:solidFill>
              </a:rPr>
              <a:t>3</a:t>
            </a:r>
            <a:r>
              <a:rPr lang="el-GR" b="1" dirty="0" smtClean="0">
                <a:solidFill>
                  <a:srgbClr val="FF0000"/>
                </a:solidFill>
                <a:cs typeface="Times New Roman" pitchFamily="18" charset="0"/>
              </a:rPr>
              <a:t>α</a:t>
            </a:r>
            <a:r>
              <a:rPr lang="en-US" b="1" baseline="30000" dirty="0" smtClean="0">
                <a:solidFill>
                  <a:srgbClr val="FF0000"/>
                </a:solidFill>
                <a:cs typeface="Times New Roman" pitchFamily="18" charset="0"/>
              </a:rPr>
              <a:t>2</a:t>
            </a:r>
            <a:r>
              <a:rPr lang="en-US" dirty="0" smtClean="0">
                <a:solidFill>
                  <a:schemeClr val="bg2"/>
                </a:solidFill>
              </a:rPr>
              <a:t> P.G.H. </a:t>
            </a:r>
            <a:r>
              <a:rPr lang="en-US" dirty="0" err="1" smtClean="0">
                <a:solidFill>
                  <a:schemeClr val="bg2"/>
                </a:solidFill>
              </a:rPr>
              <a:t>Sandars</a:t>
            </a:r>
            <a:r>
              <a:rPr lang="en-US" dirty="0" smtClean="0">
                <a:solidFill>
                  <a:schemeClr val="bg2"/>
                </a:solidFill>
              </a:rPr>
              <a:t>, Oxford, 1960s)</a:t>
            </a:r>
          </a:p>
          <a:p>
            <a:pPr eaLnBrk="1" hangingPunct="1">
              <a:lnSpc>
                <a:spcPct val="90000"/>
              </a:lnSpc>
              <a:buFontTx/>
              <a:buNone/>
            </a:pPr>
            <a:endParaRPr lang="en-US" dirty="0" smtClean="0">
              <a:solidFill>
                <a:schemeClr val="bg2"/>
              </a:solidFill>
            </a:endParaRPr>
          </a:p>
          <a:p>
            <a:pPr eaLnBrk="1" hangingPunct="1">
              <a:lnSpc>
                <a:spcPct val="90000"/>
              </a:lnSpc>
            </a:pPr>
            <a:r>
              <a:rPr lang="en-US" dirty="0" smtClean="0">
                <a:solidFill>
                  <a:schemeClr val="bg2"/>
                </a:solidFill>
              </a:rPr>
              <a:t>Best limit (until 2011) </a:t>
            </a:r>
            <a:r>
              <a:rPr lang="en-US" b="1" dirty="0" smtClean="0">
                <a:solidFill>
                  <a:srgbClr val="FF0000"/>
                </a:solidFill>
              </a:rPr>
              <a:t>|d</a:t>
            </a:r>
            <a:r>
              <a:rPr lang="en-US" b="1" baseline="-25000" dirty="0" smtClean="0">
                <a:solidFill>
                  <a:srgbClr val="FF0000"/>
                </a:solidFill>
              </a:rPr>
              <a:t>e</a:t>
            </a:r>
            <a:r>
              <a:rPr lang="en-US" b="1" dirty="0" smtClean="0">
                <a:solidFill>
                  <a:srgbClr val="FF0000"/>
                </a:solidFill>
              </a:rPr>
              <a:t>|&lt;1.5</a:t>
            </a:r>
            <a:r>
              <a:rPr lang="en-US" b="1" dirty="0" smtClean="0">
                <a:solidFill>
                  <a:srgbClr val="FF0000"/>
                </a:solidFill>
                <a:cs typeface="Times New Roman" pitchFamily="18" charset="0"/>
              </a:rPr>
              <a:t>·10</a:t>
            </a:r>
            <a:r>
              <a:rPr lang="en-US" b="1" baseline="30000" dirty="0" smtClean="0">
                <a:solidFill>
                  <a:srgbClr val="FF0000"/>
                </a:solidFill>
                <a:cs typeface="Times New Roman" pitchFamily="18" charset="0"/>
              </a:rPr>
              <a:t>-27</a:t>
            </a:r>
            <a:r>
              <a:rPr lang="en-US" b="1" dirty="0" smtClean="0">
                <a:solidFill>
                  <a:srgbClr val="FF0000"/>
                </a:solidFill>
                <a:cs typeface="Times New Roman" pitchFamily="18" charset="0"/>
              </a:rPr>
              <a:t> </a:t>
            </a:r>
            <a:r>
              <a:rPr lang="en-US" b="1" dirty="0" err="1" smtClean="0">
                <a:solidFill>
                  <a:srgbClr val="FF0000"/>
                </a:solidFill>
                <a:cs typeface="Times New Roman" pitchFamily="18" charset="0"/>
              </a:rPr>
              <a:t>e·cm</a:t>
            </a:r>
            <a:r>
              <a:rPr lang="en-US" dirty="0" smtClean="0">
                <a:solidFill>
                  <a:schemeClr val="bg2"/>
                </a:solidFill>
                <a:cs typeface="Times New Roman" pitchFamily="18" charset="0"/>
              </a:rPr>
              <a:t> from E.D. Commins et al (1985-2001), </a:t>
            </a:r>
            <a:r>
              <a:rPr lang="en-US" b="1" dirty="0" err="1" smtClean="0">
                <a:solidFill>
                  <a:srgbClr val="008000"/>
                </a:solidFill>
                <a:cs typeface="Times New Roman" pitchFamily="18" charset="0"/>
              </a:rPr>
              <a:t>Tl</a:t>
            </a:r>
            <a:endParaRPr lang="en-US" b="1" dirty="0" smtClean="0">
              <a:solidFill>
                <a:srgbClr val="008000"/>
              </a:solidFill>
              <a:cs typeface="Times New Roman" pitchFamily="18" charset="0"/>
            </a:endParaRPr>
          </a:p>
          <a:p>
            <a:pPr eaLnBrk="1" hangingPunct="1">
              <a:lnSpc>
                <a:spcPct val="90000"/>
              </a:lnSpc>
              <a:buFontTx/>
              <a:buNone/>
            </a:pPr>
            <a:endParaRPr lang="en-US" b="1" dirty="0" smtClean="0">
              <a:solidFill>
                <a:srgbClr val="008000"/>
              </a:solidFill>
              <a:cs typeface="Times New Roman" pitchFamily="18" charset="0"/>
            </a:endParaRPr>
          </a:p>
          <a:p>
            <a:pPr eaLnBrk="1" hangingPunct="1">
              <a:lnSpc>
                <a:spcPct val="90000"/>
              </a:lnSpc>
            </a:pPr>
            <a:r>
              <a:rPr lang="en-US" b="1" dirty="0" smtClean="0">
                <a:solidFill>
                  <a:schemeClr val="bg2"/>
                </a:solidFill>
                <a:cs typeface="Times New Roman" pitchFamily="18" charset="0"/>
              </a:rPr>
              <a:t>New from Ed Hinds’ group: </a:t>
            </a:r>
          </a:p>
        </p:txBody>
      </p:sp>
      <p:pic>
        <p:nvPicPr>
          <p:cNvPr id="600065" name="Picture 1"/>
          <p:cNvPicPr>
            <a:picLocks noChangeAspect="1" noChangeArrowheads="1"/>
          </p:cNvPicPr>
          <p:nvPr/>
        </p:nvPicPr>
        <p:blipFill>
          <a:blip r:embed="rId3" cstate="print"/>
          <a:srcRect/>
          <a:stretch>
            <a:fillRect/>
          </a:stretch>
        </p:blipFill>
        <p:spPr bwMode="auto">
          <a:xfrm>
            <a:off x="5638800" y="4191000"/>
            <a:ext cx="3529584" cy="498529"/>
          </a:xfrm>
          <a:prstGeom prst="rect">
            <a:avLst/>
          </a:prstGeom>
          <a:noFill/>
          <a:ln w="9525">
            <a:noFill/>
            <a:miter lim="800000"/>
            <a:headEnd/>
            <a:tailEnd/>
          </a:ln>
        </p:spPr>
      </p:pic>
      <p:pic>
        <p:nvPicPr>
          <p:cNvPr id="600066" name="Picture 2"/>
          <p:cNvPicPr>
            <a:picLocks noChangeAspect="1" noChangeArrowheads="1"/>
          </p:cNvPicPr>
          <p:nvPr/>
        </p:nvPicPr>
        <p:blipFill>
          <a:blip r:embed="rId4" cstate="print"/>
          <a:srcRect/>
          <a:stretch>
            <a:fillRect/>
          </a:stretch>
        </p:blipFill>
        <p:spPr bwMode="auto">
          <a:xfrm>
            <a:off x="228599" y="5791200"/>
            <a:ext cx="3712745" cy="438150"/>
          </a:xfrm>
          <a:prstGeom prst="rect">
            <a:avLst/>
          </a:prstGeom>
          <a:noFill/>
          <a:ln w="9525">
            <a:noFill/>
            <a:miter lim="800000"/>
            <a:headEnd/>
            <a:tailEnd/>
          </a:ln>
        </p:spPr>
      </p:pic>
      <p:pic>
        <p:nvPicPr>
          <p:cNvPr id="600067" name="Picture 3"/>
          <p:cNvPicPr>
            <a:picLocks noChangeAspect="1" noChangeArrowheads="1"/>
          </p:cNvPicPr>
          <p:nvPr/>
        </p:nvPicPr>
        <p:blipFill>
          <a:blip r:embed="rId5" cstate="print"/>
          <a:srcRect/>
          <a:stretch>
            <a:fillRect/>
          </a:stretch>
        </p:blipFill>
        <p:spPr bwMode="auto">
          <a:xfrm>
            <a:off x="4114801" y="4940171"/>
            <a:ext cx="5029200" cy="1917829"/>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1143000"/>
          </a:xfrm>
        </p:spPr>
        <p:txBody>
          <a:bodyPr/>
          <a:lstStyle/>
          <a:p>
            <a:pPr eaLnBrk="1" hangingPunct="1"/>
            <a:r>
              <a:rPr lang="en-US" smtClean="0"/>
              <a:t>Professor  Eugene D. Commins</a:t>
            </a:r>
          </a:p>
        </p:txBody>
      </p:sp>
      <p:pic>
        <p:nvPicPr>
          <p:cNvPr id="41987" name="Picture 3" descr="genewcan"/>
          <p:cNvPicPr>
            <a:picLocks noChangeAspect="1" noChangeArrowheads="1"/>
          </p:cNvPicPr>
          <p:nvPr/>
        </p:nvPicPr>
        <p:blipFill>
          <a:blip r:embed="rId3" cstate="print"/>
          <a:srcRect/>
          <a:stretch>
            <a:fillRect/>
          </a:stretch>
        </p:blipFill>
        <p:spPr bwMode="auto">
          <a:xfrm>
            <a:off x="76200" y="838200"/>
            <a:ext cx="4457700" cy="5943600"/>
          </a:xfrm>
          <a:prstGeom prst="rect">
            <a:avLst/>
          </a:prstGeom>
          <a:noFill/>
          <a:ln w="9525">
            <a:noFill/>
            <a:miter lim="800000"/>
            <a:headEnd/>
            <a:tailEnd/>
          </a:ln>
        </p:spPr>
      </p:pic>
      <p:pic>
        <p:nvPicPr>
          <p:cNvPr id="88068" name="Picture 4" descr="33canshieldsgene2"/>
          <p:cNvPicPr>
            <a:picLocks noChangeAspect="1" noChangeArrowheads="1"/>
          </p:cNvPicPr>
          <p:nvPr/>
        </p:nvPicPr>
        <p:blipFill>
          <a:blip r:embed="rId4" cstate="print"/>
          <a:srcRect/>
          <a:stretch>
            <a:fillRect/>
          </a:stretch>
        </p:blipFill>
        <p:spPr bwMode="auto">
          <a:xfrm>
            <a:off x="4610100" y="838200"/>
            <a:ext cx="4457700" cy="59436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dissolve">
                                      <p:cBhvr>
                                        <p:cTn id="7"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Nuclear EDM</a:t>
            </a:r>
          </a:p>
        </p:txBody>
      </p:sp>
      <p:sp>
        <p:nvSpPr>
          <p:cNvPr id="49155" name="Rectangle 3"/>
          <p:cNvSpPr>
            <a:spLocks noGrp="1" noChangeArrowheads="1"/>
          </p:cNvSpPr>
          <p:nvPr>
            <p:ph type="body" sz="half" idx="1"/>
          </p:nvPr>
        </p:nvSpPr>
        <p:spPr>
          <a:xfrm>
            <a:off x="304800" y="990600"/>
            <a:ext cx="8305800" cy="1600200"/>
          </a:xfrm>
        </p:spPr>
        <p:txBody>
          <a:bodyPr>
            <a:normAutofit fontScale="92500" lnSpcReduction="20000"/>
          </a:bodyPr>
          <a:lstStyle/>
          <a:p>
            <a:r>
              <a:rPr lang="en-US"/>
              <a:t>In diamagnetic atoms, EDM dominated by nuclear contribution</a:t>
            </a:r>
          </a:p>
          <a:p>
            <a:pPr lvl="1"/>
            <a:r>
              <a:rPr lang="en-US"/>
              <a:t>magnetic effects not so important, dominated by finite size effects (Schiff moment)</a:t>
            </a:r>
          </a:p>
        </p:txBody>
      </p:sp>
      <p:graphicFrame>
        <p:nvGraphicFramePr>
          <p:cNvPr id="49158" name="Object 6"/>
          <p:cNvGraphicFramePr>
            <a:graphicFrameLocks noChangeAspect="1"/>
          </p:cNvGraphicFramePr>
          <p:nvPr>
            <p:ph sz="half" idx="2"/>
          </p:nvPr>
        </p:nvGraphicFramePr>
        <p:xfrm>
          <a:off x="3697288" y="2486025"/>
          <a:ext cx="1838325" cy="477838"/>
        </p:xfrm>
        <a:graphic>
          <a:graphicData uri="http://schemas.openxmlformats.org/presentationml/2006/ole">
            <p:oleObj spid="_x0000_s380930" name="Equation" r:id="rId3" imgW="927000" imgH="241200" progId="Equation.3">
              <p:embed/>
            </p:oleObj>
          </a:graphicData>
        </a:graphic>
      </p:graphicFrame>
      <p:sp>
        <p:nvSpPr>
          <p:cNvPr id="49157" name="Text Box 5"/>
          <p:cNvSpPr txBox="1">
            <a:spLocks noChangeArrowheads="1"/>
          </p:cNvSpPr>
          <p:nvPr/>
        </p:nvSpPr>
        <p:spPr bwMode="auto">
          <a:xfrm>
            <a:off x="5276850" y="6437313"/>
            <a:ext cx="2740025" cy="366712"/>
          </a:xfrm>
          <a:prstGeom prst="rect">
            <a:avLst/>
          </a:prstGeom>
          <a:noFill/>
          <a:ln w="9525">
            <a:noFill/>
            <a:miter lim="800000"/>
            <a:headEnd/>
            <a:tailEnd/>
          </a:ln>
          <a:effectLst/>
        </p:spPr>
        <p:txBody>
          <a:bodyPr wrap="none">
            <a:spAutoFit/>
          </a:bodyPr>
          <a:lstStyle/>
          <a:p>
            <a:pPr algn="ctr"/>
            <a:r>
              <a:rPr lang="en-US" baseline="0" dirty="0">
                <a:solidFill>
                  <a:srgbClr val="FFFF00"/>
                </a:solidFill>
              </a:rPr>
              <a:t>Seattle </a:t>
            </a:r>
            <a:r>
              <a:rPr lang="en-US" dirty="0">
                <a:solidFill>
                  <a:srgbClr val="FFFF00"/>
                </a:solidFill>
              </a:rPr>
              <a:t>199 </a:t>
            </a:r>
            <a:r>
              <a:rPr lang="en-US" baseline="0" dirty="0">
                <a:solidFill>
                  <a:srgbClr val="FFFF00"/>
                </a:solidFill>
              </a:rPr>
              <a:t>Hg experiment</a:t>
            </a:r>
          </a:p>
        </p:txBody>
      </p:sp>
      <p:sp>
        <p:nvSpPr>
          <p:cNvPr id="49160" name="Rectangle 8"/>
          <p:cNvSpPr>
            <a:spLocks noChangeArrowheads="1"/>
          </p:cNvSpPr>
          <p:nvPr/>
        </p:nvSpPr>
        <p:spPr bwMode="auto">
          <a:xfrm>
            <a:off x="304800" y="3657600"/>
            <a:ext cx="3962400" cy="1981200"/>
          </a:xfrm>
          <a:prstGeom prst="rect">
            <a:avLst/>
          </a:prstGeom>
          <a:noFill/>
          <a:ln w="9525">
            <a:noFill/>
            <a:miter lim="800000"/>
            <a:headEnd/>
            <a:tailEnd/>
          </a:ln>
          <a:effectLst/>
        </p:spPr>
        <p:txBody>
          <a:bodyPr/>
          <a:lstStyle/>
          <a:p>
            <a:pPr marL="342900" indent="-342900">
              <a:spcBef>
                <a:spcPct val="20000"/>
              </a:spcBef>
              <a:buFontTx/>
              <a:buChar char="•"/>
            </a:pPr>
            <a:r>
              <a:rPr lang="en-US" sz="2400" baseline="0" dirty="0"/>
              <a:t>Sensitivity to motional fields reduced </a:t>
            </a:r>
          </a:p>
          <a:p>
            <a:pPr marL="742950" lvl="1" indent="-285750">
              <a:spcBef>
                <a:spcPct val="20000"/>
              </a:spcBef>
              <a:buFontTx/>
              <a:buChar char="–"/>
            </a:pPr>
            <a:r>
              <a:rPr lang="en-US" sz="2000" baseline="0" dirty="0">
                <a:solidFill>
                  <a:srgbClr val="FFFF00"/>
                </a:solidFill>
              </a:rPr>
              <a:t> </a:t>
            </a:r>
            <a:r>
              <a:rPr lang="en-US" sz="2000" baseline="0" dirty="0" err="1">
                <a:solidFill>
                  <a:srgbClr val="FFFF00"/>
                </a:solidFill>
                <a:latin typeface="Symbol" pitchFamily="18" charset="2"/>
              </a:rPr>
              <a:t>m</a:t>
            </a:r>
            <a:r>
              <a:rPr lang="en-US" sz="2000" baseline="-25000" dirty="0" err="1">
                <a:solidFill>
                  <a:srgbClr val="FFFF00"/>
                </a:solidFill>
              </a:rPr>
              <a:t>N</a:t>
            </a:r>
            <a:r>
              <a:rPr lang="en-US" sz="2000" baseline="0" dirty="0">
                <a:solidFill>
                  <a:srgbClr val="FFFF00"/>
                </a:solidFill>
              </a:rPr>
              <a:t> &lt;&lt; </a:t>
            </a:r>
            <a:r>
              <a:rPr lang="en-US" sz="2000" baseline="0" dirty="0">
                <a:solidFill>
                  <a:srgbClr val="FFFF00"/>
                </a:solidFill>
                <a:latin typeface="Symbol" pitchFamily="18" charset="2"/>
              </a:rPr>
              <a:t>m</a:t>
            </a:r>
            <a:r>
              <a:rPr lang="en-US" sz="2000" baseline="-25000" dirty="0">
                <a:solidFill>
                  <a:srgbClr val="FFFF00"/>
                </a:solidFill>
              </a:rPr>
              <a:t>e</a:t>
            </a:r>
          </a:p>
          <a:p>
            <a:pPr marL="742950" lvl="1" indent="-285750">
              <a:spcBef>
                <a:spcPct val="20000"/>
              </a:spcBef>
              <a:buFontTx/>
              <a:buChar char="–"/>
            </a:pPr>
            <a:r>
              <a:rPr lang="en-US" sz="2000" baseline="0" dirty="0" smtClean="0">
                <a:solidFill>
                  <a:srgbClr val="FFFF00"/>
                </a:solidFill>
              </a:rPr>
              <a:t>Vapor-cell </a:t>
            </a:r>
            <a:r>
              <a:rPr lang="en-US" sz="2000" baseline="0" dirty="0">
                <a:solidFill>
                  <a:srgbClr val="FFFF00"/>
                </a:solidFill>
              </a:rPr>
              <a:t>apparatus</a:t>
            </a:r>
          </a:p>
          <a:p>
            <a:pPr marL="742950" lvl="1" indent="-285750">
              <a:spcBef>
                <a:spcPct val="20000"/>
              </a:spcBef>
              <a:buFontTx/>
              <a:buChar char="–"/>
            </a:pPr>
            <a:r>
              <a:rPr lang="en-US" sz="2000" baseline="0" dirty="0">
                <a:solidFill>
                  <a:srgbClr val="FFFF00"/>
                </a:solidFill>
              </a:rPr>
              <a:t>smallest EDM limit</a:t>
            </a:r>
          </a:p>
        </p:txBody>
      </p:sp>
      <p:graphicFrame>
        <p:nvGraphicFramePr>
          <p:cNvPr id="49161" name="Object 9"/>
          <p:cNvGraphicFramePr>
            <a:graphicFrameLocks noChangeAspect="1"/>
          </p:cNvGraphicFramePr>
          <p:nvPr/>
        </p:nvGraphicFramePr>
        <p:xfrm>
          <a:off x="284163" y="5716588"/>
          <a:ext cx="3863975" cy="488950"/>
        </p:xfrm>
        <a:graphic>
          <a:graphicData uri="http://schemas.openxmlformats.org/presentationml/2006/ole">
            <p:oleObj spid="_x0000_s380931" name="Equation" r:id="rId4" imgW="2222280" imgH="279360" progId="">
              <p:embed/>
            </p:oleObj>
          </a:graphicData>
        </a:graphic>
      </p:graphicFrame>
      <p:sp>
        <p:nvSpPr>
          <p:cNvPr id="49163" name="Rectangle 11"/>
          <p:cNvSpPr>
            <a:spLocks noChangeArrowheads="1"/>
          </p:cNvSpPr>
          <p:nvPr/>
        </p:nvSpPr>
        <p:spPr bwMode="auto">
          <a:xfrm>
            <a:off x="304800" y="3016250"/>
            <a:ext cx="8153400" cy="565150"/>
          </a:xfrm>
          <a:prstGeom prst="rect">
            <a:avLst/>
          </a:prstGeom>
          <a:noFill/>
          <a:ln w="9525">
            <a:noFill/>
            <a:miter lim="800000"/>
            <a:headEnd/>
            <a:tailEnd/>
          </a:ln>
          <a:effectLst/>
        </p:spPr>
        <p:txBody>
          <a:bodyPr/>
          <a:lstStyle/>
          <a:p>
            <a:pPr marL="742950" lvl="1" indent="-285750">
              <a:spcBef>
                <a:spcPct val="20000"/>
              </a:spcBef>
              <a:buFontTx/>
              <a:buChar char="–"/>
            </a:pPr>
            <a:r>
              <a:rPr lang="en-US" sz="2000" i="1" baseline="0" dirty="0">
                <a:solidFill>
                  <a:srgbClr val="FFFF00"/>
                </a:solidFill>
              </a:rPr>
              <a:t>R</a:t>
            </a:r>
            <a:r>
              <a:rPr lang="en-US" sz="2000" baseline="0" dirty="0">
                <a:solidFill>
                  <a:srgbClr val="FFFF00"/>
                </a:solidFill>
              </a:rPr>
              <a:t> ~ 10 for </a:t>
            </a:r>
            <a:r>
              <a:rPr lang="en-US" sz="2000" baseline="30000" dirty="0">
                <a:solidFill>
                  <a:srgbClr val="FFFF00"/>
                </a:solidFill>
              </a:rPr>
              <a:t>199</a:t>
            </a:r>
            <a:r>
              <a:rPr lang="en-US" sz="2000" baseline="0" dirty="0">
                <a:solidFill>
                  <a:srgbClr val="FFFF00"/>
                </a:solidFill>
              </a:rPr>
              <a:t>Hg (</a:t>
            </a:r>
            <a:r>
              <a:rPr lang="en-US" sz="2000" baseline="30000" dirty="0">
                <a:solidFill>
                  <a:srgbClr val="FFFF00"/>
                </a:solidFill>
              </a:rPr>
              <a:t>1</a:t>
            </a:r>
            <a:r>
              <a:rPr lang="en-US" sz="2000" baseline="0" dirty="0">
                <a:solidFill>
                  <a:srgbClr val="FFFF00"/>
                </a:solidFill>
              </a:rPr>
              <a:t>S</a:t>
            </a:r>
            <a:r>
              <a:rPr lang="en-US" sz="2000" baseline="-25000" dirty="0">
                <a:solidFill>
                  <a:srgbClr val="FFFF00"/>
                </a:solidFill>
              </a:rPr>
              <a:t>0</a:t>
            </a:r>
            <a:r>
              <a:rPr lang="en-US" sz="2000" baseline="0" dirty="0">
                <a:solidFill>
                  <a:srgbClr val="FFFF00"/>
                </a:solidFill>
              </a:rPr>
              <a:t> electron </a:t>
            </a:r>
            <a:r>
              <a:rPr lang="en-US" sz="2000" baseline="0" dirty="0" err="1">
                <a:solidFill>
                  <a:srgbClr val="FFFF00"/>
                </a:solidFill>
              </a:rPr>
              <a:t>config’n</a:t>
            </a:r>
            <a:r>
              <a:rPr lang="en-US" sz="2000" baseline="0" dirty="0">
                <a:solidFill>
                  <a:srgbClr val="FFFF00"/>
                </a:solidFill>
              </a:rPr>
              <a:t>)</a:t>
            </a:r>
          </a:p>
        </p:txBody>
      </p:sp>
      <p:pic>
        <p:nvPicPr>
          <p:cNvPr id="380932" name="Picture 4"/>
          <p:cNvPicPr>
            <a:picLocks noChangeAspect="1" noChangeArrowheads="1"/>
          </p:cNvPicPr>
          <p:nvPr/>
        </p:nvPicPr>
        <p:blipFill>
          <a:blip r:embed="rId5" cstate="print"/>
          <a:srcRect/>
          <a:stretch>
            <a:fillRect/>
          </a:stretch>
        </p:blipFill>
        <p:spPr bwMode="auto">
          <a:xfrm>
            <a:off x="4267200" y="3581400"/>
            <a:ext cx="4547142" cy="2441012"/>
          </a:xfrm>
          <a:prstGeom prst="rect">
            <a:avLst/>
          </a:prstGeom>
          <a:noFill/>
          <a:ln w="9525">
            <a:noFill/>
            <a:miter lim="800000"/>
            <a:headEnd/>
            <a:tailEnd/>
          </a:ln>
          <a:effectLst/>
        </p:spPr>
      </p:pic>
      <p:sp>
        <p:nvSpPr>
          <p:cNvPr id="11" name="Text Box 5"/>
          <p:cNvSpPr txBox="1">
            <a:spLocks noChangeArrowheads="1"/>
          </p:cNvSpPr>
          <p:nvPr/>
        </p:nvSpPr>
        <p:spPr bwMode="auto">
          <a:xfrm>
            <a:off x="762000" y="6437313"/>
            <a:ext cx="3148298" cy="307777"/>
          </a:xfrm>
          <a:prstGeom prst="rect">
            <a:avLst/>
          </a:prstGeom>
          <a:noFill/>
          <a:ln w="9525">
            <a:noFill/>
            <a:miter lim="800000"/>
            <a:headEnd/>
            <a:tailEnd/>
          </a:ln>
          <a:effectLst/>
        </p:spPr>
        <p:txBody>
          <a:bodyPr wrap="none">
            <a:spAutoFit/>
          </a:bodyPr>
          <a:lstStyle/>
          <a:p>
            <a:pPr algn="ctr"/>
            <a:r>
              <a:rPr lang="en-US" sz="1400" baseline="0" dirty="0" smtClean="0">
                <a:solidFill>
                  <a:srgbClr val="FFFF00"/>
                </a:solidFill>
              </a:rPr>
              <a:t>Griffith, et al. PRL </a:t>
            </a:r>
            <a:r>
              <a:rPr lang="en-US" sz="1400" b="1" baseline="0" dirty="0" smtClean="0">
                <a:solidFill>
                  <a:srgbClr val="FFFF00"/>
                </a:solidFill>
              </a:rPr>
              <a:t>102</a:t>
            </a:r>
            <a:r>
              <a:rPr lang="en-US" sz="1400" baseline="0" dirty="0" smtClean="0">
                <a:solidFill>
                  <a:srgbClr val="FFFF00"/>
                </a:solidFill>
              </a:rPr>
              <a:t> (2009) 101601</a:t>
            </a:r>
            <a:endParaRPr lang="en-US" sz="1400" baseline="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Neutron </a:t>
            </a:r>
            <a:r>
              <a:rPr lang="en-US" dirty="0"/>
              <a:t>EDM</a:t>
            </a:r>
          </a:p>
        </p:txBody>
      </p:sp>
      <p:sp>
        <p:nvSpPr>
          <p:cNvPr id="49155" name="Rectangle 3"/>
          <p:cNvSpPr>
            <a:spLocks noGrp="1" noChangeArrowheads="1"/>
          </p:cNvSpPr>
          <p:nvPr>
            <p:ph type="body" sz="half" idx="1"/>
          </p:nvPr>
        </p:nvSpPr>
        <p:spPr>
          <a:xfrm>
            <a:off x="304800" y="990600"/>
            <a:ext cx="8305800" cy="838200"/>
          </a:xfrm>
        </p:spPr>
        <p:txBody>
          <a:bodyPr>
            <a:normAutofit/>
          </a:bodyPr>
          <a:lstStyle/>
          <a:p>
            <a:r>
              <a:rPr lang="en-US" dirty="0" smtClean="0">
                <a:solidFill>
                  <a:srgbClr val="FFFF00"/>
                </a:solidFill>
              </a:rPr>
              <a:t>P</a:t>
            </a:r>
            <a:r>
              <a:rPr lang="en-US" dirty="0" smtClean="0"/>
              <a:t>article </a:t>
            </a:r>
            <a:r>
              <a:rPr lang="en-US" dirty="0" smtClean="0">
                <a:solidFill>
                  <a:srgbClr val="FFFF00"/>
                </a:solidFill>
              </a:rPr>
              <a:t>Da</a:t>
            </a:r>
            <a:r>
              <a:rPr lang="en-US" dirty="0" smtClean="0"/>
              <a:t>ta </a:t>
            </a:r>
            <a:r>
              <a:rPr lang="en-US" dirty="0" smtClean="0">
                <a:solidFill>
                  <a:srgbClr val="FFFF00"/>
                </a:solidFill>
              </a:rPr>
              <a:t>G</a:t>
            </a:r>
            <a:r>
              <a:rPr lang="en-US" dirty="0" smtClean="0"/>
              <a:t>roup says: </a:t>
            </a:r>
            <a:endParaRPr lang="en-US" dirty="0"/>
          </a:p>
        </p:txBody>
      </p:sp>
      <p:pic>
        <p:nvPicPr>
          <p:cNvPr id="497668" name="Picture 4"/>
          <p:cNvPicPr>
            <a:picLocks noChangeAspect="1" noChangeArrowheads="1"/>
          </p:cNvPicPr>
          <p:nvPr/>
        </p:nvPicPr>
        <p:blipFill>
          <a:blip r:embed="rId2" cstate="print"/>
          <a:srcRect l="65279" b="4951"/>
          <a:stretch>
            <a:fillRect/>
          </a:stretch>
        </p:blipFill>
        <p:spPr bwMode="auto">
          <a:xfrm>
            <a:off x="3948864" y="2010102"/>
            <a:ext cx="4890336" cy="580698"/>
          </a:xfrm>
          <a:prstGeom prst="rect">
            <a:avLst/>
          </a:prstGeom>
          <a:noFill/>
          <a:ln w="9525">
            <a:noFill/>
            <a:miter lim="800000"/>
            <a:headEnd/>
            <a:tailEnd/>
          </a:ln>
        </p:spPr>
      </p:pic>
      <p:pic>
        <p:nvPicPr>
          <p:cNvPr id="13" name="Picture 4"/>
          <p:cNvPicPr>
            <a:picLocks noChangeAspect="1" noChangeArrowheads="1"/>
          </p:cNvPicPr>
          <p:nvPr/>
        </p:nvPicPr>
        <p:blipFill>
          <a:blip r:embed="rId2" cstate="print"/>
          <a:srcRect r="71678" b="4951"/>
          <a:stretch>
            <a:fillRect/>
          </a:stretch>
        </p:blipFill>
        <p:spPr bwMode="auto">
          <a:xfrm>
            <a:off x="301216" y="1996966"/>
            <a:ext cx="3664134" cy="593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0"/>
            <a:ext cx="7772400" cy="685800"/>
          </a:xfrm>
          <a:solidFill>
            <a:srgbClr val="FFFF00"/>
          </a:solidFill>
        </p:spPr>
        <p:txBody>
          <a:bodyPr/>
          <a:lstStyle/>
          <a:p>
            <a:pPr eaLnBrk="1" hangingPunct="1"/>
            <a:r>
              <a:rPr lang="en-US" sz="4000" smtClean="0"/>
              <a:t>Neutron EDM: the time line</a:t>
            </a:r>
          </a:p>
        </p:txBody>
      </p:sp>
      <p:sp>
        <p:nvSpPr>
          <p:cNvPr id="46083" name="Rectangle 3"/>
          <p:cNvSpPr>
            <a:spLocks noChangeArrowheads="1"/>
          </p:cNvSpPr>
          <p:nvPr/>
        </p:nvSpPr>
        <p:spPr bwMode="auto">
          <a:xfrm>
            <a:off x="2081213" y="938213"/>
            <a:ext cx="9144000" cy="0"/>
          </a:xfrm>
          <a:prstGeom prst="rect">
            <a:avLst/>
          </a:prstGeom>
          <a:noFill/>
          <a:ln w="9525">
            <a:noFill/>
            <a:miter lim="800000"/>
            <a:headEnd/>
            <a:tailEnd/>
          </a:ln>
        </p:spPr>
        <p:txBody>
          <a:bodyPr>
            <a:spAutoFit/>
          </a:bodyPr>
          <a:lstStyle/>
          <a:p>
            <a:endParaRPr lang="en-US" baseline="0" smtClean="0">
              <a:solidFill>
                <a:srgbClr val="000000"/>
              </a:solidFill>
            </a:endParaRPr>
          </a:p>
        </p:txBody>
      </p:sp>
      <p:sp>
        <p:nvSpPr>
          <p:cNvPr id="46084" name="Rectangle 4"/>
          <p:cNvSpPr>
            <a:spLocks noChangeArrowheads="1"/>
          </p:cNvSpPr>
          <p:nvPr/>
        </p:nvSpPr>
        <p:spPr bwMode="auto">
          <a:xfrm>
            <a:off x="522288" y="674688"/>
            <a:ext cx="11112" cy="11112"/>
          </a:xfrm>
          <a:prstGeom prst="rect">
            <a:avLst/>
          </a:prstGeom>
          <a:solidFill>
            <a:srgbClr val="FFFFFF"/>
          </a:solidFill>
          <a:ln w="9525">
            <a:noFill/>
            <a:miter lim="800000"/>
            <a:headEnd/>
            <a:tailEnd/>
          </a:ln>
        </p:spPr>
        <p:txBody>
          <a:bodyPr/>
          <a:lstStyle/>
          <a:p>
            <a:endParaRPr lang="en-US" baseline="0" smtClean="0">
              <a:solidFill>
                <a:srgbClr val="000000"/>
              </a:solidFill>
            </a:endParaRPr>
          </a:p>
        </p:txBody>
      </p:sp>
      <p:pic>
        <p:nvPicPr>
          <p:cNvPr id="46085" name="Picture 5" descr="edmhist"/>
          <p:cNvPicPr>
            <a:picLocks noChangeAspect="1" noChangeArrowheads="1"/>
          </p:cNvPicPr>
          <p:nvPr/>
        </p:nvPicPr>
        <p:blipFill>
          <a:blip r:embed="rId3" cstate="print"/>
          <a:srcRect l="5630" t="22235" r="9663" b="18672"/>
          <a:stretch>
            <a:fillRect/>
          </a:stretch>
        </p:blipFill>
        <p:spPr bwMode="auto">
          <a:xfrm>
            <a:off x="0" y="762000"/>
            <a:ext cx="6175375" cy="6096000"/>
          </a:xfrm>
          <a:prstGeom prst="rect">
            <a:avLst/>
          </a:prstGeom>
          <a:noFill/>
          <a:ln w="9525">
            <a:noFill/>
            <a:miter lim="800000"/>
            <a:headEnd/>
            <a:tailEnd/>
          </a:ln>
        </p:spPr>
      </p:pic>
      <p:grpSp>
        <p:nvGrpSpPr>
          <p:cNvPr id="2" name="Group 6"/>
          <p:cNvGrpSpPr>
            <a:grpSpLocks/>
          </p:cNvGrpSpPr>
          <p:nvPr/>
        </p:nvGrpSpPr>
        <p:grpSpPr bwMode="auto">
          <a:xfrm>
            <a:off x="4724400" y="3581400"/>
            <a:ext cx="1981200" cy="1447800"/>
            <a:chOff x="3648" y="2256"/>
            <a:chExt cx="1248" cy="912"/>
          </a:xfrm>
        </p:grpSpPr>
        <p:sp>
          <p:nvSpPr>
            <p:cNvPr id="46088" name="Line 7"/>
            <p:cNvSpPr>
              <a:spLocks noChangeShapeType="1"/>
            </p:cNvSpPr>
            <p:nvPr/>
          </p:nvSpPr>
          <p:spPr bwMode="auto">
            <a:xfrm flipH="1">
              <a:off x="3648" y="2592"/>
              <a:ext cx="768" cy="576"/>
            </a:xfrm>
            <a:prstGeom prst="line">
              <a:avLst/>
            </a:prstGeom>
            <a:noFill/>
            <a:ln w="38100">
              <a:solidFill>
                <a:schemeClr val="tx1"/>
              </a:solidFill>
              <a:round/>
              <a:headEnd/>
              <a:tailEnd type="triangle" w="med" len="med"/>
            </a:ln>
          </p:spPr>
          <p:txBody>
            <a:bodyPr/>
            <a:lstStyle/>
            <a:p>
              <a:endParaRPr lang="en-US" baseline="0" smtClean="0">
                <a:solidFill>
                  <a:srgbClr val="000000"/>
                </a:solidFill>
              </a:endParaRPr>
            </a:p>
          </p:txBody>
        </p:sp>
        <p:sp>
          <p:nvSpPr>
            <p:cNvPr id="46089" name="Text Box 8"/>
            <p:cNvSpPr txBox="1">
              <a:spLocks noChangeArrowheads="1"/>
            </p:cNvSpPr>
            <p:nvPr/>
          </p:nvSpPr>
          <p:spPr bwMode="auto">
            <a:xfrm>
              <a:off x="4512" y="2256"/>
              <a:ext cx="384" cy="519"/>
            </a:xfrm>
            <a:prstGeom prst="rect">
              <a:avLst/>
            </a:prstGeom>
            <a:noFill/>
            <a:ln w="9525">
              <a:noFill/>
              <a:miter lim="800000"/>
              <a:headEnd/>
              <a:tailEnd/>
            </a:ln>
          </p:spPr>
          <p:txBody>
            <a:bodyPr>
              <a:spAutoFit/>
            </a:bodyPr>
            <a:lstStyle/>
            <a:p>
              <a:pPr>
                <a:spcBef>
                  <a:spcPct val="50000"/>
                </a:spcBef>
              </a:pPr>
              <a:r>
                <a:rPr lang="en-US" sz="4800" b="1" baseline="0" smtClean="0">
                  <a:solidFill>
                    <a:srgbClr val="FF0000"/>
                  </a:solidFill>
                  <a:latin typeface="Times New Roman" pitchFamily="18" charset="0"/>
                </a:rPr>
                <a:t>?</a:t>
              </a:r>
            </a:p>
          </p:txBody>
        </p:sp>
      </p:grpSp>
      <p:sp>
        <p:nvSpPr>
          <p:cNvPr id="83977" name="Text Box 9"/>
          <p:cNvSpPr txBox="1">
            <a:spLocks noChangeArrowheads="1"/>
          </p:cNvSpPr>
          <p:nvPr/>
        </p:nvSpPr>
        <p:spPr bwMode="auto">
          <a:xfrm>
            <a:off x="6248400" y="4394537"/>
            <a:ext cx="2895600" cy="1015663"/>
          </a:xfrm>
          <a:prstGeom prst="rect">
            <a:avLst/>
          </a:prstGeom>
          <a:solidFill>
            <a:srgbClr val="FFFF00"/>
          </a:solidFill>
          <a:ln w="9525">
            <a:noFill/>
            <a:miter lim="800000"/>
            <a:headEnd/>
            <a:tailEnd/>
          </a:ln>
        </p:spPr>
        <p:txBody>
          <a:bodyPr wrap="square">
            <a:spAutoFit/>
          </a:bodyPr>
          <a:lstStyle/>
          <a:p>
            <a:pPr algn="ctr">
              <a:spcBef>
                <a:spcPct val="50000"/>
              </a:spcBef>
            </a:pPr>
            <a:r>
              <a:rPr lang="en-US" sz="2400" b="1" baseline="0" dirty="0" smtClean="0">
                <a:solidFill>
                  <a:srgbClr val="000000"/>
                </a:solidFill>
                <a:latin typeface="Times New Roman" pitchFamily="18" charset="0"/>
              </a:rPr>
              <a:t>Prof. N. F. Ramsey</a:t>
            </a:r>
          </a:p>
          <a:p>
            <a:pPr algn="ctr">
              <a:spcBef>
                <a:spcPct val="50000"/>
              </a:spcBef>
            </a:pPr>
            <a:r>
              <a:rPr lang="en-US" sz="2400" b="1" baseline="0" dirty="0" smtClean="0">
                <a:solidFill>
                  <a:srgbClr val="000000"/>
                </a:solidFill>
                <a:latin typeface="Times New Roman" pitchFamily="18" charset="0"/>
              </a:rPr>
              <a:t>Retires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2400"/>
            <a:ext cx="9144000" cy="1143000"/>
          </a:xfrm>
        </p:spPr>
        <p:txBody>
          <a:bodyPr/>
          <a:lstStyle/>
          <a:p>
            <a:r>
              <a:rPr lang="en-US" dirty="0" smtClean="0"/>
              <a:t>Prof. Norman F. </a:t>
            </a:r>
            <a:r>
              <a:rPr lang="en-US" dirty="0" smtClean="0"/>
              <a:t>Ramsey </a:t>
            </a:r>
            <a:br>
              <a:rPr lang="en-US" dirty="0" smtClean="0"/>
            </a:br>
            <a:r>
              <a:rPr lang="en-US" dirty="0" smtClean="0"/>
              <a:t>(</a:t>
            </a:r>
            <a:r>
              <a:rPr lang="en-US" dirty="0" smtClean="0"/>
              <a:t>1915–2011)</a:t>
            </a:r>
            <a:endParaRPr lang="en-US" dirty="0" smtClean="0"/>
          </a:p>
        </p:txBody>
      </p:sp>
      <p:sp>
        <p:nvSpPr>
          <p:cNvPr id="47107" name="Rectangle 3"/>
          <p:cNvSpPr>
            <a:spLocks noChangeArrowheads="1"/>
          </p:cNvSpPr>
          <p:nvPr/>
        </p:nvSpPr>
        <p:spPr bwMode="auto">
          <a:xfrm>
            <a:off x="1946275" y="2011363"/>
            <a:ext cx="9144000" cy="0"/>
          </a:xfrm>
          <a:prstGeom prst="rect">
            <a:avLst/>
          </a:prstGeom>
          <a:noFill/>
          <a:ln w="9525">
            <a:noFill/>
            <a:miter lim="800000"/>
            <a:headEnd/>
            <a:tailEnd/>
          </a:ln>
        </p:spPr>
        <p:txBody>
          <a:bodyPr>
            <a:spAutoFit/>
          </a:bodyPr>
          <a:lstStyle/>
          <a:p>
            <a:endParaRPr lang="en-US" baseline="0" smtClean="0">
              <a:solidFill>
                <a:srgbClr val="FFFFFF"/>
              </a:solidFill>
            </a:endParaRPr>
          </a:p>
        </p:txBody>
      </p:sp>
      <p:pic>
        <p:nvPicPr>
          <p:cNvPr id="47108" name="Picture 4" descr="Prof. Ramsey's Photograph"/>
          <p:cNvPicPr>
            <a:picLocks noChangeAspect="1" noChangeArrowheads="1"/>
          </p:cNvPicPr>
          <p:nvPr/>
        </p:nvPicPr>
        <p:blipFill>
          <a:blip r:embed="rId3" cstate="print"/>
          <a:srcRect/>
          <a:stretch>
            <a:fillRect/>
          </a:stretch>
        </p:blipFill>
        <p:spPr bwMode="auto">
          <a:xfrm>
            <a:off x="2362200" y="1462087"/>
            <a:ext cx="4381500" cy="4572000"/>
          </a:xfrm>
          <a:prstGeom prst="rect">
            <a:avLst/>
          </a:prstGeom>
          <a:noFill/>
          <a:ln w="9525">
            <a:noFill/>
            <a:miter lim="800000"/>
            <a:headEnd/>
            <a:tailEnd/>
          </a:ln>
        </p:spPr>
      </p:pic>
      <p:sp>
        <p:nvSpPr>
          <p:cNvPr id="47109" name="Text Box 5"/>
          <p:cNvSpPr txBox="1">
            <a:spLocks noChangeArrowheads="1"/>
          </p:cNvSpPr>
          <p:nvPr/>
        </p:nvSpPr>
        <p:spPr bwMode="auto">
          <a:xfrm>
            <a:off x="838200" y="5943600"/>
            <a:ext cx="7543800" cy="457200"/>
          </a:xfrm>
          <a:prstGeom prst="rect">
            <a:avLst/>
          </a:prstGeom>
          <a:noFill/>
          <a:ln w="9525">
            <a:noFill/>
            <a:miter lim="800000"/>
            <a:headEnd/>
            <a:tailEnd/>
          </a:ln>
        </p:spPr>
        <p:txBody>
          <a:bodyPr>
            <a:spAutoFit/>
          </a:bodyPr>
          <a:lstStyle/>
          <a:p>
            <a:pPr>
              <a:spcBef>
                <a:spcPct val="50000"/>
              </a:spcBef>
            </a:pPr>
            <a:endParaRPr lang="en-US" sz="2400" b="1" baseline="0" smtClean="0">
              <a:solidFill>
                <a:srgbClr val="FFFFFF"/>
              </a:solidFill>
              <a:latin typeface="Times New Roman" pitchFamily="18" charset="0"/>
            </a:endParaRPr>
          </a:p>
        </p:txBody>
      </p:sp>
      <p:sp>
        <p:nvSpPr>
          <p:cNvPr id="84998" name="Text Box 6"/>
          <p:cNvSpPr txBox="1">
            <a:spLocks noChangeArrowheads="1"/>
          </p:cNvSpPr>
          <p:nvPr/>
        </p:nvSpPr>
        <p:spPr bwMode="auto">
          <a:xfrm>
            <a:off x="990600" y="6288087"/>
            <a:ext cx="7239000" cy="493713"/>
          </a:xfrm>
          <a:prstGeom prst="rect">
            <a:avLst/>
          </a:prstGeom>
          <a:solidFill>
            <a:schemeClr val="tx2"/>
          </a:solidFill>
          <a:ln w="9525">
            <a:noFill/>
            <a:miter lim="800000"/>
            <a:headEnd/>
            <a:tailEnd/>
          </a:ln>
        </p:spPr>
        <p:txBody>
          <a:bodyPr>
            <a:spAutoFit/>
          </a:bodyPr>
          <a:lstStyle/>
          <a:p>
            <a:pPr algn="ctr">
              <a:lnSpc>
                <a:spcPct val="110000"/>
              </a:lnSpc>
              <a:spcBef>
                <a:spcPct val="50000"/>
              </a:spcBef>
            </a:pPr>
            <a:r>
              <a:rPr lang="en-US" sz="2400" b="1" baseline="0" smtClean="0">
                <a:solidFill>
                  <a:srgbClr val="000000"/>
                </a:solidFill>
                <a:latin typeface="Times New Roman" pitchFamily="18" charset="0"/>
              </a:rPr>
              <a:t>“What if we see an EDM?”</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101" name="Text Box 11"/>
          <p:cNvSpPr txBox="1">
            <a:spLocks noChangeArrowheads="1"/>
          </p:cNvSpPr>
          <p:nvPr/>
        </p:nvSpPr>
        <p:spPr bwMode="auto">
          <a:xfrm>
            <a:off x="115888" y="822325"/>
            <a:ext cx="8991600" cy="915988"/>
          </a:xfrm>
          <a:prstGeom prst="rect">
            <a:avLst/>
          </a:prstGeom>
          <a:solidFill>
            <a:srgbClr val="FFFF00"/>
          </a:solidFill>
          <a:ln w="9525">
            <a:noFill/>
            <a:miter lim="800000"/>
            <a:headEnd/>
            <a:tailEnd/>
          </a:ln>
        </p:spPr>
        <p:txBody>
          <a:bodyPr>
            <a:spAutoFit/>
          </a:bodyPr>
          <a:lstStyle/>
          <a:p>
            <a:pPr>
              <a:buFontTx/>
              <a:buChar char="•"/>
            </a:pPr>
            <a:r>
              <a:rPr lang="en-US" baseline="0" smtClean="0">
                <a:solidFill>
                  <a:srgbClr val="000000"/>
                </a:solidFill>
              </a:rPr>
              <a:t>Proposal: </a:t>
            </a:r>
            <a:r>
              <a:rPr lang="en-US" b="1" baseline="0" smtClean="0">
                <a:solidFill>
                  <a:srgbClr val="000000"/>
                </a:solidFill>
              </a:rPr>
              <a:t>Ya. B. Zel'dovich</a:t>
            </a:r>
            <a:r>
              <a:rPr lang="en-US" baseline="0" smtClean="0">
                <a:solidFill>
                  <a:srgbClr val="000000"/>
                </a:solidFill>
              </a:rPr>
              <a:t>, Sov. Phys. JETP, </a:t>
            </a:r>
            <a:r>
              <a:rPr lang="en-US" b="1" baseline="0" smtClean="0">
                <a:solidFill>
                  <a:srgbClr val="000000"/>
                </a:solidFill>
              </a:rPr>
              <a:t>9</a:t>
            </a:r>
            <a:r>
              <a:rPr lang="en-US" baseline="0" smtClean="0">
                <a:solidFill>
                  <a:srgbClr val="000000"/>
                </a:solidFill>
              </a:rPr>
              <a:t>, 1389 (1959)</a:t>
            </a:r>
          </a:p>
          <a:p>
            <a:pPr>
              <a:buFontTx/>
              <a:buChar char="•"/>
            </a:pPr>
            <a:r>
              <a:rPr lang="en-US" baseline="0" smtClean="0">
                <a:solidFill>
                  <a:srgbClr val="000000"/>
                </a:solidFill>
              </a:rPr>
              <a:t>First realizations: 1969, Dubna and Garching</a:t>
            </a:r>
          </a:p>
          <a:p>
            <a:pPr>
              <a:buFontTx/>
              <a:buChar char="•"/>
            </a:pPr>
            <a:r>
              <a:rPr lang="en-US" baseline="0" smtClean="0">
                <a:solidFill>
                  <a:srgbClr val="000000"/>
                </a:solidFill>
              </a:rPr>
              <a:t>Problem with production -- tiny fraction in Maxwellian distribution (~10</a:t>
            </a:r>
            <a:r>
              <a:rPr lang="en-US" baseline="30000" smtClean="0">
                <a:solidFill>
                  <a:srgbClr val="000000"/>
                </a:solidFill>
              </a:rPr>
              <a:t>-11</a:t>
            </a:r>
            <a:r>
              <a:rPr lang="en-US" baseline="0" smtClean="0">
                <a:solidFill>
                  <a:srgbClr val="000000"/>
                </a:solidFill>
              </a:rPr>
              <a:t> at T=30 K)</a:t>
            </a:r>
          </a:p>
        </p:txBody>
      </p:sp>
      <p:graphicFrame>
        <p:nvGraphicFramePr>
          <p:cNvPr id="4098" name="Object 12"/>
          <p:cNvGraphicFramePr>
            <a:graphicFrameLocks noChangeAspect="1"/>
          </p:cNvGraphicFramePr>
          <p:nvPr>
            <p:ph idx="1"/>
          </p:nvPr>
        </p:nvGraphicFramePr>
        <p:xfrm>
          <a:off x="0" y="1760538"/>
          <a:ext cx="5410200" cy="5097462"/>
        </p:xfrm>
        <a:graphic>
          <a:graphicData uri="http://schemas.openxmlformats.org/presentationml/2006/ole">
            <p:oleObj spid="_x0000_s501762" name="Photo Editor Photo" r:id="rId3" imgW="8973803" imgH="8457143" progId="">
              <p:embed/>
            </p:oleObj>
          </a:graphicData>
        </a:graphic>
      </p:graphicFrame>
      <p:sp>
        <p:nvSpPr>
          <p:cNvPr id="4102" name="Rectangle 14"/>
          <p:cNvSpPr>
            <a:spLocks noGrp="1" noChangeArrowheads="1"/>
          </p:cNvSpPr>
          <p:nvPr>
            <p:ph type="title"/>
          </p:nvPr>
        </p:nvSpPr>
        <p:spPr>
          <a:xfrm>
            <a:off x="685800" y="46038"/>
            <a:ext cx="7772400" cy="762000"/>
          </a:xfrm>
          <a:solidFill>
            <a:srgbClr val="FFFF00"/>
          </a:solidFill>
        </p:spPr>
        <p:txBody>
          <a:bodyPr/>
          <a:lstStyle/>
          <a:p>
            <a:pPr eaLnBrk="1" hangingPunct="1"/>
            <a:r>
              <a:rPr lang="en-US" smtClean="0"/>
              <a:t>Ultra-Cold Neutrons (UCN)</a:t>
            </a:r>
          </a:p>
        </p:txBody>
      </p:sp>
      <p:sp>
        <p:nvSpPr>
          <p:cNvPr id="4103" name="Text Box 15"/>
          <p:cNvSpPr txBox="1">
            <a:spLocks noChangeArrowheads="1"/>
          </p:cNvSpPr>
          <p:nvPr/>
        </p:nvSpPr>
        <p:spPr bwMode="auto">
          <a:xfrm>
            <a:off x="3657600" y="3505200"/>
            <a:ext cx="990600" cy="915988"/>
          </a:xfrm>
          <a:prstGeom prst="rect">
            <a:avLst/>
          </a:prstGeom>
          <a:solidFill>
            <a:srgbClr val="FFFF00"/>
          </a:solidFill>
          <a:ln w="9525">
            <a:noFill/>
            <a:miter lim="800000"/>
            <a:headEnd/>
            <a:tailEnd/>
          </a:ln>
        </p:spPr>
        <p:txBody>
          <a:bodyPr>
            <a:spAutoFit/>
          </a:bodyPr>
          <a:lstStyle/>
          <a:p>
            <a:pPr algn="ctr">
              <a:spcBef>
                <a:spcPct val="50000"/>
              </a:spcBef>
            </a:pPr>
            <a:r>
              <a:rPr lang="en-US" baseline="0" smtClean="0">
                <a:solidFill>
                  <a:srgbClr val="000000"/>
                </a:solidFill>
              </a:rPr>
              <a:t>The ILL UCN Source</a:t>
            </a:r>
          </a:p>
        </p:txBody>
      </p:sp>
      <p:graphicFrame>
        <p:nvGraphicFramePr>
          <p:cNvPr id="4099" name="Object 18"/>
          <p:cNvGraphicFramePr>
            <a:graphicFrameLocks noChangeAspect="1"/>
          </p:cNvGraphicFramePr>
          <p:nvPr/>
        </p:nvGraphicFramePr>
        <p:xfrm>
          <a:off x="5446713" y="2895600"/>
          <a:ext cx="3654425" cy="3962400"/>
        </p:xfrm>
        <a:graphic>
          <a:graphicData uri="http://schemas.openxmlformats.org/presentationml/2006/ole">
            <p:oleObj spid="_x0000_s501763" name="Photo Editor Photo" r:id="rId4" imgW="5866667" imgH="6361905" progId="">
              <p:embed/>
            </p:oleObj>
          </a:graphicData>
        </a:graphic>
      </p:graphicFrame>
      <p:sp>
        <p:nvSpPr>
          <p:cNvPr id="4104" name="Rectangle 19"/>
          <p:cNvSpPr>
            <a:spLocks noChangeArrowheads="1"/>
          </p:cNvSpPr>
          <p:nvPr/>
        </p:nvSpPr>
        <p:spPr bwMode="auto">
          <a:xfrm>
            <a:off x="5486400" y="2362200"/>
            <a:ext cx="3511550" cy="366713"/>
          </a:xfrm>
          <a:prstGeom prst="rect">
            <a:avLst/>
          </a:prstGeom>
          <a:solidFill>
            <a:srgbClr val="FFFF00"/>
          </a:solidFill>
          <a:ln w="9525">
            <a:noFill/>
            <a:miter lim="800000"/>
            <a:headEnd/>
            <a:tailEnd/>
          </a:ln>
        </p:spPr>
        <p:txBody>
          <a:bodyPr wrap="none" anchor="ctr">
            <a:spAutoFit/>
          </a:bodyPr>
          <a:lstStyle/>
          <a:p>
            <a:r>
              <a:rPr lang="en-US" baseline="0" smtClean="0">
                <a:solidFill>
                  <a:srgbClr val="000000"/>
                </a:solidFill>
              </a:rPr>
              <a:t>Materials used for UCN storage: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685800" y="0"/>
            <a:ext cx="7772400" cy="1143000"/>
          </a:xfrm>
          <a:solidFill>
            <a:srgbClr val="FFFF00"/>
          </a:solidFill>
        </p:spPr>
        <p:txBody>
          <a:bodyPr/>
          <a:lstStyle/>
          <a:p>
            <a:pPr eaLnBrk="1" hangingPunct="1"/>
            <a:r>
              <a:rPr lang="en-US" smtClean="0"/>
              <a:t>The ILL n-EDM Experiment </a:t>
            </a:r>
          </a:p>
        </p:txBody>
      </p:sp>
      <p:pic>
        <p:nvPicPr>
          <p:cNvPr id="5125" name="Picture 9" descr="system"/>
          <p:cNvPicPr>
            <a:picLocks noChangeAspect="1" noChangeArrowheads="1"/>
          </p:cNvPicPr>
          <p:nvPr/>
        </p:nvPicPr>
        <p:blipFill>
          <a:blip r:embed="rId3" cstate="print"/>
          <a:srcRect/>
          <a:stretch>
            <a:fillRect/>
          </a:stretch>
        </p:blipFill>
        <p:spPr bwMode="auto">
          <a:xfrm>
            <a:off x="228600" y="1219200"/>
            <a:ext cx="3776663" cy="5638800"/>
          </a:xfrm>
          <a:prstGeom prst="rect">
            <a:avLst/>
          </a:prstGeom>
          <a:noFill/>
          <a:ln w="9525">
            <a:noFill/>
            <a:miter lim="800000"/>
            <a:headEnd/>
            <a:tailEnd/>
          </a:ln>
        </p:spPr>
      </p:pic>
      <p:sp>
        <p:nvSpPr>
          <p:cNvPr id="5126" name="Text Box 10"/>
          <p:cNvSpPr txBox="1">
            <a:spLocks noChangeArrowheads="1"/>
          </p:cNvSpPr>
          <p:nvPr/>
        </p:nvSpPr>
        <p:spPr bwMode="auto">
          <a:xfrm>
            <a:off x="4343400" y="3886200"/>
            <a:ext cx="4572000" cy="2430463"/>
          </a:xfrm>
          <a:prstGeom prst="rect">
            <a:avLst/>
          </a:prstGeom>
          <a:solidFill>
            <a:schemeClr val="bg1"/>
          </a:solidFill>
          <a:ln w="9525">
            <a:noFill/>
            <a:miter lim="800000"/>
            <a:headEnd/>
            <a:tailEnd/>
          </a:ln>
        </p:spPr>
        <p:txBody>
          <a:bodyPr>
            <a:spAutoFit/>
          </a:bodyPr>
          <a:lstStyle/>
          <a:p>
            <a:pPr>
              <a:spcBef>
                <a:spcPct val="50000"/>
              </a:spcBef>
              <a:buFontTx/>
              <a:buChar char="•"/>
            </a:pPr>
            <a:r>
              <a:rPr lang="en-US" baseline="0" smtClean="0">
                <a:solidFill>
                  <a:srgbClr val="000000"/>
                </a:solidFill>
              </a:rPr>
              <a:t> Ramsey separated-field method</a:t>
            </a:r>
          </a:p>
          <a:p>
            <a:pPr>
              <a:spcBef>
                <a:spcPct val="50000"/>
              </a:spcBef>
              <a:buFontTx/>
              <a:buChar char="•"/>
            </a:pPr>
            <a:r>
              <a:rPr lang="en-US" baseline="0" smtClean="0">
                <a:solidFill>
                  <a:srgbClr val="000000"/>
                </a:solidFill>
              </a:rPr>
              <a:t> N = 13,000; n~1/cm</a:t>
            </a:r>
            <a:r>
              <a:rPr lang="en-US" baseline="30000" smtClean="0">
                <a:solidFill>
                  <a:srgbClr val="000000"/>
                </a:solidFill>
              </a:rPr>
              <a:t>3</a:t>
            </a:r>
          </a:p>
          <a:p>
            <a:pPr>
              <a:spcBef>
                <a:spcPct val="50000"/>
              </a:spcBef>
              <a:buFontTx/>
              <a:buChar char="•"/>
            </a:pPr>
            <a:r>
              <a:rPr lang="en-US" baseline="30000" smtClean="0">
                <a:solidFill>
                  <a:srgbClr val="000000"/>
                </a:solidFill>
              </a:rPr>
              <a:t> </a:t>
            </a:r>
            <a:r>
              <a:rPr lang="en-US" baseline="0" smtClean="0">
                <a:solidFill>
                  <a:srgbClr val="000000"/>
                </a:solidFill>
              </a:rPr>
              <a:t>Storage time: </a:t>
            </a:r>
            <a:r>
              <a:rPr lang="en-US" baseline="0" smtClean="0">
                <a:solidFill>
                  <a:srgbClr val="000000"/>
                </a:solidFill>
                <a:sym typeface="Symbol" pitchFamily="18" charset="2"/>
              </a:rPr>
              <a:t></a:t>
            </a:r>
            <a:r>
              <a:rPr lang="en-US" baseline="0" smtClean="0">
                <a:solidFill>
                  <a:srgbClr val="000000"/>
                </a:solidFill>
              </a:rPr>
              <a:t> = 130 s</a:t>
            </a:r>
          </a:p>
          <a:p>
            <a:pPr>
              <a:spcBef>
                <a:spcPct val="50000"/>
              </a:spcBef>
              <a:buFontTx/>
              <a:buChar char="•"/>
            </a:pPr>
            <a:r>
              <a:rPr lang="en-US" baseline="0" smtClean="0">
                <a:solidFill>
                  <a:srgbClr val="000000"/>
                </a:solidFill>
              </a:rPr>
              <a:t> E = 4.5 kV/cm</a:t>
            </a:r>
          </a:p>
          <a:p>
            <a:pPr>
              <a:spcBef>
                <a:spcPct val="50000"/>
              </a:spcBef>
              <a:buFontTx/>
              <a:buChar char="•"/>
            </a:pPr>
            <a:r>
              <a:rPr lang="en-US" baseline="0" smtClean="0">
                <a:solidFill>
                  <a:srgbClr val="000000"/>
                </a:solidFill>
              </a:rPr>
              <a:t> </a:t>
            </a:r>
            <a:r>
              <a:rPr lang="en-US" baseline="30000" smtClean="0">
                <a:solidFill>
                  <a:srgbClr val="000000"/>
                </a:solidFill>
              </a:rPr>
              <a:t>199</a:t>
            </a:r>
            <a:r>
              <a:rPr lang="en-US" baseline="0" smtClean="0">
                <a:solidFill>
                  <a:srgbClr val="000000"/>
                </a:solidFill>
              </a:rPr>
              <a:t>Hg co-magnetometer</a:t>
            </a:r>
          </a:p>
          <a:p>
            <a:pPr>
              <a:spcBef>
                <a:spcPct val="50000"/>
              </a:spcBef>
              <a:buFontTx/>
              <a:buChar char="•"/>
            </a:pPr>
            <a:r>
              <a:rPr lang="en-US" baseline="0" smtClean="0">
                <a:solidFill>
                  <a:srgbClr val="000000"/>
                </a:solidFill>
              </a:rPr>
              <a:t> Statistics-limited</a:t>
            </a:r>
          </a:p>
        </p:txBody>
      </p:sp>
      <p:graphicFrame>
        <p:nvGraphicFramePr>
          <p:cNvPr id="5122" name="Object 11"/>
          <p:cNvGraphicFramePr>
            <a:graphicFrameLocks noChangeAspect="1"/>
          </p:cNvGraphicFramePr>
          <p:nvPr>
            <p:ph idx="1"/>
          </p:nvPr>
        </p:nvGraphicFramePr>
        <p:xfrm>
          <a:off x="4724400" y="2209800"/>
          <a:ext cx="3733800" cy="1255713"/>
        </p:xfrm>
        <a:graphic>
          <a:graphicData uri="http://schemas.openxmlformats.org/presentationml/2006/ole">
            <p:oleObj spid="_x0000_s502786" name="Equation" r:id="rId4" imgW="1358640" imgH="4572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218" name="Picture 2"/>
          <p:cNvPicPr>
            <a:picLocks noChangeAspect="1" noChangeArrowheads="1"/>
          </p:cNvPicPr>
          <p:nvPr/>
        </p:nvPicPr>
        <p:blipFill>
          <a:blip r:embed="rId2" cstate="print"/>
          <a:srcRect/>
          <a:stretch>
            <a:fillRect/>
          </a:stretch>
        </p:blipFill>
        <p:spPr bwMode="auto">
          <a:xfrm>
            <a:off x="152400" y="152400"/>
            <a:ext cx="5276850" cy="5353050"/>
          </a:xfrm>
          <a:prstGeom prst="rect">
            <a:avLst/>
          </a:prstGeom>
          <a:noFill/>
          <a:ln w="9525">
            <a:noFill/>
            <a:miter lim="800000"/>
            <a:headEnd/>
            <a:tailEnd/>
          </a:ln>
        </p:spPr>
      </p:pic>
      <p:sp>
        <p:nvSpPr>
          <p:cNvPr id="10" name="TextBox 9"/>
          <p:cNvSpPr txBox="1"/>
          <p:nvPr/>
        </p:nvSpPr>
        <p:spPr>
          <a:xfrm>
            <a:off x="5562600" y="1143000"/>
            <a:ext cx="3429000" cy="3477875"/>
          </a:xfrm>
          <a:prstGeom prst="rect">
            <a:avLst/>
          </a:prstGeom>
          <a:solidFill>
            <a:schemeClr val="accent5">
              <a:lumMod val="75000"/>
            </a:schemeClr>
          </a:solidFill>
        </p:spPr>
        <p:txBody>
          <a:bodyPr wrap="square" rtlCol="0">
            <a:spAutoFit/>
          </a:bodyPr>
          <a:lstStyle/>
          <a:p>
            <a:pPr>
              <a:buFont typeface="Arial" pitchFamily="34" charset="0"/>
              <a:buChar char="•"/>
            </a:pPr>
            <a:r>
              <a:rPr lang="en-US" sz="2000" baseline="0" dirty="0" smtClean="0">
                <a:solidFill>
                  <a:srgbClr val="FFFF00"/>
                </a:solidFill>
              </a:rPr>
              <a:t> Novel concept for polarized 	nuclear targets</a:t>
            </a:r>
          </a:p>
          <a:p>
            <a:pPr>
              <a:buFont typeface="Arial" pitchFamily="34" charset="0"/>
              <a:buChar char="•"/>
            </a:pPr>
            <a:endParaRPr lang="en-US" sz="2000" baseline="0" dirty="0" smtClean="0">
              <a:solidFill>
                <a:srgbClr val="FFFF00"/>
              </a:solidFill>
            </a:endParaRPr>
          </a:p>
          <a:p>
            <a:pPr>
              <a:buFont typeface="Arial" pitchFamily="34" charset="0"/>
              <a:buChar char="•"/>
            </a:pPr>
            <a:r>
              <a:rPr lang="en-US" sz="2000" baseline="0" dirty="0" smtClean="0">
                <a:solidFill>
                  <a:srgbClr val="FFFF00"/>
                </a:solidFill>
              </a:rPr>
              <a:t> Fast reversal (~100 Hz)</a:t>
            </a:r>
          </a:p>
          <a:p>
            <a:pPr>
              <a:buFont typeface="Arial" pitchFamily="34" charset="0"/>
              <a:buChar char="•"/>
            </a:pPr>
            <a:endParaRPr lang="en-US" sz="2000" baseline="0" dirty="0" smtClean="0">
              <a:solidFill>
                <a:srgbClr val="FFFF00"/>
              </a:solidFill>
            </a:endParaRPr>
          </a:p>
          <a:p>
            <a:pPr>
              <a:buFont typeface="Arial" pitchFamily="34" charset="0"/>
              <a:buChar char="•"/>
            </a:pPr>
            <a:r>
              <a:rPr lang="en-US" sz="2000" baseline="0" dirty="0" smtClean="0">
                <a:solidFill>
                  <a:srgbClr val="FFFF00"/>
                </a:solidFill>
              </a:rPr>
              <a:t> Near-zero magnetic field</a:t>
            </a:r>
          </a:p>
          <a:p>
            <a:pPr>
              <a:buFont typeface="Arial" pitchFamily="34" charset="0"/>
              <a:buChar char="•"/>
            </a:pPr>
            <a:endParaRPr lang="en-US" sz="2000" baseline="0" dirty="0" smtClean="0">
              <a:solidFill>
                <a:srgbClr val="FFFF00"/>
              </a:solidFill>
            </a:endParaRPr>
          </a:p>
          <a:p>
            <a:pPr>
              <a:buFont typeface="Arial" pitchFamily="34" charset="0"/>
              <a:buChar char="•"/>
            </a:pPr>
            <a:r>
              <a:rPr lang="en-US" sz="2000" baseline="0" dirty="0" smtClean="0">
                <a:solidFill>
                  <a:srgbClr val="FFFF00"/>
                </a:solidFill>
              </a:rPr>
              <a:t> Based on a revolutionary 	NMR technique</a:t>
            </a:r>
          </a:p>
          <a:p>
            <a:pPr>
              <a:buFont typeface="Arial" pitchFamily="34" charset="0"/>
              <a:buChar char="•"/>
            </a:pPr>
            <a:endParaRPr lang="en-US" sz="2000" baseline="0" dirty="0" smtClean="0">
              <a:solidFill>
                <a:srgbClr val="FFFF00"/>
              </a:solidFill>
            </a:endParaRPr>
          </a:p>
          <a:p>
            <a:pPr>
              <a:buFont typeface="Arial" pitchFamily="34" charset="0"/>
              <a:buChar char="•"/>
            </a:pPr>
            <a:r>
              <a:rPr lang="en-US" sz="2000" baseline="0" dirty="0" smtClean="0">
                <a:solidFill>
                  <a:srgbClr val="FFFF00"/>
                </a:solidFill>
              </a:rPr>
              <a:t> Competitive FOM</a:t>
            </a:r>
            <a:endParaRPr lang="en-US" sz="2000" dirty="0">
              <a:solidFill>
                <a:srgbClr val="FFFF00"/>
              </a:solidFill>
            </a:endParaRPr>
          </a:p>
        </p:txBody>
      </p:sp>
      <p:sp>
        <p:nvSpPr>
          <p:cNvPr id="11" name="Rectangle 10"/>
          <p:cNvSpPr/>
          <p:nvPr/>
        </p:nvSpPr>
        <p:spPr>
          <a:xfrm>
            <a:off x="2514601" y="5867400"/>
            <a:ext cx="3733800" cy="646331"/>
          </a:xfrm>
          <a:prstGeom prst="rect">
            <a:avLst/>
          </a:prstGeom>
          <a:solidFill>
            <a:srgbClr val="FFFF00"/>
          </a:solidFill>
        </p:spPr>
        <p:txBody>
          <a:bodyPr wrap="square">
            <a:spAutoFit/>
          </a:bodyPr>
          <a:lstStyle/>
          <a:p>
            <a:r>
              <a:rPr lang="en-US" sz="3600" b="1" u="sng" baseline="0" dirty="0" smtClean="0">
                <a:solidFill>
                  <a:srgbClr val="FFFF00"/>
                </a:solidFill>
                <a:hlinkClick r:id="rId3"/>
              </a:rPr>
              <a:t>arXiv:1203.2712</a:t>
            </a:r>
            <a:endParaRPr lang="en-US" sz="3600" baseline="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p:cNvPicPr>
            <a:picLocks noChangeAspect="1" noChangeArrowheads="1"/>
          </p:cNvPicPr>
          <p:nvPr/>
        </p:nvPicPr>
        <p:blipFill>
          <a:blip r:embed="rId2" cstate="print"/>
          <a:srcRect/>
          <a:stretch>
            <a:fillRect/>
          </a:stretch>
        </p:blipFill>
        <p:spPr bwMode="auto">
          <a:xfrm>
            <a:off x="14288" y="-76200"/>
            <a:ext cx="9144000" cy="6934200"/>
          </a:xfrm>
          <a:prstGeom prst="rect">
            <a:avLst/>
          </a:prstGeom>
          <a:noFill/>
          <a:ln w="9525">
            <a:noFill/>
            <a:miter lim="800000"/>
            <a:headEnd/>
            <a:tailEnd/>
          </a:ln>
          <a:effectLst/>
        </p:spPr>
      </p:pic>
      <p:sp>
        <p:nvSpPr>
          <p:cNvPr id="3" name="Rectangle 2"/>
          <p:cNvSpPr/>
          <p:nvPr/>
        </p:nvSpPr>
        <p:spPr>
          <a:xfrm>
            <a:off x="0" y="4191000"/>
            <a:ext cx="9144000" cy="91440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style.rotation</p:attrName>
                                        </p:attrNameLst>
                                      </p:cBhvr>
                                      <p:tavLst>
                                        <p:tav tm="0">
                                          <p:val>
                                            <p:fltVal val="720"/>
                                          </p:val>
                                        </p:tav>
                                        <p:tav tm="100000">
                                          <p:val>
                                            <p:fltVal val="0"/>
                                          </p:val>
                                        </p:tav>
                                      </p:tavLst>
                                    </p:anim>
                                    <p:anim calcmode="lin" valueType="num">
                                      <p:cBhvr>
                                        <p:cTn id="9" dur="500" fill="hold"/>
                                        <p:tgtEl>
                                          <p:spTgt spid="3"/>
                                        </p:tgtEl>
                                        <p:attrNameLst>
                                          <p:attrName>ppt_h</p:attrName>
                                        </p:attrNameLst>
                                      </p:cBhvr>
                                      <p:tavLst>
                                        <p:tav tm="0">
                                          <p:val>
                                            <p:fltVal val="0"/>
                                          </p:val>
                                        </p:tav>
                                        <p:tav tm="100000">
                                          <p:val>
                                            <p:strVal val="#ppt_h"/>
                                          </p:val>
                                        </p:tav>
                                      </p:tavLst>
                                    </p:anim>
                                    <p:anim calcmode="lin" valueType="num">
                                      <p:cBhvr>
                                        <p:cTn id="10" dur="5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cstate="print"/>
          <a:srcRect l="8400" t="22246" r="4401" b="34314"/>
          <a:stretch>
            <a:fillRect/>
          </a:stretch>
        </p:blipFill>
        <p:spPr bwMode="auto">
          <a:xfrm>
            <a:off x="226483" y="2057400"/>
            <a:ext cx="8767234" cy="2895600"/>
          </a:xfrm>
          <a:prstGeom prst="rect">
            <a:avLst/>
          </a:prstGeom>
          <a:noFill/>
          <a:ln w="9525">
            <a:noFill/>
            <a:miter lim="800000"/>
            <a:headEnd/>
            <a:tailEnd/>
          </a:ln>
        </p:spPr>
      </p:pic>
      <p:sp>
        <p:nvSpPr>
          <p:cNvPr id="49155" name="Rectangle 5"/>
          <p:cNvSpPr>
            <a:spLocks noGrp="1" noChangeArrowheads="1"/>
          </p:cNvSpPr>
          <p:nvPr>
            <p:ph type="title"/>
          </p:nvPr>
        </p:nvSpPr>
        <p:spPr>
          <a:xfrm>
            <a:off x="685800" y="304800"/>
            <a:ext cx="7772400" cy="1143000"/>
          </a:xfrm>
          <a:solidFill>
            <a:srgbClr val="FFFF00"/>
          </a:solidFill>
        </p:spPr>
        <p:txBody>
          <a:bodyPr/>
          <a:lstStyle/>
          <a:p>
            <a:pPr eaLnBrk="1" hangingPunct="1"/>
            <a:r>
              <a:rPr lang="en-US" smtClean="0"/>
              <a:t>UCN Source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3175"/>
            <a:ext cx="7772400" cy="1295400"/>
          </a:xfrm>
        </p:spPr>
        <p:txBody>
          <a:bodyPr>
            <a:normAutofit fontScale="90000"/>
          </a:bodyPr>
          <a:lstStyle/>
          <a:p>
            <a:r>
              <a:rPr lang="en-US"/>
              <a:t>Neutron EDM Experiment:</a:t>
            </a:r>
            <a:br>
              <a:rPr lang="en-US"/>
            </a:br>
            <a:r>
              <a:rPr lang="en-US"/>
              <a:t>Trapping Neutrons</a:t>
            </a:r>
          </a:p>
        </p:txBody>
      </p:sp>
      <p:sp>
        <p:nvSpPr>
          <p:cNvPr id="50179" name="Rectangle 3"/>
          <p:cNvSpPr>
            <a:spLocks noChangeArrowheads="1"/>
          </p:cNvSpPr>
          <p:nvPr/>
        </p:nvSpPr>
        <p:spPr bwMode="auto">
          <a:xfrm>
            <a:off x="1752600" y="1308100"/>
            <a:ext cx="7162800" cy="5334000"/>
          </a:xfrm>
          <a:prstGeom prst="rect">
            <a:avLst/>
          </a:prstGeom>
          <a:solidFill>
            <a:srgbClr val="CFE7FF"/>
          </a:solidFill>
          <a:ln w="38100">
            <a:solidFill>
              <a:schemeClr val="tx1"/>
            </a:solidFill>
            <a:miter lim="800000"/>
            <a:headEnd type="none" w="sm" len="med"/>
            <a:tailEnd/>
          </a:ln>
          <a:effectLst/>
        </p:spPr>
        <p:txBody>
          <a:bodyPr wrap="none" anchor="ctr"/>
          <a:lstStyle/>
          <a:p>
            <a:pPr algn="ctr" eaLnBrk="0" hangingPunct="0"/>
            <a:endParaRPr lang="en-US" sz="1600" baseline="30000"/>
          </a:p>
        </p:txBody>
      </p:sp>
      <p:sp>
        <p:nvSpPr>
          <p:cNvPr id="50180" name="Text Box 4"/>
          <p:cNvSpPr txBox="1">
            <a:spLocks noChangeArrowheads="1"/>
          </p:cNvSpPr>
          <p:nvPr/>
        </p:nvSpPr>
        <p:spPr bwMode="auto">
          <a:xfrm>
            <a:off x="6553200" y="6032500"/>
            <a:ext cx="2147888" cy="396875"/>
          </a:xfrm>
          <a:prstGeom prst="rect">
            <a:avLst/>
          </a:prstGeom>
          <a:noFill/>
          <a:ln w="9525">
            <a:noFill/>
            <a:miter lim="800000"/>
            <a:headEnd type="none" w="sm" len="med"/>
            <a:tailEnd/>
          </a:ln>
          <a:effectLst/>
        </p:spPr>
        <p:txBody>
          <a:bodyPr wrap="none">
            <a:spAutoFit/>
          </a:bodyPr>
          <a:lstStyle/>
          <a:p>
            <a:pPr eaLnBrk="0" hangingPunct="0"/>
            <a:r>
              <a:rPr lang="en-US" sz="2000" baseline="0" dirty="0">
                <a:solidFill>
                  <a:srgbClr val="002060"/>
                </a:solidFill>
              </a:rPr>
              <a:t>Superfluid</a:t>
            </a:r>
            <a:r>
              <a:rPr lang="en-US" sz="2000" baseline="0" dirty="0">
                <a:solidFill>
                  <a:schemeClr val="accent2"/>
                </a:solidFill>
              </a:rPr>
              <a:t> </a:t>
            </a:r>
            <a:r>
              <a:rPr lang="en-US" sz="2000" baseline="0" dirty="0">
                <a:solidFill>
                  <a:srgbClr val="002060"/>
                </a:solidFill>
              </a:rPr>
              <a:t>helium</a:t>
            </a:r>
          </a:p>
        </p:txBody>
      </p:sp>
      <p:grpSp>
        <p:nvGrpSpPr>
          <p:cNvPr id="2" name="Group 5"/>
          <p:cNvGrpSpPr>
            <a:grpSpLocks/>
          </p:cNvGrpSpPr>
          <p:nvPr/>
        </p:nvGrpSpPr>
        <p:grpSpPr bwMode="auto">
          <a:xfrm>
            <a:off x="2133600" y="4127500"/>
            <a:ext cx="609600" cy="654050"/>
            <a:chOff x="912" y="2496"/>
            <a:chExt cx="384" cy="412"/>
          </a:xfrm>
        </p:grpSpPr>
        <p:sp>
          <p:nvSpPr>
            <p:cNvPr id="50182" name="Oval 6"/>
            <p:cNvSpPr>
              <a:spLocks noChangeArrowheads="1"/>
            </p:cNvSpPr>
            <p:nvPr/>
          </p:nvSpPr>
          <p:spPr bwMode="auto">
            <a:xfrm>
              <a:off x="912" y="2496"/>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0183" name="Text Box 7"/>
            <p:cNvSpPr txBox="1">
              <a:spLocks noChangeArrowheads="1"/>
            </p:cNvSpPr>
            <p:nvPr/>
          </p:nvSpPr>
          <p:spPr bwMode="auto">
            <a:xfrm>
              <a:off x="1064" y="2677"/>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nvGrpSpPr>
            <p:cNvPr id="3" name="Group 8"/>
            <p:cNvGrpSpPr>
              <a:grpSpLocks/>
            </p:cNvGrpSpPr>
            <p:nvPr/>
          </p:nvGrpSpPr>
          <p:grpSpPr bwMode="auto">
            <a:xfrm>
              <a:off x="1044" y="2635"/>
              <a:ext cx="115" cy="115"/>
              <a:chOff x="159" y="2990"/>
              <a:chExt cx="115" cy="115"/>
            </a:xfrm>
          </p:grpSpPr>
          <p:sp>
            <p:nvSpPr>
              <p:cNvPr id="50185" name="Oval 9"/>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0186" name="Oval 10"/>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grpSp>
        <p:nvGrpSpPr>
          <p:cNvPr id="4" name="Group 11"/>
          <p:cNvGrpSpPr>
            <a:grpSpLocks/>
          </p:cNvGrpSpPr>
          <p:nvPr/>
        </p:nvGrpSpPr>
        <p:grpSpPr bwMode="auto">
          <a:xfrm>
            <a:off x="2768600" y="4432300"/>
            <a:ext cx="860425" cy="717550"/>
            <a:chOff x="1744" y="2792"/>
            <a:chExt cx="542" cy="452"/>
          </a:xfrm>
        </p:grpSpPr>
        <p:sp>
          <p:nvSpPr>
            <p:cNvPr id="50188" name="Oval 12"/>
            <p:cNvSpPr>
              <a:spLocks noChangeArrowheads="1"/>
            </p:cNvSpPr>
            <p:nvPr/>
          </p:nvSpPr>
          <p:spPr bwMode="auto">
            <a:xfrm>
              <a:off x="1920" y="2792"/>
              <a:ext cx="192" cy="192"/>
            </a:xfrm>
            <a:prstGeom prst="ellipse">
              <a:avLst/>
            </a:prstGeom>
            <a:solidFill>
              <a:srgbClr val="CFE7FF"/>
            </a:solidFill>
            <a:ln w="9525">
              <a:solidFill>
                <a:schemeClr val="tx1"/>
              </a:solidFill>
              <a:prstDash val="dash"/>
              <a:round/>
              <a:headEnd type="none" w="sm" len="med"/>
              <a:tailEnd/>
            </a:ln>
            <a:effectLst/>
          </p:spPr>
          <p:txBody>
            <a:bodyPr wrap="none" anchor="ctr"/>
            <a:lstStyle/>
            <a:p>
              <a:endParaRPr lang="en-US"/>
            </a:p>
          </p:txBody>
        </p:sp>
        <p:sp>
          <p:nvSpPr>
            <p:cNvPr id="50189" name="Text Box 13"/>
            <p:cNvSpPr txBox="1">
              <a:spLocks noChangeArrowheads="1"/>
            </p:cNvSpPr>
            <p:nvPr/>
          </p:nvSpPr>
          <p:spPr bwMode="auto">
            <a:xfrm>
              <a:off x="1744" y="3032"/>
              <a:ext cx="542" cy="212"/>
            </a:xfrm>
            <a:prstGeom prst="rect">
              <a:avLst/>
            </a:prstGeom>
            <a:noFill/>
            <a:ln w="9525">
              <a:noFill/>
              <a:miter lim="800000"/>
              <a:headEnd type="none" w="sm" len="med"/>
              <a:tailEnd/>
            </a:ln>
            <a:effectLst/>
          </p:spPr>
          <p:txBody>
            <a:bodyPr wrap="none">
              <a:spAutoFit/>
            </a:bodyPr>
            <a:lstStyle/>
            <a:p>
              <a:pPr eaLnBrk="0" hangingPunct="0"/>
              <a:r>
                <a:rPr lang="en-US" sz="1600" baseline="0" dirty="0">
                  <a:solidFill>
                    <a:srgbClr val="FFC000"/>
                  </a:solidFill>
                </a:rPr>
                <a:t>phonon</a:t>
              </a:r>
            </a:p>
          </p:txBody>
        </p:sp>
      </p:grpSp>
      <p:grpSp>
        <p:nvGrpSpPr>
          <p:cNvPr id="5" name="Group 14"/>
          <p:cNvGrpSpPr>
            <a:grpSpLocks/>
          </p:cNvGrpSpPr>
          <p:nvPr/>
        </p:nvGrpSpPr>
        <p:grpSpPr bwMode="auto">
          <a:xfrm>
            <a:off x="-28575" y="4127500"/>
            <a:ext cx="1752600" cy="1266825"/>
            <a:chOff x="-18" y="2496"/>
            <a:chExt cx="1104" cy="798"/>
          </a:xfrm>
        </p:grpSpPr>
        <p:grpSp>
          <p:nvGrpSpPr>
            <p:cNvPr id="6" name="Group 15"/>
            <p:cNvGrpSpPr>
              <a:grpSpLocks/>
            </p:cNvGrpSpPr>
            <p:nvPr/>
          </p:nvGrpSpPr>
          <p:grpSpPr bwMode="auto">
            <a:xfrm>
              <a:off x="76" y="2496"/>
              <a:ext cx="384" cy="412"/>
              <a:chOff x="912" y="2496"/>
              <a:chExt cx="384" cy="412"/>
            </a:xfrm>
          </p:grpSpPr>
          <p:sp>
            <p:nvSpPr>
              <p:cNvPr id="50192" name="Oval 16"/>
              <p:cNvSpPr>
                <a:spLocks noChangeArrowheads="1"/>
              </p:cNvSpPr>
              <p:nvPr/>
            </p:nvSpPr>
            <p:spPr bwMode="auto">
              <a:xfrm>
                <a:off x="912" y="2496"/>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0193" name="Text Box 17"/>
              <p:cNvSpPr txBox="1">
                <a:spLocks noChangeArrowheads="1"/>
              </p:cNvSpPr>
              <p:nvPr/>
            </p:nvSpPr>
            <p:spPr bwMode="auto">
              <a:xfrm>
                <a:off x="1064" y="2677"/>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nvGrpSpPr>
              <p:cNvPr id="7" name="Group 18"/>
              <p:cNvGrpSpPr>
                <a:grpSpLocks/>
              </p:cNvGrpSpPr>
              <p:nvPr/>
            </p:nvGrpSpPr>
            <p:grpSpPr bwMode="auto">
              <a:xfrm>
                <a:off x="1044" y="2635"/>
                <a:ext cx="115" cy="115"/>
                <a:chOff x="159" y="2990"/>
                <a:chExt cx="115" cy="115"/>
              </a:xfrm>
            </p:grpSpPr>
            <p:sp>
              <p:nvSpPr>
                <p:cNvPr id="50195" name="Oval 19"/>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0196" name="Oval 20"/>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sp>
          <p:nvSpPr>
            <p:cNvPr id="50197" name="Text Box 21"/>
            <p:cNvSpPr txBox="1">
              <a:spLocks noChangeArrowheads="1"/>
            </p:cNvSpPr>
            <p:nvPr/>
          </p:nvSpPr>
          <p:spPr bwMode="auto">
            <a:xfrm>
              <a:off x="-18" y="2928"/>
              <a:ext cx="1104" cy="366"/>
            </a:xfrm>
            <a:prstGeom prst="rect">
              <a:avLst/>
            </a:prstGeom>
            <a:noFill/>
            <a:ln w="9525">
              <a:noFill/>
              <a:miter lim="800000"/>
              <a:headEnd type="none" w="sm" len="med"/>
              <a:tailEnd/>
            </a:ln>
            <a:effectLst/>
          </p:spPr>
          <p:txBody>
            <a:bodyPr wrap="none">
              <a:spAutoFit/>
            </a:bodyPr>
            <a:lstStyle/>
            <a:p>
              <a:pPr algn="ctr" eaLnBrk="0" hangingPunct="0"/>
              <a:r>
                <a:rPr lang="en-US" sz="1600" baseline="0" dirty="0">
                  <a:solidFill>
                    <a:srgbClr val="FFC000"/>
                  </a:solidFill>
                </a:rPr>
                <a:t>polarized neutron</a:t>
              </a:r>
            </a:p>
            <a:p>
              <a:pPr algn="ctr" eaLnBrk="0" hangingPunct="0"/>
              <a:r>
                <a:rPr lang="en-US" sz="1600" baseline="0" dirty="0">
                  <a:solidFill>
                    <a:srgbClr val="FFC000"/>
                  </a:solidFill>
                </a:rPr>
                <a:t>v = 440 m/s</a:t>
              </a:r>
            </a:p>
          </p:txBody>
        </p:sp>
        <p:sp>
          <p:nvSpPr>
            <p:cNvPr id="50198" name="Line 22"/>
            <p:cNvSpPr>
              <a:spLocks noChangeShapeType="1"/>
            </p:cNvSpPr>
            <p:nvPr/>
          </p:nvSpPr>
          <p:spPr bwMode="auto">
            <a:xfrm>
              <a:off x="528" y="2688"/>
              <a:ext cx="384" cy="0"/>
            </a:xfrm>
            <a:prstGeom prst="line">
              <a:avLst/>
            </a:prstGeom>
            <a:noFill/>
            <a:ln w="9525">
              <a:solidFill>
                <a:srgbClr val="FF3300"/>
              </a:solidFill>
              <a:round/>
              <a:headEnd type="none" w="sm" len="med"/>
              <a:tailEnd type="triangle" w="med" len="med"/>
            </a:ln>
            <a:effectLst/>
          </p:spPr>
          <p:txBody>
            <a:bodyPr/>
            <a:lstStyle/>
            <a:p>
              <a:endParaRPr lang="en-US"/>
            </a:p>
          </p:txBody>
        </p:sp>
      </p:grpSp>
      <p:sp>
        <p:nvSpPr>
          <p:cNvPr id="50199" name="Text Box 23"/>
          <p:cNvSpPr txBox="1">
            <a:spLocks noChangeArrowheads="1"/>
          </p:cNvSpPr>
          <p:nvPr/>
        </p:nvSpPr>
        <p:spPr bwMode="auto">
          <a:xfrm>
            <a:off x="1917700" y="1500188"/>
            <a:ext cx="6864350" cy="641350"/>
          </a:xfrm>
          <a:prstGeom prst="rect">
            <a:avLst/>
          </a:prstGeom>
          <a:noFill/>
          <a:ln w="9525">
            <a:noFill/>
            <a:miter lim="800000"/>
            <a:headEnd type="none" w="sm" len="med"/>
            <a:tailEnd/>
          </a:ln>
          <a:effectLst/>
        </p:spPr>
        <p:txBody>
          <a:bodyPr wrap="none">
            <a:spAutoFit/>
          </a:bodyPr>
          <a:lstStyle/>
          <a:p>
            <a:pPr algn="ctr" eaLnBrk="0" hangingPunct="0"/>
            <a:r>
              <a:rPr lang="en-US" baseline="0">
                <a:solidFill>
                  <a:srgbClr val="FF3399"/>
                </a:solidFill>
              </a:rPr>
              <a:t>Incident neutrons have same energy </a:t>
            </a:r>
            <a:r>
              <a:rPr lang="en-US" b="1" i="1" baseline="0">
                <a:solidFill>
                  <a:srgbClr val="FF3399"/>
                </a:solidFill>
              </a:rPr>
              <a:t>and</a:t>
            </a:r>
            <a:r>
              <a:rPr lang="en-US" b="1" baseline="0">
                <a:solidFill>
                  <a:srgbClr val="FF3399"/>
                </a:solidFill>
              </a:rPr>
              <a:t> </a:t>
            </a:r>
            <a:r>
              <a:rPr lang="en-US" baseline="0">
                <a:solidFill>
                  <a:srgbClr val="FF3399"/>
                </a:solidFill>
              </a:rPr>
              <a:t>momentum as phonons </a:t>
            </a:r>
          </a:p>
          <a:p>
            <a:pPr algn="ctr" eaLnBrk="0" hangingPunct="0"/>
            <a:r>
              <a:rPr lang="en-US" baseline="0">
                <a:solidFill>
                  <a:srgbClr val="FF3399"/>
                </a:solidFill>
              </a:rPr>
              <a:t>in superfluid helium: they interact and stop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2000"/>
                            </p:stCondLst>
                            <p:childTnLst>
                              <p:par>
                                <p:cTn id="16" presetID="53" presetClass="exit" presetSubtype="0" fill="hold" nodeType="afterEffect">
                                  <p:stCondLst>
                                    <p:cond delay="0"/>
                                  </p:stCondLst>
                                  <p:childTnLst>
                                    <p:anim calcmode="lin" valueType="num">
                                      <p:cBhvr>
                                        <p:cTn id="17" dur="5000"/>
                                        <p:tgtEl>
                                          <p:spTgt spid="4"/>
                                        </p:tgtEl>
                                        <p:attrNameLst>
                                          <p:attrName>ppt_w</p:attrName>
                                        </p:attrNameLst>
                                      </p:cBhvr>
                                      <p:tavLst>
                                        <p:tav tm="0">
                                          <p:val>
                                            <p:strVal val="ppt_w"/>
                                          </p:val>
                                        </p:tav>
                                        <p:tav tm="100000">
                                          <p:val>
                                            <p:fltVal val="0"/>
                                          </p:val>
                                        </p:tav>
                                      </p:tavLst>
                                    </p:anim>
                                    <p:anim calcmode="lin" valueType="num">
                                      <p:cBhvr>
                                        <p:cTn id="18" dur="5000"/>
                                        <p:tgtEl>
                                          <p:spTgt spid="4"/>
                                        </p:tgtEl>
                                        <p:attrNameLst>
                                          <p:attrName>ppt_h</p:attrName>
                                        </p:attrNameLst>
                                      </p:cBhvr>
                                      <p:tavLst>
                                        <p:tav tm="0">
                                          <p:val>
                                            <p:strVal val="ppt_h"/>
                                          </p:val>
                                        </p:tav>
                                        <p:tav tm="100000">
                                          <p:val>
                                            <p:fltVal val="0"/>
                                          </p:val>
                                        </p:tav>
                                      </p:tavLst>
                                    </p:anim>
                                    <p:animEffect transition="out" filter="fade">
                                      <p:cBhvr>
                                        <p:cTn id="19" dur="5000"/>
                                        <p:tgtEl>
                                          <p:spTgt spid="4"/>
                                        </p:tgtEl>
                                      </p:cBhvr>
                                    </p:animEffect>
                                    <p:set>
                                      <p:cBhvr>
                                        <p:cTn id="20" dur="1" fill="hold">
                                          <p:stCondLst>
                                            <p:cond delay="4999"/>
                                          </p:stCondLst>
                                        </p:cTn>
                                        <p:tgtEl>
                                          <p:spTgt spid="4"/>
                                        </p:tgtEl>
                                        <p:attrNameLst>
                                          <p:attrName>style.visibility</p:attrName>
                                        </p:attrNameLst>
                                      </p:cBhvr>
                                      <p:to>
                                        <p:strVal val="hidden"/>
                                      </p:to>
                                    </p:set>
                                  </p:childTnLst>
                                </p:cTn>
                              </p:par>
                            </p:childTnLst>
                          </p:cTn>
                        </p:par>
                        <p:par>
                          <p:cTn id="21" fill="hold">
                            <p:stCondLst>
                              <p:cond delay="7000"/>
                            </p:stCondLst>
                            <p:childTnLst>
                              <p:par>
                                <p:cTn id="22" presetID="1" presetClass="entr" presetSubtype="0" fill="hold" grpId="0" nodeType="afterEffect">
                                  <p:stCondLst>
                                    <p:cond delay="0"/>
                                  </p:stCondLst>
                                  <p:childTnLst>
                                    <p:set>
                                      <p:cBhvr>
                                        <p:cTn id="23" dur="1" fill="hold">
                                          <p:stCondLst>
                                            <p:cond delay="0"/>
                                          </p:stCondLst>
                                        </p:cTn>
                                        <p:tgtEl>
                                          <p:spTgt spid="50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219200" y="304800"/>
            <a:ext cx="7315200" cy="990600"/>
          </a:xfrm>
        </p:spPr>
        <p:txBody>
          <a:bodyPr>
            <a:normAutofit fontScale="90000"/>
          </a:bodyPr>
          <a:lstStyle/>
          <a:p>
            <a:pPr algn="ctr"/>
            <a:r>
              <a:rPr lang="en-US" dirty="0"/>
              <a:t>Neutron EDM Experiment:</a:t>
            </a:r>
            <a:br>
              <a:rPr lang="en-US" dirty="0"/>
            </a:br>
            <a:r>
              <a:rPr lang="en-US" dirty="0"/>
              <a:t>Neutron Precession</a:t>
            </a:r>
          </a:p>
        </p:txBody>
      </p:sp>
      <p:graphicFrame>
        <p:nvGraphicFramePr>
          <p:cNvPr id="51203" name="Object 3"/>
          <p:cNvGraphicFramePr>
            <a:graphicFrameLocks noChangeAspect="1"/>
          </p:cNvGraphicFramePr>
          <p:nvPr>
            <p:ph sz="half" idx="4294967295"/>
          </p:nvPr>
        </p:nvGraphicFramePr>
        <p:xfrm>
          <a:off x="0" y="2428875"/>
          <a:ext cx="1422400" cy="2686050"/>
        </p:xfrm>
        <a:graphic>
          <a:graphicData uri="http://schemas.openxmlformats.org/presentationml/2006/ole">
            <p:oleObj spid="_x0000_s490498" name="Equation" r:id="rId3" imgW="114120" imgH="215640" progId="Equation.3">
              <p:embed/>
            </p:oleObj>
          </a:graphicData>
        </a:graphic>
      </p:graphicFrame>
      <p:sp>
        <p:nvSpPr>
          <p:cNvPr id="51204" name="Rectangle 4"/>
          <p:cNvSpPr>
            <a:spLocks noChangeArrowheads="1"/>
          </p:cNvSpPr>
          <p:nvPr/>
        </p:nvSpPr>
        <p:spPr bwMode="auto">
          <a:xfrm>
            <a:off x="1981200" y="1308100"/>
            <a:ext cx="7162800" cy="5334000"/>
          </a:xfrm>
          <a:prstGeom prst="rect">
            <a:avLst/>
          </a:prstGeom>
          <a:solidFill>
            <a:srgbClr val="CFE7FF"/>
          </a:solidFill>
          <a:ln w="38100">
            <a:solidFill>
              <a:schemeClr val="tx1"/>
            </a:solidFill>
            <a:miter lim="800000"/>
            <a:headEnd type="none" w="sm" len="med"/>
            <a:tailEnd/>
          </a:ln>
          <a:effectLst/>
        </p:spPr>
        <p:txBody>
          <a:bodyPr wrap="none" anchor="ctr"/>
          <a:lstStyle/>
          <a:p>
            <a:pPr algn="ctr" eaLnBrk="0" hangingPunct="0"/>
            <a:endParaRPr lang="en-US" sz="1600" baseline="30000"/>
          </a:p>
        </p:txBody>
      </p:sp>
      <p:sp>
        <p:nvSpPr>
          <p:cNvPr id="51205" name="Text Box 5"/>
          <p:cNvSpPr txBox="1">
            <a:spLocks noChangeArrowheads="1"/>
          </p:cNvSpPr>
          <p:nvPr/>
        </p:nvSpPr>
        <p:spPr bwMode="auto">
          <a:xfrm>
            <a:off x="6553200" y="6032500"/>
            <a:ext cx="2147888" cy="396875"/>
          </a:xfrm>
          <a:prstGeom prst="rect">
            <a:avLst/>
          </a:prstGeom>
          <a:noFill/>
          <a:ln w="9525">
            <a:noFill/>
            <a:miter lim="800000"/>
            <a:headEnd type="none" w="sm" len="med"/>
            <a:tailEnd/>
          </a:ln>
          <a:effectLst/>
        </p:spPr>
        <p:txBody>
          <a:bodyPr wrap="none">
            <a:spAutoFit/>
          </a:bodyPr>
          <a:lstStyle/>
          <a:p>
            <a:pPr eaLnBrk="0" hangingPunct="0"/>
            <a:r>
              <a:rPr lang="en-US" sz="2000" baseline="0">
                <a:solidFill>
                  <a:schemeClr val="accent2"/>
                </a:solidFill>
              </a:rPr>
              <a:t>Superfluid helium</a:t>
            </a:r>
          </a:p>
        </p:txBody>
      </p:sp>
      <p:grpSp>
        <p:nvGrpSpPr>
          <p:cNvPr id="2" name="Group 6"/>
          <p:cNvGrpSpPr>
            <a:grpSpLocks/>
          </p:cNvGrpSpPr>
          <p:nvPr/>
        </p:nvGrpSpPr>
        <p:grpSpPr bwMode="auto">
          <a:xfrm>
            <a:off x="2133600" y="4127500"/>
            <a:ext cx="609600" cy="654050"/>
            <a:chOff x="1344" y="2600"/>
            <a:chExt cx="384" cy="412"/>
          </a:xfrm>
        </p:grpSpPr>
        <p:sp>
          <p:nvSpPr>
            <p:cNvPr id="51207" name="Oval 7"/>
            <p:cNvSpPr>
              <a:spLocks noChangeArrowheads="1"/>
            </p:cNvSpPr>
            <p:nvPr/>
          </p:nvSpPr>
          <p:spPr bwMode="auto">
            <a:xfrm>
              <a:off x="1344" y="2600"/>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1208" name="Text Box 8"/>
            <p:cNvSpPr txBox="1">
              <a:spLocks noChangeArrowheads="1"/>
            </p:cNvSpPr>
            <p:nvPr/>
          </p:nvSpPr>
          <p:spPr bwMode="auto">
            <a:xfrm>
              <a:off x="1496" y="2781"/>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3" name="Group 9"/>
          <p:cNvGrpSpPr>
            <a:grpSpLocks/>
          </p:cNvGrpSpPr>
          <p:nvPr/>
        </p:nvGrpSpPr>
        <p:grpSpPr bwMode="auto">
          <a:xfrm>
            <a:off x="2343150" y="4348163"/>
            <a:ext cx="182563" cy="182562"/>
            <a:chOff x="159" y="2990"/>
            <a:chExt cx="115" cy="115"/>
          </a:xfrm>
        </p:grpSpPr>
        <p:sp>
          <p:nvSpPr>
            <p:cNvPr id="51210" name="Oval 10"/>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1211" name="Oval 11"/>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nvGrpSpPr>
          <p:cNvPr id="4" name="Group 12"/>
          <p:cNvGrpSpPr>
            <a:grpSpLocks/>
          </p:cNvGrpSpPr>
          <p:nvPr/>
        </p:nvGrpSpPr>
        <p:grpSpPr bwMode="auto">
          <a:xfrm>
            <a:off x="3581400" y="2146300"/>
            <a:ext cx="609600" cy="654050"/>
            <a:chOff x="2256" y="1352"/>
            <a:chExt cx="384" cy="412"/>
          </a:xfrm>
        </p:grpSpPr>
        <p:sp>
          <p:nvSpPr>
            <p:cNvPr id="51213" name="Oval 13"/>
            <p:cNvSpPr>
              <a:spLocks noChangeArrowheads="1"/>
            </p:cNvSpPr>
            <p:nvPr/>
          </p:nvSpPr>
          <p:spPr bwMode="auto">
            <a:xfrm>
              <a:off x="2256" y="135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1214" name="Text Box 14"/>
            <p:cNvSpPr txBox="1">
              <a:spLocks noChangeArrowheads="1"/>
            </p:cNvSpPr>
            <p:nvPr/>
          </p:nvSpPr>
          <p:spPr bwMode="auto">
            <a:xfrm>
              <a:off x="2408" y="153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5" name="Group 15"/>
          <p:cNvGrpSpPr>
            <a:grpSpLocks/>
          </p:cNvGrpSpPr>
          <p:nvPr/>
        </p:nvGrpSpPr>
        <p:grpSpPr bwMode="auto">
          <a:xfrm>
            <a:off x="3790950" y="2366963"/>
            <a:ext cx="182563" cy="182562"/>
            <a:chOff x="159" y="2990"/>
            <a:chExt cx="115" cy="115"/>
          </a:xfrm>
        </p:grpSpPr>
        <p:sp>
          <p:nvSpPr>
            <p:cNvPr id="51216" name="Oval 16"/>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1217" name="Oval 17"/>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nvGrpSpPr>
          <p:cNvPr id="6" name="Group 18"/>
          <p:cNvGrpSpPr>
            <a:grpSpLocks/>
          </p:cNvGrpSpPr>
          <p:nvPr/>
        </p:nvGrpSpPr>
        <p:grpSpPr bwMode="auto">
          <a:xfrm>
            <a:off x="5715000" y="5422900"/>
            <a:ext cx="609600" cy="654050"/>
            <a:chOff x="3600" y="3416"/>
            <a:chExt cx="384" cy="412"/>
          </a:xfrm>
        </p:grpSpPr>
        <p:sp>
          <p:nvSpPr>
            <p:cNvPr id="51219" name="Oval 19"/>
            <p:cNvSpPr>
              <a:spLocks noChangeArrowheads="1"/>
            </p:cNvSpPr>
            <p:nvPr/>
          </p:nvSpPr>
          <p:spPr bwMode="auto">
            <a:xfrm>
              <a:off x="3600" y="3416"/>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1220" name="Text Box 20"/>
            <p:cNvSpPr txBox="1">
              <a:spLocks noChangeArrowheads="1"/>
            </p:cNvSpPr>
            <p:nvPr/>
          </p:nvSpPr>
          <p:spPr bwMode="auto">
            <a:xfrm>
              <a:off x="3752" y="3597"/>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7" name="Group 21"/>
          <p:cNvGrpSpPr>
            <a:grpSpLocks/>
          </p:cNvGrpSpPr>
          <p:nvPr/>
        </p:nvGrpSpPr>
        <p:grpSpPr bwMode="auto">
          <a:xfrm>
            <a:off x="5924550" y="5643563"/>
            <a:ext cx="182563" cy="182562"/>
            <a:chOff x="159" y="2990"/>
            <a:chExt cx="115" cy="115"/>
          </a:xfrm>
        </p:grpSpPr>
        <p:sp>
          <p:nvSpPr>
            <p:cNvPr id="51222" name="Oval 22"/>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1223" name="Oval 23"/>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nvGrpSpPr>
          <p:cNvPr id="8" name="Group 24"/>
          <p:cNvGrpSpPr>
            <a:grpSpLocks/>
          </p:cNvGrpSpPr>
          <p:nvPr/>
        </p:nvGrpSpPr>
        <p:grpSpPr bwMode="auto">
          <a:xfrm>
            <a:off x="7086600" y="3594100"/>
            <a:ext cx="609600" cy="654050"/>
            <a:chOff x="4464" y="2264"/>
            <a:chExt cx="384" cy="412"/>
          </a:xfrm>
        </p:grpSpPr>
        <p:sp>
          <p:nvSpPr>
            <p:cNvPr id="51225" name="Oval 25"/>
            <p:cNvSpPr>
              <a:spLocks noChangeArrowheads="1"/>
            </p:cNvSpPr>
            <p:nvPr/>
          </p:nvSpPr>
          <p:spPr bwMode="auto">
            <a:xfrm>
              <a:off x="4464" y="2264"/>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1226" name="Text Box 26"/>
            <p:cNvSpPr txBox="1">
              <a:spLocks noChangeArrowheads="1"/>
            </p:cNvSpPr>
            <p:nvPr/>
          </p:nvSpPr>
          <p:spPr bwMode="auto">
            <a:xfrm>
              <a:off x="4616" y="2445"/>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9" name="Group 27"/>
          <p:cNvGrpSpPr>
            <a:grpSpLocks/>
          </p:cNvGrpSpPr>
          <p:nvPr/>
        </p:nvGrpSpPr>
        <p:grpSpPr bwMode="auto">
          <a:xfrm>
            <a:off x="7296150" y="3814763"/>
            <a:ext cx="182563" cy="182562"/>
            <a:chOff x="159" y="2990"/>
            <a:chExt cx="115" cy="115"/>
          </a:xfrm>
        </p:grpSpPr>
        <p:sp>
          <p:nvSpPr>
            <p:cNvPr id="51228" name="Oval 28"/>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1229" name="Oval 29"/>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nvGrpSpPr>
          <p:cNvPr id="10" name="Group 30"/>
          <p:cNvGrpSpPr>
            <a:grpSpLocks/>
          </p:cNvGrpSpPr>
          <p:nvPr/>
        </p:nvGrpSpPr>
        <p:grpSpPr bwMode="auto">
          <a:xfrm>
            <a:off x="8001000" y="4813300"/>
            <a:ext cx="609600" cy="654050"/>
            <a:chOff x="5040" y="3032"/>
            <a:chExt cx="384" cy="412"/>
          </a:xfrm>
        </p:grpSpPr>
        <p:sp>
          <p:nvSpPr>
            <p:cNvPr id="51231" name="Oval 31"/>
            <p:cNvSpPr>
              <a:spLocks noChangeArrowheads="1"/>
            </p:cNvSpPr>
            <p:nvPr/>
          </p:nvSpPr>
          <p:spPr bwMode="auto">
            <a:xfrm>
              <a:off x="5040" y="303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1232" name="Text Box 32"/>
            <p:cNvSpPr txBox="1">
              <a:spLocks noChangeArrowheads="1"/>
            </p:cNvSpPr>
            <p:nvPr/>
          </p:nvSpPr>
          <p:spPr bwMode="auto">
            <a:xfrm>
              <a:off x="5192" y="321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11" name="Group 33"/>
          <p:cNvGrpSpPr>
            <a:grpSpLocks/>
          </p:cNvGrpSpPr>
          <p:nvPr/>
        </p:nvGrpSpPr>
        <p:grpSpPr bwMode="auto">
          <a:xfrm>
            <a:off x="8210550" y="5033963"/>
            <a:ext cx="182563" cy="182562"/>
            <a:chOff x="159" y="2990"/>
            <a:chExt cx="115" cy="115"/>
          </a:xfrm>
        </p:grpSpPr>
        <p:sp>
          <p:nvSpPr>
            <p:cNvPr id="51234" name="Oval 34"/>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1235" name="Oval 35"/>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nvGrpSpPr>
          <p:cNvPr id="12" name="Group 36"/>
          <p:cNvGrpSpPr>
            <a:grpSpLocks/>
          </p:cNvGrpSpPr>
          <p:nvPr/>
        </p:nvGrpSpPr>
        <p:grpSpPr bwMode="auto">
          <a:xfrm>
            <a:off x="5486400" y="2298700"/>
            <a:ext cx="609600" cy="654050"/>
            <a:chOff x="3456" y="1448"/>
            <a:chExt cx="384" cy="412"/>
          </a:xfrm>
        </p:grpSpPr>
        <p:sp>
          <p:nvSpPr>
            <p:cNvPr id="51237" name="Oval 37"/>
            <p:cNvSpPr>
              <a:spLocks noChangeArrowheads="1"/>
            </p:cNvSpPr>
            <p:nvPr/>
          </p:nvSpPr>
          <p:spPr bwMode="auto">
            <a:xfrm>
              <a:off x="3456" y="1448"/>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1238" name="Text Box 38"/>
            <p:cNvSpPr txBox="1">
              <a:spLocks noChangeArrowheads="1"/>
            </p:cNvSpPr>
            <p:nvPr/>
          </p:nvSpPr>
          <p:spPr bwMode="auto">
            <a:xfrm>
              <a:off x="3608" y="1629"/>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13" name="Group 39"/>
          <p:cNvGrpSpPr>
            <a:grpSpLocks/>
          </p:cNvGrpSpPr>
          <p:nvPr/>
        </p:nvGrpSpPr>
        <p:grpSpPr bwMode="auto">
          <a:xfrm>
            <a:off x="5695950" y="2519363"/>
            <a:ext cx="182563" cy="182562"/>
            <a:chOff x="159" y="2990"/>
            <a:chExt cx="115" cy="115"/>
          </a:xfrm>
        </p:grpSpPr>
        <p:sp>
          <p:nvSpPr>
            <p:cNvPr id="51240" name="Oval 40"/>
            <p:cNvSpPr>
              <a:spLocks noChangeArrowheads="1"/>
            </p:cNvSpPr>
            <p:nvPr/>
          </p:nvSpPr>
          <p:spPr bwMode="auto">
            <a:xfrm>
              <a:off x="192" y="3024"/>
              <a:ext cx="48" cy="48"/>
            </a:xfrm>
            <a:prstGeom prst="ellipse">
              <a:avLst/>
            </a:prstGeom>
            <a:solidFill>
              <a:srgbClr val="FF3300"/>
            </a:solidFill>
            <a:ln w="9525">
              <a:noFill/>
              <a:round/>
              <a:headEnd type="none" w="sm" len="med"/>
              <a:tailEnd/>
            </a:ln>
            <a:effectLst/>
          </p:spPr>
          <p:txBody>
            <a:bodyPr wrap="none" anchor="ctr"/>
            <a:lstStyle/>
            <a:p>
              <a:endParaRPr lang="en-US"/>
            </a:p>
          </p:txBody>
        </p:sp>
        <p:sp>
          <p:nvSpPr>
            <p:cNvPr id="51241" name="Oval 41"/>
            <p:cNvSpPr>
              <a:spLocks noChangeArrowheads="1"/>
            </p:cNvSpPr>
            <p:nvPr/>
          </p:nvSpPr>
          <p:spPr bwMode="auto">
            <a:xfrm>
              <a:off x="159" y="2990"/>
              <a:ext cx="115" cy="115"/>
            </a:xfrm>
            <a:prstGeom prst="ellipse">
              <a:avLst/>
            </a:prstGeom>
            <a:noFill/>
            <a:ln w="9525">
              <a:solidFill>
                <a:srgbClr val="FF3300"/>
              </a:solidFill>
              <a:round/>
              <a:headEnd type="none" w="sm" len="med"/>
              <a:tailEnd/>
            </a:ln>
            <a:effectLst/>
          </p:spPr>
          <p:txBody>
            <a:bodyPr wrap="none" anchor="ctr"/>
            <a:lstStyle/>
            <a:p>
              <a:endParaRPr lang="en-US"/>
            </a:p>
          </p:txBody>
        </p:sp>
      </p:grpSp>
      <p:grpSp>
        <p:nvGrpSpPr>
          <p:cNvPr id="14" name="Group 42"/>
          <p:cNvGrpSpPr>
            <a:grpSpLocks/>
          </p:cNvGrpSpPr>
          <p:nvPr/>
        </p:nvGrpSpPr>
        <p:grpSpPr bwMode="auto">
          <a:xfrm>
            <a:off x="7867650" y="1536700"/>
            <a:ext cx="593725" cy="593725"/>
            <a:chOff x="500" y="1275"/>
            <a:chExt cx="242" cy="242"/>
          </a:xfrm>
        </p:grpSpPr>
        <p:sp>
          <p:nvSpPr>
            <p:cNvPr id="51243" name="Oval 43"/>
            <p:cNvSpPr>
              <a:spLocks noChangeArrowheads="1"/>
            </p:cNvSpPr>
            <p:nvPr/>
          </p:nvSpPr>
          <p:spPr bwMode="auto">
            <a:xfrm>
              <a:off x="571" y="1347"/>
              <a:ext cx="100" cy="100"/>
            </a:xfrm>
            <a:prstGeom prst="ellipse">
              <a:avLst/>
            </a:prstGeom>
            <a:solidFill>
              <a:srgbClr val="33D800"/>
            </a:solidFill>
            <a:ln w="9525">
              <a:solidFill>
                <a:srgbClr val="33D800"/>
              </a:solidFill>
              <a:round/>
              <a:headEnd type="none" w="sm" len="med"/>
              <a:tailEnd/>
            </a:ln>
            <a:effectLst/>
          </p:spPr>
          <p:txBody>
            <a:bodyPr wrap="none" anchor="ctr"/>
            <a:lstStyle/>
            <a:p>
              <a:endParaRPr lang="en-US"/>
            </a:p>
          </p:txBody>
        </p:sp>
        <p:sp>
          <p:nvSpPr>
            <p:cNvPr id="51244" name="Oval 44"/>
            <p:cNvSpPr>
              <a:spLocks noChangeArrowheads="1"/>
            </p:cNvSpPr>
            <p:nvPr/>
          </p:nvSpPr>
          <p:spPr bwMode="auto">
            <a:xfrm>
              <a:off x="500" y="1275"/>
              <a:ext cx="242" cy="242"/>
            </a:xfrm>
            <a:prstGeom prst="ellipse">
              <a:avLst/>
            </a:prstGeom>
            <a:noFill/>
            <a:ln w="9525">
              <a:solidFill>
                <a:srgbClr val="33D800"/>
              </a:solidFill>
              <a:round/>
              <a:headEnd type="none" w="sm" len="med"/>
              <a:tailEnd/>
            </a:ln>
            <a:effectLst/>
          </p:spPr>
          <p:txBody>
            <a:bodyPr wrap="none" anchor="ctr"/>
            <a:lstStyle/>
            <a:p>
              <a:endParaRPr lang="en-US"/>
            </a:p>
          </p:txBody>
        </p:sp>
      </p:grpSp>
      <p:sp>
        <p:nvSpPr>
          <p:cNvPr id="51245" name="Text Box 45"/>
          <p:cNvSpPr txBox="1">
            <a:spLocks noChangeArrowheads="1"/>
          </p:cNvSpPr>
          <p:nvPr/>
        </p:nvSpPr>
        <p:spPr bwMode="auto">
          <a:xfrm>
            <a:off x="8153400" y="2046288"/>
            <a:ext cx="555625" cy="519112"/>
          </a:xfrm>
          <a:prstGeom prst="rect">
            <a:avLst/>
          </a:prstGeom>
          <a:noFill/>
          <a:ln w="9525">
            <a:noFill/>
            <a:miter lim="800000"/>
            <a:headEnd type="none" w="sm" len="med"/>
            <a:tailEnd/>
          </a:ln>
          <a:effectLst/>
        </p:spPr>
        <p:txBody>
          <a:bodyPr wrap="none">
            <a:spAutoFit/>
          </a:bodyPr>
          <a:lstStyle/>
          <a:p>
            <a:pPr eaLnBrk="0" hangingPunct="0"/>
            <a:r>
              <a:rPr lang="en-US" sz="2800" baseline="0">
                <a:solidFill>
                  <a:srgbClr val="33D800"/>
                </a:solidFill>
              </a:rPr>
              <a:t>B</a:t>
            </a:r>
            <a:r>
              <a:rPr lang="en-US" sz="2800" baseline="-25000">
                <a:solidFill>
                  <a:srgbClr val="33D800"/>
                </a:solidFill>
              </a:rPr>
              <a:t>0</a:t>
            </a:r>
            <a:endParaRPr lang="en-US" sz="2800" baseline="0">
              <a:solidFill>
                <a:srgbClr val="33D800"/>
              </a:solidFill>
            </a:endParaRPr>
          </a:p>
        </p:txBody>
      </p:sp>
      <p:grpSp>
        <p:nvGrpSpPr>
          <p:cNvPr id="15" name="Group 46"/>
          <p:cNvGrpSpPr>
            <a:grpSpLocks/>
          </p:cNvGrpSpPr>
          <p:nvPr/>
        </p:nvGrpSpPr>
        <p:grpSpPr bwMode="auto">
          <a:xfrm>
            <a:off x="3352800" y="4800600"/>
            <a:ext cx="654050" cy="1295400"/>
            <a:chOff x="2112" y="2880"/>
            <a:chExt cx="412" cy="816"/>
          </a:xfrm>
        </p:grpSpPr>
        <p:sp>
          <p:nvSpPr>
            <p:cNvPr id="51247" name="Line 47"/>
            <p:cNvSpPr>
              <a:spLocks noChangeShapeType="1"/>
            </p:cNvSpPr>
            <p:nvPr/>
          </p:nvSpPr>
          <p:spPr bwMode="auto">
            <a:xfrm flipV="1">
              <a:off x="2112" y="2880"/>
              <a:ext cx="0" cy="816"/>
            </a:xfrm>
            <a:prstGeom prst="line">
              <a:avLst/>
            </a:prstGeom>
            <a:noFill/>
            <a:ln w="9525">
              <a:solidFill>
                <a:srgbClr val="33D800"/>
              </a:solidFill>
              <a:round/>
              <a:headEnd type="triangle" w="med" len="med"/>
              <a:tailEnd type="triangle" w="med" len="med"/>
            </a:ln>
            <a:effectLst/>
          </p:spPr>
          <p:txBody>
            <a:bodyPr/>
            <a:lstStyle/>
            <a:p>
              <a:endParaRPr lang="en-US"/>
            </a:p>
          </p:txBody>
        </p:sp>
        <p:sp>
          <p:nvSpPr>
            <p:cNvPr id="51248" name="Text Box 48"/>
            <p:cNvSpPr txBox="1">
              <a:spLocks noChangeArrowheads="1"/>
            </p:cNvSpPr>
            <p:nvPr/>
          </p:nvSpPr>
          <p:spPr bwMode="auto">
            <a:xfrm>
              <a:off x="2112" y="3360"/>
              <a:ext cx="412" cy="212"/>
            </a:xfrm>
            <a:prstGeom prst="rect">
              <a:avLst/>
            </a:prstGeom>
            <a:noFill/>
            <a:ln w="9525">
              <a:noFill/>
              <a:miter lim="800000"/>
              <a:headEnd type="none" w="sm" len="med"/>
              <a:tailEnd/>
            </a:ln>
            <a:effectLst/>
          </p:spPr>
          <p:txBody>
            <a:bodyPr wrap="none">
              <a:spAutoFit/>
            </a:bodyPr>
            <a:lstStyle/>
            <a:p>
              <a:pPr eaLnBrk="0" hangingPunct="0"/>
              <a:r>
                <a:rPr lang="en-US" sz="1600" baseline="0">
                  <a:solidFill>
                    <a:srgbClr val="33D800"/>
                  </a:solidFill>
                </a:rPr>
                <a:t>B</a:t>
              </a:r>
              <a:r>
                <a:rPr lang="en-US" sz="1600" baseline="-25000">
                  <a:solidFill>
                    <a:srgbClr val="33D800"/>
                  </a:solidFill>
                </a:rPr>
                <a:t>pulse</a:t>
              </a:r>
              <a:endParaRPr lang="en-US" sz="1600" baseline="0">
                <a:solidFill>
                  <a:srgbClr val="33D800"/>
                </a:solidFill>
              </a:endParaRPr>
            </a:p>
          </p:txBody>
        </p:sp>
      </p:grpSp>
      <p:sp>
        <p:nvSpPr>
          <p:cNvPr id="51249" name="Line 49"/>
          <p:cNvSpPr>
            <a:spLocks noChangeShapeType="1"/>
          </p:cNvSpPr>
          <p:nvPr/>
        </p:nvSpPr>
        <p:spPr bwMode="auto">
          <a:xfrm>
            <a:off x="1981200" y="44196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1250" name="Line 50"/>
          <p:cNvSpPr>
            <a:spLocks noChangeShapeType="1"/>
          </p:cNvSpPr>
          <p:nvPr/>
        </p:nvSpPr>
        <p:spPr bwMode="auto">
          <a:xfrm>
            <a:off x="3429000" y="24384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1251" name="Line 51"/>
          <p:cNvSpPr>
            <a:spLocks noChangeShapeType="1"/>
          </p:cNvSpPr>
          <p:nvPr/>
        </p:nvSpPr>
        <p:spPr bwMode="auto">
          <a:xfrm>
            <a:off x="5334000" y="25908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1252" name="Line 52"/>
          <p:cNvSpPr>
            <a:spLocks noChangeShapeType="1"/>
          </p:cNvSpPr>
          <p:nvPr/>
        </p:nvSpPr>
        <p:spPr bwMode="auto">
          <a:xfrm>
            <a:off x="6934200" y="38862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1253" name="Line 53"/>
          <p:cNvSpPr>
            <a:spLocks noChangeShapeType="1"/>
          </p:cNvSpPr>
          <p:nvPr/>
        </p:nvSpPr>
        <p:spPr bwMode="auto">
          <a:xfrm>
            <a:off x="5562600" y="57150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1254" name="Line 54"/>
          <p:cNvSpPr>
            <a:spLocks noChangeShapeType="1"/>
          </p:cNvSpPr>
          <p:nvPr/>
        </p:nvSpPr>
        <p:spPr bwMode="auto">
          <a:xfrm>
            <a:off x="7848600" y="5105400"/>
            <a:ext cx="900113" cy="0"/>
          </a:xfrm>
          <a:prstGeom prst="line">
            <a:avLst/>
          </a:prstGeom>
          <a:noFill/>
          <a:ln w="9525">
            <a:solidFill>
              <a:srgbClr val="FF3300"/>
            </a:solidFill>
            <a:round/>
            <a:headEnd type="none" w="sm" len="med"/>
            <a:tailEnd type="triangle" w="med" len="med"/>
          </a:ln>
          <a:effectLst/>
        </p:spPr>
        <p:txBody>
          <a:bodyPr/>
          <a:lstStyle/>
          <a:p>
            <a:endParaRPr lang="en-US"/>
          </a:p>
        </p:txBody>
      </p:sp>
      <p:graphicFrame>
        <p:nvGraphicFramePr>
          <p:cNvPr id="51255" name="Object 55"/>
          <p:cNvGraphicFramePr>
            <a:graphicFrameLocks noChangeAspect="1"/>
          </p:cNvGraphicFramePr>
          <p:nvPr>
            <p:ph sz="half" idx="4294967295"/>
          </p:nvPr>
        </p:nvGraphicFramePr>
        <p:xfrm>
          <a:off x="5191125" y="1425575"/>
          <a:ext cx="2581275" cy="628650"/>
        </p:xfrm>
        <a:graphic>
          <a:graphicData uri="http://schemas.openxmlformats.org/presentationml/2006/ole">
            <p:oleObj spid="_x0000_s490499" name="Equation" r:id="rId4" imgW="9396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124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125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125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125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125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253"/>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grpId="1" nodeType="clickEffect">
                                  <p:stCondLst>
                                    <p:cond delay="0"/>
                                  </p:stCondLst>
                                  <p:childTnLst>
                                    <p:animRot by="43200000">
                                      <p:cBhvr>
                                        <p:cTn id="39" dur="3000" fill="hold"/>
                                        <p:tgtEl>
                                          <p:spTgt spid="51249"/>
                                        </p:tgtEl>
                                        <p:attrNameLst>
                                          <p:attrName>r</p:attrName>
                                        </p:attrNameLst>
                                      </p:cBhvr>
                                    </p:animRot>
                                  </p:childTnLst>
                                </p:cTn>
                              </p:par>
                              <p:par>
                                <p:cTn id="40" presetID="8" presetClass="emph" presetSubtype="0" fill="hold" grpId="1" nodeType="withEffect">
                                  <p:stCondLst>
                                    <p:cond delay="0"/>
                                  </p:stCondLst>
                                  <p:childTnLst>
                                    <p:animRot by="43200000">
                                      <p:cBhvr>
                                        <p:cTn id="41" dur="3000" fill="hold"/>
                                        <p:tgtEl>
                                          <p:spTgt spid="51250"/>
                                        </p:tgtEl>
                                        <p:attrNameLst>
                                          <p:attrName>r</p:attrName>
                                        </p:attrNameLst>
                                      </p:cBhvr>
                                    </p:animRot>
                                  </p:childTnLst>
                                </p:cTn>
                              </p:par>
                              <p:par>
                                <p:cTn id="42" presetID="8" presetClass="emph" presetSubtype="0" fill="hold" grpId="1" nodeType="withEffect">
                                  <p:stCondLst>
                                    <p:cond delay="0"/>
                                  </p:stCondLst>
                                  <p:childTnLst>
                                    <p:animRot by="43200000">
                                      <p:cBhvr>
                                        <p:cTn id="43" dur="3000" fill="hold"/>
                                        <p:tgtEl>
                                          <p:spTgt spid="51251"/>
                                        </p:tgtEl>
                                        <p:attrNameLst>
                                          <p:attrName>r</p:attrName>
                                        </p:attrNameLst>
                                      </p:cBhvr>
                                    </p:animRot>
                                  </p:childTnLst>
                                </p:cTn>
                              </p:par>
                              <p:par>
                                <p:cTn id="44" presetID="8" presetClass="emph" presetSubtype="0" fill="hold" grpId="1" nodeType="withEffect">
                                  <p:stCondLst>
                                    <p:cond delay="0"/>
                                  </p:stCondLst>
                                  <p:childTnLst>
                                    <p:animRot by="43200000">
                                      <p:cBhvr>
                                        <p:cTn id="45" dur="3000" fill="hold"/>
                                        <p:tgtEl>
                                          <p:spTgt spid="51252"/>
                                        </p:tgtEl>
                                        <p:attrNameLst>
                                          <p:attrName>r</p:attrName>
                                        </p:attrNameLst>
                                      </p:cBhvr>
                                    </p:animRot>
                                  </p:childTnLst>
                                </p:cTn>
                              </p:par>
                              <p:par>
                                <p:cTn id="46" presetID="8" presetClass="emph" presetSubtype="0" fill="hold" grpId="1" nodeType="withEffect">
                                  <p:stCondLst>
                                    <p:cond delay="0"/>
                                  </p:stCondLst>
                                  <p:childTnLst>
                                    <p:animRot by="43200000">
                                      <p:cBhvr>
                                        <p:cTn id="47" dur="3000" fill="hold"/>
                                        <p:tgtEl>
                                          <p:spTgt spid="51254"/>
                                        </p:tgtEl>
                                        <p:attrNameLst>
                                          <p:attrName>r</p:attrName>
                                        </p:attrNameLst>
                                      </p:cBhvr>
                                    </p:animRot>
                                  </p:childTnLst>
                                </p:cTn>
                              </p:par>
                              <p:par>
                                <p:cTn id="48" presetID="8" presetClass="emph" presetSubtype="0" fill="hold" grpId="1" nodeType="withEffect">
                                  <p:stCondLst>
                                    <p:cond delay="0"/>
                                  </p:stCondLst>
                                  <p:childTnLst>
                                    <p:animRot by="43200000">
                                      <p:cBhvr>
                                        <p:cTn id="49" dur="3000" fill="hold"/>
                                        <p:tgtEl>
                                          <p:spTgt spid="51253"/>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51255"/>
                                        </p:tgtEl>
                                        <p:attrNameLst>
                                          <p:attrName>style.visibility</p:attrName>
                                        </p:attrNameLst>
                                      </p:cBhvr>
                                      <p:to>
                                        <p:strVal val="visible"/>
                                      </p:to>
                                    </p:set>
                                    <p:animEffect transition="in" filter="dissolve">
                                      <p:cBhvr>
                                        <p:cTn id="54" dur="500"/>
                                        <p:tgtEl>
                                          <p:spTgt spid="5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9" grpId="0" animBg="1"/>
      <p:bldP spid="51249" grpId="1" animBg="1"/>
      <p:bldP spid="51250" grpId="0" animBg="1"/>
      <p:bldP spid="51250" grpId="1" animBg="1"/>
      <p:bldP spid="51251" grpId="0" animBg="1"/>
      <p:bldP spid="51251" grpId="1" animBg="1"/>
      <p:bldP spid="51252" grpId="0" animBg="1"/>
      <p:bldP spid="51252" grpId="1" animBg="1"/>
      <p:bldP spid="51253" grpId="0" animBg="1"/>
      <p:bldP spid="51253" grpId="1" animBg="1"/>
      <p:bldP spid="51254" grpId="0" animBg="1"/>
      <p:bldP spid="5125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152400"/>
            <a:ext cx="7772400" cy="1219200"/>
          </a:xfrm>
        </p:spPr>
        <p:txBody>
          <a:bodyPr>
            <a:normAutofit fontScale="90000"/>
          </a:bodyPr>
          <a:lstStyle/>
          <a:p>
            <a:pPr algn="ctr"/>
            <a:r>
              <a:rPr lang="en-US" dirty="0"/>
              <a:t>Neutron EDM Experiment:</a:t>
            </a:r>
            <a:br>
              <a:rPr lang="en-US" dirty="0"/>
            </a:br>
            <a:r>
              <a:rPr lang="en-US" dirty="0"/>
              <a:t>Precession </a:t>
            </a:r>
            <a:r>
              <a:rPr lang="en-US" dirty="0" smtClean="0"/>
              <a:t>Measurement</a:t>
            </a:r>
            <a:endParaRPr lang="en-US" dirty="0"/>
          </a:p>
        </p:txBody>
      </p:sp>
      <p:graphicFrame>
        <p:nvGraphicFramePr>
          <p:cNvPr id="52227" name="Object 3"/>
          <p:cNvGraphicFramePr>
            <a:graphicFrameLocks noChangeAspect="1"/>
          </p:cNvGraphicFramePr>
          <p:nvPr>
            <p:ph sz="half" idx="4294967295"/>
          </p:nvPr>
        </p:nvGraphicFramePr>
        <p:xfrm>
          <a:off x="0" y="2428875"/>
          <a:ext cx="1422400" cy="2686050"/>
        </p:xfrm>
        <a:graphic>
          <a:graphicData uri="http://schemas.openxmlformats.org/presentationml/2006/ole">
            <p:oleObj spid="_x0000_s491522" name="Equation" r:id="rId3" imgW="114120" imgH="215640" progId="Equation.3">
              <p:embed/>
            </p:oleObj>
          </a:graphicData>
        </a:graphic>
      </p:graphicFrame>
      <p:sp>
        <p:nvSpPr>
          <p:cNvPr id="52228" name="Rectangle 4"/>
          <p:cNvSpPr>
            <a:spLocks noChangeArrowheads="1"/>
          </p:cNvSpPr>
          <p:nvPr/>
        </p:nvSpPr>
        <p:spPr bwMode="auto">
          <a:xfrm>
            <a:off x="1752600" y="1308100"/>
            <a:ext cx="7162800" cy="5334000"/>
          </a:xfrm>
          <a:prstGeom prst="rect">
            <a:avLst/>
          </a:prstGeom>
          <a:solidFill>
            <a:srgbClr val="CFE7FF"/>
          </a:solidFill>
          <a:ln w="38100">
            <a:solidFill>
              <a:schemeClr val="tx1"/>
            </a:solidFill>
            <a:miter lim="800000"/>
            <a:headEnd type="none" w="sm" len="med"/>
            <a:tailEnd/>
          </a:ln>
          <a:effectLst/>
        </p:spPr>
        <p:txBody>
          <a:bodyPr wrap="none" anchor="ctr"/>
          <a:lstStyle/>
          <a:p>
            <a:pPr algn="ctr" eaLnBrk="0" hangingPunct="0"/>
            <a:endParaRPr lang="en-US" sz="1600" baseline="30000"/>
          </a:p>
        </p:txBody>
      </p:sp>
      <p:sp>
        <p:nvSpPr>
          <p:cNvPr id="52229" name="Text Box 5"/>
          <p:cNvSpPr txBox="1">
            <a:spLocks noChangeArrowheads="1"/>
          </p:cNvSpPr>
          <p:nvPr/>
        </p:nvSpPr>
        <p:spPr bwMode="auto">
          <a:xfrm>
            <a:off x="6553200" y="6032500"/>
            <a:ext cx="2147888" cy="396875"/>
          </a:xfrm>
          <a:prstGeom prst="rect">
            <a:avLst/>
          </a:prstGeom>
          <a:noFill/>
          <a:ln w="9525">
            <a:noFill/>
            <a:miter lim="800000"/>
            <a:headEnd type="none" w="sm" len="med"/>
            <a:tailEnd/>
          </a:ln>
          <a:effectLst/>
        </p:spPr>
        <p:txBody>
          <a:bodyPr wrap="none">
            <a:spAutoFit/>
          </a:bodyPr>
          <a:lstStyle/>
          <a:p>
            <a:pPr eaLnBrk="0" hangingPunct="0"/>
            <a:r>
              <a:rPr lang="en-US" sz="2000" baseline="0" dirty="0">
                <a:solidFill>
                  <a:srgbClr val="002060"/>
                </a:solidFill>
              </a:rPr>
              <a:t>Superfluid helium</a:t>
            </a:r>
          </a:p>
        </p:txBody>
      </p:sp>
      <p:grpSp>
        <p:nvGrpSpPr>
          <p:cNvPr id="2" name="Group 6"/>
          <p:cNvGrpSpPr>
            <a:grpSpLocks/>
          </p:cNvGrpSpPr>
          <p:nvPr/>
        </p:nvGrpSpPr>
        <p:grpSpPr bwMode="auto">
          <a:xfrm>
            <a:off x="2133600" y="4127500"/>
            <a:ext cx="609600" cy="654050"/>
            <a:chOff x="1344" y="2600"/>
            <a:chExt cx="384" cy="412"/>
          </a:xfrm>
        </p:grpSpPr>
        <p:sp>
          <p:nvSpPr>
            <p:cNvPr id="52231" name="Oval 7"/>
            <p:cNvSpPr>
              <a:spLocks noChangeArrowheads="1"/>
            </p:cNvSpPr>
            <p:nvPr/>
          </p:nvSpPr>
          <p:spPr bwMode="auto">
            <a:xfrm>
              <a:off x="1344" y="2600"/>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2232" name="Text Box 8"/>
            <p:cNvSpPr txBox="1">
              <a:spLocks noChangeArrowheads="1"/>
            </p:cNvSpPr>
            <p:nvPr/>
          </p:nvSpPr>
          <p:spPr bwMode="auto">
            <a:xfrm>
              <a:off x="1496" y="2781"/>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3" name="Group 9"/>
          <p:cNvGrpSpPr>
            <a:grpSpLocks/>
          </p:cNvGrpSpPr>
          <p:nvPr/>
        </p:nvGrpSpPr>
        <p:grpSpPr bwMode="auto">
          <a:xfrm>
            <a:off x="3581400" y="2146300"/>
            <a:ext cx="609600" cy="654050"/>
            <a:chOff x="2256" y="1352"/>
            <a:chExt cx="384" cy="412"/>
          </a:xfrm>
        </p:grpSpPr>
        <p:sp>
          <p:nvSpPr>
            <p:cNvPr id="52234" name="Oval 10"/>
            <p:cNvSpPr>
              <a:spLocks noChangeArrowheads="1"/>
            </p:cNvSpPr>
            <p:nvPr/>
          </p:nvSpPr>
          <p:spPr bwMode="auto">
            <a:xfrm>
              <a:off x="2256" y="135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2235" name="Text Box 11"/>
            <p:cNvSpPr txBox="1">
              <a:spLocks noChangeArrowheads="1"/>
            </p:cNvSpPr>
            <p:nvPr/>
          </p:nvSpPr>
          <p:spPr bwMode="auto">
            <a:xfrm>
              <a:off x="2408" y="153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4" name="Group 12"/>
          <p:cNvGrpSpPr>
            <a:grpSpLocks/>
          </p:cNvGrpSpPr>
          <p:nvPr/>
        </p:nvGrpSpPr>
        <p:grpSpPr bwMode="auto">
          <a:xfrm>
            <a:off x="5715000" y="5422900"/>
            <a:ext cx="609600" cy="654050"/>
            <a:chOff x="3600" y="3416"/>
            <a:chExt cx="384" cy="412"/>
          </a:xfrm>
        </p:grpSpPr>
        <p:sp>
          <p:nvSpPr>
            <p:cNvPr id="52237" name="Oval 13"/>
            <p:cNvSpPr>
              <a:spLocks noChangeArrowheads="1"/>
            </p:cNvSpPr>
            <p:nvPr/>
          </p:nvSpPr>
          <p:spPr bwMode="auto">
            <a:xfrm>
              <a:off x="3600" y="3416"/>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2238" name="Text Box 14"/>
            <p:cNvSpPr txBox="1">
              <a:spLocks noChangeArrowheads="1"/>
            </p:cNvSpPr>
            <p:nvPr/>
          </p:nvSpPr>
          <p:spPr bwMode="auto">
            <a:xfrm>
              <a:off x="3752" y="3597"/>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5" name="Group 15"/>
          <p:cNvGrpSpPr>
            <a:grpSpLocks/>
          </p:cNvGrpSpPr>
          <p:nvPr/>
        </p:nvGrpSpPr>
        <p:grpSpPr bwMode="auto">
          <a:xfrm>
            <a:off x="7086600" y="3594100"/>
            <a:ext cx="609600" cy="654050"/>
            <a:chOff x="4464" y="2264"/>
            <a:chExt cx="384" cy="412"/>
          </a:xfrm>
        </p:grpSpPr>
        <p:sp>
          <p:nvSpPr>
            <p:cNvPr id="52240" name="Oval 16"/>
            <p:cNvSpPr>
              <a:spLocks noChangeArrowheads="1"/>
            </p:cNvSpPr>
            <p:nvPr/>
          </p:nvSpPr>
          <p:spPr bwMode="auto">
            <a:xfrm>
              <a:off x="4464" y="2264"/>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2241" name="Text Box 17"/>
            <p:cNvSpPr txBox="1">
              <a:spLocks noChangeArrowheads="1"/>
            </p:cNvSpPr>
            <p:nvPr/>
          </p:nvSpPr>
          <p:spPr bwMode="auto">
            <a:xfrm>
              <a:off x="4616" y="2445"/>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6" name="Group 18"/>
          <p:cNvGrpSpPr>
            <a:grpSpLocks/>
          </p:cNvGrpSpPr>
          <p:nvPr/>
        </p:nvGrpSpPr>
        <p:grpSpPr bwMode="auto">
          <a:xfrm>
            <a:off x="8001000" y="4813300"/>
            <a:ext cx="609600" cy="654050"/>
            <a:chOff x="5040" y="3032"/>
            <a:chExt cx="384" cy="412"/>
          </a:xfrm>
        </p:grpSpPr>
        <p:sp>
          <p:nvSpPr>
            <p:cNvPr id="52243" name="Oval 19"/>
            <p:cNvSpPr>
              <a:spLocks noChangeArrowheads="1"/>
            </p:cNvSpPr>
            <p:nvPr/>
          </p:nvSpPr>
          <p:spPr bwMode="auto">
            <a:xfrm>
              <a:off x="5040" y="303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2244" name="Text Box 20"/>
            <p:cNvSpPr txBox="1">
              <a:spLocks noChangeArrowheads="1"/>
            </p:cNvSpPr>
            <p:nvPr/>
          </p:nvSpPr>
          <p:spPr bwMode="auto">
            <a:xfrm>
              <a:off x="5192" y="321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7" name="Group 21"/>
          <p:cNvGrpSpPr>
            <a:grpSpLocks/>
          </p:cNvGrpSpPr>
          <p:nvPr/>
        </p:nvGrpSpPr>
        <p:grpSpPr bwMode="auto">
          <a:xfrm>
            <a:off x="5486400" y="2298700"/>
            <a:ext cx="609600" cy="654050"/>
            <a:chOff x="3456" y="1448"/>
            <a:chExt cx="384" cy="412"/>
          </a:xfrm>
        </p:grpSpPr>
        <p:sp>
          <p:nvSpPr>
            <p:cNvPr id="52246" name="Oval 22"/>
            <p:cNvSpPr>
              <a:spLocks noChangeArrowheads="1"/>
            </p:cNvSpPr>
            <p:nvPr/>
          </p:nvSpPr>
          <p:spPr bwMode="auto">
            <a:xfrm>
              <a:off x="3456" y="1448"/>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2247" name="Text Box 23"/>
            <p:cNvSpPr txBox="1">
              <a:spLocks noChangeArrowheads="1"/>
            </p:cNvSpPr>
            <p:nvPr/>
          </p:nvSpPr>
          <p:spPr bwMode="auto">
            <a:xfrm>
              <a:off x="3608" y="1629"/>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8" name="Group 24"/>
          <p:cNvGrpSpPr>
            <a:grpSpLocks/>
          </p:cNvGrpSpPr>
          <p:nvPr/>
        </p:nvGrpSpPr>
        <p:grpSpPr bwMode="auto">
          <a:xfrm>
            <a:off x="7867650" y="1536700"/>
            <a:ext cx="593725" cy="593725"/>
            <a:chOff x="500" y="1275"/>
            <a:chExt cx="242" cy="242"/>
          </a:xfrm>
        </p:grpSpPr>
        <p:sp>
          <p:nvSpPr>
            <p:cNvPr id="52249" name="Oval 25"/>
            <p:cNvSpPr>
              <a:spLocks noChangeArrowheads="1"/>
            </p:cNvSpPr>
            <p:nvPr/>
          </p:nvSpPr>
          <p:spPr bwMode="auto">
            <a:xfrm>
              <a:off x="571" y="1347"/>
              <a:ext cx="100" cy="100"/>
            </a:xfrm>
            <a:prstGeom prst="ellipse">
              <a:avLst/>
            </a:prstGeom>
            <a:solidFill>
              <a:srgbClr val="33D800"/>
            </a:solidFill>
            <a:ln w="9525">
              <a:solidFill>
                <a:srgbClr val="33D800"/>
              </a:solidFill>
              <a:round/>
              <a:headEnd type="none" w="sm" len="med"/>
              <a:tailEnd/>
            </a:ln>
            <a:effectLst/>
          </p:spPr>
          <p:txBody>
            <a:bodyPr wrap="none" anchor="ctr"/>
            <a:lstStyle/>
            <a:p>
              <a:endParaRPr lang="en-US"/>
            </a:p>
          </p:txBody>
        </p:sp>
        <p:sp>
          <p:nvSpPr>
            <p:cNvPr id="52250" name="Oval 26"/>
            <p:cNvSpPr>
              <a:spLocks noChangeArrowheads="1"/>
            </p:cNvSpPr>
            <p:nvPr/>
          </p:nvSpPr>
          <p:spPr bwMode="auto">
            <a:xfrm>
              <a:off x="500" y="1275"/>
              <a:ext cx="242" cy="242"/>
            </a:xfrm>
            <a:prstGeom prst="ellipse">
              <a:avLst/>
            </a:prstGeom>
            <a:noFill/>
            <a:ln w="9525">
              <a:solidFill>
                <a:srgbClr val="33D800"/>
              </a:solidFill>
              <a:round/>
              <a:headEnd type="none" w="sm" len="med"/>
              <a:tailEnd/>
            </a:ln>
            <a:effectLst/>
          </p:spPr>
          <p:txBody>
            <a:bodyPr wrap="none" anchor="ctr"/>
            <a:lstStyle/>
            <a:p>
              <a:endParaRPr lang="en-US"/>
            </a:p>
          </p:txBody>
        </p:sp>
      </p:grpSp>
      <p:sp>
        <p:nvSpPr>
          <p:cNvPr id="52251" name="Text Box 27"/>
          <p:cNvSpPr txBox="1">
            <a:spLocks noChangeArrowheads="1"/>
          </p:cNvSpPr>
          <p:nvPr/>
        </p:nvSpPr>
        <p:spPr bwMode="auto">
          <a:xfrm>
            <a:off x="8153400" y="2046288"/>
            <a:ext cx="555625" cy="519112"/>
          </a:xfrm>
          <a:prstGeom prst="rect">
            <a:avLst/>
          </a:prstGeom>
          <a:noFill/>
          <a:ln w="9525">
            <a:noFill/>
            <a:miter lim="800000"/>
            <a:headEnd type="none" w="sm" len="med"/>
            <a:tailEnd/>
          </a:ln>
          <a:effectLst/>
        </p:spPr>
        <p:txBody>
          <a:bodyPr wrap="none">
            <a:spAutoFit/>
          </a:bodyPr>
          <a:lstStyle/>
          <a:p>
            <a:pPr eaLnBrk="0" hangingPunct="0"/>
            <a:r>
              <a:rPr lang="en-US" sz="2800" baseline="0">
                <a:solidFill>
                  <a:srgbClr val="33D800"/>
                </a:solidFill>
              </a:rPr>
              <a:t>B</a:t>
            </a:r>
            <a:r>
              <a:rPr lang="en-US" sz="2800" baseline="-25000">
                <a:solidFill>
                  <a:srgbClr val="33D800"/>
                </a:solidFill>
              </a:rPr>
              <a:t>0</a:t>
            </a:r>
            <a:endParaRPr lang="en-US" sz="2800" baseline="0">
              <a:solidFill>
                <a:srgbClr val="33D800"/>
              </a:solidFill>
            </a:endParaRPr>
          </a:p>
        </p:txBody>
      </p:sp>
      <p:sp>
        <p:nvSpPr>
          <p:cNvPr id="52252" name="Line 28"/>
          <p:cNvSpPr>
            <a:spLocks noChangeShapeType="1"/>
          </p:cNvSpPr>
          <p:nvPr/>
        </p:nvSpPr>
        <p:spPr bwMode="auto">
          <a:xfrm>
            <a:off x="1981200" y="44196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2253" name="Line 29"/>
          <p:cNvSpPr>
            <a:spLocks noChangeShapeType="1"/>
          </p:cNvSpPr>
          <p:nvPr/>
        </p:nvSpPr>
        <p:spPr bwMode="auto">
          <a:xfrm>
            <a:off x="3429000" y="24384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2254" name="Line 30"/>
          <p:cNvSpPr>
            <a:spLocks noChangeShapeType="1"/>
          </p:cNvSpPr>
          <p:nvPr/>
        </p:nvSpPr>
        <p:spPr bwMode="auto">
          <a:xfrm>
            <a:off x="5334000" y="25908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2255" name="Line 31"/>
          <p:cNvSpPr>
            <a:spLocks noChangeShapeType="1"/>
          </p:cNvSpPr>
          <p:nvPr/>
        </p:nvSpPr>
        <p:spPr bwMode="auto">
          <a:xfrm>
            <a:off x="6934200" y="38862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2256" name="Line 32"/>
          <p:cNvSpPr>
            <a:spLocks noChangeShapeType="1"/>
          </p:cNvSpPr>
          <p:nvPr/>
        </p:nvSpPr>
        <p:spPr bwMode="auto">
          <a:xfrm>
            <a:off x="5562600" y="57150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2257" name="Line 33"/>
          <p:cNvSpPr>
            <a:spLocks noChangeShapeType="1"/>
          </p:cNvSpPr>
          <p:nvPr/>
        </p:nvSpPr>
        <p:spPr bwMode="auto">
          <a:xfrm>
            <a:off x="7848600" y="5105400"/>
            <a:ext cx="900113" cy="0"/>
          </a:xfrm>
          <a:prstGeom prst="line">
            <a:avLst/>
          </a:prstGeom>
          <a:noFill/>
          <a:ln w="9525">
            <a:solidFill>
              <a:srgbClr val="FF3300"/>
            </a:solidFill>
            <a:round/>
            <a:headEnd type="none" w="sm" len="med"/>
            <a:tailEnd type="triangle" w="med" len="med"/>
          </a:ln>
          <a:effectLst/>
        </p:spPr>
        <p:txBody>
          <a:bodyPr/>
          <a:lstStyle/>
          <a:p>
            <a:endParaRPr lang="en-US"/>
          </a:p>
        </p:txBody>
      </p:sp>
      <p:grpSp>
        <p:nvGrpSpPr>
          <p:cNvPr id="9" name="Group 34"/>
          <p:cNvGrpSpPr>
            <a:grpSpLocks/>
          </p:cNvGrpSpPr>
          <p:nvPr/>
        </p:nvGrpSpPr>
        <p:grpSpPr bwMode="auto">
          <a:xfrm>
            <a:off x="3259138" y="5099050"/>
            <a:ext cx="487362" cy="490538"/>
            <a:chOff x="420" y="3963"/>
            <a:chExt cx="307" cy="309"/>
          </a:xfrm>
        </p:grpSpPr>
        <p:sp>
          <p:nvSpPr>
            <p:cNvPr id="52259" name="Oval 35"/>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60" name="Text Box 36"/>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61" name="Line 37"/>
          <p:cNvSpPr>
            <a:spLocks noChangeShapeType="1"/>
          </p:cNvSpPr>
          <p:nvPr/>
        </p:nvSpPr>
        <p:spPr bwMode="auto">
          <a:xfrm>
            <a:off x="3200400" y="5334000"/>
            <a:ext cx="663575" cy="0"/>
          </a:xfrm>
          <a:prstGeom prst="line">
            <a:avLst/>
          </a:prstGeom>
          <a:noFill/>
          <a:ln w="9525">
            <a:solidFill>
              <a:srgbClr val="000000"/>
            </a:solidFill>
            <a:round/>
            <a:headEnd type="none" w="sm" len="med"/>
            <a:tailEnd type="triangle" w="med" len="med"/>
          </a:ln>
          <a:effectLst/>
        </p:spPr>
        <p:txBody>
          <a:bodyPr/>
          <a:lstStyle/>
          <a:p>
            <a:endParaRPr lang="en-US"/>
          </a:p>
        </p:txBody>
      </p:sp>
      <p:grpSp>
        <p:nvGrpSpPr>
          <p:cNvPr id="10" name="Group 38"/>
          <p:cNvGrpSpPr>
            <a:grpSpLocks/>
          </p:cNvGrpSpPr>
          <p:nvPr/>
        </p:nvGrpSpPr>
        <p:grpSpPr bwMode="auto">
          <a:xfrm>
            <a:off x="3106738" y="3422650"/>
            <a:ext cx="487362" cy="490538"/>
            <a:chOff x="420" y="3963"/>
            <a:chExt cx="307" cy="309"/>
          </a:xfrm>
        </p:grpSpPr>
        <p:sp>
          <p:nvSpPr>
            <p:cNvPr id="52263" name="Oval 39"/>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64" name="Text Box 40"/>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65" name="Line 41"/>
          <p:cNvSpPr>
            <a:spLocks noChangeShapeType="1"/>
          </p:cNvSpPr>
          <p:nvPr/>
        </p:nvSpPr>
        <p:spPr bwMode="auto">
          <a:xfrm>
            <a:off x="3048000" y="3657600"/>
            <a:ext cx="663575" cy="0"/>
          </a:xfrm>
          <a:prstGeom prst="line">
            <a:avLst/>
          </a:prstGeom>
          <a:noFill/>
          <a:ln w="9525">
            <a:solidFill>
              <a:srgbClr val="000000"/>
            </a:solidFill>
            <a:round/>
            <a:headEnd type="none" w="sm" len="med"/>
            <a:tailEnd type="triangle" w="med" len="med"/>
          </a:ln>
          <a:effectLst/>
        </p:spPr>
        <p:txBody>
          <a:bodyPr/>
          <a:lstStyle/>
          <a:p>
            <a:endParaRPr lang="en-US"/>
          </a:p>
        </p:txBody>
      </p:sp>
      <p:grpSp>
        <p:nvGrpSpPr>
          <p:cNvPr id="11" name="Group 42"/>
          <p:cNvGrpSpPr>
            <a:grpSpLocks/>
          </p:cNvGrpSpPr>
          <p:nvPr/>
        </p:nvGrpSpPr>
        <p:grpSpPr bwMode="auto">
          <a:xfrm>
            <a:off x="5087938" y="3498850"/>
            <a:ext cx="487362" cy="490538"/>
            <a:chOff x="420" y="3963"/>
            <a:chExt cx="307" cy="309"/>
          </a:xfrm>
        </p:grpSpPr>
        <p:sp>
          <p:nvSpPr>
            <p:cNvPr id="52267" name="Oval 43"/>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68" name="Text Box 44"/>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69" name="Line 45"/>
          <p:cNvSpPr>
            <a:spLocks noChangeShapeType="1"/>
          </p:cNvSpPr>
          <p:nvPr/>
        </p:nvSpPr>
        <p:spPr bwMode="auto">
          <a:xfrm>
            <a:off x="5029200" y="3733800"/>
            <a:ext cx="663575" cy="0"/>
          </a:xfrm>
          <a:prstGeom prst="line">
            <a:avLst/>
          </a:prstGeom>
          <a:noFill/>
          <a:ln w="9525">
            <a:solidFill>
              <a:srgbClr val="000000"/>
            </a:solidFill>
            <a:round/>
            <a:headEnd type="none" w="sm" len="med"/>
            <a:tailEnd type="triangle" w="med" len="med"/>
          </a:ln>
          <a:effectLst/>
        </p:spPr>
        <p:txBody>
          <a:bodyPr/>
          <a:lstStyle/>
          <a:p>
            <a:endParaRPr lang="en-US"/>
          </a:p>
        </p:txBody>
      </p:sp>
      <p:grpSp>
        <p:nvGrpSpPr>
          <p:cNvPr id="12" name="Group 46"/>
          <p:cNvGrpSpPr>
            <a:grpSpLocks/>
          </p:cNvGrpSpPr>
          <p:nvPr/>
        </p:nvGrpSpPr>
        <p:grpSpPr bwMode="auto">
          <a:xfrm>
            <a:off x="7221538" y="2203450"/>
            <a:ext cx="487362" cy="490538"/>
            <a:chOff x="420" y="3963"/>
            <a:chExt cx="307" cy="309"/>
          </a:xfrm>
        </p:grpSpPr>
        <p:sp>
          <p:nvSpPr>
            <p:cNvPr id="52271" name="Oval 47"/>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72" name="Text Box 48"/>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73" name="Line 49"/>
          <p:cNvSpPr>
            <a:spLocks noChangeShapeType="1"/>
          </p:cNvSpPr>
          <p:nvPr/>
        </p:nvSpPr>
        <p:spPr bwMode="auto">
          <a:xfrm>
            <a:off x="7162800" y="2438400"/>
            <a:ext cx="663575" cy="0"/>
          </a:xfrm>
          <a:prstGeom prst="line">
            <a:avLst/>
          </a:prstGeom>
          <a:noFill/>
          <a:ln w="9525">
            <a:solidFill>
              <a:srgbClr val="000000"/>
            </a:solidFill>
            <a:round/>
            <a:headEnd type="none" w="sm" len="med"/>
            <a:tailEnd type="triangle" w="med" len="med"/>
          </a:ln>
          <a:effectLst/>
        </p:spPr>
        <p:txBody>
          <a:bodyPr/>
          <a:lstStyle/>
          <a:p>
            <a:endParaRPr lang="en-US"/>
          </a:p>
        </p:txBody>
      </p:sp>
      <p:grpSp>
        <p:nvGrpSpPr>
          <p:cNvPr id="13" name="Group 50"/>
          <p:cNvGrpSpPr>
            <a:grpSpLocks/>
          </p:cNvGrpSpPr>
          <p:nvPr/>
        </p:nvGrpSpPr>
        <p:grpSpPr bwMode="auto">
          <a:xfrm>
            <a:off x="8059738" y="3575050"/>
            <a:ext cx="487362" cy="490538"/>
            <a:chOff x="420" y="3963"/>
            <a:chExt cx="307" cy="309"/>
          </a:xfrm>
        </p:grpSpPr>
        <p:sp>
          <p:nvSpPr>
            <p:cNvPr id="52275" name="Oval 51"/>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76" name="Text Box 52"/>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77" name="Line 53"/>
          <p:cNvSpPr>
            <a:spLocks noChangeShapeType="1"/>
          </p:cNvSpPr>
          <p:nvPr/>
        </p:nvSpPr>
        <p:spPr bwMode="auto">
          <a:xfrm>
            <a:off x="8001000" y="3810000"/>
            <a:ext cx="663575" cy="0"/>
          </a:xfrm>
          <a:prstGeom prst="line">
            <a:avLst/>
          </a:prstGeom>
          <a:noFill/>
          <a:ln w="9525">
            <a:solidFill>
              <a:srgbClr val="000000"/>
            </a:solidFill>
            <a:round/>
            <a:headEnd type="none" w="sm" len="med"/>
            <a:tailEnd type="triangle" w="med" len="med"/>
          </a:ln>
          <a:effectLst/>
        </p:spPr>
        <p:txBody>
          <a:bodyPr/>
          <a:lstStyle/>
          <a:p>
            <a:endParaRPr lang="en-US"/>
          </a:p>
        </p:txBody>
      </p:sp>
      <p:grpSp>
        <p:nvGrpSpPr>
          <p:cNvPr id="14" name="Group 54"/>
          <p:cNvGrpSpPr>
            <a:grpSpLocks/>
          </p:cNvGrpSpPr>
          <p:nvPr/>
        </p:nvGrpSpPr>
        <p:grpSpPr bwMode="auto">
          <a:xfrm>
            <a:off x="6840538" y="4565650"/>
            <a:ext cx="487362" cy="490538"/>
            <a:chOff x="420" y="3963"/>
            <a:chExt cx="307" cy="309"/>
          </a:xfrm>
        </p:grpSpPr>
        <p:sp>
          <p:nvSpPr>
            <p:cNvPr id="52279" name="Oval 55"/>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80" name="Text Box 56"/>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81" name="Line 57"/>
          <p:cNvSpPr>
            <a:spLocks noChangeShapeType="1"/>
          </p:cNvSpPr>
          <p:nvPr/>
        </p:nvSpPr>
        <p:spPr bwMode="auto">
          <a:xfrm>
            <a:off x="6781800" y="4800600"/>
            <a:ext cx="663575" cy="0"/>
          </a:xfrm>
          <a:prstGeom prst="line">
            <a:avLst/>
          </a:prstGeom>
          <a:noFill/>
          <a:ln w="9525">
            <a:solidFill>
              <a:srgbClr val="000000"/>
            </a:solidFill>
            <a:round/>
            <a:headEnd type="none" w="sm" len="med"/>
            <a:tailEnd type="triangle" w="med" len="med"/>
          </a:ln>
          <a:effectLst/>
        </p:spPr>
        <p:txBody>
          <a:bodyPr/>
          <a:lstStyle/>
          <a:p>
            <a:endParaRPr lang="en-US"/>
          </a:p>
        </p:txBody>
      </p:sp>
      <p:grpSp>
        <p:nvGrpSpPr>
          <p:cNvPr id="15" name="Group 58"/>
          <p:cNvGrpSpPr>
            <a:grpSpLocks/>
          </p:cNvGrpSpPr>
          <p:nvPr/>
        </p:nvGrpSpPr>
        <p:grpSpPr bwMode="auto">
          <a:xfrm>
            <a:off x="5715000" y="4724400"/>
            <a:ext cx="487363" cy="490538"/>
            <a:chOff x="420" y="3963"/>
            <a:chExt cx="307" cy="309"/>
          </a:xfrm>
        </p:grpSpPr>
        <p:sp>
          <p:nvSpPr>
            <p:cNvPr id="52283" name="Oval 59"/>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84" name="Text Box 60"/>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85" name="Line 61"/>
          <p:cNvSpPr>
            <a:spLocks noChangeShapeType="1"/>
          </p:cNvSpPr>
          <p:nvPr/>
        </p:nvSpPr>
        <p:spPr bwMode="auto">
          <a:xfrm>
            <a:off x="5656263" y="4959350"/>
            <a:ext cx="663575" cy="0"/>
          </a:xfrm>
          <a:prstGeom prst="line">
            <a:avLst/>
          </a:prstGeom>
          <a:noFill/>
          <a:ln w="9525">
            <a:solidFill>
              <a:srgbClr val="000000"/>
            </a:solidFill>
            <a:round/>
            <a:headEnd type="none" w="sm" len="med"/>
            <a:tailEnd type="triangle" w="med" len="med"/>
          </a:ln>
          <a:effectLst/>
        </p:spPr>
        <p:txBody>
          <a:bodyPr/>
          <a:lstStyle/>
          <a:p>
            <a:endParaRPr lang="en-US"/>
          </a:p>
        </p:txBody>
      </p:sp>
      <p:grpSp>
        <p:nvGrpSpPr>
          <p:cNvPr id="16" name="Group 62"/>
          <p:cNvGrpSpPr>
            <a:grpSpLocks/>
          </p:cNvGrpSpPr>
          <p:nvPr/>
        </p:nvGrpSpPr>
        <p:grpSpPr bwMode="auto">
          <a:xfrm>
            <a:off x="2209800" y="2362200"/>
            <a:ext cx="487363" cy="490538"/>
            <a:chOff x="420" y="3963"/>
            <a:chExt cx="307" cy="309"/>
          </a:xfrm>
        </p:grpSpPr>
        <p:sp>
          <p:nvSpPr>
            <p:cNvPr id="52287" name="Oval 63"/>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2288" name="Text Box 64"/>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2289" name="Line 65"/>
          <p:cNvSpPr>
            <a:spLocks noChangeShapeType="1"/>
          </p:cNvSpPr>
          <p:nvPr/>
        </p:nvSpPr>
        <p:spPr bwMode="auto">
          <a:xfrm>
            <a:off x="2151063" y="2597150"/>
            <a:ext cx="663575" cy="0"/>
          </a:xfrm>
          <a:prstGeom prst="line">
            <a:avLst/>
          </a:prstGeom>
          <a:noFill/>
          <a:ln w="9525">
            <a:solidFill>
              <a:srgbClr val="000000"/>
            </a:solidFill>
            <a:round/>
            <a:headEnd type="none" w="sm" len="med"/>
            <a:tailEnd type="triangle" w="med" len="med"/>
          </a:ln>
          <a:effectLst/>
        </p:spPr>
        <p:txBody>
          <a:bodyPr/>
          <a:lstStyle/>
          <a:p>
            <a:endParaRPr lang="en-US"/>
          </a:p>
        </p:txBody>
      </p:sp>
      <p:sp>
        <p:nvSpPr>
          <p:cNvPr id="52290" name="Text Box 66"/>
          <p:cNvSpPr txBox="1">
            <a:spLocks noChangeArrowheads="1"/>
          </p:cNvSpPr>
          <p:nvPr/>
        </p:nvSpPr>
        <p:spPr bwMode="auto">
          <a:xfrm>
            <a:off x="2990850" y="1447800"/>
            <a:ext cx="4718050" cy="641350"/>
          </a:xfrm>
          <a:prstGeom prst="rect">
            <a:avLst/>
          </a:prstGeom>
          <a:noFill/>
          <a:ln w="9525">
            <a:noFill/>
            <a:miter lim="800000"/>
            <a:headEnd type="none" w="sm" len="med"/>
            <a:tailEnd/>
          </a:ln>
          <a:effectLst/>
        </p:spPr>
        <p:txBody>
          <a:bodyPr wrap="none">
            <a:spAutoFit/>
          </a:bodyPr>
          <a:lstStyle/>
          <a:p>
            <a:pPr algn="ctr" eaLnBrk="0" hangingPunct="0"/>
            <a:r>
              <a:rPr lang="en-US" baseline="0">
                <a:solidFill>
                  <a:srgbClr val="FF3399"/>
                </a:solidFill>
              </a:rPr>
              <a:t>Add polarized </a:t>
            </a:r>
            <a:r>
              <a:rPr lang="en-US" baseline="30000">
                <a:solidFill>
                  <a:srgbClr val="FF3399"/>
                </a:solidFill>
              </a:rPr>
              <a:t>3</a:t>
            </a:r>
            <a:r>
              <a:rPr lang="en-US" baseline="0">
                <a:solidFill>
                  <a:srgbClr val="FF3399"/>
                </a:solidFill>
              </a:rPr>
              <a:t>He atoms </a:t>
            </a:r>
          </a:p>
          <a:p>
            <a:pPr algn="ctr" eaLnBrk="0" hangingPunct="0"/>
            <a:r>
              <a:rPr lang="en-US" baseline="0">
                <a:solidFill>
                  <a:srgbClr val="FF3399"/>
                </a:solidFill>
              </a:rPr>
              <a:t>(nearly same magnetic moment as neutrons)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2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2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2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0" nodeType="clickEffect">
                                  <p:stCondLst>
                                    <p:cond delay="0"/>
                                  </p:stCondLst>
                                  <p:childTnLst>
                                    <p:animRot by="43200000">
                                      <p:cBhvr>
                                        <p:cTn id="42" dur="3000" fill="hold"/>
                                        <p:tgtEl>
                                          <p:spTgt spid="52252"/>
                                        </p:tgtEl>
                                        <p:attrNameLst>
                                          <p:attrName>r</p:attrName>
                                        </p:attrNameLst>
                                      </p:cBhvr>
                                    </p:animRot>
                                  </p:childTnLst>
                                </p:cTn>
                              </p:par>
                              <p:par>
                                <p:cTn id="43" presetID="8" presetClass="emph" presetSubtype="0" fill="hold" grpId="0" nodeType="withEffect">
                                  <p:stCondLst>
                                    <p:cond delay="0"/>
                                  </p:stCondLst>
                                  <p:childTnLst>
                                    <p:animRot by="43200000">
                                      <p:cBhvr>
                                        <p:cTn id="44" dur="3000" fill="hold"/>
                                        <p:tgtEl>
                                          <p:spTgt spid="52253"/>
                                        </p:tgtEl>
                                        <p:attrNameLst>
                                          <p:attrName>r</p:attrName>
                                        </p:attrNameLst>
                                      </p:cBhvr>
                                    </p:animRot>
                                  </p:childTnLst>
                                </p:cTn>
                              </p:par>
                              <p:par>
                                <p:cTn id="45" presetID="8" presetClass="emph" presetSubtype="0" fill="hold" grpId="0" nodeType="withEffect">
                                  <p:stCondLst>
                                    <p:cond delay="0"/>
                                  </p:stCondLst>
                                  <p:childTnLst>
                                    <p:animRot by="43200000">
                                      <p:cBhvr>
                                        <p:cTn id="46" dur="3000" fill="hold"/>
                                        <p:tgtEl>
                                          <p:spTgt spid="52254"/>
                                        </p:tgtEl>
                                        <p:attrNameLst>
                                          <p:attrName>r</p:attrName>
                                        </p:attrNameLst>
                                      </p:cBhvr>
                                    </p:animRot>
                                  </p:childTnLst>
                                </p:cTn>
                              </p:par>
                              <p:par>
                                <p:cTn id="47" presetID="8" presetClass="emph" presetSubtype="0" fill="hold" grpId="0" nodeType="withEffect">
                                  <p:stCondLst>
                                    <p:cond delay="0"/>
                                  </p:stCondLst>
                                  <p:childTnLst>
                                    <p:animRot by="43200000">
                                      <p:cBhvr>
                                        <p:cTn id="48" dur="3000" fill="hold"/>
                                        <p:tgtEl>
                                          <p:spTgt spid="52255"/>
                                        </p:tgtEl>
                                        <p:attrNameLst>
                                          <p:attrName>r</p:attrName>
                                        </p:attrNameLst>
                                      </p:cBhvr>
                                    </p:animRot>
                                  </p:childTnLst>
                                </p:cTn>
                              </p:par>
                              <p:par>
                                <p:cTn id="49" presetID="8" presetClass="emph" presetSubtype="0" fill="hold" grpId="0" nodeType="withEffect">
                                  <p:stCondLst>
                                    <p:cond delay="0"/>
                                  </p:stCondLst>
                                  <p:childTnLst>
                                    <p:animRot by="43200000">
                                      <p:cBhvr>
                                        <p:cTn id="50" dur="3000" fill="hold"/>
                                        <p:tgtEl>
                                          <p:spTgt spid="52257"/>
                                        </p:tgtEl>
                                        <p:attrNameLst>
                                          <p:attrName>r</p:attrName>
                                        </p:attrNameLst>
                                      </p:cBhvr>
                                    </p:animRot>
                                  </p:childTnLst>
                                </p:cTn>
                              </p:par>
                              <p:par>
                                <p:cTn id="51" presetID="8" presetClass="emph" presetSubtype="0" fill="hold" grpId="0" nodeType="withEffect">
                                  <p:stCondLst>
                                    <p:cond delay="0"/>
                                  </p:stCondLst>
                                  <p:childTnLst>
                                    <p:animRot by="43200000">
                                      <p:cBhvr>
                                        <p:cTn id="52" dur="3000" fill="hold"/>
                                        <p:tgtEl>
                                          <p:spTgt spid="52256"/>
                                        </p:tgtEl>
                                        <p:attrNameLst>
                                          <p:attrName>r</p:attrName>
                                        </p:attrNameLst>
                                      </p:cBhvr>
                                    </p:animRot>
                                  </p:childTnLst>
                                </p:cTn>
                              </p:par>
                              <p:par>
                                <p:cTn id="53" presetID="8" presetClass="emph" presetSubtype="0" fill="hold" grpId="1" nodeType="withEffect">
                                  <p:stCondLst>
                                    <p:cond delay="0"/>
                                  </p:stCondLst>
                                  <p:childTnLst>
                                    <p:animRot by="43200000">
                                      <p:cBhvr>
                                        <p:cTn id="54" dur="2000" fill="hold"/>
                                        <p:tgtEl>
                                          <p:spTgt spid="52289"/>
                                        </p:tgtEl>
                                        <p:attrNameLst>
                                          <p:attrName>r</p:attrName>
                                        </p:attrNameLst>
                                      </p:cBhvr>
                                    </p:animRot>
                                  </p:childTnLst>
                                </p:cTn>
                              </p:par>
                              <p:par>
                                <p:cTn id="55" presetID="8" presetClass="emph" presetSubtype="0" fill="hold" grpId="1" nodeType="withEffect">
                                  <p:stCondLst>
                                    <p:cond delay="0"/>
                                  </p:stCondLst>
                                  <p:childTnLst>
                                    <p:animRot by="43200000">
                                      <p:cBhvr>
                                        <p:cTn id="56" dur="2000" fill="hold"/>
                                        <p:tgtEl>
                                          <p:spTgt spid="52265"/>
                                        </p:tgtEl>
                                        <p:attrNameLst>
                                          <p:attrName>r</p:attrName>
                                        </p:attrNameLst>
                                      </p:cBhvr>
                                    </p:animRot>
                                  </p:childTnLst>
                                </p:cTn>
                              </p:par>
                              <p:par>
                                <p:cTn id="57" presetID="8" presetClass="emph" presetSubtype="0" fill="hold" grpId="1" nodeType="withEffect">
                                  <p:stCondLst>
                                    <p:cond delay="0"/>
                                  </p:stCondLst>
                                  <p:childTnLst>
                                    <p:animRot by="43200000">
                                      <p:cBhvr>
                                        <p:cTn id="58" dur="2000" fill="hold"/>
                                        <p:tgtEl>
                                          <p:spTgt spid="52261"/>
                                        </p:tgtEl>
                                        <p:attrNameLst>
                                          <p:attrName>r</p:attrName>
                                        </p:attrNameLst>
                                      </p:cBhvr>
                                    </p:animRot>
                                  </p:childTnLst>
                                </p:cTn>
                              </p:par>
                              <p:par>
                                <p:cTn id="59" presetID="8" presetClass="emph" presetSubtype="0" fill="hold" grpId="1" nodeType="withEffect">
                                  <p:stCondLst>
                                    <p:cond delay="0"/>
                                  </p:stCondLst>
                                  <p:childTnLst>
                                    <p:animRot by="43200000">
                                      <p:cBhvr>
                                        <p:cTn id="60" dur="2000" fill="hold"/>
                                        <p:tgtEl>
                                          <p:spTgt spid="52269"/>
                                        </p:tgtEl>
                                        <p:attrNameLst>
                                          <p:attrName>r</p:attrName>
                                        </p:attrNameLst>
                                      </p:cBhvr>
                                    </p:animRot>
                                  </p:childTnLst>
                                </p:cTn>
                              </p:par>
                              <p:par>
                                <p:cTn id="61" presetID="8" presetClass="emph" presetSubtype="0" fill="hold" grpId="1" nodeType="withEffect">
                                  <p:stCondLst>
                                    <p:cond delay="0"/>
                                  </p:stCondLst>
                                  <p:childTnLst>
                                    <p:animRot by="43200000">
                                      <p:cBhvr>
                                        <p:cTn id="62" dur="2000" fill="hold"/>
                                        <p:tgtEl>
                                          <p:spTgt spid="52285"/>
                                        </p:tgtEl>
                                        <p:attrNameLst>
                                          <p:attrName>r</p:attrName>
                                        </p:attrNameLst>
                                      </p:cBhvr>
                                    </p:animRot>
                                  </p:childTnLst>
                                </p:cTn>
                              </p:par>
                              <p:par>
                                <p:cTn id="63" presetID="8" presetClass="emph" presetSubtype="0" fill="hold" grpId="1" nodeType="withEffect">
                                  <p:stCondLst>
                                    <p:cond delay="0"/>
                                  </p:stCondLst>
                                  <p:childTnLst>
                                    <p:animRot by="43200000">
                                      <p:cBhvr>
                                        <p:cTn id="64" dur="2000" fill="hold"/>
                                        <p:tgtEl>
                                          <p:spTgt spid="52281"/>
                                        </p:tgtEl>
                                        <p:attrNameLst>
                                          <p:attrName>r</p:attrName>
                                        </p:attrNameLst>
                                      </p:cBhvr>
                                    </p:animRot>
                                  </p:childTnLst>
                                </p:cTn>
                              </p:par>
                              <p:par>
                                <p:cTn id="65" presetID="8" presetClass="emph" presetSubtype="0" fill="hold" grpId="1" nodeType="withEffect">
                                  <p:stCondLst>
                                    <p:cond delay="0"/>
                                  </p:stCondLst>
                                  <p:childTnLst>
                                    <p:animRot by="43200000">
                                      <p:cBhvr>
                                        <p:cTn id="66" dur="2000" fill="hold"/>
                                        <p:tgtEl>
                                          <p:spTgt spid="52277"/>
                                        </p:tgtEl>
                                        <p:attrNameLst>
                                          <p:attrName>r</p:attrName>
                                        </p:attrNameLst>
                                      </p:cBhvr>
                                    </p:animRot>
                                  </p:childTnLst>
                                </p:cTn>
                              </p:par>
                              <p:par>
                                <p:cTn id="67" presetID="8" presetClass="emph" presetSubtype="0" fill="hold" grpId="1" nodeType="withEffect">
                                  <p:stCondLst>
                                    <p:cond delay="0"/>
                                  </p:stCondLst>
                                  <p:childTnLst>
                                    <p:animRot by="43200000">
                                      <p:cBhvr>
                                        <p:cTn id="68" dur="2000" fill="hold"/>
                                        <p:tgtEl>
                                          <p:spTgt spid="522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2" grpId="0" animBg="1"/>
      <p:bldP spid="52253" grpId="0" animBg="1"/>
      <p:bldP spid="52254" grpId="0" animBg="1"/>
      <p:bldP spid="52255" grpId="0" animBg="1"/>
      <p:bldP spid="52256" grpId="0" animBg="1"/>
      <p:bldP spid="52257" grpId="0" animBg="1"/>
      <p:bldP spid="52261" grpId="0" animBg="1"/>
      <p:bldP spid="52261" grpId="1" animBg="1"/>
      <p:bldP spid="52265" grpId="0" animBg="1"/>
      <p:bldP spid="52265" grpId="1" animBg="1"/>
      <p:bldP spid="52269" grpId="0" animBg="1"/>
      <p:bldP spid="52269" grpId="1" animBg="1"/>
      <p:bldP spid="52273" grpId="0" animBg="1"/>
      <p:bldP spid="52273" grpId="1" animBg="1"/>
      <p:bldP spid="52277" grpId="0" animBg="1"/>
      <p:bldP spid="52277" grpId="1" animBg="1"/>
      <p:bldP spid="52281" grpId="0" animBg="1"/>
      <p:bldP spid="52281" grpId="1" animBg="1"/>
      <p:bldP spid="52285" grpId="0" animBg="1"/>
      <p:bldP spid="52285" grpId="1" animBg="1"/>
      <p:bldP spid="52289" grpId="0" animBg="1"/>
      <p:bldP spid="52289" grpId="1" animBg="1"/>
      <p:bldP spid="522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762000" y="152400"/>
            <a:ext cx="7772400" cy="1219200"/>
          </a:xfrm>
        </p:spPr>
        <p:txBody>
          <a:bodyPr>
            <a:normAutofit fontScale="90000"/>
          </a:bodyPr>
          <a:lstStyle/>
          <a:p>
            <a:pPr algn="ctr"/>
            <a:r>
              <a:rPr lang="en-US" dirty="0"/>
              <a:t>Neutron EDM Experiment:</a:t>
            </a:r>
            <a:br>
              <a:rPr lang="en-US" dirty="0"/>
            </a:br>
            <a:r>
              <a:rPr lang="en-US" dirty="0"/>
              <a:t>Precession </a:t>
            </a:r>
            <a:r>
              <a:rPr lang="en-US" dirty="0" smtClean="0"/>
              <a:t>Measurement</a:t>
            </a:r>
            <a:endParaRPr lang="en-US" dirty="0"/>
          </a:p>
        </p:txBody>
      </p:sp>
      <p:graphicFrame>
        <p:nvGraphicFramePr>
          <p:cNvPr id="53251" name="Object 3"/>
          <p:cNvGraphicFramePr>
            <a:graphicFrameLocks noChangeAspect="1"/>
          </p:cNvGraphicFramePr>
          <p:nvPr>
            <p:ph sz="half" idx="4294967295"/>
          </p:nvPr>
        </p:nvGraphicFramePr>
        <p:xfrm>
          <a:off x="0" y="2428875"/>
          <a:ext cx="1422400" cy="2686050"/>
        </p:xfrm>
        <a:graphic>
          <a:graphicData uri="http://schemas.openxmlformats.org/presentationml/2006/ole">
            <p:oleObj spid="_x0000_s492546" name="Equation" r:id="rId3" imgW="114120" imgH="215640" progId="Equation.3">
              <p:embed/>
            </p:oleObj>
          </a:graphicData>
        </a:graphic>
      </p:graphicFrame>
      <p:sp>
        <p:nvSpPr>
          <p:cNvPr id="53252" name="Rectangle 4"/>
          <p:cNvSpPr>
            <a:spLocks noChangeArrowheads="1"/>
          </p:cNvSpPr>
          <p:nvPr/>
        </p:nvSpPr>
        <p:spPr bwMode="auto">
          <a:xfrm>
            <a:off x="1752600" y="1295400"/>
            <a:ext cx="7162800" cy="5334000"/>
          </a:xfrm>
          <a:prstGeom prst="rect">
            <a:avLst/>
          </a:prstGeom>
          <a:solidFill>
            <a:srgbClr val="CFE7FF"/>
          </a:solidFill>
          <a:ln w="38100">
            <a:solidFill>
              <a:schemeClr val="tx1"/>
            </a:solidFill>
            <a:miter lim="800000"/>
            <a:headEnd type="none" w="sm" len="med"/>
            <a:tailEnd/>
          </a:ln>
          <a:effectLst/>
        </p:spPr>
        <p:txBody>
          <a:bodyPr wrap="none" anchor="ctr"/>
          <a:lstStyle/>
          <a:p>
            <a:pPr algn="ctr" eaLnBrk="0" hangingPunct="0"/>
            <a:endParaRPr lang="en-US" sz="1600" baseline="30000"/>
          </a:p>
        </p:txBody>
      </p:sp>
      <p:sp>
        <p:nvSpPr>
          <p:cNvPr id="53253" name="Text Box 5"/>
          <p:cNvSpPr txBox="1">
            <a:spLocks noChangeArrowheads="1"/>
          </p:cNvSpPr>
          <p:nvPr/>
        </p:nvSpPr>
        <p:spPr bwMode="auto">
          <a:xfrm>
            <a:off x="6553200" y="6032500"/>
            <a:ext cx="2147888" cy="396875"/>
          </a:xfrm>
          <a:prstGeom prst="rect">
            <a:avLst/>
          </a:prstGeom>
          <a:noFill/>
          <a:ln w="9525">
            <a:noFill/>
            <a:miter lim="800000"/>
            <a:headEnd type="none" w="sm" len="med"/>
            <a:tailEnd/>
          </a:ln>
          <a:effectLst/>
        </p:spPr>
        <p:txBody>
          <a:bodyPr wrap="none">
            <a:spAutoFit/>
          </a:bodyPr>
          <a:lstStyle/>
          <a:p>
            <a:pPr eaLnBrk="0" hangingPunct="0"/>
            <a:r>
              <a:rPr lang="en-US" sz="2000" baseline="0" dirty="0">
                <a:solidFill>
                  <a:srgbClr val="002060"/>
                </a:solidFill>
              </a:rPr>
              <a:t>Superfluid helium</a:t>
            </a:r>
          </a:p>
        </p:txBody>
      </p:sp>
      <p:grpSp>
        <p:nvGrpSpPr>
          <p:cNvPr id="2" name="Group 6"/>
          <p:cNvGrpSpPr>
            <a:grpSpLocks/>
          </p:cNvGrpSpPr>
          <p:nvPr/>
        </p:nvGrpSpPr>
        <p:grpSpPr bwMode="auto">
          <a:xfrm>
            <a:off x="7867650" y="1536700"/>
            <a:ext cx="593725" cy="593725"/>
            <a:chOff x="500" y="1275"/>
            <a:chExt cx="242" cy="242"/>
          </a:xfrm>
        </p:grpSpPr>
        <p:sp>
          <p:nvSpPr>
            <p:cNvPr id="53255" name="Oval 7"/>
            <p:cNvSpPr>
              <a:spLocks noChangeArrowheads="1"/>
            </p:cNvSpPr>
            <p:nvPr/>
          </p:nvSpPr>
          <p:spPr bwMode="auto">
            <a:xfrm>
              <a:off x="571" y="1347"/>
              <a:ext cx="100" cy="100"/>
            </a:xfrm>
            <a:prstGeom prst="ellipse">
              <a:avLst/>
            </a:prstGeom>
            <a:solidFill>
              <a:srgbClr val="33D800"/>
            </a:solidFill>
            <a:ln w="9525">
              <a:solidFill>
                <a:srgbClr val="33D800"/>
              </a:solidFill>
              <a:round/>
              <a:headEnd type="none" w="sm" len="med"/>
              <a:tailEnd/>
            </a:ln>
            <a:effectLst/>
          </p:spPr>
          <p:txBody>
            <a:bodyPr wrap="none" anchor="ctr"/>
            <a:lstStyle/>
            <a:p>
              <a:endParaRPr lang="en-US"/>
            </a:p>
          </p:txBody>
        </p:sp>
        <p:sp>
          <p:nvSpPr>
            <p:cNvPr id="53256" name="Oval 8"/>
            <p:cNvSpPr>
              <a:spLocks noChangeArrowheads="1"/>
            </p:cNvSpPr>
            <p:nvPr/>
          </p:nvSpPr>
          <p:spPr bwMode="auto">
            <a:xfrm>
              <a:off x="500" y="1275"/>
              <a:ext cx="242" cy="242"/>
            </a:xfrm>
            <a:prstGeom prst="ellipse">
              <a:avLst/>
            </a:prstGeom>
            <a:noFill/>
            <a:ln w="9525">
              <a:solidFill>
                <a:srgbClr val="33D800"/>
              </a:solidFill>
              <a:round/>
              <a:headEnd type="none" w="sm" len="med"/>
              <a:tailEnd/>
            </a:ln>
            <a:effectLst/>
          </p:spPr>
          <p:txBody>
            <a:bodyPr wrap="none" anchor="ctr"/>
            <a:lstStyle/>
            <a:p>
              <a:endParaRPr lang="en-US"/>
            </a:p>
          </p:txBody>
        </p:sp>
      </p:grpSp>
      <p:sp>
        <p:nvSpPr>
          <p:cNvPr id="53257" name="Text Box 9"/>
          <p:cNvSpPr txBox="1">
            <a:spLocks noChangeArrowheads="1"/>
          </p:cNvSpPr>
          <p:nvPr/>
        </p:nvSpPr>
        <p:spPr bwMode="auto">
          <a:xfrm>
            <a:off x="8153400" y="2046288"/>
            <a:ext cx="555625" cy="519112"/>
          </a:xfrm>
          <a:prstGeom prst="rect">
            <a:avLst/>
          </a:prstGeom>
          <a:noFill/>
          <a:ln w="9525">
            <a:noFill/>
            <a:miter lim="800000"/>
            <a:headEnd type="none" w="sm" len="med"/>
            <a:tailEnd/>
          </a:ln>
          <a:effectLst/>
        </p:spPr>
        <p:txBody>
          <a:bodyPr wrap="none">
            <a:spAutoFit/>
          </a:bodyPr>
          <a:lstStyle/>
          <a:p>
            <a:pPr eaLnBrk="0" hangingPunct="0"/>
            <a:r>
              <a:rPr lang="en-US" sz="2800" baseline="0">
                <a:solidFill>
                  <a:srgbClr val="33D800"/>
                </a:solidFill>
              </a:rPr>
              <a:t>B</a:t>
            </a:r>
            <a:r>
              <a:rPr lang="en-US" sz="2800" baseline="-25000">
                <a:solidFill>
                  <a:srgbClr val="33D800"/>
                </a:solidFill>
              </a:rPr>
              <a:t>0</a:t>
            </a:r>
            <a:endParaRPr lang="en-US" sz="2800" baseline="0">
              <a:solidFill>
                <a:srgbClr val="33D800"/>
              </a:solidFill>
            </a:endParaRPr>
          </a:p>
        </p:txBody>
      </p:sp>
      <p:grpSp>
        <p:nvGrpSpPr>
          <p:cNvPr id="3" name="Group 10"/>
          <p:cNvGrpSpPr>
            <a:grpSpLocks/>
          </p:cNvGrpSpPr>
          <p:nvPr/>
        </p:nvGrpSpPr>
        <p:grpSpPr bwMode="auto">
          <a:xfrm>
            <a:off x="7405688" y="3505200"/>
            <a:ext cx="900112" cy="654050"/>
            <a:chOff x="2160" y="1352"/>
            <a:chExt cx="567" cy="412"/>
          </a:xfrm>
        </p:grpSpPr>
        <p:grpSp>
          <p:nvGrpSpPr>
            <p:cNvPr id="4" name="Group 11"/>
            <p:cNvGrpSpPr>
              <a:grpSpLocks/>
            </p:cNvGrpSpPr>
            <p:nvPr/>
          </p:nvGrpSpPr>
          <p:grpSpPr bwMode="auto">
            <a:xfrm>
              <a:off x="2256" y="1352"/>
              <a:ext cx="384" cy="412"/>
              <a:chOff x="2256" y="1352"/>
              <a:chExt cx="384" cy="412"/>
            </a:xfrm>
          </p:grpSpPr>
          <p:sp>
            <p:nvSpPr>
              <p:cNvPr id="53260" name="Oval 12"/>
              <p:cNvSpPr>
                <a:spLocks noChangeArrowheads="1"/>
              </p:cNvSpPr>
              <p:nvPr/>
            </p:nvSpPr>
            <p:spPr bwMode="auto">
              <a:xfrm>
                <a:off x="2256" y="135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3261" name="Text Box 13"/>
              <p:cNvSpPr txBox="1">
                <a:spLocks noChangeArrowheads="1"/>
              </p:cNvSpPr>
              <p:nvPr/>
            </p:nvSpPr>
            <p:spPr bwMode="auto">
              <a:xfrm>
                <a:off x="2408" y="153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sp>
          <p:nvSpPr>
            <p:cNvPr id="53262" name="Line 14"/>
            <p:cNvSpPr>
              <a:spLocks noChangeShapeType="1"/>
            </p:cNvSpPr>
            <p:nvPr/>
          </p:nvSpPr>
          <p:spPr bwMode="auto">
            <a:xfrm>
              <a:off x="2160" y="1536"/>
              <a:ext cx="567" cy="0"/>
            </a:xfrm>
            <a:prstGeom prst="line">
              <a:avLst/>
            </a:prstGeom>
            <a:noFill/>
            <a:ln w="9525">
              <a:solidFill>
                <a:srgbClr val="FF3300"/>
              </a:solidFill>
              <a:round/>
              <a:headEnd type="none" w="sm" len="med"/>
              <a:tailEnd type="triangle" w="med" len="med"/>
            </a:ln>
            <a:effectLst/>
          </p:spPr>
          <p:txBody>
            <a:bodyPr/>
            <a:lstStyle/>
            <a:p>
              <a:endParaRPr lang="en-US"/>
            </a:p>
          </p:txBody>
        </p:sp>
      </p:grpSp>
      <p:grpSp>
        <p:nvGrpSpPr>
          <p:cNvPr id="5" name="Group 15"/>
          <p:cNvGrpSpPr>
            <a:grpSpLocks/>
          </p:cNvGrpSpPr>
          <p:nvPr/>
        </p:nvGrpSpPr>
        <p:grpSpPr bwMode="auto">
          <a:xfrm>
            <a:off x="2514600" y="3565525"/>
            <a:ext cx="663575" cy="490538"/>
            <a:chOff x="1355" y="1488"/>
            <a:chExt cx="418" cy="309"/>
          </a:xfrm>
        </p:grpSpPr>
        <p:grpSp>
          <p:nvGrpSpPr>
            <p:cNvPr id="6" name="Group 16"/>
            <p:cNvGrpSpPr>
              <a:grpSpLocks/>
            </p:cNvGrpSpPr>
            <p:nvPr/>
          </p:nvGrpSpPr>
          <p:grpSpPr bwMode="auto">
            <a:xfrm>
              <a:off x="1392" y="1488"/>
              <a:ext cx="307" cy="309"/>
              <a:chOff x="420" y="3963"/>
              <a:chExt cx="307" cy="309"/>
            </a:xfrm>
          </p:grpSpPr>
          <p:sp>
            <p:nvSpPr>
              <p:cNvPr id="53265" name="Oval 17"/>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3266" name="Text Box 18"/>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3267" name="Line 19"/>
            <p:cNvSpPr>
              <a:spLocks noChangeShapeType="1"/>
            </p:cNvSpPr>
            <p:nvPr/>
          </p:nvSpPr>
          <p:spPr bwMode="auto">
            <a:xfrm>
              <a:off x="1355" y="1636"/>
              <a:ext cx="418" cy="0"/>
            </a:xfrm>
            <a:prstGeom prst="line">
              <a:avLst/>
            </a:prstGeom>
            <a:noFill/>
            <a:ln w="9525">
              <a:solidFill>
                <a:srgbClr val="000000"/>
              </a:solidFill>
              <a:round/>
              <a:headEnd type="none" w="sm" len="med"/>
              <a:tailEnd type="triangle" w="med" len="med"/>
            </a:ln>
            <a:effectLst/>
          </p:spPr>
          <p:txBody>
            <a:bodyPr/>
            <a:lstStyle/>
            <a:p>
              <a:endParaRPr lang="en-US"/>
            </a:p>
          </p:txBody>
        </p:sp>
      </p:grpSp>
      <p:sp>
        <p:nvSpPr>
          <p:cNvPr id="53268" name="Text Box 20"/>
          <p:cNvSpPr txBox="1">
            <a:spLocks noChangeArrowheads="1"/>
          </p:cNvSpPr>
          <p:nvPr/>
        </p:nvSpPr>
        <p:spPr bwMode="auto">
          <a:xfrm>
            <a:off x="3419475" y="1447800"/>
            <a:ext cx="3862388" cy="366713"/>
          </a:xfrm>
          <a:prstGeom prst="rect">
            <a:avLst/>
          </a:prstGeom>
          <a:noFill/>
          <a:ln w="9525">
            <a:noFill/>
            <a:miter lim="800000"/>
            <a:headEnd type="none" w="sm" len="med"/>
            <a:tailEnd/>
          </a:ln>
          <a:effectLst/>
        </p:spPr>
        <p:txBody>
          <a:bodyPr wrap="none">
            <a:spAutoFit/>
          </a:bodyPr>
          <a:lstStyle/>
          <a:p>
            <a:pPr algn="ctr" eaLnBrk="0" hangingPunct="0"/>
            <a:r>
              <a:rPr lang="en-US" baseline="30000">
                <a:solidFill>
                  <a:srgbClr val="FF3399"/>
                </a:solidFill>
              </a:rPr>
              <a:t>3</a:t>
            </a:r>
            <a:r>
              <a:rPr lang="en-US" baseline="0">
                <a:solidFill>
                  <a:srgbClr val="FF3399"/>
                </a:solidFill>
              </a:rPr>
              <a:t>He, n spins parallel: “no” interaction</a:t>
            </a:r>
            <a:endParaRPr lang="en-US" baseline="30000">
              <a:solidFill>
                <a:srgbClr val="FF3399"/>
              </a:solidFill>
              <a:cs typeface="Arial" charset="0"/>
            </a:endParaRPr>
          </a:p>
        </p:txBody>
      </p:sp>
      <p:grpSp>
        <p:nvGrpSpPr>
          <p:cNvPr id="7" name="Group 21"/>
          <p:cNvGrpSpPr>
            <a:grpSpLocks/>
          </p:cNvGrpSpPr>
          <p:nvPr/>
        </p:nvGrpSpPr>
        <p:grpSpPr bwMode="auto">
          <a:xfrm>
            <a:off x="5119688" y="3505200"/>
            <a:ext cx="900112" cy="654050"/>
            <a:chOff x="2160" y="1352"/>
            <a:chExt cx="567" cy="412"/>
          </a:xfrm>
        </p:grpSpPr>
        <p:grpSp>
          <p:nvGrpSpPr>
            <p:cNvPr id="8" name="Group 22"/>
            <p:cNvGrpSpPr>
              <a:grpSpLocks/>
            </p:cNvGrpSpPr>
            <p:nvPr/>
          </p:nvGrpSpPr>
          <p:grpSpPr bwMode="auto">
            <a:xfrm>
              <a:off x="2256" y="1352"/>
              <a:ext cx="384" cy="412"/>
              <a:chOff x="2256" y="1352"/>
              <a:chExt cx="384" cy="412"/>
            </a:xfrm>
          </p:grpSpPr>
          <p:sp>
            <p:nvSpPr>
              <p:cNvPr id="53271" name="Oval 23"/>
              <p:cNvSpPr>
                <a:spLocks noChangeArrowheads="1"/>
              </p:cNvSpPr>
              <p:nvPr/>
            </p:nvSpPr>
            <p:spPr bwMode="auto">
              <a:xfrm>
                <a:off x="2256" y="135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3272" name="Text Box 24"/>
              <p:cNvSpPr txBox="1">
                <a:spLocks noChangeArrowheads="1"/>
              </p:cNvSpPr>
              <p:nvPr/>
            </p:nvSpPr>
            <p:spPr bwMode="auto">
              <a:xfrm>
                <a:off x="2408" y="153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sp>
          <p:nvSpPr>
            <p:cNvPr id="53273" name="Line 25"/>
            <p:cNvSpPr>
              <a:spLocks noChangeShapeType="1"/>
            </p:cNvSpPr>
            <p:nvPr/>
          </p:nvSpPr>
          <p:spPr bwMode="auto">
            <a:xfrm>
              <a:off x="2160" y="1536"/>
              <a:ext cx="567" cy="0"/>
            </a:xfrm>
            <a:prstGeom prst="line">
              <a:avLst/>
            </a:prstGeom>
            <a:noFill/>
            <a:ln w="9525">
              <a:solidFill>
                <a:srgbClr val="FF3300"/>
              </a:solidFill>
              <a:round/>
              <a:headEnd type="none" w="sm" len="med"/>
              <a:tailEnd type="triangle" w="med" len="med"/>
            </a:ln>
            <a:effectLst/>
          </p:spPr>
          <p:txBody>
            <a:bodyPr/>
            <a:lstStyle/>
            <a:p>
              <a:endParaRPr lang="en-US"/>
            </a:p>
          </p:txBody>
        </p:sp>
      </p:grpSp>
      <p:grpSp>
        <p:nvGrpSpPr>
          <p:cNvPr id="9" name="Group 26"/>
          <p:cNvGrpSpPr>
            <a:grpSpLocks/>
          </p:cNvGrpSpPr>
          <p:nvPr/>
        </p:nvGrpSpPr>
        <p:grpSpPr bwMode="auto">
          <a:xfrm>
            <a:off x="4786313" y="3565525"/>
            <a:ext cx="663575" cy="490538"/>
            <a:chOff x="1355" y="1488"/>
            <a:chExt cx="418" cy="309"/>
          </a:xfrm>
        </p:grpSpPr>
        <p:grpSp>
          <p:nvGrpSpPr>
            <p:cNvPr id="10" name="Group 27"/>
            <p:cNvGrpSpPr>
              <a:grpSpLocks/>
            </p:cNvGrpSpPr>
            <p:nvPr/>
          </p:nvGrpSpPr>
          <p:grpSpPr bwMode="auto">
            <a:xfrm>
              <a:off x="1392" y="1488"/>
              <a:ext cx="307" cy="309"/>
              <a:chOff x="420" y="3963"/>
              <a:chExt cx="307" cy="309"/>
            </a:xfrm>
          </p:grpSpPr>
          <p:sp>
            <p:nvSpPr>
              <p:cNvPr id="53276" name="Oval 28"/>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3277" name="Text Box 29"/>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3278" name="Line 30"/>
            <p:cNvSpPr>
              <a:spLocks noChangeShapeType="1"/>
            </p:cNvSpPr>
            <p:nvPr/>
          </p:nvSpPr>
          <p:spPr bwMode="auto">
            <a:xfrm>
              <a:off x="1355" y="1636"/>
              <a:ext cx="418" cy="0"/>
            </a:xfrm>
            <a:prstGeom prst="line">
              <a:avLst/>
            </a:prstGeom>
            <a:noFill/>
            <a:ln w="9525">
              <a:solidFill>
                <a:srgbClr val="000000"/>
              </a:solidFill>
              <a:round/>
              <a:headEnd type="none" w="sm" len="me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 0.0  L 0.25 0.0  E" pathEditMode="relative" ptsTypes="">
                                      <p:cBhvr>
                                        <p:cTn id="6" dur="2000" fill="hold"/>
                                        <p:tgtEl>
                                          <p:spTgt spid="5"/>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0 0.0  L -0.25 0.0  E" pathEditMode="relative" ptsTypes="">
                                      <p:cBhvr>
                                        <p:cTn id="8" dur="2000" fill="hold"/>
                                        <p:tgtEl>
                                          <p:spTgt spid="3"/>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000"/>
                            </p:stCondLst>
                            <p:childTnLst>
                              <p:par>
                                <p:cTn id="20" presetID="63" presetClass="path" presetSubtype="0" accel="50000" decel="50000" fill="hold" nodeType="afterEffect">
                                  <p:stCondLst>
                                    <p:cond delay="0"/>
                                  </p:stCondLst>
                                  <p:childTnLst>
                                    <p:animMotion origin="layout" path="M 0.0 0.0  L 0.25 0.0  E" pathEditMode="relative" ptsTypes="">
                                      <p:cBhvr>
                                        <p:cTn id="21" dur="2000" fill="hold"/>
                                        <p:tgtEl>
                                          <p:spTgt spid="7"/>
                                        </p:tgtEl>
                                        <p:attrNameLst>
                                          <p:attrName>ppt_x</p:attrName>
                                          <p:attrName>ppt_y</p:attrName>
                                        </p:attrNameLst>
                                      </p:cBhvr>
                                    </p:animMotion>
                                  </p:childTnLst>
                                </p:cTn>
                              </p:par>
                              <p:par>
                                <p:cTn id="22" presetID="35" presetClass="path" presetSubtype="0" accel="50000" decel="50000" fill="hold" nodeType="withEffect">
                                  <p:stCondLst>
                                    <p:cond delay="0"/>
                                  </p:stCondLst>
                                  <p:childTnLst>
                                    <p:animMotion origin="layout" path="M 0.0 0.0  L -0.25 0.0  E" pathEditMode="relative" ptsTypes="">
                                      <p:cBhvr>
                                        <p:cTn id="23" dur="2000" fill="hold"/>
                                        <p:tgtEl>
                                          <p:spTgt spid="9"/>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914400" y="152400"/>
            <a:ext cx="7772400" cy="1219200"/>
          </a:xfrm>
        </p:spPr>
        <p:txBody>
          <a:bodyPr>
            <a:normAutofit fontScale="90000"/>
          </a:bodyPr>
          <a:lstStyle/>
          <a:p>
            <a:pPr algn="ctr"/>
            <a:r>
              <a:rPr lang="en-US" dirty="0"/>
              <a:t>Neutron EDM Experiment:</a:t>
            </a:r>
            <a:br>
              <a:rPr lang="en-US" dirty="0"/>
            </a:br>
            <a:r>
              <a:rPr lang="en-US" dirty="0"/>
              <a:t>Precession Measurement </a:t>
            </a:r>
          </a:p>
        </p:txBody>
      </p:sp>
      <p:graphicFrame>
        <p:nvGraphicFramePr>
          <p:cNvPr id="54275" name="Object 3"/>
          <p:cNvGraphicFramePr>
            <a:graphicFrameLocks noChangeAspect="1"/>
          </p:cNvGraphicFramePr>
          <p:nvPr>
            <p:ph sz="half" idx="4294967295"/>
          </p:nvPr>
        </p:nvGraphicFramePr>
        <p:xfrm>
          <a:off x="0" y="2428875"/>
          <a:ext cx="1422400" cy="2686050"/>
        </p:xfrm>
        <a:graphic>
          <a:graphicData uri="http://schemas.openxmlformats.org/presentationml/2006/ole">
            <p:oleObj spid="_x0000_s493570" name="Equation" r:id="rId3" imgW="114120" imgH="215640" progId="Equation.3">
              <p:embed/>
            </p:oleObj>
          </a:graphicData>
        </a:graphic>
      </p:graphicFrame>
      <p:sp>
        <p:nvSpPr>
          <p:cNvPr id="54276" name="Rectangle 4"/>
          <p:cNvSpPr>
            <a:spLocks noChangeArrowheads="1"/>
          </p:cNvSpPr>
          <p:nvPr/>
        </p:nvSpPr>
        <p:spPr bwMode="auto">
          <a:xfrm>
            <a:off x="1752600" y="1295400"/>
            <a:ext cx="7162800" cy="5334000"/>
          </a:xfrm>
          <a:prstGeom prst="rect">
            <a:avLst/>
          </a:prstGeom>
          <a:solidFill>
            <a:srgbClr val="CFE7FF"/>
          </a:solidFill>
          <a:ln w="38100">
            <a:solidFill>
              <a:schemeClr val="tx1"/>
            </a:solidFill>
            <a:miter lim="800000"/>
            <a:headEnd type="none" w="sm" len="med"/>
            <a:tailEnd/>
          </a:ln>
          <a:effectLst/>
        </p:spPr>
        <p:txBody>
          <a:bodyPr wrap="none" anchor="ctr"/>
          <a:lstStyle/>
          <a:p>
            <a:pPr algn="ctr" eaLnBrk="0" hangingPunct="0"/>
            <a:endParaRPr lang="en-US" sz="1600" baseline="30000"/>
          </a:p>
        </p:txBody>
      </p:sp>
      <p:sp>
        <p:nvSpPr>
          <p:cNvPr id="54277" name="Text Box 5"/>
          <p:cNvSpPr txBox="1">
            <a:spLocks noChangeArrowheads="1"/>
          </p:cNvSpPr>
          <p:nvPr/>
        </p:nvSpPr>
        <p:spPr bwMode="auto">
          <a:xfrm>
            <a:off x="6553200" y="6032500"/>
            <a:ext cx="2147888" cy="396875"/>
          </a:xfrm>
          <a:prstGeom prst="rect">
            <a:avLst/>
          </a:prstGeom>
          <a:noFill/>
          <a:ln w="9525">
            <a:noFill/>
            <a:miter lim="800000"/>
            <a:headEnd type="none" w="sm" len="med"/>
            <a:tailEnd/>
          </a:ln>
          <a:effectLst/>
        </p:spPr>
        <p:txBody>
          <a:bodyPr wrap="none">
            <a:spAutoFit/>
          </a:bodyPr>
          <a:lstStyle/>
          <a:p>
            <a:pPr eaLnBrk="0" hangingPunct="0"/>
            <a:r>
              <a:rPr lang="en-US" sz="2000" baseline="0" dirty="0">
                <a:solidFill>
                  <a:srgbClr val="002060"/>
                </a:solidFill>
              </a:rPr>
              <a:t>Superfluid helium</a:t>
            </a:r>
          </a:p>
        </p:txBody>
      </p:sp>
      <p:grpSp>
        <p:nvGrpSpPr>
          <p:cNvPr id="2" name="Group 6"/>
          <p:cNvGrpSpPr>
            <a:grpSpLocks/>
          </p:cNvGrpSpPr>
          <p:nvPr/>
        </p:nvGrpSpPr>
        <p:grpSpPr bwMode="auto">
          <a:xfrm>
            <a:off x="7867650" y="1536700"/>
            <a:ext cx="593725" cy="593725"/>
            <a:chOff x="500" y="1275"/>
            <a:chExt cx="242" cy="242"/>
          </a:xfrm>
        </p:grpSpPr>
        <p:sp>
          <p:nvSpPr>
            <p:cNvPr id="54279" name="Oval 7"/>
            <p:cNvSpPr>
              <a:spLocks noChangeArrowheads="1"/>
            </p:cNvSpPr>
            <p:nvPr/>
          </p:nvSpPr>
          <p:spPr bwMode="auto">
            <a:xfrm>
              <a:off x="571" y="1347"/>
              <a:ext cx="100" cy="100"/>
            </a:xfrm>
            <a:prstGeom prst="ellipse">
              <a:avLst/>
            </a:prstGeom>
            <a:solidFill>
              <a:srgbClr val="33D800"/>
            </a:solidFill>
            <a:ln w="9525">
              <a:solidFill>
                <a:srgbClr val="33D800"/>
              </a:solidFill>
              <a:round/>
              <a:headEnd type="none" w="sm" len="med"/>
              <a:tailEnd/>
            </a:ln>
            <a:effectLst/>
          </p:spPr>
          <p:txBody>
            <a:bodyPr wrap="none" anchor="ctr"/>
            <a:lstStyle/>
            <a:p>
              <a:endParaRPr lang="en-US"/>
            </a:p>
          </p:txBody>
        </p:sp>
        <p:sp>
          <p:nvSpPr>
            <p:cNvPr id="54280" name="Oval 8"/>
            <p:cNvSpPr>
              <a:spLocks noChangeArrowheads="1"/>
            </p:cNvSpPr>
            <p:nvPr/>
          </p:nvSpPr>
          <p:spPr bwMode="auto">
            <a:xfrm>
              <a:off x="500" y="1275"/>
              <a:ext cx="242" cy="242"/>
            </a:xfrm>
            <a:prstGeom prst="ellipse">
              <a:avLst/>
            </a:prstGeom>
            <a:noFill/>
            <a:ln w="9525">
              <a:solidFill>
                <a:srgbClr val="33D800"/>
              </a:solidFill>
              <a:round/>
              <a:headEnd type="none" w="sm" len="med"/>
              <a:tailEnd/>
            </a:ln>
            <a:effectLst/>
          </p:spPr>
          <p:txBody>
            <a:bodyPr wrap="none" anchor="ctr"/>
            <a:lstStyle/>
            <a:p>
              <a:endParaRPr lang="en-US"/>
            </a:p>
          </p:txBody>
        </p:sp>
      </p:grpSp>
      <p:sp>
        <p:nvSpPr>
          <p:cNvPr id="54281" name="Text Box 9"/>
          <p:cNvSpPr txBox="1">
            <a:spLocks noChangeArrowheads="1"/>
          </p:cNvSpPr>
          <p:nvPr/>
        </p:nvSpPr>
        <p:spPr bwMode="auto">
          <a:xfrm>
            <a:off x="8153400" y="2046288"/>
            <a:ext cx="555625" cy="519112"/>
          </a:xfrm>
          <a:prstGeom prst="rect">
            <a:avLst/>
          </a:prstGeom>
          <a:noFill/>
          <a:ln w="9525">
            <a:noFill/>
            <a:miter lim="800000"/>
            <a:headEnd type="none" w="sm" len="med"/>
            <a:tailEnd/>
          </a:ln>
          <a:effectLst/>
        </p:spPr>
        <p:txBody>
          <a:bodyPr wrap="none">
            <a:spAutoFit/>
          </a:bodyPr>
          <a:lstStyle/>
          <a:p>
            <a:pPr eaLnBrk="0" hangingPunct="0"/>
            <a:r>
              <a:rPr lang="en-US" sz="2800" baseline="0">
                <a:solidFill>
                  <a:srgbClr val="33D800"/>
                </a:solidFill>
              </a:rPr>
              <a:t>B</a:t>
            </a:r>
            <a:r>
              <a:rPr lang="en-US" sz="2800" baseline="-25000">
                <a:solidFill>
                  <a:srgbClr val="33D800"/>
                </a:solidFill>
              </a:rPr>
              <a:t>0</a:t>
            </a:r>
            <a:endParaRPr lang="en-US" sz="2800" baseline="0">
              <a:solidFill>
                <a:srgbClr val="33D800"/>
              </a:solidFill>
            </a:endParaRPr>
          </a:p>
        </p:txBody>
      </p:sp>
      <p:grpSp>
        <p:nvGrpSpPr>
          <p:cNvPr id="3" name="Group 10"/>
          <p:cNvGrpSpPr>
            <a:grpSpLocks/>
          </p:cNvGrpSpPr>
          <p:nvPr/>
        </p:nvGrpSpPr>
        <p:grpSpPr bwMode="auto">
          <a:xfrm>
            <a:off x="7405688" y="3505200"/>
            <a:ext cx="900112" cy="654050"/>
            <a:chOff x="4665" y="2208"/>
            <a:chExt cx="567" cy="412"/>
          </a:xfrm>
        </p:grpSpPr>
        <p:grpSp>
          <p:nvGrpSpPr>
            <p:cNvPr id="4" name="Group 11"/>
            <p:cNvGrpSpPr>
              <a:grpSpLocks/>
            </p:cNvGrpSpPr>
            <p:nvPr/>
          </p:nvGrpSpPr>
          <p:grpSpPr bwMode="auto">
            <a:xfrm>
              <a:off x="4761" y="2208"/>
              <a:ext cx="384" cy="412"/>
              <a:chOff x="2256" y="1352"/>
              <a:chExt cx="384" cy="412"/>
            </a:xfrm>
          </p:grpSpPr>
          <p:sp>
            <p:nvSpPr>
              <p:cNvPr id="54284" name="Oval 12"/>
              <p:cNvSpPr>
                <a:spLocks noChangeArrowheads="1"/>
              </p:cNvSpPr>
              <p:nvPr/>
            </p:nvSpPr>
            <p:spPr bwMode="auto">
              <a:xfrm>
                <a:off x="2256" y="135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4285" name="Text Box 13"/>
              <p:cNvSpPr txBox="1">
                <a:spLocks noChangeArrowheads="1"/>
              </p:cNvSpPr>
              <p:nvPr/>
            </p:nvSpPr>
            <p:spPr bwMode="auto">
              <a:xfrm>
                <a:off x="2408" y="153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sp>
          <p:nvSpPr>
            <p:cNvPr id="54286" name="Line 14"/>
            <p:cNvSpPr>
              <a:spLocks noChangeShapeType="1"/>
            </p:cNvSpPr>
            <p:nvPr/>
          </p:nvSpPr>
          <p:spPr bwMode="auto">
            <a:xfrm>
              <a:off x="4665" y="2392"/>
              <a:ext cx="567" cy="0"/>
            </a:xfrm>
            <a:prstGeom prst="line">
              <a:avLst/>
            </a:prstGeom>
            <a:noFill/>
            <a:ln w="9525">
              <a:solidFill>
                <a:srgbClr val="FF3300"/>
              </a:solidFill>
              <a:round/>
              <a:headEnd type="triangle" w="med" len="med"/>
              <a:tailEnd/>
            </a:ln>
            <a:effectLst/>
          </p:spPr>
          <p:txBody>
            <a:bodyPr/>
            <a:lstStyle/>
            <a:p>
              <a:endParaRPr lang="en-US"/>
            </a:p>
          </p:txBody>
        </p:sp>
      </p:grpSp>
      <p:grpSp>
        <p:nvGrpSpPr>
          <p:cNvPr id="5" name="Group 15"/>
          <p:cNvGrpSpPr>
            <a:grpSpLocks/>
          </p:cNvGrpSpPr>
          <p:nvPr/>
        </p:nvGrpSpPr>
        <p:grpSpPr bwMode="auto">
          <a:xfrm>
            <a:off x="2514600" y="3565525"/>
            <a:ext cx="663575" cy="490538"/>
            <a:chOff x="1355" y="1488"/>
            <a:chExt cx="418" cy="309"/>
          </a:xfrm>
        </p:grpSpPr>
        <p:grpSp>
          <p:nvGrpSpPr>
            <p:cNvPr id="6" name="Group 16"/>
            <p:cNvGrpSpPr>
              <a:grpSpLocks/>
            </p:cNvGrpSpPr>
            <p:nvPr/>
          </p:nvGrpSpPr>
          <p:grpSpPr bwMode="auto">
            <a:xfrm>
              <a:off x="1392" y="1488"/>
              <a:ext cx="307" cy="309"/>
              <a:chOff x="420" y="3963"/>
              <a:chExt cx="307" cy="309"/>
            </a:xfrm>
          </p:grpSpPr>
          <p:sp>
            <p:nvSpPr>
              <p:cNvPr id="54289" name="Oval 17"/>
              <p:cNvSpPr>
                <a:spLocks noChangeArrowheads="1"/>
              </p:cNvSpPr>
              <p:nvPr/>
            </p:nvSpPr>
            <p:spPr bwMode="auto">
              <a:xfrm>
                <a:off x="443" y="3963"/>
                <a:ext cx="284" cy="284"/>
              </a:xfrm>
              <a:prstGeom prst="ellipse">
                <a:avLst/>
              </a:prstGeom>
              <a:solidFill>
                <a:srgbClr val="EAEAEA"/>
              </a:solidFill>
              <a:ln w="9525">
                <a:solidFill>
                  <a:schemeClr val="tx1"/>
                </a:solidFill>
                <a:round/>
                <a:headEnd type="none" w="sm" len="med"/>
                <a:tailEnd/>
              </a:ln>
              <a:effectLst/>
            </p:spPr>
            <p:txBody>
              <a:bodyPr wrap="none" anchor="ctr"/>
              <a:lstStyle/>
              <a:p>
                <a:endParaRPr lang="en-US"/>
              </a:p>
            </p:txBody>
          </p:sp>
          <p:sp>
            <p:nvSpPr>
              <p:cNvPr id="54290" name="Text Box 18"/>
              <p:cNvSpPr txBox="1">
                <a:spLocks noChangeArrowheads="1"/>
              </p:cNvSpPr>
              <p:nvPr/>
            </p:nvSpPr>
            <p:spPr bwMode="auto">
              <a:xfrm>
                <a:off x="420" y="4080"/>
                <a:ext cx="299" cy="192"/>
              </a:xfrm>
              <a:prstGeom prst="rect">
                <a:avLst/>
              </a:prstGeom>
              <a:noFill/>
              <a:ln w="9525">
                <a:noFill/>
                <a:miter lim="800000"/>
                <a:headEnd type="none" w="sm" len="med"/>
                <a:tailEnd/>
              </a:ln>
              <a:effectLst/>
            </p:spPr>
            <p:txBody>
              <a:bodyPr wrap="none">
                <a:spAutoFit/>
              </a:bodyPr>
              <a:lstStyle/>
              <a:p>
                <a:pPr eaLnBrk="0" hangingPunct="0"/>
                <a:r>
                  <a:rPr lang="en-US" sz="1400" baseline="30000"/>
                  <a:t>3</a:t>
                </a:r>
                <a:r>
                  <a:rPr lang="en-US" sz="1400" baseline="0"/>
                  <a:t>He</a:t>
                </a:r>
              </a:p>
            </p:txBody>
          </p:sp>
        </p:grpSp>
        <p:sp>
          <p:nvSpPr>
            <p:cNvPr id="54291" name="Line 19"/>
            <p:cNvSpPr>
              <a:spLocks noChangeShapeType="1"/>
            </p:cNvSpPr>
            <p:nvPr/>
          </p:nvSpPr>
          <p:spPr bwMode="auto">
            <a:xfrm>
              <a:off x="1355" y="1636"/>
              <a:ext cx="418" cy="0"/>
            </a:xfrm>
            <a:prstGeom prst="line">
              <a:avLst/>
            </a:prstGeom>
            <a:noFill/>
            <a:ln w="9525">
              <a:solidFill>
                <a:srgbClr val="000000"/>
              </a:solidFill>
              <a:round/>
              <a:headEnd type="none" w="sm" len="med"/>
              <a:tailEnd type="triangle" w="med" len="med"/>
            </a:ln>
            <a:effectLst/>
          </p:spPr>
          <p:txBody>
            <a:bodyPr/>
            <a:lstStyle/>
            <a:p>
              <a:endParaRPr lang="en-US"/>
            </a:p>
          </p:txBody>
        </p:sp>
      </p:grpSp>
      <p:sp>
        <p:nvSpPr>
          <p:cNvPr id="54292" name="Text Box 20"/>
          <p:cNvSpPr txBox="1">
            <a:spLocks noChangeArrowheads="1"/>
          </p:cNvSpPr>
          <p:nvPr/>
        </p:nvSpPr>
        <p:spPr bwMode="auto">
          <a:xfrm>
            <a:off x="2192338" y="5422900"/>
            <a:ext cx="6315075" cy="366713"/>
          </a:xfrm>
          <a:prstGeom prst="rect">
            <a:avLst/>
          </a:prstGeom>
          <a:noFill/>
          <a:ln w="9525">
            <a:noFill/>
            <a:miter lim="800000"/>
            <a:headEnd type="none" w="sm" len="med"/>
            <a:tailEnd/>
          </a:ln>
          <a:effectLst/>
        </p:spPr>
        <p:txBody>
          <a:bodyPr wrap="none">
            <a:spAutoFit/>
          </a:bodyPr>
          <a:lstStyle/>
          <a:p>
            <a:pPr algn="ctr" eaLnBrk="0" hangingPunct="0"/>
            <a:r>
              <a:rPr lang="en-US" baseline="30000">
                <a:solidFill>
                  <a:srgbClr val="FF3399"/>
                </a:solidFill>
              </a:rPr>
              <a:t>3</a:t>
            </a:r>
            <a:r>
              <a:rPr lang="en-US" baseline="0">
                <a:solidFill>
                  <a:srgbClr val="FF3399"/>
                </a:solidFill>
              </a:rPr>
              <a:t>He, n spins anti-parallel – large reaction probabilty </a:t>
            </a:r>
            <a:r>
              <a:rPr lang="en-US" baseline="0">
                <a:solidFill>
                  <a:srgbClr val="FF3399"/>
                </a:solidFill>
                <a:cs typeface="Arial" charset="0"/>
              </a:rPr>
              <a:t>→ p + </a:t>
            </a:r>
            <a:r>
              <a:rPr lang="en-US" sz="1600" baseline="30000">
                <a:solidFill>
                  <a:srgbClr val="FF3399"/>
                </a:solidFill>
              </a:rPr>
              <a:t>3</a:t>
            </a:r>
            <a:r>
              <a:rPr lang="en-US" sz="1600" baseline="0">
                <a:solidFill>
                  <a:srgbClr val="FF3399"/>
                </a:solidFill>
              </a:rPr>
              <a:t>H</a:t>
            </a:r>
          </a:p>
        </p:txBody>
      </p:sp>
      <p:grpSp>
        <p:nvGrpSpPr>
          <p:cNvPr id="7" name="Group 21"/>
          <p:cNvGrpSpPr>
            <a:grpSpLocks/>
          </p:cNvGrpSpPr>
          <p:nvPr/>
        </p:nvGrpSpPr>
        <p:grpSpPr bwMode="auto">
          <a:xfrm>
            <a:off x="4876800" y="3581400"/>
            <a:ext cx="450850" cy="490538"/>
            <a:chOff x="453" y="3032"/>
            <a:chExt cx="284" cy="309"/>
          </a:xfrm>
        </p:grpSpPr>
        <p:sp>
          <p:nvSpPr>
            <p:cNvPr id="54294" name="Oval 22"/>
            <p:cNvSpPr>
              <a:spLocks noChangeArrowheads="1"/>
            </p:cNvSpPr>
            <p:nvPr/>
          </p:nvSpPr>
          <p:spPr bwMode="auto">
            <a:xfrm>
              <a:off x="453" y="3032"/>
              <a:ext cx="284" cy="284"/>
            </a:xfrm>
            <a:prstGeom prst="ellipse">
              <a:avLst/>
            </a:prstGeom>
            <a:solidFill>
              <a:schemeClr val="bg2"/>
            </a:solidFill>
            <a:ln w="9525">
              <a:solidFill>
                <a:schemeClr val="tx1"/>
              </a:solidFill>
              <a:round/>
              <a:headEnd type="none" w="sm" len="med"/>
              <a:tailEnd/>
            </a:ln>
            <a:effectLst/>
          </p:spPr>
          <p:txBody>
            <a:bodyPr wrap="none" anchor="ctr"/>
            <a:lstStyle/>
            <a:p>
              <a:endParaRPr lang="en-US"/>
            </a:p>
          </p:txBody>
        </p:sp>
        <p:sp>
          <p:nvSpPr>
            <p:cNvPr id="54295" name="Text Box 23"/>
            <p:cNvSpPr txBox="1">
              <a:spLocks noChangeArrowheads="1"/>
            </p:cNvSpPr>
            <p:nvPr/>
          </p:nvSpPr>
          <p:spPr bwMode="auto">
            <a:xfrm>
              <a:off x="461" y="3149"/>
              <a:ext cx="237" cy="192"/>
            </a:xfrm>
            <a:prstGeom prst="rect">
              <a:avLst/>
            </a:prstGeom>
            <a:noFill/>
            <a:ln w="9525">
              <a:noFill/>
              <a:miter lim="800000"/>
              <a:headEnd type="none" w="sm" len="med"/>
              <a:tailEnd/>
            </a:ln>
            <a:effectLst/>
          </p:spPr>
          <p:txBody>
            <a:bodyPr wrap="none">
              <a:spAutoFit/>
            </a:bodyPr>
            <a:lstStyle/>
            <a:p>
              <a:pPr algn="ctr" eaLnBrk="0" hangingPunct="0"/>
              <a:r>
                <a:rPr lang="en-US" sz="1400" baseline="30000">
                  <a:solidFill>
                    <a:schemeClr val="bg1"/>
                  </a:solidFill>
                </a:rPr>
                <a:t>3</a:t>
              </a:r>
              <a:r>
                <a:rPr lang="en-US" sz="1400" baseline="0">
                  <a:solidFill>
                    <a:schemeClr val="bg1"/>
                  </a:solidFill>
                </a:rPr>
                <a:t>H</a:t>
              </a:r>
            </a:p>
          </p:txBody>
        </p:sp>
      </p:grpSp>
      <p:grpSp>
        <p:nvGrpSpPr>
          <p:cNvPr id="8" name="Group 24"/>
          <p:cNvGrpSpPr>
            <a:grpSpLocks/>
          </p:cNvGrpSpPr>
          <p:nvPr/>
        </p:nvGrpSpPr>
        <p:grpSpPr bwMode="auto">
          <a:xfrm>
            <a:off x="5257800" y="3505200"/>
            <a:ext cx="609600" cy="622300"/>
            <a:chOff x="288" y="2256"/>
            <a:chExt cx="384" cy="392"/>
          </a:xfrm>
        </p:grpSpPr>
        <p:sp>
          <p:nvSpPr>
            <p:cNvPr id="54297" name="Oval 25"/>
            <p:cNvSpPr>
              <a:spLocks noChangeArrowheads="1"/>
            </p:cNvSpPr>
            <p:nvPr/>
          </p:nvSpPr>
          <p:spPr bwMode="auto">
            <a:xfrm>
              <a:off x="288" y="2256"/>
              <a:ext cx="384" cy="384"/>
            </a:xfrm>
            <a:prstGeom prst="ellipse">
              <a:avLst/>
            </a:prstGeom>
            <a:solidFill>
              <a:srgbClr val="4791FF"/>
            </a:solidFill>
            <a:ln w="9525">
              <a:solidFill>
                <a:schemeClr val="tx1"/>
              </a:solidFill>
              <a:round/>
              <a:headEnd type="none" w="sm" len="med"/>
              <a:tailEnd/>
            </a:ln>
            <a:effectLst/>
          </p:spPr>
          <p:txBody>
            <a:bodyPr wrap="none" anchor="ctr"/>
            <a:lstStyle/>
            <a:p>
              <a:endParaRPr lang="en-US"/>
            </a:p>
          </p:txBody>
        </p:sp>
        <p:sp>
          <p:nvSpPr>
            <p:cNvPr id="54298" name="Text Box 26"/>
            <p:cNvSpPr txBox="1">
              <a:spLocks noChangeArrowheads="1"/>
            </p:cNvSpPr>
            <p:nvPr/>
          </p:nvSpPr>
          <p:spPr bwMode="auto">
            <a:xfrm>
              <a:off x="440" y="2417"/>
              <a:ext cx="196" cy="231"/>
            </a:xfrm>
            <a:prstGeom prst="rect">
              <a:avLst/>
            </a:prstGeom>
            <a:noFill/>
            <a:ln w="9525">
              <a:noFill/>
              <a:miter lim="800000"/>
              <a:headEnd type="none" w="sm" len="med"/>
              <a:tailEnd/>
            </a:ln>
            <a:effectLst/>
          </p:spPr>
          <p:txBody>
            <a:bodyPr wrap="none">
              <a:spAutoFit/>
            </a:bodyPr>
            <a:lstStyle/>
            <a:p>
              <a:pPr eaLnBrk="0" hangingPunct="0"/>
              <a:r>
                <a:rPr lang="en-US" baseline="0">
                  <a:solidFill>
                    <a:schemeClr val="bg1"/>
                  </a:solidFill>
                </a:rPr>
                <a:t>p</a:t>
              </a:r>
            </a:p>
          </p:txBody>
        </p:sp>
      </p:grpSp>
      <p:grpSp>
        <p:nvGrpSpPr>
          <p:cNvPr id="9" name="Group 27"/>
          <p:cNvGrpSpPr>
            <a:grpSpLocks/>
          </p:cNvGrpSpPr>
          <p:nvPr/>
        </p:nvGrpSpPr>
        <p:grpSpPr bwMode="auto">
          <a:xfrm>
            <a:off x="3806825" y="979488"/>
            <a:ext cx="2578100" cy="2679700"/>
            <a:chOff x="2398" y="617"/>
            <a:chExt cx="1624" cy="1688"/>
          </a:xfrm>
        </p:grpSpPr>
        <p:sp>
          <p:nvSpPr>
            <p:cNvPr id="54300" name="Line 28"/>
            <p:cNvSpPr>
              <a:spLocks noChangeShapeType="1"/>
            </p:cNvSpPr>
            <p:nvPr/>
          </p:nvSpPr>
          <p:spPr bwMode="auto">
            <a:xfrm>
              <a:off x="3485" y="1421"/>
              <a:ext cx="528" cy="0"/>
            </a:xfrm>
            <a:prstGeom prst="line">
              <a:avLst/>
            </a:prstGeom>
            <a:noFill/>
            <a:ln w="28575">
              <a:solidFill>
                <a:srgbClr val="CC0099"/>
              </a:solidFill>
              <a:round/>
              <a:headEnd type="none" w="sm" len="med"/>
              <a:tailEnd/>
            </a:ln>
            <a:effectLst/>
          </p:spPr>
          <p:txBody>
            <a:bodyPr/>
            <a:lstStyle/>
            <a:p>
              <a:endParaRPr lang="en-US"/>
            </a:p>
          </p:txBody>
        </p:sp>
        <p:sp>
          <p:nvSpPr>
            <p:cNvPr id="54301" name="Line 29"/>
            <p:cNvSpPr>
              <a:spLocks noChangeShapeType="1"/>
            </p:cNvSpPr>
            <p:nvPr/>
          </p:nvSpPr>
          <p:spPr bwMode="auto">
            <a:xfrm>
              <a:off x="2398" y="1421"/>
              <a:ext cx="528" cy="0"/>
            </a:xfrm>
            <a:prstGeom prst="line">
              <a:avLst/>
            </a:prstGeom>
            <a:noFill/>
            <a:ln w="28575">
              <a:solidFill>
                <a:srgbClr val="CC0099"/>
              </a:solidFill>
              <a:round/>
              <a:headEnd type="none" w="sm" len="med"/>
              <a:tailEnd/>
            </a:ln>
            <a:effectLst/>
          </p:spPr>
          <p:txBody>
            <a:bodyPr/>
            <a:lstStyle/>
            <a:p>
              <a:endParaRPr lang="en-US"/>
            </a:p>
          </p:txBody>
        </p:sp>
        <p:sp>
          <p:nvSpPr>
            <p:cNvPr id="54302" name="Line 30"/>
            <p:cNvSpPr>
              <a:spLocks noChangeShapeType="1"/>
            </p:cNvSpPr>
            <p:nvPr/>
          </p:nvSpPr>
          <p:spPr bwMode="auto">
            <a:xfrm rot="-5400000">
              <a:off x="2949" y="2041"/>
              <a:ext cx="528" cy="0"/>
            </a:xfrm>
            <a:prstGeom prst="line">
              <a:avLst/>
            </a:prstGeom>
            <a:noFill/>
            <a:ln w="28575">
              <a:solidFill>
                <a:srgbClr val="CC0099"/>
              </a:solidFill>
              <a:round/>
              <a:headEnd type="none" w="sm" len="med"/>
              <a:tailEnd/>
            </a:ln>
            <a:effectLst/>
          </p:spPr>
          <p:txBody>
            <a:bodyPr/>
            <a:lstStyle/>
            <a:p>
              <a:endParaRPr lang="en-US"/>
            </a:p>
          </p:txBody>
        </p:sp>
        <p:grpSp>
          <p:nvGrpSpPr>
            <p:cNvPr id="10" name="Group 31"/>
            <p:cNvGrpSpPr>
              <a:grpSpLocks/>
            </p:cNvGrpSpPr>
            <p:nvPr/>
          </p:nvGrpSpPr>
          <p:grpSpPr bwMode="auto">
            <a:xfrm rot="18900000">
              <a:off x="2407" y="1416"/>
              <a:ext cx="1615" cy="0"/>
              <a:chOff x="2398" y="1546"/>
              <a:chExt cx="1615" cy="0"/>
            </a:xfrm>
          </p:grpSpPr>
          <p:sp>
            <p:nvSpPr>
              <p:cNvPr id="54304" name="Line 32"/>
              <p:cNvSpPr>
                <a:spLocks noChangeShapeType="1"/>
              </p:cNvSpPr>
              <p:nvPr/>
            </p:nvSpPr>
            <p:spPr bwMode="auto">
              <a:xfrm>
                <a:off x="3485" y="1546"/>
                <a:ext cx="528" cy="0"/>
              </a:xfrm>
              <a:prstGeom prst="line">
                <a:avLst/>
              </a:prstGeom>
              <a:noFill/>
              <a:ln w="28575">
                <a:solidFill>
                  <a:srgbClr val="CC0099"/>
                </a:solidFill>
                <a:round/>
                <a:headEnd type="none" w="sm" len="med"/>
                <a:tailEnd/>
              </a:ln>
              <a:effectLst/>
            </p:spPr>
            <p:txBody>
              <a:bodyPr/>
              <a:lstStyle/>
              <a:p>
                <a:endParaRPr lang="en-US"/>
              </a:p>
            </p:txBody>
          </p:sp>
          <p:sp>
            <p:nvSpPr>
              <p:cNvPr id="54305" name="Line 33"/>
              <p:cNvSpPr>
                <a:spLocks noChangeShapeType="1"/>
              </p:cNvSpPr>
              <p:nvPr/>
            </p:nvSpPr>
            <p:spPr bwMode="auto">
              <a:xfrm>
                <a:off x="2398" y="1546"/>
                <a:ext cx="528" cy="0"/>
              </a:xfrm>
              <a:prstGeom prst="line">
                <a:avLst/>
              </a:prstGeom>
              <a:noFill/>
              <a:ln w="28575">
                <a:solidFill>
                  <a:srgbClr val="CC0099"/>
                </a:solidFill>
                <a:round/>
                <a:headEnd type="none" w="sm" len="med"/>
                <a:tailEnd/>
              </a:ln>
              <a:effectLst/>
            </p:spPr>
            <p:txBody>
              <a:bodyPr/>
              <a:lstStyle/>
              <a:p>
                <a:endParaRPr lang="en-US"/>
              </a:p>
            </p:txBody>
          </p:sp>
        </p:grpSp>
        <p:grpSp>
          <p:nvGrpSpPr>
            <p:cNvPr id="11" name="Group 34"/>
            <p:cNvGrpSpPr>
              <a:grpSpLocks/>
            </p:cNvGrpSpPr>
            <p:nvPr/>
          </p:nvGrpSpPr>
          <p:grpSpPr bwMode="auto">
            <a:xfrm rot="2700000">
              <a:off x="2398" y="1425"/>
              <a:ext cx="1615" cy="0"/>
              <a:chOff x="2398" y="1546"/>
              <a:chExt cx="1615" cy="0"/>
            </a:xfrm>
          </p:grpSpPr>
          <p:sp>
            <p:nvSpPr>
              <p:cNvPr id="54307" name="Line 35"/>
              <p:cNvSpPr>
                <a:spLocks noChangeShapeType="1"/>
              </p:cNvSpPr>
              <p:nvPr/>
            </p:nvSpPr>
            <p:spPr bwMode="auto">
              <a:xfrm>
                <a:off x="3485" y="1546"/>
                <a:ext cx="528" cy="0"/>
              </a:xfrm>
              <a:prstGeom prst="line">
                <a:avLst/>
              </a:prstGeom>
              <a:noFill/>
              <a:ln w="28575">
                <a:solidFill>
                  <a:srgbClr val="CC0099"/>
                </a:solidFill>
                <a:round/>
                <a:headEnd type="none" w="sm" len="med"/>
                <a:tailEnd/>
              </a:ln>
              <a:effectLst/>
            </p:spPr>
            <p:txBody>
              <a:bodyPr/>
              <a:lstStyle/>
              <a:p>
                <a:endParaRPr lang="en-US"/>
              </a:p>
            </p:txBody>
          </p:sp>
          <p:sp>
            <p:nvSpPr>
              <p:cNvPr id="54308" name="Line 36"/>
              <p:cNvSpPr>
                <a:spLocks noChangeShapeType="1"/>
              </p:cNvSpPr>
              <p:nvPr/>
            </p:nvSpPr>
            <p:spPr bwMode="auto">
              <a:xfrm>
                <a:off x="2398" y="1546"/>
                <a:ext cx="528" cy="0"/>
              </a:xfrm>
              <a:prstGeom prst="line">
                <a:avLst/>
              </a:prstGeom>
              <a:noFill/>
              <a:ln w="28575">
                <a:solidFill>
                  <a:srgbClr val="CC0099"/>
                </a:solidFill>
                <a:round/>
                <a:headEnd type="none" w="sm" len="med"/>
                <a:tailEnd/>
              </a:ln>
              <a:effectLst/>
            </p:spPr>
            <p:txBody>
              <a:bodyPr/>
              <a:lstStyle/>
              <a:p>
                <a:endParaRPr lang="en-US"/>
              </a:p>
            </p:txBody>
          </p:sp>
        </p:grpSp>
      </p:grpSp>
      <p:grpSp>
        <p:nvGrpSpPr>
          <p:cNvPr id="12" name="Group 37"/>
          <p:cNvGrpSpPr>
            <a:grpSpLocks/>
          </p:cNvGrpSpPr>
          <p:nvPr/>
        </p:nvGrpSpPr>
        <p:grpSpPr bwMode="auto">
          <a:xfrm rot="-10800000">
            <a:off x="4283075" y="3352800"/>
            <a:ext cx="2578100" cy="2679700"/>
            <a:chOff x="2398" y="617"/>
            <a:chExt cx="1624" cy="1688"/>
          </a:xfrm>
        </p:grpSpPr>
        <p:sp>
          <p:nvSpPr>
            <p:cNvPr id="54310" name="Line 38"/>
            <p:cNvSpPr>
              <a:spLocks noChangeShapeType="1"/>
            </p:cNvSpPr>
            <p:nvPr/>
          </p:nvSpPr>
          <p:spPr bwMode="auto">
            <a:xfrm>
              <a:off x="3485" y="1421"/>
              <a:ext cx="528" cy="0"/>
            </a:xfrm>
            <a:prstGeom prst="line">
              <a:avLst/>
            </a:prstGeom>
            <a:noFill/>
            <a:ln w="28575">
              <a:solidFill>
                <a:srgbClr val="CC0099"/>
              </a:solidFill>
              <a:round/>
              <a:headEnd type="none" w="sm" len="med"/>
              <a:tailEnd/>
            </a:ln>
            <a:effectLst/>
          </p:spPr>
          <p:txBody>
            <a:bodyPr/>
            <a:lstStyle/>
            <a:p>
              <a:endParaRPr lang="en-US"/>
            </a:p>
          </p:txBody>
        </p:sp>
        <p:sp>
          <p:nvSpPr>
            <p:cNvPr id="54311" name="Line 39"/>
            <p:cNvSpPr>
              <a:spLocks noChangeShapeType="1"/>
            </p:cNvSpPr>
            <p:nvPr/>
          </p:nvSpPr>
          <p:spPr bwMode="auto">
            <a:xfrm>
              <a:off x="2398" y="1421"/>
              <a:ext cx="528" cy="0"/>
            </a:xfrm>
            <a:prstGeom prst="line">
              <a:avLst/>
            </a:prstGeom>
            <a:noFill/>
            <a:ln w="28575">
              <a:solidFill>
                <a:srgbClr val="CC0099"/>
              </a:solidFill>
              <a:round/>
              <a:headEnd type="none" w="sm" len="med"/>
              <a:tailEnd/>
            </a:ln>
            <a:effectLst/>
          </p:spPr>
          <p:txBody>
            <a:bodyPr/>
            <a:lstStyle/>
            <a:p>
              <a:endParaRPr lang="en-US"/>
            </a:p>
          </p:txBody>
        </p:sp>
        <p:sp>
          <p:nvSpPr>
            <p:cNvPr id="54312" name="Line 40"/>
            <p:cNvSpPr>
              <a:spLocks noChangeShapeType="1"/>
            </p:cNvSpPr>
            <p:nvPr/>
          </p:nvSpPr>
          <p:spPr bwMode="auto">
            <a:xfrm rot="-5400000">
              <a:off x="2949" y="2041"/>
              <a:ext cx="528" cy="0"/>
            </a:xfrm>
            <a:prstGeom prst="line">
              <a:avLst/>
            </a:prstGeom>
            <a:noFill/>
            <a:ln w="28575">
              <a:solidFill>
                <a:srgbClr val="CC0099"/>
              </a:solidFill>
              <a:round/>
              <a:headEnd type="none" w="sm" len="med"/>
              <a:tailEnd/>
            </a:ln>
            <a:effectLst/>
          </p:spPr>
          <p:txBody>
            <a:bodyPr/>
            <a:lstStyle/>
            <a:p>
              <a:endParaRPr lang="en-US"/>
            </a:p>
          </p:txBody>
        </p:sp>
        <p:grpSp>
          <p:nvGrpSpPr>
            <p:cNvPr id="13" name="Group 41"/>
            <p:cNvGrpSpPr>
              <a:grpSpLocks/>
            </p:cNvGrpSpPr>
            <p:nvPr/>
          </p:nvGrpSpPr>
          <p:grpSpPr bwMode="auto">
            <a:xfrm rot="18900000">
              <a:off x="2407" y="1416"/>
              <a:ext cx="1615" cy="0"/>
              <a:chOff x="2398" y="1546"/>
              <a:chExt cx="1615" cy="0"/>
            </a:xfrm>
          </p:grpSpPr>
          <p:sp>
            <p:nvSpPr>
              <p:cNvPr id="54314" name="Line 42"/>
              <p:cNvSpPr>
                <a:spLocks noChangeShapeType="1"/>
              </p:cNvSpPr>
              <p:nvPr/>
            </p:nvSpPr>
            <p:spPr bwMode="auto">
              <a:xfrm>
                <a:off x="3485" y="1546"/>
                <a:ext cx="528" cy="0"/>
              </a:xfrm>
              <a:prstGeom prst="line">
                <a:avLst/>
              </a:prstGeom>
              <a:noFill/>
              <a:ln w="28575">
                <a:solidFill>
                  <a:srgbClr val="CC0099"/>
                </a:solidFill>
                <a:round/>
                <a:headEnd type="none" w="sm" len="med"/>
                <a:tailEnd/>
              </a:ln>
              <a:effectLst/>
            </p:spPr>
            <p:txBody>
              <a:bodyPr/>
              <a:lstStyle/>
              <a:p>
                <a:endParaRPr lang="en-US"/>
              </a:p>
            </p:txBody>
          </p:sp>
          <p:sp>
            <p:nvSpPr>
              <p:cNvPr id="54315" name="Line 43"/>
              <p:cNvSpPr>
                <a:spLocks noChangeShapeType="1"/>
              </p:cNvSpPr>
              <p:nvPr/>
            </p:nvSpPr>
            <p:spPr bwMode="auto">
              <a:xfrm>
                <a:off x="2398" y="1546"/>
                <a:ext cx="528" cy="0"/>
              </a:xfrm>
              <a:prstGeom prst="line">
                <a:avLst/>
              </a:prstGeom>
              <a:noFill/>
              <a:ln w="28575">
                <a:solidFill>
                  <a:srgbClr val="CC0099"/>
                </a:solidFill>
                <a:round/>
                <a:headEnd type="none" w="sm" len="med"/>
                <a:tailEnd/>
              </a:ln>
              <a:effectLst/>
            </p:spPr>
            <p:txBody>
              <a:bodyPr/>
              <a:lstStyle/>
              <a:p>
                <a:endParaRPr lang="en-US"/>
              </a:p>
            </p:txBody>
          </p:sp>
        </p:grpSp>
        <p:grpSp>
          <p:nvGrpSpPr>
            <p:cNvPr id="14" name="Group 44"/>
            <p:cNvGrpSpPr>
              <a:grpSpLocks/>
            </p:cNvGrpSpPr>
            <p:nvPr/>
          </p:nvGrpSpPr>
          <p:grpSpPr bwMode="auto">
            <a:xfrm rot="2700000">
              <a:off x="2398" y="1425"/>
              <a:ext cx="1615" cy="0"/>
              <a:chOff x="2398" y="1546"/>
              <a:chExt cx="1615" cy="0"/>
            </a:xfrm>
          </p:grpSpPr>
          <p:sp>
            <p:nvSpPr>
              <p:cNvPr id="54317" name="Line 45"/>
              <p:cNvSpPr>
                <a:spLocks noChangeShapeType="1"/>
              </p:cNvSpPr>
              <p:nvPr/>
            </p:nvSpPr>
            <p:spPr bwMode="auto">
              <a:xfrm>
                <a:off x="3485" y="1546"/>
                <a:ext cx="528" cy="0"/>
              </a:xfrm>
              <a:prstGeom prst="line">
                <a:avLst/>
              </a:prstGeom>
              <a:noFill/>
              <a:ln w="28575">
                <a:solidFill>
                  <a:srgbClr val="CC0099"/>
                </a:solidFill>
                <a:round/>
                <a:headEnd type="none" w="sm" len="med"/>
                <a:tailEnd/>
              </a:ln>
              <a:effectLst/>
            </p:spPr>
            <p:txBody>
              <a:bodyPr/>
              <a:lstStyle/>
              <a:p>
                <a:endParaRPr lang="en-US"/>
              </a:p>
            </p:txBody>
          </p:sp>
          <p:sp>
            <p:nvSpPr>
              <p:cNvPr id="54318" name="Line 46"/>
              <p:cNvSpPr>
                <a:spLocks noChangeShapeType="1"/>
              </p:cNvSpPr>
              <p:nvPr/>
            </p:nvSpPr>
            <p:spPr bwMode="auto">
              <a:xfrm>
                <a:off x="2398" y="1546"/>
                <a:ext cx="528" cy="0"/>
              </a:xfrm>
              <a:prstGeom prst="line">
                <a:avLst/>
              </a:prstGeom>
              <a:noFill/>
              <a:ln w="28575">
                <a:solidFill>
                  <a:srgbClr val="CC0099"/>
                </a:solidFill>
                <a:round/>
                <a:headEnd type="none" w="sm" len="med"/>
                <a:tailEnd/>
              </a:ln>
              <a:effectLst/>
            </p:spPr>
            <p:txBody>
              <a:bodyPr/>
              <a:lstStyle/>
              <a:p>
                <a:endParaRPr lang="en-US"/>
              </a:p>
            </p:txBody>
          </p:sp>
        </p:grpSp>
      </p:grpSp>
      <p:sp>
        <p:nvSpPr>
          <p:cNvPr id="54319" name="Text Box 47"/>
          <p:cNvSpPr txBox="1">
            <a:spLocks noChangeArrowheads="1"/>
          </p:cNvSpPr>
          <p:nvPr/>
        </p:nvSpPr>
        <p:spPr bwMode="auto">
          <a:xfrm>
            <a:off x="3586163" y="1663700"/>
            <a:ext cx="3532187" cy="366713"/>
          </a:xfrm>
          <a:prstGeom prst="rect">
            <a:avLst/>
          </a:prstGeom>
          <a:noFill/>
          <a:ln w="9525">
            <a:noFill/>
            <a:miter lim="800000"/>
            <a:headEnd type="none" w="sm" len="med"/>
            <a:tailEnd/>
          </a:ln>
          <a:effectLst/>
        </p:spPr>
        <p:txBody>
          <a:bodyPr wrap="none">
            <a:spAutoFit/>
          </a:bodyPr>
          <a:lstStyle/>
          <a:p>
            <a:pPr algn="ctr" eaLnBrk="0" hangingPunct="0"/>
            <a:r>
              <a:rPr lang="en-US" baseline="0">
                <a:solidFill>
                  <a:srgbClr val="FF3399"/>
                </a:solidFill>
              </a:rPr>
              <a:t>p and </a:t>
            </a:r>
            <a:r>
              <a:rPr lang="en-US" baseline="30000">
                <a:solidFill>
                  <a:srgbClr val="FF3399"/>
                </a:solidFill>
              </a:rPr>
              <a:t>3</a:t>
            </a:r>
            <a:r>
              <a:rPr lang="en-US" baseline="0">
                <a:solidFill>
                  <a:srgbClr val="FF3399"/>
                </a:solidFill>
              </a:rPr>
              <a:t>H give off scintillation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 0.0  L 0.25 0.0  E" pathEditMode="relative" ptsTypes="">
                                      <p:cBhvr>
                                        <p:cTn id="14" dur="2000" fill="hold"/>
                                        <p:tgtEl>
                                          <p:spTgt spid="5"/>
                                        </p:tgtEl>
                                        <p:attrNameLst>
                                          <p:attrName>ppt_x</p:attrName>
                                          <p:attrName>ppt_y</p:attrName>
                                        </p:attrNameLst>
                                      </p:cBhvr>
                                    </p:animMotion>
                                  </p:childTnLst>
                                </p:cTn>
                              </p:par>
                              <p:par>
                                <p:cTn id="15" presetID="35" presetClass="path" presetSubtype="0" accel="50000" decel="50000" fill="hold" nodeType="withEffect">
                                  <p:stCondLst>
                                    <p:cond delay="0"/>
                                  </p:stCondLst>
                                  <p:childTnLst>
                                    <p:animMotion origin="layout" path="M 0.0 0.0  L -0.25 0.0  E" pathEditMode="relative" ptsTypes="">
                                      <p:cBhvr>
                                        <p:cTn id="16" dur="2000" fill="hold"/>
                                        <p:tgtEl>
                                          <p:spTgt spid="3"/>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2000"/>
                            </p:stCondLst>
                            <p:childTnLst>
                              <p:par>
                                <p:cTn id="27" presetID="64" presetClass="path" presetSubtype="0" accel="50000" decel="50000" fill="hold" nodeType="afterEffect">
                                  <p:stCondLst>
                                    <p:cond delay="0"/>
                                  </p:stCondLst>
                                  <p:childTnLst>
                                    <p:animMotion origin="layout" path="M 0.0 0.0  L 0.0 -0.33333  E" pathEditMode="relative" ptsTypes="">
                                      <p:cBhvr>
                                        <p:cTn id="28" dur="2000" fill="hold"/>
                                        <p:tgtEl>
                                          <p:spTgt spid="7"/>
                                        </p:tgtEl>
                                        <p:attrNameLst>
                                          <p:attrName>ppt_x</p:attrName>
                                          <p:attrName>ppt_y</p:attrName>
                                        </p:attrNameLst>
                                      </p:cBhvr>
                                    </p:animMotion>
                                  </p:childTnLst>
                                </p:cTn>
                              </p:par>
                              <p:par>
                                <p:cTn id="29" presetID="42" presetClass="path" presetSubtype="0" accel="50000" decel="50000" fill="hold" nodeType="withEffect">
                                  <p:stCondLst>
                                    <p:cond delay="0"/>
                                  </p:stCondLst>
                                  <p:childTnLst>
                                    <p:animMotion origin="layout" path="M 0.0 0.0  L 0.0 0.33333  E" pathEditMode="relative" ptsTypes="">
                                      <p:cBhvr>
                                        <p:cTn id="30" dur="2000" fill="hold"/>
                                        <p:tgtEl>
                                          <p:spTgt spid="8"/>
                                        </p:tgtEl>
                                        <p:attrNameLst>
                                          <p:attrName>ppt_x</p:attrName>
                                          <p:attrName>ppt_y</p:attrName>
                                        </p:attrNameLst>
                                      </p:cBhvr>
                                    </p:animMotion>
                                  </p:childTnLst>
                                </p:cTn>
                              </p:par>
                              <p:par>
                                <p:cTn id="31" presetID="1" presetClass="entr" presetSubtype="0" fill="hold" nodeType="withEffect">
                                  <p:stCondLst>
                                    <p:cond delay="1000"/>
                                  </p:stCondLst>
                                  <p:childTnLst>
                                    <p:set>
                                      <p:cBhvr>
                                        <p:cTn id="32" dur="1" fill="hold">
                                          <p:stCondLst>
                                            <p:cond delay="0"/>
                                          </p:stCondLst>
                                        </p:cTn>
                                        <p:tgtEl>
                                          <p:spTgt spid="9"/>
                                        </p:tgtEl>
                                        <p:attrNameLst>
                                          <p:attrName>style.visibility</p:attrName>
                                        </p:attrNameLst>
                                      </p:cBhvr>
                                      <p:to>
                                        <p:strVal val="visible"/>
                                      </p:to>
                                    </p:set>
                                  </p:childTnLst>
                                </p:cTn>
                              </p:par>
                              <p:par>
                                <p:cTn id="33" presetID="9" presetClass="exit" presetSubtype="0" fill="hold" nodeType="withEffect">
                                  <p:stCondLst>
                                    <p:cond delay="1100"/>
                                  </p:stCondLst>
                                  <p:childTnLst>
                                    <p:animEffect transition="out" filter="dissolv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 presetClass="entr" presetSubtype="0" fill="hold" nodeType="withEffect">
                                  <p:stCondLst>
                                    <p:cond delay="800"/>
                                  </p:stCondLst>
                                  <p:childTnLst>
                                    <p:set>
                                      <p:cBhvr>
                                        <p:cTn id="37" dur="1" fill="hold">
                                          <p:stCondLst>
                                            <p:cond delay="0"/>
                                          </p:stCondLst>
                                        </p:cTn>
                                        <p:tgtEl>
                                          <p:spTgt spid="12"/>
                                        </p:tgtEl>
                                        <p:attrNameLst>
                                          <p:attrName>style.visibility</p:attrName>
                                        </p:attrNameLst>
                                      </p:cBhvr>
                                      <p:to>
                                        <p:strVal val="visible"/>
                                      </p:to>
                                    </p:set>
                                  </p:childTnLst>
                                </p:cTn>
                              </p:par>
                              <p:par>
                                <p:cTn id="38" presetID="9" presetClass="exit" presetSubtype="0" fill="hold" nodeType="withEffect">
                                  <p:stCondLst>
                                    <p:cond delay="900"/>
                                  </p:stCondLst>
                                  <p:childTnLst>
                                    <p:animEffect transition="out" filter="dissolv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44450"/>
            <a:ext cx="7772400" cy="1295400"/>
          </a:xfrm>
        </p:spPr>
        <p:txBody>
          <a:bodyPr>
            <a:normAutofit fontScale="90000"/>
          </a:bodyPr>
          <a:lstStyle/>
          <a:p>
            <a:r>
              <a:rPr lang="en-US"/>
              <a:t>Neutron EDM Experiment:</a:t>
            </a:r>
            <a:br>
              <a:rPr lang="en-US"/>
            </a:br>
            <a:r>
              <a:rPr lang="en-US"/>
              <a:t>EDM Measurement</a:t>
            </a:r>
          </a:p>
        </p:txBody>
      </p:sp>
      <p:graphicFrame>
        <p:nvGraphicFramePr>
          <p:cNvPr id="55299" name="Object 3"/>
          <p:cNvGraphicFramePr>
            <a:graphicFrameLocks noChangeAspect="1"/>
          </p:cNvGraphicFramePr>
          <p:nvPr>
            <p:ph sz="half" idx="1"/>
          </p:nvPr>
        </p:nvGraphicFramePr>
        <p:xfrm>
          <a:off x="1762125" y="2428875"/>
          <a:ext cx="1422400" cy="2686050"/>
        </p:xfrm>
        <a:graphic>
          <a:graphicData uri="http://schemas.openxmlformats.org/presentationml/2006/ole">
            <p:oleObj spid="_x0000_s494594" name="Equation" r:id="rId3" imgW="114120" imgH="215640" progId="Equation.3">
              <p:embed/>
            </p:oleObj>
          </a:graphicData>
        </a:graphic>
      </p:graphicFrame>
      <p:graphicFrame>
        <p:nvGraphicFramePr>
          <p:cNvPr id="55330" name="Object 34"/>
          <p:cNvGraphicFramePr>
            <a:graphicFrameLocks noChangeAspect="1"/>
          </p:cNvGraphicFramePr>
          <p:nvPr>
            <p:ph sz="half" idx="2"/>
          </p:nvPr>
        </p:nvGraphicFramePr>
        <p:xfrm>
          <a:off x="3282950" y="1422400"/>
          <a:ext cx="4352925" cy="631825"/>
        </p:xfrm>
        <a:graphic>
          <a:graphicData uri="http://schemas.openxmlformats.org/presentationml/2006/ole">
            <p:oleObj spid="_x0000_s494595" name="Equation" r:id="rId4" imgW="1574640" imgH="228600" progId="Equation.3">
              <p:embed/>
            </p:oleObj>
          </a:graphicData>
        </a:graphic>
      </p:graphicFrame>
      <p:sp>
        <p:nvSpPr>
          <p:cNvPr id="55300" name="Rectangle 4"/>
          <p:cNvSpPr>
            <a:spLocks noChangeArrowheads="1"/>
          </p:cNvSpPr>
          <p:nvPr/>
        </p:nvSpPr>
        <p:spPr bwMode="auto">
          <a:xfrm>
            <a:off x="1752600" y="1308100"/>
            <a:ext cx="7162800" cy="5334000"/>
          </a:xfrm>
          <a:prstGeom prst="rect">
            <a:avLst/>
          </a:prstGeom>
          <a:solidFill>
            <a:srgbClr val="CFE7FF"/>
          </a:solidFill>
          <a:ln w="38100">
            <a:solidFill>
              <a:schemeClr val="tx1"/>
            </a:solidFill>
            <a:miter lim="800000"/>
            <a:headEnd type="none" w="sm" len="med"/>
            <a:tailEnd/>
          </a:ln>
          <a:effectLst/>
        </p:spPr>
        <p:txBody>
          <a:bodyPr wrap="none" anchor="ctr"/>
          <a:lstStyle/>
          <a:p>
            <a:pPr algn="ctr" eaLnBrk="0" hangingPunct="0"/>
            <a:endParaRPr lang="en-US" sz="1600" baseline="30000"/>
          </a:p>
        </p:txBody>
      </p:sp>
      <p:sp>
        <p:nvSpPr>
          <p:cNvPr id="55301" name="Text Box 5"/>
          <p:cNvSpPr txBox="1">
            <a:spLocks noChangeArrowheads="1"/>
          </p:cNvSpPr>
          <p:nvPr/>
        </p:nvSpPr>
        <p:spPr bwMode="auto">
          <a:xfrm>
            <a:off x="6553200" y="6032500"/>
            <a:ext cx="2147888" cy="396875"/>
          </a:xfrm>
          <a:prstGeom prst="rect">
            <a:avLst/>
          </a:prstGeom>
          <a:noFill/>
          <a:ln w="9525">
            <a:noFill/>
            <a:miter lim="800000"/>
            <a:headEnd type="none" w="sm" len="med"/>
            <a:tailEnd/>
          </a:ln>
          <a:effectLst/>
        </p:spPr>
        <p:txBody>
          <a:bodyPr wrap="none">
            <a:spAutoFit/>
          </a:bodyPr>
          <a:lstStyle/>
          <a:p>
            <a:pPr eaLnBrk="0" hangingPunct="0"/>
            <a:r>
              <a:rPr lang="en-US" sz="2000" baseline="0" dirty="0">
                <a:solidFill>
                  <a:srgbClr val="002060"/>
                </a:solidFill>
              </a:rPr>
              <a:t>Superfluid helium</a:t>
            </a:r>
          </a:p>
        </p:txBody>
      </p:sp>
      <p:grpSp>
        <p:nvGrpSpPr>
          <p:cNvPr id="2" name="Group 6"/>
          <p:cNvGrpSpPr>
            <a:grpSpLocks/>
          </p:cNvGrpSpPr>
          <p:nvPr/>
        </p:nvGrpSpPr>
        <p:grpSpPr bwMode="auto">
          <a:xfrm>
            <a:off x="2133600" y="4127500"/>
            <a:ext cx="609600" cy="654050"/>
            <a:chOff x="1344" y="2600"/>
            <a:chExt cx="384" cy="412"/>
          </a:xfrm>
        </p:grpSpPr>
        <p:sp>
          <p:nvSpPr>
            <p:cNvPr id="55303" name="Oval 7"/>
            <p:cNvSpPr>
              <a:spLocks noChangeArrowheads="1"/>
            </p:cNvSpPr>
            <p:nvPr/>
          </p:nvSpPr>
          <p:spPr bwMode="auto">
            <a:xfrm>
              <a:off x="1344" y="2600"/>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5304" name="Text Box 8"/>
            <p:cNvSpPr txBox="1">
              <a:spLocks noChangeArrowheads="1"/>
            </p:cNvSpPr>
            <p:nvPr/>
          </p:nvSpPr>
          <p:spPr bwMode="auto">
            <a:xfrm>
              <a:off x="1496" y="2781"/>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3" name="Group 9"/>
          <p:cNvGrpSpPr>
            <a:grpSpLocks/>
          </p:cNvGrpSpPr>
          <p:nvPr/>
        </p:nvGrpSpPr>
        <p:grpSpPr bwMode="auto">
          <a:xfrm>
            <a:off x="3581400" y="2146300"/>
            <a:ext cx="609600" cy="654050"/>
            <a:chOff x="2256" y="1352"/>
            <a:chExt cx="384" cy="412"/>
          </a:xfrm>
        </p:grpSpPr>
        <p:sp>
          <p:nvSpPr>
            <p:cNvPr id="55306" name="Oval 10"/>
            <p:cNvSpPr>
              <a:spLocks noChangeArrowheads="1"/>
            </p:cNvSpPr>
            <p:nvPr/>
          </p:nvSpPr>
          <p:spPr bwMode="auto">
            <a:xfrm>
              <a:off x="2256" y="135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5307" name="Text Box 11"/>
            <p:cNvSpPr txBox="1">
              <a:spLocks noChangeArrowheads="1"/>
            </p:cNvSpPr>
            <p:nvPr/>
          </p:nvSpPr>
          <p:spPr bwMode="auto">
            <a:xfrm>
              <a:off x="2408" y="153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4" name="Group 12"/>
          <p:cNvGrpSpPr>
            <a:grpSpLocks/>
          </p:cNvGrpSpPr>
          <p:nvPr/>
        </p:nvGrpSpPr>
        <p:grpSpPr bwMode="auto">
          <a:xfrm>
            <a:off x="5715000" y="5422900"/>
            <a:ext cx="609600" cy="654050"/>
            <a:chOff x="3600" y="3416"/>
            <a:chExt cx="384" cy="412"/>
          </a:xfrm>
        </p:grpSpPr>
        <p:sp>
          <p:nvSpPr>
            <p:cNvPr id="55309" name="Oval 13"/>
            <p:cNvSpPr>
              <a:spLocks noChangeArrowheads="1"/>
            </p:cNvSpPr>
            <p:nvPr/>
          </p:nvSpPr>
          <p:spPr bwMode="auto">
            <a:xfrm>
              <a:off x="3600" y="3416"/>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5310" name="Text Box 14"/>
            <p:cNvSpPr txBox="1">
              <a:spLocks noChangeArrowheads="1"/>
            </p:cNvSpPr>
            <p:nvPr/>
          </p:nvSpPr>
          <p:spPr bwMode="auto">
            <a:xfrm>
              <a:off x="3752" y="3597"/>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5" name="Group 15"/>
          <p:cNvGrpSpPr>
            <a:grpSpLocks/>
          </p:cNvGrpSpPr>
          <p:nvPr/>
        </p:nvGrpSpPr>
        <p:grpSpPr bwMode="auto">
          <a:xfrm>
            <a:off x="7086600" y="3594100"/>
            <a:ext cx="609600" cy="654050"/>
            <a:chOff x="4464" y="2264"/>
            <a:chExt cx="384" cy="412"/>
          </a:xfrm>
        </p:grpSpPr>
        <p:sp>
          <p:nvSpPr>
            <p:cNvPr id="55312" name="Oval 16"/>
            <p:cNvSpPr>
              <a:spLocks noChangeArrowheads="1"/>
            </p:cNvSpPr>
            <p:nvPr/>
          </p:nvSpPr>
          <p:spPr bwMode="auto">
            <a:xfrm>
              <a:off x="4464" y="2264"/>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5313" name="Text Box 17"/>
            <p:cNvSpPr txBox="1">
              <a:spLocks noChangeArrowheads="1"/>
            </p:cNvSpPr>
            <p:nvPr/>
          </p:nvSpPr>
          <p:spPr bwMode="auto">
            <a:xfrm>
              <a:off x="4616" y="2445"/>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6" name="Group 18"/>
          <p:cNvGrpSpPr>
            <a:grpSpLocks/>
          </p:cNvGrpSpPr>
          <p:nvPr/>
        </p:nvGrpSpPr>
        <p:grpSpPr bwMode="auto">
          <a:xfrm>
            <a:off x="8001000" y="4813300"/>
            <a:ext cx="609600" cy="654050"/>
            <a:chOff x="5040" y="3032"/>
            <a:chExt cx="384" cy="412"/>
          </a:xfrm>
        </p:grpSpPr>
        <p:sp>
          <p:nvSpPr>
            <p:cNvPr id="55315" name="Oval 19"/>
            <p:cNvSpPr>
              <a:spLocks noChangeArrowheads="1"/>
            </p:cNvSpPr>
            <p:nvPr/>
          </p:nvSpPr>
          <p:spPr bwMode="auto">
            <a:xfrm>
              <a:off x="5040" y="3032"/>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5316" name="Text Box 20"/>
            <p:cNvSpPr txBox="1">
              <a:spLocks noChangeArrowheads="1"/>
            </p:cNvSpPr>
            <p:nvPr/>
          </p:nvSpPr>
          <p:spPr bwMode="auto">
            <a:xfrm>
              <a:off x="5192" y="3213"/>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7" name="Group 21"/>
          <p:cNvGrpSpPr>
            <a:grpSpLocks/>
          </p:cNvGrpSpPr>
          <p:nvPr/>
        </p:nvGrpSpPr>
        <p:grpSpPr bwMode="auto">
          <a:xfrm>
            <a:off x="5486400" y="2298700"/>
            <a:ext cx="609600" cy="654050"/>
            <a:chOff x="3456" y="1448"/>
            <a:chExt cx="384" cy="412"/>
          </a:xfrm>
        </p:grpSpPr>
        <p:sp>
          <p:nvSpPr>
            <p:cNvPr id="55318" name="Oval 22"/>
            <p:cNvSpPr>
              <a:spLocks noChangeArrowheads="1"/>
            </p:cNvSpPr>
            <p:nvPr/>
          </p:nvSpPr>
          <p:spPr bwMode="auto">
            <a:xfrm>
              <a:off x="3456" y="1448"/>
              <a:ext cx="384" cy="384"/>
            </a:xfrm>
            <a:prstGeom prst="ellipse">
              <a:avLst/>
            </a:prstGeom>
            <a:solidFill>
              <a:srgbClr val="FF8163"/>
            </a:solidFill>
            <a:ln w="9525">
              <a:solidFill>
                <a:schemeClr val="tx1"/>
              </a:solidFill>
              <a:round/>
              <a:headEnd type="none" w="sm" len="med"/>
              <a:tailEnd/>
            </a:ln>
            <a:effectLst/>
          </p:spPr>
          <p:txBody>
            <a:bodyPr wrap="none" anchor="ctr"/>
            <a:lstStyle/>
            <a:p>
              <a:endParaRPr lang="en-US"/>
            </a:p>
          </p:txBody>
        </p:sp>
        <p:sp>
          <p:nvSpPr>
            <p:cNvPr id="55319" name="Text Box 23"/>
            <p:cNvSpPr txBox="1">
              <a:spLocks noChangeArrowheads="1"/>
            </p:cNvSpPr>
            <p:nvPr/>
          </p:nvSpPr>
          <p:spPr bwMode="auto">
            <a:xfrm>
              <a:off x="3608" y="1629"/>
              <a:ext cx="196" cy="231"/>
            </a:xfrm>
            <a:prstGeom prst="rect">
              <a:avLst/>
            </a:prstGeom>
            <a:noFill/>
            <a:ln w="9525">
              <a:noFill/>
              <a:miter lim="800000"/>
              <a:headEnd type="none" w="sm" len="med"/>
              <a:tailEnd/>
            </a:ln>
            <a:effectLst/>
          </p:spPr>
          <p:txBody>
            <a:bodyPr wrap="none">
              <a:spAutoFit/>
            </a:bodyPr>
            <a:lstStyle/>
            <a:p>
              <a:pPr eaLnBrk="0" hangingPunct="0"/>
              <a:r>
                <a:rPr lang="en-US" baseline="0"/>
                <a:t>n</a:t>
              </a:r>
            </a:p>
          </p:txBody>
        </p:sp>
      </p:grpSp>
      <p:grpSp>
        <p:nvGrpSpPr>
          <p:cNvPr id="8" name="Group 24"/>
          <p:cNvGrpSpPr>
            <a:grpSpLocks/>
          </p:cNvGrpSpPr>
          <p:nvPr/>
        </p:nvGrpSpPr>
        <p:grpSpPr bwMode="auto">
          <a:xfrm>
            <a:off x="7867650" y="1536700"/>
            <a:ext cx="593725" cy="593725"/>
            <a:chOff x="500" y="1275"/>
            <a:chExt cx="242" cy="242"/>
          </a:xfrm>
        </p:grpSpPr>
        <p:sp>
          <p:nvSpPr>
            <p:cNvPr id="55321" name="Oval 25"/>
            <p:cNvSpPr>
              <a:spLocks noChangeArrowheads="1"/>
            </p:cNvSpPr>
            <p:nvPr/>
          </p:nvSpPr>
          <p:spPr bwMode="auto">
            <a:xfrm>
              <a:off x="571" y="1347"/>
              <a:ext cx="100" cy="100"/>
            </a:xfrm>
            <a:prstGeom prst="ellipse">
              <a:avLst/>
            </a:prstGeom>
            <a:solidFill>
              <a:srgbClr val="33D800"/>
            </a:solidFill>
            <a:ln w="9525">
              <a:solidFill>
                <a:srgbClr val="33D800"/>
              </a:solidFill>
              <a:round/>
              <a:headEnd type="none" w="sm" len="med"/>
              <a:tailEnd/>
            </a:ln>
            <a:effectLst/>
          </p:spPr>
          <p:txBody>
            <a:bodyPr wrap="none" anchor="ctr"/>
            <a:lstStyle/>
            <a:p>
              <a:endParaRPr lang="en-US"/>
            </a:p>
          </p:txBody>
        </p:sp>
        <p:sp>
          <p:nvSpPr>
            <p:cNvPr id="55322" name="Oval 26"/>
            <p:cNvSpPr>
              <a:spLocks noChangeArrowheads="1"/>
            </p:cNvSpPr>
            <p:nvPr/>
          </p:nvSpPr>
          <p:spPr bwMode="auto">
            <a:xfrm>
              <a:off x="500" y="1275"/>
              <a:ext cx="242" cy="242"/>
            </a:xfrm>
            <a:prstGeom prst="ellipse">
              <a:avLst/>
            </a:prstGeom>
            <a:noFill/>
            <a:ln w="9525">
              <a:solidFill>
                <a:srgbClr val="33D800"/>
              </a:solidFill>
              <a:round/>
              <a:headEnd type="none" w="sm" len="med"/>
              <a:tailEnd/>
            </a:ln>
            <a:effectLst/>
          </p:spPr>
          <p:txBody>
            <a:bodyPr wrap="none" anchor="ctr"/>
            <a:lstStyle/>
            <a:p>
              <a:endParaRPr lang="en-US"/>
            </a:p>
          </p:txBody>
        </p:sp>
      </p:grpSp>
      <p:sp>
        <p:nvSpPr>
          <p:cNvPr id="55323" name="Text Box 27"/>
          <p:cNvSpPr txBox="1">
            <a:spLocks noChangeArrowheads="1"/>
          </p:cNvSpPr>
          <p:nvPr/>
        </p:nvSpPr>
        <p:spPr bwMode="auto">
          <a:xfrm>
            <a:off x="8153400" y="2046288"/>
            <a:ext cx="555625" cy="519112"/>
          </a:xfrm>
          <a:prstGeom prst="rect">
            <a:avLst/>
          </a:prstGeom>
          <a:noFill/>
          <a:ln w="9525">
            <a:noFill/>
            <a:miter lim="800000"/>
            <a:headEnd type="none" w="sm" len="med"/>
            <a:tailEnd/>
          </a:ln>
          <a:effectLst/>
        </p:spPr>
        <p:txBody>
          <a:bodyPr wrap="none">
            <a:spAutoFit/>
          </a:bodyPr>
          <a:lstStyle/>
          <a:p>
            <a:pPr eaLnBrk="0" hangingPunct="0"/>
            <a:r>
              <a:rPr lang="en-US" sz="2800" baseline="0">
                <a:solidFill>
                  <a:srgbClr val="33D800"/>
                </a:solidFill>
              </a:rPr>
              <a:t>B</a:t>
            </a:r>
            <a:r>
              <a:rPr lang="en-US" sz="2800" baseline="-25000">
                <a:solidFill>
                  <a:srgbClr val="33D800"/>
                </a:solidFill>
              </a:rPr>
              <a:t>0</a:t>
            </a:r>
            <a:endParaRPr lang="en-US" sz="2800" baseline="0">
              <a:solidFill>
                <a:srgbClr val="33D800"/>
              </a:solidFill>
            </a:endParaRPr>
          </a:p>
        </p:txBody>
      </p:sp>
      <p:sp>
        <p:nvSpPr>
          <p:cNvPr id="55324" name="Line 28"/>
          <p:cNvSpPr>
            <a:spLocks noChangeShapeType="1"/>
          </p:cNvSpPr>
          <p:nvPr/>
        </p:nvSpPr>
        <p:spPr bwMode="auto">
          <a:xfrm>
            <a:off x="1981200" y="44196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5325" name="Line 29"/>
          <p:cNvSpPr>
            <a:spLocks noChangeShapeType="1"/>
          </p:cNvSpPr>
          <p:nvPr/>
        </p:nvSpPr>
        <p:spPr bwMode="auto">
          <a:xfrm>
            <a:off x="3429000" y="24384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5326" name="Line 30"/>
          <p:cNvSpPr>
            <a:spLocks noChangeShapeType="1"/>
          </p:cNvSpPr>
          <p:nvPr/>
        </p:nvSpPr>
        <p:spPr bwMode="auto">
          <a:xfrm>
            <a:off x="5334000" y="25908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5327" name="Line 31"/>
          <p:cNvSpPr>
            <a:spLocks noChangeShapeType="1"/>
          </p:cNvSpPr>
          <p:nvPr/>
        </p:nvSpPr>
        <p:spPr bwMode="auto">
          <a:xfrm>
            <a:off x="6934200" y="38862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5328" name="Line 32"/>
          <p:cNvSpPr>
            <a:spLocks noChangeShapeType="1"/>
          </p:cNvSpPr>
          <p:nvPr/>
        </p:nvSpPr>
        <p:spPr bwMode="auto">
          <a:xfrm>
            <a:off x="5562600" y="5715000"/>
            <a:ext cx="900113" cy="0"/>
          </a:xfrm>
          <a:prstGeom prst="line">
            <a:avLst/>
          </a:prstGeom>
          <a:noFill/>
          <a:ln w="9525">
            <a:solidFill>
              <a:srgbClr val="FF3300"/>
            </a:solidFill>
            <a:round/>
            <a:headEnd type="none" w="sm" len="med"/>
            <a:tailEnd type="triangle" w="med" len="med"/>
          </a:ln>
          <a:effectLst/>
        </p:spPr>
        <p:txBody>
          <a:bodyPr/>
          <a:lstStyle/>
          <a:p>
            <a:endParaRPr lang="en-US"/>
          </a:p>
        </p:txBody>
      </p:sp>
      <p:sp>
        <p:nvSpPr>
          <p:cNvPr id="55329" name="Line 33"/>
          <p:cNvSpPr>
            <a:spLocks noChangeShapeType="1"/>
          </p:cNvSpPr>
          <p:nvPr/>
        </p:nvSpPr>
        <p:spPr bwMode="auto">
          <a:xfrm>
            <a:off x="7848600" y="5105400"/>
            <a:ext cx="900113" cy="0"/>
          </a:xfrm>
          <a:prstGeom prst="line">
            <a:avLst/>
          </a:prstGeom>
          <a:noFill/>
          <a:ln w="9525">
            <a:solidFill>
              <a:srgbClr val="FF3300"/>
            </a:solidFill>
            <a:round/>
            <a:headEnd type="none" w="sm" len="med"/>
            <a:tailEnd type="triangle" w="med" len="med"/>
          </a:ln>
          <a:effectLst/>
        </p:spPr>
        <p:txBody>
          <a:bodyPr/>
          <a:lstStyle/>
          <a:p>
            <a:endParaRPr lang="en-US"/>
          </a:p>
        </p:txBody>
      </p:sp>
      <p:grpSp>
        <p:nvGrpSpPr>
          <p:cNvPr id="9" name="Group 35"/>
          <p:cNvGrpSpPr>
            <a:grpSpLocks/>
          </p:cNvGrpSpPr>
          <p:nvPr/>
        </p:nvGrpSpPr>
        <p:grpSpPr bwMode="auto">
          <a:xfrm>
            <a:off x="7867650" y="2538413"/>
            <a:ext cx="593725" cy="593725"/>
            <a:chOff x="510" y="1669"/>
            <a:chExt cx="242" cy="242"/>
          </a:xfrm>
        </p:grpSpPr>
        <p:sp>
          <p:nvSpPr>
            <p:cNvPr id="55332" name="Oval 36"/>
            <p:cNvSpPr>
              <a:spLocks noChangeArrowheads="1"/>
            </p:cNvSpPr>
            <p:nvPr/>
          </p:nvSpPr>
          <p:spPr bwMode="auto">
            <a:xfrm>
              <a:off x="581" y="1741"/>
              <a:ext cx="100" cy="100"/>
            </a:xfrm>
            <a:prstGeom prst="ellipse">
              <a:avLst/>
            </a:prstGeom>
            <a:solidFill>
              <a:srgbClr val="990099"/>
            </a:solidFill>
            <a:ln w="9525">
              <a:solidFill>
                <a:srgbClr val="990099"/>
              </a:solidFill>
              <a:round/>
              <a:headEnd type="none" w="sm" len="med"/>
              <a:tailEnd/>
            </a:ln>
            <a:effectLst/>
          </p:spPr>
          <p:txBody>
            <a:bodyPr wrap="none" anchor="ctr"/>
            <a:lstStyle/>
            <a:p>
              <a:endParaRPr lang="en-US"/>
            </a:p>
          </p:txBody>
        </p:sp>
        <p:sp>
          <p:nvSpPr>
            <p:cNvPr id="55333" name="Oval 37"/>
            <p:cNvSpPr>
              <a:spLocks noChangeArrowheads="1"/>
            </p:cNvSpPr>
            <p:nvPr/>
          </p:nvSpPr>
          <p:spPr bwMode="auto">
            <a:xfrm>
              <a:off x="510" y="1669"/>
              <a:ext cx="242" cy="242"/>
            </a:xfrm>
            <a:prstGeom prst="ellipse">
              <a:avLst/>
            </a:prstGeom>
            <a:noFill/>
            <a:ln w="9525">
              <a:solidFill>
                <a:srgbClr val="990099"/>
              </a:solidFill>
              <a:round/>
              <a:headEnd type="none" w="sm" len="med"/>
              <a:tailEnd/>
            </a:ln>
            <a:effectLst/>
          </p:spPr>
          <p:txBody>
            <a:bodyPr wrap="none" anchor="ctr"/>
            <a:lstStyle/>
            <a:p>
              <a:pPr algn="ctr" eaLnBrk="0" hangingPunct="0"/>
              <a:endParaRPr lang="en-US" sz="1600" baseline="30000">
                <a:solidFill>
                  <a:srgbClr val="990099"/>
                </a:solidFill>
              </a:endParaRPr>
            </a:p>
          </p:txBody>
        </p:sp>
      </p:grpSp>
      <p:sp>
        <p:nvSpPr>
          <p:cNvPr id="55334" name="Text Box 38"/>
          <p:cNvSpPr txBox="1">
            <a:spLocks noChangeArrowheads="1"/>
          </p:cNvSpPr>
          <p:nvPr/>
        </p:nvSpPr>
        <p:spPr bwMode="auto">
          <a:xfrm>
            <a:off x="8153400" y="3048000"/>
            <a:ext cx="555625" cy="519113"/>
          </a:xfrm>
          <a:prstGeom prst="rect">
            <a:avLst/>
          </a:prstGeom>
          <a:noFill/>
          <a:ln w="9525">
            <a:noFill/>
            <a:miter lim="800000"/>
            <a:headEnd type="none" w="sm" len="med"/>
            <a:tailEnd/>
          </a:ln>
          <a:effectLst/>
        </p:spPr>
        <p:txBody>
          <a:bodyPr wrap="none">
            <a:spAutoFit/>
          </a:bodyPr>
          <a:lstStyle/>
          <a:p>
            <a:pPr eaLnBrk="0" hangingPunct="0"/>
            <a:r>
              <a:rPr lang="en-US" sz="2800" baseline="0">
                <a:solidFill>
                  <a:srgbClr val="990099"/>
                </a:solidFill>
              </a:rPr>
              <a:t>E</a:t>
            </a:r>
            <a:r>
              <a:rPr lang="en-US" sz="2800" baseline="-25000">
                <a:solidFill>
                  <a:srgbClr val="990099"/>
                </a:solidFill>
              </a:rPr>
              <a:t>0</a:t>
            </a:r>
            <a:endParaRPr lang="en-US" sz="2800" baseline="0">
              <a:solidFill>
                <a:srgbClr val="990099"/>
              </a:solidFill>
            </a:endParaRPr>
          </a:p>
        </p:txBody>
      </p:sp>
      <p:grpSp>
        <p:nvGrpSpPr>
          <p:cNvPr id="10" name="Group 39"/>
          <p:cNvGrpSpPr>
            <a:grpSpLocks/>
          </p:cNvGrpSpPr>
          <p:nvPr/>
        </p:nvGrpSpPr>
        <p:grpSpPr bwMode="auto">
          <a:xfrm>
            <a:off x="7864475" y="2543175"/>
            <a:ext cx="593725" cy="593725"/>
            <a:chOff x="141" y="1669"/>
            <a:chExt cx="242" cy="242"/>
          </a:xfrm>
        </p:grpSpPr>
        <p:sp>
          <p:nvSpPr>
            <p:cNvPr id="55336" name="Oval 40"/>
            <p:cNvSpPr>
              <a:spLocks noChangeArrowheads="1"/>
            </p:cNvSpPr>
            <p:nvPr/>
          </p:nvSpPr>
          <p:spPr bwMode="auto">
            <a:xfrm>
              <a:off x="141" y="1669"/>
              <a:ext cx="242" cy="242"/>
            </a:xfrm>
            <a:prstGeom prst="ellipse">
              <a:avLst/>
            </a:prstGeom>
            <a:noFill/>
            <a:ln w="9525">
              <a:solidFill>
                <a:srgbClr val="990099"/>
              </a:solidFill>
              <a:round/>
              <a:headEnd type="none" w="sm" len="med"/>
              <a:tailEnd/>
            </a:ln>
            <a:effectLst/>
          </p:spPr>
          <p:txBody>
            <a:bodyPr wrap="none" anchor="ctr"/>
            <a:lstStyle/>
            <a:p>
              <a:pPr algn="ctr" eaLnBrk="0" hangingPunct="0"/>
              <a:endParaRPr lang="en-US" sz="1600" baseline="30000">
                <a:solidFill>
                  <a:srgbClr val="990099"/>
                </a:solidFill>
              </a:endParaRPr>
            </a:p>
          </p:txBody>
        </p:sp>
        <p:sp>
          <p:nvSpPr>
            <p:cNvPr id="55337" name="Line 41"/>
            <p:cNvSpPr>
              <a:spLocks noChangeShapeType="1"/>
            </p:cNvSpPr>
            <p:nvPr/>
          </p:nvSpPr>
          <p:spPr bwMode="auto">
            <a:xfrm flipH="1">
              <a:off x="177" y="1701"/>
              <a:ext cx="174" cy="180"/>
            </a:xfrm>
            <a:prstGeom prst="line">
              <a:avLst/>
            </a:prstGeom>
            <a:noFill/>
            <a:ln w="9525">
              <a:solidFill>
                <a:srgbClr val="990099"/>
              </a:solidFill>
              <a:round/>
              <a:headEnd type="none" w="sm" len="med"/>
              <a:tailEnd/>
            </a:ln>
            <a:effectLst/>
          </p:spPr>
          <p:txBody>
            <a:bodyPr/>
            <a:lstStyle/>
            <a:p>
              <a:endParaRPr lang="en-US"/>
            </a:p>
          </p:txBody>
        </p:sp>
        <p:sp>
          <p:nvSpPr>
            <p:cNvPr id="55338" name="Line 42"/>
            <p:cNvSpPr>
              <a:spLocks noChangeShapeType="1"/>
            </p:cNvSpPr>
            <p:nvPr/>
          </p:nvSpPr>
          <p:spPr bwMode="auto">
            <a:xfrm rot="16200000" flipH="1">
              <a:off x="177" y="1701"/>
              <a:ext cx="174" cy="180"/>
            </a:xfrm>
            <a:prstGeom prst="line">
              <a:avLst/>
            </a:prstGeom>
            <a:noFill/>
            <a:ln w="9525">
              <a:solidFill>
                <a:srgbClr val="990099"/>
              </a:solidFill>
              <a:round/>
              <a:headEnd type="none" w="sm" len="me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5330"/>
                                        </p:tgtEl>
                                        <p:attrNameLst>
                                          <p:attrName>style.visibility</p:attrName>
                                        </p:attrNameLst>
                                      </p:cBhvr>
                                      <p:to>
                                        <p:strVal val="visible"/>
                                      </p:to>
                                    </p:set>
                                    <p:animEffect transition="in" filter="dissolve">
                                      <p:cBhvr>
                                        <p:cTn id="13" dur="500"/>
                                        <p:tgtEl>
                                          <p:spTgt spid="5533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43200000">
                                      <p:cBhvr>
                                        <p:cTn id="17" dur="1000" fill="hold"/>
                                        <p:tgtEl>
                                          <p:spTgt spid="55324"/>
                                        </p:tgtEl>
                                        <p:attrNameLst>
                                          <p:attrName>r</p:attrName>
                                        </p:attrNameLst>
                                      </p:cBhvr>
                                    </p:animRot>
                                  </p:childTnLst>
                                </p:cTn>
                              </p:par>
                              <p:par>
                                <p:cTn id="18" presetID="8" presetClass="emph" presetSubtype="0" fill="hold" grpId="0" nodeType="withEffect">
                                  <p:stCondLst>
                                    <p:cond delay="0"/>
                                  </p:stCondLst>
                                  <p:childTnLst>
                                    <p:animRot by="43200000">
                                      <p:cBhvr>
                                        <p:cTn id="19" dur="1000" fill="hold"/>
                                        <p:tgtEl>
                                          <p:spTgt spid="55325"/>
                                        </p:tgtEl>
                                        <p:attrNameLst>
                                          <p:attrName>r</p:attrName>
                                        </p:attrNameLst>
                                      </p:cBhvr>
                                    </p:animRot>
                                  </p:childTnLst>
                                </p:cTn>
                              </p:par>
                              <p:par>
                                <p:cTn id="20" presetID="8" presetClass="emph" presetSubtype="0" fill="hold" grpId="0" nodeType="withEffect">
                                  <p:stCondLst>
                                    <p:cond delay="0"/>
                                  </p:stCondLst>
                                  <p:childTnLst>
                                    <p:animRot by="43200000">
                                      <p:cBhvr>
                                        <p:cTn id="21" dur="1000" fill="hold"/>
                                        <p:tgtEl>
                                          <p:spTgt spid="55326"/>
                                        </p:tgtEl>
                                        <p:attrNameLst>
                                          <p:attrName>r</p:attrName>
                                        </p:attrNameLst>
                                      </p:cBhvr>
                                    </p:animRot>
                                  </p:childTnLst>
                                </p:cTn>
                              </p:par>
                              <p:par>
                                <p:cTn id="22" presetID="8" presetClass="emph" presetSubtype="0" fill="hold" grpId="0" nodeType="withEffect">
                                  <p:stCondLst>
                                    <p:cond delay="0"/>
                                  </p:stCondLst>
                                  <p:childTnLst>
                                    <p:animRot by="43200000">
                                      <p:cBhvr>
                                        <p:cTn id="23" dur="1000" fill="hold"/>
                                        <p:tgtEl>
                                          <p:spTgt spid="55327"/>
                                        </p:tgtEl>
                                        <p:attrNameLst>
                                          <p:attrName>r</p:attrName>
                                        </p:attrNameLst>
                                      </p:cBhvr>
                                    </p:animRot>
                                  </p:childTnLst>
                                </p:cTn>
                              </p:par>
                              <p:par>
                                <p:cTn id="24" presetID="8" presetClass="emph" presetSubtype="0" fill="hold" grpId="0" nodeType="withEffect">
                                  <p:stCondLst>
                                    <p:cond delay="0"/>
                                  </p:stCondLst>
                                  <p:childTnLst>
                                    <p:animRot by="43200000">
                                      <p:cBhvr>
                                        <p:cTn id="25" dur="1000" fill="hold"/>
                                        <p:tgtEl>
                                          <p:spTgt spid="55329"/>
                                        </p:tgtEl>
                                        <p:attrNameLst>
                                          <p:attrName>r</p:attrName>
                                        </p:attrNameLst>
                                      </p:cBhvr>
                                    </p:animRot>
                                  </p:childTnLst>
                                </p:cTn>
                              </p:par>
                              <p:par>
                                <p:cTn id="26" presetID="8" presetClass="emph" presetSubtype="0" fill="hold" grpId="0" nodeType="withEffect">
                                  <p:stCondLst>
                                    <p:cond delay="0"/>
                                  </p:stCondLst>
                                  <p:childTnLst>
                                    <p:animRot by="43200000">
                                      <p:cBhvr>
                                        <p:cTn id="27" dur="1000" fill="hold"/>
                                        <p:tgtEl>
                                          <p:spTgt spid="5532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grpId="1" nodeType="clickEffect">
                                  <p:stCondLst>
                                    <p:cond delay="0"/>
                                  </p:stCondLst>
                                  <p:childTnLst>
                                    <p:animRot by="21600000">
                                      <p:cBhvr>
                                        <p:cTn id="37" dur="3000" fill="hold"/>
                                        <p:tgtEl>
                                          <p:spTgt spid="55324"/>
                                        </p:tgtEl>
                                        <p:attrNameLst>
                                          <p:attrName>r</p:attrName>
                                        </p:attrNameLst>
                                      </p:cBhvr>
                                    </p:animRot>
                                  </p:childTnLst>
                                </p:cTn>
                              </p:par>
                              <p:par>
                                <p:cTn id="38" presetID="8" presetClass="emph" presetSubtype="0" fill="hold" grpId="1" nodeType="withEffect">
                                  <p:stCondLst>
                                    <p:cond delay="0"/>
                                  </p:stCondLst>
                                  <p:childTnLst>
                                    <p:animRot by="21600000">
                                      <p:cBhvr>
                                        <p:cTn id="39" dur="3000" fill="hold"/>
                                        <p:tgtEl>
                                          <p:spTgt spid="55325"/>
                                        </p:tgtEl>
                                        <p:attrNameLst>
                                          <p:attrName>r</p:attrName>
                                        </p:attrNameLst>
                                      </p:cBhvr>
                                    </p:animRot>
                                  </p:childTnLst>
                                </p:cTn>
                              </p:par>
                              <p:par>
                                <p:cTn id="40" presetID="8" presetClass="emph" presetSubtype="0" fill="hold" grpId="1" nodeType="withEffect">
                                  <p:stCondLst>
                                    <p:cond delay="0"/>
                                  </p:stCondLst>
                                  <p:childTnLst>
                                    <p:animRot by="21600000">
                                      <p:cBhvr>
                                        <p:cTn id="41" dur="3000" fill="hold"/>
                                        <p:tgtEl>
                                          <p:spTgt spid="55326"/>
                                        </p:tgtEl>
                                        <p:attrNameLst>
                                          <p:attrName>r</p:attrName>
                                        </p:attrNameLst>
                                      </p:cBhvr>
                                    </p:animRot>
                                  </p:childTnLst>
                                </p:cTn>
                              </p:par>
                              <p:par>
                                <p:cTn id="42" presetID="8" presetClass="emph" presetSubtype="0" fill="hold" grpId="1" nodeType="withEffect">
                                  <p:stCondLst>
                                    <p:cond delay="0"/>
                                  </p:stCondLst>
                                  <p:childTnLst>
                                    <p:animRot by="21600000">
                                      <p:cBhvr>
                                        <p:cTn id="43" dur="3000" fill="hold"/>
                                        <p:tgtEl>
                                          <p:spTgt spid="55327"/>
                                        </p:tgtEl>
                                        <p:attrNameLst>
                                          <p:attrName>r</p:attrName>
                                        </p:attrNameLst>
                                      </p:cBhvr>
                                    </p:animRot>
                                  </p:childTnLst>
                                </p:cTn>
                              </p:par>
                              <p:par>
                                <p:cTn id="44" presetID="8" presetClass="emph" presetSubtype="0" fill="hold" grpId="1" nodeType="withEffect">
                                  <p:stCondLst>
                                    <p:cond delay="0"/>
                                  </p:stCondLst>
                                  <p:childTnLst>
                                    <p:animRot by="21600000">
                                      <p:cBhvr>
                                        <p:cTn id="45" dur="3000" fill="hold"/>
                                        <p:tgtEl>
                                          <p:spTgt spid="55329"/>
                                        </p:tgtEl>
                                        <p:attrNameLst>
                                          <p:attrName>r</p:attrName>
                                        </p:attrNameLst>
                                      </p:cBhvr>
                                    </p:animRot>
                                  </p:childTnLst>
                                </p:cTn>
                              </p:par>
                              <p:par>
                                <p:cTn id="46" presetID="8" presetClass="emph" presetSubtype="0" fill="hold" grpId="1" nodeType="withEffect">
                                  <p:stCondLst>
                                    <p:cond delay="0"/>
                                  </p:stCondLst>
                                  <p:childTnLst>
                                    <p:animRot by="21600000">
                                      <p:cBhvr>
                                        <p:cTn id="47" dur="3000" fill="hold"/>
                                        <p:tgtEl>
                                          <p:spTgt spid="553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4" grpId="0" animBg="1"/>
      <p:bldP spid="55324" grpId="1" animBg="1"/>
      <p:bldP spid="55325" grpId="0" animBg="1"/>
      <p:bldP spid="55325" grpId="1" animBg="1"/>
      <p:bldP spid="55326" grpId="0" animBg="1"/>
      <p:bldP spid="55326" grpId="1" animBg="1"/>
      <p:bldP spid="55327" grpId="0" animBg="1"/>
      <p:bldP spid="55327" grpId="1" animBg="1"/>
      <p:bldP spid="55328" grpId="0" animBg="1"/>
      <p:bldP spid="55328" grpId="1" animBg="1"/>
      <p:bldP spid="55329" grpId="0" animBg="1"/>
      <p:bldP spid="55329" grpId="1" animBg="1"/>
      <p:bldP spid="553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68" y="151139"/>
            <a:ext cx="9144000" cy="868363"/>
          </a:xfrm>
        </p:spPr>
        <p:txBody>
          <a:bodyPr>
            <a:normAutofit fontScale="90000"/>
          </a:bodyPr>
          <a:lstStyle/>
          <a:p>
            <a:r>
              <a:rPr lang="en-US" dirty="0" err="1" smtClean="0"/>
              <a:t>nEDM@SNS</a:t>
            </a:r>
            <a:r>
              <a:rPr lang="en-US" dirty="0" smtClean="0"/>
              <a:t>: Experiment Overview</a:t>
            </a:r>
            <a:br>
              <a:rPr lang="en-US" dirty="0" smtClean="0"/>
            </a:br>
            <a:r>
              <a:rPr lang="en-US" sz="2000" dirty="0" smtClean="0"/>
              <a:t>Concept: Golub and Lamoreaux, Phys. Rep. </a:t>
            </a:r>
            <a:r>
              <a:rPr lang="en-US" sz="2000" b="1" dirty="0" smtClean="0"/>
              <a:t>237</a:t>
            </a:r>
            <a:r>
              <a:rPr lang="en-US" sz="2000" dirty="0" smtClean="0"/>
              <a:t> (1994) 1</a:t>
            </a:r>
            <a:endParaRPr lang="en-US" dirty="0"/>
          </a:p>
        </p:txBody>
      </p:sp>
      <p:sp>
        <p:nvSpPr>
          <p:cNvPr id="25" name="Content Placeholder 2"/>
          <p:cNvSpPr>
            <a:spLocks noGrp="1"/>
          </p:cNvSpPr>
          <p:nvPr>
            <p:ph idx="1"/>
          </p:nvPr>
        </p:nvSpPr>
        <p:spPr>
          <a:xfrm>
            <a:off x="457200" y="4876800"/>
            <a:ext cx="8458200" cy="1828800"/>
          </a:xfrm>
        </p:spPr>
        <p:txBody>
          <a:bodyPr>
            <a:normAutofit fontScale="85000" lnSpcReduction="20000"/>
          </a:bodyPr>
          <a:lstStyle/>
          <a:p>
            <a:r>
              <a:rPr lang="en-US" dirty="0" smtClean="0"/>
              <a:t>Polarize 9 Å (= 1 </a:t>
            </a:r>
            <a:r>
              <a:rPr lang="en-US" dirty="0" err="1" smtClean="0"/>
              <a:t>meV</a:t>
            </a:r>
            <a:r>
              <a:rPr lang="en-US" dirty="0" smtClean="0"/>
              <a:t>) neutrons in beam guide</a:t>
            </a:r>
          </a:p>
          <a:p>
            <a:r>
              <a:rPr lang="en-US" dirty="0" smtClean="0"/>
              <a:t>Produce UCNs in place</a:t>
            </a:r>
          </a:p>
          <a:p>
            <a:pPr lvl="1"/>
            <a:r>
              <a:rPr lang="en-US" dirty="0" err="1" smtClean="0"/>
              <a:t>downscattering</a:t>
            </a:r>
            <a:r>
              <a:rPr lang="en-US" dirty="0" smtClean="0"/>
              <a:t> in He II, T ~ 0.5 K (UCN not in thermal equilibrium)</a:t>
            </a:r>
          </a:p>
          <a:p>
            <a:r>
              <a:rPr lang="en-US" dirty="0" smtClean="0"/>
              <a:t>Two cells: E parallel, anti-parallel to B</a:t>
            </a:r>
          </a:p>
          <a:p>
            <a:pPr>
              <a:buNone/>
            </a:pPr>
            <a:endParaRPr lang="en-US" dirty="0" smtClean="0"/>
          </a:p>
        </p:txBody>
      </p:sp>
      <p:pic>
        <p:nvPicPr>
          <p:cNvPr id="4" name="Picture 4" descr="edm_lower_cryostat_assy_9-06"/>
          <p:cNvPicPr>
            <a:picLocks noChangeAspect="1" noChangeArrowheads="1"/>
          </p:cNvPicPr>
          <p:nvPr/>
        </p:nvPicPr>
        <p:blipFill>
          <a:blip r:embed="rId4" cstate="print">
            <a:lum bright="36000" contrast="-21000"/>
          </a:blip>
          <a:srcRect l="15106" b="6245"/>
          <a:stretch>
            <a:fillRect/>
          </a:stretch>
        </p:blipFill>
        <p:spPr bwMode="auto">
          <a:xfrm>
            <a:off x="150125" y="1002268"/>
            <a:ext cx="4269475" cy="3276600"/>
          </a:xfrm>
          <a:prstGeom prst="rect">
            <a:avLst/>
          </a:prstGeom>
          <a:noFill/>
        </p:spPr>
      </p:pic>
      <p:sp>
        <p:nvSpPr>
          <p:cNvPr id="6" name="TextBox 5"/>
          <p:cNvSpPr txBox="1"/>
          <p:nvPr/>
        </p:nvSpPr>
        <p:spPr>
          <a:xfrm>
            <a:off x="790320" y="4431268"/>
            <a:ext cx="2916184" cy="369332"/>
          </a:xfrm>
          <a:prstGeom prst="rect">
            <a:avLst/>
          </a:prstGeom>
          <a:noFill/>
        </p:spPr>
        <p:txBody>
          <a:bodyPr wrap="none" rtlCol="0">
            <a:spAutoFit/>
          </a:bodyPr>
          <a:lstStyle/>
          <a:p>
            <a:pPr algn="ctr"/>
            <a:r>
              <a:rPr lang="en-US" baseline="0" dirty="0" smtClean="0">
                <a:solidFill>
                  <a:srgbClr val="CC9900"/>
                </a:solidFill>
              </a:rPr>
              <a:t>Measurement cell cutaway</a:t>
            </a:r>
            <a:endParaRPr lang="en-US" baseline="0" dirty="0">
              <a:solidFill>
                <a:srgbClr val="CC9900"/>
              </a:solidFill>
            </a:endParaRPr>
          </a:p>
        </p:txBody>
      </p:sp>
      <p:cxnSp>
        <p:nvCxnSpPr>
          <p:cNvPr id="8" name="Straight Arrow Connector 7"/>
          <p:cNvCxnSpPr>
            <a:endCxn id="9" idx="1"/>
          </p:cNvCxnSpPr>
          <p:nvPr/>
        </p:nvCxnSpPr>
        <p:spPr bwMode="auto">
          <a:xfrm flipV="1">
            <a:off x="3733800" y="2814430"/>
            <a:ext cx="838200" cy="473838"/>
          </a:xfrm>
          <a:prstGeom prst="straightConnector1">
            <a:avLst/>
          </a:prstGeom>
          <a:solidFill>
            <a:schemeClr val="accent1"/>
          </a:solidFill>
          <a:ln w="9525" cap="flat" cmpd="sng" algn="ctr">
            <a:solidFill>
              <a:srgbClr val="FFFF00"/>
            </a:solidFill>
            <a:prstDash val="solid"/>
            <a:round/>
            <a:headEnd type="triangle" w="med" len="med"/>
            <a:tailEnd type="none"/>
          </a:ln>
          <a:effectLst/>
        </p:spPr>
      </p:cxnSp>
      <p:sp>
        <p:nvSpPr>
          <p:cNvPr id="9" name="TextBox 8"/>
          <p:cNvSpPr txBox="1"/>
          <p:nvPr/>
        </p:nvSpPr>
        <p:spPr>
          <a:xfrm>
            <a:off x="4572000" y="2629764"/>
            <a:ext cx="505267" cy="369332"/>
          </a:xfrm>
          <a:prstGeom prst="rect">
            <a:avLst/>
          </a:prstGeom>
          <a:noFill/>
        </p:spPr>
        <p:txBody>
          <a:bodyPr wrap="none" rtlCol="0">
            <a:spAutoFit/>
          </a:bodyPr>
          <a:lstStyle/>
          <a:p>
            <a:r>
              <a:rPr lang="en-US" baseline="0" dirty="0" smtClean="0">
                <a:solidFill>
                  <a:srgbClr val="EE0000"/>
                </a:solidFill>
              </a:rPr>
              <a:t>HV</a:t>
            </a:r>
            <a:endParaRPr lang="en-US" baseline="0" dirty="0">
              <a:solidFill>
                <a:srgbClr val="EE0000"/>
              </a:solidFill>
            </a:endParaRPr>
          </a:p>
        </p:txBody>
      </p:sp>
      <p:cxnSp>
        <p:nvCxnSpPr>
          <p:cNvPr id="11" name="Straight Arrow Connector 10"/>
          <p:cNvCxnSpPr/>
          <p:nvPr/>
        </p:nvCxnSpPr>
        <p:spPr bwMode="auto">
          <a:xfrm flipV="1">
            <a:off x="4038600" y="2373868"/>
            <a:ext cx="533400" cy="457200"/>
          </a:xfrm>
          <a:prstGeom prst="straightConnector1">
            <a:avLst/>
          </a:prstGeom>
          <a:solidFill>
            <a:schemeClr val="accent1"/>
          </a:solidFill>
          <a:ln w="9525" cap="flat" cmpd="sng" algn="ctr">
            <a:solidFill>
              <a:srgbClr val="FFFF00"/>
            </a:solidFill>
            <a:prstDash val="solid"/>
            <a:round/>
            <a:headEnd type="triangle" w="med" len="med"/>
            <a:tailEnd type="none"/>
          </a:ln>
          <a:effectLst/>
        </p:spPr>
      </p:cxnSp>
      <p:sp>
        <p:nvSpPr>
          <p:cNvPr id="12" name="TextBox 11"/>
          <p:cNvSpPr txBox="1"/>
          <p:nvPr/>
        </p:nvSpPr>
        <p:spPr>
          <a:xfrm>
            <a:off x="4572000" y="2145268"/>
            <a:ext cx="954107" cy="369332"/>
          </a:xfrm>
          <a:prstGeom prst="rect">
            <a:avLst/>
          </a:prstGeom>
          <a:noFill/>
        </p:spPr>
        <p:txBody>
          <a:bodyPr wrap="none" rtlCol="0">
            <a:spAutoFit/>
          </a:bodyPr>
          <a:lstStyle/>
          <a:p>
            <a:r>
              <a:rPr lang="en-US" baseline="0" dirty="0" smtClean="0">
                <a:solidFill>
                  <a:srgbClr val="FFFF00"/>
                </a:solidFill>
              </a:rPr>
              <a:t>Ground</a:t>
            </a:r>
            <a:endParaRPr lang="en-US" baseline="0" dirty="0">
              <a:solidFill>
                <a:srgbClr val="FFFF00"/>
              </a:solidFill>
            </a:endParaRPr>
          </a:p>
        </p:txBody>
      </p:sp>
      <p:cxnSp>
        <p:nvCxnSpPr>
          <p:cNvPr id="14" name="Straight Arrow Connector 13"/>
          <p:cNvCxnSpPr/>
          <p:nvPr/>
        </p:nvCxnSpPr>
        <p:spPr bwMode="auto">
          <a:xfrm rot="10800000" flipV="1">
            <a:off x="2684060" y="2373868"/>
            <a:ext cx="1887940" cy="1098644"/>
          </a:xfrm>
          <a:prstGeom prst="straightConnector1">
            <a:avLst/>
          </a:prstGeom>
          <a:solidFill>
            <a:schemeClr val="accent1"/>
          </a:solidFill>
          <a:ln w="9525" cap="flat" cmpd="sng" algn="ctr">
            <a:solidFill>
              <a:srgbClr val="FFFF00"/>
            </a:solidFill>
            <a:prstDash val="solid"/>
            <a:round/>
            <a:headEnd type="none" w="med" len="med"/>
            <a:tailEnd type="triangle"/>
          </a:ln>
          <a:effectLst/>
        </p:spPr>
      </p:cxnSp>
      <p:cxnSp>
        <p:nvCxnSpPr>
          <p:cNvPr id="19" name="Straight Arrow Connector 18"/>
          <p:cNvCxnSpPr>
            <a:endCxn id="20" idx="1"/>
          </p:cNvCxnSpPr>
          <p:nvPr/>
        </p:nvCxnSpPr>
        <p:spPr bwMode="auto">
          <a:xfrm flipV="1">
            <a:off x="3124200" y="1782634"/>
            <a:ext cx="1447800" cy="896034"/>
          </a:xfrm>
          <a:prstGeom prst="straightConnector1">
            <a:avLst/>
          </a:prstGeom>
          <a:solidFill>
            <a:schemeClr val="accent1"/>
          </a:solidFill>
          <a:ln w="9525" cap="flat" cmpd="sng" algn="ctr">
            <a:solidFill>
              <a:srgbClr val="FFFF00"/>
            </a:solidFill>
            <a:prstDash val="solid"/>
            <a:round/>
            <a:headEnd type="triangle" w="med" len="med"/>
            <a:tailEnd type="none"/>
          </a:ln>
          <a:effectLst/>
        </p:spPr>
      </p:cxnSp>
      <p:sp>
        <p:nvSpPr>
          <p:cNvPr id="20" name="TextBox 19"/>
          <p:cNvSpPr txBox="1"/>
          <p:nvPr/>
        </p:nvSpPr>
        <p:spPr>
          <a:xfrm>
            <a:off x="4572000" y="1459468"/>
            <a:ext cx="2480166" cy="646331"/>
          </a:xfrm>
          <a:prstGeom prst="rect">
            <a:avLst/>
          </a:prstGeom>
          <a:noFill/>
        </p:spPr>
        <p:txBody>
          <a:bodyPr wrap="none" rtlCol="0">
            <a:spAutoFit/>
          </a:bodyPr>
          <a:lstStyle/>
          <a:p>
            <a:r>
              <a:rPr lang="en-US" baseline="0" dirty="0" smtClean="0">
                <a:solidFill>
                  <a:srgbClr val="00F8F2"/>
                </a:solidFill>
              </a:rPr>
              <a:t>Measurement</a:t>
            </a:r>
          </a:p>
          <a:p>
            <a:r>
              <a:rPr lang="en-US" baseline="0" dirty="0" smtClean="0">
                <a:solidFill>
                  <a:srgbClr val="00F8F2"/>
                </a:solidFill>
              </a:rPr>
              <a:t>Cells (7.6x10x40 cm</a:t>
            </a:r>
            <a:r>
              <a:rPr lang="en-US" baseline="30000" dirty="0" smtClean="0">
                <a:solidFill>
                  <a:srgbClr val="00F8F2"/>
                </a:solidFill>
              </a:rPr>
              <a:t>3</a:t>
            </a:r>
            <a:r>
              <a:rPr lang="en-US" baseline="0" dirty="0" smtClean="0">
                <a:solidFill>
                  <a:srgbClr val="00F8F2"/>
                </a:solidFill>
              </a:rPr>
              <a:t>)</a:t>
            </a:r>
            <a:endParaRPr lang="en-US" baseline="0" dirty="0">
              <a:solidFill>
                <a:srgbClr val="00F8F2"/>
              </a:solidFill>
            </a:endParaRPr>
          </a:p>
        </p:txBody>
      </p:sp>
      <p:cxnSp>
        <p:nvCxnSpPr>
          <p:cNvPr id="23" name="Straight Arrow Connector 22"/>
          <p:cNvCxnSpPr>
            <a:stCxn id="20" idx="1"/>
          </p:cNvCxnSpPr>
          <p:nvPr/>
        </p:nvCxnSpPr>
        <p:spPr bwMode="auto">
          <a:xfrm rot="10800000" flipV="1">
            <a:off x="2286000" y="1782634"/>
            <a:ext cx="2286000" cy="1124634"/>
          </a:xfrm>
          <a:prstGeom prst="straightConnector1">
            <a:avLst/>
          </a:prstGeom>
          <a:solidFill>
            <a:schemeClr val="accent1"/>
          </a:solidFill>
          <a:ln w="9525" cap="flat" cmpd="sng" algn="ctr">
            <a:solidFill>
              <a:srgbClr val="FFFF00"/>
            </a:solidFill>
            <a:prstDash val="solid"/>
            <a:round/>
            <a:headEnd type="none" w="med" len="med"/>
            <a:tailEnd type="triangle"/>
          </a:ln>
          <a:effectLst/>
        </p:spPr>
      </p:cxnSp>
      <p:grpSp>
        <p:nvGrpSpPr>
          <p:cNvPr id="3" name="Group 40"/>
          <p:cNvGrpSpPr/>
          <p:nvPr/>
        </p:nvGrpSpPr>
        <p:grpSpPr>
          <a:xfrm>
            <a:off x="978090" y="1459468"/>
            <a:ext cx="3123862" cy="1835624"/>
            <a:chOff x="978090" y="1219200"/>
            <a:chExt cx="3123862" cy="1835624"/>
          </a:xfrm>
        </p:grpSpPr>
        <p:cxnSp>
          <p:nvCxnSpPr>
            <p:cNvPr id="27" name="Straight Arrow Connector 26"/>
            <p:cNvCxnSpPr/>
            <p:nvPr/>
          </p:nvCxnSpPr>
          <p:spPr bwMode="auto">
            <a:xfrm rot="10800000" flipV="1">
              <a:off x="978090" y="1676400"/>
              <a:ext cx="2908110" cy="1378424"/>
            </a:xfrm>
            <a:prstGeom prst="straightConnector1">
              <a:avLst/>
            </a:prstGeom>
            <a:solidFill>
              <a:schemeClr val="accent1"/>
            </a:solidFill>
            <a:ln w="50800" cap="flat" cmpd="sng" algn="ctr">
              <a:solidFill>
                <a:srgbClr val="9900CC"/>
              </a:solidFill>
              <a:prstDash val="solid"/>
              <a:round/>
              <a:headEnd type="none" w="med" len="med"/>
              <a:tailEnd type="triangle" w="med" len="lg"/>
            </a:ln>
            <a:effectLst/>
          </p:spPr>
        </p:cxnSp>
        <p:sp>
          <p:nvSpPr>
            <p:cNvPr id="28" name="TextBox 27"/>
            <p:cNvSpPr txBox="1"/>
            <p:nvPr/>
          </p:nvSpPr>
          <p:spPr>
            <a:xfrm>
              <a:off x="3657600" y="1219200"/>
              <a:ext cx="444352" cy="523220"/>
            </a:xfrm>
            <a:prstGeom prst="rect">
              <a:avLst/>
            </a:prstGeom>
            <a:noFill/>
          </p:spPr>
          <p:txBody>
            <a:bodyPr wrap="none" rtlCol="0">
              <a:spAutoFit/>
            </a:bodyPr>
            <a:lstStyle/>
            <a:p>
              <a:r>
                <a:rPr lang="en-US" sz="2800" b="1" baseline="0" dirty="0" smtClean="0">
                  <a:solidFill>
                    <a:srgbClr val="7030A0"/>
                  </a:solidFill>
                </a:rPr>
                <a:t>B</a:t>
              </a:r>
              <a:endParaRPr lang="en-US" sz="2800" b="1" baseline="0" dirty="0">
                <a:solidFill>
                  <a:srgbClr val="7030A0"/>
                </a:solidFill>
              </a:endParaRPr>
            </a:p>
          </p:txBody>
        </p:sp>
      </p:grpSp>
      <p:cxnSp>
        <p:nvCxnSpPr>
          <p:cNvPr id="29" name="Straight Arrow Connector 28"/>
          <p:cNvCxnSpPr/>
          <p:nvPr/>
        </p:nvCxnSpPr>
        <p:spPr bwMode="auto">
          <a:xfrm rot="10800000" flipV="1">
            <a:off x="1600200" y="2450068"/>
            <a:ext cx="457202" cy="228600"/>
          </a:xfrm>
          <a:prstGeom prst="straightConnector1">
            <a:avLst/>
          </a:prstGeom>
          <a:solidFill>
            <a:schemeClr val="accent1"/>
          </a:solidFill>
          <a:ln w="50800" cap="flat" cmpd="sng" algn="ctr">
            <a:solidFill>
              <a:srgbClr val="FFD500"/>
            </a:solidFill>
            <a:prstDash val="solid"/>
            <a:round/>
            <a:headEnd type="none" w="med" len="med"/>
            <a:tailEnd type="triangle" w="med" len="lg"/>
          </a:ln>
          <a:effectLst/>
        </p:spPr>
      </p:cxnSp>
      <p:cxnSp>
        <p:nvCxnSpPr>
          <p:cNvPr id="32" name="Straight Arrow Connector 31"/>
          <p:cNvCxnSpPr/>
          <p:nvPr/>
        </p:nvCxnSpPr>
        <p:spPr bwMode="auto">
          <a:xfrm rot="10800000" flipV="1">
            <a:off x="2411673" y="2071200"/>
            <a:ext cx="457202" cy="228600"/>
          </a:xfrm>
          <a:prstGeom prst="straightConnector1">
            <a:avLst/>
          </a:prstGeom>
          <a:solidFill>
            <a:schemeClr val="accent1"/>
          </a:solidFill>
          <a:ln w="50800" cap="flat" cmpd="sng" algn="ctr">
            <a:solidFill>
              <a:srgbClr val="FFD500"/>
            </a:solidFill>
            <a:prstDash val="solid"/>
            <a:round/>
            <a:headEnd type="triangle" w="med" len="lg"/>
            <a:tailEnd type="none" w="med" len="lg"/>
          </a:ln>
          <a:effectLst/>
        </p:spPr>
      </p:cxnSp>
      <p:sp>
        <p:nvSpPr>
          <p:cNvPr id="33" name="TextBox 32"/>
          <p:cNvSpPr txBox="1"/>
          <p:nvPr/>
        </p:nvSpPr>
        <p:spPr>
          <a:xfrm>
            <a:off x="2209800" y="1622048"/>
            <a:ext cx="423514" cy="523220"/>
          </a:xfrm>
          <a:prstGeom prst="rect">
            <a:avLst/>
          </a:prstGeom>
          <a:noFill/>
        </p:spPr>
        <p:txBody>
          <a:bodyPr wrap="none" rtlCol="0">
            <a:spAutoFit/>
          </a:bodyPr>
          <a:lstStyle/>
          <a:p>
            <a:r>
              <a:rPr lang="en-US" sz="2800" b="1" baseline="0" dirty="0" smtClean="0">
                <a:solidFill>
                  <a:srgbClr val="FFD500"/>
                </a:solidFill>
              </a:rPr>
              <a:t>E</a:t>
            </a:r>
            <a:endParaRPr lang="en-US" sz="2800" b="1" baseline="0" dirty="0">
              <a:solidFill>
                <a:srgbClr val="FFD500"/>
              </a:solidFill>
            </a:endParaRPr>
          </a:p>
        </p:txBody>
      </p:sp>
      <p:sp>
        <p:nvSpPr>
          <p:cNvPr id="26" name="Content Placeholder 2"/>
          <p:cNvSpPr txBox="1">
            <a:spLocks/>
          </p:cNvSpPr>
          <p:nvPr/>
        </p:nvSpPr>
        <p:spPr bwMode="auto">
          <a:xfrm>
            <a:off x="457200" y="5000625"/>
            <a:ext cx="84582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5" name="Group 41"/>
          <p:cNvGrpSpPr/>
          <p:nvPr/>
        </p:nvGrpSpPr>
        <p:grpSpPr>
          <a:xfrm>
            <a:off x="3105150" y="3212068"/>
            <a:ext cx="1962150" cy="1335802"/>
            <a:chOff x="3105150" y="3212068"/>
            <a:chExt cx="1962150" cy="1335802"/>
          </a:xfrm>
        </p:grpSpPr>
        <p:cxnSp>
          <p:nvCxnSpPr>
            <p:cNvPr id="34" name="Straight Arrow Connector 33"/>
            <p:cNvCxnSpPr/>
            <p:nvPr/>
          </p:nvCxnSpPr>
          <p:spPr bwMode="auto">
            <a:xfrm rot="10800000">
              <a:off x="3962400" y="3212068"/>
              <a:ext cx="762000" cy="678976"/>
            </a:xfrm>
            <a:prstGeom prst="straightConnector1">
              <a:avLst/>
            </a:prstGeom>
            <a:solidFill>
              <a:schemeClr val="accent1"/>
            </a:solidFill>
            <a:ln w="50800" cap="flat" cmpd="sng" algn="ctr">
              <a:solidFill>
                <a:srgbClr val="006699"/>
              </a:solidFill>
              <a:prstDash val="solid"/>
              <a:round/>
              <a:headEnd type="none" w="med" len="med"/>
              <a:tailEnd type="triangle" w="med" len="lg"/>
            </a:ln>
            <a:effectLst/>
          </p:spPr>
        </p:cxnSp>
        <p:cxnSp>
          <p:nvCxnSpPr>
            <p:cNvPr id="36" name="Straight Arrow Connector 35"/>
            <p:cNvCxnSpPr/>
            <p:nvPr/>
          </p:nvCxnSpPr>
          <p:spPr bwMode="auto">
            <a:xfrm rot="10800000">
              <a:off x="3105150" y="3574018"/>
              <a:ext cx="762000" cy="678976"/>
            </a:xfrm>
            <a:prstGeom prst="straightConnector1">
              <a:avLst/>
            </a:prstGeom>
            <a:solidFill>
              <a:schemeClr val="accent1"/>
            </a:solidFill>
            <a:ln w="50800" cap="flat" cmpd="sng" algn="ctr">
              <a:solidFill>
                <a:srgbClr val="006699"/>
              </a:solidFill>
              <a:prstDash val="solid"/>
              <a:round/>
              <a:headEnd type="none" w="med" len="med"/>
              <a:tailEnd type="triangle" w="med" len="lg"/>
            </a:ln>
            <a:effectLst/>
          </p:spPr>
        </p:cxnSp>
        <p:graphicFrame>
          <p:nvGraphicFramePr>
            <p:cNvPr id="35" name="Object 34"/>
            <p:cNvGraphicFramePr>
              <a:graphicFrameLocks noChangeAspect="1"/>
            </p:cNvGraphicFramePr>
            <p:nvPr/>
          </p:nvGraphicFramePr>
          <p:xfrm>
            <a:off x="4724400" y="3733800"/>
            <a:ext cx="342900" cy="445770"/>
          </p:xfrm>
          <a:graphic>
            <a:graphicData uri="http://schemas.openxmlformats.org/presentationml/2006/ole">
              <p:oleObj spid="_x0000_s489474" name="Equation" r:id="rId5" imgW="126720" imgH="164880" progId="">
                <p:embed/>
              </p:oleObj>
            </a:graphicData>
          </a:graphic>
        </p:graphicFrame>
        <p:graphicFrame>
          <p:nvGraphicFramePr>
            <p:cNvPr id="41" name="Object 40"/>
            <p:cNvGraphicFramePr>
              <a:graphicFrameLocks noChangeAspect="1"/>
            </p:cNvGraphicFramePr>
            <p:nvPr/>
          </p:nvGraphicFramePr>
          <p:xfrm>
            <a:off x="3867150" y="4102100"/>
            <a:ext cx="342900" cy="445770"/>
          </p:xfrm>
          <a:graphic>
            <a:graphicData uri="http://schemas.openxmlformats.org/presentationml/2006/ole">
              <p:oleObj spid="_x0000_s489475" name="Equation" r:id="rId6" imgW="126720" imgH="16488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5">
                                            <p:txEl>
                                              <p:pRg st="0" end="0"/>
                                            </p:txEl>
                                          </p:spTgt>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xEl>
                                              <p:pRg st="1" end="1"/>
                                            </p:txEl>
                                          </p:spTgt>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5">
                                            <p:txEl>
                                              <p:pRg st="2" end="2"/>
                                            </p:txEl>
                                          </p:spTgt>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5" grpId="1" build="p"/>
      <p:bldP spid="9" grpId="0"/>
      <p:bldP spid="9" grpId="1"/>
      <p:bldP spid="12" grpId="0"/>
      <p:bldP spid="12" grpId="1"/>
      <p:bldP spid="20"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68" y="151139"/>
            <a:ext cx="9144000" cy="868363"/>
          </a:xfrm>
        </p:spPr>
        <p:txBody>
          <a:bodyPr>
            <a:normAutofit fontScale="90000"/>
          </a:bodyPr>
          <a:lstStyle/>
          <a:p>
            <a:r>
              <a:rPr lang="en-US" dirty="0" err="1" smtClean="0"/>
              <a:t>nEDM@SNS</a:t>
            </a:r>
            <a:r>
              <a:rPr lang="en-US" dirty="0" smtClean="0"/>
              <a:t>: Experiment Overview</a:t>
            </a:r>
            <a:br>
              <a:rPr lang="en-US" dirty="0" smtClean="0"/>
            </a:br>
            <a:r>
              <a:rPr lang="en-US" sz="2000" dirty="0" smtClean="0"/>
              <a:t>Concept: Golub and Lamoreaux, Phys. Rep. </a:t>
            </a:r>
            <a:r>
              <a:rPr lang="en-US" sz="2000" b="1" dirty="0" smtClean="0"/>
              <a:t>237</a:t>
            </a:r>
            <a:r>
              <a:rPr lang="en-US" sz="2000" dirty="0" smtClean="0"/>
              <a:t> (1994) 1</a:t>
            </a:r>
            <a:endParaRPr lang="en-US" dirty="0"/>
          </a:p>
        </p:txBody>
      </p:sp>
      <p:sp>
        <p:nvSpPr>
          <p:cNvPr id="30" name="Content Placeholder 2"/>
          <p:cNvSpPr txBox="1">
            <a:spLocks/>
          </p:cNvSpPr>
          <p:nvPr/>
        </p:nvSpPr>
        <p:spPr bwMode="auto">
          <a:xfrm>
            <a:off x="76200" y="4724400"/>
            <a:ext cx="84582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400" kern="0" baseline="0" dirty="0" smtClean="0">
                <a:latin typeface="+mn-lt"/>
              </a:rPr>
              <a:t>Monitor p</a:t>
            </a:r>
            <a:r>
              <a:rPr kumimoji="0" lang="en-US" sz="2400" b="0" i="0" u="none" strike="noStrike" kern="0" cap="none" spc="0" normalizeH="0" baseline="0" noProof="0" dirty="0" smtClean="0">
                <a:ln>
                  <a:noFill/>
                </a:ln>
                <a:solidFill>
                  <a:schemeClr val="tx1"/>
                </a:solidFill>
                <a:effectLst/>
                <a:uLnTx/>
                <a:uFillTx/>
                <a:latin typeface="+mn-lt"/>
                <a:ea typeface="+mn-ea"/>
                <a:cs typeface="+mn-cs"/>
              </a:rPr>
              <a:t>recession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frequency by neutron capture</a:t>
            </a:r>
          </a:p>
          <a:p>
            <a:pPr marL="742950" lvl="1" indent="-285750">
              <a:buFontTx/>
              <a:buChar char="–"/>
            </a:pPr>
            <a:r>
              <a:rPr lang="en-US" sz="2000" baseline="0" dirty="0" smtClean="0">
                <a:solidFill>
                  <a:srgbClr val="339933"/>
                </a:solidFill>
              </a:rPr>
              <a:t>add polarized </a:t>
            </a:r>
            <a:r>
              <a:rPr lang="en-US" sz="2000" baseline="30000" dirty="0" smtClean="0">
                <a:solidFill>
                  <a:srgbClr val="339933"/>
                </a:solidFill>
              </a:rPr>
              <a:t>3</a:t>
            </a:r>
            <a:r>
              <a:rPr lang="en-US" sz="2000" baseline="0" dirty="0" smtClean="0">
                <a:solidFill>
                  <a:srgbClr val="339933"/>
                </a:solidFill>
              </a:rPr>
              <a:t>He</a:t>
            </a:r>
          </a:p>
          <a:p>
            <a:pPr marL="742950" lvl="1" indent="-285750">
              <a:buFontTx/>
              <a:buChar char="–"/>
            </a:pPr>
            <a:r>
              <a:rPr lang="en-US" sz="2000" baseline="0" dirty="0" smtClean="0">
                <a:solidFill>
                  <a:srgbClr val="FFFF00"/>
                </a:solidFill>
              </a:rPr>
              <a:t> </a:t>
            </a:r>
            <a:r>
              <a:rPr lang="en-US" sz="2000" baseline="0" dirty="0" smtClean="0">
                <a:solidFill>
                  <a:srgbClr val="FFFF00"/>
                </a:solidFill>
                <a:latin typeface="Symbol" pitchFamily="18" charset="2"/>
              </a:rPr>
              <a:t>s</a:t>
            </a:r>
            <a:r>
              <a:rPr lang="en-US" sz="2000" baseline="0" dirty="0" smtClean="0">
                <a:solidFill>
                  <a:srgbClr val="FFFF00"/>
                </a:solidFill>
              </a:rPr>
              <a:t> (n + </a:t>
            </a:r>
            <a:r>
              <a:rPr lang="en-US" sz="2000" baseline="30000" dirty="0" smtClean="0">
                <a:solidFill>
                  <a:srgbClr val="FFFF00"/>
                </a:solidFill>
              </a:rPr>
              <a:t>3</a:t>
            </a:r>
            <a:r>
              <a:rPr lang="en-US" sz="2000" baseline="0" dirty="0" smtClean="0">
                <a:solidFill>
                  <a:srgbClr val="FFFF00"/>
                </a:solidFill>
              </a:rPr>
              <a:t>He)  ~ 0, </a:t>
            </a:r>
            <a:r>
              <a:rPr lang="en-US" sz="2000" baseline="0" dirty="0" smtClean="0">
                <a:solidFill>
                  <a:srgbClr val="FFFF00"/>
                </a:solidFill>
                <a:latin typeface="Symbol" pitchFamily="18" charset="2"/>
              </a:rPr>
              <a:t>s</a:t>
            </a:r>
            <a:r>
              <a:rPr lang="en-US" sz="2000" baseline="0" dirty="0" smtClean="0">
                <a:solidFill>
                  <a:srgbClr val="FFFF00"/>
                </a:solidFill>
              </a:rPr>
              <a:t> (n + </a:t>
            </a:r>
            <a:r>
              <a:rPr lang="en-US" sz="2000" baseline="30000" dirty="0" smtClean="0">
                <a:solidFill>
                  <a:srgbClr val="FFFF00"/>
                </a:solidFill>
              </a:rPr>
              <a:t>3</a:t>
            </a:r>
            <a:r>
              <a:rPr lang="en-US" sz="2000" baseline="0" dirty="0" smtClean="0">
                <a:solidFill>
                  <a:srgbClr val="FFFF00"/>
                </a:solidFill>
              </a:rPr>
              <a:t>He)  ~ 2 Mb</a:t>
            </a:r>
          </a:p>
          <a:p>
            <a:pPr marL="742950" lvl="1" indent="-285750">
              <a:buFontTx/>
              <a:buChar char="–"/>
            </a:pPr>
            <a:r>
              <a:rPr lang="en-US" sz="2000" baseline="0" dirty="0" err="1" smtClean="0">
                <a:solidFill>
                  <a:srgbClr val="FFFF00"/>
                </a:solidFill>
              </a:rPr>
              <a:t>p,T</a:t>
            </a:r>
            <a:r>
              <a:rPr lang="en-US" sz="2000" baseline="0" dirty="0" smtClean="0">
                <a:solidFill>
                  <a:srgbClr val="FFFF00"/>
                </a:solidFill>
              </a:rPr>
              <a:t> scintillate in He II</a:t>
            </a:r>
          </a:p>
          <a:p>
            <a:pPr marL="742950" lvl="1" indent="-285750">
              <a:buFontTx/>
              <a:buChar char="–"/>
            </a:pPr>
            <a:r>
              <a:rPr lang="en-US" sz="2000" baseline="0" dirty="0" smtClean="0">
                <a:solidFill>
                  <a:srgbClr val="FFFF00"/>
                </a:solidFill>
              </a:rPr>
              <a:t>80 nm </a:t>
            </a:r>
            <a:r>
              <a:rPr lang="en-US" sz="2000" baseline="0" dirty="0" smtClean="0">
                <a:solidFill>
                  <a:srgbClr val="FFFF00"/>
                </a:solidFill>
                <a:sym typeface="Symbol"/>
              </a:rPr>
              <a:t></a:t>
            </a:r>
            <a:r>
              <a:rPr lang="en-US" sz="2000" baseline="0" dirty="0" smtClean="0">
                <a:solidFill>
                  <a:srgbClr val="FFFF00"/>
                </a:solidFill>
              </a:rPr>
              <a:t> 400 nm in cell wall coating: </a:t>
            </a:r>
            <a:r>
              <a:rPr lang="en-US" sz="2000" baseline="0" dirty="0" err="1" smtClean="0">
                <a:solidFill>
                  <a:srgbClr val="FFFF00"/>
                </a:solidFill>
              </a:rPr>
              <a:t>deuterated</a:t>
            </a:r>
            <a:r>
              <a:rPr lang="en-US" sz="2000" baseline="0" dirty="0" smtClean="0">
                <a:solidFill>
                  <a:srgbClr val="FFFF00"/>
                </a:solidFill>
              </a:rPr>
              <a:t> </a:t>
            </a:r>
            <a:r>
              <a:rPr lang="en-US" sz="2000" baseline="0" dirty="0" err="1" smtClean="0">
                <a:solidFill>
                  <a:srgbClr val="FFFF00"/>
                </a:solidFill>
              </a:rPr>
              <a:t>fluor</a:t>
            </a:r>
            <a:r>
              <a:rPr lang="en-US" sz="2000" baseline="0" dirty="0" smtClean="0">
                <a:solidFill>
                  <a:srgbClr val="FFFF00"/>
                </a:solidFill>
              </a:rPr>
              <a:t> (</a:t>
            </a:r>
            <a:r>
              <a:rPr lang="en-US" sz="2000" baseline="0" dirty="0" err="1" smtClean="0">
                <a:solidFill>
                  <a:srgbClr val="FFFF00"/>
                </a:solidFill>
              </a:rPr>
              <a:t>dTPB</a:t>
            </a:r>
            <a:r>
              <a:rPr lang="en-US" sz="2000" baseline="0" dirty="0" smtClean="0">
                <a:solidFill>
                  <a:srgbClr val="FFFF00"/>
                </a:solidFill>
              </a:rPr>
              <a:t>)</a:t>
            </a:r>
          </a:p>
          <a:p>
            <a:pPr marL="742950" lvl="1" indent="-285750">
              <a:buFontTx/>
              <a:buChar char="–"/>
            </a:pPr>
            <a:r>
              <a:rPr lang="en-US" sz="2000" baseline="0" dirty="0" smtClean="0">
                <a:solidFill>
                  <a:srgbClr val="FFFF00"/>
                </a:solidFill>
              </a:rPr>
              <a:t>light detected by PM tube at low temperature</a:t>
            </a:r>
            <a:endParaRPr kumimoji="0" lang="en-US" sz="2000" b="0" i="0" u="none" strike="noStrike" kern="0" cap="none" spc="0" normalizeH="0" baseline="0" noProof="0" dirty="0" smtClean="0">
              <a:ln>
                <a:noFill/>
              </a:ln>
              <a:solidFill>
                <a:srgbClr val="FFFF00"/>
              </a:solidFill>
              <a:effectLst/>
              <a:uLnTx/>
              <a:uFillTx/>
              <a:latin typeface="+mn-lt"/>
              <a:ea typeface="+mn-ea"/>
              <a:cs typeface="+mn-cs"/>
            </a:endParaRPr>
          </a:p>
        </p:txBody>
      </p:sp>
      <p:pic>
        <p:nvPicPr>
          <p:cNvPr id="4" name="Picture 4" descr="edm_lower_cryostat_assy_9-06"/>
          <p:cNvPicPr>
            <a:picLocks noChangeAspect="1" noChangeArrowheads="1"/>
          </p:cNvPicPr>
          <p:nvPr/>
        </p:nvPicPr>
        <p:blipFill>
          <a:blip r:embed="rId3" cstate="print">
            <a:lum bright="36000" contrast="-21000"/>
          </a:blip>
          <a:srcRect l="15106" b="6245"/>
          <a:stretch>
            <a:fillRect/>
          </a:stretch>
        </p:blipFill>
        <p:spPr bwMode="auto">
          <a:xfrm>
            <a:off x="150125" y="1002268"/>
            <a:ext cx="4269475" cy="3276600"/>
          </a:xfrm>
          <a:prstGeom prst="rect">
            <a:avLst/>
          </a:prstGeom>
          <a:noFill/>
        </p:spPr>
      </p:pic>
      <p:grpSp>
        <p:nvGrpSpPr>
          <p:cNvPr id="3" name="Group 40"/>
          <p:cNvGrpSpPr/>
          <p:nvPr/>
        </p:nvGrpSpPr>
        <p:grpSpPr>
          <a:xfrm>
            <a:off x="978090" y="1459468"/>
            <a:ext cx="3123862" cy="1835624"/>
            <a:chOff x="978090" y="1219200"/>
            <a:chExt cx="3123862" cy="1835624"/>
          </a:xfrm>
        </p:grpSpPr>
        <p:cxnSp>
          <p:nvCxnSpPr>
            <p:cNvPr id="27" name="Straight Arrow Connector 26"/>
            <p:cNvCxnSpPr/>
            <p:nvPr/>
          </p:nvCxnSpPr>
          <p:spPr bwMode="auto">
            <a:xfrm rot="10800000" flipV="1">
              <a:off x="978090" y="1676400"/>
              <a:ext cx="2908110" cy="1378424"/>
            </a:xfrm>
            <a:prstGeom prst="straightConnector1">
              <a:avLst/>
            </a:prstGeom>
            <a:solidFill>
              <a:schemeClr val="accent1"/>
            </a:solidFill>
            <a:ln w="50800" cap="flat" cmpd="sng" algn="ctr">
              <a:solidFill>
                <a:srgbClr val="9900CC"/>
              </a:solidFill>
              <a:prstDash val="solid"/>
              <a:round/>
              <a:headEnd type="none" w="med" len="med"/>
              <a:tailEnd type="triangle" w="med" len="lg"/>
            </a:ln>
            <a:effectLst/>
          </p:spPr>
        </p:cxnSp>
        <p:sp>
          <p:nvSpPr>
            <p:cNvPr id="28" name="TextBox 27"/>
            <p:cNvSpPr txBox="1"/>
            <p:nvPr/>
          </p:nvSpPr>
          <p:spPr>
            <a:xfrm>
              <a:off x="3657600" y="1219200"/>
              <a:ext cx="444352" cy="523220"/>
            </a:xfrm>
            <a:prstGeom prst="rect">
              <a:avLst/>
            </a:prstGeom>
            <a:noFill/>
          </p:spPr>
          <p:txBody>
            <a:bodyPr wrap="none" rtlCol="0">
              <a:spAutoFit/>
            </a:bodyPr>
            <a:lstStyle/>
            <a:p>
              <a:r>
                <a:rPr lang="en-US" sz="2800" b="1" baseline="0" dirty="0" smtClean="0">
                  <a:solidFill>
                    <a:srgbClr val="7030A0"/>
                  </a:solidFill>
                </a:rPr>
                <a:t>B</a:t>
              </a:r>
              <a:endParaRPr lang="en-US" sz="2800" b="1" baseline="0" dirty="0">
                <a:solidFill>
                  <a:srgbClr val="7030A0"/>
                </a:solidFill>
              </a:endParaRPr>
            </a:p>
          </p:txBody>
        </p:sp>
      </p:grpSp>
      <p:cxnSp>
        <p:nvCxnSpPr>
          <p:cNvPr id="29" name="Straight Arrow Connector 28"/>
          <p:cNvCxnSpPr/>
          <p:nvPr/>
        </p:nvCxnSpPr>
        <p:spPr bwMode="auto">
          <a:xfrm rot="10800000" flipV="1">
            <a:off x="1600200" y="2450068"/>
            <a:ext cx="457202" cy="228600"/>
          </a:xfrm>
          <a:prstGeom prst="straightConnector1">
            <a:avLst/>
          </a:prstGeom>
          <a:solidFill>
            <a:schemeClr val="accent1"/>
          </a:solidFill>
          <a:ln w="50800" cap="flat" cmpd="sng" algn="ctr">
            <a:solidFill>
              <a:srgbClr val="FFD500"/>
            </a:solidFill>
            <a:prstDash val="solid"/>
            <a:round/>
            <a:headEnd type="none" w="med" len="med"/>
            <a:tailEnd type="triangle" w="med" len="lg"/>
          </a:ln>
          <a:effectLst/>
        </p:spPr>
      </p:cxnSp>
      <p:cxnSp>
        <p:nvCxnSpPr>
          <p:cNvPr id="32" name="Straight Arrow Connector 31"/>
          <p:cNvCxnSpPr/>
          <p:nvPr/>
        </p:nvCxnSpPr>
        <p:spPr bwMode="auto">
          <a:xfrm rot="10800000" flipV="1">
            <a:off x="2411673" y="2071200"/>
            <a:ext cx="457202" cy="228600"/>
          </a:xfrm>
          <a:prstGeom prst="straightConnector1">
            <a:avLst/>
          </a:prstGeom>
          <a:solidFill>
            <a:schemeClr val="accent1"/>
          </a:solidFill>
          <a:ln w="50800" cap="flat" cmpd="sng" algn="ctr">
            <a:solidFill>
              <a:srgbClr val="FFD500"/>
            </a:solidFill>
            <a:prstDash val="solid"/>
            <a:round/>
            <a:headEnd type="triangle" w="med" len="lg"/>
            <a:tailEnd type="none" w="med" len="lg"/>
          </a:ln>
          <a:effectLst/>
        </p:spPr>
      </p:cxnSp>
      <p:sp>
        <p:nvSpPr>
          <p:cNvPr id="33" name="TextBox 32"/>
          <p:cNvSpPr txBox="1"/>
          <p:nvPr/>
        </p:nvSpPr>
        <p:spPr>
          <a:xfrm>
            <a:off x="2209800" y="1622048"/>
            <a:ext cx="423514" cy="523220"/>
          </a:xfrm>
          <a:prstGeom prst="rect">
            <a:avLst/>
          </a:prstGeom>
          <a:noFill/>
        </p:spPr>
        <p:txBody>
          <a:bodyPr wrap="none" rtlCol="0">
            <a:spAutoFit/>
          </a:bodyPr>
          <a:lstStyle/>
          <a:p>
            <a:r>
              <a:rPr lang="en-US" sz="2800" b="1" baseline="0" dirty="0" smtClean="0">
                <a:solidFill>
                  <a:srgbClr val="FFD500"/>
                </a:solidFill>
              </a:rPr>
              <a:t>E</a:t>
            </a:r>
            <a:endParaRPr lang="en-US" sz="2800" b="1" baseline="0" dirty="0">
              <a:solidFill>
                <a:srgbClr val="FFD500"/>
              </a:solidFill>
            </a:endParaRPr>
          </a:p>
        </p:txBody>
      </p:sp>
      <p:pic>
        <p:nvPicPr>
          <p:cNvPr id="39" name="Picture 38" descr="signalPlotAI.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724400" y="2088391"/>
            <a:ext cx="4131303" cy="2636009"/>
          </a:xfrm>
          <a:prstGeom prst="rect">
            <a:avLst/>
          </a:prstGeom>
          <a:solidFill>
            <a:srgbClr val="92D050"/>
          </a:solidFill>
          <a:ln w="9525">
            <a:noFill/>
            <a:miter lim="800000"/>
            <a:headEnd/>
            <a:tailEnd/>
          </a:ln>
        </p:spPr>
      </p:pic>
      <p:sp>
        <p:nvSpPr>
          <p:cNvPr id="40" name="TextBox 39"/>
          <p:cNvSpPr txBox="1"/>
          <p:nvPr/>
        </p:nvSpPr>
        <p:spPr>
          <a:xfrm>
            <a:off x="6095397" y="2514600"/>
            <a:ext cx="2929007" cy="369332"/>
          </a:xfrm>
          <a:prstGeom prst="rect">
            <a:avLst/>
          </a:prstGeom>
          <a:noFill/>
        </p:spPr>
        <p:txBody>
          <a:bodyPr wrap="none" rtlCol="0">
            <a:spAutoFit/>
          </a:bodyPr>
          <a:lstStyle/>
          <a:p>
            <a:pPr algn="ctr"/>
            <a:r>
              <a:rPr lang="en-US" b="1" baseline="0" dirty="0" smtClean="0">
                <a:solidFill>
                  <a:srgbClr val="002060"/>
                </a:solidFill>
              </a:rPr>
              <a:t>Scintillation signal (B/40)</a:t>
            </a:r>
            <a:endParaRPr lang="en-US" b="1" baseline="0" dirty="0">
              <a:solidFill>
                <a:srgbClr val="002060"/>
              </a:solidFill>
            </a:endParaRPr>
          </a:p>
        </p:txBody>
      </p:sp>
      <p:sp>
        <p:nvSpPr>
          <p:cNvPr id="26" name="Content Placeholder 2"/>
          <p:cNvSpPr txBox="1">
            <a:spLocks/>
          </p:cNvSpPr>
          <p:nvPr/>
        </p:nvSpPr>
        <p:spPr bwMode="auto">
          <a:xfrm>
            <a:off x="457200" y="5000625"/>
            <a:ext cx="84582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85700" name="Picture 4"/>
          <p:cNvPicPr>
            <a:picLocks noChangeAspect="1" noChangeArrowheads="1"/>
          </p:cNvPicPr>
          <p:nvPr/>
        </p:nvPicPr>
        <p:blipFill>
          <a:blip r:embed="rId5" cstate="print"/>
          <a:srcRect/>
          <a:stretch>
            <a:fillRect/>
          </a:stretch>
        </p:blipFill>
        <p:spPr bwMode="auto">
          <a:xfrm>
            <a:off x="5486399" y="5429250"/>
            <a:ext cx="3584864"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285700"/>
                                        </p:tgtEl>
                                        <p:attrNameLst>
                                          <p:attrName>style.visibility</p:attrName>
                                        </p:attrNameLst>
                                      </p:cBhvr>
                                      <p:to>
                                        <p:strVal val="visible"/>
                                      </p:to>
                                    </p:set>
                                    <p:animEffect transition="in" filter="fade">
                                      <p:cBhvr>
                                        <p:cTn id="16" dur="500"/>
                                        <p:tgtEl>
                                          <p:spTgt spid="28570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2895600"/>
          </a:xfrm>
        </p:spPr>
        <p:txBody>
          <a:bodyPr>
            <a:normAutofit/>
          </a:bodyPr>
          <a:lstStyle/>
          <a:p>
            <a:r>
              <a:rPr lang="en-US" sz="4400" dirty="0" smtClean="0">
                <a:solidFill>
                  <a:srgbClr val="002060"/>
                </a:solidFill>
              </a:rPr>
              <a:t>From </a:t>
            </a:r>
            <a:r>
              <a:rPr lang="en-US" sz="4400" dirty="0" err="1" smtClean="0">
                <a:solidFill>
                  <a:srgbClr val="002060"/>
                </a:solidFill>
              </a:rPr>
              <a:t>yeV</a:t>
            </a:r>
            <a:r>
              <a:rPr lang="en-US" sz="4400" dirty="0" smtClean="0">
                <a:solidFill>
                  <a:srgbClr val="002060"/>
                </a:solidFill>
              </a:rPr>
              <a:t> to </a:t>
            </a:r>
            <a:r>
              <a:rPr lang="en-US" sz="4400" dirty="0" err="1" smtClean="0">
                <a:solidFill>
                  <a:srgbClr val="002060"/>
                </a:solidFill>
              </a:rPr>
              <a:t>TeV</a:t>
            </a:r>
            <a:r>
              <a:rPr lang="en-US" sz="4400" dirty="0" smtClean="0">
                <a:solidFill>
                  <a:srgbClr val="002060"/>
                </a:solidFill>
              </a:rPr>
              <a:t>:</a:t>
            </a:r>
            <a:br>
              <a:rPr lang="en-US" sz="4400" dirty="0" smtClean="0">
                <a:solidFill>
                  <a:srgbClr val="002060"/>
                </a:solidFill>
              </a:rPr>
            </a:br>
            <a:r>
              <a:rPr lang="en-US" sz="4400" dirty="0" smtClean="0">
                <a:solidFill>
                  <a:srgbClr val="002060"/>
                </a:solidFill>
              </a:rPr>
              <a:t>Search </a:t>
            </a:r>
            <a:r>
              <a:rPr lang="en-US" sz="4400" dirty="0">
                <a:solidFill>
                  <a:srgbClr val="002060"/>
                </a:solidFill>
              </a:rPr>
              <a:t>for the Neutron Electric Dipole </a:t>
            </a:r>
            <a:r>
              <a:rPr lang="en-US" sz="4400" dirty="0" smtClean="0">
                <a:solidFill>
                  <a:srgbClr val="002060"/>
                </a:solidFill>
              </a:rPr>
              <a:t>Moment</a:t>
            </a:r>
            <a:r>
              <a:rPr lang="en-US" dirty="0" smtClean="0"/>
              <a:t/>
            </a:r>
            <a:br>
              <a:rPr lang="en-US" dirty="0" smtClean="0"/>
            </a:br>
            <a:r>
              <a:rPr lang="en-US" sz="1800" dirty="0" smtClean="0">
                <a:solidFill>
                  <a:schemeClr val="tx1"/>
                </a:solidFill>
              </a:rPr>
              <a:t>ASU, Berkeley, Boston, Brown, Caltech, Duke, HMI, Illinois, Indiana, Kentucky, MSU, LANL, Maryland, MIT, NCSU, ORNL, SFU, Yale</a:t>
            </a:r>
            <a:endParaRPr lang="en-US" dirty="0">
              <a:solidFill>
                <a:schemeClr val="tx1"/>
              </a:solidFill>
            </a:endParaRPr>
          </a:p>
        </p:txBody>
      </p:sp>
      <p:sp>
        <p:nvSpPr>
          <p:cNvPr id="2052" name="Text Box 4"/>
          <p:cNvSpPr txBox="1">
            <a:spLocks noChangeArrowheads="1"/>
          </p:cNvSpPr>
          <p:nvPr/>
        </p:nvSpPr>
        <p:spPr bwMode="auto">
          <a:xfrm>
            <a:off x="5867400" y="6412468"/>
            <a:ext cx="1981200" cy="369332"/>
          </a:xfrm>
          <a:prstGeom prst="rect">
            <a:avLst/>
          </a:prstGeom>
          <a:noFill/>
          <a:ln w="9525">
            <a:noFill/>
            <a:miter lim="800000"/>
            <a:headEnd/>
            <a:tailEnd/>
          </a:ln>
          <a:effectLst/>
        </p:spPr>
        <p:txBody>
          <a:bodyPr wrap="square">
            <a:spAutoFit/>
          </a:bodyPr>
          <a:lstStyle/>
          <a:p>
            <a:pPr algn="r"/>
            <a:r>
              <a:rPr lang="en-US" baseline="0" dirty="0" smtClean="0"/>
              <a:t>PAVI 2011, Roma</a:t>
            </a:r>
            <a:endParaRPr lang="en-US" baseline="0" dirty="0"/>
          </a:p>
        </p:txBody>
      </p:sp>
      <p:sp>
        <p:nvSpPr>
          <p:cNvPr id="2053" name="Text Box 5"/>
          <p:cNvSpPr txBox="1">
            <a:spLocks noChangeArrowheads="1"/>
          </p:cNvSpPr>
          <p:nvPr/>
        </p:nvSpPr>
        <p:spPr bwMode="auto">
          <a:xfrm>
            <a:off x="152400" y="3616166"/>
            <a:ext cx="5011308" cy="2923877"/>
          </a:xfrm>
          <a:prstGeom prst="rect">
            <a:avLst/>
          </a:prstGeom>
          <a:noFill/>
          <a:ln w="9525">
            <a:noFill/>
            <a:miter lim="800000"/>
            <a:headEnd/>
            <a:tailEnd/>
          </a:ln>
          <a:effectLst/>
        </p:spPr>
        <p:txBody>
          <a:bodyPr wrap="none">
            <a:spAutoFit/>
          </a:bodyPr>
          <a:lstStyle/>
          <a:p>
            <a:pPr marL="342900" indent="-342900"/>
            <a:r>
              <a:rPr lang="en-US" sz="2400" baseline="0" dirty="0" smtClean="0">
                <a:solidFill>
                  <a:srgbClr val="FF0066"/>
                </a:solidFill>
              </a:rPr>
              <a:t>Outline</a:t>
            </a:r>
          </a:p>
          <a:p>
            <a:pPr marL="457200" indent="-457200">
              <a:buFont typeface="+mj-lt"/>
              <a:buAutoNum type="arabicPeriod"/>
            </a:pPr>
            <a:r>
              <a:rPr lang="en-US" sz="2400" baseline="0" dirty="0" smtClean="0">
                <a:solidFill>
                  <a:srgbClr val="FFFF00"/>
                </a:solidFill>
              </a:rPr>
              <a:t>EDM 101</a:t>
            </a:r>
          </a:p>
          <a:p>
            <a:pPr marL="457200" indent="-457200">
              <a:buFont typeface="+mj-lt"/>
              <a:buAutoNum type="arabicPeriod"/>
            </a:pPr>
            <a:r>
              <a:rPr lang="en-US" sz="2400" baseline="0" dirty="0" err="1" smtClean="0">
                <a:solidFill>
                  <a:srgbClr val="FFFF00"/>
                </a:solidFill>
              </a:rPr>
              <a:t>nEDM</a:t>
            </a:r>
            <a:r>
              <a:rPr lang="en-US" sz="2400" baseline="0" dirty="0" smtClean="0">
                <a:solidFill>
                  <a:srgbClr val="FFFF00"/>
                </a:solidFill>
              </a:rPr>
              <a:t> experiments</a:t>
            </a:r>
          </a:p>
          <a:p>
            <a:pPr marL="457200" indent="-457200">
              <a:buFont typeface="+mj-lt"/>
              <a:buAutoNum type="arabicPeriod"/>
            </a:pPr>
            <a:r>
              <a:rPr lang="en-US" sz="2400" baseline="0" dirty="0" smtClean="0">
                <a:solidFill>
                  <a:srgbClr val="FFFF00"/>
                </a:solidFill>
              </a:rPr>
              <a:t>Principle of the SNS experiment</a:t>
            </a:r>
          </a:p>
          <a:p>
            <a:pPr marL="457200" indent="-457200">
              <a:buFont typeface="+mj-lt"/>
              <a:buAutoNum type="arabicPeriod"/>
            </a:pPr>
            <a:r>
              <a:rPr lang="en-US" sz="2400" baseline="0" dirty="0" smtClean="0">
                <a:solidFill>
                  <a:srgbClr val="FFFF00"/>
                </a:solidFill>
              </a:rPr>
              <a:t>Berkeley involvement: </a:t>
            </a:r>
          </a:p>
          <a:p>
            <a:pPr marL="914400" lvl="1" indent="-457200"/>
            <a:r>
              <a:rPr lang="en-US" sz="2400" baseline="0" dirty="0" smtClean="0">
                <a:solidFill>
                  <a:srgbClr val="FFFF00"/>
                </a:solidFill>
              </a:rPr>
              <a:t>Kerr effect, magnetometry</a:t>
            </a:r>
          </a:p>
          <a:p>
            <a:pPr marL="457200" indent="-457200">
              <a:buFont typeface="+mj-lt"/>
              <a:buAutoNum type="arabicPeriod" startAt="6"/>
            </a:pPr>
            <a:r>
              <a:rPr lang="en-US" sz="2400" baseline="0" dirty="0" smtClean="0">
                <a:solidFill>
                  <a:srgbClr val="FFFF00"/>
                </a:solidFill>
              </a:rPr>
              <a:t>No conclusion (yet)</a:t>
            </a:r>
            <a:endParaRPr lang="en-US" sz="2400" baseline="0" dirty="0">
              <a:solidFill>
                <a:srgbClr val="FFFF00"/>
              </a:solidFill>
            </a:endParaRPr>
          </a:p>
          <a:p>
            <a:pPr marL="342900" indent="-342900"/>
            <a:endParaRPr lang="en-US" sz="1600" baseline="0" dirty="0">
              <a:solidFill>
                <a:srgbClr val="009900"/>
              </a:solidFill>
            </a:endParaRPr>
          </a:p>
        </p:txBody>
      </p:sp>
      <p:sp>
        <p:nvSpPr>
          <p:cNvPr id="399362" name="AutoShape 2" descr="http://physics.illinois.edu/news/get-photo.asp?id=18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64" name="Picture 4" descr="http://physics.illinois.edu/news/get-photo.asp?id=1819"/>
          <p:cNvPicPr>
            <a:picLocks noChangeAspect="1" noChangeArrowheads="1"/>
          </p:cNvPicPr>
          <p:nvPr/>
        </p:nvPicPr>
        <p:blipFill>
          <a:blip r:embed="rId3" cstate="print"/>
          <a:srcRect/>
          <a:stretch>
            <a:fillRect/>
          </a:stretch>
        </p:blipFill>
        <p:spPr bwMode="auto">
          <a:xfrm>
            <a:off x="5715000" y="3324224"/>
            <a:ext cx="2619375" cy="2238376"/>
          </a:xfrm>
          <a:prstGeom prst="rect">
            <a:avLst/>
          </a:prstGeom>
          <a:noFill/>
        </p:spPr>
      </p:pic>
      <p:sp>
        <p:nvSpPr>
          <p:cNvPr id="7" name="Rectangle 6"/>
          <p:cNvSpPr/>
          <p:nvPr/>
        </p:nvSpPr>
        <p:spPr>
          <a:xfrm>
            <a:off x="5181600" y="2819400"/>
            <a:ext cx="3962400" cy="584775"/>
          </a:xfrm>
          <a:prstGeom prst="rect">
            <a:avLst/>
          </a:prstGeom>
        </p:spPr>
        <p:txBody>
          <a:bodyPr wrap="square">
            <a:spAutoFit/>
          </a:bodyPr>
          <a:lstStyle/>
          <a:p>
            <a:r>
              <a:rPr lang="en-US" sz="2400" dirty="0" smtClean="0"/>
              <a:t> </a:t>
            </a:r>
          </a:p>
          <a:p>
            <a:r>
              <a:rPr lang="en-US" sz="2400" dirty="0" smtClean="0"/>
              <a:t>Presented for Douglas H Beck (UIUC)</a:t>
            </a:r>
            <a:endParaRPr lang="en-US" sz="2400" dirty="0"/>
          </a:p>
        </p:txBody>
      </p:sp>
      <p:sp>
        <p:nvSpPr>
          <p:cNvPr id="8" name="TextBox 7"/>
          <p:cNvSpPr txBox="1"/>
          <p:nvPr/>
        </p:nvSpPr>
        <p:spPr>
          <a:xfrm>
            <a:off x="5257800" y="5791200"/>
            <a:ext cx="3581400" cy="369332"/>
          </a:xfrm>
          <a:prstGeom prst="rect">
            <a:avLst/>
          </a:prstGeom>
          <a:noFill/>
        </p:spPr>
        <p:txBody>
          <a:bodyPr wrap="square" rtlCol="0">
            <a:spAutoFit/>
          </a:bodyPr>
          <a:lstStyle/>
          <a:p>
            <a:r>
              <a:rPr lang="en-US" baseline="0" dirty="0" smtClean="0"/>
              <a:t>by Dmitry Budker (UC Berkeley)</a:t>
            </a:r>
            <a:endParaRPr lang="en-US" dirty="0"/>
          </a:p>
        </p:txBody>
      </p:sp>
      <p:sp>
        <p:nvSpPr>
          <p:cNvPr id="9" name="Horizontal Scroll 8"/>
          <p:cNvSpPr/>
          <p:nvPr/>
        </p:nvSpPr>
        <p:spPr>
          <a:xfrm>
            <a:off x="1295400" y="2590800"/>
            <a:ext cx="3886200" cy="156667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0" dirty="0" smtClean="0">
                <a:solidFill>
                  <a:srgbClr val="002060"/>
                </a:solidFill>
              </a:rPr>
              <a:t>D. Beck, D. Budker, and B. K. Park</a:t>
            </a:r>
          </a:p>
          <a:p>
            <a:pPr algn="ctr"/>
            <a:r>
              <a:rPr lang="en-US" baseline="0" dirty="0" err="1" smtClean="0">
                <a:solidFill>
                  <a:srgbClr val="002060"/>
                </a:solidFill>
              </a:rPr>
              <a:t>ArXiV</a:t>
            </a:r>
            <a:r>
              <a:rPr lang="en-US" baseline="0" dirty="0" smtClean="0">
                <a:solidFill>
                  <a:srgbClr val="002060"/>
                </a:solidFill>
              </a:rPr>
              <a:t>; to appear in N. </a:t>
            </a:r>
            <a:r>
              <a:rPr lang="en-US" baseline="0" dirty="0" err="1" smtClean="0">
                <a:solidFill>
                  <a:srgbClr val="002060"/>
                </a:solidFill>
              </a:rPr>
              <a:t>Cimento</a:t>
            </a:r>
            <a:endParaRPr lang="en-US" baseline="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style.rotation</p:attrName>
                                        </p:attrNameLst>
                                      </p:cBhvr>
                                      <p:tavLst>
                                        <p:tav tm="0">
                                          <p:val>
                                            <p:fltVal val="720"/>
                                          </p:val>
                                        </p:tav>
                                        <p:tav tm="100000">
                                          <p:val>
                                            <p:fltVal val="0"/>
                                          </p:val>
                                        </p:tav>
                                      </p:tavLst>
                                    </p:anim>
                                    <p:anim calcmode="lin" valueType="num">
                                      <p:cBhvr>
                                        <p:cTn id="9" dur="500" fill="hold"/>
                                        <p:tgtEl>
                                          <p:spTgt spid="9"/>
                                        </p:tgtEl>
                                        <p:attrNameLst>
                                          <p:attrName>ppt_h</p:attrName>
                                        </p:attrNameLst>
                                      </p:cBhvr>
                                      <p:tavLst>
                                        <p:tav tm="0">
                                          <p:val>
                                            <p:fltVal val="0"/>
                                          </p:val>
                                        </p:tav>
                                        <p:tav tm="100000">
                                          <p:val>
                                            <p:strVal val="#ppt_h"/>
                                          </p:val>
                                        </p:tav>
                                      </p:tavLst>
                                    </p:anim>
                                    <p:anim calcmode="lin" valueType="num">
                                      <p:cBhvr>
                                        <p:cTn id="10" dur="5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Statistics</a:t>
            </a:r>
            <a:endParaRPr lang="en-US" dirty="0"/>
          </a:p>
        </p:txBody>
      </p:sp>
      <p:graphicFrame>
        <p:nvGraphicFramePr>
          <p:cNvPr id="4" name="Content Placeholder 3"/>
          <p:cNvGraphicFramePr>
            <a:graphicFrameLocks noGrp="1"/>
          </p:cNvGraphicFramePr>
          <p:nvPr>
            <p:ph idx="1"/>
          </p:nvPr>
        </p:nvGraphicFramePr>
        <p:xfrm>
          <a:off x="457200" y="1646238"/>
          <a:ext cx="8229600" cy="5090160"/>
        </p:xfrm>
        <a:graphic>
          <a:graphicData uri="http://schemas.openxmlformats.org/drawingml/2006/table">
            <a:tbl>
              <a:tblPr firstRow="1" bandRow="1">
                <a:tableStyleId>{2D5ABB26-0587-4C30-8999-92F81FD0307C}</a:tableStyleId>
              </a:tblPr>
              <a:tblGrid>
                <a:gridCol w="4114800"/>
                <a:gridCol w="4114800"/>
              </a:tblGrid>
              <a:tr h="370840">
                <a:tc>
                  <a:txBody>
                    <a:bodyPr/>
                    <a:lstStyle/>
                    <a:p>
                      <a:r>
                        <a:rPr lang="en-US" dirty="0" smtClean="0"/>
                        <a:t>Incident</a:t>
                      </a:r>
                      <a:r>
                        <a:rPr lang="en-US" baseline="0" dirty="0" smtClean="0"/>
                        <a:t> neutron </a:t>
                      </a:r>
                      <a:r>
                        <a:rPr lang="en-US" baseline="0" dirty="0" err="1" smtClean="0"/>
                        <a:t>fluence</a:t>
                      </a:r>
                      <a:endParaRPr lang="en-US" dirty="0"/>
                    </a:p>
                  </a:txBody>
                  <a:tcPr/>
                </a:tc>
                <a:tc>
                  <a:txBody>
                    <a:bodyPr/>
                    <a:lstStyle/>
                    <a:p>
                      <a:r>
                        <a:rPr lang="en-US" dirty="0" err="1" smtClean="0">
                          <a:latin typeface="Symbol" pitchFamily="18" charset="2"/>
                        </a:rPr>
                        <a:t>f</a:t>
                      </a:r>
                      <a:r>
                        <a:rPr lang="en-US" baseline="-25000" dirty="0" err="1" smtClean="0"/>
                        <a:t>cold</a:t>
                      </a:r>
                      <a:r>
                        <a:rPr lang="en-US" dirty="0" smtClean="0"/>
                        <a:t> ~ 3x10</a:t>
                      </a:r>
                      <a:r>
                        <a:rPr lang="en-US" baseline="30000" dirty="0" smtClean="0"/>
                        <a:t>8</a:t>
                      </a:r>
                      <a:r>
                        <a:rPr lang="en-US" baseline="0" dirty="0" smtClean="0"/>
                        <a:t> n/s: </a:t>
                      </a:r>
                      <a:r>
                        <a:rPr lang="en-US" baseline="0" dirty="0" smtClean="0">
                          <a:latin typeface="Symbol" pitchFamily="18" charset="2"/>
                        </a:rPr>
                        <a:t>Dl</a:t>
                      </a:r>
                      <a:r>
                        <a:rPr lang="en-US" baseline="0" dirty="0" smtClean="0"/>
                        <a:t> ~ 0.3 Å FWHM</a:t>
                      </a:r>
                      <a:endParaRPr lang="en-US" dirty="0"/>
                    </a:p>
                  </a:txBody>
                  <a:tcPr/>
                </a:tc>
              </a:tr>
              <a:tr h="370840">
                <a:tc>
                  <a:txBody>
                    <a:bodyPr/>
                    <a:lstStyle/>
                    <a:p>
                      <a:r>
                        <a:rPr lang="en-US" dirty="0" smtClean="0"/>
                        <a:t>UCN density at</a:t>
                      </a:r>
                      <a:r>
                        <a:rPr lang="en-US" baseline="0" dirty="0" smtClean="0"/>
                        <a:t> beginning of measurement</a:t>
                      </a:r>
                      <a:endParaRPr lang="en-US" dirty="0"/>
                    </a:p>
                  </a:txBody>
                  <a:tcPr/>
                </a:tc>
                <a:tc>
                  <a:txBody>
                    <a:bodyPr/>
                    <a:lstStyle/>
                    <a:p>
                      <a:r>
                        <a:rPr lang="en-US" dirty="0" err="1" smtClean="0"/>
                        <a:t>n</a:t>
                      </a:r>
                      <a:r>
                        <a:rPr lang="en-US" baseline="-25000" dirty="0" err="1" smtClean="0"/>
                        <a:t>UCN</a:t>
                      </a:r>
                      <a:r>
                        <a:rPr lang="en-US" dirty="0" smtClean="0"/>
                        <a:t> ~ 100 </a:t>
                      </a:r>
                      <a:r>
                        <a:rPr lang="en-US" baseline="0" dirty="0" smtClean="0"/>
                        <a:t>cm</a:t>
                      </a:r>
                      <a:r>
                        <a:rPr lang="en-US" baseline="30000" dirty="0" smtClean="0"/>
                        <a:t>-3</a:t>
                      </a:r>
                      <a:endParaRPr lang="en-US" dirty="0"/>
                    </a:p>
                  </a:txBody>
                  <a:tcPr/>
                </a:tc>
              </a:tr>
              <a:tr h="370840">
                <a:tc>
                  <a:txBody>
                    <a:bodyPr/>
                    <a:lstStyle/>
                    <a:p>
                      <a:r>
                        <a:rPr lang="en-US" dirty="0" smtClean="0"/>
                        <a:t>Polarized</a:t>
                      </a:r>
                      <a:r>
                        <a:rPr lang="en-US" baseline="0" dirty="0" smtClean="0"/>
                        <a:t> </a:t>
                      </a:r>
                      <a:r>
                        <a:rPr lang="en-US" baseline="30000" dirty="0" smtClean="0"/>
                        <a:t>3</a:t>
                      </a:r>
                      <a:r>
                        <a:rPr lang="en-US" baseline="0" dirty="0" smtClean="0"/>
                        <a:t>He density</a:t>
                      </a:r>
                      <a:endParaRPr lang="en-US" dirty="0"/>
                    </a:p>
                  </a:txBody>
                  <a:tcPr/>
                </a:tc>
                <a:tc>
                  <a:txBody>
                    <a:bodyPr/>
                    <a:lstStyle/>
                    <a:p>
                      <a:r>
                        <a:rPr lang="en-US" dirty="0" smtClean="0"/>
                        <a:t>n</a:t>
                      </a:r>
                      <a:r>
                        <a:rPr lang="en-US" baseline="-25000" dirty="0" smtClean="0"/>
                        <a:t>3</a:t>
                      </a:r>
                      <a:r>
                        <a:rPr lang="en-US" baseline="0" dirty="0" smtClean="0"/>
                        <a:t> ~ 10</a:t>
                      </a:r>
                      <a:r>
                        <a:rPr lang="en-US" baseline="30000" dirty="0" smtClean="0"/>
                        <a:t>12</a:t>
                      </a:r>
                      <a:r>
                        <a:rPr lang="en-US" baseline="0" dirty="0" smtClean="0"/>
                        <a:t> cm</a:t>
                      </a:r>
                      <a:r>
                        <a:rPr lang="en-US" baseline="30000" dirty="0" smtClean="0"/>
                        <a:t>-3</a:t>
                      </a:r>
                      <a:r>
                        <a:rPr lang="en-US" baseline="0" dirty="0" smtClean="0"/>
                        <a:t>, n</a:t>
                      </a:r>
                      <a:r>
                        <a:rPr lang="en-US" baseline="-25000" dirty="0" smtClean="0"/>
                        <a:t>3</a:t>
                      </a:r>
                      <a:r>
                        <a:rPr lang="en-US" baseline="0" dirty="0" smtClean="0"/>
                        <a:t>/n</a:t>
                      </a:r>
                      <a:r>
                        <a:rPr lang="en-US" baseline="-25000" dirty="0" smtClean="0"/>
                        <a:t>4</a:t>
                      </a:r>
                      <a:r>
                        <a:rPr lang="en-US" baseline="0" dirty="0" smtClean="0"/>
                        <a:t> ~ 5x10</a:t>
                      </a:r>
                      <a:r>
                        <a:rPr lang="en-US" baseline="30000" dirty="0" smtClean="0"/>
                        <a:t>-11</a:t>
                      </a:r>
                      <a:endParaRPr lang="en-US" dirty="0"/>
                    </a:p>
                  </a:txBody>
                  <a:tcPr/>
                </a:tc>
              </a:tr>
              <a:tr h="370840">
                <a:tc>
                  <a:txBody>
                    <a:bodyPr/>
                    <a:lstStyle/>
                    <a:p>
                      <a:r>
                        <a:rPr lang="en-US" dirty="0" smtClean="0"/>
                        <a:t>Cell volume</a:t>
                      </a:r>
                      <a:endParaRPr lang="en-US" dirty="0"/>
                    </a:p>
                  </a:txBody>
                  <a:tcPr/>
                </a:tc>
                <a:tc>
                  <a:txBody>
                    <a:bodyPr/>
                    <a:lstStyle/>
                    <a:p>
                      <a:r>
                        <a:rPr lang="en-US" dirty="0" err="1" smtClean="0"/>
                        <a:t>x·y·z</a:t>
                      </a:r>
                      <a:r>
                        <a:rPr lang="en-US" baseline="0" dirty="0" smtClean="0"/>
                        <a:t> = </a:t>
                      </a:r>
                      <a:r>
                        <a:rPr lang="en-US" dirty="0" smtClean="0"/>
                        <a:t>7.6·10·40 cm</a:t>
                      </a:r>
                      <a:r>
                        <a:rPr lang="en-US" baseline="30000" dirty="0" smtClean="0"/>
                        <a:t>3</a:t>
                      </a:r>
                      <a:r>
                        <a:rPr lang="en-US" baseline="0" dirty="0" smtClean="0"/>
                        <a:t> = 3100 cm</a:t>
                      </a:r>
                      <a:r>
                        <a:rPr lang="en-US" baseline="30000" dirty="0" smtClean="0"/>
                        <a:t>3</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Holding field</a:t>
                      </a:r>
                      <a:endParaRPr lang="en-US" dirty="0"/>
                    </a:p>
                  </a:txBody>
                  <a:tcPr/>
                </a:tc>
                <a:tc>
                  <a:txBody>
                    <a:bodyPr/>
                    <a:lstStyle/>
                    <a:p>
                      <a:r>
                        <a:rPr lang="en-US" b="1" baseline="0" dirty="0" smtClean="0"/>
                        <a:t>B</a:t>
                      </a:r>
                      <a:r>
                        <a:rPr lang="en-US" b="1" baseline="-25000" dirty="0" smtClean="0"/>
                        <a:t>0</a:t>
                      </a:r>
                      <a:r>
                        <a:rPr lang="en-US" baseline="0" dirty="0" smtClean="0"/>
                        <a:t> ~ 10 </a:t>
                      </a:r>
                      <a:r>
                        <a:rPr lang="en-US" baseline="0" dirty="0" err="1" smtClean="0"/>
                        <a:t>mG</a:t>
                      </a:r>
                      <a:r>
                        <a:rPr lang="en-US" baseline="0" dirty="0" smtClean="0"/>
                        <a:t> </a:t>
                      </a:r>
                      <a:r>
                        <a:rPr lang="en-US" b="1" baseline="0" dirty="0" smtClean="0"/>
                        <a:t>x</a:t>
                      </a:r>
                      <a:endParaRPr lang="en-US" dirty="0"/>
                    </a:p>
                  </a:txBody>
                  <a:tcPr/>
                </a:tc>
              </a:tr>
              <a:tr h="370840">
                <a:tc>
                  <a:txBody>
                    <a:bodyPr/>
                    <a:lstStyle/>
                    <a:p>
                      <a:r>
                        <a:rPr lang="en-US" dirty="0" smtClean="0"/>
                        <a:t>Electric field</a:t>
                      </a:r>
                      <a:endParaRPr lang="en-US" dirty="0"/>
                    </a:p>
                  </a:txBody>
                  <a:tcPr/>
                </a:tc>
                <a:tc>
                  <a:txBody>
                    <a:bodyPr/>
                    <a:lstStyle/>
                    <a:p>
                      <a:r>
                        <a:rPr lang="en-US" b="1" dirty="0" smtClean="0"/>
                        <a:t>E</a:t>
                      </a:r>
                      <a:r>
                        <a:rPr lang="en-US" b="1" baseline="-25000" dirty="0" smtClean="0"/>
                        <a:t>0</a:t>
                      </a:r>
                      <a:r>
                        <a:rPr lang="en-US" baseline="0" dirty="0" smtClean="0"/>
                        <a:t> ~ </a:t>
                      </a:r>
                      <a:r>
                        <a:rPr lang="en-US" dirty="0" smtClean="0"/>
                        <a:t>50 kV/cm </a:t>
                      </a:r>
                      <a:r>
                        <a:rPr lang="en-US" b="1" dirty="0" smtClean="0"/>
                        <a:t>x</a:t>
                      </a:r>
                      <a:endParaRPr lang="en-US" dirty="0"/>
                    </a:p>
                  </a:txBody>
                  <a:tcPr/>
                </a:tc>
              </a:tr>
              <a:tr h="370840">
                <a:tc>
                  <a:txBody>
                    <a:bodyPr/>
                    <a:lstStyle/>
                    <a:p>
                      <a:r>
                        <a:rPr lang="en-US" dirty="0" smtClean="0"/>
                        <a:t>Precession frequencies</a:t>
                      </a:r>
                      <a:endParaRPr lang="en-US" dirty="0"/>
                    </a:p>
                  </a:txBody>
                  <a:tcPr/>
                </a:tc>
                <a:tc>
                  <a:txBody>
                    <a:bodyPr/>
                    <a:lstStyle/>
                    <a:p>
                      <a:r>
                        <a:rPr lang="en-US" dirty="0" smtClean="0"/>
                        <a:t>f</a:t>
                      </a:r>
                      <a:r>
                        <a:rPr lang="en-US" baseline="-25000" dirty="0" smtClean="0"/>
                        <a:t>n</a:t>
                      </a:r>
                      <a:r>
                        <a:rPr lang="en-US" baseline="0" dirty="0" smtClean="0"/>
                        <a:t> ~ 30 Hz, |</a:t>
                      </a:r>
                      <a:r>
                        <a:rPr lang="en-US" dirty="0" smtClean="0"/>
                        <a:t>f</a:t>
                      </a:r>
                      <a:r>
                        <a:rPr lang="en-US" baseline="-25000" dirty="0" smtClean="0"/>
                        <a:t>n</a:t>
                      </a:r>
                      <a:r>
                        <a:rPr lang="en-US" baseline="0" dirty="0" smtClean="0"/>
                        <a:t> – </a:t>
                      </a:r>
                      <a:r>
                        <a:rPr lang="en-US" dirty="0" smtClean="0"/>
                        <a:t>f</a:t>
                      </a:r>
                      <a:r>
                        <a:rPr lang="en-US" baseline="-25000" dirty="0" smtClean="0"/>
                        <a:t>3</a:t>
                      </a:r>
                      <a:r>
                        <a:rPr lang="en-US" baseline="0" dirty="0" smtClean="0"/>
                        <a:t>| ~ 3 Hz</a:t>
                      </a:r>
                      <a:endParaRPr lang="en-US" dirty="0"/>
                    </a:p>
                  </a:txBody>
                  <a:tcPr/>
                </a:tc>
              </a:tr>
              <a:tr h="370840">
                <a:tc>
                  <a:txBody>
                    <a:bodyPr/>
                    <a:lstStyle/>
                    <a:p>
                      <a:endParaRPr lang="en-US" dirty="0"/>
                    </a:p>
                  </a:txBody>
                  <a:tcPr/>
                </a:tc>
                <a:tc>
                  <a:txBody>
                    <a:bodyPr/>
                    <a:lstStyle/>
                    <a:p>
                      <a:endParaRPr lang="en-US"/>
                    </a:p>
                  </a:txBody>
                  <a:tcPr/>
                </a:tc>
              </a:tr>
              <a:tr h="370840">
                <a:tc>
                  <a:txBody>
                    <a:bodyPr/>
                    <a:lstStyle/>
                    <a:p>
                      <a:r>
                        <a:rPr lang="en-US" dirty="0" smtClean="0"/>
                        <a:t>Operating temperature</a:t>
                      </a:r>
                      <a:endParaRPr lang="en-US" dirty="0"/>
                    </a:p>
                  </a:txBody>
                  <a:tcPr/>
                </a:tc>
                <a:tc>
                  <a:txBody>
                    <a:bodyPr/>
                    <a:lstStyle/>
                    <a:p>
                      <a:r>
                        <a:rPr lang="en-US" dirty="0" smtClean="0"/>
                        <a:t>T</a:t>
                      </a:r>
                      <a:r>
                        <a:rPr lang="en-US" baseline="-25000" dirty="0" smtClean="0"/>
                        <a:t>op</a:t>
                      </a:r>
                      <a:r>
                        <a:rPr lang="en-US" baseline="0" dirty="0" smtClean="0"/>
                        <a:t> = 0.45 K</a:t>
                      </a:r>
                      <a:endParaRPr lang="en-US" dirty="0"/>
                    </a:p>
                  </a:txBody>
                  <a:tcPr/>
                </a:tc>
              </a:tr>
              <a:tr h="370840">
                <a:tc>
                  <a:txBody>
                    <a:bodyPr/>
                    <a:lstStyle/>
                    <a:p>
                      <a:r>
                        <a:rPr lang="en-US" dirty="0" smtClean="0"/>
                        <a:t>Refrigeration</a:t>
                      </a:r>
                      <a:endParaRPr lang="en-US" dirty="0"/>
                    </a:p>
                  </a:txBody>
                  <a:tcPr/>
                </a:tc>
                <a:tc>
                  <a:txBody>
                    <a:bodyPr/>
                    <a:lstStyle/>
                    <a:p>
                      <a:r>
                        <a:rPr lang="en-US" dirty="0" smtClean="0"/>
                        <a:t>~80 </a:t>
                      </a:r>
                      <a:r>
                        <a:rPr lang="en-US" dirty="0" err="1" smtClean="0"/>
                        <a:t>mW</a:t>
                      </a:r>
                      <a:r>
                        <a:rPr lang="en-US" dirty="0" smtClean="0"/>
                        <a:t> @</a:t>
                      </a:r>
                      <a:r>
                        <a:rPr lang="en-US" baseline="0" dirty="0" smtClean="0"/>
                        <a:t> 0.3 K</a:t>
                      </a:r>
                      <a:endParaRPr lang="en-US" dirty="0"/>
                    </a:p>
                  </a:txBody>
                  <a:tcPr/>
                </a:tc>
              </a:tr>
              <a:tr h="370840">
                <a:tc>
                  <a:txBody>
                    <a:bodyPr/>
                    <a:lstStyle/>
                    <a:p>
                      <a:endParaRPr lang="en-US"/>
                    </a:p>
                  </a:txBody>
                  <a:tcPr/>
                </a:tc>
                <a:tc>
                  <a:txBody>
                    <a:bodyPr/>
                    <a:lstStyle/>
                    <a:p>
                      <a:endParaRPr lang="en-US" dirty="0"/>
                    </a:p>
                  </a:txBody>
                  <a:tcPr/>
                </a:tc>
              </a:tr>
              <a:tr h="370840">
                <a:tc>
                  <a:txBody>
                    <a:bodyPr/>
                    <a:lstStyle/>
                    <a:p>
                      <a:r>
                        <a:rPr lang="en-US" dirty="0" smtClean="0"/>
                        <a:t>Official</a:t>
                      </a:r>
                      <a:r>
                        <a:rPr lang="en-US" baseline="0" dirty="0" smtClean="0"/>
                        <a:t> sensitivity (300 live days)</a:t>
                      </a:r>
                      <a:endParaRPr lang="en-US" dirty="0"/>
                    </a:p>
                  </a:txBody>
                  <a:tcPr/>
                </a:tc>
                <a:tc>
                  <a:txBody>
                    <a:bodyPr/>
                    <a:lstStyle/>
                    <a:p>
                      <a:r>
                        <a:rPr lang="en-US" dirty="0" err="1" smtClean="0">
                          <a:latin typeface="Symbol" pitchFamily="18" charset="2"/>
                        </a:rPr>
                        <a:t>D</a:t>
                      </a:r>
                      <a:r>
                        <a:rPr lang="en-US" dirty="0" err="1" smtClean="0"/>
                        <a:t>d</a:t>
                      </a:r>
                      <a:r>
                        <a:rPr lang="en-US" dirty="0" smtClean="0"/>
                        <a:t> = 7.8x10</a:t>
                      </a:r>
                      <a:r>
                        <a:rPr lang="en-US" baseline="30000" dirty="0" smtClean="0"/>
                        <a:t>-28</a:t>
                      </a:r>
                      <a:r>
                        <a:rPr lang="en-US" baseline="0" dirty="0" smtClean="0"/>
                        <a:t> </a:t>
                      </a:r>
                      <a:r>
                        <a:rPr lang="en-US" baseline="0" dirty="0" err="1" smtClean="0"/>
                        <a:t>e</a:t>
                      </a:r>
                      <a:r>
                        <a:rPr lang="en-US" dirty="0" err="1" smtClean="0"/>
                        <a:t>·cm</a:t>
                      </a:r>
                      <a:r>
                        <a:rPr lang="en-US" dirty="0" smtClean="0"/>
                        <a:t> (90% CL)</a:t>
                      </a:r>
                      <a:endParaRPr 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p:nvPr/>
        </p:nvGrpSpPr>
        <p:grpSpPr>
          <a:xfrm>
            <a:off x="4405795" y="2743199"/>
            <a:ext cx="4623905" cy="4016865"/>
            <a:chOff x="4405795" y="2743199"/>
            <a:chExt cx="4623905" cy="4016865"/>
          </a:xfrm>
        </p:grpSpPr>
        <p:pic>
          <p:nvPicPr>
            <p:cNvPr id="6" name="Picture 4" descr="groundbreaking"/>
            <p:cNvPicPr>
              <a:picLocks noChangeAspect="1" noChangeArrowheads="1"/>
            </p:cNvPicPr>
            <p:nvPr/>
          </p:nvPicPr>
          <p:blipFill>
            <a:blip r:embed="rId2" cstate="print"/>
            <a:srcRect t="4958" r="8000" b="5785"/>
            <a:stretch>
              <a:fillRect/>
            </a:stretch>
          </p:blipFill>
          <p:spPr bwMode="auto">
            <a:xfrm>
              <a:off x="4648200" y="2743199"/>
              <a:ext cx="4282673" cy="3351657"/>
            </a:xfrm>
            <a:prstGeom prst="rect">
              <a:avLst/>
            </a:prstGeom>
            <a:noFill/>
          </p:spPr>
        </p:pic>
        <p:sp>
          <p:nvSpPr>
            <p:cNvPr id="7" name="TextBox 6"/>
            <p:cNvSpPr txBox="1"/>
            <p:nvPr/>
          </p:nvSpPr>
          <p:spPr>
            <a:xfrm>
              <a:off x="4405795" y="6113733"/>
              <a:ext cx="4623905" cy="646331"/>
            </a:xfrm>
            <a:prstGeom prst="rect">
              <a:avLst/>
            </a:prstGeom>
            <a:noFill/>
          </p:spPr>
          <p:txBody>
            <a:bodyPr wrap="square" rtlCol="0">
              <a:spAutoFit/>
            </a:bodyPr>
            <a:lstStyle/>
            <a:p>
              <a:pPr algn="ctr"/>
              <a:r>
                <a:rPr lang="en-US" baseline="0" dirty="0" err="1" smtClean="0"/>
                <a:t>nEDM</a:t>
              </a:r>
              <a:r>
                <a:rPr lang="en-US" baseline="0" dirty="0" smtClean="0"/>
                <a:t> Hall Ground Breaking </a:t>
              </a:r>
            </a:p>
            <a:p>
              <a:pPr algn="ctr"/>
              <a:r>
                <a:rPr lang="en-US" baseline="0" dirty="0" smtClean="0"/>
                <a:t>(ORNL, 6 Feb. 09) “Shovel Ready”</a:t>
              </a:r>
              <a:endParaRPr lang="en-US" baseline="0" dirty="0"/>
            </a:p>
          </p:txBody>
        </p:sp>
      </p:grpSp>
      <p:sp>
        <p:nvSpPr>
          <p:cNvPr id="2" name="Title 1"/>
          <p:cNvSpPr>
            <a:spLocks noGrp="1"/>
          </p:cNvSpPr>
          <p:nvPr>
            <p:ph type="title"/>
          </p:nvPr>
        </p:nvSpPr>
        <p:spPr/>
        <p:txBody>
          <a:bodyPr/>
          <a:lstStyle/>
          <a:p>
            <a:r>
              <a:rPr lang="en-US" dirty="0" err="1" smtClean="0"/>
              <a:t>nEDM</a:t>
            </a:r>
            <a:r>
              <a:rPr lang="en-US" dirty="0" smtClean="0"/>
              <a:t> at SNS</a:t>
            </a:r>
            <a:endParaRPr lang="en-US" dirty="0"/>
          </a:p>
        </p:txBody>
      </p:sp>
      <p:pic>
        <p:nvPicPr>
          <p:cNvPr id="197634" name="Picture 2"/>
          <p:cNvPicPr>
            <a:picLocks noChangeAspect="1" noChangeArrowheads="1"/>
          </p:cNvPicPr>
          <p:nvPr/>
        </p:nvPicPr>
        <p:blipFill>
          <a:blip r:embed="rId3" cstate="print"/>
          <a:srcRect/>
          <a:stretch>
            <a:fillRect/>
          </a:stretch>
        </p:blipFill>
        <p:spPr bwMode="auto">
          <a:xfrm>
            <a:off x="228600" y="914400"/>
            <a:ext cx="4400550" cy="3139059"/>
          </a:xfrm>
          <a:prstGeom prst="rect">
            <a:avLst/>
          </a:prstGeom>
          <a:noFill/>
          <a:ln w="9525">
            <a:noFill/>
            <a:miter lim="800000"/>
            <a:headEnd/>
            <a:tailEnd/>
          </a:ln>
          <a:effectLst/>
        </p:spPr>
      </p:pic>
      <p:sp>
        <p:nvSpPr>
          <p:cNvPr id="5" name="TextBox 4"/>
          <p:cNvSpPr txBox="1"/>
          <p:nvPr/>
        </p:nvSpPr>
        <p:spPr>
          <a:xfrm>
            <a:off x="548051" y="152400"/>
            <a:ext cx="3704861" cy="707886"/>
          </a:xfrm>
          <a:prstGeom prst="rect">
            <a:avLst/>
          </a:prstGeom>
          <a:noFill/>
        </p:spPr>
        <p:txBody>
          <a:bodyPr wrap="none" rtlCol="0">
            <a:spAutoFit/>
          </a:bodyPr>
          <a:lstStyle/>
          <a:p>
            <a:pPr algn="ctr"/>
            <a:r>
              <a:rPr lang="en-US" sz="2000" baseline="0" dirty="0" err="1" smtClean="0"/>
              <a:t>Spallation</a:t>
            </a:r>
            <a:r>
              <a:rPr lang="en-US" sz="2000" baseline="0" dirty="0" smtClean="0"/>
              <a:t> Neutron Source</a:t>
            </a:r>
          </a:p>
          <a:p>
            <a:pPr algn="ctr"/>
            <a:r>
              <a:rPr lang="en-US" sz="2000" baseline="0" dirty="0" smtClean="0"/>
              <a:t>Oak Ridge National Laboratory</a:t>
            </a:r>
            <a:endParaRPr lang="en-US" sz="2000" baseline="0" dirty="0"/>
          </a:p>
        </p:txBody>
      </p:sp>
      <p:cxnSp>
        <p:nvCxnSpPr>
          <p:cNvPr id="9" name="Straight Connector 8"/>
          <p:cNvCxnSpPr/>
          <p:nvPr/>
        </p:nvCxnSpPr>
        <p:spPr bwMode="auto">
          <a:xfrm>
            <a:off x="3043238" y="2471738"/>
            <a:ext cx="1585912" cy="27146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16200000" flipH="1">
            <a:off x="2057400" y="3500437"/>
            <a:ext cx="3486150" cy="1628775"/>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nEDM</a:t>
            </a:r>
            <a:r>
              <a:rPr lang="en-US" dirty="0" smtClean="0"/>
              <a:t> at SNS</a:t>
            </a:r>
            <a:endParaRPr lang="en-US" dirty="0"/>
          </a:p>
        </p:txBody>
      </p:sp>
      <p:pic>
        <p:nvPicPr>
          <p:cNvPr id="197634" name="Picture 2"/>
          <p:cNvPicPr>
            <a:picLocks noChangeAspect="1" noChangeArrowheads="1"/>
          </p:cNvPicPr>
          <p:nvPr/>
        </p:nvPicPr>
        <p:blipFill>
          <a:blip r:embed="rId2" cstate="print"/>
          <a:srcRect/>
          <a:stretch>
            <a:fillRect/>
          </a:stretch>
        </p:blipFill>
        <p:spPr bwMode="auto">
          <a:xfrm>
            <a:off x="228600" y="914400"/>
            <a:ext cx="4400550" cy="3139059"/>
          </a:xfrm>
          <a:prstGeom prst="rect">
            <a:avLst/>
          </a:prstGeom>
          <a:noFill/>
          <a:ln w="9525">
            <a:noFill/>
            <a:miter lim="800000"/>
            <a:headEnd/>
            <a:tailEnd/>
          </a:ln>
          <a:effectLst/>
        </p:spPr>
      </p:pic>
      <p:cxnSp>
        <p:nvCxnSpPr>
          <p:cNvPr id="11" name="Straight Connector 10"/>
          <p:cNvCxnSpPr/>
          <p:nvPr/>
        </p:nvCxnSpPr>
        <p:spPr bwMode="auto">
          <a:xfrm rot="16200000" flipH="1">
            <a:off x="2057400" y="3500437"/>
            <a:ext cx="3486150" cy="1628775"/>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4" name="Group 14"/>
          <p:cNvGrpSpPr/>
          <p:nvPr/>
        </p:nvGrpSpPr>
        <p:grpSpPr>
          <a:xfrm>
            <a:off x="4520095" y="2821242"/>
            <a:ext cx="4623905" cy="3731958"/>
            <a:chOff x="4481513" y="2800049"/>
            <a:chExt cx="4623905" cy="3731958"/>
          </a:xfrm>
        </p:grpSpPr>
        <p:sp>
          <p:nvSpPr>
            <p:cNvPr id="14" name="TextBox 13"/>
            <p:cNvSpPr txBox="1"/>
            <p:nvPr/>
          </p:nvSpPr>
          <p:spPr>
            <a:xfrm>
              <a:off x="4481513" y="6162675"/>
              <a:ext cx="4623905" cy="369332"/>
            </a:xfrm>
            <a:prstGeom prst="rect">
              <a:avLst/>
            </a:prstGeom>
            <a:noFill/>
          </p:spPr>
          <p:txBody>
            <a:bodyPr wrap="square" rtlCol="0">
              <a:spAutoFit/>
            </a:bodyPr>
            <a:lstStyle/>
            <a:p>
              <a:pPr algn="ctr"/>
              <a:r>
                <a:rPr lang="en-US" baseline="0" dirty="0" err="1" smtClean="0"/>
                <a:t>nEDM</a:t>
              </a:r>
              <a:r>
                <a:rPr lang="en-US" baseline="0" dirty="0" smtClean="0"/>
                <a:t> Hall July 09 (now complete)</a:t>
              </a:r>
              <a:endParaRPr lang="en-US" baseline="0" dirty="0"/>
            </a:p>
          </p:txBody>
        </p:sp>
        <p:pic>
          <p:nvPicPr>
            <p:cNvPr id="13" name="Picture 12" descr="EDM_hall.tiff"/>
            <p:cNvPicPr>
              <a:picLocks noChangeAspect="1"/>
            </p:cNvPicPr>
            <p:nvPr/>
          </p:nvPicPr>
          <p:blipFill>
            <a:blip r:embed="rId3" cstate="print"/>
            <a:stretch>
              <a:fillRect/>
            </a:stretch>
          </p:blipFill>
          <p:spPr>
            <a:xfrm>
              <a:off x="4648200" y="2800049"/>
              <a:ext cx="4301852" cy="3219752"/>
            </a:xfrm>
            <a:prstGeom prst="rect">
              <a:avLst/>
            </a:prstGeom>
          </p:spPr>
        </p:pic>
      </p:grpSp>
      <p:cxnSp>
        <p:nvCxnSpPr>
          <p:cNvPr id="15" name="Straight Connector 14"/>
          <p:cNvCxnSpPr/>
          <p:nvPr/>
        </p:nvCxnSpPr>
        <p:spPr bwMode="auto">
          <a:xfrm>
            <a:off x="3043238" y="2471738"/>
            <a:ext cx="1585912" cy="27146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6" name="TextBox 15"/>
          <p:cNvSpPr txBox="1"/>
          <p:nvPr/>
        </p:nvSpPr>
        <p:spPr>
          <a:xfrm>
            <a:off x="548051" y="152400"/>
            <a:ext cx="3704861" cy="707886"/>
          </a:xfrm>
          <a:prstGeom prst="rect">
            <a:avLst/>
          </a:prstGeom>
          <a:noFill/>
        </p:spPr>
        <p:txBody>
          <a:bodyPr wrap="none" rtlCol="0">
            <a:spAutoFit/>
          </a:bodyPr>
          <a:lstStyle/>
          <a:p>
            <a:pPr algn="ctr"/>
            <a:r>
              <a:rPr lang="en-US" sz="2000" baseline="0" dirty="0" err="1" smtClean="0"/>
              <a:t>Spallation</a:t>
            </a:r>
            <a:r>
              <a:rPr lang="en-US" sz="2000" baseline="0" dirty="0" smtClean="0"/>
              <a:t> Neutron Source</a:t>
            </a:r>
          </a:p>
          <a:p>
            <a:pPr algn="ctr"/>
            <a:r>
              <a:rPr lang="en-US" sz="2000" baseline="0" dirty="0" smtClean="0"/>
              <a:t>Oak Ridge National Laboratory</a:t>
            </a:r>
            <a:endParaRPr lang="en-US" sz="2000" baseline="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4" cstate="print"/>
          <a:srcRect/>
          <a:stretch>
            <a:fillRect/>
          </a:stretch>
        </p:blipFill>
        <p:spPr bwMode="auto">
          <a:xfrm flipH="1">
            <a:off x="1524000" y="762000"/>
            <a:ext cx="6505576" cy="5898552"/>
          </a:xfrm>
          <a:prstGeom prst="rect">
            <a:avLst/>
          </a:prstGeom>
          <a:noFill/>
          <a:ln w="9525">
            <a:noFill/>
            <a:miter lim="800000"/>
            <a:headEnd/>
            <a:tailEnd/>
          </a:ln>
          <a:effectLst/>
        </p:spPr>
      </p:pic>
      <p:pic>
        <p:nvPicPr>
          <p:cNvPr id="18" name="Picture 17" descr="StiffTech copy.jpg"/>
          <p:cNvPicPr>
            <a:picLocks noChangeAspect="1"/>
          </p:cNvPicPr>
          <p:nvPr/>
        </p:nvPicPr>
        <p:blipFill>
          <a:blip r:embed="rId5" cstate="print"/>
          <a:srcRect t="1557"/>
          <a:stretch>
            <a:fillRect/>
          </a:stretch>
        </p:blipFill>
        <p:spPr>
          <a:xfrm>
            <a:off x="8153400" y="4854068"/>
            <a:ext cx="838200" cy="2003932"/>
          </a:xfrm>
          <a:prstGeom prst="rect">
            <a:avLst/>
          </a:prstGeom>
        </p:spPr>
      </p:pic>
      <p:graphicFrame>
        <p:nvGraphicFramePr>
          <p:cNvPr id="6" name="Object 34"/>
          <p:cNvGraphicFramePr>
            <a:graphicFrameLocks noChangeAspect="1"/>
          </p:cNvGraphicFramePr>
          <p:nvPr>
            <p:ph idx="4294967295"/>
          </p:nvPr>
        </p:nvGraphicFramePr>
        <p:xfrm>
          <a:off x="0" y="3827463"/>
          <a:ext cx="127000" cy="165100"/>
        </p:xfrm>
        <a:graphic>
          <a:graphicData uri="http://schemas.openxmlformats.org/presentationml/2006/ole">
            <p:oleObj spid="_x0000_s89091" name="Equation" r:id="rId6" imgW="126720" imgH="164880" progId="">
              <p:embed/>
            </p:oleObj>
          </a:graphicData>
        </a:graphic>
      </p:graphicFrame>
      <p:sp>
        <p:nvSpPr>
          <p:cNvPr id="2" name="Title 1"/>
          <p:cNvSpPr>
            <a:spLocks noGrp="1"/>
          </p:cNvSpPr>
          <p:nvPr>
            <p:ph type="title" idx="4294967295"/>
          </p:nvPr>
        </p:nvSpPr>
        <p:spPr>
          <a:xfrm>
            <a:off x="0" y="0"/>
            <a:ext cx="8229600" cy="762000"/>
          </a:xfrm>
        </p:spPr>
        <p:txBody>
          <a:bodyPr>
            <a:normAutofit fontScale="90000"/>
          </a:bodyPr>
          <a:lstStyle/>
          <a:p>
            <a:r>
              <a:rPr lang="en-US" dirty="0" smtClean="0">
                <a:solidFill>
                  <a:srgbClr val="002060"/>
                </a:solidFill>
              </a:rPr>
              <a:t>Apparatus Overview</a:t>
            </a:r>
            <a:endParaRPr lang="en-US" dirty="0">
              <a:solidFill>
                <a:srgbClr val="002060"/>
              </a:solidFill>
            </a:endParaRPr>
          </a:p>
        </p:txBody>
      </p:sp>
      <p:sp>
        <p:nvSpPr>
          <p:cNvPr id="5" name="Line 33"/>
          <p:cNvSpPr>
            <a:spLocks noChangeShapeType="1"/>
          </p:cNvSpPr>
          <p:nvPr/>
        </p:nvSpPr>
        <p:spPr bwMode="auto">
          <a:xfrm flipH="1" flipV="1">
            <a:off x="6400800" y="5470498"/>
            <a:ext cx="1541890" cy="429370"/>
          </a:xfrm>
          <a:prstGeom prst="line">
            <a:avLst/>
          </a:prstGeom>
          <a:noFill/>
          <a:ln w="57150">
            <a:solidFill>
              <a:srgbClr val="006699"/>
            </a:solidFill>
            <a:round/>
            <a:headEnd/>
            <a:tailEnd type="triangle" w="med" len="med"/>
          </a:ln>
          <a:effectLst/>
        </p:spPr>
        <p:txBody>
          <a:bodyPr/>
          <a:lstStyle/>
          <a:p>
            <a:endParaRPr lang="en-US">
              <a:solidFill>
                <a:srgbClr val="002060"/>
              </a:solidFill>
            </a:endParaRPr>
          </a:p>
        </p:txBody>
      </p:sp>
      <p:sp>
        <p:nvSpPr>
          <p:cNvPr id="25" name="Text Box 4"/>
          <p:cNvSpPr txBox="1">
            <a:spLocks noChangeArrowheads="1"/>
          </p:cNvSpPr>
          <p:nvPr/>
        </p:nvSpPr>
        <p:spPr bwMode="auto">
          <a:xfrm>
            <a:off x="76200" y="2263775"/>
            <a:ext cx="2255838" cy="646331"/>
          </a:xfrm>
          <a:prstGeom prst="rect">
            <a:avLst/>
          </a:prstGeom>
          <a:noFill/>
          <a:ln w="9525">
            <a:noFill/>
            <a:miter lim="800000"/>
            <a:headEnd/>
            <a:tailEnd/>
          </a:ln>
          <a:effectLst/>
        </p:spPr>
        <p:txBody>
          <a:bodyPr>
            <a:spAutoFit/>
          </a:bodyPr>
          <a:lstStyle/>
          <a:p>
            <a:pPr eaLnBrk="0" hangingPunct="0">
              <a:spcBef>
                <a:spcPct val="50000"/>
              </a:spcBef>
            </a:pPr>
            <a:r>
              <a:rPr lang="en-US" baseline="0" dirty="0">
                <a:solidFill>
                  <a:srgbClr val="002060"/>
                </a:solidFill>
              </a:rPr>
              <a:t>Dilution r</a:t>
            </a:r>
            <a:r>
              <a:rPr lang="en-US" baseline="0" dirty="0" smtClean="0">
                <a:solidFill>
                  <a:srgbClr val="002060"/>
                </a:solidFill>
              </a:rPr>
              <a:t>efrigerator</a:t>
            </a:r>
            <a:br>
              <a:rPr lang="en-US" baseline="0" dirty="0" smtClean="0">
                <a:solidFill>
                  <a:srgbClr val="002060"/>
                </a:solidFill>
              </a:rPr>
            </a:br>
            <a:r>
              <a:rPr lang="en-US" baseline="0" dirty="0" smtClean="0">
                <a:solidFill>
                  <a:srgbClr val="002060"/>
                </a:solidFill>
              </a:rPr>
              <a:t>mixing </a:t>
            </a:r>
            <a:r>
              <a:rPr lang="en-US" baseline="0" dirty="0">
                <a:solidFill>
                  <a:srgbClr val="002060"/>
                </a:solidFill>
              </a:rPr>
              <a:t>v</a:t>
            </a:r>
            <a:r>
              <a:rPr lang="en-US" baseline="0" dirty="0" smtClean="0">
                <a:solidFill>
                  <a:srgbClr val="002060"/>
                </a:solidFill>
              </a:rPr>
              <a:t>olume</a:t>
            </a:r>
            <a:endParaRPr lang="en-US" baseline="0" dirty="0">
              <a:solidFill>
                <a:srgbClr val="002060"/>
              </a:solidFill>
            </a:endParaRPr>
          </a:p>
        </p:txBody>
      </p:sp>
      <p:sp>
        <p:nvSpPr>
          <p:cNvPr id="26" name="Line 6"/>
          <p:cNvSpPr>
            <a:spLocks noChangeShapeType="1"/>
          </p:cNvSpPr>
          <p:nvPr/>
        </p:nvSpPr>
        <p:spPr bwMode="auto">
          <a:xfrm>
            <a:off x="1905000" y="2743200"/>
            <a:ext cx="892792" cy="559558"/>
          </a:xfrm>
          <a:prstGeom prst="line">
            <a:avLst/>
          </a:prstGeom>
          <a:noFill/>
          <a:ln w="9525">
            <a:solidFill>
              <a:srgbClr val="002060"/>
            </a:solidFill>
            <a:round/>
            <a:headEnd/>
            <a:tailEnd type="triangle" w="med" len="med"/>
          </a:ln>
          <a:effectLst/>
        </p:spPr>
        <p:txBody>
          <a:bodyPr/>
          <a:lstStyle/>
          <a:p>
            <a:endParaRPr lang="en-US">
              <a:solidFill>
                <a:srgbClr val="002060"/>
              </a:solidFill>
            </a:endParaRPr>
          </a:p>
        </p:txBody>
      </p:sp>
      <p:sp>
        <p:nvSpPr>
          <p:cNvPr id="27" name="Text Box 8"/>
          <p:cNvSpPr txBox="1">
            <a:spLocks noChangeArrowheads="1"/>
          </p:cNvSpPr>
          <p:nvPr/>
        </p:nvSpPr>
        <p:spPr bwMode="auto">
          <a:xfrm>
            <a:off x="76200" y="1492250"/>
            <a:ext cx="2005012" cy="641350"/>
          </a:xfrm>
          <a:prstGeom prst="rect">
            <a:avLst/>
          </a:prstGeom>
          <a:noFill/>
          <a:ln w="9525">
            <a:noFill/>
            <a:miter lim="800000"/>
            <a:headEnd/>
            <a:tailEnd/>
          </a:ln>
          <a:effectLst/>
        </p:spPr>
        <p:txBody>
          <a:bodyPr>
            <a:spAutoFit/>
          </a:bodyPr>
          <a:lstStyle/>
          <a:p>
            <a:pPr eaLnBrk="0" hangingPunct="0">
              <a:spcBef>
                <a:spcPct val="50000"/>
              </a:spcBef>
            </a:pPr>
            <a:r>
              <a:rPr lang="en-US" baseline="0" dirty="0">
                <a:solidFill>
                  <a:srgbClr val="002060"/>
                </a:solidFill>
              </a:rPr>
              <a:t>DR </a:t>
            </a:r>
            <a:r>
              <a:rPr lang="en-US" baseline="0" dirty="0" err="1">
                <a:solidFill>
                  <a:srgbClr val="002060"/>
                </a:solidFill>
              </a:rPr>
              <a:t>LHe</a:t>
            </a:r>
            <a:r>
              <a:rPr lang="en-US" baseline="0" dirty="0">
                <a:solidFill>
                  <a:srgbClr val="002060"/>
                </a:solidFill>
              </a:rPr>
              <a:t> </a:t>
            </a:r>
            <a:r>
              <a:rPr lang="en-US" baseline="0" dirty="0" smtClean="0">
                <a:solidFill>
                  <a:srgbClr val="002060"/>
                </a:solidFill>
              </a:rPr>
              <a:t>volume (~300 liters)</a:t>
            </a:r>
            <a:endParaRPr lang="en-US" baseline="0" dirty="0">
              <a:solidFill>
                <a:srgbClr val="002060"/>
              </a:solidFill>
            </a:endParaRPr>
          </a:p>
        </p:txBody>
      </p:sp>
      <p:sp>
        <p:nvSpPr>
          <p:cNvPr id="28" name="Line 9"/>
          <p:cNvSpPr>
            <a:spLocks noChangeShapeType="1"/>
          </p:cNvSpPr>
          <p:nvPr/>
        </p:nvSpPr>
        <p:spPr bwMode="auto">
          <a:xfrm>
            <a:off x="1733267" y="1883389"/>
            <a:ext cx="859808" cy="559559"/>
          </a:xfrm>
          <a:prstGeom prst="line">
            <a:avLst/>
          </a:prstGeom>
          <a:noFill/>
          <a:ln w="9525">
            <a:solidFill>
              <a:srgbClr val="002060"/>
            </a:solidFill>
            <a:round/>
            <a:headEnd/>
            <a:tailEnd type="triangle" w="med" len="med"/>
          </a:ln>
          <a:effectLst/>
        </p:spPr>
        <p:txBody>
          <a:bodyPr/>
          <a:lstStyle/>
          <a:p>
            <a:endParaRPr lang="en-US">
              <a:solidFill>
                <a:srgbClr val="002060"/>
              </a:solidFill>
            </a:endParaRPr>
          </a:p>
        </p:txBody>
      </p:sp>
      <p:sp>
        <p:nvSpPr>
          <p:cNvPr id="32" name="Text Box 13"/>
          <p:cNvSpPr txBox="1">
            <a:spLocks noChangeArrowheads="1"/>
          </p:cNvSpPr>
          <p:nvPr/>
        </p:nvSpPr>
        <p:spPr bwMode="auto">
          <a:xfrm>
            <a:off x="4800600" y="1219200"/>
            <a:ext cx="1670050" cy="641350"/>
          </a:xfrm>
          <a:prstGeom prst="rect">
            <a:avLst/>
          </a:prstGeom>
          <a:noFill/>
          <a:ln w="9525">
            <a:noFill/>
            <a:miter lim="800000"/>
            <a:headEnd/>
            <a:tailEnd/>
          </a:ln>
          <a:effectLst/>
        </p:spPr>
        <p:txBody>
          <a:bodyPr>
            <a:spAutoFit/>
          </a:bodyPr>
          <a:lstStyle/>
          <a:p>
            <a:pPr eaLnBrk="0" hangingPunct="0">
              <a:spcBef>
                <a:spcPct val="50000"/>
              </a:spcBef>
            </a:pPr>
            <a:r>
              <a:rPr lang="en-US" sz="2400" baseline="30000" dirty="0">
                <a:solidFill>
                  <a:srgbClr val="002060"/>
                </a:solidFill>
              </a:rPr>
              <a:t>3</a:t>
            </a:r>
            <a:r>
              <a:rPr lang="en-US" baseline="0" dirty="0">
                <a:solidFill>
                  <a:srgbClr val="002060"/>
                </a:solidFill>
              </a:rPr>
              <a:t>He </a:t>
            </a:r>
            <a:r>
              <a:rPr lang="en-US" baseline="0" dirty="0" smtClean="0">
                <a:solidFill>
                  <a:srgbClr val="002060"/>
                </a:solidFill>
              </a:rPr>
              <a:t>injection volume</a:t>
            </a:r>
            <a:endParaRPr lang="en-US" baseline="0" dirty="0">
              <a:solidFill>
                <a:srgbClr val="002060"/>
              </a:solidFill>
            </a:endParaRPr>
          </a:p>
        </p:txBody>
      </p:sp>
      <p:sp>
        <p:nvSpPr>
          <p:cNvPr id="33" name="Line 14"/>
          <p:cNvSpPr>
            <a:spLocks noChangeShapeType="1"/>
          </p:cNvSpPr>
          <p:nvPr/>
        </p:nvSpPr>
        <p:spPr bwMode="auto">
          <a:xfrm flipH="1">
            <a:off x="3384644" y="1524000"/>
            <a:ext cx="1415956" cy="1219200"/>
          </a:xfrm>
          <a:prstGeom prst="line">
            <a:avLst/>
          </a:prstGeom>
          <a:noFill/>
          <a:ln w="9525">
            <a:solidFill>
              <a:srgbClr val="002060"/>
            </a:solidFill>
            <a:round/>
            <a:headEnd/>
            <a:tailEnd type="triangle" w="med" len="med"/>
          </a:ln>
          <a:effectLst/>
        </p:spPr>
        <p:txBody>
          <a:bodyPr/>
          <a:lstStyle/>
          <a:p>
            <a:endParaRPr lang="en-US">
              <a:solidFill>
                <a:srgbClr val="002060"/>
              </a:solidFill>
            </a:endParaRPr>
          </a:p>
        </p:txBody>
      </p:sp>
      <p:sp>
        <p:nvSpPr>
          <p:cNvPr id="34" name="Text Box 15"/>
          <p:cNvSpPr txBox="1">
            <a:spLocks noChangeArrowheads="1"/>
          </p:cNvSpPr>
          <p:nvPr/>
        </p:nvSpPr>
        <p:spPr bwMode="auto">
          <a:xfrm>
            <a:off x="4854575" y="2622550"/>
            <a:ext cx="2520950" cy="641350"/>
          </a:xfrm>
          <a:prstGeom prst="rect">
            <a:avLst/>
          </a:prstGeom>
          <a:noFill/>
          <a:ln w="9525">
            <a:noFill/>
            <a:miter lim="800000"/>
            <a:headEnd/>
            <a:tailEnd/>
          </a:ln>
          <a:effectLst/>
        </p:spPr>
        <p:txBody>
          <a:bodyPr>
            <a:spAutoFit/>
          </a:bodyPr>
          <a:lstStyle/>
          <a:p>
            <a:pPr eaLnBrk="0" hangingPunct="0">
              <a:spcBef>
                <a:spcPct val="50000"/>
              </a:spcBef>
            </a:pPr>
            <a:r>
              <a:rPr lang="en-US" baseline="0" dirty="0">
                <a:solidFill>
                  <a:srgbClr val="002060"/>
                </a:solidFill>
              </a:rPr>
              <a:t>Central </a:t>
            </a:r>
            <a:r>
              <a:rPr lang="en-US" baseline="0" dirty="0" err="1">
                <a:solidFill>
                  <a:srgbClr val="002060"/>
                </a:solidFill>
              </a:rPr>
              <a:t>LHe</a:t>
            </a:r>
            <a:r>
              <a:rPr lang="en-US" baseline="0" dirty="0">
                <a:solidFill>
                  <a:srgbClr val="002060"/>
                </a:solidFill>
              </a:rPr>
              <a:t> </a:t>
            </a:r>
            <a:r>
              <a:rPr lang="en-US" baseline="0" dirty="0" smtClean="0">
                <a:solidFill>
                  <a:srgbClr val="002060"/>
                </a:solidFill>
              </a:rPr>
              <a:t>volume </a:t>
            </a:r>
            <a:r>
              <a:rPr lang="en-US" baseline="0" dirty="0">
                <a:solidFill>
                  <a:srgbClr val="002060"/>
                </a:solidFill>
              </a:rPr>
              <a:t>(~1000 Liters)</a:t>
            </a:r>
          </a:p>
        </p:txBody>
      </p:sp>
      <p:sp>
        <p:nvSpPr>
          <p:cNvPr id="35" name="Line 16"/>
          <p:cNvSpPr>
            <a:spLocks noChangeShapeType="1"/>
          </p:cNvSpPr>
          <p:nvPr/>
        </p:nvSpPr>
        <p:spPr bwMode="auto">
          <a:xfrm flipH="1">
            <a:off x="4585648" y="3261816"/>
            <a:ext cx="1078172" cy="1201002"/>
          </a:xfrm>
          <a:prstGeom prst="line">
            <a:avLst/>
          </a:prstGeom>
          <a:noFill/>
          <a:ln w="9525">
            <a:solidFill>
              <a:srgbClr val="002060"/>
            </a:solidFill>
            <a:round/>
            <a:headEnd/>
            <a:tailEnd type="triangle" w="med" len="med"/>
          </a:ln>
          <a:effectLst/>
        </p:spPr>
        <p:txBody>
          <a:bodyPr/>
          <a:lstStyle/>
          <a:p>
            <a:endParaRPr lang="en-US">
              <a:solidFill>
                <a:srgbClr val="002060"/>
              </a:solidFill>
            </a:endParaRPr>
          </a:p>
        </p:txBody>
      </p:sp>
      <p:sp>
        <p:nvSpPr>
          <p:cNvPr id="37" name="Text Box 18"/>
          <p:cNvSpPr txBox="1">
            <a:spLocks noChangeArrowheads="1"/>
          </p:cNvSpPr>
          <p:nvPr/>
        </p:nvSpPr>
        <p:spPr bwMode="auto">
          <a:xfrm>
            <a:off x="6719887" y="3260725"/>
            <a:ext cx="2043113" cy="641350"/>
          </a:xfrm>
          <a:prstGeom prst="rect">
            <a:avLst/>
          </a:prstGeom>
          <a:noFill/>
          <a:ln w="9525">
            <a:noFill/>
            <a:miter lim="800000"/>
            <a:headEnd/>
            <a:tailEnd/>
          </a:ln>
          <a:effectLst/>
        </p:spPr>
        <p:txBody>
          <a:bodyPr>
            <a:spAutoFit/>
          </a:bodyPr>
          <a:lstStyle/>
          <a:p>
            <a:pPr eaLnBrk="0" hangingPunct="0">
              <a:spcBef>
                <a:spcPct val="50000"/>
              </a:spcBef>
            </a:pPr>
            <a:r>
              <a:rPr lang="en-US" baseline="0" dirty="0">
                <a:solidFill>
                  <a:srgbClr val="002060"/>
                </a:solidFill>
              </a:rPr>
              <a:t>Re-entrant </a:t>
            </a:r>
            <a:r>
              <a:rPr lang="en-US" baseline="0" dirty="0" smtClean="0">
                <a:solidFill>
                  <a:srgbClr val="002060"/>
                </a:solidFill>
              </a:rPr>
              <a:t>insert </a:t>
            </a:r>
            <a:r>
              <a:rPr lang="en-US" baseline="0" dirty="0">
                <a:solidFill>
                  <a:srgbClr val="002060"/>
                </a:solidFill>
              </a:rPr>
              <a:t>for </a:t>
            </a:r>
            <a:r>
              <a:rPr lang="en-US" baseline="0" dirty="0" smtClean="0">
                <a:solidFill>
                  <a:srgbClr val="002060"/>
                </a:solidFill>
              </a:rPr>
              <a:t>neutron guide</a:t>
            </a:r>
            <a:endParaRPr lang="en-US" baseline="0" dirty="0">
              <a:solidFill>
                <a:srgbClr val="002060"/>
              </a:solidFill>
            </a:endParaRPr>
          </a:p>
        </p:txBody>
      </p:sp>
      <p:sp>
        <p:nvSpPr>
          <p:cNvPr id="38" name="Line 19"/>
          <p:cNvSpPr>
            <a:spLocks noChangeShapeType="1"/>
          </p:cNvSpPr>
          <p:nvPr/>
        </p:nvSpPr>
        <p:spPr bwMode="auto">
          <a:xfrm flipH="1">
            <a:off x="5773002" y="3575713"/>
            <a:ext cx="914399" cy="1364777"/>
          </a:xfrm>
          <a:prstGeom prst="line">
            <a:avLst/>
          </a:prstGeom>
          <a:noFill/>
          <a:ln w="9525">
            <a:solidFill>
              <a:srgbClr val="002060"/>
            </a:solidFill>
            <a:round/>
            <a:headEnd/>
            <a:tailEnd type="triangle" w="med" len="med"/>
          </a:ln>
          <a:effectLst/>
        </p:spPr>
        <p:txBody>
          <a:bodyPr/>
          <a:lstStyle/>
          <a:p>
            <a:endParaRPr lang="en-US">
              <a:solidFill>
                <a:srgbClr val="002060"/>
              </a:solidFill>
            </a:endParaRPr>
          </a:p>
        </p:txBody>
      </p:sp>
      <p:sp>
        <p:nvSpPr>
          <p:cNvPr id="41" name="Text Box 31"/>
          <p:cNvSpPr txBox="1">
            <a:spLocks noChangeArrowheads="1"/>
          </p:cNvSpPr>
          <p:nvPr/>
        </p:nvSpPr>
        <p:spPr bwMode="auto">
          <a:xfrm>
            <a:off x="1671093" y="6082447"/>
            <a:ext cx="3206750" cy="641350"/>
          </a:xfrm>
          <a:prstGeom prst="rect">
            <a:avLst/>
          </a:prstGeom>
          <a:noFill/>
          <a:ln w="9525">
            <a:noFill/>
            <a:miter lim="800000"/>
            <a:headEnd/>
            <a:tailEnd/>
          </a:ln>
          <a:effectLst/>
        </p:spPr>
        <p:txBody>
          <a:bodyPr>
            <a:spAutoFit/>
          </a:bodyPr>
          <a:lstStyle/>
          <a:p>
            <a:pPr eaLnBrk="0" hangingPunct="0">
              <a:spcBef>
                <a:spcPct val="50000"/>
              </a:spcBef>
            </a:pPr>
            <a:r>
              <a:rPr lang="en-US" baseline="0" dirty="0">
                <a:solidFill>
                  <a:srgbClr val="002060"/>
                </a:solidFill>
              </a:rPr>
              <a:t>Measurement cell/electrode assembly</a:t>
            </a:r>
          </a:p>
        </p:txBody>
      </p:sp>
      <p:sp>
        <p:nvSpPr>
          <p:cNvPr id="42" name="Line 32"/>
          <p:cNvSpPr>
            <a:spLocks noChangeShapeType="1"/>
          </p:cNvSpPr>
          <p:nvPr/>
        </p:nvSpPr>
        <p:spPr bwMode="auto">
          <a:xfrm flipV="1">
            <a:off x="3166282" y="4981433"/>
            <a:ext cx="1487606" cy="1132764"/>
          </a:xfrm>
          <a:prstGeom prst="line">
            <a:avLst/>
          </a:prstGeom>
          <a:noFill/>
          <a:ln w="9525">
            <a:solidFill>
              <a:srgbClr val="002060"/>
            </a:solidFill>
            <a:round/>
            <a:headEnd/>
            <a:tailEnd type="triangle" w="med" len="med"/>
          </a:ln>
          <a:effectLst/>
        </p:spPr>
        <p:txBody>
          <a:bodyPr/>
          <a:lstStyle/>
          <a:p>
            <a:endParaRPr lang="en-US">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TLAS detector.jpg"/>
          <p:cNvPicPr>
            <a:picLocks noGrp="1" noChangeAspect="1"/>
          </p:cNvPicPr>
          <p:nvPr>
            <p:ph idx="1"/>
          </p:nvPr>
        </p:nvPicPr>
        <p:blipFill>
          <a:blip r:embed="rId2" cstate="print"/>
          <a:stretch>
            <a:fillRect/>
          </a:stretch>
        </p:blipFill>
        <p:spPr>
          <a:xfrm flipH="1">
            <a:off x="457200" y="1066800"/>
            <a:ext cx="8229600" cy="5295696"/>
          </a:xfrm>
        </p:spPr>
      </p:pic>
      <p:sp>
        <p:nvSpPr>
          <p:cNvPr id="2" name="Title 1"/>
          <p:cNvSpPr>
            <a:spLocks noGrp="1"/>
          </p:cNvSpPr>
          <p:nvPr>
            <p:ph type="title"/>
          </p:nvPr>
        </p:nvSpPr>
        <p:spPr>
          <a:xfrm>
            <a:off x="457200" y="76200"/>
            <a:ext cx="8229600" cy="762000"/>
          </a:xfrm>
        </p:spPr>
        <p:txBody>
          <a:bodyPr>
            <a:normAutofit fontScale="90000"/>
          </a:bodyPr>
          <a:lstStyle/>
          <a:p>
            <a:r>
              <a:rPr lang="en-US" dirty="0" smtClean="0">
                <a:solidFill>
                  <a:srgbClr val="002060"/>
                </a:solidFill>
              </a:rPr>
              <a:t>little</a:t>
            </a:r>
            <a:r>
              <a:rPr lang="en-US" dirty="0" smtClean="0"/>
              <a:t> </a:t>
            </a:r>
            <a:r>
              <a:rPr lang="en-US" dirty="0" err="1" smtClean="0">
                <a:solidFill>
                  <a:srgbClr val="002060"/>
                </a:solidFill>
              </a:rPr>
              <a:t>Hadron</a:t>
            </a:r>
            <a:r>
              <a:rPr lang="en-US" dirty="0" smtClean="0"/>
              <a:t> </a:t>
            </a:r>
            <a:r>
              <a:rPr lang="en-US" dirty="0" smtClean="0">
                <a:solidFill>
                  <a:srgbClr val="002060"/>
                </a:solidFill>
              </a:rPr>
              <a:t>Collider</a:t>
            </a:r>
            <a:endParaRPr lang="en-US" dirty="0">
              <a:solidFill>
                <a:srgbClr val="002060"/>
              </a:solidFill>
            </a:endParaRPr>
          </a:p>
        </p:txBody>
      </p:sp>
      <p:pic>
        <p:nvPicPr>
          <p:cNvPr id="5" name="Picture 4" descr="SECTION NEDM 3D-5"/>
          <p:cNvPicPr>
            <a:picLocks noChangeAspect="1" noChangeArrowheads="1"/>
          </p:cNvPicPr>
          <p:nvPr/>
        </p:nvPicPr>
        <p:blipFill>
          <a:blip r:embed="rId3" cstate="print"/>
          <a:srcRect/>
          <a:stretch>
            <a:fillRect/>
          </a:stretch>
        </p:blipFill>
        <p:spPr bwMode="auto">
          <a:xfrm flipH="1">
            <a:off x="810312" y="5253440"/>
            <a:ext cx="1094688" cy="91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0"/>
            <a:ext cx="8229600" cy="914400"/>
          </a:xfrm>
        </p:spPr>
        <p:txBody>
          <a:bodyPr>
            <a:normAutofit/>
          </a:bodyPr>
          <a:lstStyle/>
          <a:p>
            <a:r>
              <a:rPr lang="en-US" dirty="0" smtClean="0">
                <a:solidFill>
                  <a:srgbClr val="002060"/>
                </a:solidFill>
              </a:rPr>
              <a:t>Sensitivity</a:t>
            </a:r>
            <a:r>
              <a:rPr lang="en-US" dirty="0" smtClean="0"/>
              <a:t> </a:t>
            </a:r>
            <a:r>
              <a:rPr lang="en-US" dirty="0" smtClean="0">
                <a:solidFill>
                  <a:srgbClr val="002060"/>
                </a:solidFill>
              </a:rPr>
              <a:t>Estimates</a:t>
            </a:r>
            <a:endParaRPr lang="en-US" dirty="0">
              <a:solidFill>
                <a:srgbClr val="002060"/>
              </a:solidFill>
            </a:endParaRPr>
          </a:p>
        </p:txBody>
      </p:sp>
      <p:sp>
        <p:nvSpPr>
          <p:cNvPr id="6" name="Text Placeholder 2"/>
          <p:cNvSpPr txBox="1">
            <a:spLocks/>
          </p:cNvSpPr>
          <p:nvPr/>
        </p:nvSpPr>
        <p:spPr bwMode="auto">
          <a:xfrm>
            <a:off x="457200" y="990600"/>
            <a:ext cx="8229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800100" lvl="1" indent="-342900">
              <a:spcBef>
                <a:spcPct val="20000"/>
              </a:spcBef>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indent="-342900" algn="ctr">
              <a:spcBef>
                <a:spcPct val="20000"/>
              </a:spcBef>
            </a:pPr>
            <a:r>
              <a:rPr lang="en-US" sz="2400" baseline="0" dirty="0" err="1" smtClean="0">
                <a:latin typeface="Symbol" pitchFamily="18" charset="2"/>
              </a:rPr>
              <a:t>D</a:t>
            </a:r>
            <a:r>
              <a:rPr lang="en-US" sz="2400" baseline="0" dirty="0" err="1" smtClean="0"/>
              <a:t>d</a:t>
            </a:r>
            <a:r>
              <a:rPr lang="en-US" sz="2400" baseline="0" dirty="0" smtClean="0"/>
              <a:t> = 7.8x10</a:t>
            </a:r>
            <a:r>
              <a:rPr lang="en-US" sz="2400" baseline="30000" dirty="0" smtClean="0"/>
              <a:t>-28</a:t>
            </a:r>
            <a:r>
              <a:rPr lang="en-US" sz="2400" baseline="0" dirty="0" smtClean="0"/>
              <a:t> </a:t>
            </a:r>
            <a:r>
              <a:rPr lang="en-US" sz="2400" baseline="0" dirty="0" err="1" smtClean="0"/>
              <a:t>e·cm</a:t>
            </a:r>
            <a:r>
              <a:rPr lang="en-US" sz="2400" baseline="0" dirty="0" smtClean="0"/>
              <a:t> (90% CL)</a:t>
            </a:r>
          </a:p>
          <a:p>
            <a:pPr marL="342900" marR="0" lvl="0" indent="-342900" algn="ctr"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a:ln>
                <a:noFill/>
              </a:ln>
              <a:solidFill>
                <a:srgbClr val="339933"/>
              </a:solidFill>
              <a:effectLst/>
              <a:uLnTx/>
              <a:uFillTx/>
              <a:latin typeface="+mn-lt"/>
            </a:endParaRPr>
          </a:p>
        </p:txBody>
      </p:sp>
      <p:graphicFrame>
        <p:nvGraphicFramePr>
          <p:cNvPr id="5" name="Content Placeholder 4"/>
          <p:cNvGraphicFramePr>
            <a:graphicFrameLocks/>
          </p:cNvGraphicFramePr>
          <p:nvPr/>
        </p:nvGraphicFramePr>
        <p:xfrm>
          <a:off x="228600" y="2895600"/>
          <a:ext cx="8732256" cy="3108960"/>
        </p:xfrm>
        <a:graphic>
          <a:graphicData uri="http://schemas.openxmlformats.org/drawingml/2006/table">
            <a:tbl>
              <a:tblPr firstRow="1" bandRow="1">
                <a:tableStyleId>{5940675A-B579-460E-94D1-54222C63F5DA}</a:tableStyleId>
              </a:tblPr>
              <a:tblGrid>
                <a:gridCol w="3886199"/>
                <a:gridCol w="1524000"/>
                <a:gridCol w="3322057"/>
              </a:tblGrid>
              <a:tr h="304800">
                <a:tc>
                  <a:txBody>
                    <a:bodyPr/>
                    <a:lstStyle/>
                    <a:p>
                      <a:r>
                        <a:rPr lang="en-US" dirty="0" smtClean="0"/>
                        <a:t>Source</a:t>
                      </a:r>
                      <a:endParaRPr lang="en-US" dirty="0"/>
                    </a:p>
                  </a:txBody>
                  <a:tcPr/>
                </a:tc>
                <a:tc>
                  <a:txBody>
                    <a:bodyPr/>
                    <a:lstStyle/>
                    <a:p>
                      <a:r>
                        <a:rPr lang="en-US" dirty="0" err="1" smtClean="0"/>
                        <a:t>δd</a:t>
                      </a:r>
                      <a:r>
                        <a:rPr lang="en-US" baseline="-25000" dirty="0" err="1" smtClean="0"/>
                        <a:t>n</a:t>
                      </a:r>
                      <a:r>
                        <a:rPr lang="en-US" dirty="0" smtClean="0"/>
                        <a:t> (</a:t>
                      </a:r>
                      <a:r>
                        <a:rPr lang="en-US" dirty="0" err="1" smtClean="0"/>
                        <a:t>e</a:t>
                      </a:r>
                      <a:r>
                        <a:rPr lang="en-US" baseline="0" dirty="0" smtClean="0"/>
                        <a:t> cm</a:t>
                      </a:r>
                      <a:r>
                        <a:rPr lang="en-US" dirty="0" smtClean="0"/>
                        <a:t>)</a:t>
                      </a:r>
                      <a:endParaRPr lang="en-US" dirty="0"/>
                    </a:p>
                  </a:txBody>
                  <a:tcPr/>
                </a:tc>
                <a:tc>
                  <a:txBody>
                    <a:bodyPr/>
                    <a:lstStyle/>
                    <a:p>
                      <a:r>
                        <a:rPr lang="en-US" dirty="0" smtClean="0"/>
                        <a:t>Comments</a:t>
                      </a:r>
                      <a:endParaRPr lang="en-US" dirty="0"/>
                    </a:p>
                  </a:txBody>
                  <a:tcPr/>
                </a:tc>
              </a:tr>
              <a:tr h="320040">
                <a:tc>
                  <a:txBody>
                    <a:bodyPr/>
                    <a:lstStyle/>
                    <a:p>
                      <a:r>
                        <a:rPr lang="en-US" dirty="0" smtClean="0"/>
                        <a:t>Linear</a:t>
                      </a:r>
                      <a:r>
                        <a:rPr lang="en-US" baseline="0" dirty="0" smtClean="0"/>
                        <a:t> </a:t>
                      </a:r>
                      <a:r>
                        <a:rPr lang="en-US" baseline="0" dirty="0" err="1" smtClean="0"/>
                        <a:t>v×E</a:t>
                      </a:r>
                      <a:r>
                        <a:rPr lang="en-US" baseline="0" dirty="0" smtClean="0"/>
                        <a:t> (geometric phase effect)</a:t>
                      </a:r>
                      <a:endParaRPr lang="en-US" dirty="0"/>
                    </a:p>
                  </a:txBody>
                  <a:tcPr/>
                </a:tc>
                <a:tc>
                  <a:txBody>
                    <a:bodyPr/>
                    <a:lstStyle/>
                    <a:p>
                      <a:r>
                        <a:rPr lang="en-US" dirty="0" smtClean="0"/>
                        <a:t>&lt; 2 </a:t>
                      </a:r>
                      <a:r>
                        <a:rPr lang="en-US" dirty="0" err="1" smtClean="0"/>
                        <a:t>x</a:t>
                      </a:r>
                      <a:r>
                        <a:rPr lang="en-US" dirty="0" smtClean="0"/>
                        <a:t> 10</a:t>
                      </a:r>
                      <a:r>
                        <a:rPr lang="en-US" baseline="30000" dirty="0" smtClean="0"/>
                        <a:t>-28 </a:t>
                      </a:r>
                      <a:endParaRPr lang="en-US" baseline="30000" dirty="0"/>
                    </a:p>
                  </a:txBody>
                  <a:tcPr/>
                </a:tc>
                <a:tc>
                  <a:txBody>
                    <a:bodyPr/>
                    <a:lstStyle/>
                    <a:p>
                      <a:r>
                        <a:rPr lang="en-US" dirty="0" smtClean="0"/>
                        <a:t>Uniformity of</a:t>
                      </a:r>
                      <a:r>
                        <a:rPr lang="en-US" baseline="0" dirty="0" smtClean="0"/>
                        <a:t> B</a:t>
                      </a:r>
                      <a:r>
                        <a:rPr lang="en-US" baseline="-25000" dirty="0" smtClean="0"/>
                        <a:t>0</a:t>
                      </a:r>
                      <a:endParaRPr lang="en-US" baseline="-25000" dirty="0"/>
                    </a:p>
                  </a:txBody>
                  <a:tcPr/>
                </a:tc>
              </a:tr>
              <a:tr h="259080">
                <a:tc>
                  <a:txBody>
                    <a:bodyPr/>
                    <a:lstStyle/>
                    <a:p>
                      <a:r>
                        <a:rPr lang="en-US" dirty="0" smtClean="0"/>
                        <a:t>Quadratic</a:t>
                      </a:r>
                      <a:r>
                        <a:rPr lang="en-US" baseline="0" dirty="0" smtClean="0"/>
                        <a:t> </a:t>
                      </a:r>
                      <a:r>
                        <a:rPr lang="en-US" baseline="0" dirty="0" err="1" smtClean="0"/>
                        <a:t>v×E</a:t>
                      </a:r>
                      <a:endParaRPr lang="en-US" dirty="0"/>
                    </a:p>
                  </a:txBody>
                  <a:tcPr/>
                </a:tc>
                <a:tc>
                  <a:txBody>
                    <a:bodyPr/>
                    <a:lstStyle/>
                    <a:p>
                      <a:r>
                        <a:rPr lang="en-US" dirty="0" smtClean="0"/>
                        <a:t>&lt; 0.5 </a:t>
                      </a:r>
                      <a:r>
                        <a:rPr lang="en-US" dirty="0" err="1" smtClean="0"/>
                        <a:t>x</a:t>
                      </a:r>
                      <a:r>
                        <a:rPr lang="en-US" dirty="0" smtClean="0"/>
                        <a:t> 10</a:t>
                      </a:r>
                      <a:r>
                        <a:rPr lang="en-US" baseline="30000" dirty="0" smtClean="0"/>
                        <a:t>-28</a:t>
                      </a:r>
                      <a:endParaRPr lang="en-US" baseline="30000" dirty="0"/>
                    </a:p>
                  </a:txBody>
                  <a:tcPr/>
                </a:tc>
                <a:tc>
                  <a:txBody>
                    <a:bodyPr/>
                    <a:lstStyle/>
                    <a:p>
                      <a:r>
                        <a:rPr lang="en-US" dirty="0" smtClean="0"/>
                        <a:t>E-field reversal to</a:t>
                      </a:r>
                      <a:r>
                        <a:rPr lang="en-US" baseline="0" dirty="0" smtClean="0"/>
                        <a:t> 1%</a:t>
                      </a:r>
                      <a:endParaRPr lang="en-US" dirty="0"/>
                    </a:p>
                  </a:txBody>
                  <a:tcPr/>
                </a:tc>
              </a:tr>
              <a:tr h="274320">
                <a:tc>
                  <a:txBody>
                    <a:bodyPr/>
                    <a:lstStyle/>
                    <a:p>
                      <a:r>
                        <a:rPr lang="en-US" dirty="0" err="1" smtClean="0"/>
                        <a:t>Pseudomagnetic</a:t>
                      </a:r>
                      <a:r>
                        <a:rPr lang="en-US" baseline="0" dirty="0" smtClean="0"/>
                        <a:t> field effects</a:t>
                      </a:r>
                      <a:endParaRPr lang="en-US" dirty="0"/>
                    </a:p>
                  </a:txBody>
                  <a:tcPr/>
                </a:tc>
                <a:tc>
                  <a:txBody>
                    <a:bodyPr/>
                    <a:lstStyle/>
                    <a:p>
                      <a:r>
                        <a:rPr lang="en-US" dirty="0" smtClean="0"/>
                        <a:t>&lt; 1 </a:t>
                      </a:r>
                      <a:r>
                        <a:rPr lang="en-US" dirty="0" err="1" smtClean="0"/>
                        <a:t>x</a:t>
                      </a:r>
                      <a:r>
                        <a:rPr lang="en-US" dirty="0" smtClean="0"/>
                        <a:t> 10</a:t>
                      </a:r>
                      <a:r>
                        <a:rPr lang="en-US" baseline="30000" dirty="0" smtClean="0"/>
                        <a:t>-28</a:t>
                      </a:r>
                      <a:endParaRPr lang="en-US" baseline="30000" dirty="0"/>
                    </a:p>
                  </a:txBody>
                  <a:tcPr/>
                </a:tc>
                <a:tc>
                  <a:txBody>
                    <a:bodyPr/>
                    <a:lstStyle/>
                    <a:p>
                      <a:r>
                        <a:rPr lang="en-US" dirty="0" smtClean="0"/>
                        <a:t>π/2 pulse,</a:t>
                      </a:r>
                      <a:r>
                        <a:rPr lang="en-US" baseline="0" dirty="0" smtClean="0"/>
                        <a:t> comparing two cells</a:t>
                      </a:r>
                      <a:endParaRPr lang="en-US" dirty="0"/>
                    </a:p>
                  </a:txBody>
                  <a:tcPr/>
                </a:tc>
              </a:tr>
              <a:tr h="289560">
                <a:tc>
                  <a:txBody>
                    <a:bodyPr/>
                    <a:lstStyle/>
                    <a:p>
                      <a:r>
                        <a:rPr lang="en-US" dirty="0" smtClean="0"/>
                        <a:t>Gravitational</a:t>
                      </a:r>
                      <a:r>
                        <a:rPr lang="en-US" baseline="0" dirty="0" smtClean="0"/>
                        <a:t> offsets</a:t>
                      </a:r>
                      <a:endParaRPr lang="en-US" dirty="0"/>
                    </a:p>
                  </a:txBody>
                  <a:tcPr/>
                </a:tc>
                <a:tc>
                  <a:txBody>
                    <a:bodyPr/>
                    <a:lstStyle/>
                    <a:p>
                      <a:r>
                        <a:rPr lang="en-US" dirty="0" smtClean="0"/>
                        <a:t>&lt; 0.1</a:t>
                      </a:r>
                      <a:r>
                        <a:rPr lang="en-US" baseline="0" dirty="0" smtClean="0"/>
                        <a:t> </a:t>
                      </a:r>
                      <a:r>
                        <a:rPr lang="en-US" baseline="0" dirty="0" err="1" smtClean="0"/>
                        <a:t>x</a:t>
                      </a:r>
                      <a:r>
                        <a:rPr lang="en-US" baseline="0" dirty="0" smtClean="0"/>
                        <a:t> 10</a:t>
                      </a:r>
                      <a:r>
                        <a:rPr lang="en-US" baseline="30000" dirty="0" smtClean="0"/>
                        <a:t>-28</a:t>
                      </a:r>
                      <a:endParaRPr lang="en-US" baseline="30000" dirty="0"/>
                    </a:p>
                  </a:txBody>
                  <a:tcPr/>
                </a:tc>
                <a:tc>
                  <a:txBody>
                    <a:bodyPr/>
                    <a:lstStyle/>
                    <a:p>
                      <a:r>
                        <a:rPr lang="en-US" dirty="0" smtClean="0"/>
                        <a:t>With 1</a:t>
                      </a:r>
                      <a:r>
                        <a:rPr lang="en-US" baseline="0" dirty="0" smtClean="0"/>
                        <a:t> </a:t>
                      </a:r>
                      <a:r>
                        <a:rPr lang="en-US" baseline="0" dirty="0" err="1" smtClean="0"/>
                        <a:t>nA</a:t>
                      </a:r>
                      <a:r>
                        <a:rPr lang="en-US" baseline="0" dirty="0" smtClean="0"/>
                        <a:t> leakage currents</a:t>
                      </a:r>
                      <a:endParaRPr lang="en-US" dirty="0"/>
                    </a:p>
                  </a:txBody>
                  <a:tcPr/>
                </a:tc>
              </a:tr>
              <a:tr h="228600">
                <a:tc>
                  <a:txBody>
                    <a:bodyPr/>
                    <a:lstStyle/>
                    <a:p>
                      <a:r>
                        <a:rPr lang="en-US" dirty="0" smtClean="0"/>
                        <a:t>Leakage currents</a:t>
                      </a:r>
                      <a:endParaRPr lang="en-US" dirty="0"/>
                    </a:p>
                  </a:txBody>
                  <a:tcPr/>
                </a:tc>
                <a:tc>
                  <a:txBody>
                    <a:bodyPr/>
                    <a:lstStyle/>
                    <a:p>
                      <a:r>
                        <a:rPr lang="en-US" dirty="0" smtClean="0"/>
                        <a:t>&lt; 1 </a:t>
                      </a:r>
                      <a:r>
                        <a:rPr lang="en-US" dirty="0" err="1" smtClean="0"/>
                        <a:t>x</a:t>
                      </a:r>
                      <a:r>
                        <a:rPr lang="en-US" dirty="0" smtClean="0"/>
                        <a:t> 10</a:t>
                      </a:r>
                      <a:r>
                        <a:rPr lang="en-US" baseline="30000" dirty="0" smtClean="0"/>
                        <a:t>-28</a:t>
                      </a:r>
                      <a:endParaRPr lang="en-US" baseline="30000" dirty="0"/>
                    </a:p>
                  </a:txBody>
                  <a:tcPr/>
                </a:tc>
                <a:tc>
                  <a:txBody>
                    <a:bodyPr/>
                    <a:lstStyle/>
                    <a:p>
                      <a:r>
                        <a:rPr lang="en-US" dirty="0" smtClean="0"/>
                        <a:t>&lt; 1 </a:t>
                      </a:r>
                      <a:r>
                        <a:rPr lang="en-US" dirty="0" err="1" smtClean="0"/>
                        <a:t>nA</a:t>
                      </a:r>
                      <a:endParaRPr lang="en-US" dirty="0"/>
                    </a:p>
                  </a:txBody>
                  <a:tcPr/>
                </a:tc>
              </a:tr>
              <a:tr h="243840">
                <a:tc>
                  <a:txBody>
                    <a:bodyPr/>
                    <a:lstStyle/>
                    <a:p>
                      <a:r>
                        <a:rPr lang="en-US" dirty="0" smtClean="0"/>
                        <a:t>Miscellaneous</a:t>
                      </a:r>
                      <a:endParaRPr lang="en-US" dirty="0"/>
                    </a:p>
                  </a:txBody>
                  <a:tcPr/>
                </a:tc>
                <a:tc>
                  <a:txBody>
                    <a:bodyPr/>
                    <a:lstStyle/>
                    <a:p>
                      <a:r>
                        <a:rPr lang="en-US" dirty="0" smtClean="0"/>
                        <a:t>&lt; 1 </a:t>
                      </a:r>
                      <a:r>
                        <a:rPr lang="en-US" dirty="0" err="1" smtClean="0"/>
                        <a:t>x</a:t>
                      </a:r>
                      <a:r>
                        <a:rPr lang="en-US" dirty="0" smtClean="0"/>
                        <a:t> 10</a:t>
                      </a:r>
                      <a:r>
                        <a:rPr lang="en-US" baseline="30000" dirty="0" smtClean="0"/>
                        <a:t>-28</a:t>
                      </a:r>
                      <a:endParaRPr lang="en-US" baseline="30000" dirty="0"/>
                    </a:p>
                  </a:txBody>
                  <a:tcPr/>
                </a:tc>
                <a:tc>
                  <a:txBody>
                    <a:bodyPr/>
                    <a:lstStyle/>
                    <a:p>
                      <a:r>
                        <a:rPr lang="en-US" dirty="0" smtClean="0"/>
                        <a:t>alignments,</a:t>
                      </a:r>
                      <a:r>
                        <a:rPr lang="en-US" baseline="0" dirty="0" smtClean="0"/>
                        <a:t> </a:t>
                      </a:r>
                      <a:r>
                        <a:rPr lang="en-US" baseline="0" dirty="0" smtClean="0">
                          <a:latin typeface="Symbol" pitchFamily="18" charset="2"/>
                        </a:rPr>
                        <a:t>b</a:t>
                      </a:r>
                      <a:r>
                        <a:rPr lang="en-US" baseline="0" dirty="0" smtClean="0"/>
                        <a:t> </a:t>
                      </a:r>
                      <a:r>
                        <a:rPr lang="en-US" baseline="0" dirty="0" err="1" smtClean="0"/>
                        <a:t>asym</a:t>
                      </a:r>
                      <a:r>
                        <a:rPr lang="en-US" baseline="0" dirty="0" smtClean="0"/>
                        <a:t>., etc.</a:t>
                      </a:r>
                      <a:endParaRPr lang="en-US" dirty="0"/>
                    </a:p>
                  </a:txBody>
                  <a:tcPr/>
                </a:tc>
              </a:tr>
            </a:tbl>
          </a:graphicData>
        </a:graphic>
      </p:graphicFrame>
      <p:sp>
        <p:nvSpPr>
          <p:cNvPr id="8" name="Text Placeholder 2"/>
          <p:cNvSpPr txBox="1">
            <a:spLocks/>
          </p:cNvSpPr>
          <p:nvPr/>
        </p:nvSpPr>
        <p:spPr bwMode="auto">
          <a:xfrm>
            <a:off x="457200" y="990600"/>
            <a:ext cx="82296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baseline="0" dirty="0" smtClean="0">
                <a:latin typeface="+mn-lt"/>
              </a:rPr>
              <a:t>Expected statistical sensitivity</a:t>
            </a:r>
            <a:br>
              <a:rPr lang="en-US" sz="2400" kern="0" baseline="0" dirty="0" smtClean="0">
                <a:latin typeface="+mn-lt"/>
              </a:rPr>
            </a:b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FF00"/>
                </a:solidFill>
                <a:effectLst/>
                <a:uLnTx/>
                <a:uFillTx/>
                <a:latin typeface="+mn-lt"/>
              </a:rPr>
              <a:t>limited by neutron density in cell</a:t>
            </a:r>
          </a:p>
        </p:txBody>
      </p:sp>
      <p:sp>
        <p:nvSpPr>
          <p:cNvPr id="11" name="Text Placeholder 2"/>
          <p:cNvSpPr txBox="1">
            <a:spLocks/>
          </p:cNvSpPr>
          <p:nvPr/>
        </p:nvSpPr>
        <p:spPr bwMode="auto">
          <a:xfrm>
            <a:off x="457200" y="2362200"/>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Systematic uncertainty estimates</a:t>
            </a:r>
            <a:endParaRPr kumimoji="0" lang="en-US" sz="2000" b="0" i="0" u="none" strike="noStrike" kern="0" cap="none" spc="0" normalizeH="0" baseline="0" noProof="0" dirty="0">
              <a:ln>
                <a:noFill/>
              </a:ln>
              <a:solidFill>
                <a:srgbClr val="339933"/>
              </a:solidFill>
              <a:effectLst/>
              <a:uLnTx/>
              <a:uFillTx/>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4294967295"/>
          </p:nvPr>
        </p:nvSpPr>
        <p:spPr>
          <a:xfrm>
            <a:off x="457200" y="914400"/>
            <a:ext cx="8305800" cy="5943600"/>
          </a:xfrm>
        </p:spPr>
        <p:txBody>
          <a:bodyPr>
            <a:normAutofit fontScale="92500"/>
          </a:bodyPr>
          <a:lstStyle/>
          <a:p>
            <a:r>
              <a:rPr lang="en-US" dirty="0" smtClean="0"/>
              <a:t>Experiment relies on several key pieces of physics</a:t>
            </a:r>
          </a:p>
          <a:p>
            <a:pPr lvl="1"/>
            <a:r>
              <a:rPr lang="en-US" dirty="0" smtClean="0"/>
              <a:t>stop neutrons in superfluid helium, trap in plastic cell</a:t>
            </a:r>
          </a:p>
          <a:p>
            <a:pPr lvl="1"/>
            <a:r>
              <a:rPr lang="en-US" dirty="0" smtClean="0"/>
              <a:t>measure precession frequency with capture reaction</a:t>
            </a:r>
          </a:p>
          <a:p>
            <a:pPr lvl="1"/>
            <a:r>
              <a:rPr lang="en-US" dirty="0" smtClean="0"/>
              <a:t>polarized </a:t>
            </a:r>
            <a:r>
              <a:rPr lang="en-US" baseline="30000" dirty="0" smtClean="0"/>
              <a:t>3</a:t>
            </a:r>
            <a:r>
              <a:rPr lang="en-US" dirty="0" smtClean="0"/>
              <a:t>He also provides co-</a:t>
            </a:r>
            <a:r>
              <a:rPr lang="en-US" dirty="0" err="1" smtClean="0"/>
              <a:t>magnetometry</a:t>
            </a:r>
            <a:r>
              <a:rPr lang="en-US" dirty="0" smtClean="0"/>
              <a:t>, opportunity for spin-dressing</a:t>
            </a:r>
          </a:p>
          <a:p>
            <a:pPr lvl="1"/>
            <a:endParaRPr lang="en-US" dirty="0" smtClean="0"/>
          </a:p>
          <a:p>
            <a:r>
              <a:rPr lang="en-US" dirty="0" smtClean="0"/>
              <a:t>Progress on several technical challenges</a:t>
            </a:r>
          </a:p>
          <a:p>
            <a:pPr lvl="1"/>
            <a:r>
              <a:rPr lang="en-US" dirty="0" smtClean="0"/>
              <a:t>uniform magnetic (and electric) fields</a:t>
            </a:r>
          </a:p>
          <a:p>
            <a:pPr lvl="2"/>
            <a:r>
              <a:rPr lang="en-US" dirty="0" smtClean="0"/>
              <a:t>including dressing, gradient coils</a:t>
            </a:r>
          </a:p>
          <a:p>
            <a:pPr lvl="1"/>
            <a:r>
              <a:rPr lang="en-US" dirty="0" smtClean="0"/>
              <a:t>handling polarized </a:t>
            </a:r>
            <a:r>
              <a:rPr lang="en-US" baseline="30000" dirty="0" smtClean="0"/>
              <a:t>3</a:t>
            </a:r>
            <a:r>
              <a:rPr lang="en-US" dirty="0" smtClean="0"/>
              <a:t>He</a:t>
            </a:r>
          </a:p>
          <a:p>
            <a:pPr lvl="2"/>
            <a:r>
              <a:rPr lang="en-US" dirty="0" smtClean="0"/>
              <a:t>source, relaxation, plumbing, spin-dressing</a:t>
            </a:r>
          </a:p>
          <a:p>
            <a:pPr lvl="1"/>
            <a:r>
              <a:rPr lang="en-US" dirty="0" smtClean="0"/>
              <a:t>many materials challenges</a:t>
            </a:r>
          </a:p>
          <a:p>
            <a:pPr lvl="2"/>
            <a:r>
              <a:rPr lang="en-US" dirty="0" smtClean="0"/>
              <a:t>advanced stage of design with good materials </a:t>
            </a:r>
            <a:endParaRPr lang="en-US" dirty="0"/>
          </a:p>
        </p:txBody>
      </p:sp>
      <p:sp>
        <p:nvSpPr>
          <p:cNvPr id="88066" name="Rectangle 2"/>
          <p:cNvSpPr>
            <a:spLocks noGrp="1" noChangeArrowheads="1"/>
          </p:cNvSpPr>
          <p:nvPr>
            <p:ph type="title" idx="4294967295"/>
          </p:nvPr>
        </p:nvSpPr>
        <p:spPr>
          <a:xfrm>
            <a:off x="0" y="228600"/>
            <a:ext cx="8915400" cy="762000"/>
          </a:xfrm>
        </p:spPr>
        <p:txBody>
          <a:bodyPr>
            <a:normAutofit fontScale="90000"/>
          </a:bodyPr>
          <a:lstStyle/>
          <a:p>
            <a:r>
              <a:rPr lang="en-US" dirty="0" smtClean="0"/>
              <a:t>Doug Beck’s Summary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fade">
                                      <p:cBhvr>
                                        <p:cTn id="16" dur="500"/>
                                        <p:tgtEl>
                                          <p:spTgt spid="8806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8067">
                                            <p:txEl>
                                              <p:pRg st="5" end="5"/>
                                            </p:txEl>
                                          </p:spTgt>
                                        </p:tgtEl>
                                        <p:attrNameLst>
                                          <p:attrName>style.visibility</p:attrName>
                                        </p:attrNameLst>
                                      </p:cBhvr>
                                      <p:to>
                                        <p:strVal val="visible"/>
                                      </p:to>
                                    </p:set>
                                    <p:animEffect transition="in" filter="fade">
                                      <p:cBhvr>
                                        <p:cTn id="21" dur="500"/>
                                        <p:tgtEl>
                                          <p:spTgt spid="8806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067">
                                            <p:txEl>
                                              <p:pRg st="6" end="6"/>
                                            </p:txEl>
                                          </p:spTgt>
                                        </p:tgtEl>
                                        <p:attrNameLst>
                                          <p:attrName>style.visibility</p:attrName>
                                        </p:attrNameLst>
                                      </p:cBhvr>
                                      <p:to>
                                        <p:strVal val="visible"/>
                                      </p:to>
                                    </p:set>
                                    <p:animEffect transition="in" filter="fade">
                                      <p:cBhvr>
                                        <p:cTn id="24" dur="500"/>
                                        <p:tgtEl>
                                          <p:spTgt spid="88067">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8067">
                                            <p:txEl>
                                              <p:pRg st="7" end="7"/>
                                            </p:txEl>
                                          </p:spTgt>
                                        </p:tgtEl>
                                        <p:attrNameLst>
                                          <p:attrName>style.visibility</p:attrName>
                                        </p:attrNameLst>
                                      </p:cBhvr>
                                      <p:to>
                                        <p:strVal val="visible"/>
                                      </p:to>
                                    </p:set>
                                    <p:animEffect transition="in" filter="fade">
                                      <p:cBhvr>
                                        <p:cTn id="27" dur="500"/>
                                        <p:tgtEl>
                                          <p:spTgt spid="8806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8067">
                                            <p:txEl>
                                              <p:pRg st="8" end="8"/>
                                            </p:txEl>
                                          </p:spTgt>
                                        </p:tgtEl>
                                        <p:attrNameLst>
                                          <p:attrName>style.visibility</p:attrName>
                                        </p:attrNameLst>
                                      </p:cBhvr>
                                      <p:to>
                                        <p:strVal val="visible"/>
                                      </p:to>
                                    </p:set>
                                    <p:animEffect transition="in" filter="fade">
                                      <p:cBhvr>
                                        <p:cTn id="30" dur="500"/>
                                        <p:tgtEl>
                                          <p:spTgt spid="88067">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8067">
                                            <p:txEl>
                                              <p:pRg st="9" end="9"/>
                                            </p:txEl>
                                          </p:spTgt>
                                        </p:tgtEl>
                                        <p:attrNameLst>
                                          <p:attrName>style.visibility</p:attrName>
                                        </p:attrNameLst>
                                      </p:cBhvr>
                                      <p:to>
                                        <p:strVal val="visible"/>
                                      </p:to>
                                    </p:set>
                                    <p:animEffect transition="in" filter="fade">
                                      <p:cBhvr>
                                        <p:cTn id="33" dur="500"/>
                                        <p:tgtEl>
                                          <p:spTgt spid="88067">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8067">
                                            <p:txEl>
                                              <p:pRg st="10" end="10"/>
                                            </p:txEl>
                                          </p:spTgt>
                                        </p:tgtEl>
                                        <p:attrNameLst>
                                          <p:attrName>style.visibility</p:attrName>
                                        </p:attrNameLst>
                                      </p:cBhvr>
                                      <p:to>
                                        <p:strVal val="visible"/>
                                      </p:to>
                                    </p:set>
                                    <p:animEffect transition="in" filter="fade">
                                      <p:cBhvr>
                                        <p:cTn id="36" dur="500"/>
                                        <p:tgtEl>
                                          <p:spTgt spid="88067">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8067">
                                            <p:txEl>
                                              <p:pRg st="11" end="11"/>
                                            </p:txEl>
                                          </p:spTgt>
                                        </p:tgtEl>
                                        <p:attrNameLst>
                                          <p:attrName>style.visibility</p:attrName>
                                        </p:attrNameLst>
                                      </p:cBhvr>
                                      <p:to>
                                        <p:strVal val="visible"/>
                                      </p:to>
                                    </p:set>
                                    <p:animEffect transition="in" filter="fade">
                                      <p:cBhvr>
                                        <p:cTn id="39" dur="500"/>
                                        <p:tgtEl>
                                          <p:spTgt spid="880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4294967295"/>
          </p:nvPr>
        </p:nvSpPr>
        <p:spPr>
          <a:xfrm>
            <a:off x="457200" y="914400"/>
            <a:ext cx="8305800" cy="5943600"/>
          </a:xfrm>
        </p:spPr>
        <p:txBody>
          <a:bodyPr>
            <a:normAutofit/>
          </a:bodyPr>
          <a:lstStyle/>
          <a:p>
            <a:pPr>
              <a:buNone/>
            </a:pPr>
            <a:r>
              <a:rPr lang="en-US" dirty="0" smtClean="0"/>
              <a:t>Graduate student B.-K. Park</a:t>
            </a:r>
          </a:p>
          <a:p>
            <a:pPr>
              <a:buNone/>
            </a:pPr>
            <a:r>
              <a:rPr lang="en-US" dirty="0" smtClean="0"/>
              <a:t>Undergraduate Geoffrey Iwata</a:t>
            </a:r>
          </a:p>
          <a:p>
            <a:pPr>
              <a:buNone/>
            </a:pPr>
            <a:r>
              <a:rPr lang="en-US" dirty="0" smtClean="0"/>
              <a:t>Post-doc Brian B. Patton</a:t>
            </a:r>
          </a:p>
          <a:p>
            <a:pPr>
              <a:buNone/>
            </a:pPr>
            <a:endParaRPr lang="en-US" dirty="0" smtClean="0"/>
          </a:p>
          <a:p>
            <a:pPr lvl="1"/>
            <a:endParaRPr lang="en-US" dirty="0" smtClean="0"/>
          </a:p>
          <a:p>
            <a:r>
              <a:rPr lang="en-US" dirty="0" smtClean="0"/>
              <a:t>Kerr monitor of HV field</a:t>
            </a:r>
          </a:p>
          <a:p>
            <a:r>
              <a:rPr lang="en-US" dirty="0" smtClean="0"/>
              <a:t> Atomic magnetometer</a:t>
            </a:r>
            <a:endParaRPr lang="en-US" dirty="0"/>
          </a:p>
        </p:txBody>
      </p:sp>
      <p:sp>
        <p:nvSpPr>
          <p:cNvPr id="88066" name="Rectangle 2"/>
          <p:cNvSpPr>
            <a:spLocks noGrp="1" noChangeArrowheads="1"/>
          </p:cNvSpPr>
          <p:nvPr>
            <p:ph type="title" idx="4294967295"/>
          </p:nvPr>
        </p:nvSpPr>
        <p:spPr>
          <a:xfrm>
            <a:off x="0" y="228600"/>
            <a:ext cx="8915400" cy="762000"/>
          </a:xfrm>
        </p:spPr>
        <p:txBody>
          <a:bodyPr>
            <a:normAutofit fontScale="90000"/>
          </a:bodyPr>
          <a:lstStyle/>
          <a:p>
            <a:r>
              <a:rPr lang="en-US" dirty="0" smtClean="0"/>
              <a:t>Berkeley involvement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fade">
                                      <p:cBhvr>
                                        <p:cTn id="17" dur="500"/>
                                        <p:tgtEl>
                                          <p:spTgt spid="8806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8067">
                                            <p:txEl>
                                              <p:pRg st="5" end="5"/>
                                            </p:txEl>
                                          </p:spTgt>
                                        </p:tgtEl>
                                        <p:attrNameLst>
                                          <p:attrName>style.visibility</p:attrName>
                                        </p:attrNameLst>
                                      </p:cBhvr>
                                      <p:to>
                                        <p:strVal val="visible"/>
                                      </p:to>
                                    </p:set>
                                    <p:animEffect transition="in" filter="fade">
                                      <p:cBhvr>
                                        <p:cTn id="20" dur="500"/>
                                        <p:tgtEl>
                                          <p:spTgt spid="8806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8067">
                                            <p:txEl>
                                              <p:pRg st="6" end="6"/>
                                            </p:txEl>
                                          </p:spTgt>
                                        </p:tgtEl>
                                        <p:attrNameLst>
                                          <p:attrName>style.visibility</p:attrName>
                                        </p:attrNameLst>
                                      </p:cBhvr>
                                      <p:to>
                                        <p:strVal val="visible"/>
                                      </p:to>
                                    </p:set>
                                    <p:animEffect transition="in" filter="fade">
                                      <p:cBhvr>
                                        <p:cTn id="25" dur="500"/>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85800" y="76200"/>
            <a:ext cx="7772400" cy="1295400"/>
          </a:xfrm>
          <a:solidFill>
            <a:srgbClr val="FFFF00"/>
          </a:solidFill>
          <a:ln>
            <a:solidFill>
              <a:srgbClr val="FFFF00"/>
            </a:solidFill>
          </a:ln>
        </p:spPr>
        <p:txBody>
          <a:bodyPr/>
          <a:lstStyle/>
          <a:p>
            <a:pPr eaLnBrk="1" hangingPunct="1"/>
            <a:r>
              <a:rPr lang="en-US" smtClean="0"/>
              <a:t>Accurate E-reversal, stability and field-monitoring are essential!</a:t>
            </a:r>
          </a:p>
        </p:txBody>
      </p:sp>
      <p:sp>
        <p:nvSpPr>
          <p:cNvPr id="6149" name="Rectangle 3"/>
          <p:cNvSpPr>
            <a:spLocks noGrp="1" noChangeArrowheads="1"/>
          </p:cNvSpPr>
          <p:nvPr>
            <p:ph type="body" idx="1"/>
          </p:nvPr>
        </p:nvSpPr>
        <p:spPr>
          <a:xfrm>
            <a:off x="457200" y="1447800"/>
            <a:ext cx="8229600" cy="4419600"/>
          </a:xfrm>
          <a:solidFill>
            <a:srgbClr val="FFFF00"/>
          </a:solidFill>
        </p:spPr>
        <p:txBody>
          <a:bodyPr/>
          <a:lstStyle/>
          <a:p>
            <a:pPr algn="ctr" eaLnBrk="1" hangingPunct="1">
              <a:buFontTx/>
              <a:buNone/>
            </a:pPr>
            <a:r>
              <a:rPr lang="en-US" smtClean="0"/>
              <a:t>The </a:t>
            </a:r>
            <a:r>
              <a:rPr lang="en-US" smtClean="0">
                <a:solidFill>
                  <a:srgbClr val="FF0000"/>
                </a:solidFill>
              </a:rPr>
              <a:t>E</a:t>
            </a:r>
            <a:r>
              <a:rPr lang="en-US" smtClean="0">
                <a:solidFill>
                  <a:srgbClr val="FF0000"/>
                </a:solidFill>
                <a:sym typeface="Symbol" pitchFamily="18" charset="2"/>
              </a:rPr>
              <a:t></a:t>
            </a:r>
            <a:r>
              <a:rPr lang="en-US" smtClean="0">
                <a:solidFill>
                  <a:srgbClr val="FF0000"/>
                </a:solidFill>
              </a:rPr>
              <a:t>v </a:t>
            </a:r>
            <a:r>
              <a:rPr lang="en-US" smtClean="0"/>
              <a:t>systematics:</a:t>
            </a:r>
          </a:p>
          <a:p>
            <a:pPr algn="ctr" eaLnBrk="1" hangingPunct="1">
              <a:buFontTx/>
              <a:buNone/>
            </a:pPr>
            <a:endParaRPr lang="en-US" smtClean="0"/>
          </a:p>
        </p:txBody>
      </p:sp>
      <p:graphicFrame>
        <p:nvGraphicFramePr>
          <p:cNvPr id="6146" name="Object 4"/>
          <p:cNvGraphicFramePr>
            <a:graphicFrameLocks noChangeAspect="1"/>
          </p:cNvGraphicFramePr>
          <p:nvPr/>
        </p:nvGraphicFramePr>
        <p:xfrm>
          <a:off x="1981200" y="2057400"/>
          <a:ext cx="5143500" cy="1382713"/>
        </p:xfrm>
        <a:graphic>
          <a:graphicData uri="http://schemas.openxmlformats.org/presentationml/2006/ole">
            <p:oleObj spid="_x0000_s506882" name="Equation" r:id="rId3" imgW="2361960" imgH="634680" progId="Equation.3">
              <p:embed/>
            </p:oleObj>
          </a:graphicData>
        </a:graphic>
      </p:graphicFrame>
      <p:sp>
        <p:nvSpPr>
          <p:cNvPr id="6150" name="Text Box 5"/>
          <p:cNvSpPr txBox="1">
            <a:spLocks noChangeArrowheads="1"/>
          </p:cNvSpPr>
          <p:nvPr/>
        </p:nvSpPr>
        <p:spPr bwMode="auto">
          <a:xfrm>
            <a:off x="2286000" y="5638800"/>
            <a:ext cx="6858000" cy="116840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n-US" sz="2000" baseline="0" dirty="0" smtClean="0">
                <a:solidFill>
                  <a:srgbClr val="000000"/>
                </a:solidFill>
                <a:latin typeface="Times New Roman" pitchFamily="18" charset="0"/>
              </a:rPr>
              <a:t>S. K. Lamoreaux, PRA </a:t>
            </a:r>
            <a:r>
              <a:rPr lang="en-US" sz="2000" b="1" baseline="0" dirty="0" smtClean="0">
                <a:solidFill>
                  <a:srgbClr val="000000"/>
                </a:solidFill>
                <a:latin typeface="Times New Roman" pitchFamily="18" charset="0"/>
              </a:rPr>
              <a:t>53</a:t>
            </a:r>
            <a:r>
              <a:rPr lang="en-US" sz="2000" baseline="0" dirty="0" smtClean="0">
                <a:solidFill>
                  <a:srgbClr val="000000"/>
                </a:solidFill>
                <a:latin typeface="Times New Roman" pitchFamily="18" charset="0"/>
              </a:rPr>
              <a:t>(6), R3705, 1996</a:t>
            </a:r>
          </a:p>
          <a:p>
            <a:pPr>
              <a:spcBef>
                <a:spcPct val="50000"/>
              </a:spcBef>
            </a:pPr>
            <a:r>
              <a:rPr lang="en-US" sz="2000" baseline="0" dirty="0" smtClean="0">
                <a:solidFill>
                  <a:srgbClr val="000000"/>
                </a:solidFill>
                <a:latin typeface="Times New Roman" pitchFamily="18" charset="0"/>
              </a:rPr>
              <a:t>D. Budker, D. F. Kimball, and D. P. DeMille, “Atomic physics: Exploration in Problems and Solutions,” Oxford, 2003&amp;2008 </a:t>
            </a:r>
          </a:p>
        </p:txBody>
      </p:sp>
      <p:sp>
        <p:nvSpPr>
          <p:cNvPr id="6151" name="Text Box 6"/>
          <p:cNvSpPr txBox="1">
            <a:spLocks noChangeArrowheads="1"/>
          </p:cNvSpPr>
          <p:nvPr/>
        </p:nvSpPr>
        <p:spPr bwMode="auto">
          <a:xfrm>
            <a:off x="6248400" y="3962400"/>
            <a:ext cx="1143000" cy="519113"/>
          </a:xfrm>
          <a:prstGeom prst="rect">
            <a:avLst/>
          </a:prstGeom>
          <a:noFill/>
          <a:ln w="9525">
            <a:noFill/>
            <a:miter lim="800000"/>
            <a:headEnd/>
            <a:tailEnd/>
          </a:ln>
        </p:spPr>
        <p:txBody>
          <a:bodyPr>
            <a:spAutoFit/>
          </a:bodyPr>
          <a:lstStyle/>
          <a:p>
            <a:pPr>
              <a:spcBef>
                <a:spcPct val="50000"/>
              </a:spcBef>
            </a:pPr>
            <a:r>
              <a:rPr lang="en-US" sz="2800" b="1" baseline="0" smtClean="0">
                <a:solidFill>
                  <a:srgbClr val="000000"/>
                </a:solidFill>
                <a:latin typeface="Times New Roman" pitchFamily="18" charset="0"/>
              </a:rPr>
              <a:t>~3 Hz</a:t>
            </a:r>
          </a:p>
        </p:txBody>
      </p:sp>
      <p:sp>
        <p:nvSpPr>
          <p:cNvPr id="6152" name="Line 7"/>
          <p:cNvSpPr>
            <a:spLocks noChangeShapeType="1"/>
          </p:cNvSpPr>
          <p:nvPr/>
        </p:nvSpPr>
        <p:spPr bwMode="auto">
          <a:xfrm>
            <a:off x="6629400" y="3124200"/>
            <a:ext cx="76200" cy="914400"/>
          </a:xfrm>
          <a:prstGeom prst="line">
            <a:avLst/>
          </a:prstGeom>
          <a:noFill/>
          <a:ln w="38100">
            <a:solidFill>
              <a:schemeClr val="accent2"/>
            </a:solidFill>
            <a:round/>
            <a:headEnd/>
            <a:tailEnd type="triangle" w="med" len="med"/>
          </a:ln>
        </p:spPr>
        <p:txBody>
          <a:bodyPr/>
          <a:lstStyle/>
          <a:p>
            <a:endParaRPr lang="en-US" baseline="0" smtClean="0">
              <a:solidFill>
                <a:srgbClr val="000000"/>
              </a:solidFill>
            </a:endParaRPr>
          </a:p>
        </p:txBody>
      </p:sp>
      <p:sp>
        <p:nvSpPr>
          <p:cNvPr id="6153" name="Text Box 8"/>
          <p:cNvSpPr txBox="1">
            <a:spLocks noChangeArrowheads="1"/>
          </p:cNvSpPr>
          <p:nvPr/>
        </p:nvSpPr>
        <p:spPr bwMode="auto">
          <a:xfrm>
            <a:off x="5029200" y="4343400"/>
            <a:ext cx="1295400" cy="519113"/>
          </a:xfrm>
          <a:prstGeom prst="rect">
            <a:avLst/>
          </a:prstGeom>
          <a:noFill/>
          <a:ln w="9525">
            <a:noFill/>
            <a:miter lim="800000"/>
            <a:headEnd/>
            <a:tailEnd/>
          </a:ln>
        </p:spPr>
        <p:txBody>
          <a:bodyPr>
            <a:spAutoFit/>
          </a:bodyPr>
          <a:lstStyle/>
          <a:p>
            <a:pPr>
              <a:spcBef>
                <a:spcPct val="50000"/>
              </a:spcBef>
            </a:pPr>
            <a:r>
              <a:rPr lang="en-US" sz="2800" b="1" baseline="0" smtClean="0">
                <a:solidFill>
                  <a:srgbClr val="000000"/>
                </a:solidFill>
                <a:latin typeface="Times New Roman" pitchFamily="18" charset="0"/>
                <a:sym typeface="Symbol" pitchFamily="18" charset="2"/>
              </a:rPr>
              <a:t></a:t>
            </a:r>
            <a:r>
              <a:rPr lang="en-US" sz="2800" b="1" baseline="-25000" smtClean="0">
                <a:solidFill>
                  <a:srgbClr val="000000"/>
                </a:solidFill>
                <a:latin typeface="Times New Roman" pitchFamily="18" charset="0"/>
                <a:sym typeface="Symbol" pitchFamily="18" charset="2"/>
              </a:rPr>
              <a:t>c</a:t>
            </a:r>
            <a:r>
              <a:rPr lang="en-US" sz="2800" b="1" baseline="0" smtClean="0">
                <a:solidFill>
                  <a:srgbClr val="000000"/>
                </a:solidFill>
                <a:latin typeface="Times New Roman" pitchFamily="18" charset="0"/>
                <a:sym typeface="Symbol" pitchFamily="18" charset="2"/>
              </a:rPr>
              <a:t>~L/v</a:t>
            </a:r>
            <a:endParaRPr lang="en-US" sz="2800" b="1" baseline="0" smtClean="0">
              <a:solidFill>
                <a:srgbClr val="000000"/>
              </a:solidFill>
              <a:latin typeface="Times New Roman" pitchFamily="18" charset="0"/>
            </a:endParaRPr>
          </a:p>
        </p:txBody>
      </p:sp>
      <p:sp>
        <p:nvSpPr>
          <p:cNvPr id="6154" name="Line 9"/>
          <p:cNvSpPr>
            <a:spLocks noChangeShapeType="1"/>
          </p:cNvSpPr>
          <p:nvPr/>
        </p:nvSpPr>
        <p:spPr bwMode="auto">
          <a:xfrm flipH="1">
            <a:off x="5638800" y="2743200"/>
            <a:ext cx="76200" cy="1676400"/>
          </a:xfrm>
          <a:prstGeom prst="line">
            <a:avLst/>
          </a:prstGeom>
          <a:noFill/>
          <a:ln w="38100">
            <a:solidFill>
              <a:schemeClr val="accent2"/>
            </a:solidFill>
            <a:round/>
            <a:headEnd/>
            <a:tailEnd type="triangle" w="med" len="med"/>
          </a:ln>
        </p:spPr>
        <p:txBody>
          <a:bodyPr/>
          <a:lstStyle/>
          <a:p>
            <a:endParaRPr lang="en-US" baseline="0" smtClean="0">
              <a:solidFill>
                <a:srgbClr val="000000"/>
              </a:solidFill>
            </a:endParaRPr>
          </a:p>
        </p:txBody>
      </p:sp>
      <p:sp>
        <p:nvSpPr>
          <p:cNvPr id="6155" name="Text Box 10"/>
          <p:cNvSpPr txBox="1">
            <a:spLocks noChangeArrowheads="1"/>
          </p:cNvSpPr>
          <p:nvPr/>
        </p:nvSpPr>
        <p:spPr bwMode="auto">
          <a:xfrm>
            <a:off x="2819400" y="4419600"/>
            <a:ext cx="2590800" cy="946150"/>
          </a:xfrm>
          <a:prstGeom prst="rect">
            <a:avLst/>
          </a:prstGeom>
          <a:noFill/>
          <a:ln w="9525">
            <a:noFill/>
            <a:miter lim="800000"/>
            <a:headEnd/>
            <a:tailEnd/>
          </a:ln>
        </p:spPr>
        <p:txBody>
          <a:bodyPr>
            <a:spAutoFit/>
          </a:bodyPr>
          <a:lstStyle/>
          <a:p>
            <a:pPr>
              <a:spcBef>
                <a:spcPct val="50000"/>
              </a:spcBef>
            </a:pPr>
            <a:r>
              <a:rPr lang="en-US" sz="2800" b="1" baseline="0" smtClean="0">
                <a:solidFill>
                  <a:srgbClr val="000000"/>
                </a:solidFill>
                <a:latin typeface="Times New Roman" pitchFamily="18" charset="0"/>
              </a:rPr>
              <a:t>Motional magnetic field </a:t>
            </a:r>
          </a:p>
        </p:txBody>
      </p:sp>
      <p:sp>
        <p:nvSpPr>
          <p:cNvPr id="6156" name="Line 11"/>
          <p:cNvSpPr>
            <a:spLocks noChangeShapeType="1"/>
          </p:cNvSpPr>
          <p:nvPr/>
        </p:nvSpPr>
        <p:spPr bwMode="auto">
          <a:xfrm flipH="1">
            <a:off x="3810000" y="2667000"/>
            <a:ext cx="685800" cy="1905000"/>
          </a:xfrm>
          <a:prstGeom prst="line">
            <a:avLst/>
          </a:prstGeom>
          <a:noFill/>
          <a:ln w="38100">
            <a:solidFill>
              <a:schemeClr val="accent2"/>
            </a:solidFill>
            <a:round/>
            <a:headEnd/>
            <a:tailEnd type="triangle" w="med" len="med"/>
          </a:ln>
        </p:spPr>
        <p:txBody>
          <a:bodyPr/>
          <a:lstStyle/>
          <a:p>
            <a:endParaRPr lang="en-US" baseline="0" smtClean="0">
              <a:solidFill>
                <a:srgbClr val="000000"/>
              </a:solidFill>
            </a:endParaRPr>
          </a:p>
        </p:txBody>
      </p:sp>
      <p:sp>
        <p:nvSpPr>
          <p:cNvPr id="6157" name="Text Box 12"/>
          <p:cNvSpPr txBox="1">
            <a:spLocks noChangeArrowheads="1"/>
          </p:cNvSpPr>
          <p:nvPr/>
        </p:nvSpPr>
        <p:spPr bwMode="auto">
          <a:xfrm>
            <a:off x="533400" y="4572000"/>
            <a:ext cx="2133600" cy="1373188"/>
          </a:xfrm>
          <a:prstGeom prst="rect">
            <a:avLst/>
          </a:prstGeom>
          <a:noFill/>
          <a:ln w="9525">
            <a:noFill/>
            <a:miter lim="800000"/>
            <a:headEnd/>
            <a:tailEnd/>
          </a:ln>
        </p:spPr>
        <p:txBody>
          <a:bodyPr>
            <a:spAutoFit/>
          </a:bodyPr>
          <a:lstStyle/>
          <a:p>
            <a:pPr>
              <a:spcBef>
                <a:spcPct val="50000"/>
              </a:spcBef>
            </a:pPr>
            <a:r>
              <a:rPr lang="en-US" sz="2800" b="1" baseline="0" smtClean="0">
                <a:solidFill>
                  <a:srgbClr val="000000"/>
                </a:solidFill>
                <a:latin typeface="Times New Roman" pitchFamily="18" charset="0"/>
              </a:rPr>
              <a:t>~5</a:t>
            </a:r>
            <a:r>
              <a:rPr lang="en-US" sz="2800" b="1" baseline="0" smtClean="0">
                <a:solidFill>
                  <a:srgbClr val="000000"/>
                </a:solidFill>
                <a:latin typeface="Times New Roman" pitchFamily="18" charset="0"/>
                <a:cs typeface="Times New Roman" pitchFamily="18" charset="0"/>
              </a:rPr>
              <a:t>·10</a:t>
            </a:r>
            <a:r>
              <a:rPr lang="en-US" sz="2800" b="1" baseline="30000" smtClean="0">
                <a:solidFill>
                  <a:srgbClr val="000000"/>
                </a:solidFill>
                <a:latin typeface="Times New Roman" pitchFamily="18" charset="0"/>
                <a:cs typeface="Times New Roman" pitchFamily="18" charset="0"/>
              </a:rPr>
              <a:t>-8</a:t>
            </a:r>
            <a:r>
              <a:rPr lang="en-US" sz="2800" b="1" baseline="0" smtClean="0">
                <a:solidFill>
                  <a:srgbClr val="000000"/>
                </a:solidFill>
                <a:latin typeface="Times New Roman" pitchFamily="18" charset="0"/>
              </a:rPr>
              <a:t> Hz for both </a:t>
            </a:r>
            <a:r>
              <a:rPr lang="en-US" sz="2800" b="1" baseline="0" smtClean="0">
                <a:solidFill>
                  <a:srgbClr val="3333CC"/>
                </a:solidFill>
                <a:latin typeface="Times New Roman" pitchFamily="18" charset="0"/>
              </a:rPr>
              <a:t>n</a:t>
            </a:r>
            <a:r>
              <a:rPr lang="en-US" sz="2800" b="1" baseline="0" smtClean="0">
                <a:solidFill>
                  <a:srgbClr val="000000"/>
                </a:solidFill>
                <a:latin typeface="Times New Roman" pitchFamily="18" charset="0"/>
              </a:rPr>
              <a:t> and </a:t>
            </a:r>
            <a:r>
              <a:rPr lang="en-US" sz="2800" b="1" baseline="30000" smtClean="0">
                <a:solidFill>
                  <a:srgbClr val="3333CC"/>
                </a:solidFill>
                <a:latin typeface="Times New Roman" pitchFamily="18" charset="0"/>
              </a:rPr>
              <a:t>3</a:t>
            </a:r>
            <a:r>
              <a:rPr lang="en-US" sz="2800" b="1" baseline="0" smtClean="0">
                <a:solidFill>
                  <a:srgbClr val="3333CC"/>
                </a:solidFill>
                <a:latin typeface="Times New Roman" pitchFamily="18" charset="0"/>
              </a:rPr>
              <a:t>He</a:t>
            </a:r>
          </a:p>
        </p:txBody>
      </p:sp>
      <p:sp>
        <p:nvSpPr>
          <p:cNvPr id="6158" name="Line 13"/>
          <p:cNvSpPr>
            <a:spLocks noChangeShapeType="1"/>
          </p:cNvSpPr>
          <p:nvPr/>
        </p:nvSpPr>
        <p:spPr bwMode="auto">
          <a:xfrm flipH="1">
            <a:off x="1371600" y="3048000"/>
            <a:ext cx="990600" cy="1600200"/>
          </a:xfrm>
          <a:prstGeom prst="line">
            <a:avLst/>
          </a:prstGeom>
          <a:noFill/>
          <a:ln w="38100">
            <a:solidFill>
              <a:schemeClr val="accent2"/>
            </a:solidFill>
            <a:round/>
            <a:headEnd/>
            <a:tailEnd type="triangle" w="med" len="med"/>
          </a:ln>
        </p:spPr>
        <p:txBody>
          <a:bodyPr/>
          <a:lstStyle/>
          <a:p>
            <a:endParaRPr lang="en-US" baseline="0" smtClean="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600200" y="0"/>
            <a:ext cx="6019800" cy="1143000"/>
          </a:xfrm>
          <a:solidFill>
            <a:srgbClr val="CCFFCC"/>
          </a:solidFill>
        </p:spPr>
        <p:txBody>
          <a:bodyPr/>
          <a:lstStyle/>
          <a:p>
            <a:pPr eaLnBrk="1" hangingPunct="1"/>
            <a:r>
              <a:rPr lang="en-US" smtClean="0"/>
              <a:t>E-field requirements</a:t>
            </a:r>
          </a:p>
        </p:txBody>
      </p:sp>
      <p:sp>
        <p:nvSpPr>
          <p:cNvPr id="54275" name="Rectangle 3"/>
          <p:cNvSpPr>
            <a:spLocks noGrp="1" noChangeArrowheads="1"/>
          </p:cNvSpPr>
          <p:nvPr>
            <p:ph type="body" idx="1"/>
          </p:nvPr>
        </p:nvSpPr>
        <p:spPr>
          <a:xfrm>
            <a:off x="685800" y="1219200"/>
            <a:ext cx="7772400" cy="4114800"/>
          </a:xfrm>
        </p:spPr>
        <p:txBody>
          <a:bodyPr/>
          <a:lstStyle/>
          <a:p>
            <a:pPr eaLnBrk="1" hangingPunct="1"/>
            <a:r>
              <a:rPr lang="en-US" smtClean="0">
                <a:solidFill>
                  <a:srgbClr val="FFFF00"/>
                </a:solidFill>
              </a:rPr>
              <a:t>Homogeneity over cell volume</a:t>
            </a:r>
          </a:p>
          <a:p>
            <a:pPr eaLnBrk="1" hangingPunct="1"/>
            <a:r>
              <a:rPr lang="en-US" smtClean="0">
                <a:solidFill>
                  <a:srgbClr val="FFFF00"/>
                </a:solidFill>
              </a:rPr>
              <a:t>Stability over 500 s				</a:t>
            </a:r>
            <a:r>
              <a:rPr lang="en-US" b="1" smtClean="0">
                <a:solidFill>
                  <a:srgbClr val="FFCC00"/>
                </a:solidFill>
              </a:rPr>
              <a:t>&lt; 1 %</a:t>
            </a:r>
          </a:p>
          <a:p>
            <a:pPr eaLnBrk="1" hangingPunct="1"/>
            <a:r>
              <a:rPr lang="en-US" smtClean="0">
                <a:solidFill>
                  <a:srgbClr val="FFFF00"/>
                </a:solidFill>
              </a:rPr>
              <a:t>Reversibility</a:t>
            </a:r>
          </a:p>
          <a:p>
            <a:pPr eaLnBrk="1" hangingPunct="1">
              <a:buFontTx/>
              <a:buNone/>
            </a:pPr>
            <a:endParaRPr lang="en-US" smtClean="0">
              <a:solidFill>
                <a:srgbClr val="FFFF00"/>
              </a:solidFill>
            </a:endParaRPr>
          </a:p>
        </p:txBody>
      </p:sp>
      <p:sp>
        <p:nvSpPr>
          <p:cNvPr id="54276" name="Line 4"/>
          <p:cNvSpPr>
            <a:spLocks noChangeShapeType="1"/>
          </p:cNvSpPr>
          <p:nvPr/>
        </p:nvSpPr>
        <p:spPr bwMode="auto">
          <a:xfrm>
            <a:off x="6324600" y="1600200"/>
            <a:ext cx="609600" cy="381000"/>
          </a:xfrm>
          <a:prstGeom prst="line">
            <a:avLst/>
          </a:prstGeom>
          <a:noFill/>
          <a:ln w="57150">
            <a:solidFill>
              <a:srgbClr val="FF9900"/>
            </a:solidFill>
            <a:round/>
            <a:headEnd/>
            <a:tailEnd type="triangle" w="med" len="med"/>
          </a:ln>
        </p:spPr>
        <p:txBody>
          <a:bodyPr/>
          <a:lstStyle/>
          <a:p>
            <a:endParaRPr lang="en-US" baseline="0" smtClean="0">
              <a:solidFill>
                <a:srgbClr val="000000"/>
              </a:solidFill>
            </a:endParaRPr>
          </a:p>
        </p:txBody>
      </p:sp>
      <p:sp>
        <p:nvSpPr>
          <p:cNvPr id="54277" name="Line 5"/>
          <p:cNvSpPr>
            <a:spLocks noChangeShapeType="1"/>
          </p:cNvSpPr>
          <p:nvPr/>
        </p:nvSpPr>
        <p:spPr bwMode="auto">
          <a:xfrm flipV="1">
            <a:off x="3810000" y="2286000"/>
            <a:ext cx="3124200" cy="381000"/>
          </a:xfrm>
          <a:prstGeom prst="line">
            <a:avLst/>
          </a:prstGeom>
          <a:noFill/>
          <a:ln w="57150">
            <a:solidFill>
              <a:srgbClr val="FF9900"/>
            </a:solidFill>
            <a:round/>
            <a:headEnd/>
            <a:tailEnd type="triangle" w="med" len="med"/>
          </a:ln>
        </p:spPr>
        <p:txBody>
          <a:bodyPr/>
          <a:lstStyle/>
          <a:p>
            <a:endParaRPr lang="en-US" baseline="0" smtClean="0">
              <a:solidFill>
                <a:srgbClr val="000000"/>
              </a:solidFill>
            </a:endParaRPr>
          </a:p>
        </p:txBody>
      </p:sp>
      <p:sp>
        <p:nvSpPr>
          <p:cNvPr id="54278" name="Line 6"/>
          <p:cNvSpPr>
            <a:spLocks noChangeShapeType="1"/>
          </p:cNvSpPr>
          <p:nvPr/>
        </p:nvSpPr>
        <p:spPr bwMode="auto">
          <a:xfrm>
            <a:off x="4648200" y="2133600"/>
            <a:ext cx="2209800" cy="0"/>
          </a:xfrm>
          <a:prstGeom prst="line">
            <a:avLst/>
          </a:prstGeom>
          <a:noFill/>
          <a:ln w="57150">
            <a:solidFill>
              <a:srgbClr val="FF9900"/>
            </a:solidFill>
            <a:round/>
            <a:headEnd/>
            <a:tailEnd type="triangle" w="med" len="med"/>
          </a:ln>
        </p:spPr>
        <p:txBody>
          <a:bodyPr/>
          <a:lstStyle/>
          <a:p>
            <a:endParaRPr lang="en-US" baseline="0" smtClean="0">
              <a:solidFill>
                <a:srgbClr val="000000"/>
              </a:solidFill>
            </a:endParaRPr>
          </a:p>
        </p:txBody>
      </p:sp>
      <p:sp>
        <p:nvSpPr>
          <p:cNvPr id="54279" name="Text Box 7"/>
          <p:cNvSpPr txBox="1">
            <a:spLocks noChangeArrowheads="1"/>
          </p:cNvSpPr>
          <p:nvPr/>
        </p:nvSpPr>
        <p:spPr bwMode="auto">
          <a:xfrm>
            <a:off x="381000" y="3124200"/>
            <a:ext cx="8686800" cy="1160463"/>
          </a:xfrm>
          <a:prstGeom prst="rect">
            <a:avLst/>
          </a:prstGeom>
          <a:noFill/>
          <a:ln w="9525">
            <a:noFill/>
            <a:miter lim="800000"/>
            <a:headEnd/>
            <a:tailEnd/>
          </a:ln>
        </p:spPr>
        <p:txBody>
          <a:bodyPr>
            <a:spAutoFit/>
          </a:bodyPr>
          <a:lstStyle/>
          <a:p>
            <a:pPr>
              <a:spcBef>
                <a:spcPct val="50000"/>
              </a:spcBef>
            </a:pPr>
            <a:r>
              <a:rPr lang="en-US" sz="2800" b="1" baseline="0" smtClean="0">
                <a:solidFill>
                  <a:srgbClr val="FFFF00"/>
                </a:solidFill>
                <a:latin typeface="Times New Roman" pitchFamily="18" charset="0"/>
              </a:rPr>
              <a:t>This reduces E-field-related systematics to &lt; 5</a:t>
            </a:r>
            <a:r>
              <a:rPr lang="en-US" sz="2800" b="1" baseline="0" smtClean="0">
                <a:solidFill>
                  <a:srgbClr val="FFFF00"/>
                </a:solidFill>
                <a:latin typeface="Times New Roman" pitchFamily="18" charset="0"/>
                <a:sym typeface="Symbol" pitchFamily="18" charset="2"/>
              </a:rPr>
              <a:t>10</a:t>
            </a:r>
            <a:r>
              <a:rPr lang="en-US" sz="2800" b="1" baseline="30000" smtClean="0">
                <a:solidFill>
                  <a:srgbClr val="FFFF00"/>
                </a:solidFill>
                <a:latin typeface="Times New Roman" pitchFamily="18" charset="0"/>
                <a:sym typeface="Symbol" pitchFamily="18" charset="2"/>
              </a:rPr>
              <a:t>-10 </a:t>
            </a:r>
            <a:r>
              <a:rPr lang="en-US" sz="2800" b="1" baseline="0" smtClean="0">
                <a:solidFill>
                  <a:srgbClr val="FFFF00"/>
                </a:solidFill>
                <a:latin typeface="Times New Roman" pitchFamily="18" charset="0"/>
                <a:sym typeface="Symbol" pitchFamily="18" charset="2"/>
              </a:rPr>
              <a:t>Hz,</a:t>
            </a:r>
          </a:p>
          <a:p>
            <a:pPr>
              <a:spcBef>
                <a:spcPct val="50000"/>
              </a:spcBef>
            </a:pPr>
            <a:r>
              <a:rPr lang="en-US" sz="2800" b="1" baseline="0" smtClean="0">
                <a:solidFill>
                  <a:srgbClr val="FFFF00"/>
                </a:solidFill>
                <a:latin typeface="Times New Roman" pitchFamily="18" charset="0"/>
                <a:sym typeface="Symbol" pitchFamily="18" charset="2"/>
              </a:rPr>
              <a:t>i.e. one tenth of the EDM shift for d</a:t>
            </a:r>
            <a:r>
              <a:rPr lang="en-US" sz="2800" b="1" baseline="-25000" smtClean="0">
                <a:solidFill>
                  <a:srgbClr val="FFFF00"/>
                </a:solidFill>
                <a:latin typeface="Times New Roman" pitchFamily="18" charset="0"/>
                <a:sym typeface="Symbol" pitchFamily="18" charset="2"/>
              </a:rPr>
              <a:t>n</a:t>
            </a:r>
            <a:r>
              <a:rPr lang="en-US" sz="2800" b="1" baseline="0" smtClean="0">
                <a:solidFill>
                  <a:srgbClr val="FFFF00"/>
                </a:solidFill>
                <a:latin typeface="Times New Roman" pitchFamily="18" charset="0"/>
                <a:sym typeface="Symbol" pitchFamily="18" charset="2"/>
              </a:rPr>
              <a:t>=10</a:t>
            </a:r>
            <a:r>
              <a:rPr lang="en-US" sz="2800" b="1" baseline="30000" smtClean="0">
                <a:solidFill>
                  <a:srgbClr val="FFFF00"/>
                </a:solidFill>
                <a:latin typeface="Times New Roman" pitchFamily="18" charset="0"/>
                <a:sym typeface="Symbol" pitchFamily="18" charset="2"/>
              </a:rPr>
              <a:t>-28</a:t>
            </a:r>
            <a:r>
              <a:rPr lang="en-US" sz="2800" b="1" baseline="0" smtClean="0">
                <a:solidFill>
                  <a:srgbClr val="FFFF00"/>
                </a:solidFill>
                <a:latin typeface="Times New Roman" pitchFamily="18" charset="0"/>
                <a:sym typeface="Symbol" pitchFamily="18" charset="2"/>
              </a:rPr>
              <a:t> e cm</a:t>
            </a:r>
          </a:p>
        </p:txBody>
      </p:sp>
      <p:sp>
        <p:nvSpPr>
          <p:cNvPr id="54280" name="Text Box 8"/>
          <p:cNvSpPr txBox="1">
            <a:spLocks noChangeArrowheads="1"/>
          </p:cNvSpPr>
          <p:nvPr/>
        </p:nvSpPr>
        <p:spPr bwMode="auto">
          <a:xfrm>
            <a:off x="914400" y="5988050"/>
            <a:ext cx="7315200" cy="641350"/>
          </a:xfrm>
          <a:prstGeom prst="rect">
            <a:avLst/>
          </a:prstGeom>
          <a:solidFill>
            <a:srgbClr val="CCFFCC"/>
          </a:solidFill>
          <a:ln w="9525">
            <a:noFill/>
            <a:miter lim="800000"/>
            <a:headEnd/>
            <a:tailEnd/>
          </a:ln>
        </p:spPr>
        <p:txBody>
          <a:bodyPr>
            <a:spAutoFit/>
          </a:bodyPr>
          <a:lstStyle/>
          <a:p>
            <a:pPr algn="ctr">
              <a:spcBef>
                <a:spcPct val="50000"/>
              </a:spcBef>
            </a:pPr>
            <a:r>
              <a:rPr lang="en-US" sz="3600" baseline="0" smtClean="0">
                <a:solidFill>
                  <a:srgbClr val="000000"/>
                </a:solidFill>
                <a:latin typeface="Times New Roman" pitchFamily="18" charset="0"/>
              </a:rPr>
              <a:t>Electric field monitoring ~ 0.1% -1%</a:t>
            </a:r>
            <a:r>
              <a:rPr lang="en-US" sz="2400" baseline="0" smtClean="0">
                <a:solidFill>
                  <a:srgbClr val="000000"/>
                </a:solidFill>
                <a:latin typeface="Times New Roman" pitchFamily="18" charset="0"/>
              </a:rPr>
              <a:t> </a:t>
            </a:r>
          </a:p>
        </p:txBody>
      </p:sp>
      <p:sp>
        <p:nvSpPr>
          <p:cNvPr id="54281" name="AutoShape 9"/>
          <p:cNvSpPr>
            <a:spLocks noChangeArrowheads="1"/>
          </p:cNvSpPr>
          <p:nvPr/>
        </p:nvSpPr>
        <p:spPr bwMode="auto">
          <a:xfrm>
            <a:off x="304800" y="1219200"/>
            <a:ext cx="8610600" cy="4648200"/>
          </a:xfrm>
          <a:prstGeom prst="downArrowCallout">
            <a:avLst>
              <a:gd name="adj1" fmla="val 46311"/>
              <a:gd name="adj2" fmla="val 46311"/>
              <a:gd name="adj3" fmla="val 16667"/>
              <a:gd name="adj4" fmla="val 66667"/>
            </a:avLst>
          </a:prstGeom>
          <a:noFill/>
          <a:ln w="41275">
            <a:solidFill>
              <a:srgbClr val="FFFF00"/>
            </a:solidFill>
            <a:miter lim="800000"/>
            <a:headEnd/>
            <a:tailEnd/>
          </a:ln>
        </p:spPr>
        <p:txBody>
          <a:bodyPr wrap="none" anchor="ctr"/>
          <a:lstStyle/>
          <a:p>
            <a:endParaRPr lang="en-US" baseline="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848600" cy="1828800"/>
          </a:xfrm>
          <a:solidFill>
            <a:srgbClr val="FFFF00"/>
          </a:solidFill>
        </p:spPr>
        <p:txBody>
          <a:bodyPr/>
          <a:lstStyle/>
          <a:p>
            <a:pPr eaLnBrk="1" hangingPunct="1"/>
            <a:r>
              <a:rPr lang="en-US" sz="4000" b="1" smtClean="0">
                <a:cs typeface="Times New Roman" pitchFamily="18" charset="0"/>
              </a:rPr>
              <a:t>Permanent EDM of a particle contradicts </a:t>
            </a:r>
            <a:r>
              <a:rPr lang="en-US" sz="4000" b="1" u="sng" smtClean="0">
                <a:cs typeface="Times New Roman" pitchFamily="18" charset="0"/>
              </a:rPr>
              <a:t>both</a:t>
            </a:r>
            <a:r>
              <a:rPr lang="en-US" sz="4000" b="1" smtClean="0">
                <a:cs typeface="Times New Roman" pitchFamily="18" charset="0"/>
              </a:rPr>
              <a:t> </a:t>
            </a:r>
            <a:br>
              <a:rPr lang="en-US" sz="4000" b="1" smtClean="0">
                <a:cs typeface="Times New Roman" pitchFamily="18" charset="0"/>
              </a:rPr>
            </a:br>
            <a:r>
              <a:rPr lang="en-US" sz="4000" b="1" smtClean="0">
                <a:cs typeface="Times New Roman" pitchFamily="18" charset="0"/>
              </a:rPr>
              <a:t>P- and T-invariance</a:t>
            </a:r>
            <a:r>
              <a:rPr lang="en-US" sz="4000" smtClean="0"/>
              <a:t> </a:t>
            </a:r>
          </a:p>
        </p:txBody>
      </p:sp>
      <p:sp>
        <p:nvSpPr>
          <p:cNvPr id="37891" name="AutoShape 3"/>
          <p:cNvSpPr>
            <a:spLocks noChangeArrowheads="1"/>
          </p:cNvSpPr>
          <p:nvPr/>
        </p:nvSpPr>
        <p:spPr bwMode="auto">
          <a:xfrm rot="-5400000">
            <a:off x="4017962" y="3033713"/>
            <a:ext cx="917575" cy="622300"/>
          </a:xfrm>
          <a:prstGeom prst="rightArrow">
            <a:avLst>
              <a:gd name="adj1" fmla="val 50000"/>
              <a:gd name="adj2" fmla="val 36862"/>
            </a:avLst>
          </a:prstGeom>
          <a:noFill/>
          <a:ln w="15875">
            <a:solidFill>
              <a:srgbClr val="0000FF"/>
            </a:solidFill>
            <a:miter lim="800000"/>
            <a:headEnd/>
            <a:tailEnd/>
          </a:ln>
        </p:spPr>
        <p:txBody>
          <a:bodyPr/>
          <a:lstStyle/>
          <a:p>
            <a:endParaRPr lang="en-US" baseline="0" smtClean="0">
              <a:solidFill>
                <a:srgbClr val="000000"/>
              </a:solidFill>
            </a:endParaRPr>
          </a:p>
        </p:txBody>
      </p:sp>
      <p:sp>
        <p:nvSpPr>
          <p:cNvPr id="37892" name="Oval 4"/>
          <p:cNvSpPr>
            <a:spLocks noChangeArrowheads="1"/>
          </p:cNvSpPr>
          <p:nvPr/>
        </p:nvSpPr>
        <p:spPr bwMode="auto">
          <a:xfrm>
            <a:off x="4191000" y="3810000"/>
            <a:ext cx="549275" cy="549275"/>
          </a:xfrm>
          <a:prstGeom prst="ellipse">
            <a:avLst/>
          </a:prstGeom>
          <a:gradFill rotWithShape="0">
            <a:gsLst>
              <a:gs pos="0">
                <a:srgbClr val="FFFFFF"/>
              </a:gs>
              <a:gs pos="100000">
                <a:srgbClr val="000000"/>
              </a:gs>
            </a:gsLst>
            <a:lin ang="5400000" scaled="1"/>
          </a:gradFill>
          <a:ln w="9525">
            <a:solidFill>
              <a:srgbClr val="000000"/>
            </a:solidFill>
            <a:round/>
            <a:headEnd/>
            <a:tailEnd/>
          </a:ln>
        </p:spPr>
        <p:txBody>
          <a:bodyPr/>
          <a:lstStyle/>
          <a:p>
            <a:endParaRPr lang="en-US" baseline="0" smtClean="0">
              <a:solidFill>
                <a:srgbClr val="000000"/>
              </a:solidFill>
            </a:endParaRPr>
          </a:p>
        </p:txBody>
      </p:sp>
      <p:sp>
        <p:nvSpPr>
          <p:cNvPr id="37893" name="Line 5"/>
          <p:cNvSpPr>
            <a:spLocks noChangeShapeType="1"/>
          </p:cNvSpPr>
          <p:nvPr/>
        </p:nvSpPr>
        <p:spPr bwMode="auto">
          <a:xfrm flipV="1">
            <a:off x="4476750" y="2609850"/>
            <a:ext cx="0" cy="1190625"/>
          </a:xfrm>
          <a:prstGeom prst="line">
            <a:avLst/>
          </a:prstGeom>
          <a:noFill/>
          <a:ln w="38100">
            <a:solidFill>
              <a:srgbClr val="FF0000"/>
            </a:solidFill>
            <a:round/>
            <a:headEnd/>
            <a:tailEnd type="triangle" w="med" len="med"/>
          </a:ln>
        </p:spPr>
        <p:txBody>
          <a:bodyPr/>
          <a:lstStyle/>
          <a:p>
            <a:endParaRPr lang="en-US" baseline="0" smtClean="0">
              <a:solidFill>
                <a:srgbClr val="000000"/>
              </a:solidFill>
            </a:endParaRPr>
          </a:p>
        </p:txBody>
      </p:sp>
      <p:grpSp>
        <p:nvGrpSpPr>
          <p:cNvPr id="2" name="Group 6"/>
          <p:cNvGrpSpPr>
            <a:grpSpLocks/>
          </p:cNvGrpSpPr>
          <p:nvPr/>
        </p:nvGrpSpPr>
        <p:grpSpPr bwMode="auto">
          <a:xfrm>
            <a:off x="7683500" y="2886075"/>
            <a:ext cx="622300" cy="2676525"/>
            <a:chOff x="4840" y="1818"/>
            <a:chExt cx="392" cy="1686"/>
          </a:xfrm>
        </p:grpSpPr>
        <p:sp>
          <p:nvSpPr>
            <p:cNvPr id="37907" name="AutoShape 7"/>
            <p:cNvSpPr>
              <a:spLocks noChangeArrowheads="1"/>
            </p:cNvSpPr>
            <p:nvPr/>
          </p:nvSpPr>
          <p:spPr bwMode="auto">
            <a:xfrm rot="-5400000">
              <a:off x="4747" y="1911"/>
              <a:ext cx="578" cy="392"/>
            </a:xfrm>
            <a:prstGeom prst="rightArrow">
              <a:avLst>
                <a:gd name="adj1" fmla="val 50000"/>
                <a:gd name="adj2" fmla="val 36862"/>
              </a:avLst>
            </a:prstGeom>
            <a:noFill/>
            <a:ln w="15875">
              <a:solidFill>
                <a:srgbClr val="0000FF"/>
              </a:solidFill>
              <a:miter lim="800000"/>
              <a:headEnd/>
              <a:tailEnd/>
            </a:ln>
          </p:spPr>
          <p:txBody>
            <a:bodyPr/>
            <a:lstStyle/>
            <a:p>
              <a:endParaRPr lang="en-US" baseline="0" smtClean="0">
                <a:solidFill>
                  <a:srgbClr val="000000"/>
                </a:solidFill>
              </a:endParaRPr>
            </a:p>
          </p:txBody>
        </p:sp>
        <p:sp>
          <p:nvSpPr>
            <p:cNvPr id="37908" name="Oval 8"/>
            <p:cNvSpPr>
              <a:spLocks noChangeArrowheads="1"/>
            </p:cNvSpPr>
            <p:nvPr/>
          </p:nvSpPr>
          <p:spPr bwMode="auto">
            <a:xfrm>
              <a:off x="4856" y="2400"/>
              <a:ext cx="346" cy="346"/>
            </a:xfrm>
            <a:prstGeom prst="ellipse">
              <a:avLst/>
            </a:prstGeom>
            <a:gradFill rotWithShape="0">
              <a:gsLst>
                <a:gs pos="0">
                  <a:srgbClr val="FFFFFF"/>
                </a:gs>
                <a:gs pos="100000">
                  <a:srgbClr val="000000"/>
                </a:gs>
              </a:gsLst>
              <a:lin ang="5400000" scaled="1"/>
            </a:gradFill>
            <a:ln w="9525">
              <a:solidFill>
                <a:srgbClr val="000000"/>
              </a:solidFill>
              <a:round/>
              <a:headEnd/>
              <a:tailEnd/>
            </a:ln>
          </p:spPr>
          <p:txBody>
            <a:bodyPr/>
            <a:lstStyle/>
            <a:p>
              <a:endParaRPr lang="en-US" baseline="0" smtClean="0">
                <a:solidFill>
                  <a:srgbClr val="000000"/>
                </a:solidFill>
              </a:endParaRPr>
            </a:p>
          </p:txBody>
        </p:sp>
        <p:sp>
          <p:nvSpPr>
            <p:cNvPr id="37909" name="Line 9"/>
            <p:cNvSpPr>
              <a:spLocks noChangeShapeType="1"/>
            </p:cNvSpPr>
            <p:nvPr/>
          </p:nvSpPr>
          <p:spPr bwMode="auto">
            <a:xfrm rot="10800000" flipV="1">
              <a:off x="5036" y="2754"/>
              <a:ext cx="0" cy="750"/>
            </a:xfrm>
            <a:prstGeom prst="line">
              <a:avLst/>
            </a:prstGeom>
            <a:noFill/>
            <a:ln w="38100">
              <a:solidFill>
                <a:srgbClr val="FF0000"/>
              </a:solidFill>
              <a:round/>
              <a:headEnd/>
              <a:tailEnd type="triangle" w="med" len="med"/>
            </a:ln>
          </p:spPr>
          <p:txBody>
            <a:bodyPr/>
            <a:lstStyle/>
            <a:p>
              <a:endParaRPr lang="en-US" baseline="0" smtClean="0">
                <a:solidFill>
                  <a:srgbClr val="000000"/>
                </a:solidFill>
              </a:endParaRPr>
            </a:p>
          </p:txBody>
        </p:sp>
      </p:grpSp>
      <p:grpSp>
        <p:nvGrpSpPr>
          <p:cNvPr id="3" name="Group 10"/>
          <p:cNvGrpSpPr>
            <a:grpSpLocks/>
          </p:cNvGrpSpPr>
          <p:nvPr/>
        </p:nvGrpSpPr>
        <p:grpSpPr bwMode="auto">
          <a:xfrm>
            <a:off x="5562600" y="3219450"/>
            <a:ext cx="1333500" cy="1060450"/>
            <a:chOff x="3504" y="2028"/>
            <a:chExt cx="840" cy="668"/>
          </a:xfrm>
        </p:grpSpPr>
        <p:sp>
          <p:nvSpPr>
            <p:cNvPr id="37905" name="AutoShape 11"/>
            <p:cNvSpPr>
              <a:spLocks noChangeArrowheads="1"/>
            </p:cNvSpPr>
            <p:nvPr/>
          </p:nvSpPr>
          <p:spPr bwMode="auto">
            <a:xfrm>
              <a:off x="3504" y="2450"/>
              <a:ext cx="840" cy="246"/>
            </a:xfrm>
            <a:prstGeom prst="notchedRightArrow">
              <a:avLst>
                <a:gd name="adj1" fmla="val 50000"/>
                <a:gd name="adj2" fmla="val 85366"/>
              </a:avLst>
            </a:prstGeom>
            <a:gradFill rotWithShape="0">
              <a:gsLst>
                <a:gs pos="0">
                  <a:srgbClr val="339966"/>
                </a:gs>
                <a:gs pos="100000">
                  <a:srgbClr val="99CCB2"/>
                </a:gs>
              </a:gsLst>
              <a:lin ang="5400000" scaled="1"/>
            </a:gradFill>
            <a:ln w="9525">
              <a:solidFill>
                <a:srgbClr val="000000"/>
              </a:solidFill>
              <a:miter lim="800000"/>
              <a:headEnd/>
              <a:tailEnd/>
            </a:ln>
          </p:spPr>
          <p:txBody>
            <a:bodyPr/>
            <a:lstStyle/>
            <a:p>
              <a:endParaRPr lang="en-US" baseline="0" smtClean="0">
                <a:solidFill>
                  <a:srgbClr val="000000"/>
                </a:solidFill>
              </a:endParaRPr>
            </a:p>
          </p:txBody>
        </p:sp>
        <p:sp>
          <p:nvSpPr>
            <p:cNvPr id="37906" name="Text Box 12"/>
            <p:cNvSpPr txBox="1">
              <a:spLocks noChangeArrowheads="1"/>
            </p:cNvSpPr>
            <p:nvPr/>
          </p:nvSpPr>
          <p:spPr bwMode="auto">
            <a:xfrm>
              <a:off x="3696" y="2028"/>
              <a:ext cx="294" cy="372"/>
            </a:xfrm>
            <a:prstGeom prst="rect">
              <a:avLst/>
            </a:prstGeom>
            <a:solidFill>
              <a:srgbClr val="FFFFFF"/>
            </a:solidFill>
            <a:ln w="9525">
              <a:solidFill>
                <a:srgbClr val="000000"/>
              </a:solidFill>
              <a:miter lim="800000"/>
              <a:headEnd/>
              <a:tailEnd/>
            </a:ln>
          </p:spPr>
          <p:txBody>
            <a:bodyPr/>
            <a:lstStyle/>
            <a:p>
              <a:pPr eaLnBrk="0" hangingPunct="0"/>
              <a:r>
                <a:rPr lang="en-US" sz="3600" baseline="0" smtClean="0">
                  <a:solidFill>
                    <a:srgbClr val="008000"/>
                  </a:solidFill>
                  <a:latin typeface="Britannic Bold" pitchFamily="34" charset="0"/>
                </a:rPr>
                <a:t>P</a:t>
              </a:r>
            </a:p>
          </p:txBody>
        </p:sp>
      </p:grpSp>
      <p:grpSp>
        <p:nvGrpSpPr>
          <p:cNvPr id="4" name="Group 13"/>
          <p:cNvGrpSpPr>
            <a:grpSpLocks/>
          </p:cNvGrpSpPr>
          <p:nvPr/>
        </p:nvGrpSpPr>
        <p:grpSpPr bwMode="auto">
          <a:xfrm>
            <a:off x="1943100" y="3219450"/>
            <a:ext cx="1333500" cy="1060450"/>
            <a:chOff x="1224" y="2028"/>
            <a:chExt cx="840" cy="668"/>
          </a:xfrm>
        </p:grpSpPr>
        <p:sp>
          <p:nvSpPr>
            <p:cNvPr id="37903" name="AutoShape 14"/>
            <p:cNvSpPr>
              <a:spLocks noChangeArrowheads="1"/>
            </p:cNvSpPr>
            <p:nvPr/>
          </p:nvSpPr>
          <p:spPr bwMode="auto">
            <a:xfrm flipH="1">
              <a:off x="1224" y="2450"/>
              <a:ext cx="840" cy="246"/>
            </a:xfrm>
            <a:prstGeom prst="notchedRightArrow">
              <a:avLst>
                <a:gd name="adj1" fmla="val 50000"/>
                <a:gd name="adj2" fmla="val 85366"/>
              </a:avLst>
            </a:prstGeom>
            <a:gradFill rotWithShape="0">
              <a:gsLst>
                <a:gs pos="0">
                  <a:srgbClr val="339966"/>
                </a:gs>
                <a:gs pos="100000">
                  <a:srgbClr val="99CCB2"/>
                </a:gs>
              </a:gsLst>
              <a:lin ang="5400000" scaled="1"/>
            </a:gradFill>
            <a:ln w="9525">
              <a:solidFill>
                <a:srgbClr val="000000"/>
              </a:solidFill>
              <a:miter lim="800000"/>
              <a:headEnd/>
              <a:tailEnd/>
            </a:ln>
          </p:spPr>
          <p:txBody>
            <a:bodyPr/>
            <a:lstStyle/>
            <a:p>
              <a:endParaRPr lang="en-US" baseline="0" smtClean="0">
                <a:solidFill>
                  <a:srgbClr val="000000"/>
                </a:solidFill>
              </a:endParaRPr>
            </a:p>
          </p:txBody>
        </p:sp>
        <p:sp>
          <p:nvSpPr>
            <p:cNvPr id="37904" name="Text Box 15"/>
            <p:cNvSpPr txBox="1">
              <a:spLocks noChangeArrowheads="1"/>
            </p:cNvSpPr>
            <p:nvPr/>
          </p:nvSpPr>
          <p:spPr bwMode="auto">
            <a:xfrm>
              <a:off x="1578" y="2028"/>
              <a:ext cx="294" cy="372"/>
            </a:xfrm>
            <a:prstGeom prst="rect">
              <a:avLst/>
            </a:prstGeom>
            <a:solidFill>
              <a:srgbClr val="FFFFFF"/>
            </a:solidFill>
            <a:ln w="9525">
              <a:solidFill>
                <a:srgbClr val="000000"/>
              </a:solidFill>
              <a:miter lim="800000"/>
              <a:headEnd/>
              <a:tailEnd/>
            </a:ln>
          </p:spPr>
          <p:txBody>
            <a:bodyPr/>
            <a:lstStyle/>
            <a:p>
              <a:pPr eaLnBrk="0" hangingPunct="0"/>
              <a:r>
                <a:rPr lang="en-US" sz="3600" baseline="0" smtClean="0">
                  <a:solidFill>
                    <a:srgbClr val="008000"/>
                  </a:solidFill>
                  <a:latin typeface="Britannic Bold" pitchFamily="34" charset="0"/>
                </a:rPr>
                <a:t>T</a:t>
              </a:r>
            </a:p>
          </p:txBody>
        </p:sp>
      </p:grpSp>
      <p:grpSp>
        <p:nvGrpSpPr>
          <p:cNvPr id="5" name="Group 16"/>
          <p:cNvGrpSpPr>
            <a:grpSpLocks/>
          </p:cNvGrpSpPr>
          <p:nvPr/>
        </p:nvGrpSpPr>
        <p:grpSpPr bwMode="auto">
          <a:xfrm>
            <a:off x="762000" y="2616200"/>
            <a:ext cx="622300" cy="2679700"/>
            <a:chOff x="480" y="1648"/>
            <a:chExt cx="392" cy="1688"/>
          </a:xfrm>
        </p:grpSpPr>
        <p:sp>
          <p:nvSpPr>
            <p:cNvPr id="37900" name="AutoShape 17"/>
            <p:cNvSpPr>
              <a:spLocks noChangeArrowheads="1"/>
            </p:cNvSpPr>
            <p:nvPr/>
          </p:nvSpPr>
          <p:spPr bwMode="auto">
            <a:xfrm rot="5400000">
              <a:off x="387" y="2851"/>
              <a:ext cx="578" cy="392"/>
            </a:xfrm>
            <a:prstGeom prst="rightArrow">
              <a:avLst>
                <a:gd name="adj1" fmla="val 50000"/>
                <a:gd name="adj2" fmla="val 36862"/>
              </a:avLst>
            </a:prstGeom>
            <a:noFill/>
            <a:ln w="15875">
              <a:solidFill>
                <a:srgbClr val="0000FF"/>
              </a:solidFill>
              <a:miter lim="800000"/>
              <a:headEnd/>
              <a:tailEnd/>
            </a:ln>
          </p:spPr>
          <p:txBody>
            <a:bodyPr/>
            <a:lstStyle/>
            <a:p>
              <a:endParaRPr lang="en-US" baseline="0" smtClean="0">
                <a:solidFill>
                  <a:srgbClr val="000000"/>
                </a:solidFill>
              </a:endParaRPr>
            </a:p>
          </p:txBody>
        </p:sp>
        <p:sp>
          <p:nvSpPr>
            <p:cNvPr id="37901" name="Oval 18"/>
            <p:cNvSpPr>
              <a:spLocks noChangeArrowheads="1"/>
            </p:cNvSpPr>
            <p:nvPr/>
          </p:nvSpPr>
          <p:spPr bwMode="auto">
            <a:xfrm>
              <a:off x="496" y="2404"/>
              <a:ext cx="346" cy="346"/>
            </a:xfrm>
            <a:prstGeom prst="ellipse">
              <a:avLst/>
            </a:prstGeom>
            <a:gradFill rotWithShape="0">
              <a:gsLst>
                <a:gs pos="0">
                  <a:srgbClr val="FFFFFF"/>
                </a:gs>
                <a:gs pos="100000">
                  <a:srgbClr val="000000"/>
                </a:gs>
              </a:gsLst>
              <a:lin ang="5400000" scaled="1"/>
            </a:gradFill>
            <a:ln w="9525">
              <a:solidFill>
                <a:srgbClr val="000000"/>
              </a:solidFill>
              <a:round/>
              <a:headEnd/>
              <a:tailEnd/>
            </a:ln>
          </p:spPr>
          <p:txBody>
            <a:bodyPr/>
            <a:lstStyle/>
            <a:p>
              <a:endParaRPr lang="en-US" baseline="0" smtClean="0">
                <a:solidFill>
                  <a:srgbClr val="000000"/>
                </a:solidFill>
              </a:endParaRPr>
            </a:p>
          </p:txBody>
        </p:sp>
        <p:sp>
          <p:nvSpPr>
            <p:cNvPr id="37902" name="Line 19"/>
            <p:cNvSpPr>
              <a:spLocks noChangeShapeType="1"/>
            </p:cNvSpPr>
            <p:nvPr/>
          </p:nvSpPr>
          <p:spPr bwMode="auto">
            <a:xfrm flipV="1">
              <a:off x="676" y="1648"/>
              <a:ext cx="0" cy="750"/>
            </a:xfrm>
            <a:prstGeom prst="line">
              <a:avLst/>
            </a:prstGeom>
            <a:noFill/>
            <a:ln w="38100">
              <a:solidFill>
                <a:srgbClr val="FF0000"/>
              </a:solidFill>
              <a:round/>
              <a:headEnd/>
              <a:tailEnd type="triangle" w="med" len="med"/>
            </a:ln>
          </p:spPr>
          <p:txBody>
            <a:bodyPr/>
            <a:lstStyle/>
            <a:p>
              <a:endParaRPr lang="en-US" baseline="0" smtClean="0">
                <a:solidFill>
                  <a:srgbClr val="000000"/>
                </a:solidFill>
              </a:endParaRPr>
            </a:p>
          </p:txBody>
        </p:sp>
      </p:grpSp>
      <p:sp>
        <p:nvSpPr>
          <p:cNvPr id="37898" name="Text Box 20"/>
          <p:cNvSpPr txBox="1">
            <a:spLocks noChangeArrowheads="1"/>
          </p:cNvSpPr>
          <p:nvPr/>
        </p:nvSpPr>
        <p:spPr bwMode="auto">
          <a:xfrm>
            <a:off x="4495800" y="2438400"/>
            <a:ext cx="457200" cy="457200"/>
          </a:xfrm>
          <a:prstGeom prst="rect">
            <a:avLst/>
          </a:prstGeom>
          <a:noFill/>
          <a:ln w="9525">
            <a:noFill/>
            <a:miter lim="800000"/>
            <a:headEnd/>
            <a:tailEnd/>
          </a:ln>
        </p:spPr>
        <p:txBody>
          <a:bodyPr>
            <a:spAutoFit/>
          </a:bodyPr>
          <a:lstStyle/>
          <a:p>
            <a:pPr>
              <a:spcBef>
                <a:spcPct val="50000"/>
              </a:spcBef>
            </a:pPr>
            <a:r>
              <a:rPr lang="en-US" sz="2400" b="1" i="1" baseline="0" smtClean="0">
                <a:solidFill>
                  <a:srgbClr val="000000"/>
                </a:solidFill>
                <a:latin typeface="Times New Roman" pitchFamily="18" charset="0"/>
              </a:rPr>
              <a:t>d</a:t>
            </a:r>
          </a:p>
        </p:txBody>
      </p:sp>
      <p:sp>
        <p:nvSpPr>
          <p:cNvPr id="37899" name="Text Box 21"/>
          <p:cNvSpPr txBox="1">
            <a:spLocks noChangeArrowheads="1"/>
          </p:cNvSpPr>
          <p:nvPr/>
        </p:nvSpPr>
        <p:spPr bwMode="auto">
          <a:xfrm>
            <a:off x="4648200" y="3276600"/>
            <a:ext cx="457200" cy="457200"/>
          </a:xfrm>
          <a:prstGeom prst="rect">
            <a:avLst/>
          </a:prstGeom>
          <a:noFill/>
          <a:ln w="9525">
            <a:noFill/>
            <a:miter lim="800000"/>
            <a:headEnd/>
            <a:tailEnd/>
          </a:ln>
        </p:spPr>
        <p:txBody>
          <a:bodyPr>
            <a:spAutoFit/>
          </a:bodyPr>
          <a:lstStyle/>
          <a:p>
            <a:pPr>
              <a:spcBef>
                <a:spcPct val="50000"/>
              </a:spcBef>
            </a:pPr>
            <a:r>
              <a:rPr lang="en-US" sz="2400" b="1" i="1" baseline="0" smtClean="0">
                <a:solidFill>
                  <a:srgbClr val="000000"/>
                </a:solidFill>
                <a:latin typeface="Times New Roman" pitchFamily="18" charset="0"/>
              </a:rPr>
              <a:t>J</a:t>
            </a:r>
          </a:p>
        </p:txBody>
      </p:sp>
      <p:sp>
        <p:nvSpPr>
          <p:cNvPr id="22" name="TextBox 21"/>
          <p:cNvSpPr txBox="1"/>
          <p:nvPr/>
        </p:nvSpPr>
        <p:spPr>
          <a:xfrm>
            <a:off x="78830" y="5792530"/>
            <a:ext cx="8991600" cy="913070"/>
          </a:xfrm>
          <a:prstGeom prst="rect">
            <a:avLst/>
          </a:prstGeom>
          <a:noFill/>
        </p:spPr>
        <p:txBody>
          <a:bodyPr wrap="square" rtlCol="0">
            <a:spAutoFit/>
          </a:bodyPr>
          <a:lstStyle/>
          <a:p>
            <a:pPr algn="ctr"/>
            <a:r>
              <a:rPr lang="en-US" sz="4000" dirty="0" smtClean="0"/>
              <a:t>T violation was not understood </a:t>
            </a:r>
          </a:p>
          <a:p>
            <a:pPr algn="ctr"/>
            <a:r>
              <a:rPr lang="en-US" sz="4000" dirty="0" smtClean="0"/>
              <a:t>in the first EDM experiments!</a:t>
            </a:r>
            <a:endParaRPr lang="en-US" sz="4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1676400" y="0"/>
            <a:ext cx="5638800" cy="762000"/>
          </a:xfrm>
          <a:solidFill>
            <a:srgbClr val="FFFF00"/>
          </a:solidFill>
        </p:spPr>
        <p:txBody>
          <a:bodyPr/>
          <a:lstStyle/>
          <a:p>
            <a:pPr eaLnBrk="1" hangingPunct="1"/>
            <a:r>
              <a:rPr lang="en-US" smtClean="0">
                <a:solidFill>
                  <a:srgbClr val="A50021"/>
                </a:solidFill>
              </a:rPr>
              <a:t>The Kerr Effect</a:t>
            </a:r>
            <a:r>
              <a:rPr lang="en-US" smtClean="0"/>
              <a:t> </a:t>
            </a:r>
          </a:p>
        </p:txBody>
      </p:sp>
      <p:sp>
        <p:nvSpPr>
          <p:cNvPr id="10243" name="Rectangle 3"/>
          <p:cNvSpPr>
            <a:spLocks noGrp="1" noChangeArrowheads="1"/>
          </p:cNvSpPr>
          <p:nvPr>
            <p:ph type="body" sz="half" idx="1"/>
          </p:nvPr>
        </p:nvSpPr>
        <p:spPr>
          <a:xfrm>
            <a:off x="381000" y="838200"/>
            <a:ext cx="8458200" cy="4114800"/>
          </a:xfrm>
          <a:solidFill>
            <a:srgbClr val="FFFF00"/>
          </a:solidFill>
        </p:spPr>
        <p:txBody>
          <a:bodyPr/>
          <a:lstStyle/>
          <a:p>
            <a:pPr eaLnBrk="1" hangingPunct="1"/>
            <a:r>
              <a:rPr lang="en-US" sz="2800" smtClean="0"/>
              <a:t>Uniaxial E-field-induced anisotropy:  </a:t>
            </a:r>
          </a:p>
          <a:p>
            <a:pPr eaLnBrk="1" hangingPunct="1">
              <a:lnSpc>
                <a:spcPct val="120000"/>
              </a:lnSpc>
              <a:buFontTx/>
              <a:buNone/>
            </a:pPr>
            <a:r>
              <a:rPr lang="en-US" smtClean="0">
                <a:sym typeface="Math1" pitchFamily="2" charset="2"/>
              </a:rPr>
              <a:t>                       </a:t>
            </a:r>
            <a:r>
              <a:rPr lang="en-US" smtClean="0">
                <a:solidFill>
                  <a:srgbClr val="006600"/>
                </a:solidFill>
                <a:sym typeface="Symbol" pitchFamily="18" charset="2"/>
              </a:rPr>
              <a:t></a:t>
            </a:r>
            <a:r>
              <a:rPr lang="en-US" smtClean="0">
                <a:solidFill>
                  <a:srgbClr val="006600"/>
                </a:solidFill>
                <a:sym typeface="Math1" pitchFamily="2" charset="2"/>
              </a:rPr>
              <a:t>n = n</a:t>
            </a:r>
            <a:r>
              <a:rPr lang="en-US" baseline="-25000" smtClean="0">
                <a:solidFill>
                  <a:srgbClr val="006600"/>
                </a:solidFill>
                <a:sym typeface="Math3" pitchFamily="2" charset="2"/>
              </a:rPr>
              <a:t>||</a:t>
            </a:r>
            <a:r>
              <a:rPr lang="en-US" smtClean="0">
                <a:solidFill>
                  <a:srgbClr val="006600"/>
                </a:solidFill>
                <a:sym typeface="Math3" pitchFamily="2" charset="2"/>
              </a:rPr>
              <a:t>-n</a:t>
            </a:r>
            <a:r>
              <a:rPr lang="en-US" baseline="-25000" smtClean="0">
                <a:solidFill>
                  <a:srgbClr val="006600"/>
                </a:solidFill>
                <a:sym typeface="Symbol" pitchFamily="18" charset="2"/>
              </a:rPr>
              <a:t></a:t>
            </a:r>
            <a:r>
              <a:rPr lang="en-US" smtClean="0">
                <a:solidFill>
                  <a:srgbClr val="006600"/>
                </a:solidFill>
                <a:sym typeface="Math1" pitchFamily="2" charset="2"/>
              </a:rPr>
              <a:t>= KE</a:t>
            </a:r>
            <a:r>
              <a:rPr lang="en-US" b="1" baseline="-30000" smtClean="0">
                <a:solidFill>
                  <a:srgbClr val="006600"/>
                </a:solidFill>
                <a:cs typeface="Times New Roman" pitchFamily="18" charset="0"/>
              </a:rPr>
              <a:t>0</a:t>
            </a:r>
            <a:r>
              <a:rPr lang="en-US" baseline="45000" smtClean="0">
                <a:solidFill>
                  <a:srgbClr val="006600"/>
                </a:solidFill>
                <a:sym typeface="Math1" pitchFamily="2" charset="2"/>
              </a:rPr>
              <a:t>2</a:t>
            </a:r>
            <a:endParaRPr lang="en-US" smtClean="0">
              <a:solidFill>
                <a:srgbClr val="006600"/>
              </a:solidFill>
              <a:sym typeface="Math1" pitchFamily="2" charset="2"/>
            </a:endParaRPr>
          </a:p>
          <a:p>
            <a:pPr eaLnBrk="1" hangingPunct="1">
              <a:lnSpc>
                <a:spcPct val="120000"/>
              </a:lnSpc>
            </a:pPr>
            <a:r>
              <a:rPr lang="en-US" sz="2800" smtClean="0">
                <a:sym typeface="Math1" pitchFamily="2" charset="2"/>
              </a:rPr>
              <a:t>For input light polarized at 45</a:t>
            </a:r>
            <a:r>
              <a:rPr lang="en-US" sz="2800" baseline="45000" smtClean="0">
                <a:sym typeface="Math1" pitchFamily="2" charset="2"/>
              </a:rPr>
              <a:t>o</a:t>
            </a:r>
            <a:r>
              <a:rPr lang="en-US" sz="2800" smtClean="0">
                <a:sym typeface="Math1" pitchFamily="2" charset="2"/>
              </a:rPr>
              <a:t> to E, the induced ellipticity:	</a:t>
            </a:r>
          </a:p>
          <a:p>
            <a:pPr eaLnBrk="1" hangingPunct="1">
              <a:lnSpc>
                <a:spcPct val="120000"/>
              </a:lnSpc>
            </a:pPr>
            <a:r>
              <a:rPr lang="en-US" sz="2800" smtClean="0">
                <a:sym typeface="Math1" pitchFamily="2" charset="2"/>
              </a:rPr>
              <a:t>Circular analyzer</a:t>
            </a:r>
            <a:endParaRPr lang="en-US" baseline="45000" smtClean="0">
              <a:solidFill>
                <a:srgbClr val="A50021"/>
              </a:solidFill>
              <a:sym typeface="Math1" pitchFamily="2" charset="2"/>
            </a:endParaRPr>
          </a:p>
        </p:txBody>
      </p:sp>
      <p:pic>
        <p:nvPicPr>
          <p:cNvPr id="10244" name="Picture 4" descr="Kerr_SetUp"/>
          <p:cNvPicPr>
            <a:picLocks noChangeAspect="1" noChangeArrowheads="1"/>
          </p:cNvPicPr>
          <p:nvPr/>
        </p:nvPicPr>
        <p:blipFill>
          <a:blip r:embed="rId3" cstate="print"/>
          <a:srcRect/>
          <a:stretch>
            <a:fillRect/>
          </a:stretch>
        </p:blipFill>
        <p:spPr bwMode="auto">
          <a:xfrm>
            <a:off x="457200" y="3276600"/>
            <a:ext cx="6400800" cy="3032125"/>
          </a:xfrm>
          <a:prstGeom prst="rect">
            <a:avLst/>
          </a:prstGeom>
          <a:solidFill>
            <a:srgbClr val="FFFF00"/>
          </a:solidFill>
          <a:ln w="9525">
            <a:solidFill>
              <a:schemeClr val="tx1"/>
            </a:solidFill>
            <a:miter lim="800000"/>
            <a:headEnd/>
            <a:tailEnd/>
          </a:ln>
        </p:spPr>
      </p:pic>
      <p:graphicFrame>
        <p:nvGraphicFramePr>
          <p:cNvPr id="10245" name="Object 5"/>
          <p:cNvGraphicFramePr>
            <a:graphicFrameLocks noChangeAspect="1"/>
          </p:cNvGraphicFramePr>
          <p:nvPr/>
        </p:nvGraphicFramePr>
        <p:xfrm>
          <a:off x="5870575" y="4038600"/>
          <a:ext cx="1978025" cy="1036638"/>
        </p:xfrm>
        <a:graphic>
          <a:graphicData uri="http://schemas.openxmlformats.org/presentationml/2006/ole">
            <p:oleObj spid="_x0000_s507906" name="Equation" r:id="rId4" imgW="749160" imgH="431640" progId="Equation.3">
              <p:embed/>
            </p:oleObj>
          </a:graphicData>
        </a:graphic>
      </p:graphicFrame>
      <p:sp>
        <p:nvSpPr>
          <p:cNvPr id="10248" name="Text Box 8"/>
          <p:cNvSpPr txBox="1">
            <a:spLocks noChangeArrowheads="1"/>
          </p:cNvSpPr>
          <p:nvPr/>
        </p:nvSpPr>
        <p:spPr bwMode="auto">
          <a:xfrm>
            <a:off x="762000" y="6338888"/>
            <a:ext cx="7467600" cy="519112"/>
          </a:xfrm>
          <a:prstGeom prst="rect">
            <a:avLst/>
          </a:prstGeom>
          <a:solidFill>
            <a:srgbClr val="FFFF00"/>
          </a:solidFill>
          <a:ln w="9525">
            <a:noFill/>
            <a:miter lim="800000"/>
            <a:headEnd/>
            <a:tailEnd/>
          </a:ln>
        </p:spPr>
        <p:txBody>
          <a:bodyPr>
            <a:spAutoFit/>
          </a:bodyPr>
          <a:lstStyle/>
          <a:p>
            <a:pPr>
              <a:spcBef>
                <a:spcPct val="20000"/>
              </a:spcBef>
              <a:buFontTx/>
              <a:buChar char="•"/>
            </a:pPr>
            <a:r>
              <a:rPr lang="en-US" sz="2400" baseline="0" smtClean="0">
                <a:solidFill>
                  <a:srgbClr val="000000"/>
                </a:solidFill>
                <a:sym typeface="Math1" pitchFamily="2" charset="2"/>
              </a:rPr>
              <a:t>   </a:t>
            </a:r>
            <a:r>
              <a:rPr lang="en-US" sz="2400" baseline="0" smtClean="0">
                <a:solidFill>
                  <a:srgbClr val="A50021"/>
                </a:solidFill>
                <a:sym typeface="Math1" pitchFamily="2" charset="2"/>
              </a:rPr>
              <a:t>Achievable</a:t>
            </a:r>
            <a:r>
              <a:rPr lang="en-US" sz="2400" baseline="0" smtClean="0">
                <a:solidFill>
                  <a:srgbClr val="000000"/>
                </a:solidFill>
                <a:sym typeface="Math1" pitchFamily="2" charset="2"/>
              </a:rPr>
              <a:t> sensitivity: </a:t>
            </a:r>
            <a:r>
              <a:rPr lang="en-US" sz="2800" b="1" baseline="0" smtClean="0">
                <a:solidFill>
                  <a:srgbClr val="A50021"/>
                </a:solidFill>
                <a:sym typeface="Symbol" pitchFamily="18" charset="2"/>
              </a:rPr>
              <a:t>  </a:t>
            </a:r>
            <a:r>
              <a:rPr lang="en-US" sz="2800" baseline="0" smtClean="0">
                <a:solidFill>
                  <a:srgbClr val="A50021"/>
                </a:solidFill>
                <a:sym typeface="Math1" pitchFamily="2" charset="2"/>
              </a:rPr>
              <a:t>10</a:t>
            </a:r>
            <a:r>
              <a:rPr lang="en-US" sz="2800" baseline="45000" smtClean="0">
                <a:solidFill>
                  <a:srgbClr val="A50021"/>
                </a:solidFill>
                <a:sym typeface="Math1" pitchFamily="2" charset="2"/>
              </a:rPr>
              <a:t>-8</a:t>
            </a:r>
            <a:r>
              <a:rPr lang="en-US" sz="2800" baseline="0" smtClean="0">
                <a:solidFill>
                  <a:srgbClr val="A50021"/>
                </a:solidFill>
                <a:sym typeface="Math1" pitchFamily="2" charset="2"/>
              </a:rPr>
              <a:t> rad Hz</a:t>
            </a:r>
            <a:r>
              <a:rPr lang="en-US" sz="2800" baseline="45000" smtClean="0">
                <a:solidFill>
                  <a:srgbClr val="A50021"/>
                </a:solidFill>
                <a:sym typeface="Math1" pitchFamily="2" charset="2"/>
              </a:rPr>
              <a:t>-1/2</a:t>
            </a:r>
            <a:endParaRPr lang="en-US" sz="2400" baseline="0" smtClean="0">
              <a:solidFill>
                <a:srgbClr val="000000"/>
              </a:solidFill>
              <a:latin typeface="Times New Roman" pitchFamily="18" charset="0"/>
            </a:endParaRPr>
          </a:p>
        </p:txBody>
      </p:sp>
      <p:graphicFrame>
        <p:nvGraphicFramePr>
          <p:cNvPr id="10249" name="Object 9"/>
          <p:cNvGraphicFramePr>
            <a:graphicFrameLocks noChangeAspect="1"/>
          </p:cNvGraphicFramePr>
          <p:nvPr>
            <p:ph sz="half" idx="2"/>
          </p:nvPr>
        </p:nvGraphicFramePr>
        <p:xfrm>
          <a:off x="2362200" y="2640013"/>
          <a:ext cx="3810000" cy="560387"/>
        </p:xfrm>
        <a:graphic>
          <a:graphicData uri="http://schemas.openxmlformats.org/presentationml/2006/ole">
            <p:oleObj spid="_x0000_s507907" name="Equation" r:id="rId5" imgW="163800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blinds(horizontal)">
                                      <p:cBhvr>
                                        <p:cTn id="27" dur="500"/>
                                        <p:tgtEl>
                                          <p:spTgt spid="1024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102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5800" y="76200"/>
            <a:ext cx="7772400" cy="838200"/>
          </a:xfrm>
          <a:solidFill>
            <a:srgbClr val="FFFF00"/>
          </a:solidFill>
        </p:spPr>
        <p:txBody>
          <a:bodyPr/>
          <a:lstStyle/>
          <a:p>
            <a:pPr eaLnBrk="1" hangingPunct="1"/>
            <a:r>
              <a:rPr lang="en-US" smtClean="0">
                <a:solidFill>
                  <a:srgbClr val="A50021"/>
                </a:solidFill>
              </a:rPr>
              <a:t>Electric Field Measurement</a:t>
            </a:r>
          </a:p>
        </p:txBody>
      </p:sp>
      <p:sp>
        <p:nvSpPr>
          <p:cNvPr id="8197" name="Rectangle 3"/>
          <p:cNvSpPr>
            <a:spLocks noGrp="1" noChangeArrowheads="1"/>
          </p:cNvSpPr>
          <p:nvPr>
            <p:ph type="body" idx="1"/>
          </p:nvPr>
        </p:nvSpPr>
        <p:spPr>
          <a:xfrm>
            <a:off x="76200" y="1066800"/>
            <a:ext cx="8991600" cy="4343400"/>
          </a:xfrm>
          <a:solidFill>
            <a:srgbClr val="FFFF00"/>
          </a:solidFill>
        </p:spPr>
        <p:txBody>
          <a:bodyPr/>
          <a:lstStyle/>
          <a:p>
            <a:pPr eaLnBrk="1" hangingPunct="1">
              <a:buFontTx/>
              <a:buNone/>
            </a:pPr>
            <a:r>
              <a:rPr lang="en-US" sz="2800" smtClean="0"/>
              <a:t>Kerr constant for LHe estimated from experimental data for He at 300K:                   	</a:t>
            </a:r>
            <a:r>
              <a:rPr lang="en-US" sz="2800" smtClean="0">
                <a:solidFill>
                  <a:srgbClr val="006600"/>
                </a:solidFill>
                <a:cs typeface="Times New Roman" pitchFamily="18" charset="0"/>
                <a:sym typeface="Math1" pitchFamily="2" charset="2"/>
              </a:rPr>
              <a:t>K </a:t>
            </a:r>
            <a:r>
              <a:rPr lang="en-US" sz="2800" b="1" smtClean="0">
                <a:solidFill>
                  <a:srgbClr val="006600"/>
                </a:solidFill>
                <a:cs typeface="Times New Roman" pitchFamily="18" charset="0"/>
                <a:sym typeface="Math1" pitchFamily="2" charset="2"/>
              </a:rPr>
              <a:t>≈</a:t>
            </a:r>
            <a:r>
              <a:rPr lang="en-US" sz="2800" smtClean="0">
                <a:solidFill>
                  <a:srgbClr val="006600"/>
                </a:solidFill>
                <a:cs typeface="Times New Roman" pitchFamily="18" charset="0"/>
                <a:sym typeface="Math1" pitchFamily="2" charset="2"/>
              </a:rPr>
              <a:t> 1.7</a:t>
            </a:r>
            <a:r>
              <a:rPr lang="en-US" sz="2800" smtClean="0">
                <a:solidFill>
                  <a:srgbClr val="006600"/>
                </a:solidFill>
                <a:latin typeface="Arial" charset="0"/>
                <a:cs typeface="Times New Roman" pitchFamily="18" charset="0"/>
                <a:sym typeface="Math1" pitchFamily="2" charset="2"/>
              </a:rPr>
              <a:t>·</a:t>
            </a:r>
            <a:r>
              <a:rPr lang="en-US" sz="2800" smtClean="0">
                <a:solidFill>
                  <a:srgbClr val="006600"/>
                </a:solidFill>
                <a:cs typeface="Times New Roman" pitchFamily="18" charset="0"/>
                <a:sym typeface="Math1" pitchFamily="2" charset="2"/>
              </a:rPr>
              <a:t>10</a:t>
            </a:r>
            <a:r>
              <a:rPr lang="en-US" sz="2800" baseline="45000" smtClean="0">
                <a:solidFill>
                  <a:srgbClr val="006600"/>
                </a:solidFill>
                <a:cs typeface="Times New Roman" pitchFamily="18" charset="0"/>
                <a:sym typeface="Math1" pitchFamily="2" charset="2"/>
              </a:rPr>
              <a:t>-20</a:t>
            </a:r>
            <a:r>
              <a:rPr lang="en-US" sz="2800" smtClean="0">
                <a:solidFill>
                  <a:srgbClr val="006600"/>
                </a:solidFill>
                <a:cs typeface="Times New Roman" pitchFamily="18" charset="0"/>
                <a:sym typeface="Math1" pitchFamily="2" charset="2"/>
              </a:rPr>
              <a:t>(cm/V)</a:t>
            </a:r>
            <a:r>
              <a:rPr lang="en-US" sz="2800" baseline="45000" smtClean="0">
                <a:solidFill>
                  <a:srgbClr val="006600"/>
                </a:solidFill>
                <a:cs typeface="Times New Roman" pitchFamily="18" charset="0"/>
                <a:sym typeface="Math1" pitchFamily="2" charset="2"/>
              </a:rPr>
              <a:t>2</a:t>
            </a:r>
          </a:p>
          <a:p>
            <a:pPr eaLnBrk="1" hangingPunct="1">
              <a:buFontTx/>
              <a:buNone/>
            </a:pPr>
            <a:r>
              <a:rPr lang="en-US" sz="2800" smtClean="0"/>
              <a:t>Electric field:                           	</a:t>
            </a:r>
            <a:r>
              <a:rPr lang="en-US" sz="2800" smtClean="0">
                <a:solidFill>
                  <a:srgbClr val="006600"/>
                </a:solidFill>
                <a:cs typeface="Times New Roman" pitchFamily="18" charset="0"/>
                <a:sym typeface="Math1" pitchFamily="2" charset="2"/>
              </a:rPr>
              <a:t>E</a:t>
            </a:r>
            <a:r>
              <a:rPr lang="en-US" sz="2800" baseline="-30000" smtClean="0">
                <a:solidFill>
                  <a:srgbClr val="006600"/>
                </a:solidFill>
                <a:cs typeface="Times New Roman" pitchFamily="18" charset="0"/>
              </a:rPr>
              <a:t>0</a:t>
            </a:r>
            <a:r>
              <a:rPr lang="en-US" sz="2800" smtClean="0">
                <a:solidFill>
                  <a:srgbClr val="006600"/>
                </a:solidFill>
                <a:cs typeface="Times New Roman" pitchFamily="18" charset="0"/>
                <a:sym typeface="Math1" pitchFamily="2" charset="2"/>
              </a:rPr>
              <a:t> = 50 kV/cm</a:t>
            </a:r>
            <a:endParaRPr lang="en-US" sz="2800" baseline="45000" smtClean="0">
              <a:solidFill>
                <a:srgbClr val="006600"/>
              </a:solidFill>
              <a:cs typeface="Times New Roman" pitchFamily="18" charset="0"/>
              <a:sym typeface="Math1" pitchFamily="2" charset="2"/>
            </a:endParaRPr>
          </a:p>
          <a:p>
            <a:pPr eaLnBrk="1" hangingPunct="1">
              <a:buFontTx/>
              <a:buNone/>
            </a:pPr>
            <a:r>
              <a:rPr lang="en-US" sz="2800" smtClean="0"/>
              <a:t>Sample length:                       	</a:t>
            </a:r>
            <a:r>
              <a:rPr lang="en-US" sz="2800" smtClean="0">
                <a:solidFill>
                  <a:srgbClr val="006600"/>
                </a:solidFill>
                <a:cs typeface="Times New Roman" pitchFamily="18" charset="0"/>
                <a:sym typeface="Math1" pitchFamily="2" charset="2"/>
              </a:rPr>
              <a:t>L = 10 cm</a:t>
            </a:r>
          </a:p>
          <a:p>
            <a:pPr eaLnBrk="1" hangingPunct="1">
              <a:buFontTx/>
              <a:buNone/>
            </a:pPr>
            <a:r>
              <a:rPr lang="en-US" sz="2800" smtClean="0">
                <a:cs typeface="Times New Roman" pitchFamily="18" charset="0"/>
                <a:sym typeface="Math1" pitchFamily="2" charset="2"/>
              </a:rPr>
              <a:t>Induced ellipticity:                   	</a:t>
            </a:r>
            <a:r>
              <a:rPr lang="en-US" smtClean="0">
                <a:solidFill>
                  <a:srgbClr val="A50021"/>
                </a:solidFill>
                <a:sym typeface="Symbol" pitchFamily="18" charset="2"/>
              </a:rPr>
              <a:t></a:t>
            </a:r>
            <a:r>
              <a:rPr lang="en-US" smtClean="0">
                <a:solidFill>
                  <a:srgbClr val="A50021"/>
                </a:solidFill>
                <a:sym typeface="Math1" pitchFamily="2" charset="2"/>
              </a:rPr>
              <a:t> </a:t>
            </a:r>
            <a:r>
              <a:rPr lang="en-US" sz="2800" b="1" smtClean="0">
                <a:solidFill>
                  <a:srgbClr val="006600"/>
                </a:solidFill>
                <a:cs typeface="Times New Roman" pitchFamily="18" charset="0"/>
                <a:sym typeface="Math1" pitchFamily="2" charset="2"/>
              </a:rPr>
              <a:t>≈</a:t>
            </a:r>
            <a:r>
              <a:rPr lang="en-US" smtClean="0">
                <a:solidFill>
                  <a:srgbClr val="A50021"/>
                </a:solidFill>
                <a:sym typeface="Math1" pitchFamily="2" charset="2"/>
              </a:rPr>
              <a:t> 10</a:t>
            </a:r>
            <a:r>
              <a:rPr lang="en-US" baseline="45000" smtClean="0">
                <a:solidFill>
                  <a:srgbClr val="A50021"/>
                </a:solidFill>
                <a:sym typeface="Math1" pitchFamily="2" charset="2"/>
              </a:rPr>
              <a:t>-5 </a:t>
            </a:r>
            <a:r>
              <a:rPr lang="en-US" smtClean="0">
                <a:solidFill>
                  <a:srgbClr val="A50021"/>
                </a:solidFill>
                <a:sym typeface="Math1" pitchFamily="2" charset="2"/>
              </a:rPr>
              <a:t>rad</a:t>
            </a:r>
          </a:p>
          <a:p>
            <a:pPr eaLnBrk="1" hangingPunct="1">
              <a:buFontTx/>
              <a:buNone/>
            </a:pPr>
            <a:r>
              <a:rPr lang="en-US" sz="2800" smtClean="0">
                <a:sym typeface="Math1" pitchFamily="2" charset="2"/>
              </a:rPr>
              <a:t>A 1s measurement gives accuracy (</a:t>
            </a:r>
            <a:r>
              <a:rPr lang="en-US" smtClean="0">
                <a:solidFill>
                  <a:srgbClr val="A50021"/>
                </a:solidFill>
                <a:sym typeface="Symbol" pitchFamily="18" charset="2"/>
              </a:rPr>
              <a:t> </a:t>
            </a:r>
            <a:r>
              <a:rPr lang="en-US" smtClean="0">
                <a:solidFill>
                  <a:srgbClr val="A50021"/>
                </a:solidFill>
                <a:cs typeface="Times New Roman" pitchFamily="18" charset="0"/>
                <a:sym typeface="Math1" pitchFamily="2" charset="2"/>
              </a:rPr>
              <a:t>≈</a:t>
            </a:r>
            <a:r>
              <a:rPr lang="en-US" smtClean="0">
                <a:solidFill>
                  <a:srgbClr val="A50021"/>
                </a:solidFill>
                <a:sym typeface="Math1" pitchFamily="2" charset="2"/>
              </a:rPr>
              <a:t> 10</a:t>
            </a:r>
            <a:r>
              <a:rPr lang="en-US" baseline="30000" smtClean="0">
                <a:solidFill>
                  <a:srgbClr val="A50021"/>
                </a:solidFill>
                <a:sym typeface="Math1" pitchFamily="2" charset="2"/>
              </a:rPr>
              <a:t>-8</a:t>
            </a:r>
            <a:r>
              <a:rPr lang="en-US" smtClean="0">
                <a:solidFill>
                  <a:srgbClr val="A50021"/>
                </a:solidFill>
                <a:sym typeface="Math1" pitchFamily="2" charset="2"/>
              </a:rPr>
              <a:t> rad</a:t>
            </a:r>
            <a:r>
              <a:rPr lang="en-US" sz="2800" smtClean="0">
                <a:solidFill>
                  <a:srgbClr val="A50021"/>
                </a:solidFill>
                <a:sym typeface="Math1" pitchFamily="2" charset="2"/>
              </a:rPr>
              <a:t> Hz</a:t>
            </a:r>
            <a:r>
              <a:rPr lang="en-US" sz="2800" baseline="45000" smtClean="0">
                <a:solidFill>
                  <a:srgbClr val="A50021"/>
                </a:solidFill>
                <a:sym typeface="Math1" pitchFamily="2" charset="2"/>
              </a:rPr>
              <a:t>-1/2</a:t>
            </a:r>
            <a:r>
              <a:rPr lang="en-US" sz="2800" smtClean="0">
                <a:sym typeface="Wingdings" pitchFamily="2" charset="2"/>
              </a:rPr>
              <a:t>):</a:t>
            </a:r>
            <a:r>
              <a:rPr lang="en-US" sz="2800" smtClean="0">
                <a:sym typeface="Math1" pitchFamily="2" charset="2"/>
              </a:rPr>
              <a:t>   </a:t>
            </a:r>
          </a:p>
          <a:p>
            <a:pPr algn="ctr" eaLnBrk="1" hangingPunct="1">
              <a:lnSpc>
                <a:spcPct val="130000"/>
              </a:lnSpc>
              <a:buFontTx/>
              <a:buNone/>
            </a:pPr>
            <a:r>
              <a:rPr lang="en-US" smtClean="0">
                <a:solidFill>
                  <a:srgbClr val="A50021"/>
                </a:solidFill>
                <a:sym typeface="Symbol" pitchFamily="18" charset="2"/>
              </a:rPr>
              <a:t></a:t>
            </a:r>
            <a:r>
              <a:rPr lang="en-US" smtClean="0">
                <a:solidFill>
                  <a:srgbClr val="A50021"/>
                </a:solidFill>
                <a:sym typeface="Math1" pitchFamily="2" charset="2"/>
              </a:rPr>
              <a:t>E</a:t>
            </a:r>
            <a:r>
              <a:rPr lang="en-US" baseline="-30000" smtClean="0">
                <a:solidFill>
                  <a:srgbClr val="A50021"/>
                </a:solidFill>
                <a:cs typeface="Times New Roman" pitchFamily="18" charset="0"/>
              </a:rPr>
              <a:t>0</a:t>
            </a:r>
            <a:r>
              <a:rPr lang="en-US" smtClean="0">
                <a:solidFill>
                  <a:srgbClr val="A50021"/>
                </a:solidFill>
                <a:sym typeface="Math1" pitchFamily="2" charset="2"/>
              </a:rPr>
              <a:t>/E</a:t>
            </a:r>
            <a:r>
              <a:rPr lang="en-US" baseline="-30000" smtClean="0">
                <a:solidFill>
                  <a:srgbClr val="A50021"/>
                </a:solidFill>
                <a:cs typeface="Times New Roman" pitchFamily="18" charset="0"/>
              </a:rPr>
              <a:t>0</a:t>
            </a:r>
            <a:r>
              <a:rPr lang="en-US" b="1" smtClean="0">
                <a:solidFill>
                  <a:srgbClr val="A50021"/>
                </a:solidFill>
                <a:sym typeface="Math1" pitchFamily="2" charset="2"/>
              </a:rPr>
              <a:t> </a:t>
            </a:r>
            <a:r>
              <a:rPr lang="en-US" sz="2800" b="1" smtClean="0">
                <a:solidFill>
                  <a:srgbClr val="006600"/>
                </a:solidFill>
                <a:cs typeface="Times New Roman" pitchFamily="18" charset="0"/>
                <a:sym typeface="Math1" pitchFamily="2" charset="2"/>
              </a:rPr>
              <a:t>≈</a:t>
            </a:r>
            <a:r>
              <a:rPr lang="en-US" b="1" smtClean="0">
                <a:solidFill>
                  <a:srgbClr val="A50021"/>
                </a:solidFill>
                <a:sym typeface="Math1" pitchFamily="2" charset="2"/>
              </a:rPr>
              <a:t> </a:t>
            </a:r>
            <a:r>
              <a:rPr lang="en-US" smtClean="0">
                <a:solidFill>
                  <a:srgbClr val="A50021"/>
                </a:solidFill>
                <a:sym typeface="Math1" pitchFamily="2" charset="2"/>
              </a:rPr>
              <a:t>5</a:t>
            </a:r>
            <a:r>
              <a:rPr lang="en-US" sz="2800" smtClean="0">
                <a:solidFill>
                  <a:srgbClr val="006600"/>
                </a:solidFill>
                <a:latin typeface="Arial" charset="0"/>
                <a:cs typeface="Times New Roman" pitchFamily="18" charset="0"/>
                <a:sym typeface="Math1" pitchFamily="2" charset="2"/>
              </a:rPr>
              <a:t>·</a:t>
            </a:r>
            <a:r>
              <a:rPr lang="en-US" smtClean="0">
                <a:solidFill>
                  <a:srgbClr val="A50021"/>
                </a:solidFill>
                <a:sym typeface="Math1" pitchFamily="2" charset="2"/>
              </a:rPr>
              <a:t>10</a:t>
            </a:r>
            <a:r>
              <a:rPr lang="en-US" baseline="45000" smtClean="0">
                <a:solidFill>
                  <a:srgbClr val="A50021"/>
                </a:solidFill>
                <a:sym typeface="Math1" pitchFamily="2" charset="2"/>
              </a:rPr>
              <a:t>-4</a:t>
            </a:r>
          </a:p>
        </p:txBody>
      </p:sp>
      <p:sp>
        <p:nvSpPr>
          <p:cNvPr id="8198" name="Text Box 4"/>
          <p:cNvSpPr txBox="1">
            <a:spLocks noChangeArrowheads="1"/>
          </p:cNvSpPr>
          <p:nvPr/>
        </p:nvSpPr>
        <p:spPr bwMode="auto">
          <a:xfrm>
            <a:off x="457200" y="5943600"/>
            <a:ext cx="8229600" cy="579438"/>
          </a:xfrm>
          <a:prstGeom prst="rect">
            <a:avLst/>
          </a:prstGeom>
          <a:solidFill>
            <a:srgbClr val="00FFFF"/>
          </a:solidFill>
          <a:ln w="9525">
            <a:noFill/>
            <a:miter lim="800000"/>
            <a:headEnd/>
            <a:tailEnd/>
          </a:ln>
        </p:spPr>
        <p:txBody>
          <a:bodyPr>
            <a:spAutoFit/>
          </a:bodyPr>
          <a:lstStyle/>
          <a:p>
            <a:pPr algn="ctr">
              <a:spcBef>
                <a:spcPct val="20000"/>
              </a:spcBef>
            </a:pPr>
            <a:r>
              <a:rPr lang="en-US" sz="3200" baseline="0" smtClean="0">
                <a:solidFill>
                  <a:srgbClr val="A50021"/>
                </a:solidFill>
                <a:sym typeface="Math1" pitchFamily="2" charset="2"/>
              </a:rPr>
              <a:t> ? </a:t>
            </a:r>
            <a:r>
              <a:rPr lang="en-US" sz="3200" baseline="0" smtClean="0">
                <a:solidFill>
                  <a:srgbClr val="A50021"/>
                </a:solidFill>
              </a:rPr>
              <a:t>Kerr constant for superfluid He ?</a:t>
            </a:r>
          </a:p>
        </p:txBody>
      </p:sp>
      <p:graphicFrame>
        <p:nvGraphicFramePr>
          <p:cNvPr id="8194" name="Object 5"/>
          <p:cNvGraphicFramePr>
            <a:graphicFrameLocks noChangeAspect="1"/>
          </p:cNvGraphicFramePr>
          <p:nvPr/>
        </p:nvGraphicFramePr>
        <p:xfrm>
          <a:off x="4495800" y="3270250"/>
          <a:ext cx="152400" cy="317500"/>
        </p:xfrm>
        <a:graphic>
          <a:graphicData uri="http://schemas.openxmlformats.org/presentationml/2006/ole">
            <p:oleObj spid="_x0000_s508930" name="Equation" r:id="rId3" imgW="152280" imgH="317160" progId="Equation.3">
              <p:embed/>
            </p:oleObj>
          </a:graphicData>
        </a:graphic>
      </p:graphicFrame>
      <p:sp>
        <p:nvSpPr>
          <p:cNvPr id="8199" name="Line 6"/>
          <p:cNvSpPr>
            <a:spLocks noChangeShapeType="1"/>
          </p:cNvSpPr>
          <p:nvPr/>
        </p:nvSpPr>
        <p:spPr bwMode="auto">
          <a:xfrm>
            <a:off x="228600" y="5334000"/>
            <a:ext cx="8763000" cy="0"/>
          </a:xfrm>
          <a:prstGeom prst="line">
            <a:avLst/>
          </a:prstGeom>
          <a:noFill/>
          <a:ln w="28575">
            <a:solidFill>
              <a:srgbClr val="336600"/>
            </a:solidFill>
            <a:round/>
            <a:headEnd/>
            <a:tailEnd/>
          </a:ln>
        </p:spPr>
        <p:txBody>
          <a:bodyPr/>
          <a:lstStyle/>
          <a:p>
            <a:endParaRPr lang="en-US" baseline="0" smtClean="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5298" name="Picture 2" descr="P4060001"/>
          <p:cNvPicPr>
            <a:picLocks noChangeAspect="1" noChangeArrowheads="1"/>
          </p:cNvPicPr>
          <p:nvPr/>
        </p:nvPicPr>
        <p:blipFill>
          <a:blip r:embed="rId2" cstate="print"/>
          <a:srcRect/>
          <a:stretch>
            <a:fillRect/>
          </a:stretch>
        </p:blipFill>
        <p:spPr bwMode="auto">
          <a:xfrm>
            <a:off x="4114800" y="2209800"/>
            <a:ext cx="3486150" cy="4648200"/>
          </a:xfrm>
          <a:prstGeom prst="rect">
            <a:avLst/>
          </a:prstGeom>
          <a:noFill/>
          <a:ln w="9525">
            <a:noFill/>
            <a:miter lim="800000"/>
            <a:headEnd/>
            <a:tailEnd/>
          </a:ln>
        </p:spPr>
      </p:pic>
      <p:sp>
        <p:nvSpPr>
          <p:cNvPr id="55299" name="Rectangle 3"/>
          <p:cNvSpPr>
            <a:spLocks noGrp="1" noChangeArrowheads="1"/>
          </p:cNvSpPr>
          <p:nvPr>
            <p:ph type="title"/>
          </p:nvPr>
        </p:nvSpPr>
        <p:spPr>
          <a:xfrm>
            <a:off x="3505200" y="0"/>
            <a:ext cx="5638800" cy="685800"/>
          </a:xfrm>
          <a:solidFill>
            <a:srgbClr val="FFFF00"/>
          </a:solidFill>
        </p:spPr>
        <p:txBody>
          <a:bodyPr/>
          <a:lstStyle/>
          <a:p>
            <a:pPr eaLnBrk="1" hangingPunct="1"/>
            <a:r>
              <a:rPr lang="en-US" smtClean="0"/>
              <a:t>Test set-up at Berkeley</a:t>
            </a:r>
          </a:p>
        </p:txBody>
      </p:sp>
      <p:sp>
        <p:nvSpPr>
          <p:cNvPr id="55300" name="Text Box 4"/>
          <p:cNvSpPr txBox="1">
            <a:spLocks noChangeArrowheads="1"/>
          </p:cNvSpPr>
          <p:nvPr/>
        </p:nvSpPr>
        <p:spPr bwMode="auto">
          <a:xfrm>
            <a:off x="228600" y="304800"/>
            <a:ext cx="2292350" cy="641350"/>
          </a:xfrm>
          <a:prstGeom prst="rect">
            <a:avLst/>
          </a:prstGeom>
          <a:solidFill>
            <a:srgbClr val="FFFFFF"/>
          </a:solidFill>
          <a:ln w="9525">
            <a:noFill/>
            <a:miter lim="800000"/>
            <a:headEnd/>
            <a:tailEnd/>
          </a:ln>
        </p:spPr>
        <p:txBody>
          <a:bodyPr/>
          <a:lstStyle/>
          <a:p>
            <a:pPr eaLnBrk="0" hangingPunct="0"/>
            <a:r>
              <a:rPr lang="en-US" baseline="0" smtClean="0">
                <a:solidFill>
                  <a:srgbClr val="000000"/>
                </a:solidFill>
              </a:rPr>
              <a:t>Cryostat (T </a:t>
            </a:r>
            <a:r>
              <a:rPr lang="en-US" baseline="0" smtClean="0">
                <a:solidFill>
                  <a:srgbClr val="000000"/>
                </a:solidFill>
                <a:sym typeface="Mathematica1" pitchFamily="2" charset="2"/>
              </a:rPr>
              <a:t></a:t>
            </a:r>
            <a:r>
              <a:rPr lang="en-US" baseline="0" smtClean="0">
                <a:solidFill>
                  <a:srgbClr val="000000"/>
                </a:solidFill>
              </a:rPr>
              <a:t>1.4 K) </a:t>
            </a:r>
          </a:p>
          <a:p>
            <a:pPr eaLnBrk="0" hangingPunct="0"/>
            <a:r>
              <a:rPr lang="en-US" baseline="0" smtClean="0">
                <a:solidFill>
                  <a:srgbClr val="000000"/>
                </a:solidFill>
              </a:rPr>
              <a:t>with optical access</a:t>
            </a:r>
            <a:endParaRPr lang="en-US" sz="1200" baseline="0" smtClean="0">
              <a:solidFill>
                <a:srgbClr val="000000"/>
              </a:solidFill>
              <a:latin typeface="Times New Roman" pitchFamily="18" charset="0"/>
            </a:endParaRPr>
          </a:p>
        </p:txBody>
      </p:sp>
      <p:pic>
        <p:nvPicPr>
          <p:cNvPr id="55301" name="Picture 5" descr="P4060002"/>
          <p:cNvPicPr>
            <a:picLocks noChangeAspect="1" noChangeArrowheads="1"/>
          </p:cNvPicPr>
          <p:nvPr/>
        </p:nvPicPr>
        <p:blipFill>
          <a:blip r:embed="rId3" cstate="print"/>
          <a:srcRect/>
          <a:stretch>
            <a:fillRect/>
          </a:stretch>
        </p:blipFill>
        <p:spPr bwMode="auto">
          <a:xfrm>
            <a:off x="76200" y="1219200"/>
            <a:ext cx="3657600" cy="4876800"/>
          </a:xfrm>
          <a:prstGeom prst="rect">
            <a:avLst/>
          </a:prstGeom>
          <a:noFill/>
          <a:ln w="9525">
            <a:noFill/>
            <a:miter lim="800000"/>
            <a:headEnd/>
            <a:tailEnd/>
          </a:ln>
        </p:spPr>
      </p:pic>
      <p:sp>
        <p:nvSpPr>
          <p:cNvPr id="55302" name="Text Box 6"/>
          <p:cNvSpPr txBox="1">
            <a:spLocks noChangeArrowheads="1"/>
          </p:cNvSpPr>
          <p:nvPr/>
        </p:nvSpPr>
        <p:spPr bwMode="auto">
          <a:xfrm>
            <a:off x="0" y="6181725"/>
            <a:ext cx="4114800" cy="683264"/>
          </a:xfrm>
          <a:prstGeom prst="rect">
            <a:avLst/>
          </a:prstGeom>
          <a:solidFill>
            <a:schemeClr val="bg1"/>
          </a:solidFill>
          <a:ln w="9525">
            <a:noFill/>
            <a:miter lim="800000"/>
            <a:headEnd/>
            <a:tailEnd/>
          </a:ln>
        </p:spPr>
        <p:txBody>
          <a:bodyPr wrap="square">
            <a:spAutoFit/>
          </a:bodyPr>
          <a:lstStyle/>
          <a:p>
            <a:pPr>
              <a:lnSpc>
                <a:spcPct val="80000"/>
              </a:lnSpc>
              <a:spcBef>
                <a:spcPct val="50000"/>
              </a:spcBef>
            </a:pPr>
            <a:r>
              <a:rPr lang="en-US" sz="2400" baseline="0" dirty="0" smtClean="0">
                <a:solidFill>
                  <a:srgbClr val="000000"/>
                </a:solidFill>
                <a:latin typeface="Times New Roman" pitchFamily="18" charset="0"/>
              </a:rPr>
              <a:t>Graduate student A. Sushkov (</a:t>
            </a:r>
            <a:r>
              <a:rPr lang="en-US" sz="2400" baseline="0" dirty="0" err="1" smtClean="0">
                <a:solidFill>
                  <a:srgbClr val="000000"/>
                </a:solidFill>
                <a:latin typeface="Times New Roman" pitchFamily="18" charset="0"/>
              </a:rPr>
              <a:t>Berkeley</a:t>
            </a:r>
            <a:r>
              <a:rPr lang="en-US" sz="2400" baseline="0" dirty="0" err="1" smtClean="0">
                <a:solidFill>
                  <a:srgbClr val="000000"/>
                </a:solidFill>
                <a:latin typeface="Times New Roman" pitchFamily="18" charset="0"/>
                <a:sym typeface="Mathematica1"/>
              </a:rPr>
              <a:t>YaleHarvard</a:t>
            </a:r>
            <a:r>
              <a:rPr lang="en-US" sz="2400" baseline="0" dirty="0" smtClean="0">
                <a:solidFill>
                  <a:srgbClr val="000000"/>
                </a:solidFill>
                <a:latin typeface="Times New Roman" pitchFamily="18" charset="0"/>
                <a:sym typeface="Mathematica1"/>
              </a:rPr>
              <a:t>)</a:t>
            </a:r>
            <a:endParaRPr lang="en-US" sz="2400" baseline="0" dirty="0" smtClean="0">
              <a:solidFill>
                <a:srgbClr val="000000"/>
              </a:solidFill>
              <a:latin typeface="Times New Roman" pitchFamily="18" charset="0"/>
            </a:endParaRPr>
          </a:p>
        </p:txBody>
      </p:sp>
      <p:sp>
        <p:nvSpPr>
          <p:cNvPr id="55303" name="Line 7"/>
          <p:cNvSpPr>
            <a:spLocks noChangeShapeType="1"/>
          </p:cNvSpPr>
          <p:nvPr/>
        </p:nvSpPr>
        <p:spPr bwMode="auto">
          <a:xfrm>
            <a:off x="2133600" y="914400"/>
            <a:ext cx="0" cy="21336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
        <p:nvSpPr>
          <p:cNvPr id="55304" name="Text Box 8"/>
          <p:cNvSpPr txBox="1">
            <a:spLocks noChangeArrowheads="1"/>
          </p:cNvSpPr>
          <p:nvPr/>
        </p:nvSpPr>
        <p:spPr bwMode="auto">
          <a:xfrm>
            <a:off x="5029200" y="6181725"/>
            <a:ext cx="1447800" cy="676275"/>
          </a:xfrm>
          <a:prstGeom prst="rect">
            <a:avLst/>
          </a:prstGeom>
          <a:solidFill>
            <a:schemeClr val="bg1"/>
          </a:solidFill>
          <a:ln w="9525">
            <a:noFill/>
            <a:miter lim="800000"/>
            <a:headEnd/>
            <a:tailEnd/>
          </a:ln>
        </p:spPr>
        <p:txBody>
          <a:bodyPr>
            <a:spAutoFit/>
          </a:bodyPr>
          <a:lstStyle/>
          <a:p>
            <a:pPr>
              <a:lnSpc>
                <a:spcPct val="80000"/>
              </a:lnSpc>
              <a:spcBef>
                <a:spcPct val="50000"/>
              </a:spcBef>
            </a:pPr>
            <a:r>
              <a:rPr lang="en-US" sz="2400" baseline="0" smtClean="0">
                <a:solidFill>
                  <a:srgbClr val="000000"/>
                </a:solidFill>
                <a:latin typeface="Times New Roman" pitchFamily="18" charset="0"/>
              </a:rPr>
              <a:t>Electrode Assembly</a:t>
            </a:r>
          </a:p>
        </p:txBody>
      </p:sp>
      <p:sp>
        <p:nvSpPr>
          <p:cNvPr id="55305" name="Line 9"/>
          <p:cNvSpPr>
            <a:spLocks noChangeShapeType="1"/>
          </p:cNvSpPr>
          <p:nvPr/>
        </p:nvSpPr>
        <p:spPr bwMode="auto">
          <a:xfrm flipH="1" flipV="1">
            <a:off x="2133600" y="4876800"/>
            <a:ext cx="2819400" cy="16002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
        <p:nvSpPr>
          <p:cNvPr id="55306" name="Text Box 10"/>
          <p:cNvSpPr txBox="1">
            <a:spLocks noChangeArrowheads="1"/>
          </p:cNvSpPr>
          <p:nvPr/>
        </p:nvSpPr>
        <p:spPr bwMode="auto">
          <a:xfrm>
            <a:off x="2971800" y="762000"/>
            <a:ext cx="914400" cy="384175"/>
          </a:xfrm>
          <a:prstGeom prst="rect">
            <a:avLst/>
          </a:prstGeom>
          <a:solidFill>
            <a:schemeClr val="bg1"/>
          </a:solidFill>
          <a:ln w="9525">
            <a:noFill/>
            <a:miter lim="800000"/>
            <a:headEnd/>
            <a:tailEnd/>
          </a:ln>
        </p:spPr>
        <p:txBody>
          <a:bodyPr>
            <a:spAutoFit/>
          </a:bodyPr>
          <a:lstStyle/>
          <a:p>
            <a:pPr>
              <a:lnSpc>
                <a:spcPct val="80000"/>
              </a:lnSpc>
              <a:spcBef>
                <a:spcPct val="50000"/>
              </a:spcBef>
            </a:pPr>
            <a:r>
              <a:rPr lang="en-US" sz="2400" baseline="0" smtClean="0">
                <a:solidFill>
                  <a:srgbClr val="000000"/>
                </a:solidFill>
                <a:latin typeface="Times New Roman" pitchFamily="18" charset="0"/>
              </a:rPr>
              <a:t>Laser</a:t>
            </a:r>
          </a:p>
        </p:txBody>
      </p:sp>
      <p:sp>
        <p:nvSpPr>
          <p:cNvPr id="55307" name="Line 11"/>
          <p:cNvSpPr>
            <a:spLocks noChangeShapeType="1"/>
          </p:cNvSpPr>
          <p:nvPr/>
        </p:nvSpPr>
        <p:spPr bwMode="auto">
          <a:xfrm flipH="1">
            <a:off x="2819400" y="1143000"/>
            <a:ext cx="533400" cy="34290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
        <p:nvSpPr>
          <p:cNvPr id="55308" name="Line 12"/>
          <p:cNvSpPr>
            <a:spLocks noChangeShapeType="1"/>
          </p:cNvSpPr>
          <p:nvPr/>
        </p:nvSpPr>
        <p:spPr bwMode="auto">
          <a:xfrm flipH="1" flipV="1">
            <a:off x="990600" y="4572000"/>
            <a:ext cx="0" cy="16764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
        <p:nvSpPr>
          <p:cNvPr id="55309" name="Text Box 13"/>
          <p:cNvSpPr txBox="1">
            <a:spLocks noChangeArrowheads="1"/>
          </p:cNvSpPr>
          <p:nvPr/>
        </p:nvSpPr>
        <p:spPr bwMode="auto">
          <a:xfrm>
            <a:off x="7162800" y="1066800"/>
            <a:ext cx="1736725" cy="1187450"/>
          </a:xfrm>
          <a:prstGeom prst="rect">
            <a:avLst/>
          </a:prstGeom>
          <a:solidFill>
            <a:schemeClr val="bg1"/>
          </a:solidFill>
          <a:ln w="9525">
            <a:noFill/>
            <a:miter lim="800000"/>
            <a:headEnd/>
            <a:tailEnd/>
          </a:ln>
        </p:spPr>
        <p:txBody>
          <a:bodyPr>
            <a:spAutoFit/>
          </a:bodyPr>
          <a:lstStyle/>
          <a:p>
            <a:pPr>
              <a:spcBef>
                <a:spcPct val="50000"/>
              </a:spcBef>
            </a:pPr>
            <a:r>
              <a:rPr lang="en-US" sz="2400" baseline="0" smtClean="0">
                <a:solidFill>
                  <a:srgbClr val="000000"/>
                </a:solidFill>
                <a:latin typeface="Times New Roman" pitchFamily="18" charset="0"/>
              </a:rPr>
              <a:t>Home-made cryogenic HV cable</a:t>
            </a:r>
          </a:p>
        </p:txBody>
      </p:sp>
      <p:sp>
        <p:nvSpPr>
          <p:cNvPr id="55310" name="Line 14"/>
          <p:cNvSpPr>
            <a:spLocks noChangeShapeType="1"/>
          </p:cNvSpPr>
          <p:nvPr/>
        </p:nvSpPr>
        <p:spPr bwMode="auto">
          <a:xfrm flipH="1" flipV="1">
            <a:off x="6324600" y="5334000"/>
            <a:ext cx="1371600" cy="6858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
        <p:nvSpPr>
          <p:cNvPr id="55311" name="Text Box 15"/>
          <p:cNvSpPr txBox="1">
            <a:spLocks noChangeArrowheads="1"/>
          </p:cNvSpPr>
          <p:nvPr/>
        </p:nvSpPr>
        <p:spPr bwMode="auto">
          <a:xfrm>
            <a:off x="7696200" y="5562600"/>
            <a:ext cx="1447800" cy="822325"/>
          </a:xfrm>
          <a:prstGeom prst="rect">
            <a:avLst/>
          </a:prstGeom>
          <a:solidFill>
            <a:schemeClr val="bg1"/>
          </a:solidFill>
          <a:ln w="9525">
            <a:noFill/>
            <a:miter lim="800000"/>
            <a:headEnd/>
            <a:tailEnd/>
          </a:ln>
        </p:spPr>
        <p:txBody>
          <a:bodyPr>
            <a:spAutoFit/>
          </a:bodyPr>
          <a:lstStyle/>
          <a:p>
            <a:pPr>
              <a:spcBef>
                <a:spcPct val="50000"/>
              </a:spcBef>
            </a:pPr>
            <a:r>
              <a:rPr lang="en-US" sz="2400" baseline="0" smtClean="0">
                <a:solidFill>
                  <a:srgbClr val="000000"/>
                </a:solidFill>
                <a:latin typeface="Times New Roman" pitchFamily="18" charset="0"/>
              </a:rPr>
              <a:t>HV cable- connector</a:t>
            </a:r>
          </a:p>
        </p:txBody>
      </p:sp>
      <p:sp>
        <p:nvSpPr>
          <p:cNvPr id="55312" name="Line 16"/>
          <p:cNvSpPr>
            <a:spLocks noChangeShapeType="1"/>
          </p:cNvSpPr>
          <p:nvPr/>
        </p:nvSpPr>
        <p:spPr bwMode="auto">
          <a:xfrm flipH="1">
            <a:off x="6096000" y="1828800"/>
            <a:ext cx="1066800" cy="16002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
        <p:nvSpPr>
          <p:cNvPr id="55313" name="Text Box 17"/>
          <p:cNvSpPr txBox="1">
            <a:spLocks noChangeArrowheads="1"/>
          </p:cNvSpPr>
          <p:nvPr/>
        </p:nvSpPr>
        <p:spPr bwMode="auto">
          <a:xfrm>
            <a:off x="7654925" y="2743200"/>
            <a:ext cx="1565275" cy="1552575"/>
          </a:xfrm>
          <a:prstGeom prst="rect">
            <a:avLst/>
          </a:prstGeom>
          <a:solidFill>
            <a:schemeClr val="bg1"/>
          </a:solidFill>
          <a:ln w="9525">
            <a:noFill/>
            <a:miter lim="800000"/>
            <a:headEnd/>
            <a:tailEnd/>
          </a:ln>
        </p:spPr>
        <p:txBody>
          <a:bodyPr>
            <a:spAutoFit/>
          </a:bodyPr>
          <a:lstStyle/>
          <a:p>
            <a:pPr>
              <a:spcBef>
                <a:spcPct val="50000"/>
              </a:spcBef>
            </a:pPr>
            <a:r>
              <a:rPr lang="en-US" sz="2400" baseline="0" smtClean="0">
                <a:solidFill>
                  <a:srgbClr val="000000"/>
                </a:solidFill>
                <a:latin typeface="Times New Roman" pitchFamily="18" charset="0"/>
              </a:rPr>
              <a:t>Copper electrodes l=38 mm gap=6 mm</a:t>
            </a:r>
          </a:p>
        </p:txBody>
      </p:sp>
      <p:sp>
        <p:nvSpPr>
          <p:cNvPr id="55314" name="Line 18"/>
          <p:cNvSpPr>
            <a:spLocks noChangeShapeType="1"/>
          </p:cNvSpPr>
          <p:nvPr/>
        </p:nvSpPr>
        <p:spPr bwMode="auto">
          <a:xfrm flipH="1">
            <a:off x="6019800" y="3810000"/>
            <a:ext cx="1600200" cy="14478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
        <p:nvSpPr>
          <p:cNvPr id="55315" name="Text Box 19"/>
          <p:cNvSpPr txBox="1">
            <a:spLocks noChangeArrowheads="1"/>
          </p:cNvSpPr>
          <p:nvPr/>
        </p:nvSpPr>
        <p:spPr bwMode="auto">
          <a:xfrm>
            <a:off x="4267200" y="914400"/>
            <a:ext cx="1736725" cy="822325"/>
          </a:xfrm>
          <a:prstGeom prst="rect">
            <a:avLst/>
          </a:prstGeom>
          <a:solidFill>
            <a:schemeClr val="bg1"/>
          </a:solidFill>
          <a:ln w="9525">
            <a:noFill/>
            <a:miter lim="800000"/>
            <a:headEnd/>
            <a:tailEnd/>
          </a:ln>
        </p:spPr>
        <p:txBody>
          <a:bodyPr>
            <a:spAutoFit/>
          </a:bodyPr>
          <a:lstStyle/>
          <a:p>
            <a:pPr>
              <a:spcBef>
                <a:spcPct val="50000"/>
              </a:spcBef>
            </a:pPr>
            <a:r>
              <a:rPr lang="en-US" sz="2400" baseline="0" smtClean="0">
                <a:solidFill>
                  <a:srgbClr val="000000"/>
                </a:solidFill>
                <a:latin typeface="Times New Roman" pitchFamily="18" charset="0"/>
              </a:rPr>
              <a:t>Thin-wall st. steel tube</a:t>
            </a:r>
          </a:p>
        </p:txBody>
      </p:sp>
      <p:sp>
        <p:nvSpPr>
          <p:cNvPr id="55316" name="Line 20"/>
          <p:cNvSpPr>
            <a:spLocks noChangeShapeType="1"/>
          </p:cNvSpPr>
          <p:nvPr/>
        </p:nvSpPr>
        <p:spPr bwMode="auto">
          <a:xfrm>
            <a:off x="5105400" y="1752600"/>
            <a:ext cx="609600" cy="1066800"/>
          </a:xfrm>
          <a:prstGeom prst="line">
            <a:avLst/>
          </a:prstGeom>
          <a:noFill/>
          <a:ln w="28575">
            <a:solidFill>
              <a:srgbClr val="FF9933"/>
            </a:solidFill>
            <a:round/>
            <a:headEnd/>
            <a:tailEnd type="triangle" w="med" len="med"/>
          </a:ln>
        </p:spPr>
        <p:txBody>
          <a:bodyPr/>
          <a:lstStyle/>
          <a:p>
            <a:endParaRPr lang="en-US" baseline="0" smtClean="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90600" y="0"/>
            <a:ext cx="6477000" cy="685800"/>
          </a:xfrm>
          <a:solidFill>
            <a:srgbClr val="FFFF00"/>
          </a:solidFill>
        </p:spPr>
        <p:txBody>
          <a:bodyPr/>
          <a:lstStyle/>
          <a:p>
            <a:pPr eaLnBrk="1" hangingPunct="1"/>
            <a:r>
              <a:rPr lang="en-US" sz="4000" smtClean="0">
                <a:solidFill>
                  <a:srgbClr val="800000"/>
                </a:solidFill>
              </a:rPr>
              <a:t>Results: LN</a:t>
            </a:r>
            <a:r>
              <a:rPr lang="en-US" sz="4000" baseline="-25000" smtClean="0">
                <a:solidFill>
                  <a:srgbClr val="800000"/>
                </a:solidFill>
              </a:rPr>
              <a:t>2</a:t>
            </a:r>
            <a:r>
              <a:rPr lang="en-US" sz="4000" smtClean="0">
                <a:solidFill>
                  <a:srgbClr val="800000"/>
                </a:solidFill>
              </a:rPr>
              <a:t> Kerr constant</a:t>
            </a:r>
          </a:p>
        </p:txBody>
      </p:sp>
      <p:pic>
        <p:nvPicPr>
          <p:cNvPr id="56323" name="Picture 3" descr="Kerr_Scan"/>
          <p:cNvPicPr>
            <a:picLocks noChangeAspect="1" noChangeArrowheads="1"/>
          </p:cNvPicPr>
          <p:nvPr/>
        </p:nvPicPr>
        <p:blipFill>
          <a:blip r:embed="rId2" cstate="print"/>
          <a:srcRect/>
          <a:stretch>
            <a:fillRect/>
          </a:stretch>
        </p:blipFill>
        <p:spPr bwMode="auto">
          <a:xfrm>
            <a:off x="-76200" y="1295400"/>
            <a:ext cx="6324600" cy="5230813"/>
          </a:xfrm>
          <a:prstGeom prst="rect">
            <a:avLst/>
          </a:prstGeom>
          <a:noFill/>
          <a:ln w="9525">
            <a:noFill/>
            <a:miter lim="800000"/>
            <a:headEnd/>
            <a:tailEnd/>
          </a:ln>
        </p:spPr>
      </p:pic>
      <p:grpSp>
        <p:nvGrpSpPr>
          <p:cNvPr id="2" name="Group 4"/>
          <p:cNvGrpSpPr>
            <a:grpSpLocks/>
          </p:cNvGrpSpPr>
          <p:nvPr/>
        </p:nvGrpSpPr>
        <p:grpSpPr bwMode="auto">
          <a:xfrm>
            <a:off x="0" y="6415088"/>
            <a:ext cx="2286000" cy="519112"/>
            <a:chOff x="4320" y="3120"/>
            <a:chExt cx="1440" cy="327"/>
          </a:xfrm>
        </p:grpSpPr>
        <p:sp>
          <p:nvSpPr>
            <p:cNvPr id="56326" name="Text Box 5"/>
            <p:cNvSpPr txBox="1">
              <a:spLocks noChangeArrowheads="1"/>
            </p:cNvSpPr>
            <p:nvPr/>
          </p:nvSpPr>
          <p:spPr bwMode="auto">
            <a:xfrm>
              <a:off x="4320" y="3120"/>
              <a:ext cx="1440" cy="288"/>
            </a:xfrm>
            <a:prstGeom prst="rect">
              <a:avLst/>
            </a:prstGeom>
            <a:solidFill>
              <a:srgbClr val="FFFFCC"/>
            </a:solidFill>
            <a:ln w="9525">
              <a:noFill/>
              <a:miter lim="800000"/>
              <a:headEnd/>
              <a:tailEnd/>
            </a:ln>
          </p:spPr>
          <p:txBody>
            <a:bodyPr>
              <a:spAutoFit/>
            </a:bodyPr>
            <a:lstStyle/>
            <a:p>
              <a:pPr>
                <a:spcBef>
                  <a:spcPct val="50000"/>
                </a:spcBef>
              </a:pPr>
              <a:r>
                <a:rPr lang="en-US" sz="2400" baseline="0" smtClean="0">
                  <a:solidFill>
                    <a:srgbClr val="A50021"/>
                  </a:solidFill>
                  <a:latin typeface="Times New Roman" pitchFamily="18" charset="0"/>
                </a:rPr>
                <a:t>E      = 60 kV/cm</a:t>
              </a:r>
            </a:p>
          </p:txBody>
        </p:sp>
        <p:sp>
          <p:nvSpPr>
            <p:cNvPr id="56327" name="Text Box 6"/>
            <p:cNvSpPr txBox="1">
              <a:spLocks noChangeArrowheads="1"/>
            </p:cNvSpPr>
            <p:nvPr/>
          </p:nvSpPr>
          <p:spPr bwMode="auto">
            <a:xfrm>
              <a:off x="4464" y="3216"/>
              <a:ext cx="384" cy="231"/>
            </a:xfrm>
            <a:prstGeom prst="rect">
              <a:avLst/>
            </a:prstGeom>
            <a:noFill/>
            <a:ln w="9525">
              <a:noFill/>
              <a:miter lim="800000"/>
              <a:headEnd/>
              <a:tailEnd/>
            </a:ln>
          </p:spPr>
          <p:txBody>
            <a:bodyPr>
              <a:spAutoFit/>
            </a:bodyPr>
            <a:lstStyle/>
            <a:p>
              <a:pPr>
                <a:spcBef>
                  <a:spcPct val="50000"/>
                </a:spcBef>
              </a:pPr>
              <a:r>
                <a:rPr lang="en-US" baseline="0" smtClean="0">
                  <a:solidFill>
                    <a:srgbClr val="A50021"/>
                  </a:solidFill>
                  <a:latin typeface="Times New Roman" pitchFamily="18" charset="0"/>
                </a:rPr>
                <a:t>max</a:t>
              </a:r>
            </a:p>
          </p:txBody>
        </p:sp>
      </p:grpSp>
      <p:sp>
        <p:nvSpPr>
          <p:cNvPr id="56325" name="Text Box 7"/>
          <p:cNvSpPr txBox="1">
            <a:spLocks noChangeArrowheads="1"/>
          </p:cNvSpPr>
          <p:nvPr/>
        </p:nvSpPr>
        <p:spPr bwMode="auto">
          <a:xfrm>
            <a:off x="5410200" y="1752600"/>
            <a:ext cx="3810000" cy="4046538"/>
          </a:xfrm>
          <a:prstGeom prst="rect">
            <a:avLst/>
          </a:prstGeom>
          <a:solidFill>
            <a:srgbClr val="FFFF00"/>
          </a:solidFill>
          <a:ln w="9525">
            <a:noFill/>
            <a:miter lim="800000"/>
            <a:headEnd/>
            <a:tailEnd/>
          </a:ln>
        </p:spPr>
        <p:txBody>
          <a:bodyPr>
            <a:spAutoFit/>
          </a:bodyPr>
          <a:lstStyle/>
          <a:p>
            <a:pPr>
              <a:spcBef>
                <a:spcPct val="50000"/>
              </a:spcBef>
            </a:pPr>
            <a:r>
              <a:rPr lang="en-US" sz="2800" baseline="0" smtClean="0">
                <a:solidFill>
                  <a:srgbClr val="800000"/>
                </a:solidFill>
                <a:latin typeface="Times New Roman" pitchFamily="18" charset="0"/>
              </a:rPr>
              <a:t>Measurement:</a:t>
            </a:r>
          </a:p>
          <a:p>
            <a:pPr>
              <a:spcBef>
                <a:spcPct val="50000"/>
              </a:spcBef>
            </a:pPr>
            <a:r>
              <a:rPr lang="en-US" sz="2800" baseline="0" smtClean="0">
                <a:solidFill>
                  <a:srgbClr val="800000"/>
                </a:solidFill>
                <a:latin typeface="Times New Roman" pitchFamily="18" charset="0"/>
              </a:rPr>
              <a:t>K = 4.2(1)</a:t>
            </a:r>
            <a:r>
              <a:rPr lang="en-US" sz="2800" baseline="0" smtClean="0">
                <a:solidFill>
                  <a:srgbClr val="800000"/>
                </a:solidFill>
                <a:latin typeface="Times New Roman" pitchFamily="18" charset="0"/>
                <a:cs typeface="Times New Roman" pitchFamily="18" charset="0"/>
                <a:sym typeface="Math1" pitchFamily="2" charset="2"/>
              </a:rPr>
              <a:t>·</a:t>
            </a:r>
            <a:r>
              <a:rPr lang="en-US" sz="2800" baseline="0" smtClean="0">
                <a:solidFill>
                  <a:srgbClr val="800000"/>
                </a:solidFill>
                <a:latin typeface="Times New Roman" pitchFamily="18" charset="0"/>
                <a:sym typeface="Math1" pitchFamily="2" charset="2"/>
              </a:rPr>
              <a:t>10</a:t>
            </a:r>
            <a:r>
              <a:rPr lang="en-US" sz="2800" baseline="40000" smtClean="0">
                <a:solidFill>
                  <a:srgbClr val="800000"/>
                </a:solidFill>
                <a:latin typeface="Times New Roman" pitchFamily="18" charset="0"/>
                <a:sym typeface="Math1" pitchFamily="2" charset="2"/>
              </a:rPr>
              <a:t>-18 </a:t>
            </a:r>
            <a:r>
              <a:rPr lang="en-US" sz="2800" baseline="0" smtClean="0">
                <a:solidFill>
                  <a:srgbClr val="800000"/>
                </a:solidFill>
                <a:latin typeface="Times New Roman" pitchFamily="18" charset="0"/>
                <a:sym typeface="Math1" pitchFamily="2" charset="2"/>
              </a:rPr>
              <a:t>(cm/V)</a:t>
            </a:r>
            <a:r>
              <a:rPr lang="en-US" sz="2800" baseline="40000" smtClean="0">
                <a:solidFill>
                  <a:srgbClr val="800000"/>
                </a:solidFill>
                <a:latin typeface="Times New Roman" pitchFamily="18" charset="0"/>
                <a:sym typeface="Math1" pitchFamily="2" charset="2"/>
              </a:rPr>
              <a:t>2</a:t>
            </a:r>
          </a:p>
          <a:p>
            <a:pPr>
              <a:spcBef>
                <a:spcPct val="50000"/>
              </a:spcBef>
            </a:pPr>
            <a:endParaRPr lang="en-US" sz="2800" baseline="0" smtClean="0">
              <a:solidFill>
                <a:srgbClr val="003399"/>
              </a:solidFill>
              <a:latin typeface="Times New Roman" pitchFamily="18" charset="0"/>
            </a:endParaRPr>
          </a:p>
          <a:p>
            <a:pPr>
              <a:spcBef>
                <a:spcPct val="50000"/>
              </a:spcBef>
            </a:pPr>
            <a:r>
              <a:rPr lang="en-US" sz="2800" baseline="0" smtClean="0">
                <a:solidFill>
                  <a:srgbClr val="003399"/>
                </a:solidFill>
                <a:latin typeface="Times New Roman" pitchFamily="18" charset="0"/>
              </a:rPr>
              <a:t>Literature result:</a:t>
            </a:r>
          </a:p>
          <a:p>
            <a:pPr>
              <a:spcBef>
                <a:spcPct val="50000"/>
              </a:spcBef>
            </a:pPr>
            <a:r>
              <a:rPr lang="en-US" sz="2800" baseline="0" smtClean="0">
                <a:solidFill>
                  <a:srgbClr val="003399"/>
                </a:solidFill>
                <a:latin typeface="Times New Roman" pitchFamily="18" charset="0"/>
              </a:rPr>
              <a:t>K = 4.0</a:t>
            </a:r>
            <a:r>
              <a:rPr lang="en-US" baseline="0" smtClean="0">
                <a:solidFill>
                  <a:srgbClr val="800000"/>
                </a:solidFill>
                <a:sym typeface="Math1" pitchFamily="2" charset="2"/>
              </a:rPr>
              <a:t>·</a:t>
            </a:r>
            <a:r>
              <a:rPr lang="en-US" sz="2800" baseline="0" smtClean="0">
                <a:solidFill>
                  <a:srgbClr val="003399"/>
                </a:solidFill>
                <a:latin typeface="Times New Roman" pitchFamily="18" charset="0"/>
                <a:sym typeface="Math1" pitchFamily="2" charset="2"/>
              </a:rPr>
              <a:t>10</a:t>
            </a:r>
            <a:r>
              <a:rPr lang="en-US" sz="2800" baseline="40000" smtClean="0">
                <a:solidFill>
                  <a:srgbClr val="003399"/>
                </a:solidFill>
                <a:latin typeface="Times New Roman" pitchFamily="18" charset="0"/>
                <a:sym typeface="Math1" pitchFamily="2" charset="2"/>
              </a:rPr>
              <a:t>-18 </a:t>
            </a:r>
            <a:r>
              <a:rPr lang="en-US" sz="2800" baseline="0" smtClean="0">
                <a:solidFill>
                  <a:srgbClr val="003399"/>
                </a:solidFill>
                <a:latin typeface="Times New Roman" pitchFamily="18" charset="0"/>
                <a:sym typeface="Math1" pitchFamily="2" charset="2"/>
              </a:rPr>
              <a:t>(cm/V)</a:t>
            </a:r>
            <a:r>
              <a:rPr lang="en-US" sz="2800" baseline="40000" smtClean="0">
                <a:solidFill>
                  <a:srgbClr val="003399"/>
                </a:solidFill>
                <a:latin typeface="Times New Roman" pitchFamily="18" charset="0"/>
                <a:sym typeface="Math1" pitchFamily="2" charset="2"/>
              </a:rPr>
              <a:t>2</a:t>
            </a:r>
          </a:p>
          <a:p>
            <a:pPr>
              <a:spcBef>
                <a:spcPct val="50000"/>
              </a:spcBef>
            </a:pPr>
            <a:r>
              <a:rPr lang="en-US" baseline="0" smtClean="0">
                <a:solidFill>
                  <a:srgbClr val="003399"/>
                </a:solidFill>
                <a:latin typeface="Times New Roman" pitchFamily="18" charset="0"/>
                <a:sym typeface="Math1" pitchFamily="2" charset="2"/>
              </a:rPr>
              <a:t>K.Imai et. al., Proceedings of the 3rd Int. Conf. On Prop. and App. Of Diel. Mat., 1991 Japan)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228600"/>
            <a:ext cx="7848600" cy="685800"/>
          </a:xfrm>
          <a:solidFill>
            <a:srgbClr val="FFFF00"/>
          </a:solidFill>
        </p:spPr>
        <p:txBody>
          <a:bodyPr/>
          <a:lstStyle/>
          <a:p>
            <a:pPr eaLnBrk="1" hangingPunct="1"/>
            <a:r>
              <a:rPr lang="en-US" sz="4000" smtClean="0">
                <a:solidFill>
                  <a:schemeClr val="accent2"/>
                </a:solidFill>
              </a:rPr>
              <a:t>LHe Kerr Constant Measurements</a:t>
            </a:r>
          </a:p>
        </p:txBody>
      </p:sp>
      <p:pic>
        <p:nvPicPr>
          <p:cNvPr id="57347" name="Picture 3" descr="Lamoreaux_1_04_2003"/>
          <p:cNvPicPr>
            <a:picLocks noChangeAspect="1" noChangeArrowheads="1"/>
          </p:cNvPicPr>
          <p:nvPr/>
        </p:nvPicPr>
        <p:blipFill>
          <a:blip r:embed="rId2" cstate="print"/>
          <a:srcRect/>
          <a:stretch>
            <a:fillRect/>
          </a:stretch>
        </p:blipFill>
        <p:spPr bwMode="auto">
          <a:xfrm>
            <a:off x="4572000" y="1143000"/>
            <a:ext cx="3943350" cy="5257800"/>
          </a:xfrm>
          <a:prstGeom prst="rect">
            <a:avLst/>
          </a:prstGeom>
          <a:noFill/>
          <a:ln w="9525">
            <a:noFill/>
            <a:miter lim="800000"/>
            <a:headEnd/>
            <a:tailEnd/>
          </a:ln>
        </p:spPr>
      </p:pic>
      <p:pic>
        <p:nvPicPr>
          <p:cNvPr id="57348" name="Picture 4" descr="Martin Cooper"/>
          <p:cNvPicPr>
            <a:picLocks noChangeAspect="1" noChangeArrowheads="1"/>
          </p:cNvPicPr>
          <p:nvPr/>
        </p:nvPicPr>
        <p:blipFill>
          <a:blip r:embed="rId3" cstate="print"/>
          <a:srcRect/>
          <a:stretch>
            <a:fillRect/>
          </a:stretch>
        </p:blipFill>
        <p:spPr bwMode="auto">
          <a:xfrm>
            <a:off x="588963" y="1143000"/>
            <a:ext cx="3830637" cy="5257800"/>
          </a:xfrm>
          <a:prstGeom prst="rect">
            <a:avLst/>
          </a:prstGeom>
          <a:noFill/>
          <a:ln w="9525">
            <a:noFill/>
            <a:miter lim="800000"/>
            <a:headEnd/>
            <a:tailEnd/>
          </a:ln>
        </p:spPr>
      </p:pic>
      <p:sp>
        <p:nvSpPr>
          <p:cNvPr id="57349" name="Text Box 5"/>
          <p:cNvSpPr txBox="1">
            <a:spLocks noChangeArrowheads="1"/>
          </p:cNvSpPr>
          <p:nvPr/>
        </p:nvSpPr>
        <p:spPr bwMode="auto">
          <a:xfrm>
            <a:off x="2438400" y="6491288"/>
            <a:ext cx="1676400" cy="366712"/>
          </a:xfrm>
          <a:prstGeom prst="rect">
            <a:avLst/>
          </a:prstGeom>
          <a:solidFill>
            <a:schemeClr val="bg1"/>
          </a:solidFill>
          <a:ln w="9525">
            <a:noFill/>
            <a:miter lim="800000"/>
            <a:headEnd/>
            <a:tailEnd/>
          </a:ln>
        </p:spPr>
        <p:txBody>
          <a:bodyPr>
            <a:spAutoFit/>
          </a:bodyPr>
          <a:lstStyle/>
          <a:p>
            <a:pPr>
              <a:spcBef>
                <a:spcPct val="50000"/>
              </a:spcBef>
            </a:pPr>
            <a:r>
              <a:rPr lang="en-US" baseline="0" smtClean="0">
                <a:solidFill>
                  <a:srgbClr val="000000"/>
                </a:solidFill>
              </a:rPr>
              <a:t>Martin Cooper</a:t>
            </a:r>
          </a:p>
        </p:txBody>
      </p:sp>
      <p:sp>
        <p:nvSpPr>
          <p:cNvPr id="57350" name="Text Box 6"/>
          <p:cNvSpPr txBox="1">
            <a:spLocks noChangeArrowheads="1"/>
          </p:cNvSpPr>
          <p:nvPr/>
        </p:nvSpPr>
        <p:spPr bwMode="auto">
          <a:xfrm>
            <a:off x="4191000" y="6491288"/>
            <a:ext cx="4572000" cy="366712"/>
          </a:xfrm>
          <a:prstGeom prst="rect">
            <a:avLst/>
          </a:prstGeom>
          <a:solidFill>
            <a:schemeClr val="bg1"/>
          </a:solidFill>
          <a:ln w="9525">
            <a:noFill/>
            <a:miter lim="800000"/>
            <a:headEnd/>
            <a:tailEnd/>
          </a:ln>
        </p:spPr>
        <p:txBody>
          <a:bodyPr>
            <a:spAutoFit/>
          </a:bodyPr>
          <a:lstStyle/>
          <a:p>
            <a:pPr>
              <a:spcBef>
                <a:spcPct val="50000"/>
              </a:spcBef>
            </a:pPr>
            <a:r>
              <a:rPr lang="en-US" baseline="0" smtClean="0">
                <a:solidFill>
                  <a:srgbClr val="000000"/>
                </a:solidFill>
              </a:rPr>
              <a:t>A. Sushkov, Val Yashchuk, S. Lamoreaux</a:t>
            </a:r>
          </a:p>
        </p:txBody>
      </p:sp>
      <p:sp>
        <p:nvSpPr>
          <p:cNvPr id="57351" name="Text Box 7"/>
          <p:cNvSpPr txBox="1">
            <a:spLocks noChangeArrowheads="1"/>
          </p:cNvSpPr>
          <p:nvPr/>
        </p:nvSpPr>
        <p:spPr bwMode="auto">
          <a:xfrm rot="-5400000">
            <a:off x="8048626" y="5376862"/>
            <a:ext cx="1522412" cy="366713"/>
          </a:xfrm>
          <a:prstGeom prst="rect">
            <a:avLst/>
          </a:prstGeom>
          <a:solidFill>
            <a:schemeClr val="bg1"/>
          </a:solidFill>
          <a:ln w="9525">
            <a:noFill/>
            <a:miter lim="800000"/>
            <a:headEnd/>
            <a:tailEnd/>
          </a:ln>
        </p:spPr>
        <p:txBody>
          <a:bodyPr>
            <a:spAutoFit/>
          </a:bodyPr>
          <a:lstStyle/>
          <a:p>
            <a:pPr>
              <a:spcBef>
                <a:spcPct val="50000"/>
              </a:spcBef>
            </a:pPr>
            <a:r>
              <a:rPr lang="en-US" baseline="0" smtClean="0">
                <a:solidFill>
                  <a:srgbClr val="000000"/>
                </a:solidFill>
              </a:rPr>
              <a:t>Eric Williams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58370" name="Picture 2" descr="Kerr_Scan_LHe"/>
          <p:cNvPicPr>
            <a:picLocks noChangeAspect="1" noChangeArrowheads="1"/>
          </p:cNvPicPr>
          <p:nvPr/>
        </p:nvPicPr>
        <p:blipFill>
          <a:blip r:embed="rId2" cstate="print"/>
          <a:srcRect l="2438" t="3212" r="3659" b="2040"/>
          <a:stretch>
            <a:fillRect/>
          </a:stretch>
        </p:blipFill>
        <p:spPr bwMode="auto">
          <a:xfrm>
            <a:off x="0" y="1219200"/>
            <a:ext cx="5791200" cy="5170488"/>
          </a:xfrm>
          <a:prstGeom prst="rect">
            <a:avLst/>
          </a:prstGeom>
          <a:noFill/>
          <a:ln w="9525">
            <a:noFill/>
            <a:miter lim="800000"/>
            <a:headEnd/>
            <a:tailEnd/>
          </a:ln>
        </p:spPr>
      </p:pic>
      <p:sp>
        <p:nvSpPr>
          <p:cNvPr id="58371" name="Rectangle 3"/>
          <p:cNvSpPr>
            <a:spLocks noChangeArrowheads="1"/>
          </p:cNvSpPr>
          <p:nvPr/>
        </p:nvSpPr>
        <p:spPr bwMode="auto">
          <a:xfrm>
            <a:off x="0" y="0"/>
            <a:ext cx="9144000" cy="914400"/>
          </a:xfrm>
          <a:prstGeom prst="rect">
            <a:avLst/>
          </a:prstGeom>
          <a:solidFill>
            <a:srgbClr val="FFFFCC"/>
          </a:solidFill>
          <a:ln w="9525">
            <a:noFill/>
            <a:miter lim="800000"/>
            <a:headEnd/>
            <a:tailEnd/>
          </a:ln>
        </p:spPr>
        <p:txBody>
          <a:bodyPr anchor="ctr"/>
          <a:lstStyle/>
          <a:p>
            <a:pPr algn="ctr"/>
            <a:r>
              <a:rPr lang="en-US" sz="4000" baseline="0" smtClean="0">
                <a:solidFill>
                  <a:srgbClr val="800000"/>
                </a:solidFill>
                <a:latin typeface="Times New Roman" pitchFamily="18" charset="0"/>
              </a:rPr>
              <a:t>Results: LHe Kerr constant (T</a:t>
            </a:r>
            <a:r>
              <a:rPr lang="en-US" sz="4000" baseline="0" smtClean="0">
                <a:solidFill>
                  <a:srgbClr val="A50021"/>
                </a:solidFill>
                <a:latin typeface="Times New Roman" pitchFamily="18" charset="0"/>
                <a:cs typeface="Times New Roman" pitchFamily="18" charset="0"/>
                <a:sym typeface="Math1" pitchFamily="2" charset="2"/>
              </a:rPr>
              <a:t>≈</a:t>
            </a:r>
            <a:r>
              <a:rPr lang="en-US" sz="4000" baseline="0" smtClean="0">
                <a:solidFill>
                  <a:srgbClr val="800000"/>
                </a:solidFill>
                <a:latin typeface="Times New Roman" pitchFamily="18" charset="0"/>
              </a:rPr>
              <a:t>1.4 K)</a:t>
            </a:r>
          </a:p>
        </p:txBody>
      </p:sp>
      <p:grpSp>
        <p:nvGrpSpPr>
          <p:cNvPr id="2" name="Group 4"/>
          <p:cNvGrpSpPr>
            <a:grpSpLocks/>
          </p:cNvGrpSpPr>
          <p:nvPr/>
        </p:nvGrpSpPr>
        <p:grpSpPr bwMode="auto">
          <a:xfrm>
            <a:off x="0" y="6415088"/>
            <a:ext cx="2286000" cy="519112"/>
            <a:chOff x="4320" y="3120"/>
            <a:chExt cx="1440" cy="327"/>
          </a:xfrm>
        </p:grpSpPr>
        <p:sp>
          <p:nvSpPr>
            <p:cNvPr id="58374" name="Text Box 5"/>
            <p:cNvSpPr txBox="1">
              <a:spLocks noChangeArrowheads="1"/>
            </p:cNvSpPr>
            <p:nvPr/>
          </p:nvSpPr>
          <p:spPr bwMode="auto">
            <a:xfrm>
              <a:off x="4320" y="3120"/>
              <a:ext cx="1440" cy="288"/>
            </a:xfrm>
            <a:prstGeom prst="rect">
              <a:avLst/>
            </a:prstGeom>
            <a:solidFill>
              <a:srgbClr val="FFFFCC"/>
            </a:solidFill>
            <a:ln w="9525">
              <a:noFill/>
              <a:miter lim="800000"/>
              <a:headEnd/>
              <a:tailEnd/>
            </a:ln>
          </p:spPr>
          <p:txBody>
            <a:bodyPr>
              <a:spAutoFit/>
            </a:bodyPr>
            <a:lstStyle/>
            <a:p>
              <a:pPr>
                <a:spcBef>
                  <a:spcPct val="50000"/>
                </a:spcBef>
              </a:pPr>
              <a:r>
                <a:rPr lang="en-US" sz="2400" baseline="0" smtClean="0">
                  <a:solidFill>
                    <a:srgbClr val="A50021"/>
                  </a:solidFill>
                  <a:latin typeface="Times New Roman" pitchFamily="18" charset="0"/>
                </a:rPr>
                <a:t>E      = 50 kV/cm</a:t>
              </a:r>
            </a:p>
          </p:txBody>
        </p:sp>
        <p:sp>
          <p:nvSpPr>
            <p:cNvPr id="58375" name="Text Box 6"/>
            <p:cNvSpPr txBox="1">
              <a:spLocks noChangeArrowheads="1"/>
            </p:cNvSpPr>
            <p:nvPr/>
          </p:nvSpPr>
          <p:spPr bwMode="auto">
            <a:xfrm>
              <a:off x="4464" y="3216"/>
              <a:ext cx="384" cy="231"/>
            </a:xfrm>
            <a:prstGeom prst="rect">
              <a:avLst/>
            </a:prstGeom>
            <a:noFill/>
            <a:ln w="9525">
              <a:noFill/>
              <a:miter lim="800000"/>
              <a:headEnd/>
              <a:tailEnd/>
            </a:ln>
          </p:spPr>
          <p:txBody>
            <a:bodyPr>
              <a:spAutoFit/>
            </a:bodyPr>
            <a:lstStyle/>
            <a:p>
              <a:pPr>
                <a:spcBef>
                  <a:spcPct val="50000"/>
                </a:spcBef>
              </a:pPr>
              <a:r>
                <a:rPr lang="en-US" baseline="0" smtClean="0">
                  <a:solidFill>
                    <a:srgbClr val="A50021"/>
                  </a:solidFill>
                  <a:latin typeface="Times New Roman" pitchFamily="18" charset="0"/>
                </a:rPr>
                <a:t>max</a:t>
              </a:r>
            </a:p>
          </p:txBody>
        </p:sp>
      </p:grpSp>
      <p:sp>
        <p:nvSpPr>
          <p:cNvPr id="58373" name="Text Box 7"/>
          <p:cNvSpPr txBox="1">
            <a:spLocks noChangeArrowheads="1"/>
          </p:cNvSpPr>
          <p:nvPr/>
        </p:nvSpPr>
        <p:spPr bwMode="auto">
          <a:xfrm>
            <a:off x="5638800" y="1676400"/>
            <a:ext cx="3505200" cy="3792538"/>
          </a:xfrm>
          <a:prstGeom prst="rect">
            <a:avLst/>
          </a:prstGeom>
          <a:solidFill>
            <a:srgbClr val="FFFF00"/>
          </a:solidFill>
          <a:ln w="9525">
            <a:noFill/>
            <a:miter lim="800000"/>
            <a:headEnd/>
            <a:tailEnd/>
          </a:ln>
        </p:spPr>
        <p:txBody>
          <a:bodyPr>
            <a:spAutoFit/>
          </a:bodyPr>
          <a:lstStyle/>
          <a:p>
            <a:pPr algn="ctr">
              <a:spcBef>
                <a:spcPct val="50000"/>
              </a:spcBef>
            </a:pPr>
            <a:r>
              <a:rPr lang="en-US" sz="2400" baseline="0" smtClean="0">
                <a:solidFill>
                  <a:srgbClr val="800000"/>
                </a:solidFill>
                <a:latin typeface="Times New Roman" pitchFamily="18" charset="0"/>
              </a:rPr>
              <a:t>Measurement:</a:t>
            </a:r>
          </a:p>
          <a:p>
            <a:pPr>
              <a:spcBef>
                <a:spcPct val="50000"/>
              </a:spcBef>
            </a:pPr>
            <a:r>
              <a:rPr lang="en-US" sz="2400" baseline="0" smtClean="0">
                <a:solidFill>
                  <a:srgbClr val="800000"/>
                </a:solidFill>
                <a:latin typeface="Times New Roman" pitchFamily="18" charset="0"/>
              </a:rPr>
              <a:t>K = 2.45(13)</a:t>
            </a:r>
            <a:r>
              <a:rPr lang="en-US" sz="2400" baseline="0" smtClean="0">
                <a:solidFill>
                  <a:srgbClr val="800000"/>
                </a:solidFill>
                <a:latin typeface="Times New Roman" pitchFamily="18" charset="0"/>
                <a:cs typeface="Times New Roman" pitchFamily="18" charset="0"/>
                <a:sym typeface="Math1" pitchFamily="2" charset="2"/>
              </a:rPr>
              <a:t>·</a:t>
            </a:r>
            <a:r>
              <a:rPr lang="en-US" sz="2400" baseline="0" smtClean="0">
                <a:solidFill>
                  <a:srgbClr val="800000"/>
                </a:solidFill>
                <a:latin typeface="Times New Roman" pitchFamily="18" charset="0"/>
                <a:sym typeface="Math1" pitchFamily="2" charset="2"/>
              </a:rPr>
              <a:t>10</a:t>
            </a:r>
            <a:r>
              <a:rPr lang="en-US" sz="2400" baseline="40000" smtClean="0">
                <a:solidFill>
                  <a:srgbClr val="800000"/>
                </a:solidFill>
                <a:latin typeface="Times New Roman" pitchFamily="18" charset="0"/>
                <a:sym typeface="Math1" pitchFamily="2" charset="2"/>
              </a:rPr>
              <a:t>-20 </a:t>
            </a:r>
            <a:r>
              <a:rPr lang="en-US" sz="2400" baseline="0" smtClean="0">
                <a:solidFill>
                  <a:srgbClr val="800000"/>
                </a:solidFill>
                <a:latin typeface="Times New Roman" pitchFamily="18" charset="0"/>
                <a:sym typeface="Math1" pitchFamily="2" charset="2"/>
              </a:rPr>
              <a:t>(cm/V)</a:t>
            </a:r>
            <a:r>
              <a:rPr lang="en-US" sz="2400" baseline="40000" smtClean="0">
                <a:solidFill>
                  <a:srgbClr val="800000"/>
                </a:solidFill>
                <a:latin typeface="Times New Roman" pitchFamily="18" charset="0"/>
                <a:sym typeface="Math1" pitchFamily="2" charset="2"/>
              </a:rPr>
              <a:t>2</a:t>
            </a:r>
            <a:endParaRPr lang="en-US" sz="2400" baseline="0" smtClean="0">
              <a:solidFill>
                <a:srgbClr val="003399"/>
              </a:solidFill>
              <a:latin typeface="Times New Roman" pitchFamily="18" charset="0"/>
            </a:endParaRPr>
          </a:p>
          <a:p>
            <a:pPr algn="ctr">
              <a:spcBef>
                <a:spcPct val="50000"/>
              </a:spcBef>
            </a:pPr>
            <a:r>
              <a:rPr lang="en-US" sz="2400" baseline="0" smtClean="0">
                <a:solidFill>
                  <a:srgbClr val="003399"/>
                </a:solidFill>
                <a:latin typeface="Times New Roman" pitchFamily="18" charset="0"/>
              </a:rPr>
              <a:t>Theoretical value: </a:t>
            </a:r>
          </a:p>
          <a:p>
            <a:pPr algn="ctr">
              <a:spcBef>
                <a:spcPct val="50000"/>
              </a:spcBef>
            </a:pPr>
            <a:r>
              <a:rPr lang="en-US" baseline="0" smtClean="0">
                <a:solidFill>
                  <a:srgbClr val="003399"/>
                </a:solidFill>
              </a:rPr>
              <a:t>(1s, 2s, 2p levels)</a:t>
            </a:r>
            <a:endParaRPr lang="en-US" baseline="0" smtClean="0">
              <a:solidFill>
                <a:srgbClr val="000000"/>
              </a:solidFill>
            </a:endParaRPr>
          </a:p>
          <a:p>
            <a:pPr algn="ctr">
              <a:spcBef>
                <a:spcPct val="50000"/>
              </a:spcBef>
            </a:pPr>
            <a:r>
              <a:rPr lang="en-US" sz="2400" baseline="0" smtClean="0">
                <a:solidFill>
                  <a:srgbClr val="003399"/>
                </a:solidFill>
                <a:latin typeface="Times New Roman" pitchFamily="18" charset="0"/>
              </a:rPr>
              <a:t>K = 2.0</a:t>
            </a:r>
            <a:r>
              <a:rPr lang="en-US" sz="1600" baseline="0" smtClean="0">
                <a:solidFill>
                  <a:srgbClr val="800000"/>
                </a:solidFill>
                <a:sym typeface="Math1" pitchFamily="2" charset="2"/>
              </a:rPr>
              <a:t>·</a:t>
            </a:r>
            <a:r>
              <a:rPr lang="en-US" sz="2400" baseline="0" smtClean="0">
                <a:solidFill>
                  <a:srgbClr val="003399"/>
                </a:solidFill>
                <a:latin typeface="Times New Roman" pitchFamily="18" charset="0"/>
                <a:sym typeface="Math1" pitchFamily="2" charset="2"/>
              </a:rPr>
              <a:t>10</a:t>
            </a:r>
            <a:r>
              <a:rPr lang="en-US" sz="2400" baseline="40000" smtClean="0">
                <a:solidFill>
                  <a:srgbClr val="003399"/>
                </a:solidFill>
                <a:latin typeface="Times New Roman" pitchFamily="18" charset="0"/>
                <a:sym typeface="Math1" pitchFamily="2" charset="2"/>
              </a:rPr>
              <a:t>-20 </a:t>
            </a:r>
            <a:r>
              <a:rPr lang="en-US" sz="2400" baseline="0" smtClean="0">
                <a:solidFill>
                  <a:srgbClr val="003399"/>
                </a:solidFill>
                <a:latin typeface="Times New Roman" pitchFamily="18" charset="0"/>
                <a:sym typeface="Math1" pitchFamily="2" charset="2"/>
              </a:rPr>
              <a:t>(cm/V)</a:t>
            </a:r>
            <a:r>
              <a:rPr lang="en-US" sz="2400" baseline="40000" smtClean="0">
                <a:solidFill>
                  <a:srgbClr val="003399"/>
                </a:solidFill>
                <a:latin typeface="Times New Roman" pitchFamily="18" charset="0"/>
                <a:sym typeface="Math1" pitchFamily="2" charset="2"/>
              </a:rPr>
              <a:t>2</a:t>
            </a:r>
          </a:p>
          <a:p>
            <a:pPr algn="ctr">
              <a:spcBef>
                <a:spcPct val="50000"/>
              </a:spcBef>
            </a:pPr>
            <a:endParaRPr lang="en-US" sz="2400" baseline="40000" smtClean="0">
              <a:solidFill>
                <a:srgbClr val="003399"/>
              </a:solidFill>
              <a:latin typeface="Times New Roman" pitchFamily="18" charset="0"/>
              <a:sym typeface="Math1" pitchFamily="2" charset="2"/>
            </a:endParaRPr>
          </a:p>
          <a:p>
            <a:pPr algn="ctr">
              <a:spcBef>
                <a:spcPct val="50000"/>
              </a:spcBef>
              <a:buFont typeface="Wingdings" pitchFamily="2" charset="2"/>
              <a:buChar char="Ø"/>
            </a:pPr>
            <a:r>
              <a:rPr lang="en-US" sz="2400" baseline="0" smtClean="0">
                <a:solidFill>
                  <a:srgbClr val="003399"/>
                </a:solidFill>
                <a:latin typeface="Times New Roman" pitchFamily="18" charset="0"/>
                <a:sym typeface="Math1" pitchFamily="2" charset="2"/>
              </a:rPr>
              <a:t> </a:t>
            </a:r>
            <a:r>
              <a:rPr lang="en-US" sz="2400" baseline="0" smtClean="0">
                <a:solidFill>
                  <a:srgbClr val="FF0000"/>
                </a:solidFill>
                <a:latin typeface="Times New Roman" pitchFamily="18" charset="0"/>
                <a:sym typeface="Math1" pitchFamily="2" charset="2"/>
              </a:rPr>
              <a:t>Temperature dependence!</a:t>
            </a:r>
          </a:p>
        </p:txBody>
      </p:sp>
      <p:pic>
        <p:nvPicPr>
          <p:cNvPr id="509954" name="Picture 2"/>
          <p:cNvPicPr>
            <a:picLocks noChangeAspect="1" noChangeArrowheads="1"/>
          </p:cNvPicPr>
          <p:nvPr/>
        </p:nvPicPr>
        <p:blipFill>
          <a:blip r:embed="rId3" cstate="print"/>
          <a:srcRect/>
          <a:stretch>
            <a:fillRect/>
          </a:stretch>
        </p:blipFill>
        <p:spPr bwMode="auto">
          <a:xfrm>
            <a:off x="0" y="5486400"/>
            <a:ext cx="9144000" cy="13716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09954"/>
                                        </p:tgtEl>
                                        <p:attrNameLst>
                                          <p:attrName>style.visibility</p:attrName>
                                        </p:attrNameLst>
                                      </p:cBhvr>
                                      <p:to>
                                        <p:strVal val="visible"/>
                                      </p:to>
                                    </p:set>
                                    <p:anim calcmode="lin" valueType="num">
                                      <p:cBhvr additive="base">
                                        <p:cTn id="7" dur="500" fill="hold"/>
                                        <p:tgtEl>
                                          <p:spTgt spid="509954"/>
                                        </p:tgtEl>
                                        <p:attrNameLst>
                                          <p:attrName>ppt_x</p:attrName>
                                        </p:attrNameLst>
                                      </p:cBhvr>
                                      <p:tavLst>
                                        <p:tav tm="0">
                                          <p:val>
                                            <p:strVal val="#ppt_x"/>
                                          </p:val>
                                        </p:tav>
                                        <p:tav tm="100000">
                                          <p:val>
                                            <p:strVal val="#ppt_x"/>
                                          </p:val>
                                        </p:tav>
                                      </p:tavLst>
                                    </p:anim>
                                    <p:anim calcmode="lin" valueType="num">
                                      <p:cBhvr additive="base">
                                        <p:cTn id="8" dur="500" fill="hold"/>
                                        <p:tgtEl>
                                          <p:spTgt spid="5099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dirty="0" err="1"/>
              <a:t>Fiberized</a:t>
            </a:r>
            <a:r>
              <a:rPr lang="en-US" dirty="0"/>
              <a:t> </a:t>
            </a:r>
            <a:r>
              <a:rPr lang="en-US" dirty="0" smtClean="0"/>
              <a:t>Magnetometer for </a:t>
            </a:r>
            <a:r>
              <a:rPr lang="en-US" dirty="0" err="1" smtClean="0"/>
              <a:t>nEDM</a:t>
            </a:r>
            <a:endParaRPr lang="en-US" dirty="0"/>
          </a:p>
        </p:txBody>
      </p:sp>
      <p:sp>
        <p:nvSpPr>
          <p:cNvPr id="265219" name="Rectangle 3"/>
          <p:cNvSpPr>
            <a:spLocks noGrp="1" noChangeArrowheads="1"/>
          </p:cNvSpPr>
          <p:nvPr>
            <p:ph type="body" idx="1"/>
          </p:nvPr>
        </p:nvSpPr>
        <p:spPr>
          <a:xfrm>
            <a:off x="533400" y="1371600"/>
            <a:ext cx="7924800" cy="4525963"/>
          </a:xfrm>
        </p:spPr>
        <p:txBody>
          <a:bodyPr/>
          <a:lstStyle/>
          <a:p>
            <a:r>
              <a:rPr lang="en-US" sz="2800"/>
              <a:t>All-optical, alignment-based fiberized magnetometer:</a:t>
            </a:r>
            <a:endParaRPr lang="en-US" sz="2800" i="1">
              <a:solidFill>
                <a:srgbClr val="FFFF00"/>
              </a:solidFill>
            </a:endParaRPr>
          </a:p>
        </p:txBody>
      </p:sp>
      <p:grpSp>
        <p:nvGrpSpPr>
          <p:cNvPr id="2" name="Group 66"/>
          <p:cNvGrpSpPr>
            <a:grpSpLocks/>
          </p:cNvGrpSpPr>
          <p:nvPr/>
        </p:nvGrpSpPr>
        <p:grpSpPr bwMode="auto">
          <a:xfrm>
            <a:off x="609600" y="2362200"/>
            <a:ext cx="4254500" cy="4267200"/>
            <a:chOff x="1056" y="1296"/>
            <a:chExt cx="2680" cy="2688"/>
          </a:xfrm>
        </p:grpSpPr>
        <p:sp>
          <p:nvSpPr>
            <p:cNvPr id="265283" name="Rectangle 67"/>
            <p:cNvSpPr>
              <a:spLocks noChangeArrowheads="1"/>
            </p:cNvSpPr>
            <p:nvPr/>
          </p:nvSpPr>
          <p:spPr bwMode="auto">
            <a:xfrm>
              <a:off x="1056" y="1296"/>
              <a:ext cx="2400" cy="2688"/>
            </a:xfrm>
            <a:prstGeom prst="rect">
              <a:avLst/>
            </a:prstGeom>
            <a:solidFill>
              <a:schemeClr val="bg1"/>
            </a:solidFill>
            <a:ln w="9525">
              <a:solidFill>
                <a:schemeClr val="tx1"/>
              </a:solidFill>
              <a:miter lim="800000"/>
              <a:headEnd/>
              <a:tailEnd/>
            </a:ln>
            <a:effectLst/>
          </p:spPr>
          <p:txBody>
            <a:bodyPr wrap="none" anchor="ctr"/>
            <a:lstStyle/>
            <a:p>
              <a:endParaRPr lang="en-US" baseline="0" smtClean="0">
                <a:solidFill>
                  <a:srgbClr val="000000"/>
                </a:solidFill>
              </a:endParaRPr>
            </a:p>
          </p:txBody>
        </p:sp>
        <p:sp>
          <p:nvSpPr>
            <p:cNvPr id="56" name="Rectangle 55"/>
            <p:cNvSpPr/>
            <p:nvPr/>
          </p:nvSpPr>
          <p:spPr>
            <a:xfrm>
              <a:off x="2630" y="2325"/>
              <a:ext cx="253" cy="79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9" name="Rectangle 8"/>
            <p:cNvSpPr>
              <a:spLocks noChangeAspect="1"/>
            </p:cNvSpPr>
            <p:nvPr/>
          </p:nvSpPr>
          <p:spPr>
            <a:xfrm>
              <a:off x="2662" y="1344"/>
              <a:ext cx="40" cy="78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265286" name="TextBox 20"/>
            <p:cNvSpPr txBox="1">
              <a:spLocks noChangeArrowheads="1"/>
            </p:cNvSpPr>
            <p:nvPr/>
          </p:nvSpPr>
          <p:spPr bwMode="auto">
            <a:xfrm>
              <a:off x="2736" y="1440"/>
              <a:ext cx="759" cy="520"/>
            </a:xfrm>
            <a:prstGeom prst="rect">
              <a:avLst/>
            </a:prstGeom>
            <a:noFill/>
            <a:ln w="9525">
              <a:noFill/>
              <a:miter lim="800000"/>
              <a:headEnd/>
              <a:tailEnd/>
            </a:ln>
          </p:spPr>
          <p:txBody>
            <a:bodyPr>
              <a:spAutoFit/>
            </a:bodyPr>
            <a:lstStyle/>
            <a:p>
              <a:pPr algn="ctr"/>
              <a:r>
                <a:rPr lang="en-US" sz="1600" b="1" baseline="0" smtClean="0">
                  <a:solidFill>
                    <a:srgbClr val="000000"/>
                  </a:solidFill>
                  <a:latin typeface="Calibri" pitchFamily="34" charset="0"/>
                </a:rPr>
                <a:t>Large-core fibers</a:t>
              </a:r>
            </a:p>
            <a:p>
              <a:pPr algn="ctr"/>
              <a:r>
                <a:rPr lang="en-US" sz="1600" b="1" baseline="0" smtClean="0">
                  <a:solidFill>
                    <a:srgbClr val="000000"/>
                  </a:solidFill>
                  <a:latin typeface="Calibri" pitchFamily="34" charset="0"/>
                </a:rPr>
                <a:t>(output)</a:t>
              </a:r>
            </a:p>
          </p:txBody>
        </p:sp>
        <p:grpSp>
          <p:nvGrpSpPr>
            <p:cNvPr id="3" name="Group 48"/>
            <p:cNvGrpSpPr>
              <a:grpSpLocks/>
            </p:cNvGrpSpPr>
            <p:nvPr/>
          </p:nvGrpSpPr>
          <p:grpSpPr bwMode="auto">
            <a:xfrm>
              <a:off x="1764" y="3504"/>
              <a:ext cx="1068" cy="243"/>
              <a:chOff x="2664546" y="6000768"/>
              <a:chExt cx="2428892" cy="553489"/>
            </a:xfrm>
          </p:grpSpPr>
          <p:cxnSp>
            <p:nvCxnSpPr>
              <p:cNvPr id="25" name="Straight Arrow Connector 24"/>
              <p:cNvCxnSpPr/>
              <p:nvPr/>
            </p:nvCxnSpPr>
            <p:spPr>
              <a:xfrm>
                <a:off x="2978392" y="6000768"/>
                <a:ext cx="1801201" cy="22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5289" name="TextBox 25"/>
              <p:cNvSpPr txBox="1">
                <a:spLocks noChangeArrowheads="1"/>
              </p:cNvSpPr>
              <p:nvPr/>
            </p:nvSpPr>
            <p:spPr bwMode="auto">
              <a:xfrm>
                <a:off x="2664546" y="6071378"/>
                <a:ext cx="2428892" cy="482879"/>
              </a:xfrm>
              <a:prstGeom prst="rect">
                <a:avLst/>
              </a:prstGeom>
              <a:noFill/>
              <a:ln w="9525">
                <a:noFill/>
                <a:miter lim="800000"/>
                <a:headEnd/>
                <a:tailEnd/>
              </a:ln>
            </p:spPr>
            <p:txBody>
              <a:bodyPr>
                <a:spAutoFit/>
              </a:bodyPr>
              <a:lstStyle/>
              <a:p>
                <a:pPr algn="ctr"/>
                <a:r>
                  <a:rPr lang="en-US" sz="1600" b="1" baseline="0" smtClean="0">
                    <a:solidFill>
                      <a:srgbClr val="000000"/>
                    </a:solidFill>
                    <a:latin typeface="Calibri" pitchFamily="34" charset="0"/>
                  </a:rPr>
                  <a:t>Magnetic field</a:t>
                </a:r>
              </a:p>
            </p:txBody>
          </p:sp>
        </p:grpSp>
        <p:sp>
          <p:nvSpPr>
            <p:cNvPr id="265290" name="TextBox 19"/>
            <p:cNvSpPr txBox="1">
              <a:spLocks noChangeArrowheads="1"/>
            </p:cNvSpPr>
            <p:nvPr/>
          </p:nvSpPr>
          <p:spPr bwMode="auto">
            <a:xfrm>
              <a:off x="1056" y="1632"/>
              <a:ext cx="1152" cy="520"/>
            </a:xfrm>
            <a:prstGeom prst="rect">
              <a:avLst/>
            </a:prstGeom>
            <a:noFill/>
            <a:ln w="9525">
              <a:noFill/>
              <a:miter lim="800000"/>
              <a:headEnd/>
              <a:tailEnd/>
            </a:ln>
          </p:spPr>
          <p:txBody>
            <a:bodyPr>
              <a:spAutoFit/>
            </a:bodyPr>
            <a:lstStyle/>
            <a:p>
              <a:pPr algn="ctr"/>
              <a:r>
                <a:rPr lang="en-US" sz="1600" b="1" baseline="0" smtClean="0">
                  <a:solidFill>
                    <a:srgbClr val="000000"/>
                  </a:solidFill>
                  <a:latin typeface="Calibri" pitchFamily="34" charset="0"/>
                </a:rPr>
                <a:t>Polarization-</a:t>
              </a:r>
            </a:p>
            <a:p>
              <a:pPr algn="ctr"/>
              <a:r>
                <a:rPr lang="en-US" sz="1600" b="1" baseline="0" smtClean="0">
                  <a:solidFill>
                    <a:srgbClr val="000000"/>
                  </a:solidFill>
                  <a:latin typeface="Calibri" pitchFamily="34" charset="0"/>
                </a:rPr>
                <a:t>maintaining fibers</a:t>
              </a:r>
            </a:p>
            <a:p>
              <a:pPr algn="ctr"/>
              <a:r>
                <a:rPr lang="en-US" sz="1600" b="1" baseline="0" smtClean="0">
                  <a:solidFill>
                    <a:srgbClr val="000000"/>
                  </a:solidFill>
                  <a:latin typeface="Calibri" pitchFamily="34" charset="0"/>
                </a:rPr>
                <a:t>(input)</a:t>
              </a:r>
            </a:p>
          </p:txBody>
        </p:sp>
        <p:sp>
          <p:nvSpPr>
            <p:cNvPr id="42" name="Right Triangle 41"/>
            <p:cNvSpPr>
              <a:spLocks noChangeAspect="1"/>
            </p:cNvSpPr>
            <p:nvPr/>
          </p:nvSpPr>
          <p:spPr bwMode="auto">
            <a:xfrm rot="16200000" flipH="1">
              <a:off x="1364" y="3117"/>
              <a:ext cx="317" cy="317"/>
            </a:xfrm>
            <a:prstGeom prst="rtTriangle">
              <a:avLst/>
            </a:prstGeom>
            <a:solidFill>
              <a:srgbClr val="C6D9F1"/>
            </a:solidFill>
            <a:ln w="12700" algn="ctr">
              <a:solidFill>
                <a:srgbClr val="385D8A"/>
              </a:solidFill>
              <a:miter lim="800000"/>
              <a:headEnd/>
              <a:tailEnd/>
            </a:ln>
          </p:spPr>
          <p:txBody>
            <a:bodyPr vert="eaVert" anchor="ctr"/>
            <a:lstStyle/>
            <a:p>
              <a:pPr algn="ctr" fontAlgn="auto">
                <a:spcBef>
                  <a:spcPts val="0"/>
                </a:spcBef>
                <a:spcAft>
                  <a:spcPts val="0"/>
                </a:spcAft>
                <a:defRPr/>
              </a:pPr>
              <a:endParaRPr lang="en-US" sz="1600" baseline="0">
                <a:solidFill>
                  <a:srgbClr val="FFFFFF"/>
                </a:solidFill>
                <a:latin typeface="Book Antiqua"/>
              </a:endParaRPr>
            </a:p>
          </p:txBody>
        </p:sp>
        <p:sp>
          <p:nvSpPr>
            <p:cNvPr id="44" name="Rectangle 43"/>
            <p:cNvSpPr>
              <a:spLocks noChangeAspect="1"/>
            </p:cNvSpPr>
            <p:nvPr/>
          </p:nvSpPr>
          <p:spPr>
            <a:xfrm>
              <a:off x="2757" y="1375"/>
              <a:ext cx="40" cy="788"/>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34" name="Rectangle 33"/>
            <p:cNvSpPr/>
            <p:nvPr/>
          </p:nvSpPr>
          <p:spPr>
            <a:xfrm>
              <a:off x="1681" y="3117"/>
              <a:ext cx="31" cy="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39" name="Rectangle 38"/>
            <p:cNvSpPr>
              <a:spLocks/>
            </p:cNvSpPr>
            <p:nvPr/>
          </p:nvSpPr>
          <p:spPr>
            <a:xfrm>
              <a:off x="1712" y="3117"/>
              <a:ext cx="792" cy="317"/>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aseline="0">
                <a:solidFill>
                  <a:srgbClr val="FFFFFF"/>
                </a:solidFill>
              </a:endParaRPr>
            </a:p>
          </p:txBody>
        </p:sp>
        <p:sp>
          <p:nvSpPr>
            <p:cNvPr id="41" name="Freeform 40"/>
            <p:cNvSpPr/>
            <p:nvPr/>
          </p:nvSpPr>
          <p:spPr>
            <a:xfrm>
              <a:off x="2010" y="3168"/>
              <a:ext cx="30" cy="12"/>
            </a:xfrm>
            <a:custGeom>
              <a:avLst/>
              <a:gdLst>
                <a:gd name="connsiteX0" fmla="*/ 67236 w 67236"/>
                <a:gd name="connsiteY0" fmla="*/ 0 h 26894"/>
                <a:gd name="connsiteX1" fmla="*/ 0 w 67236"/>
                <a:gd name="connsiteY1" fmla="*/ 26894 h 26894"/>
              </a:gdLst>
              <a:ahLst/>
              <a:cxnLst>
                <a:cxn ang="0">
                  <a:pos x="connsiteX0" y="connsiteY0"/>
                </a:cxn>
                <a:cxn ang="0">
                  <a:pos x="connsiteX1" y="connsiteY1"/>
                </a:cxn>
              </a:cxnLst>
              <a:rect l="l" t="t" r="r" b="b"/>
              <a:pathLst>
                <a:path w="67236" h="26894">
                  <a:moveTo>
                    <a:pt x="67236" y="0"/>
                  </a:moveTo>
                  <a:cubicBezTo>
                    <a:pt x="17386" y="16617"/>
                    <a:pt x="39573" y="7108"/>
                    <a:pt x="0" y="2689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aseline="0">
                <a:solidFill>
                  <a:srgbClr val="000000"/>
                </a:solidFill>
              </a:endParaRPr>
            </a:p>
          </p:txBody>
        </p:sp>
        <p:sp>
          <p:nvSpPr>
            <p:cNvPr id="43" name="Freeform 42"/>
            <p:cNvSpPr/>
            <p:nvPr/>
          </p:nvSpPr>
          <p:spPr>
            <a:xfrm>
              <a:off x="2092" y="3148"/>
              <a:ext cx="0" cy="36"/>
            </a:xfrm>
            <a:custGeom>
              <a:avLst/>
              <a:gdLst>
                <a:gd name="connsiteX0" fmla="*/ 0 w 0"/>
                <a:gd name="connsiteY0" fmla="*/ 0 h 80682"/>
                <a:gd name="connsiteX1" fmla="*/ 0 w 0"/>
                <a:gd name="connsiteY1" fmla="*/ 80682 h 80682"/>
              </a:gdLst>
              <a:ahLst/>
              <a:cxnLst>
                <a:cxn ang="0">
                  <a:pos x="connsiteX0" y="connsiteY0"/>
                </a:cxn>
                <a:cxn ang="0">
                  <a:pos x="connsiteX1" y="connsiteY1"/>
                </a:cxn>
              </a:cxnLst>
              <a:rect l="l" t="t" r="r" b="b"/>
              <a:pathLst>
                <a:path h="80682">
                  <a:moveTo>
                    <a:pt x="0" y="0"/>
                  </a:moveTo>
                  <a:lnTo>
                    <a:pt x="0" y="80682"/>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aseline="0">
                <a:solidFill>
                  <a:srgbClr val="000000"/>
                </a:solidFill>
              </a:endParaRPr>
            </a:p>
          </p:txBody>
        </p:sp>
        <p:sp>
          <p:nvSpPr>
            <p:cNvPr id="45" name="Freeform 44"/>
            <p:cNvSpPr/>
            <p:nvPr/>
          </p:nvSpPr>
          <p:spPr>
            <a:xfrm>
              <a:off x="2124" y="3148"/>
              <a:ext cx="71" cy="20"/>
            </a:xfrm>
            <a:custGeom>
              <a:avLst/>
              <a:gdLst>
                <a:gd name="connsiteX0" fmla="*/ 0 w 161365"/>
                <a:gd name="connsiteY0" fmla="*/ 0 h 46175"/>
                <a:gd name="connsiteX1" fmla="*/ 40341 w 161365"/>
                <a:gd name="connsiteY1" fmla="*/ 13447 h 46175"/>
                <a:gd name="connsiteX2" fmla="*/ 80682 w 161365"/>
                <a:gd name="connsiteY2" fmla="*/ 40341 h 46175"/>
                <a:gd name="connsiteX3" fmla="*/ 161365 w 161365"/>
                <a:gd name="connsiteY3" fmla="*/ 40341 h 46175"/>
              </a:gdLst>
              <a:ahLst/>
              <a:cxnLst>
                <a:cxn ang="0">
                  <a:pos x="connsiteX0" y="connsiteY0"/>
                </a:cxn>
                <a:cxn ang="0">
                  <a:pos x="connsiteX1" y="connsiteY1"/>
                </a:cxn>
                <a:cxn ang="0">
                  <a:pos x="connsiteX2" y="connsiteY2"/>
                </a:cxn>
                <a:cxn ang="0">
                  <a:pos x="connsiteX3" y="connsiteY3"/>
                </a:cxn>
              </a:cxnLst>
              <a:rect l="l" t="t" r="r" b="b"/>
              <a:pathLst>
                <a:path w="161365" h="46175">
                  <a:moveTo>
                    <a:pt x="0" y="0"/>
                  </a:moveTo>
                  <a:cubicBezTo>
                    <a:pt x="13447" y="4482"/>
                    <a:pt x="27663" y="7108"/>
                    <a:pt x="40341" y="13447"/>
                  </a:cubicBezTo>
                  <a:cubicBezTo>
                    <a:pt x="54796" y="20675"/>
                    <a:pt x="64906" y="36835"/>
                    <a:pt x="80682" y="40341"/>
                  </a:cubicBezTo>
                  <a:cubicBezTo>
                    <a:pt x="106936" y="46175"/>
                    <a:pt x="134471" y="40341"/>
                    <a:pt x="161365" y="4034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aseline="0">
                <a:solidFill>
                  <a:srgbClr val="000000"/>
                </a:solidFill>
              </a:endParaRPr>
            </a:p>
          </p:txBody>
        </p:sp>
        <p:sp>
          <p:nvSpPr>
            <p:cNvPr id="52" name="Right Triangle 51"/>
            <p:cNvSpPr>
              <a:spLocks noChangeAspect="1"/>
            </p:cNvSpPr>
            <p:nvPr/>
          </p:nvSpPr>
          <p:spPr bwMode="auto">
            <a:xfrm rot="5400000">
              <a:off x="2504" y="3117"/>
              <a:ext cx="317" cy="317"/>
            </a:xfrm>
            <a:prstGeom prst="rtTriangle">
              <a:avLst/>
            </a:prstGeom>
            <a:solidFill>
              <a:srgbClr val="C6D9F1"/>
            </a:solidFill>
            <a:ln w="12700" algn="ctr">
              <a:solidFill>
                <a:srgbClr val="385D8A"/>
              </a:solidFill>
              <a:miter lim="800000"/>
              <a:headEnd/>
              <a:tailEnd/>
            </a:ln>
          </p:spPr>
          <p:txBody>
            <a:bodyPr rot="10800000" vert="eaVert" anchor="ctr"/>
            <a:lstStyle/>
            <a:p>
              <a:pPr algn="ctr" fontAlgn="auto">
                <a:spcBef>
                  <a:spcPts val="0"/>
                </a:spcBef>
                <a:spcAft>
                  <a:spcPts val="0"/>
                </a:spcAft>
                <a:defRPr/>
              </a:pPr>
              <a:endParaRPr lang="en-US" sz="1600" baseline="0">
                <a:solidFill>
                  <a:srgbClr val="FFFFFF"/>
                </a:solidFill>
                <a:latin typeface="Book Antiqua"/>
              </a:endParaRPr>
            </a:p>
          </p:txBody>
        </p:sp>
        <p:sp>
          <p:nvSpPr>
            <p:cNvPr id="47" name="Freeform 46"/>
            <p:cNvSpPr/>
            <p:nvPr/>
          </p:nvSpPr>
          <p:spPr>
            <a:xfrm>
              <a:off x="1523" y="2325"/>
              <a:ext cx="1171" cy="950"/>
            </a:xfrm>
            <a:custGeom>
              <a:avLst/>
              <a:gdLst>
                <a:gd name="connsiteX0" fmla="*/ 0 w 1855694"/>
                <a:gd name="connsiteY0" fmla="*/ 1062318 h 1250577"/>
                <a:gd name="connsiteX1" fmla="*/ 0 w 1855694"/>
                <a:gd name="connsiteY1" fmla="*/ 1250577 h 1250577"/>
                <a:gd name="connsiteX2" fmla="*/ 1842247 w 1855694"/>
                <a:gd name="connsiteY2" fmla="*/ 1250577 h 1250577"/>
                <a:gd name="connsiteX3" fmla="*/ 1855694 w 1855694"/>
                <a:gd name="connsiteY3" fmla="*/ 0 h 1250577"/>
                <a:gd name="connsiteX4" fmla="*/ 1855694 w 1855694"/>
                <a:gd name="connsiteY4" fmla="*/ 0 h 1250577"/>
                <a:gd name="connsiteX5" fmla="*/ 1855694 w 1855694"/>
                <a:gd name="connsiteY5" fmla="*/ 0 h 1250577"/>
                <a:gd name="connsiteX0" fmla="*/ 0 w 1855694"/>
                <a:gd name="connsiteY0" fmla="*/ 1687607 h 1875866"/>
                <a:gd name="connsiteX1" fmla="*/ 0 w 1855694"/>
                <a:gd name="connsiteY1" fmla="*/ 1875866 h 1875866"/>
                <a:gd name="connsiteX2" fmla="*/ 1842247 w 1855694"/>
                <a:gd name="connsiteY2" fmla="*/ 1875866 h 1875866"/>
                <a:gd name="connsiteX3" fmla="*/ 1855694 w 1855694"/>
                <a:gd name="connsiteY3" fmla="*/ 625289 h 1875866"/>
                <a:gd name="connsiteX4" fmla="*/ 1855694 w 1855694"/>
                <a:gd name="connsiteY4" fmla="*/ 625289 h 1875866"/>
                <a:gd name="connsiteX5" fmla="*/ 1855694 w 1855694"/>
                <a:gd name="connsiteY5" fmla="*/ 0 h 1875866"/>
                <a:gd name="connsiteX0" fmla="*/ 0 w 1855694"/>
                <a:gd name="connsiteY0" fmla="*/ 1563222 h 1875866"/>
                <a:gd name="connsiteX1" fmla="*/ 0 w 1855694"/>
                <a:gd name="connsiteY1" fmla="*/ 1875866 h 1875866"/>
                <a:gd name="connsiteX2" fmla="*/ 1842247 w 1855694"/>
                <a:gd name="connsiteY2" fmla="*/ 1875866 h 1875866"/>
                <a:gd name="connsiteX3" fmla="*/ 1855694 w 1855694"/>
                <a:gd name="connsiteY3" fmla="*/ 625289 h 1875866"/>
                <a:gd name="connsiteX4" fmla="*/ 1855694 w 1855694"/>
                <a:gd name="connsiteY4" fmla="*/ 625289 h 1875866"/>
                <a:gd name="connsiteX5" fmla="*/ 1855694 w 1855694"/>
                <a:gd name="connsiteY5" fmla="*/ 0 h 187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5694" h="1875866">
                  <a:moveTo>
                    <a:pt x="0" y="1563222"/>
                  </a:moveTo>
                  <a:lnTo>
                    <a:pt x="0" y="1875866"/>
                  </a:lnTo>
                  <a:lnTo>
                    <a:pt x="1842247" y="1875866"/>
                  </a:lnTo>
                  <a:lnTo>
                    <a:pt x="1855694" y="625289"/>
                  </a:lnTo>
                  <a:lnTo>
                    <a:pt x="1855694" y="625289"/>
                  </a:lnTo>
                  <a:lnTo>
                    <a:pt x="1855694"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aseline="0">
                <a:solidFill>
                  <a:srgbClr val="000000"/>
                </a:solidFill>
              </a:endParaRPr>
            </a:p>
          </p:txBody>
        </p:sp>
        <p:cxnSp>
          <p:nvCxnSpPr>
            <p:cNvPr id="58" name="Straight Connector 57"/>
            <p:cNvCxnSpPr/>
            <p:nvPr/>
          </p:nvCxnSpPr>
          <p:spPr>
            <a:xfrm rot="5400000" flipH="1" flipV="1">
              <a:off x="2347" y="2673"/>
              <a:ext cx="769" cy="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58"/>
            <p:cNvGrpSpPr>
              <a:grpSpLocks noChangeAspect="1"/>
            </p:cNvGrpSpPr>
            <p:nvPr/>
          </p:nvGrpSpPr>
          <p:grpSpPr bwMode="auto">
            <a:xfrm>
              <a:off x="2567" y="1914"/>
              <a:ext cx="316" cy="402"/>
              <a:chOff x="548684" y="1874537"/>
              <a:chExt cx="3600000" cy="3600000"/>
            </a:xfrm>
          </p:grpSpPr>
          <p:sp>
            <p:nvSpPr>
              <p:cNvPr id="60" name="Rectangle 59"/>
              <p:cNvSpPr/>
              <p:nvPr/>
            </p:nvSpPr>
            <p:spPr>
              <a:xfrm>
                <a:off x="548684" y="1874537"/>
                <a:ext cx="3600000" cy="36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grpSp>
            <p:nvGrpSpPr>
              <p:cNvPr id="5" name="Group 26"/>
              <p:cNvGrpSpPr>
                <a:grpSpLocks/>
              </p:cNvGrpSpPr>
              <p:nvPr/>
            </p:nvGrpSpPr>
            <p:grpSpPr bwMode="auto">
              <a:xfrm>
                <a:off x="1571453" y="1874537"/>
                <a:ext cx="1554463" cy="3600000"/>
                <a:chOff x="1554513" y="1874537"/>
                <a:chExt cx="1554463" cy="3600000"/>
              </a:xfrm>
            </p:grpSpPr>
            <p:grpSp>
              <p:nvGrpSpPr>
                <p:cNvPr id="6" name="Group 17"/>
                <p:cNvGrpSpPr>
                  <a:grpSpLocks/>
                </p:cNvGrpSpPr>
                <p:nvPr/>
              </p:nvGrpSpPr>
              <p:grpSpPr bwMode="auto">
                <a:xfrm>
                  <a:off x="1554513" y="1874537"/>
                  <a:ext cx="594000" cy="3600000"/>
                  <a:chOff x="1554513" y="1874537"/>
                  <a:chExt cx="594000" cy="3600000"/>
                </a:xfrm>
              </p:grpSpPr>
              <p:sp>
                <p:nvSpPr>
                  <p:cNvPr id="66" name="Rectangle 5"/>
                  <p:cNvSpPr/>
                  <p:nvPr/>
                </p:nvSpPr>
                <p:spPr>
                  <a:xfrm>
                    <a:off x="1648200" y="1874537"/>
                    <a:ext cx="410128"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67" name="Rectangle 66"/>
                  <p:cNvSpPr/>
                  <p:nvPr/>
                </p:nvSpPr>
                <p:spPr>
                  <a:xfrm>
                    <a:off x="1557061" y="1874537"/>
                    <a:ext cx="592407" cy="2265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grpSp>
            <p:grpSp>
              <p:nvGrpSpPr>
                <p:cNvPr id="8" name="Group 18"/>
                <p:cNvGrpSpPr>
                  <a:grpSpLocks/>
                </p:cNvGrpSpPr>
                <p:nvPr/>
              </p:nvGrpSpPr>
              <p:grpSpPr bwMode="auto">
                <a:xfrm>
                  <a:off x="2514976" y="1874537"/>
                  <a:ext cx="594000" cy="3600000"/>
                  <a:chOff x="1554513" y="1874537"/>
                  <a:chExt cx="594000" cy="3600000"/>
                </a:xfrm>
              </p:grpSpPr>
              <p:sp>
                <p:nvSpPr>
                  <p:cNvPr id="64" name="Rectangle 63"/>
                  <p:cNvSpPr/>
                  <p:nvPr/>
                </p:nvSpPr>
                <p:spPr>
                  <a:xfrm>
                    <a:off x="1644698" y="1874537"/>
                    <a:ext cx="410128"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65" name="Rectangle 64"/>
                  <p:cNvSpPr/>
                  <p:nvPr/>
                </p:nvSpPr>
                <p:spPr>
                  <a:xfrm>
                    <a:off x="1553559" y="1874537"/>
                    <a:ext cx="592407" cy="2265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grpSp>
          </p:grpSp>
        </p:grpSp>
        <p:sp>
          <p:nvSpPr>
            <p:cNvPr id="265310" name="TextBox 69"/>
            <p:cNvSpPr txBox="1">
              <a:spLocks noChangeArrowheads="1"/>
            </p:cNvSpPr>
            <p:nvPr/>
          </p:nvSpPr>
          <p:spPr bwMode="auto">
            <a:xfrm>
              <a:off x="2448" y="2640"/>
              <a:ext cx="1288" cy="366"/>
            </a:xfrm>
            <a:prstGeom prst="rect">
              <a:avLst/>
            </a:prstGeom>
            <a:noFill/>
            <a:ln w="9525">
              <a:noFill/>
              <a:miter lim="800000"/>
              <a:headEnd/>
              <a:tailEnd/>
            </a:ln>
          </p:spPr>
          <p:txBody>
            <a:bodyPr>
              <a:spAutoFit/>
            </a:bodyPr>
            <a:lstStyle/>
            <a:p>
              <a:pPr algn="ctr"/>
              <a:r>
                <a:rPr lang="en-US" sz="1600" b="1" baseline="0" smtClean="0">
                  <a:solidFill>
                    <a:srgbClr val="000000"/>
                  </a:solidFill>
                  <a:latin typeface="Calibri" pitchFamily="34" charset="0"/>
                </a:rPr>
                <a:t>Polarizing beamsplitter</a:t>
              </a:r>
            </a:p>
          </p:txBody>
        </p:sp>
        <p:cxnSp>
          <p:nvCxnSpPr>
            <p:cNvPr id="74" name="Straight Connector 73"/>
            <p:cNvCxnSpPr/>
            <p:nvPr/>
          </p:nvCxnSpPr>
          <p:spPr>
            <a:xfrm>
              <a:off x="2784" y="3696"/>
              <a:ext cx="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5312" name="TextBox 74"/>
            <p:cNvSpPr txBox="1">
              <a:spLocks noChangeArrowheads="1"/>
            </p:cNvSpPr>
            <p:nvPr/>
          </p:nvSpPr>
          <p:spPr bwMode="auto">
            <a:xfrm>
              <a:off x="2592" y="3696"/>
              <a:ext cx="708" cy="212"/>
            </a:xfrm>
            <a:prstGeom prst="rect">
              <a:avLst/>
            </a:prstGeom>
            <a:noFill/>
            <a:ln w="9525">
              <a:noFill/>
              <a:miter lim="800000"/>
              <a:headEnd/>
              <a:tailEnd/>
            </a:ln>
          </p:spPr>
          <p:txBody>
            <a:bodyPr>
              <a:spAutoFit/>
            </a:bodyPr>
            <a:lstStyle/>
            <a:p>
              <a:pPr algn="ctr"/>
              <a:r>
                <a:rPr lang="en-US" sz="1600" b="1" baseline="0" smtClean="0">
                  <a:solidFill>
                    <a:srgbClr val="000000"/>
                  </a:solidFill>
                  <a:latin typeface="Calibri" pitchFamily="34" charset="0"/>
                </a:rPr>
                <a:t>1 cm</a:t>
              </a:r>
            </a:p>
          </p:txBody>
        </p:sp>
        <p:grpSp>
          <p:nvGrpSpPr>
            <p:cNvPr id="10" name="Group 84"/>
            <p:cNvGrpSpPr>
              <a:grpSpLocks/>
            </p:cNvGrpSpPr>
            <p:nvPr/>
          </p:nvGrpSpPr>
          <p:grpSpPr bwMode="auto">
            <a:xfrm rot="-5400000">
              <a:off x="1206" y="2325"/>
              <a:ext cx="950" cy="634"/>
              <a:chOff x="3048260" y="2962243"/>
              <a:chExt cx="2160000" cy="1441588"/>
            </a:xfrm>
          </p:grpSpPr>
          <p:sp>
            <p:nvSpPr>
              <p:cNvPr id="86" name="Rectangle 85"/>
              <p:cNvSpPr>
                <a:spLocks noChangeArrowheads="1"/>
              </p:cNvSpPr>
              <p:nvPr/>
            </p:nvSpPr>
            <p:spPr bwMode="auto">
              <a:xfrm flipH="1">
                <a:off x="3048260" y="2963037"/>
                <a:ext cx="2160000" cy="1440000"/>
              </a:xfrm>
              <a:prstGeom prst="rect">
                <a:avLst/>
              </a:prstGeom>
              <a:noFill/>
              <a:ln w="25400" algn="ctr">
                <a:solidFill>
                  <a:srgbClr val="385D8A"/>
                </a:solidFill>
                <a:miter lim="800000"/>
                <a:headEnd/>
                <a:tailEnd/>
              </a:ln>
            </p:spPr>
            <p:txBody>
              <a:bodyPr vert="eaVert" anchor="ctr"/>
              <a:lstStyle/>
              <a:p>
                <a:pPr algn="ctr" fontAlgn="auto">
                  <a:spcBef>
                    <a:spcPts val="0"/>
                  </a:spcBef>
                  <a:spcAft>
                    <a:spcPts val="0"/>
                  </a:spcAft>
                  <a:defRPr/>
                </a:pPr>
                <a:endParaRPr lang="en-US" baseline="0">
                  <a:solidFill>
                    <a:srgbClr val="FFFFFF"/>
                  </a:solidFill>
                  <a:latin typeface="Book Antiqua"/>
                </a:endParaRPr>
              </a:p>
            </p:txBody>
          </p:sp>
          <p:grpSp>
            <p:nvGrpSpPr>
              <p:cNvPr id="11" name="Group 49"/>
              <p:cNvGrpSpPr>
                <a:grpSpLocks/>
              </p:cNvGrpSpPr>
              <p:nvPr/>
            </p:nvGrpSpPr>
            <p:grpSpPr bwMode="auto">
              <a:xfrm>
                <a:off x="3297998" y="2962243"/>
                <a:ext cx="1910262" cy="1441588"/>
                <a:chOff x="3297998" y="2962243"/>
                <a:chExt cx="1910262" cy="1441588"/>
              </a:xfrm>
            </p:grpSpPr>
            <p:sp>
              <p:nvSpPr>
                <p:cNvPr id="88" name="Rectangle 87"/>
                <p:cNvSpPr>
                  <a:spLocks noChangeArrowheads="1"/>
                </p:cNvSpPr>
                <p:nvPr/>
              </p:nvSpPr>
              <p:spPr bwMode="auto">
                <a:xfrm flipH="1">
                  <a:off x="3696260" y="3945838"/>
                  <a:ext cx="1512000" cy="180530"/>
                </a:xfrm>
                <a:prstGeom prst="rect">
                  <a:avLst/>
                </a:prstGeom>
                <a:gradFill rotWithShape="1">
                  <a:gsLst>
                    <a:gs pos="0">
                      <a:srgbClr val="9AB5E4"/>
                    </a:gs>
                    <a:gs pos="50000">
                      <a:srgbClr val="C2D1ED"/>
                    </a:gs>
                    <a:gs pos="100000">
                      <a:srgbClr val="E1E8F5"/>
                    </a:gs>
                  </a:gsLst>
                  <a:lin ang="5400000" scaled="1"/>
                </a:gradFill>
                <a:ln w="6350" algn="ctr">
                  <a:solidFill>
                    <a:srgbClr val="385D8A"/>
                  </a:solidFill>
                  <a:miter lim="800000"/>
                  <a:headEnd/>
                  <a:tailEnd/>
                </a:ln>
              </p:spPr>
              <p:txBody>
                <a:bodyPr vert="eaVert" anchor="ctr"/>
                <a:lstStyle/>
                <a:p>
                  <a:pPr algn="ctr" fontAlgn="auto">
                    <a:spcBef>
                      <a:spcPts val="0"/>
                    </a:spcBef>
                    <a:spcAft>
                      <a:spcPts val="0"/>
                    </a:spcAft>
                    <a:defRPr/>
                  </a:pPr>
                  <a:endParaRPr lang="en-US" baseline="0">
                    <a:solidFill>
                      <a:srgbClr val="FFFFFF"/>
                    </a:solidFill>
                    <a:latin typeface="Book Antiqua"/>
                  </a:endParaRPr>
                </a:p>
              </p:txBody>
            </p:sp>
            <p:sp>
              <p:nvSpPr>
                <p:cNvPr id="89" name="Rectangle 88"/>
                <p:cNvSpPr>
                  <a:spLocks noChangeArrowheads="1"/>
                </p:cNvSpPr>
                <p:nvPr/>
              </p:nvSpPr>
              <p:spPr bwMode="auto">
                <a:xfrm flipH="1">
                  <a:off x="3696260" y="3234323"/>
                  <a:ext cx="1512000" cy="165600"/>
                </a:xfrm>
                <a:prstGeom prst="rect">
                  <a:avLst/>
                </a:prstGeom>
                <a:gradFill rotWithShape="1">
                  <a:gsLst>
                    <a:gs pos="0">
                      <a:srgbClr val="9AB5E4"/>
                    </a:gs>
                    <a:gs pos="50000">
                      <a:srgbClr val="C2D1ED"/>
                    </a:gs>
                    <a:gs pos="100000">
                      <a:srgbClr val="E1E8F5"/>
                    </a:gs>
                  </a:gsLst>
                  <a:lin ang="5400000" scaled="1"/>
                </a:gradFill>
                <a:ln w="6350" algn="ctr">
                  <a:solidFill>
                    <a:srgbClr val="385D8A"/>
                  </a:solidFill>
                  <a:miter lim="800000"/>
                  <a:headEnd/>
                  <a:tailEnd/>
                </a:ln>
              </p:spPr>
              <p:txBody>
                <a:bodyPr vert="eaVert" anchor="ctr"/>
                <a:lstStyle/>
                <a:p>
                  <a:pPr algn="ctr" fontAlgn="auto">
                    <a:spcBef>
                      <a:spcPts val="0"/>
                    </a:spcBef>
                    <a:spcAft>
                      <a:spcPts val="0"/>
                    </a:spcAft>
                    <a:defRPr/>
                  </a:pPr>
                  <a:endParaRPr lang="en-US" baseline="0">
                    <a:solidFill>
                      <a:srgbClr val="FFFFFF"/>
                    </a:solidFill>
                    <a:latin typeface="Book Antiqua"/>
                  </a:endParaRPr>
                </a:p>
              </p:txBody>
            </p:sp>
            <p:sp>
              <p:nvSpPr>
                <p:cNvPr id="90" name="Oval 89"/>
                <p:cNvSpPr>
                  <a:spLocks noChangeArrowheads="1"/>
                </p:cNvSpPr>
                <p:nvPr/>
              </p:nvSpPr>
              <p:spPr bwMode="auto">
                <a:xfrm flipH="1">
                  <a:off x="3297998" y="3582237"/>
                  <a:ext cx="201600" cy="201600"/>
                </a:xfrm>
                <a:prstGeom prst="ellipse">
                  <a:avLst/>
                </a:prstGeom>
                <a:noFill/>
                <a:ln w="25400" algn="ctr">
                  <a:solidFill>
                    <a:srgbClr val="385D8A"/>
                  </a:solidFill>
                  <a:round/>
                  <a:headEnd/>
                  <a:tailEnd/>
                </a:ln>
              </p:spPr>
              <p:txBody>
                <a:bodyPr vert="eaVert" anchor="ctr"/>
                <a:lstStyle/>
                <a:p>
                  <a:pPr algn="ctr" fontAlgn="auto">
                    <a:spcBef>
                      <a:spcPts val="0"/>
                    </a:spcBef>
                    <a:spcAft>
                      <a:spcPts val="0"/>
                    </a:spcAft>
                    <a:defRPr/>
                  </a:pPr>
                  <a:endParaRPr lang="en-US" baseline="0">
                    <a:solidFill>
                      <a:srgbClr val="FFFFFF"/>
                    </a:solidFill>
                    <a:latin typeface="Book Antiqua"/>
                  </a:endParaRPr>
                </a:p>
              </p:txBody>
            </p:sp>
            <p:sp>
              <p:nvSpPr>
                <p:cNvPr id="91" name="Oval 90"/>
                <p:cNvSpPr>
                  <a:spLocks noChangeArrowheads="1"/>
                </p:cNvSpPr>
                <p:nvPr/>
              </p:nvSpPr>
              <p:spPr bwMode="auto">
                <a:xfrm flipH="1">
                  <a:off x="4036726" y="3582237"/>
                  <a:ext cx="201600" cy="201600"/>
                </a:xfrm>
                <a:prstGeom prst="ellipse">
                  <a:avLst/>
                </a:prstGeom>
                <a:noFill/>
                <a:ln w="25400" algn="ctr">
                  <a:solidFill>
                    <a:srgbClr val="385D8A"/>
                  </a:solidFill>
                  <a:round/>
                  <a:headEnd/>
                  <a:tailEnd/>
                </a:ln>
              </p:spPr>
              <p:txBody>
                <a:bodyPr vert="eaVert" anchor="ctr"/>
                <a:lstStyle/>
                <a:p>
                  <a:pPr algn="ctr" fontAlgn="auto">
                    <a:spcBef>
                      <a:spcPts val="0"/>
                    </a:spcBef>
                    <a:spcAft>
                      <a:spcPts val="0"/>
                    </a:spcAft>
                    <a:defRPr/>
                  </a:pPr>
                  <a:endParaRPr lang="en-US" baseline="0">
                    <a:solidFill>
                      <a:srgbClr val="FFFFFF"/>
                    </a:solidFill>
                    <a:latin typeface="Book Antiqua"/>
                  </a:endParaRPr>
                </a:p>
              </p:txBody>
            </p:sp>
            <p:sp>
              <p:nvSpPr>
                <p:cNvPr id="92" name="Rectangle 91"/>
                <p:cNvSpPr>
                  <a:spLocks noChangeArrowheads="1"/>
                </p:cNvSpPr>
                <p:nvPr/>
              </p:nvSpPr>
              <p:spPr bwMode="auto">
                <a:xfrm flipH="1">
                  <a:off x="3696260" y="2962243"/>
                  <a:ext cx="1512000" cy="1441588"/>
                </a:xfrm>
                <a:prstGeom prst="rect">
                  <a:avLst/>
                </a:prstGeom>
                <a:noFill/>
                <a:ln w="9525" algn="ctr">
                  <a:solidFill>
                    <a:srgbClr val="385D8A"/>
                  </a:solidFill>
                  <a:miter lim="800000"/>
                  <a:headEnd/>
                  <a:tailEnd/>
                </a:ln>
              </p:spPr>
              <p:txBody>
                <a:bodyPr vert="eaVert" anchor="ctr"/>
                <a:lstStyle/>
                <a:p>
                  <a:pPr algn="ctr" fontAlgn="auto">
                    <a:spcBef>
                      <a:spcPts val="0"/>
                    </a:spcBef>
                    <a:spcAft>
                      <a:spcPts val="0"/>
                    </a:spcAft>
                    <a:defRPr/>
                  </a:pPr>
                  <a:endParaRPr lang="en-US" baseline="0">
                    <a:solidFill>
                      <a:srgbClr val="FFFFFF"/>
                    </a:solidFill>
                    <a:latin typeface="Book Antiqua"/>
                  </a:endParaRPr>
                </a:p>
              </p:txBody>
            </p:sp>
          </p:grpSp>
        </p:grpSp>
        <p:grpSp>
          <p:nvGrpSpPr>
            <p:cNvPr id="12" name="Group 35"/>
            <p:cNvGrpSpPr>
              <a:grpSpLocks/>
            </p:cNvGrpSpPr>
            <p:nvPr/>
          </p:nvGrpSpPr>
          <p:grpSpPr bwMode="auto">
            <a:xfrm>
              <a:off x="1791" y="2407"/>
              <a:ext cx="80" cy="710"/>
              <a:chOff x="2128761" y="2691546"/>
              <a:chExt cx="300266" cy="1614380"/>
            </a:xfrm>
          </p:grpSpPr>
          <p:sp>
            <p:nvSpPr>
              <p:cNvPr id="37" name="Rectangle 36"/>
              <p:cNvSpPr/>
              <p:nvPr/>
            </p:nvSpPr>
            <p:spPr>
              <a:xfrm>
                <a:off x="2177553" y="3405511"/>
                <a:ext cx="251474" cy="900415"/>
              </a:xfrm>
              <a:prstGeom prst="rect">
                <a:avLst/>
              </a:prstGeom>
              <a:gradFill flip="none" rotWithShape="1">
                <a:gsLst>
                  <a:gs pos="0">
                    <a:srgbClr val="03D4A8"/>
                  </a:gs>
                  <a:gs pos="25000">
                    <a:srgbClr val="21D6E0"/>
                  </a:gs>
                  <a:gs pos="75000">
                    <a:srgbClr val="0087E6"/>
                  </a:gs>
                  <a:gs pos="100000">
                    <a:srgbClr val="005CBF"/>
                  </a:gs>
                </a:gsLst>
                <a:lin ang="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aseline="0">
                  <a:solidFill>
                    <a:srgbClr val="FFFFFF"/>
                  </a:solidFill>
                </a:endParaRPr>
              </a:p>
            </p:txBody>
          </p:sp>
          <p:sp>
            <p:nvSpPr>
              <p:cNvPr id="38" name="Freeform 37"/>
              <p:cNvSpPr/>
              <p:nvPr/>
            </p:nvSpPr>
            <p:spPr>
              <a:xfrm>
                <a:off x="2128761" y="2691546"/>
                <a:ext cx="285253" cy="704870"/>
              </a:xfrm>
              <a:custGeom>
                <a:avLst/>
                <a:gdLst>
                  <a:gd name="connsiteX0" fmla="*/ 130175 w 197908"/>
                  <a:gd name="connsiteY0" fmla="*/ 558800 h 558800"/>
                  <a:gd name="connsiteX1" fmla="*/ 180975 w 197908"/>
                  <a:gd name="connsiteY1" fmla="*/ 254000 h 558800"/>
                  <a:gd name="connsiteX2" fmla="*/ 28575 w 197908"/>
                  <a:gd name="connsiteY2" fmla="*/ 95250 h 558800"/>
                  <a:gd name="connsiteX3" fmla="*/ 9525 w 197908"/>
                  <a:gd name="connsiteY3" fmla="*/ 0 h 558800"/>
                </a:gdLst>
                <a:ahLst/>
                <a:cxnLst>
                  <a:cxn ang="0">
                    <a:pos x="connsiteX0" y="connsiteY0"/>
                  </a:cxn>
                  <a:cxn ang="0">
                    <a:pos x="connsiteX1" y="connsiteY1"/>
                  </a:cxn>
                  <a:cxn ang="0">
                    <a:pos x="connsiteX2" y="connsiteY2"/>
                  </a:cxn>
                  <a:cxn ang="0">
                    <a:pos x="connsiteX3" y="connsiteY3"/>
                  </a:cxn>
                </a:cxnLst>
                <a:rect l="l" t="t" r="r" b="b"/>
                <a:pathLst>
                  <a:path w="197908" h="558800">
                    <a:moveTo>
                      <a:pt x="130175" y="558800"/>
                    </a:moveTo>
                    <a:cubicBezTo>
                      <a:pt x="164041" y="445029"/>
                      <a:pt x="197908" y="331258"/>
                      <a:pt x="180975" y="254000"/>
                    </a:cubicBezTo>
                    <a:cubicBezTo>
                      <a:pt x="164042" y="176742"/>
                      <a:pt x="57150" y="137583"/>
                      <a:pt x="28575" y="95250"/>
                    </a:cubicBezTo>
                    <a:cubicBezTo>
                      <a:pt x="0" y="52917"/>
                      <a:pt x="4762" y="26458"/>
                      <a:pt x="9525" y="0"/>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aseline="0">
                  <a:solidFill>
                    <a:srgbClr val="000000"/>
                  </a:solidFill>
                </a:endParaRPr>
              </a:p>
            </p:txBody>
          </p:sp>
        </p:grpSp>
        <p:sp>
          <p:nvSpPr>
            <p:cNvPr id="40" name="Freeform 39"/>
            <p:cNvSpPr/>
            <p:nvPr/>
          </p:nvSpPr>
          <p:spPr>
            <a:xfrm flipH="1">
              <a:off x="1649" y="2800"/>
              <a:ext cx="540" cy="349"/>
            </a:xfrm>
            <a:custGeom>
              <a:avLst/>
              <a:gdLst>
                <a:gd name="connsiteX0" fmla="*/ 0 w 939641"/>
                <a:gd name="connsiteY0" fmla="*/ 779930 h 793377"/>
                <a:gd name="connsiteX1" fmla="*/ 40341 w 939641"/>
                <a:gd name="connsiteY1" fmla="*/ 605118 h 793377"/>
                <a:gd name="connsiteX2" fmla="*/ 53788 w 939641"/>
                <a:gd name="connsiteY2" fmla="*/ 107577 h 793377"/>
                <a:gd name="connsiteX3" fmla="*/ 80682 w 939641"/>
                <a:gd name="connsiteY3" fmla="*/ 67236 h 793377"/>
                <a:gd name="connsiteX4" fmla="*/ 161365 w 939641"/>
                <a:gd name="connsiteY4" fmla="*/ 13448 h 793377"/>
                <a:gd name="connsiteX5" fmla="*/ 201706 w 939641"/>
                <a:gd name="connsiteY5" fmla="*/ 0 h 793377"/>
                <a:gd name="connsiteX6" fmla="*/ 470647 w 939641"/>
                <a:gd name="connsiteY6" fmla="*/ 13448 h 793377"/>
                <a:gd name="connsiteX7" fmla="*/ 510988 w 939641"/>
                <a:gd name="connsiteY7" fmla="*/ 26895 h 793377"/>
                <a:gd name="connsiteX8" fmla="*/ 578223 w 939641"/>
                <a:gd name="connsiteY8" fmla="*/ 40342 h 793377"/>
                <a:gd name="connsiteX9" fmla="*/ 847165 w 939641"/>
                <a:gd name="connsiteY9" fmla="*/ 53789 h 793377"/>
                <a:gd name="connsiteX10" fmla="*/ 927847 w 939641"/>
                <a:gd name="connsiteY10" fmla="*/ 67236 h 793377"/>
                <a:gd name="connsiteX11" fmla="*/ 887506 w 939641"/>
                <a:gd name="connsiteY11" fmla="*/ 80683 h 793377"/>
                <a:gd name="connsiteX12" fmla="*/ 793376 w 939641"/>
                <a:gd name="connsiteY12" fmla="*/ 107577 h 793377"/>
                <a:gd name="connsiteX13" fmla="*/ 618565 w 939641"/>
                <a:gd name="connsiteY13" fmla="*/ 147918 h 793377"/>
                <a:gd name="connsiteX14" fmla="*/ 470647 w 939641"/>
                <a:gd name="connsiteY14" fmla="*/ 174812 h 793377"/>
                <a:gd name="connsiteX15" fmla="*/ 376518 w 939641"/>
                <a:gd name="connsiteY15" fmla="*/ 188259 h 793377"/>
                <a:gd name="connsiteX16" fmla="*/ 282388 w 939641"/>
                <a:gd name="connsiteY16" fmla="*/ 255495 h 793377"/>
                <a:gd name="connsiteX17" fmla="*/ 268941 w 939641"/>
                <a:gd name="connsiteY17" fmla="*/ 766483 h 793377"/>
                <a:gd name="connsiteX18" fmla="*/ 309282 w 939641"/>
                <a:gd name="connsiteY18" fmla="*/ 793377 h 79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641" h="793377">
                  <a:moveTo>
                    <a:pt x="0" y="779930"/>
                  </a:moveTo>
                  <a:cubicBezTo>
                    <a:pt x="32437" y="650180"/>
                    <a:pt x="19645" y="708598"/>
                    <a:pt x="40341" y="605118"/>
                  </a:cubicBezTo>
                  <a:cubicBezTo>
                    <a:pt x="44823" y="439271"/>
                    <a:pt x="41380" y="273020"/>
                    <a:pt x="53788" y="107577"/>
                  </a:cubicBezTo>
                  <a:cubicBezTo>
                    <a:pt x="54997" y="91461"/>
                    <a:pt x="68519" y="77878"/>
                    <a:pt x="80682" y="67236"/>
                  </a:cubicBezTo>
                  <a:cubicBezTo>
                    <a:pt x="105008" y="45951"/>
                    <a:pt x="130701" y="23670"/>
                    <a:pt x="161365" y="13448"/>
                  </a:cubicBezTo>
                  <a:lnTo>
                    <a:pt x="201706" y="0"/>
                  </a:lnTo>
                  <a:cubicBezTo>
                    <a:pt x="291353" y="4483"/>
                    <a:pt x="381225" y="5672"/>
                    <a:pt x="470647" y="13448"/>
                  </a:cubicBezTo>
                  <a:cubicBezTo>
                    <a:pt x="484768" y="14676"/>
                    <a:pt x="497237" y="23457"/>
                    <a:pt x="510988" y="26895"/>
                  </a:cubicBezTo>
                  <a:cubicBezTo>
                    <a:pt x="533161" y="32438"/>
                    <a:pt x="555440" y="38519"/>
                    <a:pt x="578223" y="40342"/>
                  </a:cubicBezTo>
                  <a:cubicBezTo>
                    <a:pt x="667696" y="47500"/>
                    <a:pt x="757518" y="49307"/>
                    <a:pt x="847165" y="53789"/>
                  </a:cubicBezTo>
                  <a:cubicBezTo>
                    <a:pt x="874059" y="58271"/>
                    <a:pt x="905161" y="52112"/>
                    <a:pt x="927847" y="67236"/>
                  </a:cubicBezTo>
                  <a:cubicBezTo>
                    <a:pt x="939641" y="75099"/>
                    <a:pt x="901135" y="76789"/>
                    <a:pt x="887506" y="80683"/>
                  </a:cubicBezTo>
                  <a:cubicBezTo>
                    <a:pt x="769303" y="114455"/>
                    <a:pt x="890109" y="75334"/>
                    <a:pt x="793376" y="107577"/>
                  </a:cubicBezTo>
                  <a:cubicBezTo>
                    <a:pt x="713061" y="161120"/>
                    <a:pt x="776064" y="128231"/>
                    <a:pt x="618565" y="147918"/>
                  </a:cubicBezTo>
                  <a:cubicBezTo>
                    <a:pt x="528880" y="159129"/>
                    <a:pt x="553266" y="161042"/>
                    <a:pt x="470647" y="174812"/>
                  </a:cubicBezTo>
                  <a:cubicBezTo>
                    <a:pt x="439383" y="180023"/>
                    <a:pt x="407894" y="183777"/>
                    <a:pt x="376518" y="188259"/>
                  </a:cubicBezTo>
                  <a:cubicBezTo>
                    <a:pt x="312706" y="252071"/>
                    <a:pt x="346784" y="234030"/>
                    <a:pt x="282388" y="255495"/>
                  </a:cubicBezTo>
                  <a:cubicBezTo>
                    <a:pt x="215899" y="454961"/>
                    <a:pt x="225320" y="395706"/>
                    <a:pt x="268941" y="766483"/>
                  </a:cubicBezTo>
                  <a:cubicBezTo>
                    <a:pt x="270829" y="782534"/>
                    <a:pt x="309282" y="793377"/>
                    <a:pt x="309282" y="793377"/>
                  </a:cubicBezTo>
                </a:path>
              </a:pathLst>
            </a:cu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aseline="0">
                <a:solidFill>
                  <a:srgbClr val="000000"/>
                </a:solidFill>
              </a:endParaRPr>
            </a:p>
          </p:txBody>
        </p:sp>
        <p:grpSp>
          <p:nvGrpSpPr>
            <p:cNvPr id="13" name="Group 34"/>
            <p:cNvGrpSpPr>
              <a:grpSpLocks/>
            </p:cNvGrpSpPr>
            <p:nvPr/>
          </p:nvGrpSpPr>
          <p:grpSpPr bwMode="auto">
            <a:xfrm>
              <a:off x="1475" y="2407"/>
              <a:ext cx="79" cy="710"/>
              <a:chOff x="2128761" y="2691546"/>
              <a:chExt cx="300266" cy="1614380"/>
            </a:xfrm>
          </p:grpSpPr>
          <p:sp>
            <p:nvSpPr>
              <p:cNvPr id="7" name="Rectangle 6"/>
              <p:cNvSpPr/>
              <p:nvPr/>
            </p:nvSpPr>
            <p:spPr>
              <a:xfrm>
                <a:off x="2178170" y="3405511"/>
                <a:ext cx="250854" cy="900415"/>
              </a:xfrm>
              <a:prstGeom prst="rect">
                <a:avLst/>
              </a:prstGeom>
              <a:gradFill flip="none" rotWithShape="1">
                <a:gsLst>
                  <a:gs pos="0">
                    <a:srgbClr val="03D4A8"/>
                  </a:gs>
                  <a:gs pos="25000">
                    <a:srgbClr val="21D6E0"/>
                  </a:gs>
                  <a:gs pos="75000">
                    <a:srgbClr val="0087E6"/>
                  </a:gs>
                  <a:gs pos="100000">
                    <a:srgbClr val="005CBF"/>
                  </a:gs>
                </a:gsLst>
                <a:lin ang="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aseline="0">
                  <a:solidFill>
                    <a:srgbClr val="FFFFFF"/>
                  </a:solidFill>
                </a:endParaRPr>
              </a:p>
            </p:txBody>
          </p:sp>
          <p:sp>
            <p:nvSpPr>
              <p:cNvPr id="19" name="Freeform 18"/>
              <p:cNvSpPr/>
              <p:nvPr/>
            </p:nvSpPr>
            <p:spPr>
              <a:xfrm>
                <a:off x="2128761" y="2691546"/>
                <a:ext cx="285060" cy="704870"/>
              </a:xfrm>
              <a:custGeom>
                <a:avLst/>
                <a:gdLst>
                  <a:gd name="connsiteX0" fmla="*/ 130175 w 197908"/>
                  <a:gd name="connsiteY0" fmla="*/ 558800 h 558800"/>
                  <a:gd name="connsiteX1" fmla="*/ 180975 w 197908"/>
                  <a:gd name="connsiteY1" fmla="*/ 254000 h 558800"/>
                  <a:gd name="connsiteX2" fmla="*/ 28575 w 197908"/>
                  <a:gd name="connsiteY2" fmla="*/ 95250 h 558800"/>
                  <a:gd name="connsiteX3" fmla="*/ 9525 w 197908"/>
                  <a:gd name="connsiteY3" fmla="*/ 0 h 558800"/>
                </a:gdLst>
                <a:ahLst/>
                <a:cxnLst>
                  <a:cxn ang="0">
                    <a:pos x="connsiteX0" y="connsiteY0"/>
                  </a:cxn>
                  <a:cxn ang="0">
                    <a:pos x="connsiteX1" y="connsiteY1"/>
                  </a:cxn>
                  <a:cxn ang="0">
                    <a:pos x="connsiteX2" y="connsiteY2"/>
                  </a:cxn>
                  <a:cxn ang="0">
                    <a:pos x="connsiteX3" y="connsiteY3"/>
                  </a:cxn>
                </a:cxnLst>
                <a:rect l="l" t="t" r="r" b="b"/>
                <a:pathLst>
                  <a:path w="197908" h="558800">
                    <a:moveTo>
                      <a:pt x="130175" y="558800"/>
                    </a:moveTo>
                    <a:cubicBezTo>
                      <a:pt x="164041" y="445029"/>
                      <a:pt x="197908" y="331258"/>
                      <a:pt x="180975" y="254000"/>
                    </a:cubicBezTo>
                    <a:cubicBezTo>
                      <a:pt x="164042" y="176742"/>
                      <a:pt x="57150" y="137583"/>
                      <a:pt x="28575" y="95250"/>
                    </a:cubicBezTo>
                    <a:cubicBezTo>
                      <a:pt x="0" y="52917"/>
                      <a:pt x="4762" y="26458"/>
                      <a:pt x="9525" y="0"/>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aseline="0">
                  <a:solidFill>
                    <a:srgbClr val="000000"/>
                  </a:solidFill>
                </a:endParaRPr>
              </a:p>
            </p:txBody>
          </p:sp>
        </p:grpSp>
        <p:sp>
          <p:nvSpPr>
            <p:cNvPr id="93" name="Rectangle 92"/>
            <p:cNvSpPr/>
            <p:nvPr/>
          </p:nvSpPr>
          <p:spPr>
            <a:xfrm>
              <a:off x="2409" y="2325"/>
              <a:ext cx="221" cy="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94" name="Rectangle 93"/>
            <p:cNvSpPr/>
            <p:nvPr/>
          </p:nvSpPr>
          <p:spPr>
            <a:xfrm>
              <a:off x="2250" y="1914"/>
              <a:ext cx="380" cy="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95" name="Oval 94"/>
            <p:cNvSpPr/>
            <p:nvPr/>
          </p:nvSpPr>
          <p:spPr>
            <a:xfrm>
              <a:off x="2314" y="1961"/>
              <a:ext cx="40" cy="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96" name="Oval 95"/>
            <p:cNvSpPr/>
            <p:nvPr/>
          </p:nvSpPr>
          <p:spPr>
            <a:xfrm>
              <a:off x="2314" y="2183"/>
              <a:ext cx="40" cy="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solidFill>
                  <a:srgbClr val="FFFFFF"/>
                </a:solidFill>
              </a:endParaRPr>
            </a:p>
          </p:txBody>
        </p:sp>
        <p:sp>
          <p:nvSpPr>
            <p:cNvPr id="265332" name="TextBox 16"/>
            <p:cNvSpPr txBox="1">
              <a:spLocks noChangeArrowheads="1"/>
            </p:cNvSpPr>
            <p:nvPr/>
          </p:nvSpPr>
          <p:spPr bwMode="auto">
            <a:xfrm>
              <a:off x="1768" y="3248"/>
              <a:ext cx="720" cy="231"/>
            </a:xfrm>
            <a:prstGeom prst="rect">
              <a:avLst/>
            </a:prstGeom>
            <a:noFill/>
            <a:ln w="9525">
              <a:noFill/>
              <a:miter lim="800000"/>
              <a:headEnd/>
              <a:tailEnd/>
            </a:ln>
          </p:spPr>
          <p:txBody>
            <a:bodyPr>
              <a:spAutoFit/>
            </a:bodyPr>
            <a:lstStyle/>
            <a:p>
              <a:pPr algn="ctr"/>
              <a:r>
                <a:rPr lang="en-US" b="1" baseline="0" smtClean="0">
                  <a:solidFill>
                    <a:srgbClr val="000000"/>
                  </a:solidFill>
                  <a:latin typeface="Calibri" pitchFamily="34" charset="0"/>
                </a:rPr>
                <a:t>Cs cell</a:t>
              </a:r>
            </a:p>
          </p:txBody>
        </p:sp>
        <p:sp>
          <p:nvSpPr>
            <p:cNvPr id="265333" name="Line 117"/>
            <p:cNvSpPr>
              <a:spLocks noChangeShapeType="1"/>
            </p:cNvSpPr>
            <p:nvPr/>
          </p:nvSpPr>
          <p:spPr bwMode="auto">
            <a:xfrm>
              <a:off x="1824" y="3168"/>
              <a:ext cx="0" cy="768"/>
            </a:xfrm>
            <a:prstGeom prst="line">
              <a:avLst/>
            </a:prstGeom>
            <a:noFill/>
            <a:ln w="38100">
              <a:solidFill>
                <a:srgbClr val="FF0000"/>
              </a:solidFill>
              <a:prstDash val="sysDot"/>
              <a:round/>
              <a:headEnd/>
              <a:tailEnd type="triangle" w="lg" len="lg"/>
            </a:ln>
            <a:effectLst/>
          </p:spPr>
          <p:txBody>
            <a:bodyPr/>
            <a:lstStyle/>
            <a:p>
              <a:endParaRPr lang="en-US" baseline="0" smtClean="0">
                <a:solidFill>
                  <a:srgbClr val="000000"/>
                </a:solidFill>
              </a:endParaRPr>
            </a:p>
          </p:txBody>
        </p:sp>
        <p:sp>
          <p:nvSpPr>
            <p:cNvPr id="265334" name="TextBox 25"/>
            <p:cNvSpPr txBox="1">
              <a:spLocks noChangeArrowheads="1"/>
            </p:cNvSpPr>
            <p:nvPr/>
          </p:nvSpPr>
          <p:spPr bwMode="auto">
            <a:xfrm>
              <a:off x="1248" y="3628"/>
              <a:ext cx="684" cy="212"/>
            </a:xfrm>
            <a:prstGeom prst="rect">
              <a:avLst/>
            </a:prstGeom>
            <a:noFill/>
            <a:ln w="9525">
              <a:noFill/>
              <a:miter lim="800000"/>
              <a:headEnd/>
              <a:tailEnd/>
            </a:ln>
          </p:spPr>
          <p:txBody>
            <a:bodyPr>
              <a:spAutoFit/>
            </a:bodyPr>
            <a:lstStyle/>
            <a:p>
              <a:pPr algn="ctr"/>
              <a:r>
                <a:rPr lang="en-US" sz="1600" b="1" baseline="0" smtClean="0">
                  <a:solidFill>
                    <a:srgbClr val="000000"/>
                  </a:solidFill>
                  <a:latin typeface="Calibri" pitchFamily="34" charset="0"/>
                </a:rPr>
                <a:t>pump</a:t>
              </a:r>
            </a:p>
          </p:txBody>
        </p:sp>
        <p:sp>
          <p:nvSpPr>
            <p:cNvPr id="265335" name="TextBox 25"/>
            <p:cNvSpPr txBox="1">
              <a:spLocks noChangeArrowheads="1"/>
            </p:cNvSpPr>
            <p:nvPr/>
          </p:nvSpPr>
          <p:spPr bwMode="auto">
            <a:xfrm>
              <a:off x="2544" y="3168"/>
              <a:ext cx="684" cy="212"/>
            </a:xfrm>
            <a:prstGeom prst="rect">
              <a:avLst/>
            </a:prstGeom>
            <a:noFill/>
            <a:ln w="9525">
              <a:noFill/>
              <a:miter lim="800000"/>
              <a:headEnd/>
              <a:tailEnd/>
            </a:ln>
          </p:spPr>
          <p:txBody>
            <a:bodyPr>
              <a:spAutoFit/>
            </a:bodyPr>
            <a:lstStyle/>
            <a:p>
              <a:pPr algn="ctr"/>
              <a:r>
                <a:rPr lang="en-US" sz="1600" b="1" baseline="0" smtClean="0">
                  <a:solidFill>
                    <a:srgbClr val="000000"/>
                  </a:solidFill>
                  <a:latin typeface="Calibri" pitchFamily="34" charset="0"/>
                </a:rPr>
                <a:t>probe</a:t>
              </a:r>
            </a:p>
          </p:txBody>
        </p:sp>
      </p:grpSp>
      <p:pic>
        <p:nvPicPr>
          <p:cNvPr id="265336" name="Picture 120" descr="Fiberized"/>
          <p:cNvPicPr>
            <a:picLocks noChangeAspect="1" noChangeArrowheads="1"/>
          </p:cNvPicPr>
          <p:nvPr/>
        </p:nvPicPr>
        <p:blipFill>
          <a:blip r:embed="rId2" cstate="print">
            <a:lum bright="10000" contrast="10000"/>
          </a:blip>
          <a:srcRect r="17857"/>
          <a:stretch>
            <a:fillRect/>
          </a:stretch>
        </p:blipFill>
        <p:spPr bwMode="auto">
          <a:xfrm>
            <a:off x="4814888" y="2362200"/>
            <a:ext cx="3719512"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Performance:</a:t>
            </a:r>
          </a:p>
        </p:txBody>
      </p:sp>
      <p:sp>
        <p:nvSpPr>
          <p:cNvPr id="287747" name="Rectangle 3"/>
          <p:cNvSpPr>
            <a:spLocks noGrp="1" noChangeArrowheads="1"/>
          </p:cNvSpPr>
          <p:nvPr>
            <p:ph type="body" idx="1"/>
          </p:nvPr>
        </p:nvSpPr>
        <p:spPr>
          <a:xfrm>
            <a:off x="457200" y="1371600"/>
            <a:ext cx="8229600" cy="4525963"/>
          </a:xfrm>
        </p:spPr>
        <p:txBody>
          <a:bodyPr/>
          <a:lstStyle/>
          <a:p>
            <a:r>
              <a:rPr lang="en-US" sz="2800" dirty="0"/>
              <a:t>cm-scale </a:t>
            </a:r>
            <a:r>
              <a:rPr lang="en-US" sz="2800" dirty="0" err="1"/>
              <a:t>alekene</a:t>
            </a:r>
            <a:r>
              <a:rPr lang="en-US" sz="2800" dirty="0"/>
              <a:t>-coated cell has </a:t>
            </a:r>
            <a:r>
              <a:rPr lang="en-US" sz="2800" i="1" dirty="0"/>
              <a:t>T</a:t>
            </a:r>
            <a:r>
              <a:rPr lang="en-US" sz="2800" i="1" baseline="-25000" dirty="0"/>
              <a:t>1</a:t>
            </a:r>
            <a:r>
              <a:rPr lang="en-US" sz="2800" dirty="0"/>
              <a:t> = 0.122 s:</a:t>
            </a:r>
          </a:p>
          <a:p>
            <a:r>
              <a:rPr lang="en-US" sz="2800" dirty="0"/>
              <a:t>Driven oscillation indicates 2.4 </a:t>
            </a:r>
            <a:r>
              <a:rPr lang="en-US" sz="2800" dirty="0" err="1"/>
              <a:t>nG</a:t>
            </a:r>
            <a:r>
              <a:rPr lang="en-US" sz="2800" dirty="0"/>
              <a:t> field resolution with 12.5-Hz ENBW:</a:t>
            </a:r>
          </a:p>
          <a:p>
            <a:r>
              <a:rPr lang="en-US" sz="2800" dirty="0"/>
              <a:t>Sensor also operates in self-oscillating mode with high sensitivity</a:t>
            </a:r>
          </a:p>
          <a:p>
            <a:pPr lvl="1"/>
            <a:r>
              <a:rPr lang="en-US" sz="2400" dirty="0"/>
              <a:t>Initial tests limited by ambient field noise</a:t>
            </a:r>
          </a:p>
          <a:p>
            <a:r>
              <a:rPr lang="en-US" sz="2800" dirty="0"/>
              <a:t>Acoustic noise not observable at frequencies above 2 kHz, even when sensor in motion</a:t>
            </a:r>
          </a:p>
          <a:p>
            <a:pPr lvl="1"/>
            <a:r>
              <a:rPr lang="en-US" sz="2400" dirty="0"/>
              <a:t>Larmor frequency ~7 kHz in experiment.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7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7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7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28600" y="274638"/>
            <a:ext cx="8686800" cy="1143000"/>
          </a:xfrm>
        </p:spPr>
        <p:txBody>
          <a:bodyPr/>
          <a:lstStyle/>
          <a:p>
            <a:r>
              <a:rPr lang="en-US" dirty="0" smtClean="0"/>
              <a:t>Performance</a:t>
            </a:r>
            <a:br>
              <a:rPr lang="en-US" dirty="0" smtClean="0"/>
            </a:br>
            <a:r>
              <a:rPr lang="en-US" dirty="0" smtClean="0"/>
              <a:t>(in actual noisy </a:t>
            </a:r>
            <a:r>
              <a:rPr lang="en-US" dirty="0" err="1" smtClean="0"/>
              <a:t>environment@CalTech</a:t>
            </a:r>
            <a:r>
              <a:rPr lang="en-US" dirty="0" smtClean="0"/>
              <a:t>)</a:t>
            </a:r>
            <a:endParaRPr lang="en-US" dirty="0"/>
          </a:p>
        </p:txBody>
      </p:sp>
      <p:pic>
        <p:nvPicPr>
          <p:cNvPr id="633858" name="Picture 2" descr="C:\Users\Dmitry Budker\Pictures\CaltechSensitivity.jpg"/>
          <p:cNvPicPr>
            <a:picLocks noChangeAspect="1" noChangeArrowheads="1"/>
          </p:cNvPicPr>
          <p:nvPr/>
        </p:nvPicPr>
        <p:blipFill>
          <a:blip r:embed="rId2" cstate="print"/>
          <a:srcRect/>
          <a:stretch>
            <a:fillRect/>
          </a:stretch>
        </p:blipFill>
        <p:spPr bwMode="auto">
          <a:xfrm>
            <a:off x="381000" y="1752600"/>
            <a:ext cx="8343519" cy="46482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dirty="0" err="1" smtClean="0"/>
              <a:t>nEDM</a:t>
            </a:r>
            <a:r>
              <a:rPr lang="en-US" dirty="0" smtClean="0"/>
              <a:t> magnetometer people</a:t>
            </a:r>
            <a:endParaRPr lang="en-US" dirty="0"/>
          </a:p>
        </p:txBody>
      </p:sp>
      <p:pic>
        <p:nvPicPr>
          <p:cNvPr id="289796" name="Picture 4" descr="hovde"/>
          <p:cNvPicPr>
            <a:picLocks noChangeAspect="1" noChangeArrowheads="1"/>
          </p:cNvPicPr>
          <p:nvPr/>
        </p:nvPicPr>
        <p:blipFill>
          <a:blip r:embed="rId2" cstate="print"/>
          <a:srcRect/>
          <a:stretch>
            <a:fillRect/>
          </a:stretch>
        </p:blipFill>
        <p:spPr bwMode="auto">
          <a:xfrm>
            <a:off x="609600" y="1524000"/>
            <a:ext cx="1868488" cy="2339975"/>
          </a:xfrm>
          <a:prstGeom prst="rect">
            <a:avLst/>
          </a:prstGeom>
          <a:noFill/>
        </p:spPr>
      </p:pic>
      <p:pic>
        <p:nvPicPr>
          <p:cNvPr id="289798" name="Picture 6" descr="Mohammed"/>
          <p:cNvPicPr>
            <a:picLocks noChangeAspect="1" noChangeArrowheads="1"/>
          </p:cNvPicPr>
          <p:nvPr/>
        </p:nvPicPr>
        <p:blipFill>
          <a:blip r:embed="rId3" cstate="print"/>
          <a:srcRect/>
          <a:stretch>
            <a:fillRect/>
          </a:stretch>
        </p:blipFill>
        <p:spPr bwMode="auto">
          <a:xfrm>
            <a:off x="2667000" y="1524000"/>
            <a:ext cx="3630613" cy="3768725"/>
          </a:xfrm>
          <a:prstGeom prst="rect">
            <a:avLst/>
          </a:prstGeom>
          <a:noFill/>
        </p:spPr>
      </p:pic>
      <p:pic>
        <p:nvPicPr>
          <p:cNvPr id="289799" name="Picture 7" descr="Brian"/>
          <p:cNvPicPr>
            <a:picLocks noChangeAspect="1" noChangeArrowheads="1"/>
          </p:cNvPicPr>
          <p:nvPr/>
        </p:nvPicPr>
        <p:blipFill>
          <a:blip r:embed="rId4" cstate="print"/>
          <a:srcRect/>
          <a:stretch>
            <a:fillRect/>
          </a:stretch>
        </p:blipFill>
        <p:spPr bwMode="auto">
          <a:xfrm>
            <a:off x="6477000" y="1524000"/>
            <a:ext cx="2327275" cy="3478213"/>
          </a:xfrm>
          <a:prstGeom prst="rect">
            <a:avLst/>
          </a:prstGeom>
          <a:noFill/>
        </p:spPr>
      </p:pic>
      <p:sp>
        <p:nvSpPr>
          <p:cNvPr id="6" name="TextBox 5"/>
          <p:cNvSpPr txBox="1"/>
          <p:nvPr/>
        </p:nvSpPr>
        <p:spPr>
          <a:xfrm>
            <a:off x="685800" y="4209951"/>
            <a:ext cx="1600200" cy="666849"/>
          </a:xfrm>
          <a:prstGeom prst="rect">
            <a:avLst/>
          </a:prstGeom>
          <a:noFill/>
        </p:spPr>
        <p:txBody>
          <a:bodyPr wrap="square" rtlCol="0">
            <a:spAutoFit/>
          </a:bodyPr>
          <a:lstStyle/>
          <a:p>
            <a:pPr algn="ctr"/>
            <a:r>
              <a:rPr lang="en-US" sz="2800" dirty="0" smtClean="0">
                <a:solidFill>
                  <a:srgbClr val="FFFF00"/>
                </a:solidFill>
              </a:rPr>
              <a:t>Chris Hovde SWS </a:t>
            </a:r>
            <a:endParaRPr lang="en-US" sz="2800" dirty="0">
              <a:solidFill>
                <a:srgbClr val="FFFF00"/>
              </a:solidFill>
            </a:endParaRPr>
          </a:p>
        </p:txBody>
      </p:sp>
      <p:sp>
        <p:nvSpPr>
          <p:cNvPr id="7" name="TextBox 6"/>
          <p:cNvSpPr txBox="1"/>
          <p:nvPr/>
        </p:nvSpPr>
        <p:spPr>
          <a:xfrm>
            <a:off x="2895600" y="5581551"/>
            <a:ext cx="2971800" cy="666849"/>
          </a:xfrm>
          <a:prstGeom prst="rect">
            <a:avLst/>
          </a:prstGeom>
          <a:noFill/>
        </p:spPr>
        <p:txBody>
          <a:bodyPr wrap="square" rtlCol="0">
            <a:spAutoFit/>
          </a:bodyPr>
          <a:lstStyle/>
          <a:p>
            <a:pPr algn="ctr"/>
            <a:r>
              <a:rPr lang="en-US" sz="2800" dirty="0" smtClean="0">
                <a:solidFill>
                  <a:srgbClr val="FFFF00"/>
                </a:solidFill>
              </a:rPr>
              <a:t>Mohammed Sheikh</a:t>
            </a:r>
          </a:p>
          <a:p>
            <a:pPr algn="ctr"/>
            <a:r>
              <a:rPr lang="en-US" sz="2800" dirty="0" smtClean="0">
                <a:solidFill>
                  <a:srgbClr val="FFFF00"/>
                </a:solidFill>
              </a:rPr>
              <a:t>Undergraduate </a:t>
            </a:r>
            <a:endParaRPr lang="en-US" sz="2800" dirty="0">
              <a:solidFill>
                <a:srgbClr val="FFFF00"/>
              </a:solidFill>
            </a:endParaRPr>
          </a:p>
        </p:txBody>
      </p:sp>
      <p:sp>
        <p:nvSpPr>
          <p:cNvPr id="8" name="TextBox 7"/>
          <p:cNvSpPr txBox="1"/>
          <p:nvPr/>
        </p:nvSpPr>
        <p:spPr>
          <a:xfrm>
            <a:off x="6858000" y="5352951"/>
            <a:ext cx="1600200" cy="666849"/>
          </a:xfrm>
          <a:prstGeom prst="rect">
            <a:avLst/>
          </a:prstGeom>
          <a:noFill/>
        </p:spPr>
        <p:txBody>
          <a:bodyPr wrap="square" rtlCol="0">
            <a:spAutoFit/>
          </a:bodyPr>
          <a:lstStyle/>
          <a:p>
            <a:pPr algn="ctr"/>
            <a:r>
              <a:rPr lang="en-US" sz="2800" dirty="0" smtClean="0">
                <a:solidFill>
                  <a:srgbClr val="FFFF00"/>
                </a:solidFill>
              </a:rPr>
              <a:t>Brian Patton</a:t>
            </a:r>
          </a:p>
          <a:p>
            <a:pPr algn="ctr"/>
            <a:r>
              <a:rPr lang="en-US" sz="2800" dirty="0" smtClean="0">
                <a:solidFill>
                  <a:srgbClr val="FFFF00"/>
                </a:solidFill>
              </a:rPr>
              <a:t>UCB </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2066" name="AutoShape 2" descr="http://www.bbc.co.uk/schools/gcsebitesize/science/images/diag_sodium_chlorid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2068" name="Picture 4" descr="http://www.bbc.co.uk/schools/gcsebitesize/science/images/diag_sodium_chloride.gif"/>
          <p:cNvPicPr>
            <a:picLocks noChangeAspect="1" noChangeArrowheads="1"/>
          </p:cNvPicPr>
          <p:nvPr/>
        </p:nvPicPr>
        <p:blipFill>
          <a:blip r:embed="rId3" cstate="print"/>
          <a:srcRect/>
          <a:stretch>
            <a:fillRect/>
          </a:stretch>
        </p:blipFill>
        <p:spPr bwMode="auto">
          <a:xfrm>
            <a:off x="2514600" y="1499064"/>
            <a:ext cx="3962400" cy="2305398"/>
          </a:xfrm>
          <a:prstGeom prst="rect">
            <a:avLst/>
          </a:prstGeom>
          <a:noFill/>
        </p:spPr>
      </p:pic>
      <p:sp>
        <p:nvSpPr>
          <p:cNvPr id="24" name="Title 23"/>
          <p:cNvSpPr>
            <a:spLocks noGrp="1"/>
          </p:cNvSpPr>
          <p:nvPr>
            <p:ph type="title"/>
          </p:nvPr>
        </p:nvSpPr>
        <p:spPr>
          <a:xfrm>
            <a:off x="457200" y="76200"/>
            <a:ext cx="8229600" cy="1143000"/>
          </a:xfrm>
        </p:spPr>
        <p:txBody>
          <a:bodyPr>
            <a:normAutofit fontScale="90000"/>
          </a:bodyPr>
          <a:lstStyle/>
          <a:p>
            <a:r>
              <a:rPr lang="en-US" dirty="0" smtClean="0"/>
              <a:t>But what about </a:t>
            </a:r>
            <a:r>
              <a:rPr lang="en-US" dirty="0" smtClean="0">
                <a:solidFill>
                  <a:srgbClr val="FFFF00"/>
                </a:solidFill>
              </a:rPr>
              <a:t>polar molecules</a:t>
            </a:r>
            <a:r>
              <a:rPr lang="en-US" dirty="0" smtClean="0">
                <a:solidFill>
                  <a:schemeClr val="tx1"/>
                </a:solidFill>
              </a:rPr>
              <a:t>?</a:t>
            </a:r>
            <a:endParaRPr lang="en-US" dirty="0"/>
          </a:p>
        </p:txBody>
      </p:sp>
      <p:sp>
        <p:nvSpPr>
          <p:cNvPr id="25" name="TextBox 24"/>
          <p:cNvSpPr txBox="1"/>
          <p:nvPr/>
        </p:nvSpPr>
        <p:spPr>
          <a:xfrm>
            <a:off x="228600" y="4089864"/>
            <a:ext cx="8763000" cy="1323439"/>
          </a:xfrm>
          <a:prstGeom prst="rect">
            <a:avLst/>
          </a:prstGeom>
          <a:noFill/>
        </p:spPr>
        <p:txBody>
          <a:bodyPr wrap="square" rtlCol="0">
            <a:spAutoFit/>
          </a:bodyPr>
          <a:lstStyle/>
          <a:p>
            <a:r>
              <a:rPr lang="en-US" sz="4000" baseline="0" dirty="0" smtClean="0"/>
              <a:t>No EDM in a state with a well defined </a:t>
            </a:r>
            <a:r>
              <a:rPr lang="en-US" sz="4000" baseline="0" dirty="0" smtClean="0">
                <a:solidFill>
                  <a:srgbClr val="FFFF00"/>
                </a:solidFill>
              </a:rPr>
              <a:t>rotational quantum number</a:t>
            </a:r>
            <a:r>
              <a:rPr lang="en-US" sz="4000" baseline="0" dirty="0" smtClean="0"/>
              <a:t>!</a:t>
            </a:r>
            <a:endParaRPr lang="en-US" sz="4000" dirty="0">
              <a:solidFill>
                <a:srgbClr val="FFFF00"/>
              </a:solidFill>
            </a:endParaRPr>
          </a:p>
        </p:txBody>
      </p:sp>
      <p:pic>
        <p:nvPicPr>
          <p:cNvPr id="472070" name="Picture 6" descr="http://www.brooklyn.cuny.edu/bc/ahp/SDgraphics/PSgraphics/HydrogenAtom.GIF"/>
          <p:cNvPicPr>
            <a:picLocks noChangeAspect="1" noChangeArrowheads="1"/>
          </p:cNvPicPr>
          <p:nvPr/>
        </p:nvPicPr>
        <p:blipFill>
          <a:blip r:embed="rId4" cstate="print"/>
          <a:srcRect/>
          <a:stretch>
            <a:fillRect/>
          </a:stretch>
        </p:blipFill>
        <p:spPr bwMode="auto">
          <a:xfrm>
            <a:off x="6705600" y="4781738"/>
            <a:ext cx="2438400" cy="2076262"/>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472070"/>
                                        </p:tgtEl>
                                        <p:attrNameLst>
                                          <p:attrName>style.visibility</p:attrName>
                                        </p:attrNameLst>
                                      </p:cBhvr>
                                      <p:to>
                                        <p:strVal val="visible"/>
                                      </p:to>
                                    </p:set>
                                    <p:animEffect transition="in" filter="diamond(out)">
                                      <p:cBhvr>
                                        <p:cTn id="12" dur="500"/>
                                        <p:tgtEl>
                                          <p:spTgt spid="47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686800" cy="4495800"/>
          </a:xfrm>
        </p:spPr>
        <p:txBody>
          <a:bodyPr>
            <a:normAutofit fontScale="90000"/>
          </a:bodyPr>
          <a:lstStyle/>
          <a:p>
            <a:r>
              <a:rPr lang="en-US" dirty="0" smtClean="0">
                <a:solidFill>
                  <a:srgbClr val="FFFF00"/>
                </a:solidFill>
              </a:rPr>
              <a:t>UCN sources</a:t>
            </a:r>
            <a:r>
              <a:rPr lang="en-US" dirty="0" smtClean="0"/>
              <a:t> for </a:t>
            </a:r>
            <a:r>
              <a:rPr lang="en-US" cap="none" dirty="0" err="1" smtClean="0"/>
              <a:t>n</a:t>
            </a:r>
            <a:r>
              <a:rPr lang="en-US" dirty="0" err="1" smtClean="0"/>
              <a:t>EDM</a:t>
            </a:r>
            <a:r>
              <a:rPr lang="en-US" dirty="0" smtClean="0"/>
              <a:t>:</a:t>
            </a:r>
            <a:br>
              <a:rPr lang="en-US" dirty="0" smtClean="0"/>
            </a:br>
            <a:r>
              <a:rPr lang="en-US" sz="2800" dirty="0" smtClean="0"/>
              <a:t>a view of a (well connected) </a:t>
            </a:r>
            <a:r>
              <a:rPr lang="en-US" sz="2800" dirty="0" err="1" smtClean="0">
                <a:solidFill>
                  <a:schemeClr val="tx1"/>
                </a:solidFill>
              </a:rPr>
              <a:t>dilettant</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with thanks to:</a:t>
            </a:r>
            <a:br>
              <a:rPr lang="en-US" sz="2800" dirty="0" smtClean="0">
                <a:solidFill>
                  <a:schemeClr val="tx1"/>
                </a:solidFill>
              </a:rPr>
            </a:br>
            <a:r>
              <a:rPr lang="en-US" sz="2800" dirty="0" smtClean="0">
                <a:solidFill>
                  <a:schemeClr val="tx1"/>
                </a:solidFill>
              </a:rPr>
              <a:t>Peter </a:t>
            </a:r>
            <a:r>
              <a:rPr lang="en-US" sz="2800" dirty="0" err="1" smtClean="0">
                <a:solidFill>
                  <a:schemeClr val="tx1"/>
                </a:solidFill>
              </a:rPr>
              <a:t>fierlinger</a:t>
            </a:r>
            <a:r>
              <a:rPr lang="en-US" sz="2800" dirty="0" smtClean="0">
                <a:solidFill>
                  <a:schemeClr val="tx1"/>
                </a:solidFill>
              </a:rPr>
              <a:t>, </a:t>
            </a:r>
            <a:r>
              <a:rPr lang="en-US" sz="2800" dirty="0" err="1" smtClean="0">
                <a:solidFill>
                  <a:schemeClr val="tx1"/>
                </a:solidFill>
              </a:rPr>
              <a:t>tim</a:t>
            </a:r>
            <a:r>
              <a:rPr lang="en-US" sz="2800" dirty="0" smtClean="0">
                <a:solidFill>
                  <a:schemeClr val="tx1"/>
                </a:solidFill>
              </a:rPr>
              <a:t> </a:t>
            </a:r>
            <a:r>
              <a:rPr lang="en-US" sz="2800" dirty="0" err="1" smtClean="0">
                <a:solidFill>
                  <a:schemeClr val="tx1"/>
                </a:solidFill>
              </a:rPr>
              <a:t>chupp</a:t>
            </a:r>
            <a:r>
              <a:rPr lang="en-US" sz="2800" dirty="0" smtClean="0">
                <a:solidFill>
                  <a:schemeClr val="tx1"/>
                </a:solidFill>
              </a:rPr>
              <a:t>, </a:t>
            </a:r>
            <a:r>
              <a:rPr lang="en-US" sz="2800" dirty="0" err="1" smtClean="0">
                <a:solidFill>
                  <a:schemeClr val="tx1"/>
                </a:solidFill>
              </a:rPr>
              <a:t>douglas</a:t>
            </a:r>
            <a:r>
              <a:rPr lang="en-US" sz="2800" dirty="0" smtClean="0">
                <a:solidFill>
                  <a:schemeClr val="tx1"/>
                </a:solidFill>
              </a:rPr>
              <a:t> beck, and Geoff </a:t>
            </a:r>
            <a:r>
              <a:rPr lang="en-US" sz="2800" dirty="0" err="1" smtClean="0">
                <a:solidFill>
                  <a:schemeClr val="tx1"/>
                </a:solidFill>
              </a:rPr>
              <a:t>greene</a:t>
            </a:r>
            <a:r>
              <a:rPr lang="en-US" sz="2800" dirty="0" smtClean="0">
                <a:solidFill>
                  <a:schemeClr val="tx1"/>
                </a:solidFill>
              </a:rPr>
              <a:t/>
            </a:r>
            <a:br>
              <a:rPr lang="en-US" sz="2800"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914400"/>
          </a:xfrm>
        </p:spPr>
        <p:txBody>
          <a:bodyPr>
            <a:normAutofit/>
          </a:bodyPr>
          <a:lstStyle/>
          <a:p>
            <a:r>
              <a:rPr lang="en-US" dirty="0" smtClean="0">
                <a:solidFill>
                  <a:srgbClr val="FFFF00"/>
                </a:solidFill>
              </a:rPr>
              <a:t>UCN sources</a:t>
            </a:r>
            <a:r>
              <a:rPr lang="en-US" dirty="0" smtClean="0"/>
              <a:t> for </a:t>
            </a:r>
            <a:r>
              <a:rPr lang="en-US" cap="none" dirty="0" err="1" smtClean="0"/>
              <a:t>n</a:t>
            </a:r>
            <a:r>
              <a:rPr lang="en-US" dirty="0" err="1" smtClean="0"/>
              <a:t>EDM</a:t>
            </a:r>
            <a:endParaRPr lang="en-US" dirty="0">
              <a:solidFill>
                <a:schemeClr val="tx1"/>
              </a:solidFill>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57175" y="571500"/>
            <a:ext cx="8629650" cy="5715000"/>
          </a:xfrm>
          <a:prstGeom prst="rect">
            <a:avLst/>
          </a:prstGeom>
          <a:noFill/>
          <a:ln w="9525">
            <a:noFill/>
            <a:miter lim="800000"/>
            <a:headEnd/>
            <a:tailEnd/>
          </a:ln>
        </p:spPr>
      </p:pic>
      <p:sp>
        <p:nvSpPr>
          <p:cNvPr id="3" name="TextBox 2"/>
          <p:cNvSpPr txBox="1"/>
          <p:nvPr/>
        </p:nvSpPr>
        <p:spPr>
          <a:xfrm>
            <a:off x="7467600" y="6488668"/>
            <a:ext cx="1676400" cy="369332"/>
          </a:xfrm>
          <a:prstGeom prst="rect">
            <a:avLst/>
          </a:prstGeom>
          <a:noFill/>
        </p:spPr>
        <p:txBody>
          <a:bodyPr wrap="square" rtlCol="0">
            <a:spAutoFit/>
          </a:bodyPr>
          <a:lstStyle/>
          <a:p>
            <a:r>
              <a:rPr lang="en-US" baseline="0" dirty="0" smtClean="0"/>
              <a:t>Paul Huffman</a:t>
            </a:r>
            <a:endParaRPr lang="en-US" baseline="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914400"/>
          </a:xfrm>
        </p:spPr>
        <p:txBody>
          <a:bodyPr>
            <a:normAutofit/>
          </a:bodyPr>
          <a:lstStyle/>
          <a:p>
            <a:r>
              <a:rPr lang="en-US" dirty="0" smtClean="0">
                <a:solidFill>
                  <a:srgbClr val="FFFF00"/>
                </a:solidFill>
              </a:rPr>
              <a:t>UCN sources</a:t>
            </a:r>
            <a:r>
              <a:rPr lang="en-US" dirty="0" smtClean="0"/>
              <a:t> for </a:t>
            </a:r>
            <a:r>
              <a:rPr lang="en-US" cap="none" dirty="0" err="1" smtClean="0"/>
              <a:t>n</a:t>
            </a:r>
            <a:r>
              <a:rPr lang="en-US" dirty="0" err="1" smtClean="0"/>
              <a:t>EDM</a:t>
            </a:r>
            <a:endParaRPr lang="en-US" dirty="0">
              <a:solidFill>
                <a:schemeClr val="tx1"/>
              </a:solidFill>
            </a:endParaRPr>
          </a:p>
        </p:txBody>
      </p:sp>
      <p:sp>
        <p:nvSpPr>
          <p:cNvPr id="5" name="TextBox 4"/>
          <p:cNvSpPr txBox="1"/>
          <p:nvPr/>
        </p:nvSpPr>
        <p:spPr>
          <a:xfrm>
            <a:off x="0" y="1371600"/>
            <a:ext cx="9144000" cy="3970318"/>
          </a:xfrm>
          <a:prstGeom prst="rect">
            <a:avLst/>
          </a:prstGeom>
          <a:noFill/>
        </p:spPr>
        <p:txBody>
          <a:bodyPr wrap="square" rtlCol="0">
            <a:spAutoFit/>
          </a:bodyPr>
          <a:lstStyle/>
          <a:p>
            <a:pPr>
              <a:buFont typeface="Arial" pitchFamily="34" charset="0"/>
              <a:buChar char="•"/>
            </a:pPr>
            <a:r>
              <a:rPr lang="en-US" sz="2800" baseline="0" dirty="0" smtClean="0">
                <a:latin typeface="Times New Roman" pitchFamily="18" charset="0"/>
                <a:cs typeface="Times New Roman" pitchFamily="18" charset="0"/>
              </a:rPr>
              <a:t>In </a:t>
            </a:r>
            <a:r>
              <a:rPr lang="en-US" sz="2800" baseline="0" dirty="0" smtClean="0">
                <a:solidFill>
                  <a:srgbClr val="FFFF00"/>
                </a:solidFill>
                <a:latin typeface="Times New Roman" pitchFamily="18" charset="0"/>
                <a:cs typeface="Times New Roman" pitchFamily="18" charset="0"/>
              </a:rPr>
              <a:t>helium </a:t>
            </a:r>
            <a:r>
              <a:rPr lang="en-US" sz="2800" baseline="0" dirty="0" smtClean="0">
                <a:latin typeface="Times New Roman" pitchFamily="18" charset="0"/>
                <a:cs typeface="Times New Roman" pitchFamily="18" charset="0"/>
              </a:rPr>
              <a:t>the life-time of neutrons is long and neutrons can be accumulated for 100s of seconds, but the production cross section is small </a:t>
            </a:r>
          </a:p>
          <a:p>
            <a:pPr>
              <a:buFont typeface="Arial" pitchFamily="34" charset="0"/>
              <a:buChar char="•"/>
            </a:pPr>
            <a:endParaRPr lang="en-US" sz="2800" baseline="0" dirty="0" smtClean="0">
              <a:latin typeface="Times New Roman" pitchFamily="18" charset="0"/>
              <a:cs typeface="Times New Roman" pitchFamily="18" charset="0"/>
            </a:endParaRPr>
          </a:p>
          <a:p>
            <a:pPr>
              <a:buFont typeface="Arial" pitchFamily="34" charset="0"/>
              <a:buChar char="•"/>
            </a:pPr>
            <a:r>
              <a:rPr lang="en-US" sz="2800" baseline="0" dirty="0" smtClean="0">
                <a:latin typeface="Times New Roman" pitchFamily="18" charset="0"/>
                <a:cs typeface="Times New Roman" pitchFamily="18" charset="0"/>
              </a:rPr>
              <a:t>In </a:t>
            </a:r>
            <a:r>
              <a:rPr lang="en-US" sz="2800" baseline="0" dirty="0" smtClean="0">
                <a:solidFill>
                  <a:srgbClr val="FFFF00"/>
                </a:solidFill>
                <a:latin typeface="Times New Roman" pitchFamily="18" charset="0"/>
                <a:cs typeface="Times New Roman" pitchFamily="18" charset="0"/>
              </a:rPr>
              <a:t>deuterium</a:t>
            </a:r>
            <a:r>
              <a:rPr lang="en-US" sz="2800" baseline="0" dirty="0" smtClean="0">
                <a:latin typeface="Times New Roman" pitchFamily="18" charset="0"/>
                <a:cs typeface="Times New Roman" pitchFamily="18" charset="0"/>
              </a:rPr>
              <a:t> the production cross section is large but the life-time is ~150 ms so the UCN must leave the source quickly</a:t>
            </a:r>
          </a:p>
          <a:p>
            <a:pPr>
              <a:buFont typeface="Arial" pitchFamily="34" charset="0"/>
              <a:buChar char="•"/>
            </a:pPr>
            <a:endParaRPr lang="en-US" sz="2800" baseline="0" dirty="0" smtClean="0">
              <a:latin typeface="Times New Roman" pitchFamily="18" charset="0"/>
              <a:cs typeface="Times New Roman" pitchFamily="18" charset="0"/>
            </a:endParaRPr>
          </a:p>
          <a:p>
            <a:pPr>
              <a:buFont typeface="Arial" pitchFamily="34" charset="0"/>
              <a:buChar char="•"/>
            </a:pPr>
            <a:r>
              <a:rPr lang="en-US" sz="2800" baseline="0" dirty="0" smtClean="0">
                <a:solidFill>
                  <a:srgbClr val="FFFF00"/>
                </a:solidFill>
                <a:latin typeface="Times New Roman" pitchFamily="18" charset="0"/>
                <a:cs typeface="Times New Roman" pitchFamily="18" charset="0"/>
              </a:rPr>
              <a:t>Solid deuterium </a:t>
            </a:r>
            <a:r>
              <a:rPr lang="en-US" sz="2800" baseline="0" dirty="0" smtClean="0">
                <a:latin typeface="Times New Roman" pitchFamily="18" charset="0"/>
                <a:cs typeface="Times New Roman" pitchFamily="18" charset="0"/>
              </a:rPr>
              <a:t>is operated at 6 K, so it is easier to cool (e.g.</a:t>
            </a:r>
          </a:p>
          <a:p>
            <a:r>
              <a:rPr lang="en-US" sz="2800" baseline="0" dirty="0" smtClean="0">
                <a:latin typeface="Times New Roman" pitchFamily="18" charset="0"/>
                <a:cs typeface="Times New Roman" pitchFamily="18" charset="0"/>
              </a:rPr>
              <a:t>inside a reactor)</a:t>
            </a:r>
            <a:endParaRPr lang="en-US" baseline="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914400"/>
          </a:xfrm>
        </p:spPr>
        <p:txBody>
          <a:bodyPr>
            <a:normAutofit/>
          </a:bodyPr>
          <a:lstStyle/>
          <a:p>
            <a:r>
              <a:rPr lang="en-US" dirty="0" smtClean="0">
                <a:solidFill>
                  <a:srgbClr val="FFFF00"/>
                </a:solidFill>
              </a:rPr>
              <a:t>UCN sources</a:t>
            </a:r>
            <a:r>
              <a:rPr lang="en-US" dirty="0" smtClean="0"/>
              <a:t> for </a:t>
            </a:r>
            <a:r>
              <a:rPr lang="en-US" cap="none" dirty="0" err="1" smtClean="0"/>
              <a:t>n</a:t>
            </a:r>
            <a:r>
              <a:rPr lang="en-US" dirty="0" err="1" smtClean="0"/>
              <a:t>EDM</a:t>
            </a:r>
            <a:endParaRPr lang="en-US" dirty="0">
              <a:solidFill>
                <a:schemeClr val="tx1"/>
              </a:solidFill>
            </a:endParaRPr>
          </a:p>
        </p:txBody>
      </p:sp>
      <p:sp>
        <p:nvSpPr>
          <p:cNvPr id="5" name="TextBox 4"/>
          <p:cNvSpPr txBox="1"/>
          <p:nvPr/>
        </p:nvSpPr>
        <p:spPr>
          <a:xfrm>
            <a:off x="0" y="990600"/>
            <a:ext cx="9144000" cy="5632311"/>
          </a:xfrm>
          <a:prstGeom prst="rect">
            <a:avLst/>
          </a:prstGeom>
          <a:noFill/>
        </p:spPr>
        <p:txBody>
          <a:bodyPr wrap="square" rtlCol="0">
            <a:spAutoFit/>
          </a:bodyPr>
          <a:lstStyle/>
          <a:p>
            <a:r>
              <a:rPr lang="en-US" sz="2400" baseline="0" dirty="0" smtClean="0">
                <a:latin typeface="Times New Roman" pitchFamily="18" charset="0"/>
                <a:cs typeface="Times New Roman" pitchFamily="18" charset="0"/>
              </a:rPr>
              <a:t>- Production in solid deuterium at </a:t>
            </a:r>
            <a:r>
              <a:rPr lang="en-US" sz="2400" baseline="0" dirty="0" err="1" smtClean="0">
                <a:latin typeface="Times New Roman" pitchFamily="18" charset="0"/>
                <a:cs typeface="Times New Roman" pitchFamily="18" charset="0"/>
              </a:rPr>
              <a:t>spallation</a:t>
            </a:r>
            <a:r>
              <a:rPr lang="en-US" sz="2400" baseline="0" dirty="0" smtClean="0">
                <a:latin typeface="Times New Roman" pitchFamily="18" charset="0"/>
                <a:cs typeface="Times New Roman" pitchFamily="18" charset="0"/>
              </a:rPr>
              <a:t> target, UCN extraction in vacuum and experiment in vacuum (PSI, TUM)</a:t>
            </a:r>
          </a:p>
          <a:p>
            <a:r>
              <a:rPr lang="en-US" sz="2400" baseline="0" dirty="0" smtClean="0">
                <a:latin typeface="Times New Roman" pitchFamily="18" charset="0"/>
                <a:cs typeface="Times New Roman" pitchFamily="18" charset="0"/>
              </a:rPr>
              <a:t>- Production in liquid </a:t>
            </a:r>
            <a:r>
              <a:rPr lang="en-US" sz="2400" baseline="0" dirty="0" err="1" smtClean="0">
                <a:latin typeface="Times New Roman" pitchFamily="18" charset="0"/>
                <a:cs typeface="Times New Roman" pitchFamily="18" charset="0"/>
              </a:rPr>
              <a:t>deuterium+Doppler</a:t>
            </a:r>
            <a:r>
              <a:rPr lang="en-US" sz="2400" baseline="0" dirty="0" smtClean="0">
                <a:latin typeface="Times New Roman" pitchFamily="18" charset="0"/>
                <a:cs typeface="Times New Roman" pitchFamily="18" charset="0"/>
              </a:rPr>
              <a:t> deceleration, UCN extraction in vacuum and experiment in vacuum at room-temperature (</a:t>
            </a:r>
            <a:r>
              <a:rPr lang="en-US" sz="2400" baseline="0" dirty="0" err="1" smtClean="0">
                <a:latin typeface="Times New Roman" pitchFamily="18" charset="0"/>
                <a:cs typeface="Times New Roman" pitchFamily="18" charset="0"/>
              </a:rPr>
              <a:t>Serebrov</a:t>
            </a:r>
            <a:r>
              <a:rPr lang="en-US" sz="2400" baseline="0" dirty="0" smtClean="0">
                <a:latin typeface="Times New Roman" pitchFamily="18" charset="0"/>
                <a:cs typeface="Times New Roman" pitchFamily="18" charset="0"/>
              </a:rPr>
              <a:t> at ILL, previous Sussex-RAL-ILL experiment that is now at PSI)</a:t>
            </a:r>
          </a:p>
          <a:p>
            <a:r>
              <a:rPr lang="en-US" sz="2400" baseline="0" dirty="0" smtClean="0">
                <a:latin typeface="Times New Roman" pitchFamily="18" charset="0"/>
                <a:cs typeface="Times New Roman" pitchFamily="18" charset="0"/>
              </a:rPr>
              <a:t>- Production in superfluid helium + accumulation of UCN inside helium, extraction of UCN to vacuum, experiment in vacuum at room temperature (Masuda/J. Martin + TRIUMF, Shimizu + KEK)</a:t>
            </a:r>
          </a:p>
          <a:p>
            <a:r>
              <a:rPr lang="en-US" sz="2400" baseline="0" dirty="0" smtClean="0">
                <a:latin typeface="Times New Roman" pitchFamily="18" charset="0"/>
                <a:cs typeface="Times New Roman" pitchFamily="18" charset="0"/>
              </a:rPr>
              <a:t>- Production in superfluid helium + accumulation of UCN in helium + transport to experiment inside helium, experiment in helium. Main advantage is high voltage. (new RAL-Kure-Oxford-ILL at ILL)</a:t>
            </a:r>
          </a:p>
          <a:p>
            <a:r>
              <a:rPr lang="en-US" sz="2400" baseline="0" dirty="0" smtClean="0">
                <a:latin typeface="Times New Roman" pitchFamily="18" charset="0"/>
                <a:cs typeface="Times New Roman" pitchFamily="18" charset="0"/>
              </a:rPr>
              <a:t>- Production in superfluid helium + accumulation of UCN in helium + experiment directly where UCN are produced (</a:t>
            </a:r>
            <a:r>
              <a:rPr lang="en-US" sz="2400" baseline="0" dirty="0" smtClean="0">
                <a:solidFill>
                  <a:srgbClr val="FFFF99"/>
                </a:solidFill>
                <a:latin typeface="Times New Roman" pitchFamily="18" charset="0"/>
                <a:cs typeface="Times New Roman" pitchFamily="18" charset="0"/>
              </a:rPr>
              <a:t>SNS</a:t>
            </a:r>
            <a:r>
              <a:rPr lang="en-US" sz="2400" baseline="0" dirty="0" smtClean="0">
                <a:latin typeface="Times New Roman" pitchFamily="18" charset="0"/>
                <a:cs typeface="Times New Roman" pitchFamily="18" charset="0"/>
              </a:rPr>
              <a:t>)</a:t>
            </a:r>
          </a:p>
          <a:p>
            <a:r>
              <a:rPr lang="en-US" sz="2400" baseline="0" dirty="0" smtClean="0">
                <a:latin typeface="Times New Roman" pitchFamily="18" charset="0"/>
                <a:cs typeface="Times New Roman" pitchFamily="18" charset="0"/>
              </a:rPr>
              <a:t>- Others: crystal EDM: use of dynamical theory of diffraction with thermal neutrons and strong electric fields inside solids (ILL)</a:t>
            </a:r>
            <a:endParaRPr lang="en-US" sz="2400" baseline="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914400"/>
          </a:xfrm>
        </p:spPr>
        <p:txBody>
          <a:bodyPr>
            <a:normAutofit/>
          </a:bodyPr>
          <a:lstStyle/>
          <a:p>
            <a:r>
              <a:rPr lang="en-US" dirty="0" smtClean="0">
                <a:solidFill>
                  <a:srgbClr val="FFFF00"/>
                </a:solidFill>
              </a:rPr>
              <a:t>UCN sources</a:t>
            </a:r>
            <a:r>
              <a:rPr lang="en-US" dirty="0" smtClean="0"/>
              <a:t> for </a:t>
            </a:r>
            <a:r>
              <a:rPr lang="en-US" cap="none" dirty="0" err="1" smtClean="0"/>
              <a:t>n</a:t>
            </a:r>
            <a:r>
              <a:rPr lang="en-US" dirty="0" err="1" smtClean="0"/>
              <a:t>EDM</a:t>
            </a:r>
            <a:endParaRPr lang="en-US" dirty="0">
              <a:solidFill>
                <a:schemeClr val="tx1"/>
              </a:solidFill>
            </a:endParaRPr>
          </a:p>
        </p:txBody>
      </p:sp>
      <p:sp>
        <p:nvSpPr>
          <p:cNvPr id="5" name="TextBox 4"/>
          <p:cNvSpPr txBox="1"/>
          <p:nvPr/>
        </p:nvSpPr>
        <p:spPr>
          <a:xfrm>
            <a:off x="0" y="990600"/>
            <a:ext cx="4572000" cy="4154984"/>
          </a:xfrm>
          <a:prstGeom prst="rect">
            <a:avLst/>
          </a:prstGeom>
          <a:noFill/>
        </p:spPr>
        <p:txBody>
          <a:bodyPr wrap="square" rtlCol="0">
            <a:spAutoFit/>
          </a:bodyPr>
          <a:lstStyle/>
          <a:p>
            <a:pPr algn="ctr"/>
            <a:r>
              <a:rPr lang="en-US" sz="2400" u="sng" baseline="0" dirty="0" smtClean="0"/>
              <a:t>Intrinsic UCN production</a:t>
            </a:r>
          </a:p>
          <a:p>
            <a:pPr algn="ctr"/>
            <a:r>
              <a:rPr lang="en-US" sz="2400" baseline="0" dirty="0" smtClean="0"/>
              <a:t> </a:t>
            </a:r>
            <a:r>
              <a:rPr lang="en-US" sz="2400" baseline="0" dirty="0" err="1" smtClean="0">
                <a:solidFill>
                  <a:srgbClr val="CCFF66"/>
                </a:solidFill>
              </a:rPr>
              <a:t>SNS,"cryo-edm</a:t>
            </a:r>
            <a:r>
              <a:rPr lang="en-US" sz="2400" baseline="0" dirty="0" smtClean="0">
                <a:solidFill>
                  <a:srgbClr val="CCFF66"/>
                </a:solidFill>
              </a:rPr>
              <a:t>" at ILL</a:t>
            </a:r>
          </a:p>
          <a:p>
            <a:pPr>
              <a:buFont typeface="Arial" pitchFamily="34" charset="0"/>
              <a:buChar char="•"/>
            </a:pPr>
            <a:r>
              <a:rPr lang="en-US" sz="2400" baseline="0" dirty="0" smtClean="0"/>
              <a:t> </a:t>
            </a:r>
            <a:r>
              <a:rPr lang="en-US" sz="2400" baseline="0" dirty="0" err="1" smtClean="0"/>
              <a:t>Downscattering</a:t>
            </a:r>
            <a:r>
              <a:rPr lang="en-US" sz="2400" baseline="0" dirty="0" smtClean="0"/>
              <a:t> 8.9A neutrons in </a:t>
            </a:r>
            <a:r>
              <a:rPr lang="en-US" sz="2400" baseline="0" dirty="0" err="1" smtClean="0"/>
              <a:t>sf</a:t>
            </a:r>
            <a:r>
              <a:rPr lang="en-US" sz="2400" baseline="0" dirty="0" smtClean="0"/>
              <a:t>-He, in EDM apparatus</a:t>
            </a:r>
          </a:p>
          <a:p>
            <a:pPr>
              <a:buFont typeface="Arial" pitchFamily="34" charset="0"/>
              <a:buChar char="•"/>
            </a:pPr>
            <a:r>
              <a:rPr lang="en-US" sz="2400" baseline="0" dirty="0" smtClean="0"/>
              <a:t>Detector doubles as UCN </a:t>
            </a:r>
            <a:r>
              <a:rPr lang="en-US" sz="2400" baseline="0" dirty="0" smtClean="0"/>
              <a:t>source</a:t>
            </a:r>
            <a:endParaRPr lang="en-US" sz="2400" baseline="0" dirty="0" smtClean="0"/>
          </a:p>
          <a:p>
            <a:pPr>
              <a:buFont typeface="Arial" pitchFamily="34" charset="0"/>
              <a:buChar char="•"/>
            </a:pPr>
            <a:r>
              <a:rPr lang="en-US" sz="2400" baseline="0" dirty="0" smtClean="0"/>
              <a:t>Such experiments </a:t>
            </a:r>
            <a:r>
              <a:rPr lang="en-US" sz="2400" baseline="0" dirty="0" smtClean="0"/>
              <a:t>require </a:t>
            </a:r>
            <a:r>
              <a:rPr lang="en-US" sz="2400" baseline="0" dirty="0" smtClean="0"/>
              <a:t>most intense beam possible of 8.9A neutrons, preferably pulsed so that only the special wavelength reach the </a:t>
            </a:r>
            <a:r>
              <a:rPr lang="en-US" sz="2400" baseline="0" dirty="0" smtClean="0"/>
              <a:t>apparatus</a:t>
            </a:r>
            <a:endParaRPr lang="en-US" sz="2400" dirty="0"/>
          </a:p>
        </p:txBody>
      </p:sp>
      <p:sp>
        <p:nvSpPr>
          <p:cNvPr id="4" name="TextBox 3"/>
          <p:cNvSpPr txBox="1"/>
          <p:nvPr/>
        </p:nvSpPr>
        <p:spPr>
          <a:xfrm>
            <a:off x="4572000" y="1066800"/>
            <a:ext cx="4572000" cy="3046988"/>
          </a:xfrm>
          <a:prstGeom prst="rect">
            <a:avLst/>
          </a:prstGeom>
          <a:noFill/>
        </p:spPr>
        <p:txBody>
          <a:bodyPr wrap="square" rtlCol="0">
            <a:spAutoFit/>
          </a:bodyPr>
          <a:lstStyle/>
          <a:p>
            <a:pPr algn="ctr"/>
            <a:r>
              <a:rPr lang="en-US" sz="2400" baseline="0" dirty="0" smtClean="0"/>
              <a:t> </a:t>
            </a:r>
            <a:r>
              <a:rPr lang="en-US" sz="2400" u="sng" baseline="0" dirty="0" smtClean="0"/>
              <a:t>UCN created elsewhere </a:t>
            </a:r>
          </a:p>
          <a:p>
            <a:pPr algn="ctr"/>
            <a:r>
              <a:rPr lang="en-US" sz="2400" baseline="0" dirty="0" smtClean="0">
                <a:solidFill>
                  <a:srgbClr val="CCFF66"/>
                </a:solidFill>
              </a:rPr>
              <a:t>All other </a:t>
            </a:r>
            <a:r>
              <a:rPr lang="en-US" sz="2400" baseline="0" dirty="0" err="1" smtClean="0">
                <a:solidFill>
                  <a:srgbClr val="CCFF66"/>
                </a:solidFill>
              </a:rPr>
              <a:t>expts</a:t>
            </a:r>
            <a:endParaRPr lang="en-US" sz="2400" baseline="0" dirty="0" smtClean="0">
              <a:solidFill>
                <a:srgbClr val="CCFF66"/>
              </a:solidFill>
            </a:endParaRPr>
          </a:p>
          <a:p>
            <a:pPr>
              <a:buFont typeface="Arial" pitchFamily="34" charset="0"/>
              <a:buChar char="•"/>
            </a:pPr>
            <a:r>
              <a:rPr lang="en-US" sz="2400" baseline="0" dirty="0" smtClean="0"/>
              <a:t>UCN transported to the EDM apparatus</a:t>
            </a:r>
          </a:p>
          <a:p>
            <a:pPr>
              <a:buFont typeface="Arial" pitchFamily="34" charset="0"/>
              <a:buChar char="•"/>
            </a:pPr>
            <a:r>
              <a:rPr lang="en-US" sz="2400" baseline="0" dirty="0" smtClean="0"/>
              <a:t>This process is </a:t>
            </a:r>
            <a:r>
              <a:rPr lang="en-US" sz="2400" baseline="0" dirty="0" smtClean="0"/>
              <a:t>inefficient </a:t>
            </a:r>
          </a:p>
          <a:p>
            <a:pPr>
              <a:buFont typeface="Arial" pitchFamily="34" charset="0"/>
              <a:buChar char="•"/>
            </a:pPr>
            <a:r>
              <a:rPr lang="en-US" sz="2400" baseline="0" dirty="0" smtClean="0"/>
              <a:t>Losses </a:t>
            </a:r>
            <a:r>
              <a:rPr lang="en-US" sz="2400" baseline="0" dirty="0" smtClean="0"/>
              <a:t>in transmission </a:t>
            </a:r>
            <a:r>
              <a:rPr lang="en-US" sz="2400" baseline="0" dirty="0" smtClean="0"/>
              <a:t>diminish </a:t>
            </a:r>
            <a:r>
              <a:rPr lang="en-US" sz="2400" baseline="0" dirty="0" smtClean="0"/>
              <a:t>initial advantage of </a:t>
            </a:r>
            <a:r>
              <a:rPr lang="en-US" sz="2400" baseline="0" dirty="0" smtClean="0"/>
              <a:t> </a:t>
            </a:r>
            <a:r>
              <a:rPr lang="en-US" sz="2400" baseline="0" dirty="0" smtClean="0"/>
              <a:t>higher flux created at the source</a:t>
            </a:r>
            <a:endParaRPr lang="en-US" sz="2400" baseline="0" dirty="0"/>
          </a:p>
        </p:txBody>
      </p:sp>
      <p:sp>
        <p:nvSpPr>
          <p:cNvPr id="6" name="Horizontal Scroll 5"/>
          <p:cNvSpPr/>
          <p:nvPr/>
        </p:nvSpPr>
        <p:spPr>
          <a:xfrm>
            <a:off x="0" y="5181600"/>
            <a:ext cx="4572000" cy="1447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aseline="0" dirty="0" smtClean="0"/>
              <a:t>Need </a:t>
            </a:r>
            <a:r>
              <a:rPr lang="en-US" sz="2400" baseline="0" dirty="0" smtClean="0">
                <a:solidFill>
                  <a:srgbClr val="FFFF00"/>
                </a:solidFill>
              </a:rPr>
              <a:t>cold</a:t>
            </a:r>
            <a:r>
              <a:rPr lang="en-US" sz="2400" baseline="0" dirty="0" smtClean="0"/>
              <a:t> neutrons, not UCN</a:t>
            </a:r>
          </a:p>
          <a:p>
            <a:pPr algn="ctr"/>
            <a:r>
              <a:rPr lang="en-US" sz="2400" baseline="0" dirty="0" smtClean="0"/>
              <a:t>from the facility</a:t>
            </a:r>
            <a:endParaRPr lang="en-US" sz="2400" baseline="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762000"/>
          </a:xfrm>
        </p:spPr>
        <p:txBody>
          <a:bodyPr>
            <a:normAutofit fontScale="90000"/>
          </a:bodyPr>
          <a:lstStyle/>
          <a:p>
            <a:pPr marL="914400" indent="-914400" algn="ctr"/>
            <a:r>
              <a:rPr lang="en-US" dirty="0" err="1" smtClean="0"/>
              <a:t>Spallation</a:t>
            </a:r>
            <a:r>
              <a:rPr lang="en-US" dirty="0" smtClean="0"/>
              <a:t> Neutron Source (</a:t>
            </a:r>
            <a:r>
              <a:rPr lang="en-US" dirty="0" smtClean="0">
                <a:solidFill>
                  <a:srgbClr val="FFFF00"/>
                </a:solidFill>
              </a:rPr>
              <a:t>SNS</a:t>
            </a:r>
            <a:r>
              <a:rPr lang="en-US" dirty="0" smtClean="0"/>
              <a:t>)</a:t>
            </a:r>
            <a:endParaRPr lang="en-US" dirty="0">
              <a:solidFill>
                <a:srgbClr val="FFFF00"/>
              </a:solidFill>
            </a:endParaRPr>
          </a:p>
        </p:txBody>
      </p:sp>
      <p:sp>
        <p:nvSpPr>
          <p:cNvPr id="4" name="TextBox 3"/>
          <p:cNvSpPr txBox="1"/>
          <p:nvPr/>
        </p:nvSpPr>
        <p:spPr>
          <a:xfrm>
            <a:off x="228600" y="914400"/>
            <a:ext cx="8915400" cy="3416320"/>
          </a:xfrm>
          <a:prstGeom prst="rect">
            <a:avLst/>
          </a:prstGeom>
          <a:noFill/>
        </p:spPr>
        <p:txBody>
          <a:bodyPr wrap="square" rtlCol="0">
            <a:spAutoFit/>
          </a:bodyPr>
          <a:lstStyle/>
          <a:p>
            <a:pPr marL="342900" indent="-342900" fontAlgn="auto">
              <a:spcBef>
                <a:spcPts val="0"/>
              </a:spcBef>
              <a:spcAft>
                <a:spcPts val="0"/>
              </a:spcAft>
              <a:buFont typeface="+mj-lt"/>
              <a:buAutoNum type="arabicPeriod"/>
            </a:pPr>
            <a:r>
              <a:rPr lang="en-US" baseline="0" dirty="0" smtClean="0">
                <a:solidFill>
                  <a:prstClr val="white"/>
                </a:solidFill>
                <a:latin typeface="Arial"/>
              </a:rPr>
              <a:t> </a:t>
            </a:r>
            <a:r>
              <a:rPr lang="en-US" baseline="0" dirty="0" smtClean="0">
                <a:solidFill>
                  <a:srgbClr val="FFFF00"/>
                </a:solidFill>
                <a:latin typeface="Arial"/>
              </a:rPr>
              <a:t>H</a:t>
            </a:r>
            <a:r>
              <a:rPr lang="en-US" baseline="30000" dirty="0" smtClean="0">
                <a:solidFill>
                  <a:srgbClr val="FFFF00"/>
                </a:solidFill>
                <a:latin typeface="Arial"/>
              </a:rPr>
              <a:t>-</a:t>
            </a:r>
            <a:r>
              <a:rPr lang="en-US" baseline="0" dirty="0" smtClean="0">
                <a:solidFill>
                  <a:prstClr val="white"/>
                </a:solidFill>
                <a:latin typeface="Arial"/>
              </a:rPr>
              <a:t> ions (a proton with two electrons) are first generated in pulses; </a:t>
            </a:r>
          </a:p>
          <a:p>
            <a:pPr fontAlgn="auto">
              <a:spcBef>
                <a:spcPts val="0"/>
              </a:spcBef>
              <a:spcAft>
                <a:spcPts val="0"/>
              </a:spcAft>
              <a:buFont typeface="+mj-lt"/>
              <a:buAutoNum type="arabicPeriod"/>
            </a:pPr>
            <a:r>
              <a:rPr lang="en-US" baseline="0" dirty="0" smtClean="0">
                <a:solidFill>
                  <a:prstClr val="white"/>
                </a:solidFill>
                <a:latin typeface="Arial"/>
              </a:rPr>
              <a:t> Accelerated to 1 </a:t>
            </a:r>
            <a:r>
              <a:rPr lang="en-US" baseline="0" dirty="0" err="1" smtClean="0">
                <a:solidFill>
                  <a:prstClr val="white"/>
                </a:solidFill>
                <a:latin typeface="Arial"/>
              </a:rPr>
              <a:t>GeV</a:t>
            </a:r>
            <a:r>
              <a:rPr lang="en-US" baseline="0" dirty="0" smtClean="0">
                <a:solidFill>
                  <a:prstClr val="white"/>
                </a:solidFill>
                <a:latin typeface="Arial"/>
              </a:rPr>
              <a:t> (almost 90 percent of the speed of light) by a </a:t>
            </a:r>
            <a:r>
              <a:rPr lang="en-US" baseline="0" dirty="0" smtClean="0">
                <a:solidFill>
                  <a:srgbClr val="92D050"/>
                </a:solidFill>
                <a:latin typeface="Arial"/>
              </a:rPr>
              <a:t>linear accelerator</a:t>
            </a:r>
            <a:r>
              <a:rPr lang="en-US" baseline="0" dirty="0" smtClean="0">
                <a:solidFill>
                  <a:prstClr val="white"/>
                </a:solidFill>
                <a:latin typeface="Arial"/>
              </a:rPr>
              <a:t> using both standard and superconducting techniques; </a:t>
            </a:r>
          </a:p>
          <a:p>
            <a:pPr fontAlgn="auto">
              <a:spcBef>
                <a:spcPts val="0"/>
              </a:spcBef>
              <a:spcAft>
                <a:spcPts val="0"/>
              </a:spcAft>
              <a:buFont typeface="+mj-lt"/>
              <a:buAutoNum type="arabicPeriod"/>
            </a:pPr>
            <a:r>
              <a:rPr lang="en-US" baseline="0" dirty="0" smtClean="0">
                <a:solidFill>
                  <a:prstClr val="white"/>
                </a:solidFill>
                <a:latin typeface="Arial"/>
              </a:rPr>
              <a:t> Stripped of electrons and concentrated into a 2 MW proton beam of less than 1 μs pulses at 60 Hz in an </a:t>
            </a:r>
            <a:r>
              <a:rPr lang="en-US" baseline="0" dirty="0" smtClean="0">
                <a:solidFill>
                  <a:srgbClr val="92D050"/>
                </a:solidFill>
                <a:latin typeface="Arial"/>
              </a:rPr>
              <a:t>accumulator ring</a:t>
            </a:r>
            <a:r>
              <a:rPr lang="en-US" baseline="0" dirty="0" smtClean="0">
                <a:solidFill>
                  <a:prstClr val="white"/>
                </a:solidFill>
                <a:latin typeface="Arial"/>
              </a:rPr>
              <a:t>; </a:t>
            </a:r>
          </a:p>
          <a:p>
            <a:pPr fontAlgn="auto">
              <a:spcBef>
                <a:spcPts val="0"/>
              </a:spcBef>
              <a:spcAft>
                <a:spcPts val="0"/>
              </a:spcAft>
              <a:buFont typeface="+mj-lt"/>
              <a:buAutoNum type="arabicPeriod"/>
            </a:pPr>
            <a:r>
              <a:rPr lang="en-US" baseline="0" dirty="0" smtClean="0">
                <a:solidFill>
                  <a:prstClr val="white"/>
                </a:solidFill>
                <a:latin typeface="Arial"/>
              </a:rPr>
              <a:t> Directed at a </a:t>
            </a:r>
            <a:r>
              <a:rPr lang="en-US" baseline="0" dirty="0" smtClean="0">
                <a:solidFill>
                  <a:srgbClr val="92D050"/>
                </a:solidFill>
                <a:latin typeface="Arial"/>
              </a:rPr>
              <a:t>liquid mercury target </a:t>
            </a:r>
            <a:r>
              <a:rPr lang="en-US" baseline="0" dirty="0" smtClean="0">
                <a:solidFill>
                  <a:prstClr val="white"/>
                </a:solidFill>
                <a:latin typeface="Arial"/>
              </a:rPr>
              <a:t>(chosen for mercury's large nucleus containing many neutrons and its liquid form at ambient conditions capable of absorbing rapid temperature rise and intense bombardment shock) in the target building, which ejects 20 to 30 neutrons per mercury nucleus hit by a proton (</a:t>
            </a:r>
            <a:r>
              <a:rPr lang="en-US" baseline="0" dirty="0" err="1" smtClean="0">
                <a:solidFill>
                  <a:prstClr val="white"/>
                </a:solidFill>
                <a:latin typeface="Arial"/>
              </a:rPr>
              <a:t>spalling</a:t>
            </a:r>
            <a:r>
              <a:rPr lang="en-US" baseline="0" dirty="0" smtClean="0">
                <a:solidFill>
                  <a:prstClr val="white"/>
                </a:solidFill>
                <a:latin typeface="Arial"/>
              </a:rPr>
              <a:t> in all directions); </a:t>
            </a:r>
          </a:p>
          <a:p>
            <a:pPr fontAlgn="auto">
              <a:spcBef>
                <a:spcPts val="0"/>
              </a:spcBef>
              <a:spcAft>
                <a:spcPts val="0"/>
              </a:spcAft>
              <a:buFont typeface="+mj-lt"/>
              <a:buAutoNum type="arabicPeriod"/>
            </a:pPr>
            <a:r>
              <a:rPr lang="en-US" baseline="0" dirty="0" smtClean="0">
                <a:solidFill>
                  <a:prstClr val="white"/>
                </a:solidFill>
                <a:latin typeface="Arial"/>
              </a:rPr>
              <a:t> Which are slowed down by </a:t>
            </a:r>
            <a:r>
              <a:rPr lang="en-US" baseline="0" dirty="0" smtClean="0">
                <a:solidFill>
                  <a:srgbClr val="92D050"/>
                </a:solidFill>
                <a:latin typeface="Arial"/>
              </a:rPr>
              <a:t>moderators</a:t>
            </a:r>
            <a:r>
              <a:rPr lang="en-US" baseline="0" dirty="0" smtClean="0">
                <a:solidFill>
                  <a:prstClr val="white"/>
                </a:solidFill>
                <a:latin typeface="Arial"/>
              </a:rPr>
              <a:t> to useful energies; </a:t>
            </a:r>
          </a:p>
          <a:p>
            <a:pPr fontAlgn="auto">
              <a:spcBef>
                <a:spcPts val="0"/>
              </a:spcBef>
              <a:spcAft>
                <a:spcPts val="0"/>
              </a:spcAft>
              <a:buFont typeface="+mj-lt"/>
              <a:buAutoNum type="arabicPeriod"/>
            </a:pPr>
            <a:r>
              <a:rPr lang="en-US" baseline="0" dirty="0" smtClean="0">
                <a:solidFill>
                  <a:prstClr val="white"/>
                </a:solidFill>
                <a:latin typeface="Arial"/>
              </a:rPr>
              <a:t> And applied through 18 surrounding </a:t>
            </a:r>
            <a:r>
              <a:rPr lang="en-US" baseline="0" dirty="0" smtClean="0">
                <a:solidFill>
                  <a:srgbClr val="92D050"/>
                </a:solidFill>
                <a:latin typeface="Arial"/>
              </a:rPr>
              <a:t>beam lines </a:t>
            </a:r>
            <a:r>
              <a:rPr lang="en-US" baseline="0" dirty="0" smtClean="0">
                <a:solidFill>
                  <a:prstClr val="white"/>
                </a:solidFill>
                <a:latin typeface="Arial"/>
              </a:rPr>
              <a:t>to various materials and interfaces; </a:t>
            </a:r>
          </a:p>
          <a:p>
            <a:pPr fontAlgn="auto">
              <a:spcBef>
                <a:spcPts val="0"/>
              </a:spcBef>
              <a:spcAft>
                <a:spcPts val="0"/>
              </a:spcAft>
              <a:buFont typeface="+mj-lt"/>
              <a:buAutoNum type="arabicPeriod"/>
            </a:pPr>
            <a:r>
              <a:rPr lang="en-US" baseline="0" dirty="0" smtClean="0">
                <a:solidFill>
                  <a:prstClr val="white"/>
                </a:solidFill>
                <a:latin typeface="Arial"/>
              </a:rPr>
              <a:t> Where up to </a:t>
            </a:r>
            <a:r>
              <a:rPr lang="en-US" baseline="0" dirty="0" smtClean="0">
                <a:solidFill>
                  <a:srgbClr val="92D050"/>
                </a:solidFill>
                <a:latin typeface="Arial"/>
              </a:rPr>
              <a:t>24 instruments </a:t>
            </a:r>
            <a:r>
              <a:rPr lang="en-US" baseline="0" dirty="0" smtClean="0">
                <a:solidFill>
                  <a:prstClr val="white"/>
                </a:solidFill>
                <a:latin typeface="Arial"/>
              </a:rPr>
              <a:t>chosen by users record the results for interpretation </a:t>
            </a:r>
            <a:endParaRPr lang="en-US" baseline="0" dirty="0">
              <a:solidFill>
                <a:prstClr val="white"/>
              </a:solidFill>
              <a:latin typeface="Arial"/>
            </a:endParaRPr>
          </a:p>
        </p:txBody>
      </p:sp>
      <p:pic>
        <p:nvPicPr>
          <p:cNvPr id="6" name="Picture 2" descr="00-04492D_web"/>
          <p:cNvPicPr>
            <a:picLocks noChangeAspect="1" noChangeArrowheads="1"/>
          </p:cNvPicPr>
          <p:nvPr/>
        </p:nvPicPr>
        <p:blipFill>
          <a:blip r:embed="rId2" cstate="print"/>
          <a:srcRect/>
          <a:stretch>
            <a:fillRect/>
          </a:stretch>
        </p:blipFill>
        <p:spPr bwMode="auto">
          <a:xfrm>
            <a:off x="4572000" y="4305905"/>
            <a:ext cx="4572000" cy="2552096"/>
          </a:xfrm>
          <a:prstGeom prst="rect">
            <a:avLst/>
          </a:prstGeom>
          <a:noFill/>
        </p:spPr>
      </p:pic>
      <p:pic>
        <p:nvPicPr>
          <p:cNvPr id="19458" name="Picture 2" descr="http://neutrons.ornl.gov/aboutsns/p08.jpg"/>
          <p:cNvPicPr>
            <a:picLocks noChangeAspect="1" noChangeArrowheads="1"/>
          </p:cNvPicPr>
          <p:nvPr/>
        </p:nvPicPr>
        <p:blipFill>
          <a:blip r:embed="rId3" cstate="print"/>
          <a:srcRect t="36077"/>
          <a:stretch>
            <a:fillRect/>
          </a:stretch>
        </p:blipFill>
        <p:spPr bwMode="auto">
          <a:xfrm>
            <a:off x="457200" y="4343400"/>
            <a:ext cx="3771900" cy="25146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762000"/>
          </a:xfrm>
        </p:spPr>
        <p:txBody>
          <a:bodyPr>
            <a:normAutofit/>
          </a:bodyPr>
          <a:lstStyle/>
          <a:p>
            <a:r>
              <a:rPr lang="en-US" dirty="0" smtClean="0">
                <a:solidFill>
                  <a:srgbClr val="FFFF00"/>
                </a:solidFill>
              </a:rPr>
              <a:t>UCN sources</a:t>
            </a:r>
            <a:r>
              <a:rPr lang="en-US" dirty="0" smtClean="0"/>
              <a:t> for </a:t>
            </a:r>
            <a:r>
              <a:rPr lang="en-US" cap="none" dirty="0" err="1" smtClean="0"/>
              <a:t>n</a:t>
            </a:r>
            <a:r>
              <a:rPr lang="en-US" dirty="0" err="1" smtClean="0"/>
              <a:t>EDM</a:t>
            </a:r>
            <a:endParaRPr lang="en-US" dirty="0">
              <a:solidFill>
                <a:schemeClr val="tx1"/>
              </a:solidFill>
            </a:endParaRPr>
          </a:p>
        </p:txBody>
      </p:sp>
      <p:sp>
        <p:nvSpPr>
          <p:cNvPr id="5" name="TextBox 4"/>
          <p:cNvSpPr txBox="1"/>
          <p:nvPr/>
        </p:nvSpPr>
        <p:spPr>
          <a:xfrm>
            <a:off x="381000" y="838200"/>
            <a:ext cx="8458200" cy="6001643"/>
          </a:xfrm>
          <a:prstGeom prst="rect">
            <a:avLst/>
          </a:prstGeom>
          <a:noFill/>
        </p:spPr>
        <p:txBody>
          <a:bodyPr wrap="square" rtlCol="0">
            <a:spAutoFit/>
          </a:bodyPr>
          <a:lstStyle/>
          <a:p>
            <a:pPr>
              <a:buFont typeface="Arial" pitchFamily="34" charset="0"/>
              <a:buChar char="•"/>
            </a:pPr>
            <a:r>
              <a:rPr lang="en-US" sz="2400" baseline="0" dirty="0" smtClean="0"/>
              <a:t>  SNS experiment: expected </a:t>
            </a:r>
            <a:r>
              <a:rPr lang="en-US" sz="2400" baseline="0" dirty="0" smtClean="0"/>
              <a:t>loading ≈0.25 UCN/cm</a:t>
            </a:r>
            <a:r>
              <a:rPr lang="en-US" sz="2400" baseline="30000" dirty="0" smtClean="0"/>
              <a:t>3</a:t>
            </a:r>
            <a:r>
              <a:rPr lang="en-US" sz="2400" baseline="0" dirty="0" smtClean="0"/>
              <a:t>/s</a:t>
            </a:r>
          </a:p>
          <a:p>
            <a:pPr>
              <a:buFont typeface="Arial" pitchFamily="34" charset="0"/>
              <a:buChar char="•"/>
            </a:pPr>
            <a:endParaRPr lang="en-US" sz="2400" baseline="0" dirty="0" smtClean="0"/>
          </a:p>
          <a:p>
            <a:pPr>
              <a:buFont typeface="Arial" pitchFamily="34" charset="0"/>
              <a:buChar char="•"/>
            </a:pPr>
            <a:r>
              <a:rPr lang="en-US" sz="2400" baseline="0" dirty="0" smtClean="0"/>
              <a:t> </a:t>
            </a:r>
            <a:r>
              <a:rPr lang="en-US" sz="2400" baseline="0" dirty="0" smtClean="0">
                <a:sym typeface="Symbol"/>
              </a:rPr>
              <a:t></a:t>
            </a:r>
            <a:r>
              <a:rPr lang="en-US" sz="2400" baseline="0" dirty="0" smtClean="0"/>
              <a:t> ≈125 UCN/cm</a:t>
            </a:r>
            <a:r>
              <a:rPr lang="en-US" sz="2400" baseline="30000" dirty="0" smtClean="0"/>
              <a:t>3 </a:t>
            </a:r>
            <a:endParaRPr lang="en-US" sz="2400" baseline="30000" dirty="0" smtClean="0"/>
          </a:p>
          <a:p>
            <a:pPr>
              <a:buFont typeface="Arial" pitchFamily="34" charset="0"/>
              <a:buChar char="•"/>
            </a:pPr>
            <a:endParaRPr lang="en-US" sz="2400" baseline="0" dirty="0" smtClean="0"/>
          </a:p>
          <a:p>
            <a:pPr>
              <a:buFont typeface="Arial" pitchFamily="34" charset="0"/>
              <a:buChar char="•"/>
            </a:pPr>
            <a:r>
              <a:rPr lang="en-US" sz="2400" baseline="0" dirty="0" smtClean="0"/>
              <a:t> TUM: hoping </a:t>
            </a:r>
            <a:r>
              <a:rPr lang="en-US" sz="2400" baseline="0" dirty="0" smtClean="0"/>
              <a:t>for </a:t>
            </a:r>
            <a:r>
              <a:rPr lang="en-US" sz="2400" baseline="0" dirty="0" smtClean="0"/>
              <a:t>≈1000 </a:t>
            </a:r>
            <a:r>
              <a:rPr lang="en-US" sz="2400" baseline="0" dirty="0" smtClean="0"/>
              <a:t>UCN/cm</a:t>
            </a:r>
            <a:r>
              <a:rPr lang="en-US" sz="2400" baseline="30000" dirty="0" smtClean="0"/>
              <a:t>3</a:t>
            </a:r>
            <a:r>
              <a:rPr lang="en-US" sz="2400" baseline="0" dirty="0" smtClean="0"/>
              <a:t> in cells</a:t>
            </a:r>
          </a:p>
          <a:p>
            <a:pPr>
              <a:buFont typeface="Arial" pitchFamily="34" charset="0"/>
              <a:buChar char="•"/>
            </a:pPr>
            <a:endParaRPr lang="en-US" sz="2400" baseline="0" dirty="0" smtClean="0"/>
          </a:p>
          <a:p>
            <a:pPr>
              <a:buFont typeface="Arial" pitchFamily="34" charset="0"/>
              <a:buChar char="•"/>
            </a:pPr>
            <a:r>
              <a:rPr lang="en-US" sz="2400" baseline="0" dirty="0" smtClean="0"/>
              <a:t> For PSI, </a:t>
            </a:r>
            <a:r>
              <a:rPr lang="en-US" sz="2400" baseline="0" dirty="0" smtClean="0"/>
              <a:t>the hope was </a:t>
            </a:r>
            <a:r>
              <a:rPr lang="en-US" sz="2400" baseline="0" dirty="0" smtClean="0"/>
              <a:t>≈100 </a:t>
            </a:r>
            <a:r>
              <a:rPr lang="en-US" sz="2400" baseline="0" dirty="0" smtClean="0"/>
              <a:t>UCN/cm</a:t>
            </a:r>
            <a:r>
              <a:rPr lang="en-US" sz="2400" baseline="30000" dirty="0" smtClean="0"/>
              <a:t>3</a:t>
            </a:r>
            <a:r>
              <a:rPr lang="en-US" sz="2400" baseline="0" dirty="0" smtClean="0"/>
              <a:t> </a:t>
            </a:r>
            <a:r>
              <a:rPr lang="en-US" sz="2400" baseline="0" dirty="0" smtClean="0">
                <a:solidFill>
                  <a:srgbClr val="FFFF00"/>
                </a:solidFill>
              </a:rPr>
              <a:t>but</a:t>
            </a:r>
            <a:r>
              <a:rPr lang="en-US" sz="2400" baseline="0" dirty="0" smtClean="0"/>
              <a:t> currently </a:t>
            </a:r>
            <a:r>
              <a:rPr lang="en-US" sz="2400" baseline="0" dirty="0" smtClean="0"/>
              <a:t>a factor </a:t>
            </a:r>
            <a:r>
              <a:rPr lang="en-US" sz="2400" baseline="0" dirty="0" smtClean="0"/>
              <a:t>					of </a:t>
            </a:r>
            <a:r>
              <a:rPr lang="en-US" sz="2400" baseline="0" dirty="0" smtClean="0"/>
              <a:t>10 or more below </a:t>
            </a:r>
            <a:r>
              <a:rPr lang="en-US" sz="2400" baseline="0" dirty="0" smtClean="0"/>
              <a:t>that</a:t>
            </a:r>
            <a:endParaRPr lang="en-US" sz="2400" baseline="0" dirty="0" smtClean="0"/>
          </a:p>
          <a:p>
            <a:pPr>
              <a:buFont typeface="Arial" pitchFamily="34" charset="0"/>
              <a:buChar char="•"/>
            </a:pPr>
            <a:endParaRPr lang="en-US" sz="2400" baseline="0" dirty="0" smtClean="0"/>
          </a:p>
          <a:p>
            <a:pPr>
              <a:buFont typeface="Arial" pitchFamily="34" charset="0"/>
              <a:buChar char="•"/>
            </a:pPr>
            <a:r>
              <a:rPr lang="en-US" sz="2400" baseline="0" dirty="0" smtClean="0"/>
              <a:t> </a:t>
            </a:r>
            <a:r>
              <a:rPr lang="en-US" sz="2400" baseline="0" dirty="0" smtClean="0"/>
              <a:t>SNS status: The </a:t>
            </a:r>
            <a:r>
              <a:rPr lang="en-US" sz="2400" baseline="0" dirty="0" smtClean="0"/>
              <a:t>8.9A flux </a:t>
            </a:r>
            <a:r>
              <a:rPr lang="en-US" sz="2400" baseline="0" dirty="0" smtClean="0"/>
              <a:t>with the original, double </a:t>
            </a:r>
            <a:r>
              <a:rPr lang="en-US" sz="2400" baseline="0" dirty="0" err="1" smtClean="0"/>
              <a:t>monochromator</a:t>
            </a:r>
            <a:r>
              <a:rPr lang="en-US" sz="2400" baseline="0" dirty="0" smtClean="0"/>
              <a:t> design </a:t>
            </a:r>
            <a:r>
              <a:rPr lang="en-US" sz="2400" baseline="0" dirty="0" smtClean="0"/>
              <a:t>measured </a:t>
            </a:r>
            <a:r>
              <a:rPr lang="en-US" sz="2400" baseline="0" dirty="0" smtClean="0"/>
              <a:t>to be </a:t>
            </a:r>
            <a:r>
              <a:rPr lang="en-US" sz="2400" baseline="0" dirty="0" smtClean="0"/>
              <a:t>1.8x10</a:t>
            </a:r>
            <a:r>
              <a:rPr lang="en-US" sz="2400" baseline="30000" dirty="0" smtClean="0"/>
              <a:t>6</a:t>
            </a:r>
            <a:r>
              <a:rPr lang="en-US" sz="2400" baseline="0" dirty="0" smtClean="0"/>
              <a:t> n/s/cm</a:t>
            </a:r>
            <a:r>
              <a:rPr lang="en-US" sz="2400" baseline="30000" dirty="0" smtClean="0"/>
              <a:t>2</a:t>
            </a:r>
            <a:r>
              <a:rPr lang="en-US" sz="2400" baseline="0" dirty="0" smtClean="0"/>
              <a:t>/A </a:t>
            </a:r>
            <a:r>
              <a:rPr lang="en-US" sz="2400" baseline="0" dirty="0" smtClean="0"/>
              <a:t>at the end of a </a:t>
            </a:r>
            <a:r>
              <a:rPr lang="en-US" sz="2400" baseline="0" dirty="0" smtClean="0"/>
              <a:t>long </a:t>
            </a:r>
            <a:r>
              <a:rPr lang="en-US" sz="2400" baseline="0" dirty="0" err="1" smtClean="0"/>
              <a:t>beamline</a:t>
            </a:r>
            <a:r>
              <a:rPr lang="en-US" sz="2400" baseline="0" dirty="0" smtClean="0"/>
              <a:t> </a:t>
            </a:r>
            <a:r>
              <a:rPr lang="en-US" sz="2400" baseline="0" dirty="0" smtClean="0"/>
              <a:t>(≈ 2/3 </a:t>
            </a:r>
            <a:r>
              <a:rPr lang="en-US" sz="2400" baseline="0" dirty="0" smtClean="0"/>
              <a:t>of the way to </a:t>
            </a:r>
            <a:r>
              <a:rPr lang="en-US" sz="2400" baseline="0" dirty="0" err="1" smtClean="0"/>
              <a:t>nEDM</a:t>
            </a:r>
            <a:r>
              <a:rPr lang="en-US" sz="2400" baseline="0" dirty="0" smtClean="0"/>
              <a:t>). This </a:t>
            </a:r>
            <a:r>
              <a:rPr lang="en-US" sz="2400" baseline="0" dirty="0" smtClean="0"/>
              <a:t>is </a:t>
            </a:r>
            <a:r>
              <a:rPr lang="en-US" sz="2400" baseline="0" dirty="0" smtClean="0"/>
              <a:t>≈60</a:t>
            </a:r>
            <a:r>
              <a:rPr lang="en-US" sz="2400" baseline="0" dirty="0" smtClean="0"/>
              <a:t>% of </a:t>
            </a:r>
            <a:r>
              <a:rPr lang="en-US" sz="2400" baseline="0" dirty="0" smtClean="0"/>
              <a:t>expected</a:t>
            </a:r>
            <a:r>
              <a:rPr lang="en-US" sz="2400" baseline="0" dirty="0" smtClean="0"/>
              <a:t>.  </a:t>
            </a:r>
            <a:r>
              <a:rPr lang="en-US" sz="2400" baseline="0" dirty="0" smtClean="0"/>
              <a:t>New plan: </a:t>
            </a:r>
            <a:r>
              <a:rPr lang="en-US" sz="2400" baseline="0" dirty="0" smtClean="0"/>
              <a:t>instead </a:t>
            </a:r>
            <a:r>
              <a:rPr lang="en-US" sz="2400" baseline="0" dirty="0" smtClean="0"/>
              <a:t>use the ‘cold’ </a:t>
            </a:r>
            <a:r>
              <a:rPr lang="en-US" sz="2400" baseline="0" dirty="0" err="1" smtClean="0"/>
              <a:t>beamline</a:t>
            </a:r>
            <a:r>
              <a:rPr lang="en-US" sz="2400" baseline="0" dirty="0" smtClean="0"/>
              <a:t> with a chopper for the </a:t>
            </a:r>
            <a:r>
              <a:rPr lang="en-US" sz="2400" baseline="0" dirty="0" err="1" smtClean="0"/>
              <a:t>nEDM</a:t>
            </a:r>
            <a:r>
              <a:rPr lang="en-US" sz="2400" baseline="0" dirty="0" smtClean="0"/>
              <a:t> </a:t>
            </a:r>
            <a:r>
              <a:rPr lang="en-US" sz="2400" baseline="0" dirty="0" smtClean="0"/>
              <a:t>experiment, </a:t>
            </a:r>
            <a:r>
              <a:rPr lang="en-US" sz="2400" baseline="0" dirty="0" smtClean="0"/>
              <a:t>which should boost the flux by </a:t>
            </a:r>
            <a:r>
              <a:rPr lang="en-US" sz="2400" baseline="0" dirty="0" smtClean="0"/>
              <a:t>a </a:t>
            </a:r>
            <a:r>
              <a:rPr lang="en-US" sz="2400" baseline="0" dirty="0" smtClean="0"/>
              <a:t>factor of 4.5 over that measured on the </a:t>
            </a:r>
            <a:r>
              <a:rPr lang="en-US" sz="2400" baseline="0" dirty="0" err="1" smtClean="0"/>
              <a:t>monochromator</a:t>
            </a:r>
            <a:r>
              <a:rPr lang="en-US" sz="2400" baseline="0" dirty="0" smtClean="0"/>
              <a:t> </a:t>
            </a:r>
            <a:r>
              <a:rPr lang="en-US" sz="2400" baseline="0" dirty="0" smtClean="0"/>
              <a:t>line</a:t>
            </a:r>
            <a:r>
              <a:rPr lang="en-US" sz="2400" baseline="0" dirty="0" smtClean="0"/>
              <a:t> </a:t>
            </a:r>
            <a:endParaRPr lang="en-US" sz="2400" baseline="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3416320"/>
          </a:xfrm>
          <a:prstGeom prst="rect">
            <a:avLst/>
          </a:prstGeom>
          <a:noFill/>
        </p:spPr>
        <p:txBody>
          <a:bodyPr wrap="square" rtlCol="0">
            <a:spAutoFit/>
          </a:bodyPr>
          <a:lstStyle/>
          <a:p>
            <a:pPr algn="ctr"/>
            <a:r>
              <a:rPr lang="en-US" sz="6000" baseline="0" dirty="0" smtClean="0"/>
              <a:t>Advertisement:</a:t>
            </a:r>
          </a:p>
          <a:p>
            <a:pPr algn="ctr"/>
            <a:r>
              <a:rPr lang="en-US" sz="4000" baseline="0" dirty="0" smtClean="0"/>
              <a:t>looking for visiting </a:t>
            </a:r>
            <a:r>
              <a:rPr lang="en-US" sz="3600" baseline="0" dirty="0" smtClean="0">
                <a:solidFill>
                  <a:srgbClr val="002060"/>
                </a:solidFill>
                <a:effectLst>
                  <a:outerShdw blurRad="38100" dist="38100" dir="2700000" algn="tl">
                    <a:srgbClr val="000000">
                      <a:alpha val="43137"/>
                    </a:srgbClr>
                  </a:outerShdw>
                </a:effectLst>
              </a:rPr>
              <a:t>students/interns/</a:t>
            </a:r>
            <a:r>
              <a:rPr lang="en-US" sz="3600" baseline="0" dirty="0" err="1" smtClean="0">
                <a:solidFill>
                  <a:srgbClr val="002060"/>
                </a:solidFill>
                <a:effectLst>
                  <a:outerShdw blurRad="38100" dist="38100" dir="2700000" algn="tl">
                    <a:srgbClr val="000000">
                      <a:alpha val="43137"/>
                    </a:srgbClr>
                  </a:outerShdw>
                </a:effectLst>
              </a:rPr>
              <a:t>postdocs</a:t>
            </a:r>
            <a:r>
              <a:rPr lang="en-US" sz="3600" baseline="0" dirty="0" smtClean="0">
                <a:solidFill>
                  <a:srgbClr val="002060"/>
                </a:solidFill>
                <a:effectLst>
                  <a:outerShdw blurRad="38100" dist="38100" dir="2700000" algn="tl">
                    <a:srgbClr val="000000">
                      <a:alpha val="43137"/>
                    </a:srgbClr>
                  </a:outerShdw>
                </a:effectLst>
              </a:rPr>
              <a:t>/sabbatical faculty</a:t>
            </a:r>
            <a:endParaRPr lang="en-US" sz="4000" baseline="0" dirty="0" smtClean="0">
              <a:solidFill>
                <a:srgbClr val="002060"/>
              </a:solidFill>
              <a:effectLst>
                <a:outerShdw blurRad="38100" dist="38100" dir="2700000" algn="tl">
                  <a:srgbClr val="000000">
                    <a:alpha val="43137"/>
                  </a:srgbClr>
                </a:outerShdw>
              </a:effectLst>
            </a:endParaRPr>
          </a:p>
          <a:p>
            <a:pPr algn="ctr"/>
            <a:r>
              <a:rPr lang="en-US" sz="4000" baseline="0" dirty="0" smtClean="0"/>
              <a:t>preferably with funding</a:t>
            </a:r>
          </a:p>
          <a:p>
            <a:pPr algn="ctr"/>
            <a:r>
              <a:rPr lang="en-US" sz="4000" baseline="0" dirty="0" smtClean="0"/>
              <a:t>will train!</a:t>
            </a:r>
            <a:endParaRPr lang="en-US" sz="4000" dirty="0"/>
          </a:p>
        </p:txBody>
      </p:sp>
      <p:pic>
        <p:nvPicPr>
          <p:cNvPr id="12" name="Picture 4" descr="http://armenianamerica.files.wordpress.com/2009/04/uc-berkeley.jpg"/>
          <p:cNvPicPr>
            <a:picLocks noChangeAspect="1" noChangeArrowheads="1"/>
          </p:cNvPicPr>
          <p:nvPr/>
        </p:nvPicPr>
        <p:blipFill>
          <a:blip r:embed="rId3" cstate="print"/>
          <a:srcRect/>
          <a:stretch>
            <a:fillRect/>
          </a:stretch>
        </p:blipFill>
        <p:spPr bwMode="auto">
          <a:xfrm>
            <a:off x="228600" y="3733800"/>
            <a:ext cx="3886199" cy="2914649"/>
          </a:xfrm>
          <a:prstGeom prst="rect">
            <a:avLst/>
          </a:prstGeom>
          <a:noFill/>
        </p:spPr>
      </p:pic>
      <p:pic>
        <p:nvPicPr>
          <p:cNvPr id="13" name="Picture 2" descr="http://www.physics.ucdavis.edu/fadleygroup/LBNL.Photo.JPG"/>
          <p:cNvPicPr>
            <a:picLocks noChangeAspect="1" noChangeArrowheads="1"/>
          </p:cNvPicPr>
          <p:nvPr/>
        </p:nvPicPr>
        <p:blipFill>
          <a:blip r:embed="rId4" cstate="print"/>
          <a:srcRect l="1111" t="4444" r="1111" b="9630"/>
          <a:stretch>
            <a:fillRect/>
          </a:stretch>
        </p:blipFill>
        <p:spPr bwMode="auto">
          <a:xfrm>
            <a:off x="4532586" y="3733800"/>
            <a:ext cx="4393323" cy="28955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762000"/>
          </a:xfrm>
        </p:spPr>
        <p:txBody>
          <a:bodyPr>
            <a:normAutofit/>
          </a:bodyPr>
          <a:lstStyle/>
          <a:p>
            <a:r>
              <a:rPr lang="en-US" dirty="0" smtClean="0">
                <a:solidFill>
                  <a:srgbClr val="FFFF00"/>
                </a:solidFill>
              </a:rPr>
              <a:t>UCN sources</a:t>
            </a:r>
            <a:r>
              <a:rPr lang="en-US" dirty="0" smtClean="0"/>
              <a:t> for </a:t>
            </a:r>
            <a:r>
              <a:rPr lang="en-US" cap="none" dirty="0" err="1" smtClean="0"/>
              <a:t>n</a:t>
            </a:r>
            <a:r>
              <a:rPr lang="en-US" dirty="0" err="1" smtClean="0"/>
              <a:t>EDM</a:t>
            </a:r>
            <a:endParaRPr lang="en-US" dirty="0">
              <a:solidFill>
                <a:schemeClr val="tx1"/>
              </a:solidFill>
            </a:endParaRPr>
          </a:p>
        </p:txBody>
      </p:sp>
      <p:sp>
        <p:nvSpPr>
          <p:cNvPr id="5" name="TextBox 4"/>
          <p:cNvSpPr txBox="1"/>
          <p:nvPr/>
        </p:nvSpPr>
        <p:spPr>
          <a:xfrm>
            <a:off x="381000" y="838200"/>
            <a:ext cx="8458200" cy="461665"/>
          </a:xfrm>
          <a:prstGeom prst="rect">
            <a:avLst/>
          </a:prstGeom>
          <a:noFill/>
        </p:spPr>
        <p:txBody>
          <a:bodyPr wrap="square" rtlCol="0">
            <a:spAutoFit/>
          </a:bodyPr>
          <a:lstStyle/>
          <a:p>
            <a:pPr>
              <a:buFont typeface="Arial" pitchFamily="34" charset="0"/>
              <a:buChar char="•"/>
            </a:pPr>
            <a:r>
              <a:rPr lang="en-US" sz="2400" baseline="0" dirty="0" smtClean="0">
                <a:solidFill>
                  <a:prstClr val="white"/>
                </a:solidFill>
              </a:rPr>
              <a:t>  </a:t>
            </a:r>
            <a:r>
              <a:rPr lang="en-US" sz="2400" baseline="0" dirty="0" smtClean="0">
                <a:solidFill>
                  <a:prstClr val="white"/>
                </a:solidFill>
              </a:rPr>
              <a:t>The </a:t>
            </a:r>
            <a:r>
              <a:rPr lang="en-US" sz="2400" baseline="0" dirty="0" smtClean="0">
                <a:solidFill>
                  <a:prstClr val="white"/>
                </a:solidFill>
                <a:hlinkClick r:id="rId2"/>
              </a:rPr>
              <a:t>PULSTAR</a:t>
            </a:r>
            <a:r>
              <a:rPr lang="en-US" sz="2400" baseline="0" dirty="0" smtClean="0">
                <a:solidFill>
                  <a:prstClr val="white"/>
                </a:solidFill>
              </a:rPr>
              <a:t> </a:t>
            </a:r>
            <a:r>
              <a:rPr lang="en-US" sz="2400" baseline="0" dirty="0" smtClean="0">
                <a:solidFill>
                  <a:srgbClr val="92D050"/>
                </a:solidFill>
              </a:rPr>
              <a:t>reactor</a:t>
            </a:r>
            <a:r>
              <a:rPr lang="en-US" sz="2400" baseline="0" dirty="0" smtClean="0">
                <a:solidFill>
                  <a:prstClr val="white"/>
                </a:solidFill>
              </a:rPr>
              <a:t> source at North Carolina</a:t>
            </a:r>
            <a:endParaRPr lang="en-US" sz="2400" baseline="0" dirty="0">
              <a:solidFill>
                <a:prstClr val="white"/>
              </a:solidFill>
            </a:endParaRPr>
          </a:p>
        </p:txBody>
      </p:sp>
      <p:pic>
        <p:nvPicPr>
          <p:cNvPr id="4" name="Picture 2" descr="UCN's"/>
          <p:cNvPicPr>
            <a:picLocks noChangeAspect="1" noChangeArrowheads="1"/>
          </p:cNvPicPr>
          <p:nvPr/>
        </p:nvPicPr>
        <p:blipFill>
          <a:blip r:embed="rId3" cstate="print"/>
          <a:srcRect/>
          <a:stretch>
            <a:fillRect/>
          </a:stretch>
        </p:blipFill>
        <p:spPr bwMode="auto">
          <a:xfrm>
            <a:off x="1295400" y="1676400"/>
            <a:ext cx="6513871" cy="4038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cstate="print"/>
          <a:srcRect/>
          <a:stretch>
            <a:fillRect/>
          </a:stretch>
        </p:blipFill>
        <p:spPr bwMode="auto">
          <a:xfrm>
            <a:off x="1209674" y="1066800"/>
            <a:ext cx="6867526" cy="4864834"/>
          </a:xfrm>
          <a:prstGeom prst="rect">
            <a:avLst/>
          </a:prstGeom>
          <a:noFill/>
          <a:ln w="9525">
            <a:noFill/>
            <a:miter lim="800000"/>
            <a:headEnd/>
            <a:tailEnd/>
          </a:ln>
          <a:effectLst/>
        </p:spPr>
      </p:pic>
      <p:sp>
        <p:nvSpPr>
          <p:cNvPr id="5" name="Title 4"/>
          <p:cNvSpPr>
            <a:spLocks noGrp="1"/>
          </p:cNvSpPr>
          <p:nvPr>
            <p:ph type="title" idx="4294967295"/>
          </p:nvPr>
        </p:nvSpPr>
        <p:spPr>
          <a:xfrm>
            <a:off x="1066800" y="152400"/>
            <a:ext cx="6629400" cy="838200"/>
          </a:xfrm>
        </p:spPr>
        <p:txBody>
          <a:bodyPr>
            <a:normAutofit fontScale="90000"/>
          </a:bodyPr>
          <a:lstStyle/>
          <a:p>
            <a:r>
              <a:rPr lang="en-US" dirty="0" smtClean="0"/>
              <a:t>“Permanent” EDM of </a:t>
            </a:r>
            <a:r>
              <a:rPr lang="en-US" dirty="0" err="1" smtClean="0"/>
              <a:t>KRb</a:t>
            </a:r>
            <a:endParaRPr lang="en-US" dirty="0"/>
          </a:p>
        </p:txBody>
      </p:sp>
      <p:sp>
        <p:nvSpPr>
          <p:cNvPr id="6" name="Content Placeholder 5"/>
          <p:cNvSpPr>
            <a:spLocks noGrp="1"/>
          </p:cNvSpPr>
          <p:nvPr>
            <p:ph idx="4294967295"/>
          </p:nvPr>
        </p:nvSpPr>
        <p:spPr>
          <a:xfrm>
            <a:off x="457200" y="5943600"/>
            <a:ext cx="8686800" cy="685800"/>
          </a:xfrm>
        </p:spPr>
        <p:txBody>
          <a:bodyPr>
            <a:normAutofit fontScale="92500"/>
          </a:bodyPr>
          <a:lstStyle/>
          <a:p>
            <a:pPr marL="0" indent="0">
              <a:buNone/>
            </a:pPr>
            <a:r>
              <a:rPr lang="en-US" sz="1800" dirty="0" smtClean="0"/>
              <a:t>“Given the measured B, the fit of the Stark shift (line in lower panel) gives a </a:t>
            </a:r>
            <a:r>
              <a:rPr lang="en-US" sz="1800" dirty="0" smtClean="0">
                <a:solidFill>
                  <a:srgbClr val="FFFF00"/>
                </a:solidFill>
              </a:rPr>
              <a:t>permanent</a:t>
            </a:r>
            <a:r>
              <a:rPr lang="en-US" sz="1800" dirty="0" smtClean="0"/>
              <a:t> electric dipole moment of 0.566(17) D.”   </a:t>
            </a:r>
            <a:r>
              <a:rPr lang="en-US" sz="1400" dirty="0" smtClean="0">
                <a:solidFill>
                  <a:srgbClr val="CC9900"/>
                </a:solidFill>
              </a:rPr>
              <a:t>K.-K. Ni, et al. Science </a:t>
            </a:r>
            <a:r>
              <a:rPr lang="en-US" sz="1400" b="1" dirty="0" smtClean="0">
                <a:solidFill>
                  <a:srgbClr val="CC9900"/>
                </a:solidFill>
              </a:rPr>
              <a:t>322</a:t>
            </a:r>
            <a:r>
              <a:rPr lang="en-US" sz="1400" dirty="0" smtClean="0">
                <a:solidFill>
                  <a:srgbClr val="CC9900"/>
                </a:solidFill>
              </a:rPr>
              <a:t> (2008) 231.</a:t>
            </a:r>
            <a:endParaRPr lang="en-US" sz="1800" dirty="0">
              <a:solidFill>
                <a:srgbClr val="CC99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762000"/>
          </a:xfrm>
        </p:spPr>
        <p:txBody>
          <a:bodyPr>
            <a:normAutofit/>
          </a:bodyPr>
          <a:lstStyle/>
          <a:p>
            <a:r>
              <a:rPr lang="en-US" dirty="0" smtClean="0">
                <a:solidFill>
                  <a:srgbClr val="FFFF00"/>
                </a:solidFill>
              </a:rPr>
              <a:t>UCN sources</a:t>
            </a:r>
            <a:r>
              <a:rPr lang="en-US" dirty="0" smtClean="0"/>
              <a:t> for </a:t>
            </a:r>
            <a:r>
              <a:rPr lang="en-US" cap="none" dirty="0" err="1" smtClean="0"/>
              <a:t>n</a:t>
            </a:r>
            <a:r>
              <a:rPr lang="en-US" dirty="0" err="1" smtClean="0"/>
              <a:t>EDM</a:t>
            </a:r>
            <a:endParaRPr lang="en-US" dirty="0">
              <a:solidFill>
                <a:schemeClr val="tx1"/>
              </a:solidFill>
            </a:endParaRPr>
          </a:p>
        </p:txBody>
      </p:sp>
      <p:sp>
        <p:nvSpPr>
          <p:cNvPr id="5" name="TextBox 4"/>
          <p:cNvSpPr txBox="1"/>
          <p:nvPr/>
        </p:nvSpPr>
        <p:spPr>
          <a:xfrm>
            <a:off x="381000" y="838200"/>
            <a:ext cx="8458200" cy="4893647"/>
          </a:xfrm>
          <a:prstGeom prst="rect">
            <a:avLst/>
          </a:prstGeom>
          <a:noFill/>
        </p:spPr>
        <p:txBody>
          <a:bodyPr wrap="square" rtlCol="0">
            <a:spAutoFit/>
          </a:bodyPr>
          <a:lstStyle/>
          <a:p>
            <a:pPr>
              <a:buFont typeface="Arial" pitchFamily="34" charset="0"/>
              <a:buChar char="•"/>
            </a:pPr>
            <a:r>
              <a:rPr lang="en-US" sz="2400" baseline="0" dirty="0" smtClean="0">
                <a:solidFill>
                  <a:prstClr val="white"/>
                </a:solidFill>
              </a:rPr>
              <a:t>  </a:t>
            </a:r>
            <a:r>
              <a:rPr lang="en-US" sz="2400" baseline="0" dirty="0" smtClean="0">
                <a:solidFill>
                  <a:prstClr val="white"/>
                </a:solidFill>
              </a:rPr>
              <a:t>The </a:t>
            </a:r>
            <a:r>
              <a:rPr lang="en-US" sz="2400" baseline="0" dirty="0" smtClean="0">
                <a:solidFill>
                  <a:prstClr val="white"/>
                </a:solidFill>
                <a:hlinkClick r:id="rId2"/>
              </a:rPr>
              <a:t>PSI</a:t>
            </a:r>
            <a:r>
              <a:rPr lang="en-US" sz="2400" baseline="0" dirty="0" smtClean="0">
                <a:solidFill>
                  <a:prstClr val="white"/>
                </a:solidFill>
              </a:rPr>
              <a:t> </a:t>
            </a:r>
            <a:r>
              <a:rPr lang="en-US" sz="2400" baseline="0" dirty="0" err="1" smtClean="0">
                <a:solidFill>
                  <a:prstClr val="white"/>
                </a:solidFill>
              </a:rPr>
              <a:t>spallation</a:t>
            </a:r>
            <a:r>
              <a:rPr lang="en-US" sz="2400" baseline="0" dirty="0" smtClean="0">
                <a:solidFill>
                  <a:prstClr val="white"/>
                </a:solidFill>
              </a:rPr>
              <a:t> </a:t>
            </a:r>
            <a:r>
              <a:rPr lang="en-US" sz="2400" baseline="0" dirty="0" smtClean="0">
                <a:solidFill>
                  <a:prstClr val="white"/>
                </a:solidFill>
                <a:hlinkClick r:id="rId2"/>
              </a:rPr>
              <a:t>UCN</a:t>
            </a:r>
            <a:r>
              <a:rPr lang="en-US" sz="2400" baseline="0" dirty="0" smtClean="0">
                <a:solidFill>
                  <a:prstClr val="white"/>
                </a:solidFill>
              </a:rPr>
              <a:t> source:</a:t>
            </a:r>
          </a:p>
          <a:p>
            <a:r>
              <a:rPr lang="en-US" sz="2400" baseline="0" dirty="0" smtClean="0"/>
              <a:t/>
            </a:r>
            <a:br>
              <a:rPr lang="en-US" sz="2400" baseline="0" dirty="0" smtClean="0"/>
            </a:br>
            <a:r>
              <a:rPr lang="en-US" sz="2400" baseline="0" dirty="0" smtClean="0"/>
              <a:t>Neutrons </a:t>
            </a:r>
            <a:r>
              <a:rPr lang="en-US" sz="2400" baseline="0" dirty="0" smtClean="0"/>
              <a:t>are produced in a short pulse of the full 2 </a:t>
            </a:r>
            <a:r>
              <a:rPr lang="en-US" sz="2400" baseline="0" dirty="0" err="1" smtClean="0"/>
              <a:t>mA</a:t>
            </a:r>
            <a:r>
              <a:rPr lang="en-US" sz="2400" baseline="0" dirty="0" smtClean="0"/>
              <a:t>, 590 MeV PSI proton beam on a </a:t>
            </a:r>
            <a:r>
              <a:rPr lang="en-US" sz="2400" baseline="0" dirty="0" err="1" smtClean="0"/>
              <a:t>spallation</a:t>
            </a:r>
            <a:r>
              <a:rPr lang="en-US" sz="2400" baseline="0" dirty="0" smtClean="0"/>
              <a:t> target. The fast neutrons are moderated, cooled, and finally down-scattered into UCN in </a:t>
            </a:r>
            <a:r>
              <a:rPr lang="en-US" sz="2400" baseline="0" dirty="0" smtClean="0">
                <a:solidFill>
                  <a:srgbClr val="FFFF00"/>
                </a:solidFill>
              </a:rPr>
              <a:t>solid </a:t>
            </a:r>
            <a:r>
              <a:rPr lang="en-US" sz="2400" baseline="0" dirty="0" err="1" smtClean="0">
                <a:solidFill>
                  <a:srgbClr val="FFFF00"/>
                </a:solidFill>
              </a:rPr>
              <a:t>ortho</a:t>
            </a:r>
            <a:r>
              <a:rPr lang="en-US" sz="2400" baseline="0" dirty="0" smtClean="0">
                <a:solidFill>
                  <a:srgbClr val="FFFF00"/>
                </a:solidFill>
              </a:rPr>
              <a:t>-deuterium</a:t>
            </a:r>
            <a:r>
              <a:rPr lang="en-US" sz="2400" baseline="0" dirty="0" smtClean="0"/>
              <a:t>. UCN are extracted from the solid deuterium and guided into a diamond-like carbon (DLC) coated large storage volume from which they can be extracted into experiments. After the proton beam pulse, the production and storage volumes are separated by a shutter, allowing for UCN storage </a:t>
            </a:r>
            <a:r>
              <a:rPr lang="en-US" sz="2400" baseline="0" dirty="0" smtClean="0"/>
              <a:t>times of the order of magnitude comparable to the lifetime of the free neutron.</a:t>
            </a:r>
          </a:p>
          <a:p>
            <a:endParaRPr lang="en-US" sz="2400" baseline="0"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dirty="0"/>
              <a:t>T </a:t>
            </a:r>
            <a:r>
              <a:rPr lang="en-US" dirty="0" smtClean="0"/>
              <a:t>violation </a:t>
            </a:r>
            <a:r>
              <a:rPr lang="en-US" dirty="0"/>
              <a:t>and </a:t>
            </a:r>
            <a:r>
              <a:rPr lang="en-US" dirty="0" smtClean="0"/>
              <a:t>EDM</a:t>
            </a:r>
            <a:endParaRPr lang="en-US" dirty="0"/>
          </a:p>
        </p:txBody>
      </p:sp>
      <p:sp>
        <p:nvSpPr>
          <p:cNvPr id="19459" name="Rectangle 3"/>
          <p:cNvSpPr>
            <a:spLocks noGrp="1" noChangeArrowheads="1"/>
          </p:cNvSpPr>
          <p:nvPr>
            <p:ph type="body" sz="half" idx="1"/>
          </p:nvPr>
        </p:nvSpPr>
        <p:spPr>
          <a:xfrm>
            <a:off x="228600" y="1524000"/>
            <a:ext cx="8686800" cy="4419600"/>
          </a:xfrm>
        </p:spPr>
        <p:txBody>
          <a:bodyPr>
            <a:normAutofit/>
          </a:bodyPr>
          <a:lstStyle/>
          <a:p>
            <a:r>
              <a:rPr lang="en-US" dirty="0"/>
              <a:t>Existence of particle EDM implies T reversal </a:t>
            </a:r>
            <a:r>
              <a:rPr lang="en-US" dirty="0" smtClean="0"/>
              <a:t>invariance violation</a:t>
            </a:r>
          </a:p>
          <a:p>
            <a:endParaRPr lang="en-US" dirty="0" smtClean="0"/>
          </a:p>
          <a:p>
            <a:r>
              <a:rPr lang="en-US" dirty="0" smtClean="0"/>
              <a:t>T reversal violation implies CP violation if CPT symmetry preserved</a:t>
            </a:r>
          </a:p>
          <a:p>
            <a:endParaRPr lang="en-US" dirty="0" smtClean="0"/>
          </a:p>
          <a:p>
            <a:r>
              <a:rPr lang="en-US" dirty="0" smtClean="0"/>
              <a:t>Std. model </a:t>
            </a:r>
            <a:r>
              <a:rPr lang="en-US" dirty="0" smtClean="0">
                <a:sym typeface="Mathematica1"/>
              </a:rPr>
              <a:t> immeasurably </a:t>
            </a:r>
            <a:r>
              <a:rPr lang="en-US" dirty="0" smtClean="0">
                <a:solidFill>
                  <a:srgbClr val="FFFF00"/>
                </a:solidFill>
                <a:sym typeface="Mathematica1"/>
              </a:rPr>
              <a:t>small EDM</a:t>
            </a:r>
            <a:endParaRPr lang="en-US" dirty="0" smtClean="0">
              <a:solidFill>
                <a:srgbClr val="FFFF00"/>
              </a:solidFill>
            </a:endParaRPr>
          </a:p>
          <a:p>
            <a:endParaRPr lang="en-US" dirty="0" smtClean="0"/>
          </a:p>
          <a:p>
            <a:endParaRPr lang="en-US" dirty="0" smtClean="0"/>
          </a:p>
          <a:p>
            <a:endParaRPr lang="en-US" dirty="0" smtClean="0"/>
          </a:p>
          <a:p>
            <a:endParaRPr lang="en-US" dirty="0"/>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Beyond Std. Model</a:t>
            </a:r>
          </a:p>
        </p:txBody>
      </p:sp>
      <p:sp>
        <p:nvSpPr>
          <p:cNvPr id="38915" name="Rectangle 3"/>
          <p:cNvSpPr>
            <a:spLocks noGrp="1" noChangeArrowheads="1"/>
          </p:cNvSpPr>
          <p:nvPr>
            <p:ph idx="1"/>
          </p:nvPr>
        </p:nvSpPr>
        <p:spPr/>
        <p:txBody>
          <a:bodyPr>
            <a:normAutofit fontScale="85000" lnSpcReduction="20000"/>
          </a:bodyPr>
          <a:lstStyle/>
          <a:p>
            <a:r>
              <a:rPr lang="en-US"/>
              <a:t>Simple extensions like 2 Higgs doublets, more gauge particles</a:t>
            </a:r>
          </a:p>
          <a:p>
            <a:pPr lvl="1"/>
            <a:r>
              <a:rPr lang="en-US"/>
              <a:t>still preserve CP for real couplings</a:t>
            </a:r>
          </a:p>
          <a:p>
            <a:pPr lvl="1"/>
            <a:r>
              <a:rPr lang="en-US"/>
              <a:t>multi-Higgs models can have explicit CP violation in </a:t>
            </a:r>
            <a:r>
              <a:rPr lang="en-US" sz="2400" i="1">
                <a:latin typeface="Brush Script MT" pitchFamily="66" charset="0"/>
              </a:rPr>
              <a:t>L</a:t>
            </a:r>
            <a:r>
              <a:rPr lang="en-US" i="1" baseline="-25000">
                <a:latin typeface="Times New Roman" pitchFamily="18" charset="0"/>
              </a:rPr>
              <a:t>Higgs</a:t>
            </a:r>
            <a:r>
              <a:rPr lang="en-US" baseline="-25000"/>
              <a:t> </a:t>
            </a:r>
            <a:r>
              <a:rPr lang="en-US"/>
              <a:t>term</a:t>
            </a:r>
          </a:p>
          <a:p>
            <a:pPr lvl="1"/>
            <a:endParaRPr lang="en-US"/>
          </a:p>
          <a:p>
            <a:r>
              <a:rPr lang="en-US"/>
              <a:t>SUSY preserves CP</a:t>
            </a:r>
          </a:p>
          <a:p>
            <a:pPr lvl="1"/>
            <a:r>
              <a:rPr lang="en-US"/>
              <a:t>in broken SUSY, complex couplings arise which naturally </a:t>
            </a:r>
            <a:br>
              <a:rPr lang="en-US"/>
            </a:br>
            <a:r>
              <a:rPr lang="en-US"/>
              <a:t>violate CP</a:t>
            </a:r>
          </a:p>
          <a:p>
            <a:pPr lvl="1"/>
            <a:endParaRPr lang="en-US"/>
          </a:p>
          <a:p>
            <a:r>
              <a:rPr lang="en-US"/>
              <a:t>Attractive in general to have underlying theory be CP invariant</a:t>
            </a:r>
          </a:p>
          <a:p>
            <a:pPr lvl="1"/>
            <a:r>
              <a:rPr lang="en-US"/>
              <a:t>generate CP violation by spontaneous symmetry breaking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pPr eaLnBrk="1" hangingPunct="1"/>
            <a:r>
              <a:rPr lang="en-US" b="1" smtClean="0">
                <a:cs typeface="Times New Roman" pitchFamily="18" charset="0"/>
              </a:rPr>
              <a:t>EDM causes spin to precess in an electric field</a:t>
            </a:r>
            <a:r>
              <a:rPr lang="en-US" smtClean="0"/>
              <a:t> </a:t>
            </a:r>
          </a:p>
        </p:txBody>
      </p:sp>
      <p:grpSp>
        <p:nvGrpSpPr>
          <p:cNvPr id="2" name="Group 3"/>
          <p:cNvGrpSpPr>
            <a:grpSpLocks/>
          </p:cNvGrpSpPr>
          <p:nvPr/>
        </p:nvGrpSpPr>
        <p:grpSpPr bwMode="auto">
          <a:xfrm>
            <a:off x="1219200" y="2438400"/>
            <a:ext cx="6721475" cy="2438400"/>
            <a:chOff x="998" y="1824"/>
            <a:chExt cx="3602" cy="1215"/>
          </a:xfrm>
        </p:grpSpPr>
        <p:sp>
          <p:nvSpPr>
            <p:cNvPr id="39944" name="AutoShape 4"/>
            <p:cNvSpPr>
              <a:spLocks noChangeArrowheads="1"/>
            </p:cNvSpPr>
            <p:nvPr/>
          </p:nvSpPr>
          <p:spPr bwMode="auto">
            <a:xfrm>
              <a:off x="1612" y="2424"/>
              <a:ext cx="2988" cy="198"/>
            </a:xfrm>
            <a:prstGeom prst="rightArrow">
              <a:avLst>
                <a:gd name="adj1" fmla="val 49898"/>
                <a:gd name="adj2" fmla="val 229717"/>
              </a:avLst>
            </a:prstGeom>
            <a:gradFill rotWithShape="0">
              <a:gsLst>
                <a:gs pos="0">
                  <a:srgbClr val="339966"/>
                </a:gs>
                <a:gs pos="100000">
                  <a:srgbClr val="99CCB2"/>
                </a:gs>
              </a:gsLst>
              <a:lin ang="0" scaled="1"/>
            </a:gradFill>
            <a:ln w="9525">
              <a:miter lim="800000"/>
              <a:headEnd/>
              <a:tailEnd/>
            </a:ln>
            <a:scene3d>
              <a:camera prst="legacyObliqueFront">
                <a:rot lat="2400000" lon="0" rev="0"/>
              </a:camera>
              <a:lightRig rig="legacyFlat2" dir="t"/>
            </a:scene3d>
            <a:sp3d extrusionH="100000" prstMaterial="legacyPlastic">
              <a:bevelT w="13500" h="13500" prst="angle"/>
              <a:bevelB w="13500" h="13500" prst="angle"/>
              <a:extrusionClr>
                <a:srgbClr val="339966"/>
              </a:extrusionClr>
            </a:sp3d>
          </p:spPr>
          <p:txBody>
            <a:bodyPr>
              <a:flatTx/>
            </a:bodyPr>
            <a:lstStyle/>
            <a:p>
              <a:endParaRPr lang="en-US" baseline="0" smtClean="0">
                <a:solidFill>
                  <a:srgbClr val="FFFFFF"/>
                </a:solidFill>
              </a:endParaRPr>
            </a:p>
          </p:txBody>
        </p:sp>
        <p:sp>
          <p:nvSpPr>
            <p:cNvPr id="39945" name="Line 5"/>
            <p:cNvSpPr>
              <a:spLocks noChangeShapeType="1"/>
            </p:cNvSpPr>
            <p:nvPr/>
          </p:nvSpPr>
          <p:spPr bwMode="auto">
            <a:xfrm>
              <a:off x="3762" y="2526"/>
              <a:ext cx="252" cy="0"/>
            </a:xfrm>
            <a:prstGeom prst="line">
              <a:avLst/>
            </a:prstGeom>
            <a:noFill/>
            <a:ln w="38100">
              <a:solidFill>
                <a:srgbClr val="FF0000"/>
              </a:solidFill>
              <a:round/>
              <a:headEnd/>
              <a:tailEnd type="triangle" w="med" len="med"/>
            </a:ln>
            <a:scene3d>
              <a:camera prst="legacyObliqueFront">
                <a:rot lat="1200000" lon="19799993" rev="0"/>
              </a:camera>
              <a:lightRig rig="legacyFlat2" dir="t"/>
            </a:scene3d>
            <a:sp3d extrusionH="100000" prstMaterial="legacyPlastic">
              <a:bevelT w="13500" h="13500" prst="angle"/>
              <a:bevelB w="13500" h="13500" prst="angle"/>
              <a:extrusionClr>
                <a:srgbClr val="FF0000"/>
              </a:extrusionClr>
            </a:sp3d>
          </p:spPr>
          <p:txBody>
            <a:bodyPr>
              <a:flatTx/>
            </a:bodyPr>
            <a:lstStyle/>
            <a:p>
              <a:endParaRPr lang="en-US" baseline="0" smtClean="0">
                <a:solidFill>
                  <a:srgbClr val="FFFFFF"/>
                </a:solidFill>
              </a:endParaRPr>
            </a:p>
          </p:txBody>
        </p:sp>
        <p:sp>
          <p:nvSpPr>
            <p:cNvPr id="39946" name="AutoShape 6"/>
            <p:cNvSpPr>
              <a:spLocks noChangeArrowheads="1"/>
            </p:cNvSpPr>
            <p:nvPr/>
          </p:nvSpPr>
          <p:spPr bwMode="auto">
            <a:xfrm rot="-5400000">
              <a:off x="1429" y="2227"/>
              <a:ext cx="691" cy="102"/>
            </a:xfrm>
            <a:prstGeom prst="rightArrow">
              <a:avLst>
                <a:gd name="adj1" fmla="val 50000"/>
                <a:gd name="adj2" fmla="val 169363"/>
              </a:avLst>
            </a:prstGeom>
            <a:gradFill rotWithShape="0">
              <a:gsLst>
                <a:gs pos="0">
                  <a:srgbClr val="339966"/>
                </a:gs>
                <a:gs pos="100000">
                  <a:srgbClr val="99CCB2"/>
                </a:gs>
              </a:gsLst>
              <a:lin ang="0" scaled="1"/>
            </a:gradFill>
            <a:ln w="9525">
              <a:solidFill>
                <a:srgbClr val="000000"/>
              </a:solidFill>
              <a:miter lim="800000"/>
              <a:headEnd/>
              <a:tailEnd/>
            </a:ln>
          </p:spPr>
          <p:txBody>
            <a:bodyPr/>
            <a:lstStyle/>
            <a:p>
              <a:endParaRPr lang="en-US" baseline="0" smtClean="0">
                <a:solidFill>
                  <a:srgbClr val="FFFFFF"/>
                </a:solidFill>
              </a:endParaRPr>
            </a:p>
          </p:txBody>
        </p:sp>
        <p:sp>
          <p:nvSpPr>
            <p:cNvPr id="39947" name="Oval 7"/>
            <p:cNvSpPr>
              <a:spLocks noChangeArrowheads="1"/>
            </p:cNvSpPr>
            <p:nvPr/>
          </p:nvSpPr>
          <p:spPr bwMode="auto">
            <a:xfrm>
              <a:off x="1602" y="2343"/>
              <a:ext cx="346" cy="346"/>
            </a:xfrm>
            <a:prstGeom prst="ellipse">
              <a:avLst/>
            </a:prstGeom>
            <a:gradFill rotWithShape="0">
              <a:gsLst>
                <a:gs pos="0">
                  <a:srgbClr val="FFFFFF"/>
                </a:gs>
                <a:gs pos="100000">
                  <a:srgbClr val="000000"/>
                </a:gs>
              </a:gsLst>
              <a:lin ang="5400000" scaled="1"/>
            </a:gradFill>
            <a:ln w="9525">
              <a:solidFill>
                <a:srgbClr val="000000"/>
              </a:solidFill>
              <a:round/>
              <a:headEnd/>
              <a:tailEnd/>
            </a:ln>
          </p:spPr>
          <p:txBody>
            <a:bodyPr/>
            <a:lstStyle/>
            <a:p>
              <a:endParaRPr lang="en-US" baseline="0" smtClean="0">
                <a:solidFill>
                  <a:srgbClr val="FFFFFF"/>
                </a:solidFill>
              </a:endParaRPr>
            </a:p>
          </p:txBody>
        </p:sp>
        <p:sp>
          <p:nvSpPr>
            <p:cNvPr id="39948" name="Line 8"/>
            <p:cNvSpPr>
              <a:spLocks noChangeShapeType="1"/>
            </p:cNvSpPr>
            <p:nvPr/>
          </p:nvSpPr>
          <p:spPr bwMode="auto">
            <a:xfrm flipV="1">
              <a:off x="998" y="1824"/>
              <a:ext cx="0" cy="1158"/>
            </a:xfrm>
            <a:prstGeom prst="line">
              <a:avLst/>
            </a:prstGeom>
            <a:noFill/>
            <a:ln w="9525">
              <a:solidFill>
                <a:srgbClr val="000000"/>
              </a:solidFill>
              <a:round/>
              <a:headEnd/>
              <a:tailEnd type="triangle" w="med" len="med"/>
            </a:ln>
          </p:spPr>
          <p:txBody>
            <a:bodyPr/>
            <a:lstStyle/>
            <a:p>
              <a:endParaRPr lang="en-US" baseline="0" smtClean="0">
                <a:solidFill>
                  <a:srgbClr val="FFFFFF"/>
                </a:solidFill>
              </a:endParaRPr>
            </a:p>
          </p:txBody>
        </p:sp>
        <p:sp>
          <p:nvSpPr>
            <p:cNvPr id="39949" name="Line 9"/>
            <p:cNvSpPr>
              <a:spLocks noChangeShapeType="1"/>
            </p:cNvSpPr>
            <p:nvPr/>
          </p:nvSpPr>
          <p:spPr bwMode="auto">
            <a:xfrm flipV="1">
              <a:off x="1094" y="1824"/>
              <a:ext cx="0" cy="1158"/>
            </a:xfrm>
            <a:prstGeom prst="line">
              <a:avLst/>
            </a:prstGeom>
            <a:noFill/>
            <a:ln w="9525">
              <a:solidFill>
                <a:srgbClr val="000000"/>
              </a:solidFill>
              <a:round/>
              <a:headEnd/>
              <a:tailEnd type="triangle" w="med" len="med"/>
            </a:ln>
          </p:spPr>
          <p:txBody>
            <a:bodyPr/>
            <a:lstStyle/>
            <a:p>
              <a:endParaRPr lang="en-US" baseline="0" smtClean="0">
                <a:solidFill>
                  <a:srgbClr val="FFFFFF"/>
                </a:solidFill>
              </a:endParaRPr>
            </a:p>
          </p:txBody>
        </p:sp>
        <p:sp>
          <p:nvSpPr>
            <p:cNvPr id="39950" name="Line 10"/>
            <p:cNvSpPr>
              <a:spLocks noChangeShapeType="1"/>
            </p:cNvSpPr>
            <p:nvPr/>
          </p:nvSpPr>
          <p:spPr bwMode="auto">
            <a:xfrm flipV="1">
              <a:off x="1190" y="1824"/>
              <a:ext cx="0" cy="1158"/>
            </a:xfrm>
            <a:prstGeom prst="line">
              <a:avLst/>
            </a:prstGeom>
            <a:noFill/>
            <a:ln w="9525">
              <a:solidFill>
                <a:srgbClr val="000000"/>
              </a:solidFill>
              <a:round/>
              <a:headEnd/>
              <a:tailEnd type="triangle" w="med" len="med"/>
            </a:ln>
          </p:spPr>
          <p:txBody>
            <a:bodyPr/>
            <a:lstStyle/>
            <a:p>
              <a:endParaRPr lang="en-US" baseline="0" smtClean="0">
                <a:solidFill>
                  <a:srgbClr val="FFFFFF"/>
                </a:solidFill>
              </a:endParaRPr>
            </a:p>
          </p:txBody>
        </p:sp>
        <p:sp>
          <p:nvSpPr>
            <p:cNvPr id="39951" name="Line 11"/>
            <p:cNvSpPr>
              <a:spLocks noChangeShapeType="1"/>
            </p:cNvSpPr>
            <p:nvPr/>
          </p:nvSpPr>
          <p:spPr bwMode="auto">
            <a:xfrm flipV="1">
              <a:off x="1286" y="1824"/>
              <a:ext cx="0" cy="1158"/>
            </a:xfrm>
            <a:prstGeom prst="line">
              <a:avLst/>
            </a:prstGeom>
            <a:noFill/>
            <a:ln w="9525">
              <a:solidFill>
                <a:srgbClr val="000000"/>
              </a:solidFill>
              <a:round/>
              <a:headEnd/>
              <a:tailEnd type="triangle" w="med" len="med"/>
            </a:ln>
          </p:spPr>
          <p:txBody>
            <a:bodyPr/>
            <a:lstStyle/>
            <a:p>
              <a:endParaRPr lang="en-US" baseline="0" smtClean="0">
                <a:solidFill>
                  <a:srgbClr val="FFFFFF"/>
                </a:solidFill>
              </a:endParaRPr>
            </a:p>
          </p:txBody>
        </p:sp>
        <p:sp>
          <p:nvSpPr>
            <p:cNvPr id="39952" name="Line 12"/>
            <p:cNvSpPr>
              <a:spLocks noChangeShapeType="1"/>
            </p:cNvSpPr>
            <p:nvPr/>
          </p:nvSpPr>
          <p:spPr bwMode="auto">
            <a:xfrm flipV="1">
              <a:off x="1382" y="1824"/>
              <a:ext cx="0" cy="1158"/>
            </a:xfrm>
            <a:prstGeom prst="line">
              <a:avLst/>
            </a:prstGeom>
            <a:noFill/>
            <a:ln w="9525">
              <a:solidFill>
                <a:srgbClr val="000000"/>
              </a:solidFill>
              <a:round/>
              <a:headEnd/>
              <a:tailEnd type="triangle" w="med" len="med"/>
            </a:ln>
          </p:spPr>
          <p:txBody>
            <a:bodyPr/>
            <a:lstStyle/>
            <a:p>
              <a:endParaRPr lang="en-US" baseline="0" smtClean="0">
                <a:solidFill>
                  <a:srgbClr val="FFFFFF"/>
                </a:solidFill>
              </a:endParaRPr>
            </a:p>
          </p:txBody>
        </p:sp>
        <p:sp>
          <p:nvSpPr>
            <p:cNvPr id="39953" name="Text Box 13"/>
            <p:cNvSpPr txBox="1">
              <a:spLocks noChangeArrowheads="1"/>
            </p:cNvSpPr>
            <p:nvPr/>
          </p:nvSpPr>
          <p:spPr bwMode="auto">
            <a:xfrm>
              <a:off x="1870" y="2584"/>
              <a:ext cx="216" cy="288"/>
            </a:xfrm>
            <a:prstGeom prst="rect">
              <a:avLst/>
            </a:prstGeom>
            <a:noFill/>
            <a:ln w="9525">
              <a:noFill/>
              <a:miter lim="800000"/>
              <a:headEnd/>
              <a:tailEnd/>
            </a:ln>
          </p:spPr>
          <p:txBody>
            <a:bodyPr/>
            <a:lstStyle/>
            <a:p>
              <a:pPr eaLnBrk="0" hangingPunct="0"/>
              <a:endParaRPr lang="en-US" sz="1000" baseline="0" smtClean="0">
                <a:solidFill>
                  <a:srgbClr val="FFFFFF"/>
                </a:solidFill>
                <a:latin typeface="Times New Roman" pitchFamily="18" charset="0"/>
              </a:endParaRPr>
            </a:p>
          </p:txBody>
        </p:sp>
        <p:sp>
          <p:nvSpPr>
            <p:cNvPr id="39954" name="Oval 14"/>
            <p:cNvSpPr>
              <a:spLocks noChangeArrowheads="1"/>
            </p:cNvSpPr>
            <p:nvPr/>
          </p:nvSpPr>
          <p:spPr bwMode="auto">
            <a:xfrm>
              <a:off x="3436" y="2343"/>
              <a:ext cx="346" cy="346"/>
            </a:xfrm>
            <a:prstGeom prst="ellipse">
              <a:avLst/>
            </a:prstGeom>
            <a:gradFill rotWithShape="0">
              <a:gsLst>
                <a:gs pos="0">
                  <a:srgbClr val="FFFFFF"/>
                </a:gs>
                <a:gs pos="100000">
                  <a:srgbClr val="000000"/>
                </a:gs>
              </a:gsLst>
              <a:lin ang="5400000" scaled="1"/>
            </a:gradFill>
            <a:ln w="9525">
              <a:solidFill>
                <a:srgbClr val="000000"/>
              </a:solidFill>
              <a:round/>
              <a:headEnd/>
              <a:tailEnd/>
            </a:ln>
          </p:spPr>
          <p:txBody>
            <a:bodyPr/>
            <a:lstStyle/>
            <a:p>
              <a:endParaRPr lang="en-US" baseline="0" smtClean="0">
                <a:solidFill>
                  <a:srgbClr val="FFFFFF"/>
                </a:solidFill>
              </a:endParaRPr>
            </a:p>
          </p:txBody>
        </p:sp>
        <p:sp>
          <p:nvSpPr>
            <p:cNvPr id="39955" name="Oval 15"/>
            <p:cNvSpPr>
              <a:spLocks noChangeArrowheads="1"/>
            </p:cNvSpPr>
            <p:nvPr/>
          </p:nvSpPr>
          <p:spPr bwMode="auto">
            <a:xfrm>
              <a:off x="2213" y="2343"/>
              <a:ext cx="346" cy="346"/>
            </a:xfrm>
            <a:prstGeom prst="ellipse">
              <a:avLst/>
            </a:prstGeom>
            <a:gradFill rotWithShape="0">
              <a:gsLst>
                <a:gs pos="0">
                  <a:srgbClr val="FFFFFF"/>
                </a:gs>
                <a:gs pos="100000">
                  <a:srgbClr val="000000"/>
                </a:gs>
              </a:gsLst>
              <a:lin ang="5400000" scaled="1"/>
            </a:gradFill>
            <a:ln w="9525">
              <a:solidFill>
                <a:srgbClr val="000000"/>
              </a:solidFill>
              <a:round/>
              <a:headEnd/>
              <a:tailEnd/>
            </a:ln>
          </p:spPr>
          <p:txBody>
            <a:bodyPr/>
            <a:lstStyle/>
            <a:p>
              <a:endParaRPr lang="en-US" baseline="0" smtClean="0">
                <a:solidFill>
                  <a:srgbClr val="FFFFFF"/>
                </a:solidFill>
              </a:endParaRPr>
            </a:p>
          </p:txBody>
        </p:sp>
        <p:sp>
          <p:nvSpPr>
            <p:cNvPr id="39956" name="Oval 16"/>
            <p:cNvSpPr>
              <a:spLocks noChangeArrowheads="1"/>
            </p:cNvSpPr>
            <p:nvPr/>
          </p:nvSpPr>
          <p:spPr bwMode="auto">
            <a:xfrm>
              <a:off x="2788" y="2343"/>
              <a:ext cx="346" cy="346"/>
            </a:xfrm>
            <a:prstGeom prst="ellipse">
              <a:avLst/>
            </a:prstGeom>
            <a:gradFill rotWithShape="0">
              <a:gsLst>
                <a:gs pos="0">
                  <a:srgbClr val="FFFFFF"/>
                </a:gs>
                <a:gs pos="100000">
                  <a:srgbClr val="000000"/>
                </a:gs>
              </a:gsLst>
              <a:lin ang="5400000" scaled="1"/>
            </a:gradFill>
            <a:ln w="9525">
              <a:solidFill>
                <a:srgbClr val="000000"/>
              </a:solidFill>
              <a:round/>
              <a:headEnd/>
              <a:tailEnd/>
            </a:ln>
          </p:spPr>
          <p:txBody>
            <a:bodyPr/>
            <a:lstStyle/>
            <a:p>
              <a:endParaRPr lang="en-US" baseline="0" smtClean="0">
                <a:solidFill>
                  <a:srgbClr val="FFFFFF"/>
                </a:solidFill>
              </a:endParaRPr>
            </a:p>
          </p:txBody>
        </p:sp>
        <p:sp>
          <p:nvSpPr>
            <p:cNvPr id="39957" name="Line 17"/>
            <p:cNvSpPr>
              <a:spLocks noChangeShapeType="1"/>
            </p:cNvSpPr>
            <p:nvPr/>
          </p:nvSpPr>
          <p:spPr bwMode="auto">
            <a:xfrm>
              <a:off x="1714" y="2592"/>
              <a:ext cx="252" cy="0"/>
            </a:xfrm>
            <a:prstGeom prst="line">
              <a:avLst/>
            </a:prstGeom>
            <a:noFill/>
            <a:ln w="38100">
              <a:solidFill>
                <a:srgbClr val="FF0000"/>
              </a:solidFill>
              <a:round/>
              <a:headEnd/>
              <a:tailEnd type="triangle" w="med" len="med"/>
            </a:ln>
            <a:scene3d>
              <a:camera prst="legacyObliqueFront">
                <a:rot lat="1500000" lon="4200000" rev="0"/>
              </a:camera>
              <a:lightRig rig="legacyFlat2" dir="t"/>
            </a:scene3d>
            <a:sp3d extrusionH="100000" prstMaterial="legacyPlastic">
              <a:bevelT w="13500" h="13500" prst="angle"/>
              <a:bevelB w="13500" h="13500" prst="angle"/>
              <a:extrusionClr>
                <a:srgbClr val="FF0000"/>
              </a:extrusionClr>
            </a:sp3d>
          </p:spPr>
          <p:txBody>
            <a:bodyPr>
              <a:flatTx/>
            </a:bodyPr>
            <a:lstStyle/>
            <a:p>
              <a:endParaRPr lang="en-US" baseline="0" smtClean="0">
                <a:solidFill>
                  <a:srgbClr val="FFFFFF"/>
                </a:solidFill>
              </a:endParaRPr>
            </a:p>
          </p:txBody>
        </p:sp>
        <p:sp>
          <p:nvSpPr>
            <p:cNvPr id="39958" name="Line 18"/>
            <p:cNvSpPr>
              <a:spLocks noChangeShapeType="1"/>
            </p:cNvSpPr>
            <p:nvPr/>
          </p:nvSpPr>
          <p:spPr bwMode="auto">
            <a:xfrm>
              <a:off x="2446" y="2568"/>
              <a:ext cx="252" cy="0"/>
            </a:xfrm>
            <a:prstGeom prst="line">
              <a:avLst/>
            </a:prstGeom>
            <a:noFill/>
            <a:ln w="38100">
              <a:solidFill>
                <a:srgbClr val="FF0000"/>
              </a:solidFill>
              <a:round/>
              <a:headEnd/>
              <a:tailEnd type="triangle" w="med" len="med"/>
            </a:ln>
            <a:scene3d>
              <a:camera prst="legacyObliqueFront">
                <a:rot lat="1200000" lon="2400000" rev="0"/>
              </a:camera>
              <a:lightRig rig="legacyFlat2" dir="t"/>
            </a:scene3d>
            <a:sp3d extrusionH="100000" prstMaterial="legacyPlastic">
              <a:bevelT w="13500" h="13500" prst="angle"/>
              <a:bevelB w="13500" h="13500" prst="angle"/>
              <a:extrusionClr>
                <a:srgbClr val="FF0000"/>
              </a:extrusionClr>
            </a:sp3d>
          </p:spPr>
          <p:txBody>
            <a:bodyPr>
              <a:flatTx/>
            </a:bodyPr>
            <a:lstStyle/>
            <a:p>
              <a:endParaRPr lang="en-US" baseline="0" smtClean="0">
                <a:solidFill>
                  <a:srgbClr val="FFFFFF"/>
                </a:solidFill>
              </a:endParaRPr>
            </a:p>
          </p:txBody>
        </p:sp>
        <p:sp>
          <p:nvSpPr>
            <p:cNvPr id="39959" name="Line 19"/>
            <p:cNvSpPr>
              <a:spLocks noChangeShapeType="1"/>
            </p:cNvSpPr>
            <p:nvPr/>
          </p:nvSpPr>
          <p:spPr bwMode="auto">
            <a:xfrm>
              <a:off x="3142" y="2550"/>
              <a:ext cx="252" cy="0"/>
            </a:xfrm>
            <a:prstGeom prst="line">
              <a:avLst/>
            </a:prstGeom>
            <a:noFill/>
            <a:ln w="38100">
              <a:solidFill>
                <a:srgbClr val="FF0000"/>
              </a:solidFill>
              <a:round/>
              <a:headEnd/>
              <a:tailEnd type="triangle" w="med" len="med"/>
            </a:ln>
            <a:scene3d>
              <a:camera prst="legacyObliqueFront">
                <a:rot lat="1200000" lon="0" rev="0"/>
              </a:camera>
              <a:lightRig rig="legacyFlat2" dir="t"/>
            </a:scene3d>
            <a:sp3d extrusionH="100000" prstMaterial="legacyPlastic">
              <a:bevelT w="13500" h="13500" prst="angle"/>
              <a:bevelB w="13500" h="13500" prst="angle"/>
              <a:extrusionClr>
                <a:srgbClr val="FF0000"/>
              </a:extrusionClr>
            </a:sp3d>
          </p:spPr>
          <p:txBody>
            <a:bodyPr>
              <a:flatTx/>
            </a:bodyPr>
            <a:lstStyle/>
            <a:p>
              <a:endParaRPr lang="en-US" baseline="0" smtClean="0">
                <a:solidFill>
                  <a:srgbClr val="FFFFFF"/>
                </a:solidFill>
              </a:endParaRPr>
            </a:p>
          </p:txBody>
        </p:sp>
        <p:sp>
          <p:nvSpPr>
            <p:cNvPr id="39960" name="AutoShape 20"/>
            <p:cNvSpPr>
              <a:spLocks noChangeArrowheads="1"/>
            </p:cNvSpPr>
            <p:nvPr/>
          </p:nvSpPr>
          <p:spPr bwMode="auto">
            <a:xfrm rot="5400000">
              <a:off x="1484" y="2667"/>
              <a:ext cx="606" cy="138"/>
            </a:xfrm>
            <a:prstGeom prst="rightArrow">
              <a:avLst>
                <a:gd name="adj1" fmla="val 50000"/>
                <a:gd name="adj2" fmla="val 109783"/>
              </a:avLst>
            </a:prstGeom>
            <a:gradFill rotWithShape="0">
              <a:gsLst>
                <a:gs pos="0">
                  <a:srgbClr val="339966"/>
                </a:gs>
                <a:gs pos="100000">
                  <a:srgbClr val="99CCB2"/>
                </a:gs>
              </a:gsLst>
              <a:lin ang="0" scaled="1"/>
            </a:gradFill>
            <a:ln w="9525">
              <a:miter lim="800000"/>
              <a:headEnd/>
              <a:tailEnd/>
            </a:ln>
            <a:scene3d>
              <a:camera prst="legacyObliqueFront">
                <a:rot lat="17099992" lon="0" rev="0"/>
              </a:camera>
              <a:lightRig rig="legacyFlat3" dir="b"/>
            </a:scene3d>
            <a:sp3d extrusionH="100000" prstMaterial="legacyMatte">
              <a:bevelT w="13500" h="13500" prst="angle"/>
              <a:bevelB w="13500" h="13500" prst="angle"/>
              <a:extrusionClr>
                <a:srgbClr val="339966"/>
              </a:extrusionClr>
            </a:sp3d>
          </p:spPr>
          <p:txBody>
            <a:bodyPr>
              <a:flatTx/>
            </a:bodyPr>
            <a:lstStyle/>
            <a:p>
              <a:endParaRPr lang="en-US" baseline="0" smtClean="0">
                <a:solidFill>
                  <a:srgbClr val="FFFFFF"/>
                </a:solidFill>
              </a:endParaRPr>
            </a:p>
          </p:txBody>
        </p:sp>
      </p:grpSp>
      <p:sp>
        <p:nvSpPr>
          <p:cNvPr id="39940" name="Text Box 21"/>
          <p:cNvSpPr txBox="1">
            <a:spLocks noChangeArrowheads="1"/>
          </p:cNvSpPr>
          <p:nvPr/>
        </p:nvSpPr>
        <p:spPr bwMode="auto">
          <a:xfrm>
            <a:off x="685800" y="3200400"/>
            <a:ext cx="381000" cy="457200"/>
          </a:xfrm>
          <a:prstGeom prst="rect">
            <a:avLst/>
          </a:prstGeom>
          <a:solidFill>
            <a:schemeClr val="tx2"/>
          </a:solidFill>
          <a:ln w="9525">
            <a:noFill/>
            <a:miter lim="800000"/>
            <a:headEnd/>
            <a:tailEnd/>
          </a:ln>
        </p:spPr>
        <p:txBody>
          <a:bodyPr>
            <a:spAutoFit/>
          </a:bodyPr>
          <a:lstStyle/>
          <a:p>
            <a:pPr>
              <a:spcBef>
                <a:spcPct val="50000"/>
              </a:spcBef>
            </a:pPr>
            <a:r>
              <a:rPr lang="en-US" sz="2400" b="1" i="1" baseline="0" smtClean="0">
                <a:solidFill>
                  <a:srgbClr val="000000"/>
                </a:solidFill>
                <a:latin typeface="Times New Roman" pitchFamily="18" charset="0"/>
              </a:rPr>
              <a:t>E</a:t>
            </a:r>
          </a:p>
        </p:txBody>
      </p:sp>
      <p:sp>
        <p:nvSpPr>
          <p:cNvPr id="39941" name="Text Box 22"/>
          <p:cNvSpPr txBox="1">
            <a:spLocks noChangeArrowheads="1"/>
          </p:cNvSpPr>
          <p:nvPr/>
        </p:nvSpPr>
        <p:spPr bwMode="auto">
          <a:xfrm>
            <a:off x="2514600" y="4724400"/>
            <a:ext cx="381000" cy="457200"/>
          </a:xfrm>
          <a:prstGeom prst="rect">
            <a:avLst/>
          </a:prstGeom>
          <a:solidFill>
            <a:schemeClr val="tx2"/>
          </a:solidFill>
          <a:ln w="9525">
            <a:noFill/>
            <a:miter lim="800000"/>
            <a:headEnd/>
            <a:tailEnd/>
          </a:ln>
        </p:spPr>
        <p:txBody>
          <a:bodyPr>
            <a:spAutoFit/>
          </a:bodyPr>
          <a:lstStyle/>
          <a:p>
            <a:pPr>
              <a:spcBef>
                <a:spcPct val="50000"/>
              </a:spcBef>
            </a:pPr>
            <a:r>
              <a:rPr lang="en-US" sz="2400" b="1" i="1" baseline="0" smtClean="0">
                <a:solidFill>
                  <a:srgbClr val="000000"/>
                </a:solidFill>
                <a:latin typeface="Times New Roman" pitchFamily="18" charset="0"/>
              </a:rPr>
              <a:t>x</a:t>
            </a:r>
          </a:p>
        </p:txBody>
      </p:sp>
      <p:sp>
        <p:nvSpPr>
          <p:cNvPr id="39942" name="Text Box 23"/>
          <p:cNvSpPr txBox="1">
            <a:spLocks noChangeArrowheads="1"/>
          </p:cNvSpPr>
          <p:nvPr/>
        </p:nvSpPr>
        <p:spPr bwMode="auto">
          <a:xfrm>
            <a:off x="7696200" y="3962400"/>
            <a:ext cx="381000" cy="457200"/>
          </a:xfrm>
          <a:prstGeom prst="rect">
            <a:avLst/>
          </a:prstGeom>
          <a:solidFill>
            <a:schemeClr val="tx2"/>
          </a:solidFill>
          <a:ln w="9525">
            <a:noFill/>
            <a:miter lim="800000"/>
            <a:headEnd/>
            <a:tailEnd/>
          </a:ln>
        </p:spPr>
        <p:txBody>
          <a:bodyPr>
            <a:spAutoFit/>
          </a:bodyPr>
          <a:lstStyle/>
          <a:p>
            <a:pPr>
              <a:spcBef>
                <a:spcPct val="50000"/>
              </a:spcBef>
            </a:pPr>
            <a:r>
              <a:rPr lang="en-US" sz="2400" b="1" i="1" baseline="0" smtClean="0">
                <a:solidFill>
                  <a:srgbClr val="000000"/>
                </a:solidFill>
                <a:latin typeface="Times New Roman" pitchFamily="18" charset="0"/>
              </a:rPr>
              <a:t>y</a:t>
            </a:r>
          </a:p>
        </p:txBody>
      </p:sp>
      <p:sp>
        <p:nvSpPr>
          <p:cNvPr id="39943" name="Text Box 24"/>
          <p:cNvSpPr txBox="1">
            <a:spLocks noChangeArrowheads="1"/>
          </p:cNvSpPr>
          <p:nvPr/>
        </p:nvSpPr>
        <p:spPr bwMode="auto">
          <a:xfrm>
            <a:off x="2819400" y="2362200"/>
            <a:ext cx="381000" cy="457200"/>
          </a:xfrm>
          <a:prstGeom prst="rect">
            <a:avLst/>
          </a:prstGeom>
          <a:solidFill>
            <a:schemeClr val="tx2"/>
          </a:solidFill>
          <a:ln w="9525">
            <a:noFill/>
            <a:miter lim="800000"/>
            <a:headEnd/>
            <a:tailEnd/>
          </a:ln>
        </p:spPr>
        <p:txBody>
          <a:bodyPr>
            <a:spAutoFit/>
          </a:bodyPr>
          <a:lstStyle/>
          <a:p>
            <a:pPr>
              <a:spcBef>
                <a:spcPct val="50000"/>
              </a:spcBef>
            </a:pPr>
            <a:r>
              <a:rPr lang="en-US" sz="2400" b="1" i="1" baseline="0" smtClean="0">
                <a:solidFill>
                  <a:srgbClr val="000000"/>
                </a:solidFill>
                <a:latin typeface="Times New Roman" pitchFamily="18" charset="0"/>
              </a:rPr>
              <a:t>z</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0.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fornian FB"/>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 typeface="Times New Roman" pitchFamily="18" charset="0"/>
          <a:buNone/>
          <a:tabLst/>
          <a:defRPr kumimoji="0" lang="en-US"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 typeface="Times New Roman" pitchFamily="18" charset="0"/>
          <a:buNone/>
          <a:tabLst/>
          <a:defRPr kumimoji="0" lang="en-US"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6.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Foundry</Template>
  <TotalTime>51294</TotalTime>
  <Words>2150</Words>
  <Application>Microsoft Office PowerPoint</Application>
  <PresentationFormat>On-screen Show (4:3)</PresentationFormat>
  <Paragraphs>447</Paragraphs>
  <Slides>60</Slides>
  <Notes>6</Notes>
  <HiddenSlides>0</HiddenSlides>
  <MMClips>0</MMClips>
  <ScaleCrop>false</ScaleCrop>
  <HeadingPairs>
    <vt:vector size="6" baseType="variant">
      <vt:variant>
        <vt:lpstr>Theme</vt:lpstr>
      </vt:variant>
      <vt:variant>
        <vt:i4>10</vt:i4>
      </vt:variant>
      <vt:variant>
        <vt:lpstr>Embedded OLE Servers</vt:lpstr>
      </vt:variant>
      <vt:variant>
        <vt:i4>3</vt:i4>
      </vt:variant>
      <vt:variant>
        <vt:lpstr>Slide Titles</vt:lpstr>
      </vt:variant>
      <vt:variant>
        <vt:i4>60</vt:i4>
      </vt:variant>
    </vt:vector>
  </HeadingPairs>
  <TitlesOfParts>
    <vt:vector size="73" baseType="lpstr">
      <vt:lpstr>Foundry</vt:lpstr>
      <vt:lpstr>1_Default Design</vt:lpstr>
      <vt:lpstr>2_Default Design</vt:lpstr>
      <vt:lpstr>3_Default Design</vt:lpstr>
      <vt:lpstr>4_Default Design</vt:lpstr>
      <vt:lpstr>5_Default Design</vt:lpstr>
      <vt:lpstr>Default Design</vt:lpstr>
      <vt:lpstr>11_Serene</vt:lpstr>
      <vt:lpstr>Apex</vt:lpstr>
      <vt:lpstr>Technic</vt:lpstr>
      <vt:lpstr>Equation</vt:lpstr>
      <vt:lpstr>Microsoft Equation 3.0</vt:lpstr>
      <vt:lpstr>Photo Editor Photo</vt:lpstr>
      <vt:lpstr>Polarized nuclear target based on parahydrogen induced polarization</vt:lpstr>
      <vt:lpstr>Slide 2</vt:lpstr>
      <vt:lpstr>From yeV to TeV: Search for the Neutron Electric Dipole Moment ASU, Berkeley, Boston, Brown, Caltech, Duke, HMI, Illinois, Indiana, Kentucky, MSU, LANL, Maryland, MIT, NCSU, ORNL, SFU, Yale</vt:lpstr>
      <vt:lpstr>Permanent EDM of a particle contradicts both  P- and T-invariance </vt:lpstr>
      <vt:lpstr>But what about polar molecules?</vt:lpstr>
      <vt:lpstr>“Permanent” EDM of KRb</vt:lpstr>
      <vt:lpstr>T violation and EDM</vt:lpstr>
      <vt:lpstr>Beyond Std. Model</vt:lpstr>
      <vt:lpstr>EDM causes spin to precess in an electric field </vt:lpstr>
      <vt:lpstr>Universal Statistical Sensitivity Formula</vt:lpstr>
      <vt:lpstr>EDM limits:  state-of-the-art</vt:lpstr>
      <vt:lpstr>EDM of the Electron</vt:lpstr>
      <vt:lpstr>Professor  Eugene D. Commins</vt:lpstr>
      <vt:lpstr>Nuclear EDM</vt:lpstr>
      <vt:lpstr>Neutron EDM</vt:lpstr>
      <vt:lpstr>Neutron EDM: the time line</vt:lpstr>
      <vt:lpstr>Prof. Norman F. Ramsey  (1915–2011)</vt:lpstr>
      <vt:lpstr>Ultra-Cold Neutrons (UCN)</vt:lpstr>
      <vt:lpstr>The ILL n-EDM Experiment </vt:lpstr>
      <vt:lpstr>Slide 20</vt:lpstr>
      <vt:lpstr>UCN Source</vt:lpstr>
      <vt:lpstr>Neutron EDM Experiment: Trapping Neutrons</vt:lpstr>
      <vt:lpstr>Neutron EDM Experiment: Neutron Precession</vt:lpstr>
      <vt:lpstr>Neutron EDM Experiment: Precession Measurement</vt:lpstr>
      <vt:lpstr>Neutron EDM Experiment: Precession Measurement</vt:lpstr>
      <vt:lpstr>Neutron EDM Experiment: Precession Measurement </vt:lpstr>
      <vt:lpstr>Neutron EDM Experiment: EDM Measurement</vt:lpstr>
      <vt:lpstr>nEDM@SNS: Experiment Overview Concept: Golub and Lamoreaux, Phys. Rep. 237 (1994) 1</vt:lpstr>
      <vt:lpstr>nEDM@SNS: Experiment Overview Concept: Golub and Lamoreaux, Phys. Rep. 237 (1994) 1</vt:lpstr>
      <vt:lpstr>Experiment Statistics</vt:lpstr>
      <vt:lpstr>nEDM at SNS</vt:lpstr>
      <vt:lpstr>nEDM at SNS</vt:lpstr>
      <vt:lpstr>Apparatus Overview</vt:lpstr>
      <vt:lpstr>little Hadron Collider</vt:lpstr>
      <vt:lpstr>Sensitivity Estimates</vt:lpstr>
      <vt:lpstr>Doug Beck’s Summary</vt:lpstr>
      <vt:lpstr>Berkeley involvement</vt:lpstr>
      <vt:lpstr>Accurate E-reversal, stability and field-monitoring are essential!</vt:lpstr>
      <vt:lpstr>E-field requirements</vt:lpstr>
      <vt:lpstr>The Kerr Effect </vt:lpstr>
      <vt:lpstr>Electric Field Measurement</vt:lpstr>
      <vt:lpstr>Test set-up at Berkeley</vt:lpstr>
      <vt:lpstr>Results: LN2 Kerr constant</vt:lpstr>
      <vt:lpstr>LHe Kerr Constant Measurements</vt:lpstr>
      <vt:lpstr>Slide 45</vt:lpstr>
      <vt:lpstr>Fiberized Magnetometer for nEDM</vt:lpstr>
      <vt:lpstr>Performance:</vt:lpstr>
      <vt:lpstr>Performance (in actual noisy environment@CalTech)</vt:lpstr>
      <vt:lpstr>nEDM magnetometer people</vt:lpstr>
      <vt:lpstr>UCN sources for nEDM: a view of a (well connected) dilettant     with thanks to: Peter fierlinger, tim chupp, douglas beck, and Geoff greene </vt:lpstr>
      <vt:lpstr>UCN sources for nEDM</vt:lpstr>
      <vt:lpstr>Slide 52</vt:lpstr>
      <vt:lpstr>UCN sources for nEDM</vt:lpstr>
      <vt:lpstr>UCN sources for nEDM</vt:lpstr>
      <vt:lpstr>UCN sources for nEDM</vt:lpstr>
      <vt:lpstr>Spallation Neutron Source (SNS)</vt:lpstr>
      <vt:lpstr>UCN sources for nEDM</vt:lpstr>
      <vt:lpstr>Slide 58</vt:lpstr>
      <vt:lpstr>UCN sources for nEDM</vt:lpstr>
      <vt:lpstr>UCN sources for nEDM</vt:lpstr>
    </vt:vector>
  </TitlesOfParts>
  <Company>UIUC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Subsystem</dc:title>
  <dc:creator>Douglas Beck</dc:creator>
  <cp:lastModifiedBy>Dmitry Budker</cp:lastModifiedBy>
  <cp:revision>824</cp:revision>
  <dcterms:created xsi:type="dcterms:W3CDTF">2006-01-24T23:16:35Z</dcterms:created>
  <dcterms:modified xsi:type="dcterms:W3CDTF">2012-04-08T23:15:53Z</dcterms:modified>
</cp:coreProperties>
</file>