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59" r:id="rId4"/>
    <p:sldId id="269" r:id="rId5"/>
    <p:sldId id="266" r:id="rId6"/>
    <p:sldId id="258" r:id="rId7"/>
    <p:sldId id="293" r:id="rId8"/>
    <p:sldId id="271" r:id="rId9"/>
    <p:sldId id="257" r:id="rId10"/>
    <p:sldId id="274" r:id="rId11"/>
    <p:sldId id="283" r:id="rId12"/>
    <p:sldId id="284" r:id="rId13"/>
    <p:sldId id="285" r:id="rId14"/>
    <p:sldId id="286" r:id="rId15"/>
    <p:sldId id="273" r:id="rId16"/>
    <p:sldId id="275" r:id="rId17"/>
    <p:sldId id="287" r:id="rId18"/>
    <p:sldId id="288" r:id="rId19"/>
    <p:sldId id="290" r:id="rId20"/>
    <p:sldId id="301" r:id="rId21"/>
    <p:sldId id="295" r:id="rId22"/>
    <p:sldId id="291" r:id="rId23"/>
    <p:sldId id="297" r:id="rId24"/>
    <p:sldId id="298" r:id="rId25"/>
    <p:sldId id="299" r:id="rId26"/>
    <p:sldId id="300" r:id="rId27"/>
    <p:sldId id="296" r:id="rId28"/>
    <p:sldId id="279" r:id="rId29"/>
    <p:sldId id="280" r:id="rId30"/>
    <p:sldId id="270" r:id="rId31"/>
    <p:sldId id="263" r:id="rId32"/>
    <p:sldId id="294" r:id="rId33"/>
    <p:sldId id="27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15" autoAdjust="0"/>
    <p:restoredTop sz="90909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urrill\Desktop\650%20MHz%20Project%20X\Single%20Cell%20Cavity%20Data%20Summary%204_4_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burrill\Documents\650%20MHz%20Project%20X\650MHz_B_Test%20%231a%20(Autosaved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burrill\Documents\650%20MHz%20Project%20X\650MHz_B_Test%20%231a%20(Autosav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650 MHz Single Cell 2K Testing Summary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04387659089784"/>
          <c:y val="8.5293250380739441E-2"/>
          <c:w val="0.73541920467488731"/>
          <c:h val="0.79388013998250218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650MHz-b R&amp;D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Sheet1!$C$4:$C$32</c:f>
              <c:numCache>
                <c:formatCode>General</c:formatCode>
                <c:ptCount val="29"/>
                <c:pt idx="0">
                  <c:v>5.8923926229407897</c:v>
                </c:pt>
                <c:pt idx="1">
                  <c:v>7.7364430809032871</c:v>
                </c:pt>
                <c:pt idx="2">
                  <c:v>9.0195888310522001</c:v>
                </c:pt>
                <c:pt idx="3">
                  <c:v>9.2580331702809531</c:v>
                </c:pt>
                <c:pt idx="4">
                  <c:v>9.6799381850705633</c:v>
                </c:pt>
                <c:pt idx="5">
                  <c:v>7.7129351472482837</c:v>
                </c:pt>
                <c:pt idx="6">
                  <c:v>6.6126566666633577</c:v>
                </c:pt>
                <c:pt idx="7">
                  <c:v>4.7757606501393592</c:v>
                </c:pt>
                <c:pt idx="8">
                  <c:v>4.2099083564659594</c:v>
                </c:pt>
                <c:pt idx="9">
                  <c:v>3.5754776094423635</c:v>
                </c:pt>
                <c:pt idx="10">
                  <c:v>3.0729069166439777</c:v>
                </c:pt>
                <c:pt idx="11">
                  <c:v>2.568151577402499</c:v>
                </c:pt>
                <c:pt idx="12">
                  <c:v>2.2109822749272467</c:v>
                </c:pt>
                <c:pt idx="13">
                  <c:v>1.7341150179670179</c:v>
                </c:pt>
                <c:pt idx="14">
                  <c:v>1.3065067563822546</c:v>
                </c:pt>
                <c:pt idx="15">
                  <c:v>9.2971793625173866</c:v>
                </c:pt>
                <c:pt idx="16">
                  <c:v>8.2498779629677053</c:v>
                </c:pt>
                <c:pt idx="17">
                  <c:v>9.3749813830435311</c:v>
                </c:pt>
                <c:pt idx="18">
                  <c:v>9.3749813830435311</c:v>
                </c:pt>
                <c:pt idx="19">
                  <c:v>12.525774947208209</c:v>
                </c:pt>
                <c:pt idx="20">
                  <c:v>10.847639306368993</c:v>
                </c:pt>
                <c:pt idx="21">
                  <c:v>15.222047413478229</c:v>
                </c:pt>
                <c:pt idx="22">
                  <c:v>16.938551801577844</c:v>
                </c:pt>
                <c:pt idx="23">
                  <c:v>18.318871514373409</c:v>
                </c:pt>
                <c:pt idx="24">
                  <c:v>19.303515620652067</c:v>
                </c:pt>
                <c:pt idx="25">
                  <c:v>20.631297274842531</c:v>
                </c:pt>
                <c:pt idx="26">
                  <c:v>21.391833198255448</c:v>
                </c:pt>
                <c:pt idx="27">
                  <c:v>21.577779141207948</c:v>
                </c:pt>
                <c:pt idx="28">
                  <c:v>13.50251254826289</c:v>
                </c:pt>
              </c:numCache>
            </c:numRef>
          </c:xVal>
          <c:yVal>
            <c:numRef>
              <c:f>Sheet1!$D$4:$D$32</c:f>
              <c:numCache>
                <c:formatCode>General</c:formatCode>
                <c:ptCount val="29"/>
                <c:pt idx="0">
                  <c:v>49903364173.41333</c:v>
                </c:pt>
                <c:pt idx="1">
                  <c:v>49210399809.123787</c:v>
                </c:pt>
                <c:pt idx="2">
                  <c:v>20145075973.483025</c:v>
                </c:pt>
                <c:pt idx="3">
                  <c:v>19662026514.989376</c:v>
                </c:pt>
                <c:pt idx="4">
                  <c:v>42743557337.230194</c:v>
                </c:pt>
                <c:pt idx="5">
                  <c:v>47094354144.62973</c:v>
                </c:pt>
                <c:pt idx="6">
                  <c:v>48772167170.270485</c:v>
                </c:pt>
                <c:pt idx="7">
                  <c:v>50512323136.949966</c:v>
                </c:pt>
                <c:pt idx="8">
                  <c:v>50722334911.746155</c:v>
                </c:pt>
                <c:pt idx="9">
                  <c:v>51296129071.6744</c:v>
                </c:pt>
                <c:pt idx="10">
                  <c:v>51723435013.761436</c:v>
                </c:pt>
                <c:pt idx="11">
                  <c:v>51624627851.348045</c:v>
                </c:pt>
                <c:pt idx="12">
                  <c:v>51353333972.095894</c:v>
                </c:pt>
                <c:pt idx="13">
                  <c:v>50803216625.131065</c:v>
                </c:pt>
                <c:pt idx="14">
                  <c:v>48499464528.456337</c:v>
                </c:pt>
                <c:pt idx="15">
                  <c:v>42912521915.987564</c:v>
                </c:pt>
                <c:pt idx="16">
                  <c:v>45594009843.093506</c:v>
                </c:pt>
                <c:pt idx="17">
                  <c:v>29490130255.918827</c:v>
                </c:pt>
                <c:pt idx="18">
                  <c:v>20891814079.407009</c:v>
                </c:pt>
                <c:pt idx="19">
                  <c:v>37477259832.250343</c:v>
                </c:pt>
                <c:pt idx="20">
                  <c:v>40047327613.999962</c:v>
                </c:pt>
                <c:pt idx="21">
                  <c:v>33160346827.393524</c:v>
                </c:pt>
                <c:pt idx="22">
                  <c:v>31073553436.41959</c:v>
                </c:pt>
                <c:pt idx="23">
                  <c:v>28575839313.829151</c:v>
                </c:pt>
                <c:pt idx="24">
                  <c:v>26584198355.817406</c:v>
                </c:pt>
                <c:pt idx="25">
                  <c:v>24136568660.164726</c:v>
                </c:pt>
                <c:pt idx="26">
                  <c:v>21366209375.411655</c:v>
                </c:pt>
                <c:pt idx="27">
                  <c:v>20562260062.611404</c:v>
                </c:pt>
                <c:pt idx="28">
                  <c:v>37037106750.593834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Sheet1!$E$2</c:f>
              <c:strCache>
                <c:ptCount val="1"/>
                <c:pt idx="0">
                  <c:v>650MHz-c R&amp;D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Sheet1!$E$4:$E$32</c:f>
              <c:numCache>
                <c:formatCode>General</c:formatCode>
                <c:ptCount val="29"/>
                <c:pt idx="0">
                  <c:v>3.6065635163795551</c:v>
                </c:pt>
                <c:pt idx="1">
                  <c:v>1.5253314280809243</c:v>
                </c:pt>
                <c:pt idx="2">
                  <c:v>2.0872438304775107</c:v>
                </c:pt>
                <c:pt idx="3">
                  <c:v>2.8577348353091794</c:v>
                </c:pt>
                <c:pt idx="4">
                  <c:v>2.8740804490860086</c:v>
                </c:pt>
                <c:pt idx="5">
                  <c:v>3.2990391807958535</c:v>
                </c:pt>
                <c:pt idx="6">
                  <c:v>4.4180038591834663</c:v>
                </c:pt>
                <c:pt idx="7">
                  <c:v>5.8611444493014844</c:v>
                </c:pt>
                <c:pt idx="8">
                  <c:v>8.7114253421507826</c:v>
                </c:pt>
                <c:pt idx="9">
                  <c:v>7.863550448750213</c:v>
                </c:pt>
                <c:pt idx="10">
                  <c:v>6.8898200048053733</c:v>
                </c:pt>
                <c:pt idx="11">
                  <c:v>8.8536620970441451</c:v>
                </c:pt>
                <c:pt idx="12">
                  <c:v>9.3844891467845546</c:v>
                </c:pt>
                <c:pt idx="13">
                  <c:v>9.6793614912786481</c:v>
                </c:pt>
                <c:pt idx="14">
                  <c:v>12.865421434448418</c:v>
                </c:pt>
                <c:pt idx="15">
                  <c:v>12.865421434448418</c:v>
                </c:pt>
                <c:pt idx="16">
                  <c:v>13.224525419607678</c:v>
                </c:pt>
                <c:pt idx="17">
                  <c:v>10.92953793947993</c:v>
                </c:pt>
                <c:pt idx="18">
                  <c:v>12.23715294263166</c:v>
                </c:pt>
                <c:pt idx="19">
                  <c:v>10.105550077949459</c:v>
                </c:pt>
                <c:pt idx="20">
                  <c:v>12.389330639566957</c:v>
                </c:pt>
                <c:pt idx="21">
                  <c:v>12.499138941133761</c:v>
                </c:pt>
                <c:pt idx="22">
                  <c:v>15.216862923127779</c:v>
                </c:pt>
                <c:pt idx="23">
                  <c:v>14.123394921628828</c:v>
                </c:pt>
                <c:pt idx="24">
                  <c:v>16.951365752913087</c:v>
                </c:pt>
                <c:pt idx="25">
                  <c:v>15.579219940511003</c:v>
                </c:pt>
                <c:pt idx="26">
                  <c:v>17.833578914685358</c:v>
                </c:pt>
                <c:pt idx="27">
                  <c:v>18.258707646351862</c:v>
                </c:pt>
                <c:pt idx="28">
                  <c:v>18.85997768774018</c:v>
                </c:pt>
              </c:numCache>
            </c:numRef>
          </c:xVal>
          <c:yVal>
            <c:numRef>
              <c:f>Sheet1!$F$4:$F$32</c:f>
              <c:numCache>
                <c:formatCode>General</c:formatCode>
                <c:ptCount val="29"/>
                <c:pt idx="0">
                  <c:v>34872414273.353561</c:v>
                </c:pt>
                <c:pt idx="1">
                  <c:v>34423543312.999435</c:v>
                </c:pt>
                <c:pt idx="2">
                  <c:v>32962517534.645748</c:v>
                </c:pt>
                <c:pt idx="3">
                  <c:v>33707701208.489376</c:v>
                </c:pt>
                <c:pt idx="4">
                  <c:v>34147087529.018574</c:v>
                </c:pt>
                <c:pt idx="5">
                  <c:v>34471847934.934624</c:v>
                </c:pt>
                <c:pt idx="6">
                  <c:v>33221308976.345943</c:v>
                </c:pt>
                <c:pt idx="7">
                  <c:v>32409223801.395905</c:v>
                </c:pt>
                <c:pt idx="8">
                  <c:v>29502062214.629093</c:v>
                </c:pt>
                <c:pt idx="9">
                  <c:v>30449290315.220425</c:v>
                </c:pt>
                <c:pt idx="10">
                  <c:v>30691586591.3592</c:v>
                </c:pt>
                <c:pt idx="11">
                  <c:v>19211424670.404205</c:v>
                </c:pt>
                <c:pt idx="12">
                  <c:v>8491469006.8620329</c:v>
                </c:pt>
                <c:pt idx="13">
                  <c:v>9320450807.2319717</c:v>
                </c:pt>
                <c:pt idx="14">
                  <c:v>30403644679.404217</c:v>
                </c:pt>
                <c:pt idx="15">
                  <c:v>30249368718.558685</c:v>
                </c:pt>
                <c:pt idx="16">
                  <c:v>26268066348.883202</c:v>
                </c:pt>
                <c:pt idx="17">
                  <c:v>27460061657.942547</c:v>
                </c:pt>
                <c:pt idx="18">
                  <c:v>26684350060.515778</c:v>
                </c:pt>
                <c:pt idx="19">
                  <c:v>28688310875.753365</c:v>
                </c:pt>
                <c:pt idx="20">
                  <c:v>26255651767.589722</c:v>
                </c:pt>
                <c:pt idx="21">
                  <c:v>26815574133.023022</c:v>
                </c:pt>
                <c:pt idx="22">
                  <c:v>24130887215.716679</c:v>
                </c:pt>
                <c:pt idx="23">
                  <c:v>25213208682.892834</c:v>
                </c:pt>
                <c:pt idx="24">
                  <c:v>20549471669.600822</c:v>
                </c:pt>
                <c:pt idx="25">
                  <c:v>23215759190.831264</c:v>
                </c:pt>
                <c:pt idx="26">
                  <c:v>18622210351.783512</c:v>
                </c:pt>
                <c:pt idx="27">
                  <c:v>17123842661.303394</c:v>
                </c:pt>
                <c:pt idx="28">
                  <c:v>15402966839.911861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Sheet1!$I$2</c:f>
              <c:strCache>
                <c:ptCount val="1"/>
                <c:pt idx="0">
                  <c:v>650 MHz-a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xVal>
            <c:numRef>
              <c:f>Sheet1!$I$3:$I$47</c:f>
              <c:numCache>
                <c:formatCode>0.00E+00</c:formatCode>
                <c:ptCount val="45"/>
                <c:pt idx="0">
                  <c:v>1.1448946281549164</c:v>
                </c:pt>
                <c:pt idx="1">
                  <c:v>2.2090258466511767</c:v>
                </c:pt>
                <c:pt idx="2">
                  <c:v>4.5227111411644509</c:v>
                </c:pt>
                <c:pt idx="3">
                  <c:v>4.5664978687645865</c:v>
                </c:pt>
                <c:pt idx="4">
                  <c:v>5.1606019524109685</c:v>
                </c:pt>
                <c:pt idx="5">
                  <c:v>5.6461607752812419</c:v>
                </c:pt>
                <c:pt idx="6">
                  <c:v>6.2630787740179894</c:v>
                </c:pt>
                <c:pt idx="7">
                  <c:v>6.8093589294547243</c:v>
                </c:pt>
                <c:pt idx="8">
                  <c:v>7.3389513735528125</c:v>
                </c:pt>
                <c:pt idx="9">
                  <c:v>8.1147372657828605</c:v>
                </c:pt>
                <c:pt idx="10">
                  <c:v>3.4853073128272896</c:v>
                </c:pt>
                <c:pt idx="11">
                  <c:v>4.269564446514746</c:v>
                </c:pt>
                <c:pt idx="12">
                  <c:v>4.9626394059395826</c:v>
                </c:pt>
                <c:pt idx="13">
                  <c:v>4.927532682705329</c:v>
                </c:pt>
                <c:pt idx="14">
                  <c:v>5.344263750407471</c:v>
                </c:pt>
                <c:pt idx="15">
                  <c:v>5.5237270934188247</c:v>
                </c:pt>
                <c:pt idx="16">
                  <c:v>6.3762581962392337</c:v>
                </c:pt>
                <c:pt idx="17">
                  <c:v>6.1520767923167119</c:v>
                </c:pt>
                <c:pt idx="18">
                  <c:v>6.1989155526726885</c:v>
                </c:pt>
                <c:pt idx="19">
                  <c:v>6.7096076313620356</c:v>
                </c:pt>
                <c:pt idx="20">
                  <c:v>7.5161789852853937</c:v>
                </c:pt>
                <c:pt idx="21">
                  <c:v>8.7646273283280163</c:v>
                </c:pt>
                <c:pt idx="22">
                  <c:v>9.7166630143366319</c:v>
                </c:pt>
                <c:pt idx="23">
                  <c:v>10.367110083532967</c:v>
                </c:pt>
                <c:pt idx="24">
                  <c:v>11.492155188659298</c:v>
                </c:pt>
                <c:pt idx="25">
                  <c:v>12.623889218516888</c:v>
                </c:pt>
                <c:pt idx="26">
                  <c:v>13.542747488396063</c:v>
                </c:pt>
                <c:pt idx="27">
                  <c:v>14.329212197195853</c:v>
                </c:pt>
                <c:pt idx="28">
                  <c:v>14.8617725459504</c:v>
                </c:pt>
                <c:pt idx="29">
                  <c:v>15.134923351293047</c:v>
                </c:pt>
                <c:pt idx="30">
                  <c:v>15.756309128688955</c:v>
                </c:pt>
                <c:pt idx="31">
                  <c:v>16.222105587747468</c:v>
                </c:pt>
                <c:pt idx="32">
                  <c:v>16.853523733759218</c:v>
                </c:pt>
                <c:pt idx="33">
                  <c:v>17.1354945544409</c:v>
                </c:pt>
                <c:pt idx="34">
                  <c:v>17.400626630801529</c:v>
                </c:pt>
                <c:pt idx="35">
                  <c:v>17.875318660134976</c:v>
                </c:pt>
                <c:pt idx="36">
                  <c:v>18.107575724481347</c:v>
                </c:pt>
                <c:pt idx="37">
                  <c:v>18.725512271547423</c:v>
                </c:pt>
                <c:pt idx="38">
                  <c:v>19.106768324154121</c:v>
                </c:pt>
                <c:pt idx="39">
                  <c:v>19.061720702903823</c:v>
                </c:pt>
                <c:pt idx="40">
                  <c:v>19.250364346890748</c:v>
                </c:pt>
                <c:pt idx="41">
                  <c:v>19.274755173060459</c:v>
                </c:pt>
                <c:pt idx="42">
                  <c:v>19.083678087247112</c:v>
                </c:pt>
                <c:pt idx="43">
                  <c:v>19.485604776338402</c:v>
                </c:pt>
                <c:pt idx="44">
                  <c:v>19.488325233310949</c:v>
                </c:pt>
              </c:numCache>
            </c:numRef>
          </c:xVal>
          <c:yVal>
            <c:numRef>
              <c:f>Sheet1!$J$3:$J$47</c:f>
              <c:numCache>
                <c:formatCode>0.00E+00</c:formatCode>
                <c:ptCount val="45"/>
                <c:pt idx="0">
                  <c:v>44895368700</c:v>
                </c:pt>
                <c:pt idx="1">
                  <c:v>44942091500</c:v>
                </c:pt>
                <c:pt idx="2">
                  <c:v>34456337600</c:v>
                </c:pt>
                <c:pt idx="3">
                  <c:v>34650770200</c:v>
                </c:pt>
                <c:pt idx="4">
                  <c:v>32851523400</c:v>
                </c:pt>
                <c:pt idx="5">
                  <c:v>32286687000</c:v>
                </c:pt>
                <c:pt idx="6">
                  <c:v>31798985100</c:v>
                </c:pt>
                <c:pt idx="7">
                  <c:v>29288936500</c:v>
                </c:pt>
                <c:pt idx="8">
                  <c:v>29583617100</c:v>
                </c:pt>
                <c:pt idx="9">
                  <c:v>34716282800</c:v>
                </c:pt>
                <c:pt idx="10">
                  <c:v>34981665000</c:v>
                </c:pt>
                <c:pt idx="11">
                  <c:v>33147188500</c:v>
                </c:pt>
                <c:pt idx="12">
                  <c:v>33008069100</c:v>
                </c:pt>
                <c:pt idx="13">
                  <c:v>33949215000</c:v>
                </c:pt>
                <c:pt idx="14">
                  <c:v>31835075100</c:v>
                </c:pt>
                <c:pt idx="15">
                  <c:v>33028203200</c:v>
                </c:pt>
                <c:pt idx="16">
                  <c:v>31817466400</c:v>
                </c:pt>
                <c:pt idx="17">
                  <c:v>33199331800</c:v>
                </c:pt>
                <c:pt idx="18">
                  <c:v>31872008600</c:v>
                </c:pt>
                <c:pt idx="19">
                  <c:v>31317233500</c:v>
                </c:pt>
                <c:pt idx="20">
                  <c:v>30671600400</c:v>
                </c:pt>
                <c:pt idx="21">
                  <c:v>29417256000</c:v>
                </c:pt>
                <c:pt idx="22">
                  <c:v>25739434800</c:v>
                </c:pt>
                <c:pt idx="23">
                  <c:v>27847045400</c:v>
                </c:pt>
                <c:pt idx="24">
                  <c:v>27022324800</c:v>
                </c:pt>
                <c:pt idx="25">
                  <c:v>24634414600</c:v>
                </c:pt>
                <c:pt idx="26">
                  <c:v>22345821000</c:v>
                </c:pt>
                <c:pt idx="27">
                  <c:v>19354829100</c:v>
                </c:pt>
                <c:pt idx="28">
                  <c:v>16973036900</c:v>
                </c:pt>
                <c:pt idx="29">
                  <c:v>16150525400</c:v>
                </c:pt>
                <c:pt idx="30">
                  <c:v>13407307000</c:v>
                </c:pt>
                <c:pt idx="31">
                  <c:v>11349839100</c:v>
                </c:pt>
                <c:pt idx="32">
                  <c:v>9120317810</c:v>
                </c:pt>
                <c:pt idx="33">
                  <c:v>6924834630</c:v>
                </c:pt>
                <c:pt idx="34">
                  <c:v>7828453000</c:v>
                </c:pt>
                <c:pt idx="35">
                  <c:v>6705376900</c:v>
                </c:pt>
                <c:pt idx="36">
                  <c:v>6132909300</c:v>
                </c:pt>
                <c:pt idx="37">
                  <c:v>4912763680</c:v>
                </c:pt>
                <c:pt idx="38">
                  <c:v>4165304090</c:v>
                </c:pt>
                <c:pt idx="39">
                  <c:v>4025610500</c:v>
                </c:pt>
                <c:pt idx="40">
                  <c:v>3430093590</c:v>
                </c:pt>
                <c:pt idx="41">
                  <c:v>2918432360</c:v>
                </c:pt>
                <c:pt idx="42">
                  <c:v>3067327530</c:v>
                </c:pt>
                <c:pt idx="43">
                  <c:v>2756447340</c:v>
                </c:pt>
                <c:pt idx="44">
                  <c:v>2759452570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38144"/>
        <c:axId val="78041472"/>
      </c:scatterChart>
      <c:valAx>
        <c:axId val="7803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 [MV/m]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cross"/>
        <c:tickLblPos val="nextTo"/>
        <c:crossAx val="78041472"/>
        <c:crosses val="autoZero"/>
        <c:crossBetween val="midCat"/>
      </c:valAx>
      <c:valAx>
        <c:axId val="78041472"/>
        <c:scaling>
          <c:logBase val="10"/>
          <c:orientation val="minMax"/>
          <c:min val="1000000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8038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072723220918142"/>
          <c:y val="0.71070720326625836"/>
          <c:w val="0.1792727677908186"/>
          <c:h val="0.1629732611548556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650 MHz Single Cell </a:t>
            </a:r>
            <a:r>
              <a:rPr lang="en-US" sz="2000" dirty="0" smtClean="0"/>
              <a:t>B Temperature Dependence Study</a:t>
            </a:r>
            <a:endParaRPr lang="en-US" sz="2000" dirty="0"/>
          </a:p>
        </c:rich>
      </c:tx>
      <c:layout>
        <c:manualLayout>
          <c:xMode val="edge"/>
          <c:yMode val="edge"/>
          <c:x val="0.15458524351122779"/>
          <c:y val="1.78947729573019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45208515602216"/>
          <c:y val="0.15280043501903237"/>
          <c:w val="0.85059235928842269"/>
          <c:h val="0.6693855356171845"/>
        </c:manualLayout>
      </c:layout>
      <c:scatterChart>
        <c:scatterStyle val="lineMarker"/>
        <c:varyColors val="0"/>
        <c:ser>
          <c:idx val="0"/>
          <c:order val="0"/>
          <c:tx>
            <c:v>Test #1a, 2K, baked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x"/>
            <c:errBarType val="both"/>
            <c:errValType val="percentage"/>
            <c:noEndCap val="0"/>
            <c:val val="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percentage"/>
            <c:noEndCap val="0"/>
            <c:val val="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'test#1a'!$F$95:$F$156</c:f>
              <c:numCache>
                <c:formatCode>0.00</c:formatCode>
                <c:ptCount val="62"/>
                <c:pt idx="0">
                  <c:v>5.8923926229407897</c:v>
                </c:pt>
                <c:pt idx="1">
                  <c:v>7.7364430809032907</c:v>
                </c:pt>
                <c:pt idx="2">
                  <c:v>9.0195888310522054</c:v>
                </c:pt>
                <c:pt idx="3">
                  <c:v>9.2580331702809531</c:v>
                </c:pt>
                <c:pt idx="4">
                  <c:v>9.6799381850705597</c:v>
                </c:pt>
                <c:pt idx="5">
                  <c:v>7.7129351472482801</c:v>
                </c:pt>
                <c:pt idx="6">
                  <c:v>6.6126566666633559</c:v>
                </c:pt>
                <c:pt idx="7">
                  <c:v>4.7757606501393592</c:v>
                </c:pt>
                <c:pt idx="8">
                  <c:v>4.2099083564659567</c:v>
                </c:pt>
                <c:pt idx="9">
                  <c:v>3.5754776094423635</c:v>
                </c:pt>
                <c:pt idx="10">
                  <c:v>3.0729069166439777</c:v>
                </c:pt>
                <c:pt idx="11">
                  <c:v>2.5681515774025008</c:v>
                </c:pt>
                <c:pt idx="12">
                  <c:v>2.2109822749272472</c:v>
                </c:pt>
                <c:pt idx="13">
                  <c:v>1.7341150179670179</c:v>
                </c:pt>
                <c:pt idx="14">
                  <c:v>1.3065067563822546</c:v>
                </c:pt>
                <c:pt idx="15">
                  <c:v>9.2971793625173813</c:v>
                </c:pt>
                <c:pt idx="16">
                  <c:v>8.2498779629677017</c:v>
                </c:pt>
                <c:pt idx="17">
                  <c:v>9.3749813830435311</c:v>
                </c:pt>
                <c:pt idx="18">
                  <c:v>9.3749813830435311</c:v>
                </c:pt>
                <c:pt idx="19">
                  <c:v>12.525774947208214</c:v>
                </c:pt>
                <c:pt idx="20">
                  <c:v>10.847639306369</c:v>
                </c:pt>
                <c:pt idx="21">
                  <c:v>15.222047413478229</c:v>
                </c:pt>
                <c:pt idx="22">
                  <c:v>16.93855180157783</c:v>
                </c:pt>
                <c:pt idx="23">
                  <c:v>18.318871514373416</c:v>
                </c:pt>
                <c:pt idx="24">
                  <c:v>19.303515620652075</c:v>
                </c:pt>
                <c:pt idx="25">
                  <c:v>20.631297274842531</c:v>
                </c:pt>
                <c:pt idx="26">
                  <c:v>21.391833198255455</c:v>
                </c:pt>
                <c:pt idx="27">
                  <c:v>21.577779141207941</c:v>
                </c:pt>
                <c:pt idx="28">
                  <c:v>13.502512548262894</c:v>
                </c:pt>
              </c:numCache>
            </c:numRef>
          </c:xVal>
          <c:yVal>
            <c:numRef>
              <c:f>'test#1a'!$G$95:$G$156</c:f>
              <c:numCache>
                <c:formatCode>0.00E+00</c:formatCode>
                <c:ptCount val="62"/>
                <c:pt idx="0">
                  <c:v>49903364173.41333</c:v>
                </c:pt>
                <c:pt idx="1">
                  <c:v>49210399809.123772</c:v>
                </c:pt>
                <c:pt idx="2">
                  <c:v>20145075973.483025</c:v>
                </c:pt>
                <c:pt idx="3">
                  <c:v>19662026514.989384</c:v>
                </c:pt>
                <c:pt idx="4">
                  <c:v>42743557337.230194</c:v>
                </c:pt>
                <c:pt idx="5">
                  <c:v>47094354144.62973</c:v>
                </c:pt>
                <c:pt idx="6">
                  <c:v>48772167170.27047</c:v>
                </c:pt>
                <c:pt idx="7">
                  <c:v>50512323136.949982</c:v>
                </c:pt>
                <c:pt idx="8">
                  <c:v>50722334911.746155</c:v>
                </c:pt>
                <c:pt idx="9">
                  <c:v>51296129071.674385</c:v>
                </c:pt>
                <c:pt idx="10">
                  <c:v>51723435013.761421</c:v>
                </c:pt>
                <c:pt idx="11">
                  <c:v>51624627851.348061</c:v>
                </c:pt>
                <c:pt idx="12">
                  <c:v>51353333972.095894</c:v>
                </c:pt>
                <c:pt idx="13">
                  <c:v>50803216625.131065</c:v>
                </c:pt>
                <c:pt idx="14">
                  <c:v>48499464528.456337</c:v>
                </c:pt>
                <c:pt idx="15">
                  <c:v>42912521915.987587</c:v>
                </c:pt>
                <c:pt idx="16">
                  <c:v>45594009843.093506</c:v>
                </c:pt>
                <c:pt idx="17">
                  <c:v>29490130255.918827</c:v>
                </c:pt>
                <c:pt idx="18">
                  <c:v>20891814079.407009</c:v>
                </c:pt>
                <c:pt idx="19">
                  <c:v>37477259832.250336</c:v>
                </c:pt>
                <c:pt idx="20">
                  <c:v>40047327613.999962</c:v>
                </c:pt>
                <c:pt idx="21">
                  <c:v>33160346827.393517</c:v>
                </c:pt>
                <c:pt idx="22">
                  <c:v>31073553436.41959</c:v>
                </c:pt>
                <c:pt idx="23">
                  <c:v>28575839313.829144</c:v>
                </c:pt>
                <c:pt idx="24">
                  <c:v>26584198355.817406</c:v>
                </c:pt>
                <c:pt idx="25">
                  <c:v>24136568660.164734</c:v>
                </c:pt>
                <c:pt idx="26">
                  <c:v>21366209375.411652</c:v>
                </c:pt>
                <c:pt idx="27">
                  <c:v>20562260062.611397</c:v>
                </c:pt>
                <c:pt idx="28">
                  <c:v>37037106750.593834</c:v>
                </c:pt>
              </c:numCache>
            </c:numRef>
          </c:yVal>
          <c:smooth val="0"/>
        </c:ser>
        <c:ser>
          <c:idx val="1"/>
          <c:order val="1"/>
          <c:tx>
            <c:v>Test #1, 2K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F6AFD"/>
              </a:solidFill>
            </c:spPr>
          </c:marker>
          <c:errBars>
            <c:errDir val="x"/>
            <c:errBarType val="both"/>
            <c:errValType val="stdErr"/>
            <c:noEndCap val="0"/>
          </c:errBars>
          <c:errBars>
            <c:errDir val="y"/>
            <c:errBarType val="both"/>
            <c:errValType val="stdErr"/>
            <c:noEndCap val="0"/>
          </c:errBars>
          <c:xVal>
            <c:numRef>
              <c:f>'test#1a'!$AE$99:$AE$137</c:f>
              <c:numCache>
                <c:formatCode>General</c:formatCode>
                <c:ptCount val="39"/>
                <c:pt idx="0">
                  <c:v>3.805651013787323</c:v>
                </c:pt>
                <c:pt idx="1">
                  <c:v>4.4538609458647827</c:v>
                </c:pt>
                <c:pt idx="2">
                  <c:v>3.8504776597688335</c:v>
                </c:pt>
                <c:pt idx="3">
                  <c:v>3.0888380073981736</c:v>
                </c:pt>
                <c:pt idx="4">
                  <c:v>2.1683681431081023</c:v>
                </c:pt>
                <c:pt idx="5">
                  <c:v>1.5784871287326945</c:v>
                </c:pt>
                <c:pt idx="6">
                  <c:v>4.4922239363969743</c:v>
                </c:pt>
                <c:pt idx="7">
                  <c:v>5.1205830449640946</c:v>
                </c:pt>
                <c:pt idx="8">
                  <c:v>5.7578626092560965</c:v>
                </c:pt>
                <c:pt idx="9">
                  <c:v>6.6640749478985377</c:v>
                </c:pt>
                <c:pt idx="10">
                  <c:v>7.2083467898855824</c:v>
                </c:pt>
                <c:pt idx="11">
                  <c:v>7.5114475867540333</c:v>
                </c:pt>
                <c:pt idx="12">
                  <c:v>7.5932443460783752</c:v>
                </c:pt>
                <c:pt idx="13">
                  <c:v>7.6428003082937899</c:v>
                </c:pt>
                <c:pt idx="14">
                  <c:v>7.7143134480845763</c:v>
                </c:pt>
                <c:pt idx="15">
                  <c:v>7.745392822368169</c:v>
                </c:pt>
                <c:pt idx="16">
                  <c:v>7.8815570228572476</c:v>
                </c:pt>
                <c:pt idx="19">
                  <c:v>18.151325760199011</c:v>
                </c:pt>
                <c:pt idx="20">
                  <c:v>18.414130085419163</c:v>
                </c:pt>
                <c:pt idx="21">
                  <c:v>17.999429150354999</c:v>
                </c:pt>
                <c:pt idx="22">
                  <c:v>17.099859102691951</c:v>
                </c:pt>
                <c:pt idx="23">
                  <c:v>16.465930584523168</c:v>
                </c:pt>
                <c:pt idx="24">
                  <c:v>15.653874240002622</c:v>
                </c:pt>
                <c:pt idx="25">
                  <c:v>14.035525603711518</c:v>
                </c:pt>
                <c:pt idx="26">
                  <c:v>14.468971196302242</c:v>
                </c:pt>
                <c:pt idx="27">
                  <c:v>13.307534029015839</c:v>
                </c:pt>
                <c:pt idx="28">
                  <c:v>11.569245531104272</c:v>
                </c:pt>
                <c:pt idx="29">
                  <c:v>12.260545399843323</c:v>
                </c:pt>
                <c:pt idx="30">
                  <c:v>9.2997870700826706</c:v>
                </c:pt>
                <c:pt idx="31">
                  <c:v>10.738469136636857</c:v>
                </c:pt>
                <c:pt idx="32">
                  <c:v>10.865556035270803</c:v>
                </c:pt>
                <c:pt idx="33">
                  <c:v>9.8028362986817292</c:v>
                </c:pt>
                <c:pt idx="34">
                  <c:v>8.0963526850634651</c:v>
                </c:pt>
                <c:pt idx="35">
                  <c:v>8.4895052637985948</c:v>
                </c:pt>
                <c:pt idx="36">
                  <c:v>9.3733043174448625</c:v>
                </c:pt>
                <c:pt idx="37">
                  <c:v>17.999429150354999</c:v>
                </c:pt>
                <c:pt idx="38">
                  <c:v>18.92879570132472</c:v>
                </c:pt>
              </c:numCache>
            </c:numRef>
          </c:xVal>
          <c:yVal>
            <c:numRef>
              <c:f>'test#1a'!$AF$99:$AF$137</c:f>
              <c:numCache>
                <c:formatCode>General</c:formatCode>
                <c:ptCount val="39"/>
                <c:pt idx="0">
                  <c:v>30012316593.621704</c:v>
                </c:pt>
                <c:pt idx="1">
                  <c:v>30810706588.07032</c:v>
                </c:pt>
                <c:pt idx="2">
                  <c:v>30749533742.665581</c:v>
                </c:pt>
                <c:pt idx="3">
                  <c:v>30857303419.608063</c:v>
                </c:pt>
                <c:pt idx="4">
                  <c:v>32410130083.408947</c:v>
                </c:pt>
                <c:pt idx="5">
                  <c:v>32881553036.959167</c:v>
                </c:pt>
                <c:pt idx="6">
                  <c:v>29973053366.466774</c:v>
                </c:pt>
                <c:pt idx="7">
                  <c:v>30340489773.864964</c:v>
                </c:pt>
                <c:pt idx="8">
                  <c:v>29751243413.205418</c:v>
                </c:pt>
                <c:pt idx="9">
                  <c:v>29053667176.316814</c:v>
                </c:pt>
                <c:pt idx="10">
                  <c:v>26821316214.411041</c:v>
                </c:pt>
                <c:pt idx="11">
                  <c:v>23796487700.605865</c:v>
                </c:pt>
                <c:pt idx="12">
                  <c:v>26443068513.858032</c:v>
                </c:pt>
                <c:pt idx="13">
                  <c:v>27849246717.546894</c:v>
                </c:pt>
                <c:pt idx="14">
                  <c:v>25280758515.710632</c:v>
                </c:pt>
                <c:pt idx="15">
                  <c:v>24000627787.179192</c:v>
                </c:pt>
                <c:pt idx="16">
                  <c:v>30067317627.235695</c:v>
                </c:pt>
                <c:pt idx="19">
                  <c:v>14192435902.712051</c:v>
                </c:pt>
                <c:pt idx="20">
                  <c:v>13001071455.063446</c:v>
                </c:pt>
                <c:pt idx="21">
                  <c:v>13341334780.452385</c:v>
                </c:pt>
                <c:pt idx="22">
                  <c:v>15623643351.248642</c:v>
                </c:pt>
                <c:pt idx="23">
                  <c:v>17014476054.509329</c:v>
                </c:pt>
                <c:pt idx="24">
                  <c:v>19181952074.3074</c:v>
                </c:pt>
                <c:pt idx="25">
                  <c:v>22336261916.480888</c:v>
                </c:pt>
                <c:pt idx="26">
                  <c:v>21259915284.0676</c:v>
                </c:pt>
                <c:pt idx="27">
                  <c:v>22996843356.509964</c:v>
                </c:pt>
                <c:pt idx="28">
                  <c:v>24608958940.112335</c:v>
                </c:pt>
                <c:pt idx="29">
                  <c:v>23973562819.965878</c:v>
                </c:pt>
                <c:pt idx="30">
                  <c:v>25142018988.171227</c:v>
                </c:pt>
                <c:pt idx="31">
                  <c:v>25730089671.670181</c:v>
                </c:pt>
                <c:pt idx="32">
                  <c:v>24997946136.8218</c:v>
                </c:pt>
                <c:pt idx="33">
                  <c:v>25515868580.329857</c:v>
                </c:pt>
                <c:pt idx="34">
                  <c:v>26493872537.189522</c:v>
                </c:pt>
                <c:pt idx="35">
                  <c:v>26101954050.827808</c:v>
                </c:pt>
                <c:pt idx="36">
                  <c:v>25794096345.317806</c:v>
                </c:pt>
                <c:pt idx="37">
                  <c:v>16142554019.462116</c:v>
                </c:pt>
                <c:pt idx="38">
                  <c:v>20330358395.22747</c:v>
                </c:pt>
              </c:numCache>
            </c:numRef>
          </c:yVal>
          <c:smooth val="0"/>
        </c:ser>
        <c:ser>
          <c:idx val="2"/>
          <c:order val="2"/>
          <c:tx>
            <c:v>Test 1b, T=1.8K, baked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B050"/>
              </a:solidFill>
            </c:spPr>
          </c:marker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fixedVal"/>
            <c:noEndCap val="0"/>
            <c:val val="1"/>
          </c:errBars>
          <c:xVal>
            <c:numRef>
              <c:f>'test#1a'!$AM$99:$AM$120</c:f>
              <c:numCache>
                <c:formatCode>General</c:formatCode>
                <c:ptCount val="22"/>
                <c:pt idx="0">
                  <c:v>6.6564495735042408</c:v>
                </c:pt>
                <c:pt idx="1">
                  <c:v>5.6661603862243926</c:v>
                </c:pt>
                <c:pt idx="2">
                  <c:v>4.8661616174943969</c:v>
                </c:pt>
                <c:pt idx="3">
                  <c:v>3.8775990609775226</c:v>
                </c:pt>
                <c:pt idx="4">
                  <c:v>2.9768547470309943</c:v>
                </c:pt>
                <c:pt idx="5">
                  <c:v>2.1306775870553487</c:v>
                </c:pt>
                <c:pt idx="6">
                  <c:v>1.5853157641671667</c:v>
                </c:pt>
                <c:pt idx="7">
                  <c:v>11.497764863529676</c:v>
                </c:pt>
                <c:pt idx="8">
                  <c:v>9.9755767051916173</c:v>
                </c:pt>
                <c:pt idx="9">
                  <c:v>8.9386940236059118</c:v>
                </c:pt>
                <c:pt idx="10">
                  <c:v>7.5173977097657287</c:v>
                </c:pt>
                <c:pt idx="11">
                  <c:v>11.079523452687809</c:v>
                </c:pt>
                <c:pt idx="12">
                  <c:v>11.24222707129878</c:v>
                </c:pt>
                <c:pt idx="13">
                  <c:v>12.698552418637709</c:v>
                </c:pt>
                <c:pt idx="14">
                  <c:v>14.810891494863959</c:v>
                </c:pt>
                <c:pt idx="15">
                  <c:v>14.030151939730828</c:v>
                </c:pt>
                <c:pt idx="16">
                  <c:v>15.921736870143386</c:v>
                </c:pt>
                <c:pt idx="17">
                  <c:v>17.652506289641327</c:v>
                </c:pt>
                <c:pt idx="18">
                  <c:v>18.749962766087069</c:v>
                </c:pt>
                <c:pt idx="19">
                  <c:v>19.453448091562901</c:v>
                </c:pt>
                <c:pt idx="20">
                  <c:v>19.804989145926637</c:v>
                </c:pt>
                <c:pt idx="21">
                  <c:v>20.276170962659315</c:v>
                </c:pt>
              </c:numCache>
            </c:numRef>
          </c:xVal>
          <c:yVal>
            <c:numRef>
              <c:f>'test#1a'!$AN$99:$AN$120</c:f>
              <c:numCache>
                <c:formatCode>General</c:formatCode>
                <c:ptCount val="22"/>
                <c:pt idx="0">
                  <c:v>61240966137.406326</c:v>
                </c:pt>
                <c:pt idx="1">
                  <c:v>62428694999.451378</c:v>
                </c:pt>
                <c:pt idx="2">
                  <c:v>63907149941.946053</c:v>
                </c:pt>
                <c:pt idx="3">
                  <c:v>63394610683.092804</c:v>
                </c:pt>
                <c:pt idx="4">
                  <c:v>63422101758.944267</c:v>
                </c:pt>
                <c:pt idx="5">
                  <c:v>63201713050.08329</c:v>
                </c:pt>
                <c:pt idx="6">
                  <c:v>61629376291.720299</c:v>
                </c:pt>
                <c:pt idx="7">
                  <c:v>52108879618.242905</c:v>
                </c:pt>
                <c:pt idx="8">
                  <c:v>55034642377.430351</c:v>
                </c:pt>
                <c:pt idx="9">
                  <c:v>57435444825.499275</c:v>
                </c:pt>
                <c:pt idx="10">
                  <c:v>59409296132.982681</c:v>
                </c:pt>
                <c:pt idx="11">
                  <c:v>52342627217.518784</c:v>
                </c:pt>
                <c:pt idx="12">
                  <c:v>53268677450.406746</c:v>
                </c:pt>
                <c:pt idx="13">
                  <c:v>50104269636.65509</c:v>
                </c:pt>
                <c:pt idx="14">
                  <c:v>45997461461.797325</c:v>
                </c:pt>
                <c:pt idx="15">
                  <c:v>46872230265.335052</c:v>
                </c:pt>
                <c:pt idx="16">
                  <c:v>43358559574.77935</c:v>
                </c:pt>
                <c:pt idx="17">
                  <c:v>39051670037.465721</c:v>
                </c:pt>
                <c:pt idx="18">
                  <c:v>36077768402.553741</c:v>
                </c:pt>
                <c:pt idx="19">
                  <c:v>33855115667.968845</c:v>
                </c:pt>
                <c:pt idx="20">
                  <c:v>32591008543.446545</c:v>
                </c:pt>
                <c:pt idx="21">
                  <c:v>33892314417.122414</c:v>
                </c:pt>
              </c:numCache>
            </c:numRef>
          </c:yVal>
          <c:smooth val="0"/>
        </c:ser>
        <c:ser>
          <c:idx val="3"/>
          <c:order val="3"/>
          <c:tx>
            <c:v>Test 1c, T=1.6K, baked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A60A88"/>
              </a:solidFill>
            </c:spPr>
          </c:marker>
          <c:errBars>
            <c:errDir val="x"/>
            <c:errBarType val="both"/>
            <c:errValType val="stdErr"/>
            <c:noEndCap val="0"/>
          </c:errBars>
          <c:errBars>
            <c:errDir val="y"/>
            <c:errBarType val="both"/>
            <c:errValType val="stdErr"/>
            <c:noEndCap val="0"/>
          </c:errBars>
          <c:xVal>
            <c:numRef>
              <c:f>'test#1a'!$AJ$99:$AJ$119</c:f>
              <c:numCache>
                <c:formatCode>General</c:formatCode>
                <c:ptCount val="21"/>
                <c:pt idx="0">
                  <c:v>5.6219382900424497</c:v>
                </c:pt>
                <c:pt idx="1">
                  <c:v>4.2577269442709911</c:v>
                </c:pt>
                <c:pt idx="2">
                  <c:v>3.0496843531411444</c:v>
                </c:pt>
                <c:pt idx="3">
                  <c:v>2.2230419508398591</c:v>
                </c:pt>
                <c:pt idx="4">
                  <c:v>1.5040242418368555</c:v>
                </c:pt>
                <c:pt idx="5">
                  <c:v>6.9452774395914014</c:v>
                </c:pt>
                <c:pt idx="6">
                  <c:v>7.6885513558849299</c:v>
                </c:pt>
                <c:pt idx="7">
                  <c:v>8.788746252114187</c:v>
                </c:pt>
                <c:pt idx="8">
                  <c:v>9.5205668770224054</c:v>
                </c:pt>
                <c:pt idx="9">
                  <c:v>10.504560960707307</c:v>
                </c:pt>
                <c:pt idx="10">
                  <c:v>13.257642975689576</c:v>
                </c:pt>
                <c:pt idx="11">
                  <c:v>12.711324872032495</c:v>
                </c:pt>
                <c:pt idx="12">
                  <c:v>11.403964586694226</c:v>
                </c:pt>
                <c:pt idx="13">
                  <c:v>15.11864560340562</c:v>
                </c:pt>
                <c:pt idx="14">
                  <c:v>14.53387045635467</c:v>
                </c:pt>
                <c:pt idx="15">
                  <c:v>16.394232028637092</c:v>
                </c:pt>
                <c:pt idx="16">
                  <c:v>18.064005568408181</c:v>
                </c:pt>
                <c:pt idx="17">
                  <c:v>17.146216526540517</c:v>
                </c:pt>
                <c:pt idx="18">
                  <c:v>19.571856484490141</c:v>
                </c:pt>
                <c:pt idx="19">
                  <c:v>20.801758980654157</c:v>
                </c:pt>
                <c:pt idx="20">
                  <c:v>21.19587334449346</c:v>
                </c:pt>
              </c:numCache>
            </c:numRef>
          </c:xVal>
          <c:yVal>
            <c:numRef>
              <c:f>'test#1a'!$AK$99:$AK$119</c:f>
              <c:numCache>
                <c:formatCode>General</c:formatCode>
                <c:ptCount val="21"/>
                <c:pt idx="0">
                  <c:v>80464800840.03241</c:v>
                </c:pt>
                <c:pt idx="1">
                  <c:v>80596700226.31189</c:v>
                </c:pt>
                <c:pt idx="2">
                  <c:v>80355388464.713165</c:v>
                </c:pt>
                <c:pt idx="3">
                  <c:v>76416776943.803284</c:v>
                </c:pt>
                <c:pt idx="4">
                  <c:v>71565834233.395203</c:v>
                </c:pt>
                <c:pt idx="5">
                  <c:v>80836760383.968399</c:v>
                </c:pt>
                <c:pt idx="6">
                  <c:v>80295845930.17955</c:v>
                </c:pt>
                <c:pt idx="7">
                  <c:v>78644242606.626007</c:v>
                </c:pt>
                <c:pt idx="8">
                  <c:v>77281352415.983093</c:v>
                </c:pt>
                <c:pt idx="9">
                  <c:v>75478754362.569611</c:v>
                </c:pt>
                <c:pt idx="10">
                  <c:v>67892419518.613762</c:v>
                </c:pt>
                <c:pt idx="11">
                  <c:v>71094233478.599258</c:v>
                </c:pt>
                <c:pt idx="12">
                  <c:v>72985227109.937164</c:v>
                </c:pt>
                <c:pt idx="13">
                  <c:v>64375991154.237465</c:v>
                </c:pt>
                <c:pt idx="14">
                  <c:v>66067613588.082642</c:v>
                </c:pt>
                <c:pt idx="15">
                  <c:v>60977695013.687447</c:v>
                </c:pt>
                <c:pt idx="16">
                  <c:v>55920873866.134674</c:v>
                </c:pt>
                <c:pt idx="17">
                  <c:v>59032183603.483337</c:v>
                </c:pt>
                <c:pt idx="18">
                  <c:v>47871451421.59536</c:v>
                </c:pt>
                <c:pt idx="19">
                  <c:v>41755486937.872002</c:v>
                </c:pt>
                <c:pt idx="20" formatCode="0.00E+00">
                  <c:v>35000000000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714112"/>
        <c:axId val="90716032"/>
      </c:scatterChart>
      <c:valAx>
        <c:axId val="9071411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  <a:r>
                  <a:rPr lang="en-US" sz="2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acc</a:t>
                </a: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[MV/m]</a:t>
                </a:r>
              </a:p>
            </c:rich>
          </c:tx>
          <c:layout>
            <c:manualLayout>
              <c:xMode val="edge"/>
              <c:yMode val="edge"/>
              <c:x val="0.49167594050743657"/>
              <c:y val="0.89396411232909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16032"/>
        <c:crosses val="autoZero"/>
        <c:crossBetween val="midCat"/>
        <c:majorUnit val="5"/>
        <c:minorUnit val="1"/>
      </c:valAx>
      <c:valAx>
        <c:axId val="90716032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Q</a:t>
                </a:r>
                <a:r>
                  <a:rPr lang="en-US" sz="2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</c:rich>
          </c:tx>
          <c:layout>
            <c:manualLayout>
              <c:xMode val="edge"/>
              <c:yMode val="edge"/>
              <c:x val="4.1392709244677771E-2"/>
              <c:y val="0.52416962585559168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1411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009332166812493"/>
          <c:y val="9.5912545245569844E-2"/>
          <c:w val="0.79324001166520863"/>
          <c:h val="3.343248760571599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en-US" sz="2000" dirty="0"/>
              <a:t>650 MHz Single Cell </a:t>
            </a:r>
            <a:r>
              <a:rPr lang="en-US" sz="2000" dirty="0" smtClean="0"/>
              <a:t>B effect</a:t>
            </a:r>
            <a:r>
              <a:rPr lang="en-US" sz="2000" baseline="0" dirty="0" smtClean="0"/>
              <a:t> of 120 </a:t>
            </a:r>
            <a:r>
              <a:rPr lang="en-US" sz="2000" baseline="0" dirty="0" smtClean="0">
                <a:latin typeface="Calibri"/>
                <a:cs typeface="Calibri"/>
              </a:rPr>
              <a:t>°</a:t>
            </a:r>
            <a:r>
              <a:rPr lang="en-US" sz="2000" baseline="0" dirty="0" smtClean="0"/>
              <a:t>C bake</a:t>
            </a:r>
            <a:endParaRPr lang="en-US" sz="2000" dirty="0"/>
          </a:p>
        </c:rich>
      </c:tx>
      <c:layout>
        <c:manualLayout>
          <c:xMode val="edge"/>
          <c:yMode val="edge"/>
          <c:x val="0.19815549722951289"/>
          <c:y val="1.78947729573019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45208515602216"/>
          <c:y val="0.15280043501903229"/>
          <c:w val="0.85059235928842269"/>
          <c:h val="0.66938553561718406"/>
        </c:manualLayout>
      </c:layout>
      <c:scatterChart>
        <c:scatterStyle val="lineMarker"/>
        <c:varyColors val="0"/>
        <c:ser>
          <c:idx val="0"/>
          <c:order val="0"/>
          <c:tx>
            <c:v>Test #1a, 2K, baked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x"/>
            <c:errBarType val="both"/>
            <c:errValType val="percentage"/>
            <c:noEndCap val="0"/>
            <c:val val="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percentage"/>
            <c:noEndCap val="0"/>
            <c:val val="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'test#1a'!$F$95:$F$156</c:f>
              <c:numCache>
                <c:formatCode>0.00</c:formatCode>
                <c:ptCount val="62"/>
                <c:pt idx="0">
                  <c:v>5.8923926229407897</c:v>
                </c:pt>
                <c:pt idx="1">
                  <c:v>7.7364430809032925</c:v>
                </c:pt>
                <c:pt idx="2">
                  <c:v>9.0195888310522072</c:v>
                </c:pt>
                <c:pt idx="3">
                  <c:v>9.2580331702809531</c:v>
                </c:pt>
                <c:pt idx="4">
                  <c:v>9.6799381850705561</c:v>
                </c:pt>
                <c:pt idx="5">
                  <c:v>7.7129351472482783</c:v>
                </c:pt>
                <c:pt idx="6">
                  <c:v>6.6126566666633551</c:v>
                </c:pt>
                <c:pt idx="7">
                  <c:v>4.7757606501393592</c:v>
                </c:pt>
                <c:pt idx="8">
                  <c:v>4.2099083564659558</c:v>
                </c:pt>
                <c:pt idx="9">
                  <c:v>3.5754776094423635</c:v>
                </c:pt>
                <c:pt idx="10">
                  <c:v>3.0729069166439777</c:v>
                </c:pt>
                <c:pt idx="11">
                  <c:v>2.5681515774025017</c:v>
                </c:pt>
                <c:pt idx="12">
                  <c:v>2.2109822749272472</c:v>
                </c:pt>
                <c:pt idx="13">
                  <c:v>1.7341150179670179</c:v>
                </c:pt>
                <c:pt idx="14">
                  <c:v>1.3065067563822546</c:v>
                </c:pt>
                <c:pt idx="15">
                  <c:v>9.2971793625173795</c:v>
                </c:pt>
                <c:pt idx="16">
                  <c:v>8.2498779629676999</c:v>
                </c:pt>
                <c:pt idx="17">
                  <c:v>9.3749813830435311</c:v>
                </c:pt>
                <c:pt idx="18">
                  <c:v>9.3749813830435311</c:v>
                </c:pt>
                <c:pt idx="19">
                  <c:v>12.525774947208216</c:v>
                </c:pt>
                <c:pt idx="20">
                  <c:v>10.847639306369002</c:v>
                </c:pt>
                <c:pt idx="21">
                  <c:v>15.222047413478229</c:v>
                </c:pt>
                <c:pt idx="22">
                  <c:v>16.938551801577823</c:v>
                </c:pt>
                <c:pt idx="23">
                  <c:v>18.31887151437342</c:v>
                </c:pt>
                <c:pt idx="24">
                  <c:v>19.303515620652078</c:v>
                </c:pt>
                <c:pt idx="25">
                  <c:v>20.631297274842531</c:v>
                </c:pt>
                <c:pt idx="26">
                  <c:v>21.391833198255458</c:v>
                </c:pt>
                <c:pt idx="27">
                  <c:v>21.577779141207937</c:v>
                </c:pt>
                <c:pt idx="28">
                  <c:v>13.502512548262896</c:v>
                </c:pt>
              </c:numCache>
            </c:numRef>
          </c:xVal>
          <c:yVal>
            <c:numRef>
              <c:f>'test#1a'!$G$95:$G$156</c:f>
              <c:numCache>
                <c:formatCode>0.00E+00</c:formatCode>
                <c:ptCount val="62"/>
                <c:pt idx="0">
                  <c:v>49903364173.41333</c:v>
                </c:pt>
                <c:pt idx="1">
                  <c:v>49210399809.123764</c:v>
                </c:pt>
                <c:pt idx="2">
                  <c:v>20145075973.483025</c:v>
                </c:pt>
                <c:pt idx="3">
                  <c:v>19662026514.989388</c:v>
                </c:pt>
                <c:pt idx="4">
                  <c:v>42743557337.230194</c:v>
                </c:pt>
                <c:pt idx="5">
                  <c:v>47094354144.62973</c:v>
                </c:pt>
                <c:pt idx="6">
                  <c:v>48772167170.270462</c:v>
                </c:pt>
                <c:pt idx="7">
                  <c:v>50512323136.949982</c:v>
                </c:pt>
                <c:pt idx="8">
                  <c:v>50722334911.746155</c:v>
                </c:pt>
                <c:pt idx="9">
                  <c:v>51296129071.674377</c:v>
                </c:pt>
                <c:pt idx="10">
                  <c:v>51723435013.761414</c:v>
                </c:pt>
                <c:pt idx="11">
                  <c:v>51624627851.348068</c:v>
                </c:pt>
                <c:pt idx="12">
                  <c:v>51353333972.095894</c:v>
                </c:pt>
                <c:pt idx="13">
                  <c:v>50803216625.131065</c:v>
                </c:pt>
                <c:pt idx="14">
                  <c:v>48499464528.456337</c:v>
                </c:pt>
                <c:pt idx="15">
                  <c:v>42912521915.987595</c:v>
                </c:pt>
                <c:pt idx="16">
                  <c:v>45594009843.093506</c:v>
                </c:pt>
                <c:pt idx="17">
                  <c:v>29490130255.918827</c:v>
                </c:pt>
                <c:pt idx="18">
                  <c:v>20891814079.407009</c:v>
                </c:pt>
                <c:pt idx="19">
                  <c:v>37477259832.250336</c:v>
                </c:pt>
                <c:pt idx="20">
                  <c:v>40047327613.999962</c:v>
                </c:pt>
                <c:pt idx="21">
                  <c:v>33160346827.393517</c:v>
                </c:pt>
                <c:pt idx="22">
                  <c:v>31073553436.41959</c:v>
                </c:pt>
                <c:pt idx="23">
                  <c:v>28575839313.82914</c:v>
                </c:pt>
                <c:pt idx="24">
                  <c:v>26584198355.817406</c:v>
                </c:pt>
                <c:pt idx="25">
                  <c:v>24136568660.164738</c:v>
                </c:pt>
                <c:pt idx="26">
                  <c:v>21366209375.411652</c:v>
                </c:pt>
                <c:pt idx="27">
                  <c:v>20562260062.611397</c:v>
                </c:pt>
                <c:pt idx="28">
                  <c:v>37037106750.593834</c:v>
                </c:pt>
              </c:numCache>
            </c:numRef>
          </c:yVal>
          <c:smooth val="0"/>
        </c:ser>
        <c:ser>
          <c:idx val="1"/>
          <c:order val="1"/>
          <c:tx>
            <c:v>Test #1, 2K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F6AFD"/>
              </a:solidFill>
            </c:spPr>
          </c:marker>
          <c:errBars>
            <c:errDir val="x"/>
            <c:errBarType val="both"/>
            <c:errValType val="stdErr"/>
            <c:noEndCap val="0"/>
          </c:errBars>
          <c:errBars>
            <c:errDir val="y"/>
            <c:errBarType val="both"/>
            <c:errValType val="stdErr"/>
            <c:noEndCap val="0"/>
          </c:errBars>
          <c:xVal>
            <c:numRef>
              <c:f>'test#1a'!$AE$99:$AE$137</c:f>
              <c:numCache>
                <c:formatCode>General</c:formatCode>
                <c:ptCount val="39"/>
                <c:pt idx="0">
                  <c:v>3.805651013787323</c:v>
                </c:pt>
                <c:pt idx="1">
                  <c:v>4.4538609458647835</c:v>
                </c:pt>
                <c:pt idx="2">
                  <c:v>3.850477659768833</c:v>
                </c:pt>
                <c:pt idx="3">
                  <c:v>3.0888380073981736</c:v>
                </c:pt>
                <c:pt idx="4">
                  <c:v>2.1683681431081023</c:v>
                </c:pt>
                <c:pt idx="5">
                  <c:v>1.5784871287326947</c:v>
                </c:pt>
                <c:pt idx="6">
                  <c:v>4.4922239363969743</c:v>
                </c:pt>
                <c:pt idx="7">
                  <c:v>5.1205830449640946</c:v>
                </c:pt>
                <c:pt idx="8">
                  <c:v>5.7578626092560965</c:v>
                </c:pt>
                <c:pt idx="9">
                  <c:v>6.6640749478985359</c:v>
                </c:pt>
                <c:pt idx="10">
                  <c:v>7.2083467898855824</c:v>
                </c:pt>
                <c:pt idx="11">
                  <c:v>7.5114475867540333</c:v>
                </c:pt>
                <c:pt idx="12">
                  <c:v>7.5932443460783752</c:v>
                </c:pt>
                <c:pt idx="13">
                  <c:v>7.642800308293789</c:v>
                </c:pt>
                <c:pt idx="14">
                  <c:v>7.7143134480845763</c:v>
                </c:pt>
                <c:pt idx="15">
                  <c:v>7.7453928223681698</c:v>
                </c:pt>
                <c:pt idx="16">
                  <c:v>7.8815570228572476</c:v>
                </c:pt>
                <c:pt idx="19">
                  <c:v>18.151325760199015</c:v>
                </c:pt>
                <c:pt idx="20">
                  <c:v>18.414130085419163</c:v>
                </c:pt>
                <c:pt idx="21">
                  <c:v>17.999429150354995</c:v>
                </c:pt>
                <c:pt idx="22">
                  <c:v>17.099859102691951</c:v>
                </c:pt>
                <c:pt idx="23">
                  <c:v>16.465930584523157</c:v>
                </c:pt>
                <c:pt idx="24">
                  <c:v>15.653874240002622</c:v>
                </c:pt>
                <c:pt idx="25">
                  <c:v>14.035525603711518</c:v>
                </c:pt>
                <c:pt idx="26">
                  <c:v>14.468971196302242</c:v>
                </c:pt>
                <c:pt idx="27">
                  <c:v>13.307534029015841</c:v>
                </c:pt>
                <c:pt idx="28">
                  <c:v>11.569245531104274</c:v>
                </c:pt>
                <c:pt idx="29">
                  <c:v>12.260545399843325</c:v>
                </c:pt>
                <c:pt idx="30">
                  <c:v>9.2997870700826706</c:v>
                </c:pt>
                <c:pt idx="31">
                  <c:v>10.738469136636855</c:v>
                </c:pt>
                <c:pt idx="32">
                  <c:v>10.865556035270806</c:v>
                </c:pt>
                <c:pt idx="33">
                  <c:v>9.8028362986817328</c:v>
                </c:pt>
                <c:pt idx="34">
                  <c:v>8.0963526850634651</c:v>
                </c:pt>
                <c:pt idx="35">
                  <c:v>8.4895052637985948</c:v>
                </c:pt>
                <c:pt idx="36">
                  <c:v>9.3733043174448643</c:v>
                </c:pt>
                <c:pt idx="37">
                  <c:v>17.999429150354995</c:v>
                </c:pt>
                <c:pt idx="38">
                  <c:v>18.928795701324717</c:v>
                </c:pt>
              </c:numCache>
            </c:numRef>
          </c:xVal>
          <c:yVal>
            <c:numRef>
              <c:f>'test#1a'!$AF$99:$AF$137</c:f>
              <c:numCache>
                <c:formatCode>General</c:formatCode>
                <c:ptCount val="39"/>
                <c:pt idx="0">
                  <c:v>30012316593.621704</c:v>
                </c:pt>
                <c:pt idx="1">
                  <c:v>30810706588.07032</c:v>
                </c:pt>
                <c:pt idx="2">
                  <c:v>30749533742.665581</c:v>
                </c:pt>
                <c:pt idx="3">
                  <c:v>30857303419.608063</c:v>
                </c:pt>
                <c:pt idx="4">
                  <c:v>32410130083.408947</c:v>
                </c:pt>
                <c:pt idx="5">
                  <c:v>32881553036.959167</c:v>
                </c:pt>
                <c:pt idx="6">
                  <c:v>29973053366.466778</c:v>
                </c:pt>
                <c:pt idx="7">
                  <c:v>30340489773.864967</c:v>
                </c:pt>
                <c:pt idx="8">
                  <c:v>29751243413.205421</c:v>
                </c:pt>
                <c:pt idx="9">
                  <c:v>29053667176.316814</c:v>
                </c:pt>
                <c:pt idx="10">
                  <c:v>26821316214.411037</c:v>
                </c:pt>
                <c:pt idx="11">
                  <c:v>23796487700.605865</c:v>
                </c:pt>
                <c:pt idx="12">
                  <c:v>26443068513.858032</c:v>
                </c:pt>
                <c:pt idx="13">
                  <c:v>27849246717.546898</c:v>
                </c:pt>
                <c:pt idx="14">
                  <c:v>25280758515.710632</c:v>
                </c:pt>
                <c:pt idx="15">
                  <c:v>24000627787.179192</c:v>
                </c:pt>
                <c:pt idx="16">
                  <c:v>30067317627.235695</c:v>
                </c:pt>
                <c:pt idx="19">
                  <c:v>14192435902.712053</c:v>
                </c:pt>
                <c:pt idx="20">
                  <c:v>13001071455.063446</c:v>
                </c:pt>
                <c:pt idx="21">
                  <c:v>13341334780.452385</c:v>
                </c:pt>
                <c:pt idx="22">
                  <c:v>15623643351.248644</c:v>
                </c:pt>
                <c:pt idx="23">
                  <c:v>17014476054.509329</c:v>
                </c:pt>
                <c:pt idx="24">
                  <c:v>19181952074.3074</c:v>
                </c:pt>
                <c:pt idx="25">
                  <c:v>22336261916.480892</c:v>
                </c:pt>
                <c:pt idx="26">
                  <c:v>21259915284.0676</c:v>
                </c:pt>
                <c:pt idx="27">
                  <c:v>22996843356.509964</c:v>
                </c:pt>
                <c:pt idx="28">
                  <c:v>24608958940.112331</c:v>
                </c:pt>
                <c:pt idx="29">
                  <c:v>23973562819.965881</c:v>
                </c:pt>
                <c:pt idx="30">
                  <c:v>25142018988.171223</c:v>
                </c:pt>
                <c:pt idx="31">
                  <c:v>25730089671.670177</c:v>
                </c:pt>
                <c:pt idx="32">
                  <c:v>24997946136.8218</c:v>
                </c:pt>
                <c:pt idx="33">
                  <c:v>25515868580.329857</c:v>
                </c:pt>
                <c:pt idx="34">
                  <c:v>26493872537.189522</c:v>
                </c:pt>
                <c:pt idx="35">
                  <c:v>26101954050.827808</c:v>
                </c:pt>
                <c:pt idx="36">
                  <c:v>25794096345.317806</c:v>
                </c:pt>
                <c:pt idx="37">
                  <c:v>16142554019.462114</c:v>
                </c:pt>
                <c:pt idx="38">
                  <c:v>20330358395.22747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54848"/>
        <c:axId val="91056768"/>
      </c:scatterChart>
      <c:valAx>
        <c:axId val="91054848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  <a:r>
                  <a:rPr lang="en-US" sz="2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acc</a:t>
                </a: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[MV/m]</a:t>
                </a:r>
              </a:p>
            </c:rich>
          </c:tx>
          <c:layout>
            <c:manualLayout>
              <c:xMode val="edge"/>
              <c:yMode val="edge"/>
              <c:x val="0.49167594050743657"/>
              <c:y val="0.8939641123290967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056768"/>
        <c:crosses val="autoZero"/>
        <c:crossBetween val="midCat"/>
        <c:majorUnit val="5"/>
        <c:minorUnit val="1"/>
      </c:valAx>
      <c:valAx>
        <c:axId val="91056768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Q</a:t>
                </a:r>
                <a:r>
                  <a:rPr lang="en-US" sz="2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</c:rich>
          </c:tx>
          <c:layout>
            <c:manualLayout>
              <c:xMode val="edge"/>
              <c:yMode val="edge"/>
              <c:x val="7.9911227763196355E-2"/>
              <c:y val="0.54159881975537372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054848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00933216681249"/>
          <c:y val="9.5912545245569844E-2"/>
          <c:w val="0.79324001166520863"/>
          <c:h val="3.343248760571598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0.6735</cdr:x>
      <cdr:y>0.70575</cdr:y>
    </cdr:from>
    <cdr:to>
      <cdr:x>0.77775</cdr:x>
      <cdr:y>0.76125</cdr:y>
    </cdr:to>
    <cdr:sp macro="" textlink="">
      <cdr:nvSpPr>
        <cdr:cNvPr id="696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4359" y="4120751"/>
          <a:ext cx="916131" cy="324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0.82815</cdr:x>
      <cdr:y>0.77101</cdr:y>
    </cdr:from>
    <cdr:to>
      <cdr:x>0.90501</cdr:x>
      <cdr:y>0.80707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98632" y="4501816"/>
          <a:ext cx="661736" cy="21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0.38262</cdr:x>
      <cdr:y>0.4147</cdr:y>
    </cdr:from>
    <cdr:to>
      <cdr:x>0.47257</cdr:x>
      <cdr:y>0.46278</cdr:y>
    </cdr:to>
    <cdr:sp macro="" textlink="">
      <cdr:nvSpPr>
        <cdr:cNvPr id="4" name="Left Brace 3"/>
        <cdr:cNvSpPr/>
      </cdr:nvSpPr>
      <cdr:spPr bwMode="auto">
        <a:xfrm xmlns:a="http://schemas.openxmlformats.org/drawingml/2006/main" rot="16200000">
          <a:off x="3529264" y="2175711"/>
          <a:ext cx="280737" cy="772026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0.38203</cdr:x>
      <cdr:y>0.46536</cdr:y>
    </cdr:from>
    <cdr:to>
      <cdr:x>0.5</cdr:x>
      <cdr:y>0.53748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4952" y="2712723"/>
          <a:ext cx="1011298" cy="42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barrier</a:t>
          </a:r>
        </a:p>
      </cdr:txBody>
    </cdr:sp>
  </cdr:relSizeAnchor>
  <cdr:relSizeAnchor xmlns:cdr="http://schemas.openxmlformats.org/drawingml/2006/chartDrawing">
    <cdr:from>
      <cdr:x>0.74187</cdr:x>
      <cdr:y>0.48081</cdr:y>
    </cdr:from>
    <cdr:to>
      <cdr:x>0.75537</cdr:x>
      <cdr:y>0.55293</cdr:y>
    </cdr:to>
    <cdr:sp macro="" textlink="">
      <cdr:nvSpPr>
        <cdr:cNvPr id="7" name="Up Arrow 6"/>
        <cdr:cNvSpPr/>
      </cdr:nvSpPr>
      <cdr:spPr bwMode="auto">
        <a:xfrm xmlns:a="http://schemas.openxmlformats.org/drawingml/2006/main">
          <a:off x="6366712" y="2807369"/>
          <a:ext cx="115904" cy="42110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0.83883</cdr:x>
      <cdr:y>0.44132</cdr:y>
    </cdr:from>
    <cdr:to>
      <cdr:x>0.85285</cdr:x>
      <cdr:y>0.54778</cdr:y>
    </cdr:to>
    <cdr:sp macro="" textlink="">
      <cdr:nvSpPr>
        <cdr:cNvPr id="8" name="Up Arrow 7"/>
        <cdr:cNvSpPr/>
      </cdr:nvSpPr>
      <cdr:spPr bwMode="auto">
        <a:xfrm xmlns:a="http://schemas.openxmlformats.org/drawingml/2006/main">
          <a:off x="7198894" y="2576763"/>
          <a:ext cx="120317" cy="621631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0.74303</cdr:x>
      <cdr:y>0.5701</cdr:y>
    </cdr:from>
    <cdr:to>
      <cdr:x>0.85519</cdr:x>
      <cdr:y>0.61132</cdr:y>
    </cdr:to>
    <cdr:sp macro="" textlink="">
      <cdr:nvSpPr>
        <cdr:cNvPr id="10" name="Left Brace 9"/>
        <cdr:cNvSpPr/>
      </cdr:nvSpPr>
      <cdr:spPr bwMode="auto">
        <a:xfrm xmlns:a="http://schemas.openxmlformats.org/drawingml/2006/main" rot="16200000">
          <a:off x="6737683" y="2967788"/>
          <a:ext cx="240633" cy="962526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0.66889</cdr:x>
      <cdr:y>0.62334</cdr:y>
    </cdr:from>
    <cdr:to>
      <cdr:x>0.9615</cdr:x>
      <cdr:y>0.68515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34050" y="3633636"/>
          <a:ext cx="2508409" cy="36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no quench, Q-drop + FE</a:t>
          </a:r>
        </a:p>
      </cdr:txBody>
    </cdr:sp>
  </cdr:relSizeAnchor>
  <cdr:relSizeAnchor xmlns:cdr="http://schemas.openxmlformats.org/drawingml/2006/chartDrawing">
    <cdr:from>
      <cdr:x>0.79181</cdr:x>
      <cdr:y>0.47079</cdr:y>
    </cdr:from>
    <cdr:to>
      <cdr:x>0.80702</cdr:x>
      <cdr:y>0.55326</cdr:y>
    </cdr:to>
    <cdr:sp macro="" textlink="">
      <cdr:nvSpPr>
        <cdr:cNvPr id="2" name="Up Arrow 1"/>
        <cdr:cNvSpPr/>
      </cdr:nvSpPr>
      <cdr:spPr bwMode="auto">
        <a:xfrm xmlns:a="http://schemas.openxmlformats.org/drawingml/2006/main">
          <a:off x="6787816" y="2747211"/>
          <a:ext cx="130342" cy="481263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0.8269</cdr:x>
      <cdr:y>0.44674</cdr:y>
    </cdr:from>
    <cdr:to>
      <cdr:x>0.84094</cdr:x>
      <cdr:y>0.55326</cdr:y>
    </cdr:to>
    <cdr:sp macro="" textlink="">
      <cdr:nvSpPr>
        <cdr:cNvPr id="3" name="Up Arrow 2"/>
        <cdr:cNvSpPr/>
      </cdr:nvSpPr>
      <cdr:spPr bwMode="auto">
        <a:xfrm xmlns:a="http://schemas.openxmlformats.org/drawingml/2006/main">
          <a:off x="7088604" y="2606842"/>
          <a:ext cx="120317" cy="621632"/>
        </a:xfrm>
        <a:prstGeom xmlns:a="http://schemas.openxmlformats.org/drawingml/2006/main" prst="upArrow">
          <a:avLst/>
        </a:prstGeom>
        <a:solidFill xmlns:a="http://schemas.openxmlformats.org/drawingml/2006/main">
          <a:srgbClr val="7030A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0.6735</cdr:x>
      <cdr:y>0.70575</cdr:y>
    </cdr:from>
    <cdr:to>
      <cdr:x>0.77775</cdr:x>
      <cdr:y>0.76125</cdr:y>
    </cdr:to>
    <cdr:sp macro="" textlink="">
      <cdr:nvSpPr>
        <cdr:cNvPr id="696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4359" y="4120751"/>
          <a:ext cx="916131" cy="324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0.82815</cdr:x>
      <cdr:y>0.77101</cdr:y>
    </cdr:from>
    <cdr:to>
      <cdr:x>0.90501</cdr:x>
      <cdr:y>0.80707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98632" y="4501816"/>
          <a:ext cx="661736" cy="21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0.38262</cdr:x>
      <cdr:y>0.4147</cdr:y>
    </cdr:from>
    <cdr:to>
      <cdr:x>0.47257</cdr:x>
      <cdr:y>0.46278</cdr:y>
    </cdr:to>
    <cdr:sp macro="" textlink="">
      <cdr:nvSpPr>
        <cdr:cNvPr id="4" name="Left Brace 3"/>
        <cdr:cNvSpPr/>
      </cdr:nvSpPr>
      <cdr:spPr bwMode="auto">
        <a:xfrm xmlns:a="http://schemas.openxmlformats.org/drawingml/2006/main" rot="16200000">
          <a:off x="3529264" y="2175711"/>
          <a:ext cx="280737" cy="772026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0.38203</cdr:x>
      <cdr:y>0.46536</cdr:y>
    </cdr:from>
    <cdr:to>
      <cdr:x>0.5</cdr:x>
      <cdr:y>0.53748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4952" y="2712723"/>
          <a:ext cx="1011298" cy="42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barrier</a:t>
          </a:r>
        </a:p>
      </cdr:txBody>
    </cdr:sp>
  </cdr:relSizeAnchor>
  <cdr:relSizeAnchor xmlns:cdr="http://schemas.openxmlformats.org/drawingml/2006/chartDrawing">
    <cdr:from>
      <cdr:x>0.74187</cdr:x>
      <cdr:y>0.48081</cdr:y>
    </cdr:from>
    <cdr:to>
      <cdr:x>0.75537</cdr:x>
      <cdr:y>0.55293</cdr:y>
    </cdr:to>
    <cdr:sp macro="" textlink="">
      <cdr:nvSpPr>
        <cdr:cNvPr id="7" name="Up Arrow 6"/>
        <cdr:cNvSpPr/>
      </cdr:nvSpPr>
      <cdr:spPr bwMode="auto">
        <a:xfrm xmlns:a="http://schemas.openxmlformats.org/drawingml/2006/main">
          <a:off x="6366712" y="2807369"/>
          <a:ext cx="115904" cy="42110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0.83883</cdr:x>
      <cdr:y>0.44132</cdr:y>
    </cdr:from>
    <cdr:to>
      <cdr:x>0.85285</cdr:x>
      <cdr:y>0.54778</cdr:y>
    </cdr:to>
    <cdr:sp macro="" textlink="">
      <cdr:nvSpPr>
        <cdr:cNvPr id="8" name="Up Arrow 7"/>
        <cdr:cNvSpPr/>
      </cdr:nvSpPr>
      <cdr:spPr bwMode="auto">
        <a:xfrm xmlns:a="http://schemas.openxmlformats.org/drawingml/2006/main">
          <a:off x="7198894" y="2576763"/>
          <a:ext cx="120317" cy="621631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0.74303</cdr:x>
      <cdr:y>0.5701</cdr:y>
    </cdr:from>
    <cdr:to>
      <cdr:x>0.85519</cdr:x>
      <cdr:y>0.61132</cdr:y>
    </cdr:to>
    <cdr:sp macro="" textlink="">
      <cdr:nvSpPr>
        <cdr:cNvPr id="10" name="Left Brace 9"/>
        <cdr:cNvSpPr/>
      </cdr:nvSpPr>
      <cdr:spPr bwMode="auto">
        <a:xfrm xmlns:a="http://schemas.openxmlformats.org/drawingml/2006/main" rot="16200000">
          <a:off x="6737683" y="2967788"/>
          <a:ext cx="240633" cy="962526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0.66889</cdr:x>
      <cdr:y>0.62334</cdr:y>
    </cdr:from>
    <cdr:to>
      <cdr:x>0.9615</cdr:x>
      <cdr:y>0.68515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34050" y="3633636"/>
          <a:ext cx="2508409" cy="36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no quench, Q-drop + FE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806C2-9C86-41EF-B273-AEA8DA65B0F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50B0-B0E6-4D31-9425-F3F364420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is commonality, so our cavity will be designed</a:t>
            </a:r>
            <a:r>
              <a:rPr lang="en-US" baseline="0" dirty="0" smtClean="0"/>
              <a:t> to utilize the FNAL He vessel, tuner as well as the same coupler 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D50B0-B0E6-4D31-9425-F3F364420F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D50B0-B0E6-4D31-9425-F3F364420F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733800" y="6581001"/>
            <a:ext cx="3966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Project X Collaboration Meeting, April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2012  Andrew Burrill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Beta = 0.61, 650 MHz Cavity Development at JLAB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Andrew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Burrill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the JLab Team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609600"/>
          </a:xfrm>
        </p:spPr>
        <p:txBody>
          <a:bodyPr/>
          <a:lstStyle/>
          <a:p>
            <a:r>
              <a:rPr lang="en-US" dirty="0" smtClean="0"/>
              <a:t>Pressure Sensitivity and Stress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urrill\Documents\650 MHz Project X\650 MHz beta 0.9 3D images\ScreenShot16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599"/>
            <a:ext cx="7772400" cy="5171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066800"/>
            <a:ext cx="608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starting point – FNAL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=0.9 dressed cavity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169695"/>
            <a:ext cx="279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courtesy of FNAL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Beta Cavity Pressure Sensitivity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High beta cavity pressure sensitivity (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) was optimized by S. Barbanotti et al. </a:t>
            </a:r>
            <a:r>
              <a:rPr lang="en-US" sz="2000" dirty="0"/>
              <a:t>w</a:t>
            </a:r>
            <a:r>
              <a:rPr lang="en-US" sz="2000" dirty="0" smtClean="0"/>
              <a:t>ith </a:t>
            </a:r>
            <a:r>
              <a:rPr lang="en-US" sz="2000" b="1" dirty="0" smtClean="0"/>
              <a:t>df/dp controlled </a:t>
            </a:r>
            <a:r>
              <a:rPr lang="en-US" sz="2000" b="1" dirty="0" smtClean="0"/>
              <a:t>to 4.5 Hz/mbar.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No indication from S. Barbanotti’s report that tuner’s stiffness, bellows stiffness, and bellows thrust force are considered in df/dp calculations. These factors may affect the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 result.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JLAB’s investigate started with confirming high beta cavity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 </a:t>
            </a:r>
            <a:r>
              <a:rPr lang="en-US" sz="2000" b="1" dirty="0" smtClean="0"/>
              <a:t>with consideration of tuner stiffness, bellows stiffness, bellows thrust force</a:t>
            </a:r>
            <a:r>
              <a:rPr lang="en-US" sz="2000" dirty="0" smtClean="0"/>
              <a:t>, and boundary conditions are set on helium vessel bearing lugs per FNAL Charles Grimm’s suggestions.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The blade tuner for high beta cavity is estimated to have a </a:t>
            </a:r>
            <a:r>
              <a:rPr lang="en-US" sz="2000" b="1" dirty="0" smtClean="0"/>
              <a:t>cold stiffness of 428 </a:t>
            </a:r>
            <a:r>
              <a:rPr lang="en-US" sz="2000" b="1" dirty="0" err="1" smtClean="0"/>
              <a:t>kN</a:t>
            </a:r>
            <a:r>
              <a:rPr lang="en-US" sz="2000" b="1" dirty="0" smtClean="0"/>
              <a:t>/mm.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The helium vessel bellows axial stiffness is estimated per ASME Boiler &amp; Pressure Vessel Code, Section VIII, Division 1, Appendix-26 procedure to be 0.403 </a:t>
            </a:r>
            <a:r>
              <a:rPr lang="en-US" sz="2000" dirty="0" err="1" smtClean="0"/>
              <a:t>kN</a:t>
            </a:r>
            <a:r>
              <a:rPr lang="en-US" sz="2000" dirty="0" smtClean="0"/>
              <a:t>/mm (2300 </a:t>
            </a:r>
            <a:r>
              <a:rPr lang="en-US" sz="2000" dirty="0" err="1" smtClean="0"/>
              <a:t>lbf</a:t>
            </a:r>
            <a:r>
              <a:rPr lang="en-US" sz="2000" dirty="0" smtClean="0"/>
              <a:t>/in). For 1 bar pressure, bellows thrust force is 572 N (129 </a:t>
            </a:r>
            <a:r>
              <a:rPr lang="en-US" sz="2000" dirty="0" err="1" smtClean="0"/>
              <a:t>lbf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3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Beta Cavity Pressure Sensitivity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066800"/>
            <a:ext cx="6929437" cy="47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2981" y="5806446"/>
            <a:ext cx="72390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Front view of boundary conditions on HV bearing lugs from FNAL Charles Grimm. Spring loads are omitted in finite element model.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15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Beta Cavity Pressure Sensitivity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143000" y="5954532"/>
            <a:ext cx="78486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Back view of boundary conditions on HV bearing lugs from FNAL Charles Grimm. Spring loads are omitted in finite element model.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477000" cy="486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0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Beta Cavity Pressure Sensitivity</a:t>
            </a:r>
            <a:endParaRPr lang="en-US" sz="3200" dirty="0"/>
          </a:p>
        </p:txBody>
      </p:sp>
      <p:pic>
        <p:nvPicPr>
          <p:cNvPr id="6" name="Picture 5" descr="Cavity longitudinal deformation under 1 bar press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855"/>
            <a:ext cx="6553200" cy="566704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0" y="1371600"/>
            <a:ext cx="624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This picture shows cavity longitudinal deformation under 1 bar pressure. The df/dp is calculated to be </a:t>
            </a:r>
            <a:r>
              <a:rPr lang="en-US" sz="2000" dirty="0" smtClean="0">
                <a:solidFill>
                  <a:srgbClr val="0000FF"/>
                </a:solidFill>
              </a:rPr>
              <a:t>4.2 </a:t>
            </a:r>
            <a:r>
              <a:rPr lang="en-US" sz="2000" dirty="0" smtClean="0">
                <a:solidFill>
                  <a:srgbClr val="0000FF"/>
                </a:solidFill>
              </a:rPr>
              <a:t>Hz/mbar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029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2 springs in the model: one for blade tuner and the other for HV bellows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495800" y="426720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= 0.9 and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= 0.61</a:t>
            </a:r>
            <a:endParaRPr lang="en-US" dirty="0"/>
          </a:p>
        </p:txBody>
      </p:sp>
      <p:pic>
        <p:nvPicPr>
          <p:cNvPr id="4" name="Content Placeholder 3" descr="low beta and high beta togeth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2020"/>
            <a:ext cx="7772400" cy="4118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Hub </a:t>
            </a:r>
            <a:r>
              <a:rPr lang="en-US" dirty="0" smtClean="0"/>
              <a:t>design Change</a:t>
            </a:r>
            <a:endParaRPr lang="en-US" dirty="0"/>
          </a:p>
        </p:txBody>
      </p:sp>
      <p:pic>
        <p:nvPicPr>
          <p:cNvPr id="4" name="Content Placeholder 3" descr="ScreenShot192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719616"/>
            <a:ext cx="6324600" cy="393336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8001000" cy="2057400"/>
          </a:xfrm>
        </p:spPr>
        <p:txBody>
          <a:bodyPr/>
          <a:lstStyle/>
          <a:p>
            <a:r>
              <a:rPr lang="en-US" dirty="0" smtClean="0"/>
              <a:t>JLab hub based on past fabrication experience</a:t>
            </a:r>
          </a:p>
          <a:p>
            <a:pPr lvl="1"/>
            <a:r>
              <a:rPr lang="en-US" dirty="0" smtClean="0"/>
              <a:t>Reduces amount of RRR material required</a:t>
            </a:r>
          </a:p>
          <a:p>
            <a:pPr lvl="1"/>
            <a:r>
              <a:rPr lang="en-US" dirty="0" smtClean="0"/>
              <a:t>Eliminates electron beam weld on cell wall</a:t>
            </a:r>
          </a:p>
          <a:p>
            <a:pPr lvl="1"/>
            <a:r>
              <a:rPr lang="en-US" dirty="0" smtClean="0"/>
              <a:t>Stiffener ring not integral to hub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905000" y="3276600"/>
            <a:ext cx="838200" cy="3276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39000" y="3276600"/>
            <a:ext cx="838200" cy="3276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158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FNAL Hub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39362" y="2764971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JLab Hub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1097550" y="3890665"/>
            <a:ext cx="792749" cy="3765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8077200" y="3226636"/>
            <a:ext cx="357224" cy="6640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Medium Beta Cavity Pressure Sensitivity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7772400" cy="2133600"/>
          </a:xfrm>
        </p:spPr>
        <p:txBody>
          <a:bodyPr/>
          <a:lstStyle/>
          <a:p>
            <a:r>
              <a:rPr lang="en-US" sz="2000" dirty="0" smtClean="0"/>
              <a:t>JLAB’s 5-cell medium beta cavity is much shorter than FNAL’s high beta cavity. </a:t>
            </a:r>
          </a:p>
          <a:p>
            <a:pPr lvl="1"/>
            <a:r>
              <a:rPr lang="en-US" sz="2000" dirty="0" smtClean="0"/>
              <a:t>the HV is shortened and the 4 stainless steel safety rods for blade tuner are shortened. </a:t>
            </a:r>
          </a:p>
          <a:p>
            <a:pPr lvl="1"/>
            <a:r>
              <a:rPr lang="en-US" sz="2000" dirty="0" smtClean="0"/>
              <a:t>The blade tuner’s overall stiffness at cold is re-estimated to be </a:t>
            </a:r>
            <a:r>
              <a:rPr lang="en-US" sz="2000" b="1" dirty="0" smtClean="0"/>
              <a:t>589 kN/mm, compared to 428 kN/mm</a:t>
            </a:r>
            <a:r>
              <a:rPr lang="en-US" sz="2000" dirty="0" smtClean="0"/>
              <a:t> for the HB design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4" name="Picture 2" descr="C:\Users\aburrill\Desktop\650 MHz Project X\650MHz beta 0.61 3D images\0000008026-ScreenShot19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62600" cy="41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_ring=128mm_model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04362"/>
            <a:ext cx="8686800" cy="5185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Medium Beta Cavity Pressure Sensitivity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71600" y="6096000"/>
            <a:ext cx="7010400" cy="60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Model for medium beta cavity </a:t>
            </a:r>
            <a:r>
              <a:rPr lang="en-US" sz="2000" dirty="0" err="1" smtClean="0"/>
              <a:t>df</a:t>
            </a:r>
            <a:r>
              <a:rPr lang="en-US" sz="2000" dirty="0" smtClean="0"/>
              <a:t>/</a:t>
            </a:r>
            <a:r>
              <a:rPr lang="en-US" sz="2000" dirty="0" err="1" smtClean="0"/>
              <a:t>dp</a:t>
            </a:r>
            <a:r>
              <a:rPr lang="en-US" sz="2000" dirty="0" smtClean="0"/>
              <a:t> optimization: tuner and helium vessel bellows are simplified and represented as springs.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volumes for RF analysis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4191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1013105"/>
            <a:ext cx="7843837" cy="565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Medium Beta Cavity Pressure Sensitivity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76400" y="4191000"/>
            <a:ext cx="4648200" cy="16002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The optimal stiffening ring inner radius is </a:t>
            </a:r>
            <a:r>
              <a:rPr lang="en-US" sz="2000" dirty="0" smtClean="0">
                <a:solidFill>
                  <a:srgbClr val="0000FF"/>
                </a:solidFill>
              </a:rPr>
              <a:t>128mm</a:t>
            </a:r>
            <a:r>
              <a:rPr lang="en-US" sz="2000" dirty="0" smtClean="0"/>
              <a:t>, which gives </a:t>
            </a:r>
            <a:r>
              <a:rPr lang="en-US" sz="2000" dirty="0" smtClean="0">
                <a:solidFill>
                  <a:srgbClr val="0000FF"/>
                </a:solidFill>
              </a:rPr>
              <a:t>-0.35 Hz/mbar </a:t>
            </a:r>
            <a:r>
              <a:rPr lang="en-US" sz="2000" dirty="0" smtClean="0"/>
              <a:t>pressure sensitivity in the medium beta cavity. Note that the vacuum in this cavity has iris radius of 50 mm and equator radius of 192mm.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11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JLab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Provide an alternative 650 MHz, </a:t>
            </a:r>
            <a:r>
              <a:rPr lang="el-GR" b="1" dirty="0" smtClean="0">
                <a:solidFill>
                  <a:srgbClr val="C00000"/>
                </a:solidFill>
                <a:cs typeface="Calibri"/>
              </a:rPr>
              <a:t>β</a:t>
            </a:r>
            <a:r>
              <a:rPr lang="en-US" b="1" dirty="0" smtClean="0">
                <a:solidFill>
                  <a:srgbClr val="C00000"/>
                </a:solidFill>
              </a:rPr>
              <a:t>=0.61, 5 cell SRF cavity design with a complete set of fabrication drawings based on a comprehensive RF and engineering analysis.</a:t>
            </a:r>
          </a:p>
          <a:p>
            <a:pPr>
              <a:buNone/>
            </a:pPr>
            <a:r>
              <a:rPr lang="en-US" dirty="0" smtClean="0"/>
              <a:t>FY11 Deliverables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650 MHz,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/>
              <a:t>=0.61, SRF single cell and 5 cell cavity RF design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Fabrication, processing and testing of 3 single cell cavities was completed</a:t>
            </a:r>
          </a:p>
          <a:p>
            <a:pPr>
              <a:spcAft>
                <a:spcPts val="500"/>
              </a:spcAft>
              <a:buNone/>
            </a:pPr>
            <a:r>
              <a:rPr lang="en-US" dirty="0" smtClean="0"/>
              <a:t>FY12 Deliverables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Design </a:t>
            </a:r>
            <a:r>
              <a:rPr lang="en-US" dirty="0" smtClean="0"/>
              <a:t>report for 5 cell cavity </a:t>
            </a:r>
            <a:endParaRPr lang="en-US" dirty="0" smtClean="0"/>
          </a:p>
          <a:p>
            <a:pPr>
              <a:spcAft>
                <a:spcPts val="500"/>
              </a:spcAft>
            </a:pPr>
            <a:r>
              <a:rPr lang="en-US" dirty="0" smtClean="0"/>
              <a:t>Drawing package for fabrication of a 5 cell JLab cavity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Cost estimate for in-house fabrication of a 5 cell prototype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Stiffener Ring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2819400"/>
          </a:xfrm>
        </p:spPr>
        <p:txBody>
          <a:bodyPr/>
          <a:lstStyle/>
          <a:p>
            <a:r>
              <a:rPr lang="en-US" sz="2000" dirty="0"/>
              <a:t>The stiffening rings for medium beta mimic those for high beta. </a:t>
            </a:r>
          </a:p>
          <a:p>
            <a:pPr lvl="1"/>
            <a:r>
              <a:rPr lang="en-US" sz="2000" dirty="0"/>
              <a:t>Each end ring consists of 12 segments separated with a 10</a:t>
            </a:r>
            <a:r>
              <a:rPr lang="en-US" sz="2000" dirty="0">
                <a:sym typeface="Symbol"/>
              </a:rPr>
              <a:t></a:t>
            </a:r>
            <a:r>
              <a:rPr lang="en-US" sz="2000" dirty="0"/>
              <a:t> azimuthal angle evenly.  </a:t>
            </a:r>
          </a:p>
          <a:p>
            <a:pPr lvl="1"/>
            <a:r>
              <a:rPr lang="en-US" sz="2000" dirty="0"/>
              <a:t>Middle rings have 10x 0.5" diameter vent holes and a 10 mm wide interval between two half rings. </a:t>
            </a:r>
          </a:p>
          <a:p>
            <a:pPr lvl="1"/>
            <a:r>
              <a:rPr lang="en-US" sz="2000" dirty="0"/>
              <a:t>All rings are 0.125" thick and have chamfers at the ends of the cross section. EBW thickness between rings and cavity wall is typically 0.062".</a:t>
            </a:r>
          </a:p>
          <a:p>
            <a:endParaRPr lang="en-US" dirty="0"/>
          </a:p>
        </p:txBody>
      </p:sp>
      <p:pic>
        <p:nvPicPr>
          <p:cNvPr id="4" name="Picture 2" descr="C:\Users\aburrill\Desktop\650 MHz Project X\650MHz beta 0.61 3D images\0000008026-ScreenShot2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77839"/>
            <a:ext cx="4572000" cy="344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9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Stiffener Ring Optimized Location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2916"/>
            <a:ext cx="7772400" cy="4976967"/>
          </a:xfrm>
        </p:spPr>
      </p:pic>
    </p:spTree>
    <p:extLst>
      <p:ext uri="{BB962C8B-B14F-4D97-AF65-F5344CB8AC3E}">
        <p14:creationId xmlns:p14="http://schemas.microsoft.com/office/powerpoint/2010/main" val="3062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_ring=128mm_cavity UZ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69" y="928162"/>
            <a:ext cx="8784131" cy="524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Medium Beta Cavity Pressure Sensitivity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6019800"/>
            <a:ext cx="8153400" cy="685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This picture shows the longitudinal deformation of the medium beta cavity, with optimal stiffening ring inner radius </a:t>
            </a:r>
            <a:r>
              <a:rPr lang="en-US" sz="2000" dirty="0" smtClean="0">
                <a:solidFill>
                  <a:srgbClr val="002060"/>
                </a:solidFill>
              </a:rPr>
              <a:t>of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128mm</a:t>
            </a:r>
            <a:r>
              <a:rPr lang="en-US" sz="2000" dirty="0" smtClean="0"/>
              <a:t>, subjected to 1 bar pressure load.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11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rm MB cavity w 2bar_von Mises 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254" y="1073542"/>
            <a:ext cx="6512746" cy="563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Preliminary Stress </a:t>
            </a:r>
            <a:r>
              <a:rPr lang="en-US" sz="2400" dirty="0" smtClean="0"/>
              <a:t>in Warm Medium Beta Cavity under 2 bar Pressure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5486400"/>
            <a:ext cx="8153400" cy="685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It is noticed that stresses at some local sites exceeded the allowable stress of 37.9 </a:t>
            </a:r>
            <a:r>
              <a:rPr lang="en-US" sz="2000" dirty="0" err="1" smtClean="0"/>
              <a:t>Mpa</a:t>
            </a:r>
            <a:r>
              <a:rPr lang="en-US" sz="2000" dirty="0" smtClean="0"/>
              <a:t>. Typically at stiffening ring to cavity joints. Iris outer surfaces also show high stresses.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rm MB cavity w 2bar_stress concentra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5551272" cy="4800600"/>
          </a:xfrm>
          <a:prstGeom prst="rect">
            <a:avLst/>
          </a:prstGeom>
        </p:spPr>
      </p:pic>
      <p:pic>
        <p:nvPicPr>
          <p:cNvPr id="10" name="Picture 9" descr="Warm MB cavity_FE mesh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205" y="1130788"/>
            <a:ext cx="5565395" cy="4812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Stress in Warm Medium Beta Cavity under 2 bar Pressure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5943600"/>
            <a:ext cx="8153400" cy="6858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 high stress at ring to cavity joints is suspected to be singularities at sharp corners. Fine meshes are used to capture the propagation of stress magnitude in the cavity.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11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rm MB cavity w 2bar_stress concentr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942" y="990600"/>
            <a:ext cx="660865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Stress in Warm Medium Beta Cavity under 2 bar Pressure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181600" y="1676400"/>
            <a:ext cx="3733800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 high stress at iris occurs within a shallow layer off the outer surface and the stress magnitude is below </a:t>
            </a:r>
            <a:r>
              <a:rPr lang="en-US" sz="2000" dirty="0" err="1" smtClean="0"/>
              <a:t>Nb’s</a:t>
            </a:r>
            <a:r>
              <a:rPr lang="en-US" sz="2000" dirty="0" smtClean="0"/>
              <a:t> yield stress of 70.26 </a:t>
            </a:r>
            <a:r>
              <a:rPr lang="en-US" sz="2000" dirty="0" err="1" smtClean="0"/>
              <a:t>MPa</a:t>
            </a:r>
            <a:r>
              <a:rPr lang="en-US" sz="2000" dirty="0" smtClean="0"/>
              <a:t>. On the inner surface, which forms the vacuum space, the stress is below the allowable stress of 37.9 </a:t>
            </a:r>
            <a:r>
              <a:rPr lang="en-US" sz="2000" dirty="0" err="1" smtClean="0"/>
              <a:t>Mpa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3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d MB cavity w 4bar_von Mises 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973" y="990601"/>
            <a:ext cx="6432427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Stress in Cold Medium Beta Cavity under 4 bar Pressure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371600" y="1600200"/>
            <a:ext cx="75438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Stress in cold cavity under 4 bar pressure is far below the 4K yield stress of 699 </a:t>
            </a:r>
            <a:r>
              <a:rPr lang="en-US" sz="2000" dirty="0" err="1" smtClean="0"/>
              <a:t>MPa</a:t>
            </a:r>
            <a:r>
              <a:rPr lang="en-US" sz="2000" dirty="0" smtClean="0"/>
              <a:t>. There is no concern for cavity stress at cold.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65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 smtClean="0"/>
              <a:t>Complete the engineering analysis and design report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Develop a complete set of fabrication drawings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Develop and in-house cost estimate to fabricate a 5 cell </a:t>
            </a:r>
            <a:r>
              <a:rPr lang="el-GR" dirty="0" smtClean="0"/>
              <a:t>β</a:t>
            </a:r>
            <a:r>
              <a:rPr lang="en-US" dirty="0" smtClean="0"/>
              <a:t> = 0.61 prototype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995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single cell cavity program has been completed</a:t>
            </a:r>
          </a:p>
          <a:p>
            <a:r>
              <a:rPr lang="en-US" dirty="0" smtClean="0"/>
              <a:t>Engineering analysis is well underway for the </a:t>
            </a:r>
            <a:r>
              <a:rPr lang="el-GR" dirty="0"/>
              <a:t>β</a:t>
            </a:r>
            <a:r>
              <a:rPr lang="en-US" dirty="0"/>
              <a:t> = 0.61 </a:t>
            </a:r>
            <a:r>
              <a:rPr lang="en-US" dirty="0" smtClean="0"/>
              <a:t>5 cell cavity</a:t>
            </a:r>
          </a:p>
          <a:p>
            <a:r>
              <a:rPr lang="en-US" dirty="0" smtClean="0"/>
              <a:t>Stiffener ring location optimization is complete and looks very good</a:t>
            </a:r>
          </a:p>
          <a:p>
            <a:r>
              <a:rPr lang="en-US" dirty="0" smtClean="0"/>
              <a:t>Stress analysis is on-going, expected to be </a:t>
            </a:r>
            <a:r>
              <a:rPr lang="en-US" dirty="0" smtClean="0"/>
              <a:t>completed in the next week</a:t>
            </a:r>
          </a:p>
          <a:p>
            <a:r>
              <a:rPr lang="en-US" dirty="0" smtClean="0"/>
              <a:t>Drawing </a:t>
            </a:r>
            <a:r>
              <a:rPr lang="en-US" dirty="0" smtClean="0"/>
              <a:t>package should be completed by July 2012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 smtClean="0"/>
              <a:t>Gary Cheng – Engineering Analysis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Jim Henry – Mechanical Design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Fermi Lab Team for providing the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=0.9 </a:t>
            </a:r>
            <a:r>
              <a:rPr lang="en-US" dirty="0" smtClean="0">
                <a:cs typeface="Calibri"/>
              </a:rPr>
              <a:t>model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Thank you for your time!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Single Cell Cavity Program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Jefferson Laboratory has designed, fabricated and tested three single cell 650 MHz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0.61 cavities based on a JLab 5 cell cavity design.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cavities were fabricated from 4 mm RRR&gt;250 niobium sheet.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cavities were chemically etched using 1:1:2 BCP to remove ~250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of material.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Hydrogen degassing at 600 °C for 10 hours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Cavity-A exceeded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value &gt;1x10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1.6 K corresponding to a residual resistance of &lt; 1.5 n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Eacc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all three cavities has exceeded 18 MV/m.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791200"/>
            <a:ext cx="36857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Additional information may be found in: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MOPO007 Proceedings of SRF 2011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MOPC114 Proceedings of IPAC 2011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85750" y="5143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03031" y="26845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dirty="0" smtClean="0"/>
              <a:t>JLab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=0.61 dressed cavity</a:t>
            </a:r>
            <a:endParaRPr lang="en-US" dirty="0"/>
          </a:p>
        </p:txBody>
      </p:sp>
      <p:pic>
        <p:nvPicPr>
          <p:cNvPr id="1026" name="Picture 2" descr="C:\Users\aburrill\Desktop\650 MHz Project X\650MHz beta 0.61 3D images\0000008026-ScreenShot19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6" y="914400"/>
            <a:ext cx="6953746" cy="52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JLab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=0.61 dressed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urrill\Desktop\650 MHz Project X\650MHz beta 0.61 3D images\0000008026-ScreenShot2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" y="914400"/>
            <a:ext cx="7391400" cy="55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610234"/>
              </p:ext>
            </p:extLst>
          </p:nvPr>
        </p:nvGraphicFramePr>
        <p:xfrm>
          <a:off x="0" y="304800"/>
          <a:ext cx="8077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914400"/>
            <a:ext cx="21339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Operating Regime </a:t>
            </a:r>
          </a:p>
          <a:p>
            <a:r>
              <a:rPr lang="en-US" sz="2000" dirty="0" smtClean="0"/>
              <a:t>16-19 MV/m</a:t>
            </a:r>
            <a:endParaRPr lang="en-US" sz="2000" dirty="0"/>
          </a:p>
        </p:txBody>
      </p:sp>
      <p:sp>
        <p:nvSpPr>
          <p:cNvPr id="9" name="Freeform 8"/>
          <p:cNvSpPr/>
          <p:nvPr/>
        </p:nvSpPr>
        <p:spPr bwMode="auto">
          <a:xfrm>
            <a:off x="2819400" y="4327095"/>
            <a:ext cx="960699" cy="1307939"/>
          </a:xfrm>
          <a:custGeom>
            <a:avLst/>
            <a:gdLst>
              <a:gd name="connsiteX0" fmla="*/ 960699 w 960699"/>
              <a:gd name="connsiteY0" fmla="*/ 1307939 h 1307939"/>
              <a:gd name="connsiteX1" fmla="*/ 497711 w 960699"/>
              <a:gd name="connsiteY1" fmla="*/ 0 h 1307939"/>
              <a:gd name="connsiteX2" fmla="*/ 0 w 960699"/>
              <a:gd name="connsiteY2" fmla="*/ 1307939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699" h="1307939">
                <a:moveTo>
                  <a:pt x="960699" y="1307939"/>
                </a:moveTo>
                <a:cubicBezTo>
                  <a:pt x="809263" y="653969"/>
                  <a:pt x="657827" y="0"/>
                  <a:pt x="497711" y="0"/>
                </a:cubicBezTo>
                <a:cubicBezTo>
                  <a:pt x="337595" y="0"/>
                  <a:pt x="168797" y="653969"/>
                  <a:pt x="0" y="130793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511" y="1905000"/>
            <a:ext cx="795619" cy="373003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Down Arrow Callout 7"/>
          <p:cNvSpPr/>
          <p:nvPr/>
        </p:nvSpPr>
        <p:spPr bwMode="auto">
          <a:xfrm>
            <a:off x="4704123" y="1524023"/>
            <a:ext cx="914393" cy="380977"/>
          </a:xfrm>
          <a:prstGeom prst="downArrowCallout">
            <a:avLst/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4901" t="39697" r="10594"/>
          <a:stretch>
            <a:fillRect/>
          </a:stretch>
        </p:blipFill>
        <p:spPr bwMode="auto">
          <a:xfrm>
            <a:off x="6553200" y="838200"/>
            <a:ext cx="239485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66800" y="3770017"/>
            <a:ext cx="23374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Predicted multipacting barrier</a:t>
            </a:r>
          </a:p>
          <a:p>
            <a:r>
              <a:rPr lang="en-US" sz="1400" dirty="0" smtClean="0"/>
              <a:t>For center cell geometry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235549" y="4327095"/>
            <a:ext cx="583851" cy="473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071519"/>
              </p:ext>
            </p:extLst>
          </p:nvPr>
        </p:nvGraphicFramePr>
        <p:xfrm>
          <a:off x="285750" y="51435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019800" y="1524000"/>
            <a:ext cx="795619" cy="18288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en-US" dirty="0" smtClean="0"/>
              <a:t>Cavity Test Results</a:t>
            </a:r>
            <a:endParaRPr lang="en-US" dirty="0"/>
          </a:p>
        </p:txBody>
      </p:sp>
      <p:pic>
        <p:nvPicPr>
          <p:cNvPr id="1026" name="Cha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429000"/>
            <a:ext cx="427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Temperature dependence of the surface resistance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Chart 3"/>
          <p:cNvPicPr>
            <a:picLocks noChangeArrowheads="1"/>
          </p:cNvPicPr>
          <p:nvPr/>
        </p:nvPicPr>
        <p:blipFill>
          <a:blip r:embed="rId4" cstate="print"/>
          <a:srcRect b="-32"/>
          <a:stretch>
            <a:fillRect/>
          </a:stretch>
        </p:blipFill>
        <p:spPr bwMode="auto">
          <a:xfrm>
            <a:off x="4648200" y="6858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8689" y="3429000"/>
            <a:ext cx="4645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f/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 of 4.4 kHz/mbar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unstiffened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1.7 kHz/mbar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86200"/>
            <a:ext cx="43880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4191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Lorentz Force detuning for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unstiffened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(Cavity A), and stiffened (Cavity B)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Cell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cavity delivered to FNAL for testing</a:t>
            </a:r>
          </a:p>
          <a:p>
            <a:pPr lvl="1"/>
            <a:r>
              <a:rPr lang="en-US" dirty="0" smtClean="0"/>
              <a:t>Preliminary results are in, further analysis needed</a:t>
            </a:r>
          </a:p>
          <a:p>
            <a:r>
              <a:rPr lang="en-US" dirty="0" smtClean="0"/>
              <a:t>Electropolish single cell and look at performance improvement</a:t>
            </a:r>
          </a:p>
          <a:p>
            <a:pPr lvl="1"/>
            <a:r>
              <a:rPr lang="en-US" dirty="0" smtClean="0"/>
              <a:t>Horizontal EP – our work horse tool for ILC and CEBAF 12 GeV upgrade work</a:t>
            </a:r>
          </a:p>
          <a:p>
            <a:pPr lvl="1"/>
            <a:r>
              <a:rPr lang="en-US" dirty="0" smtClean="0"/>
              <a:t>Vertical EP – our development tool, preliminary results are encouraging</a:t>
            </a:r>
          </a:p>
          <a:p>
            <a:r>
              <a:rPr lang="en-US" dirty="0" smtClean="0"/>
              <a:t>CBP and EP – further our development of CBP</a:t>
            </a:r>
          </a:p>
          <a:p>
            <a:r>
              <a:rPr lang="en-US" dirty="0" smtClean="0"/>
              <a:t>Use existing 3 single cells to build a multicell cavity for testing and to exploit some of the ideas listed </a:t>
            </a:r>
            <a:r>
              <a:rPr lang="en-US" dirty="0" smtClean="0"/>
              <a:t>above?</a:t>
            </a:r>
            <a:endParaRPr lang="en-US" dirty="0" smtClean="0"/>
          </a:p>
          <a:p>
            <a:pPr lvl="1"/>
            <a:r>
              <a:rPr lang="en-US" dirty="0" smtClean="0"/>
              <a:t>This has been done before at Jlab, but is the payoff worth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cell </a:t>
            </a:r>
            <a:r>
              <a:rPr lang="el-GR" dirty="0" smtClean="0"/>
              <a:t>β</a:t>
            </a:r>
            <a:r>
              <a:rPr lang="en-US" dirty="0" smtClean="0"/>
              <a:t>=0.61 R&amp;D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and analysis of stiffening ring and end group attachment to minimize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while utilizing the FNAL He vessel and tuner design.</a:t>
            </a:r>
          </a:p>
          <a:p>
            <a:pPr lvl="1"/>
            <a:r>
              <a:rPr lang="en-US" dirty="0" smtClean="0"/>
              <a:t>Ensure compliance with FNAL interpretation of ASME pressure vessel code</a:t>
            </a:r>
          </a:p>
          <a:p>
            <a:r>
              <a:rPr lang="en-US" dirty="0" smtClean="0"/>
              <a:t>Produce </a:t>
            </a:r>
            <a:r>
              <a:rPr lang="en-US" dirty="0" smtClean="0"/>
              <a:t>fabrication drawings </a:t>
            </a:r>
            <a:r>
              <a:rPr lang="en-US" dirty="0" smtClean="0"/>
              <a:t>and specifications for </a:t>
            </a:r>
            <a:r>
              <a:rPr lang="en-US" dirty="0" smtClean="0"/>
              <a:t>the production of </a:t>
            </a:r>
            <a:r>
              <a:rPr lang="en-US" dirty="0" smtClean="0"/>
              <a:t>a 5 cell prototype.</a:t>
            </a:r>
          </a:p>
          <a:p>
            <a:r>
              <a:rPr lang="en-US" dirty="0" smtClean="0"/>
              <a:t>Develop and in-house cost estimate for the 5 cell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Cavity Design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4191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cell design based on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 high average current cavity shape fabricated at 748.5 MHz &amp; 1497 MHz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Cavity Features: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Single die cavity design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iris aperture as HB cavity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Increased cell-to-cell coupling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Improves mechanical stability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Aid in field flatness sensitivity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less HOM trapping and field tilts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reduced post-fabrication tuning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Reduced electron impact energy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multipacting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782" y="4114800"/>
            <a:ext cx="43732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904" y="990600"/>
            <a:ext cx="461209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83117" y="6409087"/>
            <a:ext cx="269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of Frank </a:t>
            </a:r>
            <a:r>
              <a:rPr lang="en-US" sz="1600" dirty="0" err="1" smtClean="0"/>
              <a:t>Marhauser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11071</TotalTime>
  <Words>1459</Words>
  <Application>Microsoft Office PowerPoint</Application>
  <PresentationFormat>On-screen Show (4:3)</PresentationFormat>
  <Paragraphs>142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Beta = 0.61, 650 MHz Cavity Development at JLAB</vt:lpstr>
      <vt:lpstr>Goals of the JLab Program</vt:lpstr>
      <vt:lpstr>Single Cell Cavity Program</vt:lpstr>
      <vt:lpstr>PowerPoint Presentation</vt:lpstr>
      <vt:lpstr>PowerPoint Presentation</vt:lpstr>
      <vt:lpstr>Cavity Test Results</vt:lpstr>
      <vt:lpstr>Single Cell Future</vt:lpstr>
      <vt:lpstr>5 cell β=0.61 R&amp;D Efforts</vt:lpstr>
      <vt:lpstr>Cavity Design</vt:lpstr>
      <vt:lpstr>Pressure Sensitivity and Stress Analysis</vt:lpstr>
      <vt:lpstr>High Beta Cavity Pressure Sensitivity</vt:lpstr>
      <vt:lpstr>High Beta Cavity Pressure Sensitivity</vt:lpstr>
      <vt:lpstr>High Beta Cavity Pressure Sensitivity</vt:lpstr>
      <vt:lpstr>High Beta Cavity Pressure Sensitivity</vt:lpstr>
      <vt:lpstr>Comparison of the β= 0.9 and β= 0.61</vt:lpstr>
      <vt:lpstr>Hub design Change</vt:lpstr>
      <vt:lpstr>Medium Beta Cavity Pressure Sensitivity</vt:lpstr>
      <vt:lpstr>Medium Beta Cavity Pressure Sensitivity</vt:lpstr>
      <vt:lpstr>Medium Beta Cavity Pressure Sensitivity</vt:lpstr>
      <vt:lpstr>Stiffener Ring Optimization</vt:lpstr>
      <vt:lpstr>Stiffener Ring Optimized Location</vt:lpstr>
      <vt:lpstr>Medium Beta Cavity Pressure Sensitivity</vt:lpstr>
      <vt:lpstr>Preliminary Stress in Warm Medium Beta Cavity under 2 bar Pressure</vt:lpstr>
      <vt:lpstr>Stress in Warm Medium Beta Cavity under 2 bar Pressure</vt:lpstr>
      <vt:lpstr>Stress in Warm Medium Beta Cavity under 2 bar Pressure</vt:lpstr>
      <vt:lpstr>Stress in Cold Medium Beta Cavity under 4 bar Pressure</vt:lpstr>
      <vt:lpstr>Future Plans</vt:lpstr>
      <vt:lpstr>Summary</vt:lpstr>
      <vt:lpstr>Acknowledgements</vt:lpstr>
      <vt:lpstr>Extra Slides</vt:lpstr>
      <vt:lpstr>PowerPoint Presentation</vt:lpstr>
      <vt:lpstr>PowerPoint Presentation</vt:lpstr>
      <vt:lpstr>JLab β=0.61 dressed cavity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Andrew Burrill</cp:lastModifiedBy>
  <cp:revision>55</cp:revision>
  <dcterms:created xsi:type="dcterms:W3CDTF">2006-10-20T18:11:04Z</dcterms:created>
  <dcterms:modified xsi:type="dcterms:W3CDTF">2012-04-11T16:24:50Z</dcterms:modified>
</cp:coreProperties>
</file>