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3.xml" ContentType="application/vnd.openxmlformats-officedocument.theme+xml"/>
  <Default Extension="png" ContentType="image/png"/>
  <Override PartName="/ppt/slideLayouts/slideLayout2.xml" ContentType="application/vnd.openxmlformats-officedocument.presentationml.slideLayout+xml"/>
  <Default Extension="pdf" ContentType="application/pdf"/>
  <Default Extension="xls" ContentType="application/vnd.ms-exce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Default Extension="vml" ContentType="application/vnd.openxmlformats-officedocument.vmlDrawing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345" r:id="rId3"/>
    <p:sldId id="344" r:id="rId4"/>
    <p:sldId id="311" r:id="rId5"/>
    <p:sldId id="297" r:id="rId6"/>
    <p:sldId id="312" r:id="rId7"/>
    <p:sldId id="294" r:id="rId8"/>
    <p:sldId id="270" r:id="rId9"/>
    <p:sldId id="304" r:id="rId10"/>
    <p:sldId id="286" r:id="rId11"/>
    <p:sldId id="348" r:id="rId12"/>
    <p:sldId id="352" r:id="rId13"/>
    <p:sldId id="322" r:id="rId14"/>
    <p:sldId id="323" r:id="rId15"/>
    <p:sldId id="324" r:id="rId16"/>
    <p:sldId id="339" r:id="rId17"/>
    <p:sldId id="336" r:id="rId18"/>
    <p:sldId id="340" r:id="rId19"/>
    <p:sldId id="331" r:id="rId20"/>
    <p:sldId id="325" r:id="rId21"/>
    <p:sldId id="326" r:id="rId22"/>
    <p:sldId id="32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3C20A4"/>
    <a:srgbClr val="85326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vertBarState="maximized">
    <p:restoredLeft sz="22822" autoAdjust="0"/>
    <p:restoredTop sz="93830" autoAdjust="0"/>
  </p:normalViewPr>
  <p:slideViewPr>
    <p:cSldViewPr>
      <p:cViewPr>
        <p:scale>
          <a:sx n="100" d="100"/>
          <a:sy n="100" d="100"/>
        </p:scale>
        <p:origin x="-51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7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8B924-1484-0A46-8E27-AB551931378A}" type="datetimeFigureOut">
              <a:rPr lang="en-US" smtClean="0"/>
              <a:pPr/>
              <a:t>4/10/12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F8E49-5DCF-864F-8C8A-BDD748657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23E4D-154A-4C20-8D93-47863E28185B}" type="datetimeFigureOut">
              <a:rPr lang="en-US" smtClean="0"/>
              <a:pPr/>
              <a:t>4/10/12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90070-9DFC-4416-A204-9FEFA6D6D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90070-9DFC-4416-A204-9FEFA6D6D64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3A3907-BC8A-534E-A14E-9662E321D14A}" type="slidenum">
              <a:rPr lang="en-US"/>
              <a:pPr/>
              <a:t>8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Piezo and feedback operating together.  Cav 1 is not under piezo control  after phase shifter control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2600" cy="114300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7338" indent="-287338">
              <a:buClr>
                <a:srgbClr val="002D86"/>
              </a:buClr>
              <a:buSzPct val="125000"/>
              <a:defRPr sz="2000">
                <a:solidFill>
                  <a:srgbClr val="003399"/>
                </a:solidFill>
              </a:defRPr>
            </a:lvl1pPr>
            <a:lvl2pPr marL="742950" indent="-285750">
              <a:defRPr sz="1800"/>
            </a:lvl2pPr>
            <a:lvl3pPr>
              <a:defRPr sz="1800">
                <a:solidFill>
                  <a:srgbClr val="006600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pPr algn="l"/>
            <a:r>
              <a:rPr lang="en-US" smtClean="0"/>
              <a:t>PX Collaboration Meeting,  April  2012  Berkeley   - B. Chase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2BA5821-21EB-4C1A-AC70-E98BDB034B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mark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05800" y="152400"/>
            <a:ext cx="685800" cy="685800"/>
          </a:xfrm>
          <a:prstGeom prst="rect">
            <a:avLst/>
          </a:prstGeom>
        </p:spPr>
      </p:pic>
      <p:pic>
        <p:nvPicPr>
          <p:cNvPr id="8" name="Picture 7" descr="projectxLogo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6002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1524000"/>
            <a:ext cx="8229600" cy="1588"/>
          </a:xfrm>
          <a:prstGeom prst="line">
            <a:avLst/>
          </a:prstGeom>
          <a:ln w="762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6172200"/>
            <a:ext cx="8229600" cy="1588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57400" y="6400800"/>
            <a:ext cx="685800" cy="365125"/>
          </a:xfrm>
          <a:prstGeom prst="rect">
            <a:avLst/>
          </a:prstGeom>
        </p:spPr>
        <p:txBody>
          <a:bodyPr/>
          <a:lstStyle/>
          <a:p>
            <a:fld id="{9920FC69-0FBB-5248-8D38-CE68C9195720}" type="datetime1">
              <a:rPr lang="en-US" smtClean="0"/>
              <a:t>4/10/12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PX Collaboration Meeting,  April  2012  Berkeley   - B. Chase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755D-F744-4555-BEFB-5BA95AD30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57400" y="6400800"/>
            <a:ext cx="685800" cy="365125"/>
          </a:xfrm>
          <a:prstGeom prst="rect">
            <a:avLst/>
          </a:prstGeom>
        </p:spPr>
        <p:txBody>
          <a:bodyPr/>
          <a:lstStyle/>
          <a:p>
            <a:fld id="{2FE7B2C5-66CB-2A41-BBAE-95885CD593B1}" type="datetime1">
              <a:rPr lang="en-US" smtClean="0"/>
              <a:t>4/10/12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PX Collaboration Meeting,  April  2012  Berkeley   - B. Chase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755D-F744-4555-BEFB-5BA95AD30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57400" y="6400800"/>
            <a:ext cx="685800" cy="365125"/>
          </a:xfrm>
          <a:prstGeom prst="rect">
            <a:avLst/>
          </a:prstGeom>
        </p:spPr>
        <p:txBody>
          <a:bodyPr/>
          <a:lstStyle/>
          <a:p>
            <a:fld id="{50A864B4-D023-F247-ACA6-F86AC498D945}" type="datetime1">
              <a:rPr lang="en-US" smtClean="0"/>
              <a:t>4/10/12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PX Collaboration Meeting,  April  2012  Berkeley   - B. Chase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755D-F744-4555-BEFB-5BA95AD30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57400" y="6400800"/>
            <a:ext cx="685800" cy="365125"/>
          </a:xfrm>
          <a:prstGeom prst="rect">
            <a:avLst/>
          </a:prstGeom>
        </p:spPr>
        <p:txBody>
          <a:bodyPr/>
          <a:lstStyle/>
          <a:p>
            <a:fld id="{2AC87233-AA96-B141-AD4E-A2A25612909A}" type="datetime1">
              <a:rPr lang="en-US" smtClean="0"/>
              <a:t>4/10/12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PX Collaboration Meeting,  April  2012  Berkeley   - B. Chase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755D-F744-4555-BEFB-5BA95AD30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57400" y="6400800"/>
            <a:ext cx="685800" cy="365125"/>
          </a:xfrm>
          <a:prstGeom prst="rect">
            <a:avLst/>
          </a:prstGeom>
        </p:spPr>
        <p:txBody>
          <a:bodyPr/>
          <a:lstStyle/>
          <a:p>
            <a:fld id="{D68A98A2-93C6-874A-8BB0-DD0E20DAB982}" type="datetime1">
              <a:rPr lang="en-US" smtClean="0"/>
              <a:t>4/10/12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PX Collaboration Meeting,  April  2012  Berkeley   - B. Chase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755D-F744-4555-BEFB-5BA95AD30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57400" y="6400800"/>
            <a:ext cx="685800" cy="365125"/>
          </a:xfrm>
          <a:prstGeom prst="rect">
            <a:avLst/>
          </a:prstGeom>
        </p:spPr>
        <p:txBody>
          <a:bodyPr/>
          <a:lstStyle/>
          <a:p>
            <a:fld id="{AE448242-98AF-A34B-AC9E-06C90EE81F00}" type="datetime1">
              <a:rPr lang="en-US" smtClean="0"/>
              <a:t>4/10/12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PX Collaboration Meeting,  April  2012  Berkeley   - B. Chase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755D-F744-4555-BEFB-5BA95AD30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57400" y="6400800"/>
            <a:ext cx="685800" cy="365125"/>
          </a:xfrm>
          <a:prstGeom prst="rect">
            <a:avLst/>
          </a:prstGeom>
        </p:spPr>
        <p:txBody>
          <a:bodyPr/>
          <a:lstStyle/>
          <a:p>
            <a:fld id="{98E26D40-189A-0A46-9232-99DAA6982025}" type="datetime1">
              <a:rPr lang="en-US" smtClean="0"/>
              <a:t>4/10/12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PX Collaboration Meeting,  April  2012  Berkeley   - B. Chase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755D-F744-4555-BEFB-5BA95AD30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057400" y="6400800"/>
            <a:ext cx="685800" cy="365125"/>
          </a:xfrm>
          <a:prstGeom prst="rect">
            <a:avLst/>
          </a:prstGeom>
        </p:spPr>
        <p:txBody>
          <a:bodyPr/>
          <a:lstStyle/>
          <a:p>
            <a:fld id="{A267947B-AC0F-4A4F-99DE-90AA5F2391C6}" type="datetime1">
              <a:rPr lang="en-US" smtClean="0"/>
              <a:t>4/10/12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PX Collaboration Meeting,  April  2012  Berkeley   - B. Chase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755D-F744-4555-BEFB-5BA95AD30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057400" y="6400800"/>
            <a:ext cx="685800" cy="365125"/>
          </a:xfrm>
          <a:prstGeom prst="rect">
            <a:avLst/>
          </a:prstGeom>
        </p:spPr>
        <p:txBody>
          <a:bodyPr/>
          <a:lstStyle/>
          <a:p>
            <a:fld id="{3FD24B2B-798E-FE49-B863-D6435382D1AC}" type="datetime1">
              <a:rPr lang="en-US" smtClean="0"/>
              <a:t>4/10/12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PX Collaboration Meeting,  April  2012  Berkeley   - B. Chase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755D-F744-4555-BEFB-5BA95AD30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57400" y="6400800"/>
            <a:ext cx="685800" cy="365125"/>
          </a:xfrm>
          <a:prstGeom prst="rect">
            <a:avLst/>
          </a:prstGeom>
        </p:spPr>
        <p:txBody>
          <a:bodyPr/>
          <a:lstStyle/>
          <a:p>
            <a:fld id="{0CFBA8BF-D97A-4E4D-8576-65B258901C3E}" type="datetime1">
              <a:rPr lang="en-US" smtClean="0"/>
              <a:t>4/10/12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PX Collaboration Meeting,  April  2012  Berkeley   - B. Chase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755D-F744-4555-BEFB-5BA95AD30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57400" y="6400800"/>
            <a:ext cx="685800" cy="365125"/>
          </a:xfrm>
          <a:prstGeom prst="rect">
            <a:avLst/>
          </a:prstGeom>
        </p:spPr>
        <p:txBody>
          <a:bodyPr/>
          <a:lstStyle/>
          <a:p>
            <a:fld id="{C33FDD6A-7794-824B-98F5-A630E94329A2}" type="datetime1">
              <a:rPr lang="en-US" smtClean="0"/>
              <a:t>4/10/12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PX Collaboration Meeting,  April  2012  Berkeley   - B. Chase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755D-F744-4555-BEFB-5BA95AD30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df"/><Relationship Id="rId17" Type="http://schemas.openxmlformats.org/officeDocument/2006/relationships/image" Target="../media/image21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400800"/>
            <a:ext cx="4267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PX Collaboration Meeting,  April  2012  Berkeley   - B. Chase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8755D-F744-4555-BEFB-5BA95AD3060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erm ess.pdf"/>
          <p:cNvPicPr>
            <a:picLocks noChangeAspect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14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152400" y="6477000"/>
            <a:ext cx="1219200" cy="2238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df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oleObject" Target="../embeddings/Microsoft_Excel_97_-_2004_Worksheet1.xls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9460" y="1395412"/>
            <a:ext cx="436046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LLRF for PXIE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4038600" cy="12954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Brian Chase</a:t>
            </a:r>
          </a:p>
          <a:p>
            <a:r>
              <a:rPr lang="en-US" sz="2800" dirty="0" smtClean="0"/>
              <a:t>For the </a:t>
            </a:r>
            <a:r>
              <a:rPr lang="en-US" sz="2800" dirty="0" smtClean="0"/>
              <a:t>Project X</a:t>
            </a:r>
            <a:endParaRPr lang="en-US" sz="2800" dirty="0" smtClean="0"/>
          </a:p>
          <a:p>
            <a:r>
              <a:rPr lang="en-US" sz="2800" dirty="0" smtClean="0"/>
              <a:t>LLRF Collaboration</a:t>
            </a:r>
            <a:endParaRPr lang="en-US" sz="2800" dirty="0"/>
          </a:p>
        </p:txBody>
      </p:sp>
      <p:pic>
        <p:nvPicPr>
          <p:cNvPr id="4" name="Picture 3" descr="DSC_0192.jpg"/>
          <p:cNvPicPr>
            <a:picLocks noChangeAspect="1"/>
          </p:cNvPicPr>
          <p:nvPr/>
        </p:nvPicPr>
        <p:blipFill>
          <a:blip r:embed="rId2"/>
          <a:srcRect l="26016" r="7734"/>
          <a:stretch>
            <a:fillRect/>
          </a:stretch>
        </p:blipFill>
        <p:spPr>
          <a:xfrm>
            <a:off x="3657600" y="583856"/>
            <a:ext cx="5486399" cy="549919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755D-F744-4555-BEFB-5BA95AD3060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PX Collaboration Meeting,  April  2012  Berkeley   - B. Chase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762000" y="292100"/>
            <a:ext cx="7023100" cy="533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HINS with Ferrite Vector Modulators: </a:t>
            </a:r>
            <a:br>
              <a:rPr lang="en-US" sz="2400" dirty="0" smtClean="0"/>
            </a:br>
            <a:r>
              <a:rPr lang="en-US" sz="2400" dirty="0" smtClean="0"/>
              <a:t>Individual Cavity Feedback Control</a:t>
            </a:r>
            <a:r>
              <a:rPr lang="en-US" sz="2400" dirty="0" smtClean="0">
                <a:latin typeface="Bookman Old Style" pitchFamily="-108" charset="0"/>
              </a:rPr>
              <a:t/>
            </a:r>
            <a:br>
              <a:rPr lang="en-US" sz="2400" dirty="0" smtClean="0">
                <a:latin typeface="Bookman Old Style" pitchFamily="-108" charset="0"/>
              </a:rPr>
            </a:br>
            <a:endParaRPr lang="en-US" sz="2400" dirty="0"/>
          </a:p>
        </p:txBody>
      </p:sp>
      <p:graphicFrame>
        <p:nvGraphicFramePr>
          <p:cNvPr id="67586" name="Object 1026"/>
          <p:cNvGraphicFramePr>
            <a:graphicFrameLocks noChangeAspect="1"/>
          </p:cNvGraphicFramePr>
          <p:nvPr>
            <p:ph idx="1"/>
          </p:nvPr>
        </p:nvGraphicFramePr>
        <p:xfrm>
          <a:off x="754063" y="876300"/>
          <a:ext cx="7635875" cy="5448300"/>
        </p:xfrm>
        <a:graphic>
          <a:graphicData uri="http://schemas.openxmlformats.org/presentationml/2006/ole">
            <p:oleObj spid="_x0000_s316418" name="Visio" r:id="rId3" imgW="9309100" imgH="6642100" progId="">
              <p:embed/>
            </p:oleObj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352800" y="6400800"/>
            <a:ext cx="24384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PX Collaboration Meeting,  April  2012  Berkeley   - B. Chase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pPr>
              <a:defRPr/>
            </a:pPr>
            <a:fld id="{9B46ECF0-BA71-4C3E-B82D-3449AA97A0E5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56356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Cavity 3 (highest </a:t>
            </a:r>
            <a:r>
              <a:rPr lang="en-US" sz="3200" dirty="0" smtClean="0"/>
              <a:t>gradient) Cavity Regulation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38200"/>
            <a:ext cx="5890387" cy="277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2789813" y="3676776"/>
            <a:ext cx="5896987" cy="2931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4400" y="3681004"/>
            <a:ext cx="21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Pulse to Pulse Average of RMS Error (flat-top)</a:t>
            </a:r>
          </a:p>
          <a:p>
            <a:r>
              <a:rPr lang="en-US" sz="1400" dirty="0" smtClean="0"/>
              <a:t>(50 Pulses)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276600" y="3972382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Pulse to Pulse Average of RMS magnitude Error = 0.0979%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3972381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Pulse to Pulse Average of RMS </a:t>
            </a:r>
          </a:p>
          <a:p>
            <a:r>
              <a:rPr lang="en-US" sz="1200" dirty="0">
                <a:solidFill>
                  <a:srgbClr val="FFFF00"/>
                </a:solidFill>
              </a:rPr>
              <a:t>p</a:t>
            </a:r>
            <a:r>
              <a:rPr lang="en-US" sz="1200" dirty="0" smtClean="0">
                <a:solidFill>
                  <a:srgbClr val="FFFF00"/>
                </a:solidFill>
              </a:rPr>
              <a:t>hase Error = 0.1126 degrees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1171419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Cavity 3  Magnitude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2993" y="1171419"/>
            <a:ext cx="1607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Cavity 3 Phase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200" y="838200"/>
            <a:ext cx="2209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RFQ RF Feedback 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FVM Control 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Beam OFF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55200" y="1978223"/>
            <a:ext cx="66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+/-4%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583600" y="2304000"/>
            <a:ext cx="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583600" y="1004994"/>
            <a:ext cx="0" cy="918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755D-F744-4555-BEFB-5BA95AD3060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PX Collaboration Meeting,  April  2012  Berkeley   - B. Chase</a:t>
            </a: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257800" y="1981200"/>
            <a:ext cx="598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+/-1˚</a:t>
            </a:r>
            <a:endParaRPr lang="en-US" sz="16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562600" y="1066800"/>
            <a:ext cx="0" cy="918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562600" y="2362200"/>
            <a:ext cx="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23691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FVM Step Response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2786501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4800" y="1600200"/>
            <a:ext cx="388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2%  step in magnitude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5 </a:t>
            </a:r>
            <a:r>
              <a:rPr lang="en-US" sz="2400" dirty="0" smtClean="0"/>
              <a:t>degree step in phase</a:t>
            </a:r>
            <a:endParaRPr lang="en-US" sz="2400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81600" y="2895600"/>
            <a:ext cx="35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Rise ~ 27 us -&gt; bandwidth ~37 kHz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3581400"/>
            <a:ext cx="364066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 Further studies could easily be performed using phase shifter legs in a stub tuner configuration</a:t>
            </a:r>
          </a:p>
          <a:p>
            <a:endParaRPr lang="en-US" dirty="0" smtClean="0"/>
          </a:p>
          <a:p>
            <a:r>
              <a:rPr lang="en-US" dirty="0" smtClean="0"/>
              <a:t>• Provide wideband resonance control and optimal loaded Q match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755D-F744-4555-BEFB-5BA95AD3060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PX Collaboration Meeting,  April  2012  Berkeley   - B. Chase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77294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PXIE RF Control Requirements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37657" y="1219200"/>
          <a:ext cx="7868686" cy="4685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4923"/>
                <a:gridCol w="1722820"/>
                <a:gridCol w="3400943"/>
              </a:tblGrid>
              <a:tr h="371080">
                <a:tc>
                  <a:txBody>
                    <a:bodyPr/>
                    <a:lstStyle/>
                    <a:p>
                      <a:r>
                        <a:rPr lang="en-US" dirty="0" smtClean="0"/>
                        <a:t>Requirement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/>
                </a:tc>
              </a:tr>
              <a:tr h="371080">
                <a:tc>
                  <a:txBody>
                    <a:bodyPr/>
                    <a:lstStyle/>
                    <a:p>
                      <a:r>
                        <a:rPr lang="en-US" dirty="0" smtClean="0"/>
                        <a:t>Cavities per RF Amplifier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Suggests a new controller design</a:t>
                      </a:r>
                      <a:endParaRPr lang="en-US" dirty="0"/>
                    </a:p>
                  </a:txBody>
                  <a:tcPr/>
                </a:tc>
              </a:tr>
              <a:tr h="371080">
                <a:tc>
                  <a:txBody>
                    <a:bodyPr/>
                    <a:lstStyle/>
                    <a:p>
                      <a:r>
                        <a:rPr lang="en-US" dirty="0" smtClean="0"/>
                        <a:t>Beam Pulse </a:t>
                      </a:r>
                      <a:r>
                        <a:rPr lang="en-US" dirty="0" smtClean="0"/>
                        <a:t>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</a:t>
                      </a:r>
                      <a:r>
                        <a:rPr lang="en-US" dirty="0" smtClean="0"/>
                        <a:t>µS</a:t>
                      </a:r>
                      <a:r>
                        <a:rPr lang="en-US" baseline="0" dirty="0" smtClean="0"/>
                        <a:t> to </a:t>
                      </a:r>
                      <a:r>
                        <a:rPr lang="en-US" dirty="0" smtClean="0"/>
                        <a:t>CW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Pulsed mode for systems commissioning</a:t>
                      </a:r>
                      <a:endParaRPr lang="en-US" dirty="0"/>
                    </a:p>
                  </a:txBody>
                  <a:tcPr/>
                </a:tc>
              </a:tr>
              <a:tr h="371080">
                <a:tc>
                  <a:txBody>
                    <a:bodyPr/>
                    <a:lstStyle/>
                    <a:p>
                      <a:r>
                        <a:rPr lang="en-US" dirty="0" smtClean="0"/>
                        <a:t>Beam Rep </a:t>
                      </a:r>
                      <a:r>
                        <a:rPr lang="en-US" dirty="0" smtClean="0"/>
                        <a:t>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 Hz, </a:t>
                      </a:r>
                      <a:r>
                        <a:rPr lang="en-US" dirty="0" smtClean="0"/>
                        <a:t>CW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1080">
                <a:tc>
                  <a:txBody>
                    <a:bodyPr/>
                    <a:lstStyle/>
                    <a:p>
                      <a:r>
                        <a:rPr lang="en-US" dirty="0" smtClean="0"/>
                        <a:t>Beam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Upgradable</a:t>
                      </a:r>
                      <a:r>
                        <a:rPr lang="en-US" baseline="0" dirty="0" smtClean="0"/>
                        <a:t> to 2mA</a:t>
                      </a:r>
                      <a:endParaRPr lang="en-US" dirty="0"/>
                    </a:p>
                  </a:txBody>
                  <a:tcPr/>
                </a:tc>
              </a:tr>
              <a:tr h="371080">
                <a:tc>
                  <a:txBody>
                    <a:bodyPr/>
                    <a:lstStyle/>
                    <a:p>
                      <a:r>
                        <a:rPr lang="en-US" dirty="0" smtClean="0"/>
                        <a:t>RF Cavity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Frequencies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162.5</a:t>
                      </a:r>
                      <a:r>
                        <a:rPr lang="en-US" dirty="0" smtClean="0"/>
                        <a:t>, 243.75</a:t>
                      </a:r>
                    </a:p>
                    <a:p>
                      <a:r>
                        <a:rPr lang="en-US" dirty="0" smtClean="0"/>
                        <a:t>325</a:t>
                      </a:r>
                      <a:r>
                        <a:rPr lang="en-US" baseline="0" dirty="0" smtClean="0"/>
                        <a:t>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Many sub-harmonics</a:t>
                      </a:r>
                      <a:r>
                        <a:rPr lang="en-US" baseline="0" dirty="0" smtClean="0"/>
                        <a:t> in Chopper</a:t>
                      </a:r>
                    </a:p>
                    <a:p>
                      <a:r>
                        <a:rPr lang="en-US" baseline="0" dirty="0" smtClean="0"/>
                        <a:t>And beam structure</a:t>
                      </a:r>
                      <a:endParaRPr lang="en-US" dirty="0"/>
                    </a:p>
                  </a:txBody>
                  <a:tcPr/>
                </a:tc>
              </a:tr>
              <a:tr h="640495">
                <a:tc>
                  <a:txBody>
                    <a:bodyPr/>
                    <a:lstStyle/>
                    <a:p>
                      <a:r>
                        <a:rPr lang="en-US" dirty="0" smtClean="0"/>
                        <a:t>Field Regulation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</a:t>
                      </a:r>
                      <a:r>
                        <a:rPr lang="en-US" baseline="0" dirty="0" smtClean="0"/>
                        <a:t> 1%, &lt; 0.5˚ @325MHz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Limits are in beam based calibration</a:t>
                      </a:r>
                      <a:endParaRPr lang="en-US" baseline="0" dirty="0" smtClean="0"/>
                    </a:p>
                  </a:txBody>
                  <a:tcPr/>
                </a:tc>
              </a:tr>
              <a:tr h="62470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Resonance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control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HWR , SSR1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 40 Hz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PZT experience is very good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Reliability TBD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404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PX Collaboration Meeting,  April  2012  Berkeley   - B. Chase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755D-F744-4555-BEFB-5BA95AD3060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PXIE RF</a:t>
            </a:r>
            <a:r>
              <a:rPr lang="en-US" dirty="0" smtClean="0"/>
              <a:t> Subsystem Parameters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1447800"/>
          <a:ext cx="8534399" cy="4175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198179"/>
                <a:gridCol w="1103586"/>
                <a:gridCol w="1103586"/>
                <a:gridCol w="1103586"/>
                <a:gridCol w="1397876"/>
                <a:gridCol w="1103586"/>
              </a:tblGrid>
              <a:tr h="69012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Cavity type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Frequency</a:t>
                      </a:r>
                    </a:p>
                    <a:p>
                      <a:r>
                        <a:rPr lang="en-US" sz="1400" dirty="0" smtClean="0"/>
                        <a:t>(MHz)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Quant.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Slow</a:t>
                      </a:r>
                    </a:p>
                    <a:p>
                      <a:r>
                        <a:rPr lang="en-US" sz="1400" dirty="0" smtClean="0"/>
                        <a:t>Tuner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PZT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Q</a:t>
                      </a:r>
                      <a:r>
                        <a:rPr lang="en-US" baseline="-25000" dirty="0" err="1" smtClean="0"/>
                        <a:t>l</a:t>
                      </a:r>
                      <a:endParaRPr lang="en-US" baseline="-25000" dirty="0" smtClean="0"/>
                    </a:p>
                    <a:p>
                      <a:endParaRPr lang="en-US" baseline="-25000" dirty="0"/>
                    </a:p>
                  </a:txBody>
                  <a:tcPr/>
                </a:tc>
              </a:tr>
              <a:tr h="466776">
                <a:tc>
                  <a:txBody>
                    <a:bodyPr/>
                    <a:lstStyle/>
                    <a:p>
                      <a:r>
                        <a:rPr lang="en-US" dirty="0" smtClean="0"/>
                        <a:t>RFQ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&lt;130 kW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05147">
                <a:tc>
                  <a:txBody>
                    <a:bodyPr/>
                    <a:lstStyle/>
                    <a:p>
                      <a:r>
                        <a:rPr lang="en-US" dirty="0" smtClean="0"/>
                        <a:t>MEBT </a:t>
                      </a:r>
                      <a:r>
                        <a:rPr lang="en-US" dirty="0" err="1" smtClean="0"/>
                        <a:t>Buncher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162.5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 kW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2336</a:t>
                      </a:r>
                      <a:endParaRPr lang="en-US" dirty="0"/>
                    </a:p>
                  </a:txBody>
                  <a:tcPr/>
                </a:tc>
              </a:tr>
              <a:tr h="552551">
                <a:tc>
                  <a:txBody>
                    <a:bodyPr/>
                    <a:lstStyle/>
                    <a:p>
                      <a:r>
                        <a:rPr lang="en-US" dirty="0" smtClean="0"/>
                        <a:t>LEBT &amp;MEBT Chopper </a:t>
                      </a:r>
                      <a:r>
                        <a:rPr lang="en-US" dirty="0" err="1" smtClean="0"/>
                        <a:t>ARBs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3.9 GHz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TBD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</a:tr>
              <a:tr h="466776">
                <a:tc>
                  <a:txBody>
                    <a:bodyPr/>
                    <a:lstStyle/>
                    <a:p>
                      <a:r>
                        <a:rPr lang="en-US" dirty="0" smtClean="0"/>
                        <a:t>HWR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162.5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kW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2E+6</a:t>
                      </a:r>
                      <a:endParaRPr lang="en-US" dirty="0"/>
                    </a:p>
                  </a:txBody>
                  <a:tcPr/>
                </a:tc>
              </a:tr>
              <a:tr h="466776">
                <a:tc>
                  <a:txBody>
                    <a:bodyPr/>
                    <a:lstStyle/>
                    <a:p>
                      <a:r>
                        <a:rPr lang="en-US" dirty="0" smtClean="0"/>
                        <a:t>SSR1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325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kW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3.8E+6</a:t>
                      </a:r>
                      <a:endParaRPr lang="en-US" dirty="0"/>
                    </a:p>
                  </a:txBody>
                  <a:tcPr/>
                </a:tc>
              </a:tr>
              <a:tr h="466776">
                <a:tc>
                  <a:txBody>
                    <a:bodyPr/>
                    <a:lstStyle/>
                    <a:p>
                      <a:r>
                        <a:rPr lang="en-US" dirty="0" smtClean="0"/>
                        <a:t>Deflecting Cavity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243.75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kW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TBD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PX Collaboration Meeting,  April  2012  Berkeley   - B. Chase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755D-F744-4555-BEFB-5BA95AD3060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PXIE Cavity Parameters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PX Collaboration Meeting,  April  2012  Berkeley   - B. Chase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755D-F744-4555-BEFB-5BA95AD3060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Content Placeholder 7" descr="cavity params.jpg"/>
          <p:cNvPicPr>
            <a:picLocks noGrp="1" noChangeAspect="1"/>
          </p:cNvPicPr>
          <p:nvPr>
            <p:ph idx="1"/>
          </p:nvPr>
        </p:nvPicPr>
        <p:blipFill>
          <a:blip r:embed="rId2"/>
          <a:srcRect t="-8013" b="-8013"/>
          <a:stretch>
            <a:fillRect/>
          </a:stretch>
        </p:blipFill>
        <p:spPr>
          <a:xfrm>
            <a:off x="0" y="1143000"/>
            <a:ext cx="9060932" cy="4983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Master </a:t>
            </a:r>
            <a:r>
              <a:rPr lang="en-US" dirty="0" smtClean="0"/>
              <a:t>Oscillator Output Frequencies</a:t>
            </a:r>
            <a:br>
              <a:rPr lang="en-US" dirty="0" smtClean="0"/>
            </a:br>
            <a:r>
              <a:rPr lang="en-US" dirty="0" smtClean="0"/>
              <a:t>(Phased Aligned)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1300 MHz reference</a:t>
            </a:r>
          </a:p>
          <a:p>
            <a:pPr lvl="1"/>
            <a:r>
              <a:rPr lang="en-US" dirty="0" smtClean="0">
                <a:solidFill>
                  <a:srgbClr val="3C20A4"/>
                </a:solidFill>
              </a:rPr>
              <a:t>DRO generated master frequency</a:t>
            </a:r>
          </a:p>
          <a:p>
            <a:pPr lvl="1"/>
            <a:r>
              <a:rPr lang="en-US" dirty="0" smtClean="0">
                <a:solidFill>
                  <a:srgbClr val="3C20A4"/>
                </a:solidFill>
              </a:rPr>
              <a:t>1313 MHz MFC distributed clock </a:t>
            </a:r>
            <a:r>
              <a:rPr lang="en-US" dirty="0" smtClean="0">
                <a:solidFill>
                  <a:srgbClr val="3C20A4"/>
                </a:solidFill>
              </a:rPr>
              <a:t>reference</a:t>
            </a:r>
          </a:p>
          <a:p>
            <a:r>
              <a:rPr lang="en-US" dirty="0" smtClean="0">
                <a:solidFill>
                  <a:srgbClr val="3C20A4"/>
                </a:solidFill>
              </a:rPr>
              <a:t>3.9 GHz (1300 * 3)		</a:t>
            </a:r>
            <a:r>
              <a:rPr lang="en-US" dirty="0" smtClean="0">
                <a:solidFill>
                  <a:srgbClr val="85326A"/>
                </a:solidFill>
              </a:rPr>
              <a:t>ARB Clock</a:t>
            </a:r>
            <a:endParaRPr lang="en-US" dirty="0" smtClean="0">
              <a:solidFill>
                <a:srgbClr val="3C20A4"/>
              </a:solidFill>
            </a:endParaRPr>
          </a:p>
          <a:p>
            <a:r>
              <a:rPr lang="en-US" dirty="0" smtClean="0"/>
              <a:t>325 MHz (1300/4) 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85326A"/>
                </a:solidFill>
              </a:rPr>
              <a:t>SSR1</a:t>
            </a:r>
            <a:endParaRPr lang="en-US" dirty="0" smtClean="0">
              <a:solidFill>
                <a:srgbClr val="85326A"/>
              </a:solidFill>
            </a:endParaRPr>
          </a:p>
          <a:p>
            <a:pPr lvl="1"/>
            <a:r>
              <a:rPr lang="en-US" dirty="0" smtClean="0">
                <a:solidFill>
                  <a:srgbClr val="3C20A4"/>
                </a:solidFill>
              </a:rPr>
              <a:t>338 MHz L0</a:t>
            </a:r>
          </a:p>
          <a:p>
            <a:r>
              <a:rPr lang="en-US" dirty="0" smtClean="0"/>
              <a:t>243.75 MHz (81.25 * 3)</a:t>
            </a:r>
            <a:r>
              <a:rPr lang="en-US" dirty="0" smtClean="0"/>
              <a:t> 	</a:t>
            </a:r>
            <a:r>
              <a:rPr lang="en-US" dirty="0" smtClean="0">
                <a:solidFill>
                  <a:srgbClr val="85326A"/>
                </a:solidFill>
              </a:rPr>
              <a:t>Deflecting </a:t>
            </a:r>
            <a:r>
              <a:rPr lang="en-US" dirty="0" smtClean="0">
                <a:solidFill>
                  <a:srgbClr val="85326A"/>
                </a:solidFill>
              </a:rPr>
              <a:t>mode cavity</a:t>
            </a:r>
          </a:p>
          <a:p>
            <a:pPr lvl="1"/>
            <a:r>
              <a:rPr lang="en-US" dirty="0" smtClean="0">
                <a:solidFill>
                  <a:srgbClr val="3C20A4"/>
                </a:solidFill>
              </a:rPr>
              <a:t>256.75 MHz LO</a:t>
            </a:r>
          </a:p>
          <a:p>
            <a:r>
              <a:rPr lang="en-US" dirty="0" smtClean="0"/>
              <a:t>162.5 MHz (1300/8</a:t>
            </a:r>
            <a:r>
              <a:rPr lang="en-US" dirty="0" smtClean="0"/>
              <a:t>)		</a:t>
            </a:r>
            <a:r>
              <a:rPr lang="en-US" dirty="0" smtClean="0">
                <a:solidFill>
                  <a:srgbClr val="85326A"/>
                </a:solidFill>
              </a:rPr>
              <a:t>HWR</a:t>
            </a:r>
          </a:p>
          <a:p>
            <a:pPr lvl="1"/>
            <a:r>
              <a:rPr lang="en-US" dirty="0" smtClean="0">
                <a:solidFill>
                  <a:srgbClr val="3C20A4"/>
                </a:solidFill>
              </a:rPr>
              <a:t>175.5 MHz LO</a:t>
            </a:r>
          </a:p>
          <a:p>
            <a:r>
              <a:rPr lang="en-US" dirty="0" smtClean="0"/>
              <a:t>81.25 MHz (1300/16</a:t>
            </a:r>
            <a:r>
              <a:rPr lang="en-US" dirty="0" smtClean="0"/>
              <a:t>)	</a:t>
            </a:r>
            <a:r>
              <a:rPr lang="en-US" dirty="0" smtClean="0">
                <a:solidFill>
                  <a:srgbClr val="85326A"/>
                </a:solidFill>
              </a:rPr>
              <a:t>Beam Diagnostics</a:t>
            </a:r>
            <a:endParaRPr lang="en-US" dirty="0" smtClean="0"/>
          </a:p>
          <a:p>
            <a:r>
              <a:rPr lang="en-US" dirty="0" smtClean="0"/>
              <a:t>10.156 MHz (1300/128)</a:t>
            </a:r>
            <a:r>
              <a:rPr lang="en-US" dirty="0" smtClean="0"/>
              <a:t> 	</a:t>
            </a:r>
            <a:r>
              <a:rPr lang="en-US" dirty="0" smtClean="0">
                <a:solidFill>
                  <a:srgbClr val="85326A"/>
                </a:solidFill>
              </a:rPr>
              <a:t>Clock </a:t>
            </a:r>
            <a:r>
              <a:rPr lang="en-US" dirty="0" smtClean="0">
                <a:solidFill>
                  <a:srgbClr val="85326A"/>
                </a:solidFill>
              </a:rPr>
              <a:t>system</a:t>
            </a:r>
            <a:endParaRPr lang="en-US" dirty="0" smtClean="0">
              <a:solidFill>
                <a:srgbClr val="85326A"/>
              </a:solidFill>
            </a:endParaRP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755D-F744-4555-BEFB-5BA95AD3060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PX Collaboration Meeting,  April  2012  Berkeley   - B. Chase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401648" y="1371600"/>
            <a:ext cx="1270001" cy="39956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Master Oscillator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34461" y="1746766"/>
            <a:ext cx="1137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1300 MHz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51455" y="2039898"/>
            <a:ext cx="1020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325 MHz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25181" y="2313980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162.5MHz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73885" y="2721412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81.25 MHz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401648" y="3837382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10.156 MHz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606557" y="4206714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~1</a:t>
            </a:r>
            <a:r>
              <a:rPr lang="en-US" dirty="0" smtClean="0"/>
              <a:t> </a:t>
            </a:r>
            <a:r>
              <a:rPr lang="en-US" dirty="0" smtClean="0"/>
              <a:t>kHz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7315200" y="1371600"/>
            <a:ext cx="1270001" cy="39956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LEBT and MEBT Chopper </a:t>
            </a:r>
            <a:r>
              <a:rPr lang="en-US" dirty="0" smtClean="0"/>
              <a:t>Waveform Generator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249792" y="3274624"/>
            <a:ext cx="1404034" cy="12495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Controls</a:t>
            </a:r>
          </a:p>
          <a:p>
            <a:pPr algn="ctr"/>
            <a:r>
              <a:rPr lang="en-US" dirty="0" smtClean="0"/>
              <a:t>Clock</a:t>
            </a:r>
          </a:p>
          <a:p>
            <a:pPr algn="ctr"/>
            <a:r>
              <a:rPr lang="en-US" dirty="0" smtClean="0"/>
              <a:t>Transmitter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671649" y="3970216"/>
            <a:ext cx="57814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671649" y="4341447"/>
            <a:ext cx="57814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671649" y="1690132"/>
            <a:ext cx="264355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283450" y="1486038"/>
            <a:ext cx="466794" cy="376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Clk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824049" y="4927478"/>
            <a:ext cx="249115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4531034" y="4634463"/>
            <a:ext cx="58603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315200" y="4744400"/>
            <a:ext cx="7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Trig in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5249790" y="4744400"/>
            <a:ext cx="1404035" cy="40348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Enable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525181" y="1466850"/>
            <a:ext cx="1137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3900 MHz</a:t>
            </a:r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5240512" y="2004457"/>
            <a:ext cx="1413313" cy="70799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LLRF </a:t>
            </a:r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5240512" y="2769600"/>
            <a:ext cx="1413314" cy="3476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Beam Diag.</a:t>
            </a:r>
            <a:endParaRPr lang="en-US" sz="1600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662369" y="2260012"/>
            <a:ext cx="57814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662369" y="2533062"/>
            <a:ext cx="57814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671649" y="2941050"/>
            <a:ext cx="57814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7200" y="381000"/>
            <a:ext cx="8509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PXIE RF Reference and Clock Generation</a:t>
            </a:r>
            <a:endParaRPr lang="en-US" sz="4000" dirty="0"/>
          </a:p>
        </p:txBody>
      </p:sp>
      <p:sp>
        <p:nvSpPr>
          <p:cNvPr id="27" name="TextBox 26"/>
          <p:cNvSpPr txBox="1"/>
          <p:nvPr/>
        </p:nvSpPr>
        <p:spPr>
          <a:xfrm>
            <a:off x="546100" y="1790700"/>
            <a:ext cx="26543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 81.25 MHz is the beam</a:t>
            </a:r>
          </a:p>
          <a:p>
            <a:r>
              <a:rPr lang="en-US" dirty="0" smtClean="0"/>
              <a:t> fundamental after the RF splitter</a:t>
            </a:r>
          </a:p>
          <a:p>
            <a:r>
              <a:rPr lang="en-US" dirty="0" smtClean="0"/>
              <a:t>• 101.5 kHz is a suggested fundamental frequency for the chopper</a:t>
            </a:r>
          </a:p>
          <a:p>
            <a:r>
              <a:rPr lang="en-US" dirty="0" smtClean="0"/>
              <a:t>• Pulsed operation is selected from the Chopper fundamental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755D-F744-4555-BEFB-5BA95AD3060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PX Collaboration Meeting,  April  2012  Berkeley   - B. Chase</a:t>
            </a:r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3429000" y="5672015"/>
            <a:ext cx="5105400" cy="45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Beam pattern generator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rot="16200000" flipH="1">
            <a:off x="6997699" y="5379916"/>
            <a:ext cx="381001" cy="507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7620794" y="5518821"/>
            <a:ext cx="304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5601494" y="5404521"/>
            <a:ext cx="533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>
            <a:off x="3886994" y="5518821"/>
            <a:ext cx="304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502476" y="4833815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46.? MHz</a:t>
            </a:r>
            <a:endParaRPr lang="en-US" dirty="0"/>
          </a:p>
        </p:txBody>
      </p:sp>
      <p:cxnSp>
        <p:nvCxnSpPr>
          <p:cNvPr id="55" name="Straight Arrow Connector 54"/>
          <p:cNvCxnSpPr/>
          <p:nvPr/>
        </p:nvCxnSpPr>
        <p:spPr>
          <a:xfrm rot="10800000">
            <a:off x="2895600" y="5062415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066800" y="4833815"/>
            <a:ext cx="1867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Booster Simulator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rojectX_diagrams-3.pdf"/>
          <p:cNvPicPr>
            <a:picLocks noGrp="1" noChangeAspect="1"/>
          </p:cNvPicPr>
          <p:nvPr>
            <p:ph idx="1"/>
          </p:nvPr>
        </p:nvPicPr>
        <mc:AlternateContent xmlns:ma="http://schemas.microsoft.com/office/mac/drawingml/2008/main">
          <mc:Choice Requires="ma">
            <p:blipFill>
              <a:blip r:embed="rId2"/>
              <a:srcRect l="1273" t="9412" r="-5118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 l="1273" t="9412" r="-5118"/>
              <a:stretch>
                <a:fillRect/>
              </a:stretch>
            </p:blipFill>
          </mc:Fallback>
        </mc:AlternateContent>
        <p:spPr>
          <a:xfrm>
            <a:off x="-93719" y="535423"/>
            <a:ext cx="10001318" cy="674167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48000" y="6492875"/>
            <a:ext cx="3124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PX Collaboration Meeting,  April  2012  Berkeley   - B. Chase</a:t>
            </a:r>
            <a:endParaRPr lang="en-US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315200" y="6492875"/>
            <a:ext cx="2895600" cy="365125"/>
          </a:xfrm>
        </p:spPr>
        <p:txBody>
          <a:bodyPr/>
          <a:lstStyle/>
          <a:p>
            <a:pPr>
              <a:defRPr/>
            </a:pPr>
            <a:fld id="{F184F332-536E-477B-96E2-91676295ED3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152400"/>
            <a:ext cx="4685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Project X LLRF Concept - 8 Cavity Controller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PXIE Digital </a:t>
            </a:r>
            <a:r>
              <a:rPr lang="en-US" dirty="0" smtClean="0"/>
              <a:t>Controller Options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existing MFC 32 Channel card</a:t>
            </a:r>
          </a:p>
          <a:p>
            <a:pPr lvl="1"/>
            <a:r>
              <a:rPr lang="en-US" dirty="0" smtClean="0"/>
              <a:t>Outdated parts, backplane BW limited</a:t>
            </a:r>
          </a:p>
          <a:p>
            <a:r>
              <a:rPr lang="en-US" dirty="0" smtClean="0"/>
              <a:t>Upgrade MFC for VXI 4.0</a:t>
            </a:r>
          </a:p>
          <a:p>
            <a:pPr lvl="1"/>
            <a:r>
              <a:rPr lang="en-US" dirty="0" smtClean="0"/>
              <a:t>Lower noise ADCs, Cyclone 5 FPGA, High speed Switched fabric backplane</a:t>
            </a:r>
          </a:p>
          <a:p>
            <a:r>
              <a:rPr lang="en-US" dirty="0" smtClean="0"/>
              <a:t>Collaborate with LBNL and ANL on a new</a:t>
            </a:r>
            <a:r>
              <a:rPr lang="en-US" dirty="0" smtClean="0"/>
              <a:t> controller design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PX Collaboration Meeting,  April  2012  Berkeley   - B. Chase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755D-F744-4555-BEFB-5BA95AD3060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7600"/>
          </a:xfrm>
        </p:spPr>
        <p:txBody>
          <a:bodyPr/>
          <a:lstStyle/>
          <a:p>
            <a:r>
              <a:rPr lang="en-US" dirty="0" smtClean="0"/>
              <a:t>Recent </a:t>
            </a:r>
            <a:r>
              <a:rPr lang="en-US" dirty="0" smtClean="0"/>
              <a:t>results</a:t>
            </a:r>
          </a:p>
          <a:p>
            <a:pPr lvl="1"/>
            <a:r>
              <a:rPr lang="en-US" sz="2400" dirty="0" smtClean="0">
                <a:solidFill>
                  <a:srgbClr val="3C20A4"/>
                </a:solidFill>
              </a:rPr>
              <a:t>NML</a:t>
            </a:r>
          </a:p>
          <a:p>
            <a:pPr lvl="1"/>
            <a:r>
              <a:rPr lang="en-US" sz="2400" dirty="0" smtClean="0">
                <a:solidFill>
                  <a:srgbClr val="3C20A4"/>
                </a:solidFill>
              </a:rPr>
              <a:t>Six Cavity test</a:t>
            </a:r>
          </a:p>
          <a:p>
            <a:r>
              <a:rPr lang="en-US" dirty="0" smtClean="0"/>
              <a:t>PXIE control requirements</a:t>
            </a:r>
            <a:endParaRPr lang="en-US" dirty="0" smtClean="0"/>
          </a:p>
          <a:p>
            <a:r>
              <a:rPr lang="en-US" dirty="0" smtClean="0"/>
              <a:t>Preliminary design</a:t>
            </a:r>
          </a:p>
          <a:p>
            <a:r>
              <a:rPr lang="en-US" dirty="0" smtClean="0"/>
              <a:t>High efficiency solid </a:t>
            </a:r>
            <a:r>
              <a:rPr lang="en-US" dirty="0" smtClean="0"/>
              <a:t>s</a:t>
            </a:r>
            <a:r>
              <a:rPr lang="en-US" dirty="0" smtClean="0"/>
              <a:t>tate PA LLRF interface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PX Collaboration Meeting,  April  2012  Berkeley   - B. Chase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755D-F744-4555-BEFB-5BA95AD3060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8134350" y="6672263"/>
            <a:ext cx="838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r">
              <a:spcBef>
                <a:spcPct val="50000"/>
              </a:spcBef>
            </a:pPr>
            <a:fld id="{B3944EE4-3754-9946-8C2A-11E8953AFA5C}" type="slidenum">
              <a:rPr lang="en-US" sz="1000">
                <a:solidFill>
                  <a:srgbClr val="00B200"/>
                </a:solidFill>
                <a:latin typeface="Arial" pitchFamily="1" charset="0"/>
              </a:rPr>
              <a:pPr algn="r">
                <a:spcBef>
                  <a:spcPct val="50000"/>
                </a:spcBef>
              </a:pPr>
              <a:t>20</a:t>
            </a:fld>
            <a:endParaRPr lang="en-US" sz="1000">
              <a:solidFill>
                <a:srgbClr val="00B200"/>
              </a:solidFill>
              <a:latin typeface="Arial" pitchFamily="1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73038" y="6672263"/>
            <a:ext cx="838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B200"/>
                </a:solidFill>
                <a:latin typeface="Arial" pitchFamily="1" charset="0"/>
              </a:rPr>
              <a:t>GMRR VG12-1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latin typeface="Arial" pitchFamily="1" charset="0"/>
              </a:rPr>
              <a:t>EFFICIENCY - WHY?</a:t>
            </a: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163513" y="639763"/>
            <a:ext cx="8821737" cy="0"/>
          </a:xfrm>
          <a:prstGeom prst="line">
            <a:avLst/>
          </a:prstGeom>
          <a:noFill/>
          <a:ln w="44450">
            <a:solidFill>
              <a:srgbClr val="00B2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2294" name="Group 6"/>
          <p:cNvGraphicFramePr>
            <a:graphicFrameLocks noGrp="1"/>
          </p:cNvGraphicFramePr>
          <p:nvPr/>
        </p:nvGraphicFramePr>
        <p:xfrm>
          <a:off x="228600" y="3581400"/>
          <a:ext cx="8686800" cy="2590800"/>
        </p:xfrm>
        <a:graphic>
          <a:graphicData uri="http://schemas.openxmlformats.org/drawingml/2006/table">
            <a:tbl>
              <a:tblPr/>
              <a:tblGrid>
                <a:gridCol w="4343400"/>
                <a:gridCol w="4343400"/>
              </a:tblGrid>
              <a:tr h="2590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</a:rPr>
                        <a:t>SIDE 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303" name="Picture 15" descr="Solid GMR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3" y="6307138"/>
            <a:ext cx="752475" cy="409575"/>
          </a:xfrm>
          <a:prstGeom prst="rect">
            <a:avLst/>
          </a:prstGeom>
          <a:noFill/>
        </p:spPr>
      </p:pic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182563" y="6718300"/>
            <a:ext cx="8802687" cy="0"/>
          </a:xfrm>
          <a:prstGeom prst="line">
            <a:avLst/>
          </a:prstGeom>
          <a:noFill/>
          <a:ln w="25400">
            <a:solidFill>
              <a:srgbClr val="00B2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305" name="Picture 17" descr="UB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838200"/>
            <a:ext cx="7772400" cy="5480050"/>
          </a:xfrm>
          <a:prstGeom prst="rect">
            <a:avLst/>
          </a:prstGeom>
          <a:noFill/>
        </p:spPr>
      </p:pic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4800600" y="381000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4953000" y="4191000"/>
            <a:ext cx="3657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>
                <a:latin typeface="Arial" pitchFamily="1" charset="0"/>
              </a:rPr>
              <a:t>  Operating cost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>
                <a:latin typeface="Arial" pitchFamily="1" charset="0"/>
              </a:rPr>
              <a:t>  Cooling requirements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>
                <a:latin typeface="Arial" pitchFamily="1" charset="0"/>
              </a:rPr>
              <a:t>  Reliability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755D-F744-4555-BEFB-5BA95AD3060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134350" y="6672263"/>
            <a:ext cx="838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r">
              <a:spcBef>
                <a:spcPct val="50000"/>
              </a:spcBef>
            </a:pPr>
            <a:fld id="{C8E50F23-0848-C943-8876-19117DB53A4B}" type="slidenum">
              <a:rPr lang="en-US" sz="1000">
                <a:solidFill>
                  <a:srgbClr val="00B200"/>
                </a:solidFill>
                <a:latin typeface="Arial" pitchFamily="1" charset="0"/>
              </a:rPr>
              <a:pPr algn="r">
                <a:spcBef>
                  <a:spcPct val="50000"/>
                </a:spcBef>
              </a:pPr>
              <a:t>21</a:t>
            </a:fld>
            <a:endParaRPr lang="en-US" sz="1000">
              <a:solidFill>
                <a:srgbClr val="00B200"/>
              </a:solidFill>
              <a:latin typeface="Arial" pitchFamily="1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73038" y="6672263"/>
            <a:ext cx="838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B200"/>
                </a:solidFill>
                <a:latin typeface="Arial" pitchFamily="1" charset="0"/>
              </a:rPr>
              <a:t>GMRR VG12-1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latin typeface="Arial" pitchFamily="1" charset="0"/>
              </a:rPr>
              <a:t>HIGH-EFFICIENCY PA SYSTEM</a:t>
            </a: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163513" y="639763"/>
            <a:ext cx="8821737" cy="0"/>
          </a:xfrm>
          <a:prstGeom prst="line">
            <a:avLst/>
          </a:prstGeom>
          <a:noFill/>
          <a:ln w="44450">
            <a:solidFill>
              <a:srgbClr val="00B2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51" name="Picture 15" descr="Solid GMR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3" y="6307138"/>
            <a:ext cx="752475" cy="409575"/>
          </a:xfrm>
          <a:prstGeom prst="rect">
            <a:avLst/>
          </a:prstGeom>
          <a:noFill/>
        </p:spPr>
      </p:pic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182563" y="6718300"/>
            <a:ext cx="8802687" cy="0"/>
          </a:xfrm>
          <a:prstGeom prst="line">
            <a:avLst/>
          </a:prstGeom>
          <a:noFill/>
          <a:ln w="25400">
            <a:solidFill>
              <a:srgbClr val="00B2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53" name="Picture 17" descr="UB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914400"/>
            <a:ext cx="5943600" cy="3552825"/>
          </a:xfrm>
          <a:prstGeom prst="rect">
            <a:avLst/>
          </a:prstGeom>
          <a:noFill/>
        </p:spPr>
      </p:pic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2667000" y="4724400"/>
            <a:ext cx="51054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pitchFamily="1" charset="0"/>
              </a:rPr>
              <a:t>DSP + HIGH-EFFICIENCY RF PAs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>
                <a:latin typeface="Arial" pitchFamily="1" charset="0"/>
              </a:rPr>
              <a:t>  Max efficiency for given amplitude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>
                <a:latin typeface="Arial" pitchFamily="1" charset="0"/>
              </a:rPr>
              <a:t>  Phase errors corrected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>
                <a:latin typeface="Arial" pitchFamily="1" charset="0"/>
              </a:rPr>
              <a:t>  Control and monitoring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755D-F744-4555-BEFB-5BA95AD3060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134350" y="6672263"/>
            <a:ext cx="838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r">
              <a:spcBef>
                <a:spcPct val="50000"/>
              </a:spcBef>
            </a:pPr>
            <a:fld id="{C8E50F23-0848-C943-8876-19117DB53A4B}" type="slidenum">
              <a:rPr lang="en-US" sz="1000">
                <a:solidFill>
                  <a:srgbClr val="00B200"/>
                </a:solidFill>
                <a:latin typeface="Arial" pitchFamily="1" charset="0"/>
              </a:rPr>
              <a:pPr algn="r">
                <a:spcBef>
                  <a:spcPct val="50000"/>
                </a:spcBef>
              </a:pPr>
              <a:t>22</a:t>
            </a:fld>
            <a:endParaRPr lang="en-US" sz="1000">
              <a:solidFill>
                <a:srgbClr val="00B200"/>
              </a:solidFill>
              <a:latin typeface="Arial" pitchFamily="1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Arial" pitchFamily="1" charset="0"/>
              </a:rPr>
              <a:t>Tightly Coupled </a:t>
            </a:r>
            <a:r>
              <a:rPr lang="en-US" sz="3600" dirty="0" smtClean="0">
                <a:latin typeface="Arial" pitchFamily="1" charset="0"/>
              </a:rPr>
              <a:t>LLRF</a:t>
            </a:r>
            <a:r>
              <a:rPr lang="en-US" sz="3600" dirty="0" smtClean="0">
                <a:latin typeface="Arial" pitchFamily="1" charset="0"/>
              </a:rPr>
              <a:t> –</a:t>
            </a:r>
            <a:r>
              <a:rPr lang="en-US" sz="3600" dirty="0" smtClean="0">
                <a:latin typeface="Arial" pitchFamily="1" charset="0"/>
              </a:rPr>
              <a:t> </a:t>
            </a:r>
            <a:r>
              <a:rPr lang="en-US" sz="3600" dirty="0" smtClean="0">
                <a:latin typeface="Arial" pitchFamily="1" charset="0"/>
              </a:rPr>
              <a:t>SSPA </a:t>
            </a:r>
            <a:r>
              <a:rPr lang="en-US" sz="3600" dirty="0" smtClean="0">
                <a:latin typeface="Arial" pitchFamily="1" charset="0"/>
              </a:rPr>
              <a:t>– RC</a:t>
            </a:r>
            <a:endParaRPr lang="en-US" sz="3600" dirty="0">
              <a:latin typeface="Arial" pitchFamily="1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914400"/>
            <a:ext cx="2362200" cy="2362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LLRF Integrated Control</a:t>
            </a:r>
          </a:p>
          <a:p>
            <a:r>
              <a:rPr lang="en-US" dirty="0" smtClean="0"/>
              <a:t>• Beam Loading</a:t>
            </a:r>
          </a:p>
          <a:p>
            <a:r>
              <a:rPr lang="en-US" dirty="0" smtClean="0"/>
              <a:t>• Resonance control</a:t>
            </a:r>
          </a:p>
          <a:p>
            <a:r>
              <a:rPr lang="en-US" dirty="0" smtClean="0"/>
              <a:t>• Field control</a:t>
            </a:r>
            <a:endParaRPr lang="en-US" dirty="0"/>
          </a:p>
        </p:txBody>
      </p:sp>
      <p:sp>
        <p:nvSpPr>
          <p:cNvPr id="11" name="Left-Right Arrow 10"/>
          <p:cNvSpPr/>
          <p:nvPr/>
        </p:nvSpPr>
        <p:spPr>
          <a:xfrm>
            <a:off x="3581400" y="2514600"/>
            <a:ext cx="381000" cy="2286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3581400" y="1371600"/>
            <a:ext cx="381000" cy="2286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62400" y="914400"/>
            <a:ext cx="25908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 Efficiency</a:t>
            </a:r>
          </a:p>
          <a:p>
            <a:pPr algn="ctr"/>
            <a:r>
              <a:rPr lang="en-US" dirty="0" smtClean="0"/>
              <a:t>RF Power System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3886200"/>
            <a:ext cx="5486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Combine some elements of process control  of both LLRF  and  PA to allow for:</a:t>
            </a:r>
          </a:p>
          <a:p>
            <a:r>
              <a:rPr lang="en-US" dirty="0" smtClean="0"/>
              <a:t>• Single points for RF detection</a:t>
            </a:r>
          </a:p>
          <a:p>
            <a:r>
              <a:rPr lang="en-US" dirty="0" smtClean="0"/>
              <a:t>• Single point phase and amplitude control</a:t>
            </a:r>
          </a:p>
          <a:p>
            <a:r>
              <a:rPr lang="en-US" dirty="0" smtClean="0"/>
              <a:t>• Direct </a:t>
            </a:r>
            <a:r>
              <a:rPr lang="en-US" dirty="0" err="1" smtClean="0"/>
              <a:t>Feedforward</a:t>
            </a:r>
            <a:r>
              <a:rPr lang="en-US" dirty="0" smtClean="0"/>
              <a:t> for both AM and </a:t>
            </a:r>
            <a:r>
              <a:rPr lang="en-US" dirty="0" err="1" smtClean="0"/>
              <a:t>PMl</a:t>
            </a:r>
            <a:r>
              <a:rPr lang="en-US" dirty="0" smtClean="0"/>
              <a:t> </a:t>
            </a:r>
          </a:p>
          <a:p>
            <a:r>
              <a:rPr lang="en-US" dirty="0" smtClean="0"/>
              <a:t>• Integrated resonance control</a:t>
            </a:r>
          </a:p>
          <a:p>
            <a:r>
              <a:rPr lang="en-US" dirty="0" smtClean="0"/>
              <a:t>• Reduce component cost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962400" y="2133600"/>
            <a:ext cx="25908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Resonance Control</a:t>
            </a:r>
            <a:endParaRPr lang="en-US" dirty="0"/>
          </a:p>
        </p:txBody>
      </p:sp>
      <p:sp>
        <p:nvSpPr>
          <p:cNvPr id="17" name="Can 16"/>
          <p:cNvSpPr/>
          <p:nvPr/>
        </p:nvSpPr>
        <p:spPr>
          <a:xfrm rot="5400000">
            <a:off x="7200900" y="1485900"/>
            <a:ext cx="1219200" cy="1295400"/>
          </a:xfrm>
          <a:prstGeom prst="can">
            <a:avLst/>
          </a:prstGeom>
          <a:solidFill>
            <a:srgbClr val="85326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315200" y="1981200"/>
            <a:ext cx="753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Cavity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3" idx="3"/>
          </p:cNvCxnSpPr>
          <p:nvPr/>
        </p:nvCxnSpPr>
        <p:spPr>
          <a:xfrm>
            <a:off x="6553200" y="1485900"/>
            <a:ext cx="609600" cy="266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6" idx="3"/>
          </p:cNvCxnSpPr>
          <p:nvPr/>
        </p:nvCxnSpPr>
        <p:spPr>
          <a:xfrm flipV="1">
            <a:off x="6553200" y="2514600"/>
            <a:ext cx="609600" cy="190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755D-F744-4555-BEFB-5BA95AD3060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PX Collaboration Meeting,  April  2012  Berkeley   - B. Chase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5105400" cy="944562"/>
          </a:xfrm>
        </p:spPr>
        <p:txBody>
          <a:bodyPr>
            <a:normAutofit/>
          </a:bodyPr>
          <a:lstStyle/>
          <a:p>
            <a:r>
              <a:rPr lang="en-US" sz="3556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NML CM1 LLRF Racks</a:t>
            </a:r>
            <a:endParaRPr lang="en-US" sz="3556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Content Placeholder 4" descr="CM1-LLRFsystem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1000"/>
          </a:blip>
          <a:srcRect l="802" r="-535"/>
          <a:stretch>
            <a:fillRect/>
          </a:stretch>
        </p:blipFill>
        <p:spPr>
          <a:xfrm>
            <a:off x="2362200" y="1143000"/>
            <a:ext cx="6389451" cy="5181600"/>
          </a:xfrm>
        </p:spPr>
      </p:pic>
      <p:sp>
        <p:nvSpPr>
          <p:cNvPr id="6" name="TextBox 5"/>
          <p:cNvSpPr txBox="1"/>
          <p:nvPr/>
        </p:nvSpPr>
        <p:spPr>
          <a:xfrm>
            <a:off x="304800" y="1741714"/>
            <a:ext cx="2031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Digital Controllers</a:t>
            </a:r>
          </a:p>
          <a:p>
            <a:r>
              <a:rPr lang="en-US" dirty="0" smtClean="0"/>
              <a:t> (</a:t>
            </a:r>
            <a:r>
              <a:rPr lang="en-US" dirty="0" err="1" smtClean="0"/>
              <a:t>MFCs</a:t>
            </a:r>
            <a:r>
              <a:rPr lang="en-US" dirty="0" smtClean="0"/>
              <a:t>)</a:t>
            </a:r>
          </a:p>
          <a:p>
            <a:r>
              <a:rPr lang="en-US" dirty="0" smtClean="0"/>
              <a:t>  - Probe, Fwd, Ref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749524"/>
            <a:ext cx="178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Master Oscillator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762000"/>
            <a:ext cx="2856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Receivers and Up-converter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5638800"/>
            <a:ext cx="161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 Supplies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755D-F744-4555-BEFB-5BA95AD3060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PX Collaboration Meeting,  April  2012  Berkeley   - B. Chase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93345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 </a:t>
            </a:r>
            <a:r>
              <a:rPr lang="en-US" sz="3600" b="1" dirty="0" smtClean="0"/>
              <a:t>8 Channel Receiver / Transmitter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914400" y="1219200"/>
            <a:ext cx="7162800" cy="32686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43100" y="4648200"/>
            <a:ext cx="510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8 Channels of 1.3 GHz to 13 MHz down converters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1 transmitter with 13 MHz IQ modulation and 1.3 GHz output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Minimum 76 dB of channel to channel isolation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RF to IF conversion loss of 4 dB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IF output noise floor of -153 </a:t>
            </a:r>
            <a:r>
              <a:rPr lang="en-US" sz="1400" dirty="0" err="1" smtClean="0"/>
              <a:t>dBm</a:t>
            </a:r>
            <a:r>
              <a:rPr lang="en-US" sz="1400" dirty="0" smtClean="0"/>
              <a:t>/</a:t>
            </a:r>
            <a:r>
              <a:rPr lang="en-US" sz="1400" dirty="0" err="1" smtClean="0"/>
              <a:t>sqrt</a:t>
            </a:r>
            <a:r>
              <a:rPr lang="en-US" sz="1400" dirty="0" smtClean="0"/>
              <a:t>(Hz)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RF input 1 dB compression of 12.5 </a:t>
            </a:r>
            <a:r>
              <a:rPr lang="en-US" sz="1400" dirty="0" err="1" smtClean="0"/>
              <a:t>dBm</a:t>
            </a:r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Type-N RF input connectors, </a:t>
            </a:r>
            <a:r>
              <a:rPr lang="en-US" sz="1400" dirty="0" err="1" smtClean="0"/>
              <a:t>Harting</a:t>
            </a:r>
            <a:r>
              <a:rPr lang="en-US" sz="1400" dirty="0" smtClean="0"/>
              <a:t> 8 coax IF output connector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Phase temperature stability of 0.06 degrees/ degree 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Amplitude Temperature stability of 0.008 dB / degree C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755D-F744-4555-BEFB-5BA95AD3060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PX Collaboration Meeting,  April  2012  Berkeley   - B. Chase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25402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MFC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5368" r="-15368"/>
          <a:stretch>
            <a:fillRect/>
          </a:stretch>
        </p:blipFill>
        <p:spPr>
          <a:xfrm>
            <a:off x="1600200" y="1295400"/>
            <a:ext cx="8229600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52578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MFC - 32 Chanel Controller</a:t>
            </a:r>
            <a:endParaRPr lang="en-US" sz="36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4648200"/>
            <a:ext cx="927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8 Ch ADCs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8489" y="3581400"/>
            <a:ext cx="1062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AD 9010 </a:t>
            </a:r>
            <a:r>
              <a:rPr lang="en-US" sz="1400" dirty="0" err="1" smtClean="0">
                <a:solidFill>
                  <a:srgbClr val="FFFF00"/>
                </a:solidFill>
              </a:rPr>
              <a:t>Clk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63836" y="2362200"/>
            <a:ext cx="4703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DSP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7149" y="3505200"/>
            <a:ext cx="5770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FPGA</a:t>
            </a:r>
            <a:endParaRPr lang="en-US" sz="1400" dirty="0">
              <a:solidFill>
                <a:srgbClr val="FFFF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 flipH="1" flipV="1">
            <a:off x="4953000" y="4343400"/>
            <a:ext cx="609600" cy="15240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3"/>
          </p:cNvCxnSpPr>
          <p:nvPr/>
        </p:nvCxnSpPr>
        <p:spPr>
          <a:xfrm flipV="1">
            <a:off x="5270582" y="4800600"/>
            <a:ext cx="368218" cy="1489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267200" y="2286000"/>
            <a:ext cx="9271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 smtClean="0">
                <a:solidFill>
                  <a:srgbClr val="FFFF00"/>
                </a:solidFill>
              </a:rPr>
              <a:t>8 Ch ADCs</a:t>
            </a:r>
            <a:endParaRPr lang="en-US" sz="1400" dirty="0">
              <a:solidFill>
                <a:srgbClr val="FFFF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4953000" y="26670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105400" y="2362200"/>
            <a:ext cx="3810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BB99-AB57-4C2F-BBFD-A17BE53CE7A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52400" y="1600200"/>
            <a:ext cx="2590800" cy="3072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Technologies of interest: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tx2"/>
                </a:solidFill>
              </a:rPr>
              <a:t>-Multi-channel ADCs 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-Low Voltage Differential Signaling (LVDS) high speed serial connections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tx2"/>
                </a:solidFill>
              </a:rPr>
              <a:t>-Differential IF signal paths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tx2"/>
                </a:solidFill>
              </a:rPr>
              <a:t>-8 channel coax connectors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tx2"/>
                </a:solidFill>
              </a:rPr>
              <a:t>-Shielded enclosure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tx2"/>
                </a:solidFill>
              </a:rPr>
              <a:t>-Low cost per channel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PX Collaboration Meeting,  April  2012  Berkeley   - B. Chase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Controller Firmware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PX Collaboration Meeting,  April  2012  Berkeley   - B. Chase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755D-F744-4555-BEFB-5BA95AD3060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CM_LLRF_Control_Syte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0276" y="8039101"/>
            <a:ext cx="10916840" cy="6591300"/>
          </a:xfrm>
          <a:prstGeom prst="rect">
            <a:avLst/>
          </a:prstGeom>
        </p:spPr>
      </p:pic>
      <p:sp>
        <p:nvSpPr>
          <p:cNvPr id="7" name="Rectangle 897"/>
          <p:cNvSpPr>
            <a:spLocks noChangeArrowheads="1"/>
          </p:cNvSpPr>
          <p:nvPr/>
        </p:nvSpPr>
        <p:spPr bwMode="auto">
          <a:xfrm>
            <a:off x="19621777" y="7262068"/>
            <a:ext cx="6313679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4702175">
              <a:defRPr/>
            </a:pPr>
            <a:r>
              <a:rPr lang="en-US" sz="4000" dirty="0" smtClean="0">
                <a:solidFill>
                  <a:schemeClr val="tx2"/>
                </a:solidFill>
              </a:rPr>
              <a:t>Control System Schematic 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8" name="Picture 7" descr="CM_LLRF_Control_Syte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2676" y="8191501"/>
            <a:ext cx="10916840" cy="6591300"/>
          </a:xfrm>
          <a:prstGeom prst="rect">
            <a:avLst/>
          </a:prstGeom>
        </p:spPr>
      </p:pic>
      <p:pic>
        <p:nvPicPr>
          <p:cNvPr id="9" name="Picture 8" descr="CM_LLRF_Control_Sytem.png"/>
          <p:cNvPicPr>
            <a:picLocks noChangeAspect="1"/>
          </p:cNvPicPr>
          <p:nvPr/>
        </p:nvPicPr>
        <p:blipFill>
          <a:blip r:embed="rId3"/>
          <a:srcRect l="10972" t="49327" r="7837"/>
          <a:stretch>
            <a:fillRect/>
          </a:stretch>
        </p:blipFill>
        <p:spPr>
          <a:xfrm>
            <a:off x="135234" y="2843902"/>
            <a:ext cx="8979782" cy="31564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4400" y="1778000"/>
            <a:ext cx="35430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Adjustable notch filter at 8pi/9 (F,Q)</a:t>
            </a:r>
          </a:p>
          <a:p>
            <a:r>
              <a:rPr lang="en-US" dirty="0" smtClean="0"/>
              <a:t>Fixed notch filter at 7pi/9</a:t>
            </a:r>
          </a:p>
          <a:p>
            <a:r>
              <a:rPr lang="en-US" dirty="0" smtClean="0"/>
              <a:t>PI controller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MO-layo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599" y="738370"/>
            <a:ext cx="5029199" cy="2538230"/>
          </a:xfrm>
          <a:prstGeom prst="rect">
            <a:avLst/>
          </a:prstGeom>
          <a:noFill/>
        </p:spPr>
      </p:pic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152400" y="4953000"/>
            <a:ext cx="3810000" cy="1447800"/>
          </a:xfrm>
          <a:prstGeom prst="roundRect">
            <a:avLst>
              <a:gd name="adj" fmla="val 3778"/>
            </a:avLst>
          </a:prstGeom>
          <a:gradFill rotWithShape="1">
            <a:gsLst>
              <a:gs pos="0">
                <a:srgbClr val="66CCFF"/>
              </a:gs>
              <a:gs pos="100000">
                <a:srgbClr val="0066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400800"/>
            <a:ext cx="2133600" cy="365125"/>
          </a:xfrm>
        </p:spPr>
        <p:txBody>
          <a:bodyPr/>
          <a:lstStyle/>
          <a:p>
            <a:fld id="{1CC8AFCD-59A7-49AF-9897-9B34D7091F87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76200"/>
            <a:ext cx="3429000" cy="533400"/>
          </a:xfrm>
        </p:spPr>
        <p:txBody>
          <a:bodyPr/>
          <a:lstStyle/>
          <a:p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Master Oscillator</a:t>
            </a:r>
          </a:p>
        </p:txBody>
      </p:sp>
      <p:pic>
        <p:nvPicPr>
          <p:cNvPr id="9220" name="Picture 4" descr="instruments 001"/>
          <p:cNvPicPr>
            <a:picLocks noChangeAspect="1" noChangeArrowheads="1"/>
          </p:cNvPicPr>
          <p:nvPr/>
        </p:nvPicPr>
        <p:blipFill>
          <a:blip r:embed="rId4" cstate="print"/>
          <a:srcRect l="36763" t="12408" r="20959" b="76103"/>
          <a:stretch>
            <a:fillRect/>
          </a:stretch>
        </p:blipFill>
        <p:spPr bwMode="auto">
          <a:xfrm>
            <a:off x="152400" y="3505200"/>
            <a:ext cx="3784632" cy="1371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228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228600" y="5029200"/>
            <a:ext cx="3733800" cy="13716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dirty="0"/>
              <a:t>RF, LO, IF 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Programmable outputs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Timing reference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1.3 GHz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&lt;140 </a:t>
            </a:r>
            <a:r>
              <a:rPr lang="en-US" sz="1600" dirty="0" err="1"/>
              <a:t>fs</a:t>
            </a:r>
            <a:r>
              <a:rPr lang="en-US" sz="1600" dirty="0"/>
              <a:t> integrated </a:t>
            </a:r>
            <a:r>
              <a:rPr lang="en-US" sz="1600" dirty="0" smtClean="0"/>
              <a:t>jitter  (1Hz–10MHz</a:t>
            </a:r>
            <a:r>
              <a:rPr lang="en-US" sz="1600" dirty="0"/>
              <a:t>)</a:t>
            </a:r>
            <a:endParaRPr lang="en-US" sz="800" dirty="0"/>
          </a:p>
        </p:txBody>
      </p:sp>
      <p:pic>
        <p:nvPicPr>
          <p:cNvPr id="1026" name="Picture 2" descr="Y:\Projects\LLRF\Components\Hardware\Chassis Modules\Master Oscillator\Pictures\Master Oscillator 004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 l="9191" t="3064" r="8088" b="8088"/>
          <a:stretch>
            <a:fillRect/>
          </a:stretch>
        </p:blipFill>
        <p:spPr bwMode="auto">
          <a:xfrm>
            <a:off x="152399" y="609600"/>
            <a:ext cx="3783725" cy="2819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62818" name="Object 2"/>
          <p:cNvGraphicFramePr>
            <a:graphicFrameLocks noChangeAspect="1"/>
          </p:cNvGraphicFramePr>
          <p:nvPr/>
        </p:nvGraphicFramePr>
        <p:xfrm>
          <a:off x="4267200" y="3352800"/>
          <a:ext cx="4510348" cy="3233455"/>
        </p:xfrm>
        <a:graphic>
          <a:graphicData uri="http://schemas.openxmlformats.org/presentationml/2006/ole">
            <p:oleObj spid="_x0000_s324610" name="Worksheet" r:id="rId6" imgW="5232400" imgH="3822700" progId="Excel.Sheet.8">
              <p:embed/>
            </p:oleObj>
          </a:graphicData>
        </a:graphic>
      </p:graphicFrame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410200" y="3886200"/>
            <a:ext cx="3124200" cy="381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9176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Arial" charset="0"/>
              </a:rPr>
              <a:t>RMS jitter  </a:t>
            </a:r>
            <a:r>
              <a:rPr lang="en-US" sz="1400" b="1" dirty="0">
                <a:latin typeface="Arial" charset="0"/>
              </a:rPr>
              <a:t>46.1 </a:t>
            </a:r>
            <a:r>
              <a:rPr lang="en-US" sz="1400" b="1" dirty="0" err="1">
                <a:latin typeface="Arial" charset="0"/>
              </a:rPr>
              <a:t>fs</a:t>
            </a:r>
            <a:r>
              <a:rPr lang="en-US" sz="1400" dirty="0">
                <a:latin typeface="Arial" charset="0"/>
              </a:rPr>
              <a:t>   (</a:t>
            </a:r>
            <a:r>
              <a:rPr lang="en-US" sz="1400" b="1" dirty="0">
                <a:latin typeface="Arial" charset="0"/>
              </a:rPr>
              <a:t>0.0216 deg</a:t>
            </a:r>
            <a:r>
              <a:rPr lang="en-US" sz="1400" dirty="0">
                <a:latin typeface="Arial" charset="0"/>
                <a:sym typeface="Symbol" charset="2"/>
              </a:rPr>
              <a:t>)</a:t>
            </a:r>
          </a:p>
          <a:p>
            <a:pPr algn="ctr"/>
            <a:r>
              <a:rPr lang="en-US" sz="1200" dirty="0">
                <a:latin typeface="Arial" charset="0"/>
                <a:sym typeface="Symbol" charset="2"/>
              </a:rPr>
              <a:t>integrated from 100 Hz to 100 kHz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en-US" smtClean="0"/>
              <a:t>PX Collaboration Meeting,  April  2012  Berkeley   - B. Chase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NML CM1 Field and Resonance Controllers </a:t>
            </a:r>
            <a:endParaRPr lang="en-US" sz="28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2" name="Picture 4" descr="CNS62PC20111011153222"/>
          <p:cNvPicPr>
            <a:picLocks noChangeAspect="1" noChangeArrowheads="1"/>
          </p:cNvPicPr>
          <p:nvPr/>
        </p:nvPicPr>
        <p:blipFill>
          <a:blip r:embed="rId3"/>
          <a:srcRect l="3300" t="10084" b="30924"/>
          <a:stretch>
            <a:fillRect/>
          </a:stretch>
        </p:blipFill>
        <p:spPr bwMode="auto">
          <a:xfrm>
            <a:off x="223017" y="1600200"/>
            <a:ext cx="8697967" cy="488609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755D-F744-4555-BEFB-5BA95AD3060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PX Collaboration Meeting,  April  2012  Berkeley   - B. Chase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g_rms_Error_vs_Pgain.png"/>
          <p:cNvPicPr>
            <a:picLocks noChangeAspect="1"/>
          </p:cNvPicPr>
          <p:nvPr/>
        </p:nvPicPr>
        <p:blipFill>
          <a:blip r:embed="rId2"/>
          <a:srcRect l="5746" r="5746"/>
          <a:stretch>
            <a:fillRect/>
          </a:stretch>
        </p:blipFill>
        <p:spPr>
          <a:xfrm>
            <a:off x="3792751" y="152400"/>
            <a:ext cx="5122649" cy="3276600"/>
          </a:xfrm>
          <a:prstGeom prst="rect">
            <a:avLst/>
          </a:prstGeom>
        </p:spPr>
      </p:pic>
      <p:pic>
        <p:nvPicPr>
          <p:cNvPr id="3" name="Picture 2" descr="Phs_rms_Error_vs_Pgain.png"/>
          <p:cNvPicPr>
            <a:picLocks noChangeAspect="1"/>
          </p:cNvPicPr>
          <p:nvPr/>
        </p:nvPicPr>
        <p:blipFill>
          <a:blip r:embed="rId3"/>
          <a:srcRect l="5715" r="5715"/>
          <a:stretch>
            <a:fillRect/>
          </a:stretch>
        </p:blipFill>
        <p:spPr>
          <a:xfrm>
            <a:off x="3810000" y="3410743"/>
            <a:ext cx="5105400" cy="324596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755D-F744-4555-BEFB-5BA95AD3060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PX Collaboration Meeting,  April  2012  Berkeley   - B. Chase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304800"/>
            <a:ext cx="3352800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Flattop Vector Sum RMS Error </a:t>
            </a:r>
            <a:r>
              <a:rPr lang="en-US" sz="2400" dirty="0" err="1" smtClean="0"/>
              <a:t>vs</a:t>
            </a:r>
            <a:r>
              <a:rPr lang="en-US" sz="2400" dirty="0" smtClean="0"/>
              <a:t> Gain</a:t>
            </a:r>
          </a:p>
          <a:p>
            <a:r>
              <a:rPr lang="en-US" sz="2400" dirty="0" smtClean="0"/>
              <a:t> (</a:t>
            </a:r>
            <a:r>
              <a:rPr lang="en-US" sz="2400" dirty="0" err="1" smtClean="0"/>
              <a:t>Igain</a:t>
            </a:r>
            <a:r>
              <a:rPr lang="en-US" sz="2400" dirty="0" smtClean="0"/>
              <a:t> = </a:t>
            </a:r>
            <a:r>
              <a:rPr lang="en-US" sz="2400" dirty="0" err="1" smtClean="0"/>
              <a:t>Pgain</a:t>
            </a:r>
            <a:r>
              <a:rPr lang="en-US" sz="2400" dirty="0" smtClean="0"/>
              <a:t> </a:t>
            </a:r>
            <a:r>
              <a:rPr lang="en-US" sz="2400" dirty="0" err="1" smtClean="0"/>
              <a:t>x</a:t>
            </a:r>
            <a:r>
              <a:rPr lang="en-US" sz="2400" dirty="0" smtClean="0"/>
              <a:t> 7.5e4)</a:t>
            </a:r>
            <a:endParaRPr lang="en-US" sz="2400" dirty="0" smtClean="0"/>
          </a:p>
          <a:p>
            <a:r>
              <a:rPr lang="en-US" dirty="0" smtClean="0"/>
              <a:t>Best regulation at;</a:t>
            </a:r>
          </a:p>
          <a:p>
            <a:r>
              <a:rPr lang="en-US" dirty="0" smtClean="0"/>
              <a:t> Pg= 200, </a:t>
            </a:r>
            <a:r>
              <a:rPr lang="en-US" dirty="0" err="1" smtClean="0"/>
              <a:t>Ig</a:t>
            </a:r>
            <a:r>
              <a:rPr lang="en-US" dirty="0" smtClean="0"/>
              <a:t>=1.5e7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Internal measured loop error</a:t>
            </a:r>
          </a:p>
          <a:p>
            <a:r>
              <a:rPr lang="en-US" dirty="0" smtClean="0"/>
              <a:t>Receiver noise is below this level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RMS error at low gain is dominated by static errors and cavity tilts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10400" y="5181600"/>
            <a:ext cx="1588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0.004 deg RMS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34200" y="1981200"/>
            <a:ext cx="1356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0.007% RMS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17553</TotalTime>
  <Words>1243</Words>
  <Application>Microsoft Macintosh PowerPoint</Application>
  <PresentationFormat>On-screen Show (4:3)</PresentationFormat>
  <Paragraphs>292</Paragraphs>
  <Slides>22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Visio</vt:lpstr>
      <vt:lpstr>Worksheet</vt:lpstr>
      <vt:lpstr>LLRF for PXIE</vt:lpstr>
      <vt:lpstr>Outline</vt:lpstr>
      <vt:lpstr>NML CM1 LLRF Racks</vt:lpstr>
      <vt:lpstr> 8 Channel Receiver / Transmitter</vt:lpstr>
      <vt:lpstr>MFC - 32 Chanel Controller</vt:lpstr>
      <vt:lpstr>Controller Firmware</vt:lpstr>
      <vt:lpstr>Master Oscillator</vt:lpstr>
      <vt:lpstr>NML CM1 Field and Resonance Controllers </vt:lpstr>
      <vt:lpstr>Slide 9</vt:lpstr>
      <vt:lpstr>HINS with Ferrite Vector Modulators:  Individual Cavity Feedback Control </vt:lpstr>
      <vt:lpstr>Cavity 3 (highest gradient) Cavity Regulation</vt:lpstr>
      <vt:lpstr>FVM Step Response</vt:lpstr>
      <vt:lpstr>PXIE RF Control Requirements</vt:lpstr>
      <vt:lpstr>PXIE RF Subsystem Parameters</vt:lpstr>
      <vt:lpstr>PXIE Cavity Parameters</vt:lpstr>
      <vt:lpstr>Master Oscillator Output Frequencies (Phased Aligned) </vt:lpstr>
      <vt:lpstr>Slide 17</vt:lpstr>
      <vt:lpstr>Slide 18</vt:lpstr>
      <vt:lpstr>PXIE Digital Controller Options </vt:lpstr>
      <vt:lpstr>Slide 20</vt:lpstr>
      <vt:lpstr>Slide 21</vt:lpstr>
      <vt:lpstr>Slide 22</vt:lpstr>
    </vt:vector>
  </TitlesOfParts>
  <Company>Fermilab | Accelerator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Julien Branlard</dc:creator>
  <cp:lastModifiedBy>Brian Chase</cp:lastModifiedBy>
  <cp:revision>162</cp:revision>
  <cp:lastPrinted>2011-10-17T10:37:51Z</cp:lastPrinted>
  <dcterms:created xsi:type="dcterms:W3CDTF">2012-04-10T15:59:41Z</dcterms:created>
  <dcterms:modified xsi:type="dcterms:W3CDTF">2012-04-11T04:56:09Z</dcterms:modified>
</cp:coreProperties>
</file>