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7" r:id="rId3"/>
    <p:sldId id="278" r:id="rId4"/>
    <p:sldId id="265" r:id="rId5"/>
    <p:sldId id="276" r:id="rId6"/>
    <p:sldId id="269" r:id="rId7"/>
    <p:sldId id="270" r:id="rId8"/>
    <p:sldId id="281" r:id="rId9"/>
    <p:sldId id="285" r:id="rId10"/>
    <p:sldId id="272" r:id="rId11"/>
    <p:sldId id="295" r:id="rId12"/>
    <p:sldId id="293" r:id="rId13"/>
    <p:sldId id="286" r:id="rId14"/>
    <p:sldId id="296" r:id="rId15"/>
    <p:sldId id="291" r:id="rId16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106" d="100"/>
          <a:sy n="106" d="100"/>
        </p:scale>
        <p:origin x="-72" y="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BAED4-3746-4018-ADBA-F4CA2C2762F6}" type="datetimeFigureOut">
              <a:rPr lang="en-US" smtClean="0"/>
              <a:t>4/10/2012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D92B8-9F8D-438D-8F51-C33CA10BA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53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562600" cy="1143000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00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7338" indent="-287338">
              <a:spcBef>
                <a:spcPts val="1200"/>
              </a:spcBef>
              <a:buClr>
                <a:srgbClr val="002D86"/>
              </a:buClr>
              <a:buSzPct val="125000"/>
              <a:defRPr sz="2000">
                <a:solidFill>
                  <a:srgbClr val="003399"/>
                </a:solidFill>
              </a:defRPr>
            </a:lvl1pPr>
            <a:lvl2pPr marL="742950" indent="-285750">
              <a:spcBef>
                <a:spcPts val="200"/>
              </a:spcBef>
              <a:defRPr sz="1800"/>
            </a:lvl2pPr>
            <a:lvl3pPr>
              <a:spcBef>
                <a:spcPts val="0"/>
              </a:spcBef>
              <a:defRPr sz="1800">
                <a:solidFill>
                  <a:srgbClr val="006600"/>
                </a:solidFill>
              </a:defRPr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356350"/>
            <a:ext cx="421516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mar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533400"/>
            <a:ext cx="685800" cy="685800"/>
          </a:xfrm>
          <a:prstGeom prst="rect">
            <a:avLst/>
          </a:prstGeom>
        </p:spPr>
      </p:pic>
      <p:pic>
        <p:nvPicPr>
          <p:cNvPr id="8" name="Picture 7" descr="projectx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16002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457200" y="1524000"/>
            <a:ext cx="8229600" cy="1588"/>
          </a:xfrm>
          <a:prstGeom prst="line">
            <a:avLst/>
          </a:prstGeom>
          <a:ln w="76200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6172200"/>
            <a:ext cx="8229600" cy="1588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Microphonics Suppression in SRF cavities for Project 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343400"/>
            <a:ext cx="83820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Yuriy</a:t>
            </a:r>
            <a:r>
              <a:rPr lang="en-US" dirty="0" smtClean="0"/>
              <a:t> </a:t>
            </a:r>
            <a:r>
              <a:rPr lang="en-US" dirty="0" err="1" smtClean="0"/>
              <a:t>Pischalnikov</a:t>
            </a:r>
            <a:r>
              <a:rPr lang="en-US" dirty="0" smtClean="0"/>
              <a:t>   Warren </a:t>
            </a:r>
            <a:r>
              <a:rPr lang="en-US" dirty="0"/>
              <a:t>Schappert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Project X Collaboration Meeting</a:t>
            </a:r>
          </a:p>
          <a:p>
            <a:r>
              <a:rPr lang="en-US" dirty="0" smtClean="0"/>
              <a:t>Berkeley, April 11,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636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Term Resonance Stabilization</a:t>
            </a:r>
          </a:p>
        </p:txBody>
      </p:sp>
      <p:pic>
        <p:nvPicPr>
          <p:cNvPr id="6146" name="Picture 2" descr="G:\BerkeleyProjXmeet-Microphonics\nml_lfdcontroller_screen_capture_20111107142128[1]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4"/>
          <a:stretch/>
        </p:blipFill>
        <p:spPr bwMode="auto">
          <a:xfrm>
            <a:off x="2590801" y="1676400"/>
            <a:ext cx="6176682" cy="439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1828800"/>
            <a:ext cx="1752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NML CM1</a:t>
            </a:r>
          </a:p>
          <a:p>
            <a:r>
              <a:rPr lang="en-US" sz="1600" dirty="0" smtClean="0"/>
              <a:t> (7 cavities) resonance stabilization.</a:t>
            </a:r>
          </a:p>
          <a:p>
            <a:endParaRPr lang="en-US" sz="1400" dirty="0" smtClean="0"/>
          </a:p>
          <a:p>
            <a:r>
              <a:rPr lang="en-US" sz="1400" dirty="0" smtClean="0"/>
              <a:t>1.3GHz (ILC-style elliptical cavities) operated at 5Hz rep-rate with 1.3ms RF pulse (Eacc~25MV/m)</a:t>
            </a:r>
          </a:p>
          <a:p>
            <a:r>
              <a:rPr lang="en-US" sz="1400" dirty="0" smtClean="0"/>
              <a:t>Compensation of dynamic LFD &amp; </a:t>
            </a:r>
            <a:r>
              <a:rPr lang="en-US" sz="1400" dirty="0" err="1" smtClean="0"/>
              <a:t>microphonics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962400" y="5257800"/>
            <a:ext cx="1828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791200" y="4267200"/>
            <a:ext cx="304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91200" y="2895600"/>
            <a:ext cx="304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91200" y="5638800"/>
            <a:ext cx="304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79142" y="3352800"/>
            <a:ext cx="1178858" cy="6096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495800" y="5087779"/>
            <a:ext cx="5325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0.8ms</a:t>
            </a:r>
            <a:endParaRPr lang="en-US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4073577" y="3214300"/>
            <a:ext cx="1125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Piezo Pulses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456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Term Resonance Stabilization</a:t>
            </a:r>
          </a:p>
        </p:txBody>
      </p:sp>
      <p:pic>
        <p:nvPicPr>
          <p:cNvPr id="5122" name="Picture 2" descr="G:\BerkeleyProjXmeet-Microphonics\Tuning Stabilit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" r="8140"/>
          <a:stretch/>
        </p:blipFill>
        <p:spPr bwMode="auto">
          <a:xfrm>
            <a:off x="98612" y="1622612"/>
            <a:ext cx="5208494" cy="445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" t="-1112" r="5430" b="395"/>
          <a:stretch/>
        </p:blipFill>
        <p:spPr bwMode="auto">
          <a:xfrm>
            <a:off x="5378824" y="2415988"/>
            <a:ext cx="3718634" cy="314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609600" y="5334000"/>
            <a:ext cx="4495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93745" y="499693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20hours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751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0" dirty="0" smtClean="0">
                <a:latin typeface="Arial Rounded MT Bold" pitchFamily="34" charset="0"/>
              </a:rPr>
              <a:t>Reduction of vibration from external sources</a:t>
            </a:r>
            <a:endParaRPr lang="en-US" sz="2400" b="0" dirty="0">
              <a:latin typeface="Arial Rounded MT Bold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 l="10286" t="45833" r="50285" b="14583"/>
          <a:stretch>
            <a:fillRect/>
          </a:stretch>
        </p:blipFill>
        <p:spPr bwMode="auto">
          <a:xfrm>
            <a:off x="4463809" y="2514600"/>
            <a:ext cx="4222991" cy="349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 l="6857" t="8333" r="10857" b="64584"/>
          <a:stretch>
            <a:fillRect/>
          </a:stretch>
        </p:blipFill>
        <p:spPr bwMode="auto">
          <a:xfrm>
            <a:off x="4515786" y="1600200"/>
            <a:ext cx="4171013" cy="11296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3219450"/>
            <a:ext cx="3810000" cy="9080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 smtClean="0">
                <a:latin typeface="Arial Rounded MT Bold" pitchFamily="34" charset="0"/>
              </a:rPr>
              <a:t>Example of successful passive reduction of vibration level at CCII</a:t>
            </a:r>
            <a:r>
              <a:rPr lang="en-US" sz="1200" b="1" dirty="0" smtClean="0">
                <a:latin typeface="Comic Sans MS" pitchFamily="66" charset="0"/>
              </a:rPr>
              <a:t>. </a:t>
            </a:r>
            <a:endParaRPr lang="en-US" sz="12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46250"/>
            <a:ext cx="1828800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55851"/>
            <a:ext cx="3639657" cy="185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2783541" y="4419600"/>
            <a:ext cx="762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19400" y="5486400"/>
            <a:ext cx="762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81400" y="3636807"/>
            <a:ext cx="492443" cy="236810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Cavities located at the ends of the CM1 (location of the pumps?)</a:t>
            </a:r>
            <a:endParaRPr lang="en-US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530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0" dirty="0" smtClean="0">
                <a:latin typeface="Arial Rounded MT Bold" pitchFamily="34" charset="0"/>
              </a:rPr>
              <a:t>Reduction of vibration from external sources (active compensation)</a:t>
            </a:r>
            <a:endParaRPr lang="en-US" sz="2400" b="0" dirty="0">
              <a:latin typeface="Arial Rounded MT Bold" pitchFamily="34" charset="0"/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820" y="1600200"/>
            <a:ext cx="480278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0" y="1905000"/>
            <a:ext cx="922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Piezo OFF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2438400"/>
            <a:ext cx="866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Piezo ON</a:t>
            </a:r>
            <a:endParaRPr lang="en-US" sz="1200" b="1" dirty="0">
              <a:solidFill>
                <a:srgbClr val="00B05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572000" y="2181999"/>
            <a:ext cx="1752600" cy="269480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2"/>
          </p:cNvCxnSpPr>
          <p:nvPr/>
        </p:nvCxnSpPr>
        <p:spPr>
          <a:xfrm flipH="1">
            <a:off x="6705600" y="2715399"/>
            <a:ext cx="1118836" cy="254240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86200" y="2713148"/>
            <a:ext cx="209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omic Sans MS" pitchFamily="66" charset="0"/>
              </a:rPr>
              <a:t>Active damping reduces the vibration at this frequency </a:t>
            </a:r>
            <a:r>
              <a:rPr lang="en-US" sz="1200" b="1" dirty="0" smtClean="0">
                <a:solidFill>
                  <a:srgbClr val="FF0000"/>
                </a:solidFill>
                <a:latin typeface="Comic Sans MS" pitchFamily="66" charset="0"/>
              </a:rPr>
              <a:t>by 15db</a:t>
            </a:r>
            <a:endParaRPr lang="en-US" sz="1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33400" y="2778226"/>
            <a:ext cx="3124200" cy="212318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1600" dirty="0" smtClean="0">
                <a:solidFill>
                  <a:prstClr val="black"/>
                </a:solidFill>
                <a:latin typeface="Comic Sans MS" pitchFamily="66" charset="0"/>
              </a:rPr>
              <a:t>The Piezo tuner actively damped vibrations induced  by external sources. 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sz="8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1600" dirty="0" smtClean="0">
                <a:solidFill>
                  <a:prstClr val="black"/>
                </a:solidFill>
                <a:latin typeface="Comic Sans MS" pitchFamily="66" charset="0"/>
              </a:rPr>
              <a:t>An IIR filter bank was used to isolate and reverse the phase of the particular spectral line. The phase reversed signal then fed back to the piezo tuner.</a:t>
            </a:r>
            <a:endParaRPr lang="en-US" sz="1600" dirty="0" smtClean="0">
              <a:solidFill>
                <a:prstClr val="black"/>
              </a:solidFill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1581834"/>
            <a:ext cx="5219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Active compensation of mechanical vibration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(150-165 Hz)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induced  by external sources on the CC2 (ILC-style cavity)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069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67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Microphonics can drive the overall design of a machine and should be taken into account from the inception</a:t>
            </a:r>
          </a:p>
          <a:p>
            <a:r>
              <a:rPr lang="en-US" dirty="0" smtClean="0"/>
              <a:t>Moderate SSR1 cavity bandwidths (70 Hz) mean microphonics is not as critical but still important</a:t>
            </a:r>
          </a:p>
          <a:p>
            <a:r>
              <a:rPr lang="en-US" dirty="0" smtClean="0"/>
              <a:t>Excellent progress by TD/SRF group in passive control over last several years</a:t>
            </a:r>
          </a:p>
          <a:p>
            <a:r>
              <a:rPr lang="en-US" dirty="0" smtClean="0"/>
              <a:t>At the same time stiffening cavity/vessel system create the challenges in designing reliable slow/fast tuners (motor/actuator &amp; piezo-actuators) for cavity/vessel systems with K~30N/um</a:t>
            </a:r>
          </a:p>
          <a:p>
            <a:r>
              <a:rPr lang="en-US" dirty="0" smtClean="0"/>
              <a:t>Good results (~1.5 Hz sigma) using active control</a:t>
            </a:r>
          </a:p>
          <a:p>
            <a:pPr lvl="2"/>
            <a:r>
              <a:rPr lang="en-US" dirty="0" smtClean="0"/>
              <a:t> SSR1 with narrow bandwidth CW coupler at 4K</a:t>
            </a:r>
          </a:p>
          <a:p>
            <a:pPr lvl="2"/>
            <a:r>
              <a:rPr lang="en-US" dirty="0" smtClean="0"/>
              <a:t> SSR1 with wide bandwidth CW coupler at 4K</a:t>
            </a:r>
          </a:p>
          <a:p>
            <a:pPr lvl="2"/>
            <a:r>
              <a:rPr lang="en-US" dirty="0" smtClean="0"/>
              <a:t>CCII during pulsed operation at 4K</a:t>
            </a:r>
          </a:p>
          <a:p>
            <a:pPr lvl="1"/>
            <a:r>
              <a:rPr lang="en-US" dirty="0" smtClean="0"/>
              <a:t>Significant further improvement should be possible</a:t>
            </a:r>
          </a:p>
          <a:p>
            <a:r>
              <a:rPr lang="en-US" dirty="0" smtClean="0"/>
              <a:t>Good results gained at NML </a:t>
            </a:r>
            <a:r>
              <a:rPr lang="en-US" dirty="0"/>
              <a:t>with resonance control (active piezo control) </a:t>
            </a:r>
            <a:r>
              <a:rPr lang="en-US" dirty="0" smtClean="0"/>
              <a:t>of several cavities (CM1) for extended period  </a:t>
            </a:r>
            <a:r>
              <a:rPr lang="en-US" smtClean="0"/>
              <a:t>of time.</a:t>
            </a:r>
            <a:endParaRPr lang="en-US" dirty="0" smtClean="0"/>
          </a:p>
          <a:p>
            <a:r>
              <a:rPr lang="en-US" dirty="0" smtClean="0"/>
              <a:t>PIXIE/SSR1 microphonics objectives have been demonstrated already in SSR1 prototype in MDB</a:t>
            </a:r>
          </a:p>
          <a:p>
            <a:r>
              <a:rPr lang="en-US" dirty="0" smtClean="0"/>
              <a:t>Care at EVERY level (civil, cryogenic, mechanical, electrical) will be still be required to control detuning in multiple cavities for extended periods of operation</a:t>
            </a:r>
          </a:p>
        </p:txBody>
      </p:sp>
    </p:spTree>
    <p:extLst>
      <p:ext uri="{BB962C8B-B14F-4D97-AF65-F5344CB8AC3E}">
        <p14:creationId xmlns:p14="http://schemas.microsoft.com/office/powerpoint/2010/main" val="3294325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57200"/>
            <a:ext cx="5562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RF Power Requirements for Narrow Bandwidth Cavities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>
            <a:normAutofit/>
          </a:bodyPr>
          <a:lstStyle/>
          <a:p>
            <a:r>
              <a:rPr lang="en-US" dirty="0"/>
              <a:t>Narrow BW cavities with high </a:t>
            </a:r>
            <a:r>
              <a:rPr lang="en-US" dirty="0" err="1"/>
              <a:t>microphonics</a:t>
            </a:r>
            <a:r>
              <a:rPr lang="en-US" dirty="0"/>
              <a:t> levels require more RF power</a:t>
            </a:r>
          </a:p>
          <a:p>
            <a:pPr lvl="1"/>
            <a:r>
              <a:rPr lang="en-US" sz="1400" dirty="0"/>
              <a:t>Beam can be lost if sufficient reserve RF power to compensate for</a:t>
            </a:r>
            <a:r>
              <a:rPr lang="en-US" sz="1400" b="1" dirty="0"/>
              <a:t> </a:t>
            </a:r>
            <a:r>
              <a:rPr lang="en-US" sz="1400" dirty="0"/>
              <a:t>detuning is not available</a:t>
            </a:r>
          </a:p>
          <a:p>
            <a:r>
              <a:rPr lang="en-US" dirty="0" smtClean="0"/>
              <a:t>RF </a:t>
            </a:r>
            <a:r>
              <a:rPr lang="en-US" dirty="0"/>
              <a:t>plant must be able to accommodate </a:t>
            </a:r>
            <a:r>
              <a:rPr lang="en-US" b="1" u="sng" dirty="0" smtClean="0">
                <a:solidFill>
                  <a:srgbClr val="FF0000"/>
                </a:solidFill>
              </a:rPr>
              <a:t>PEAK </a:t>
            </a:r>
            <a:r>
              <a:rPr lang="en-US" dirty="0" smtClean="0">
                <a:solidFill>
                  <a:schemeClr val="accent6"/>
                </a:solidFill>
              </a:rPr>
              <a:t>(not average) </a:t>
            </a:r>
            <a:r>
              <a:rPr lang="en-US" dirty="0"/>
              <a:t>detuning levels</a:t>
            </a:r>
          </a:p>
          <a:p>
            <a:pPr lvl="1"/>
            <a:r>
              <a:rPr lang="en-US" sz="1400" dirty="0" smtClean="0"/>
              <a:t>For </a:t>
            </a:r>
            <a:r>
              <a:rPr lang="en-US" sz="1400" dirty="0"/>
              <a:t>machines with very low beam loading (XFELs, ERLs) </a:t>
            </a:r>
            <a:r>
              <a:rPr lang="en-US" sz="1400" dirty="0" err="1"/>
              <a:t>microphonics</a:t>
            </a:r>
            <a:r>
              <a:rPr lang="en-US" sz="1400" dirty="0"/>
              <a:t> can actually drive the cost of the entire RF system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713963"/>
            <a:ext cx="5029200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7200" y="4291795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i="1" dirty="0"/>
              <a:t>Power required to maintaining the gradient in a detuned cavity  proportional to the </a:t>
            </a:r>
            <a:r>
              <a:rPr lang="en-US" sz="1600" b="1" i="1" u="sng" dirty="0"/>
              <a:t>square of the detuning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7625" y="5410200"/>
            <a:ext cx="6027612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lvl="1"/>
            <a:r>
              <a:rPr lang="en-US" b="1" dirty="0">
                <a:latin typeface="Comic Sans MS" pitchFamily="66" charset="0"/>
              </a:rPr>
              <a:t>Goal </a:t>
            </a:r>
            <a:r>
              <a:rPr lang="en-US" b="1" dirty="0" smtClean="0">
                <a:latin typeface="Comic Sans MS" pitchFamily="66" charset="0"/>
              </a:rPr>
              <a:t>is  to </a:t>
            </a:r>
            <a:r>
              <a:rPr lang="en-US" b="1" dirty="0">
                <a:latin typeface="Comic Sans MS" pitchFamily="66" charset="0"/>
              </a:rPr>
              <a:t>keep PEAK detuning &lt;= cavity bandwidth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7013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 Rounded MT Bold" pitchFamily="34" charset="0"/>
              </a:rPr>
              <a:t>Microphonics</a:t>
            </a:r>
            <a:r>
              <a:rPr lang="en-US" dirty="0" smtClean="0">
                <a:latin typeface="Arial Rounded MT Bold" pitchFamily="34" charset="0"/>
              </a:rPr>
              <a:t> Mitigation Strategies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Passive</a:t>
            </a:r>
            <a:endParaRPr lang="en-US" sz="2800" dirty="0">
              <a:latin typeface="Arial Rounded MT Bold" pitchFamily="34" charset="0"/>
            </a:endParaRPr>
          </a:p>
          <a:p>
            <a:pPr lvl="1"/>
            <a:r>
              <a:rPr lang="en-US" sz="2800" dirty="0">
                <a:latin typeface="Arial Rounded MT Bold" pitchFamily="34" charset="0"/>
              </a:rPr>
              <a:t>Reduce pressure variations</a:t>
            </a:r>
          </a:p>
          <a:p>
            <a:pPr lvl="1"/>
            <a:r>
              <a:rPr lang="en-US" sz="2800" dirty="0">
                <a:latin typeface="Arial Rounded MT Bold" pitchFamily="34" charset="0"/>
              </a:rPr>
              <a:t>Reduce </a:t>
            </a:r>
            <a:r>
              <a:rPr lang="en-US" sz="2800" dirty="0" err="1">
                <a:latin typeface="Arial Rounded MT Bold" pitchFamily="34" charset="0"/>
              </a:rPr>
              <a:t>df</a:t>
            </a:r>
            <a:r>
              <a:rPr lang="en-US" sz="2800" dirty="0">
                <a:latin typeface="Arial Rounded MT Bold" pitchFamily="34" charset="0"/>
              </a:rPr>
              <a:t>/</a:t>
            </a:r>
            <a:r>
              <a:rPr lang="en-US" sz="2800" dirty="0" err="1">
                <a:latin typeface="Arial Rounded MT Bold" pitchFamily="34" charset="0"/>
              </a:rPr>
              <a:t>dP</a:t>
            </a:r>
            <a:endParaRPr lang="en-US" sz="2800" dirty="0">
              <a:latin typeface="Arial Rounded MT Bold" pitchFamily="34" charset="0"/>
            </a:endParaRPr>
          </a:p>
          <a:p>
            <a:pPr lvl="1"/>
            <a:r>
              <a:rPr lang="en-US" sz="2800" dirty="0">
                <a:latin typeface="Arial Rounded MT Bold" pitchFamily="34" charset="0"/>
              </a:rPr>
              <a:t>Reduce vibration levels</a:t>
            </a:r>
          </a:p>
          <a:p>
            <a:pPr lvl="1"/>
            <a:r>
              <a:rPr lang="en-US" sz="2800" dirty="0">
                <a:latin typeface="Arial Rounded MT Bold" pitchFamily="34" charset="0"/>
              </a:rPr>
              <a:t>Provide more RF power overhead</a:t>
            </a:r>
          </a:p>
          <a:p>
            <a:r>
              <a:rPr lang="en-US" sz="2800" dirty="0">
                <a:latin typeface="Arial Rounded MT Bold" pitchFamily="34" charset="0"/>
              </a:rPr>
              <a:t>Active</a:t>
            </a:r>
          </a:p>
          <a:p>
            <a:pPr lvl="1"/>
            <a:r>
              <a:rPr lang="en-US" sz="2800" dirty="0">
                <a:latin typeface="Arial Rounded MT Bold" pitchFamily="34" charset="0"/>
              </a:rPr>
              <a:t>Use fast or slow tuner to stabilize dynamically 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>
                <a:latin typeface="Arial Rounded MT Bold" pitchFamily="34" charset="0"/>
              </a:rPr>
              <a:t>resonant frequency of  cavity</a:t>
            </a:r>
          </a:p>
          <a:p>
            <a:pPr marL="0" indent="0">
              <a:buNone/>
            </a:pPr>
            <a:r>
              <a:rPr lang="en-US" sz="2800" dirty="0" err="1">
                <a:latin typeface="Arial Rounded MT Bold" pitchFamily="34" charset="0"/>
              </a:rPr>
              <a:t>Microphonics</a:t>
            </a:r>
            <a:r>
              <a:rPr lang="en-US" sz="2800" dirty="0">
                <a:latin typeface="Arial Rounded MT Bold" pitchFamily="34" charset="0"/>
              </a:rPr>
              <a:t> need to be taken into account from inception of machine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07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Passive Microphonics Control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4000"/>
            <a:ext cx="7937833" cy="4876800"/>
          </a:xfrm>
        </p:spPr>
        <p:txBody>
          <a:bodyPr>
            <a:normAutofit/>
          </a:bodyPr>
          <a:lstStyle/>
          <a:p>
            <a:r>
              <a:rPr lang="en-US" b="1" dirty="0" smtClean="0"/>
              <a:t>Cavity and cryomodule should be designed to minimize </a:t>
            </a:r>
            <a:r>
              <a:rPr lang="en-US" b="1" dirty="0" err="1" smtClean="0"/>
              <a:t>df</a:t>
            </a:r>
            <a:r>
              <a:rPr lang="en-US" b="1" dirty="0" smtClean="0"/>
              <a:t>/</a:t>
            </a:r>
            <a:r>
              <a:rPr lang="en-US" b="1" dirty="0" err="1" smtClean="0"/>
              <a:t>dP</a:t>
            </a:r>
            <a:r>
              <a:rPr lang="en-US" b="1" dirty="0" smtClean="0"/>
              <a:t> and low frequency resonances</a:t>
            </a:r>
          </a:p>
          <a:p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78230"/>
            <a:ext cx="2901950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32075" y="4700586"/>
            <a:ext cx="2244525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/>
          </a:p>
          <a:p>
            <a:r>
              <a:rPr lang="en-US" sz="1600" dirty="0" err="1" smtClean="0"/>
              <a:t>df</a:t>
            </a:r>
            <a:r>
              <a:rPr lang="en-US" sz="1600" dirty="0" smtClean="0"/>
              <a:t>/</a:t>
            </a:r>
            <a:r>
              <a:rPr lang="en-US" sz="1600" dirty="0" err="1" smtClean="0"/>
              <a:t>dP</a:t>
            </a:r>
            <a:r>
              <a:rPr lang="en-US" sz="1600" dirty="0" smtClean="0"/>
              <a:t>=140Hz/</a:t>
            </a:r>
            <a:r>
              <a:rPr lang="en-US" sz="1600" dirty="0" err="1" smtClean="0"/>
              <a:t>torr</a:t>
            </a:r>
            <a:r>
              <a:rPr lang="en-US" sz="1600" dirty="0" smtClean="0"/>
              <a:t> </a:t>
            </a:r>
          </a:p>
          <a:p>
            <a:r>
              <a:rPr lang="en-US" sz="1200" dirty="0" smtClean="0"/>
              <a:t>(cavity constrained F=1200kg)</a:t>
            </a:r>
          </a:p>
          <a:p>
            <a:endParaRPr lang="en-US" sz="1000" dirty="0" smtClean="0"/>
          </a:p>
          <a:p>
            <a:r>
              <a:rPr lang="en-US" sz="1600" dirty="0" smtClean="0"/>
              <a:t>&amp;</a:t>
            </a:r>
            <a:r>
              <a:rPr lang="en-US" sz="1600" dirty="0" err="1" smtClean="0"/>
              <a:t>df</a:t>
            </a:r>
            <a:r>
              <a:rPr lang="en-US" sz="1600" dirty="0" smtClean="0"/>
              <a:t>/</a:t>
            </a:r>
            <a:r>
              <a:rPr lang="en-US" sz="1600" dirty="0" err="1" smtClean="0"/>
              <a:t>dP</a:t>
            </a:r>
            <a:r>
              <a:rPr lang="en-US" sz="1600" dirty="0" smtClean="0"/>
              <a:t>=290Hz/</a:t>
            </a:r>
            <a:r>
              <a:rPr lang="en-US" sz="1600" dirty="0" err="1" smtClean="0"/>
              <a:t>torr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(</a:t>
            </a:r>
            <a:r>
              <a:rPr lang="en-US" sz="1200" dirty="0" smtClean="0"/>
              <a:t>for unconstrained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78287" y="2155064"/>
            <a:ext cx="3082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Lever Tuner for SSR1 prototype</a:t>
            </a:r>
          </a:p>
          <a:p>
            <a:endParaRPr lang="en-US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924" y="3007325"/>
            <a:ext cx="3864541" cy="281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34000" y="5734235"/>
            <a:ext cx="2170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/>
              <a:t>Courtesy of </a:t>
            </a:r>
            <a:r>
              <a:rPr lang="en-US" sz="1000" dirty="0" err="1" smtClean="0"/>
              <a:t>Timergali</a:t>
            </a:r>
            <a:r>
              <a:rPr lang="en-US" sz="1000" dirty="0" smtClean="0"/>
              <a:t> </a:t>
            </a:r>
            <a:r>
              <a:rPr lang="en-US" sz="1000" dirty="0" err="1" smtClean="0"/>
              <a:t>Khabibouline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4267200" y="2743200"/>
            <a:ext cx="19303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 smtClean="0"/>
              <a:t>df</a:t>
            </a:r>
            <a:r>
              <a:rPr lang="en-US" sz="1000" b="1" dirty="0" smtClean="0"/>
              <a:t>/</a:t>
            </a:r>
            <a:r>
              <a:rPr lang="en-US" sz="1000" b="1" dirty="0" err="1" smtClean="0"/>
              <a:t>dp</a:t>
            </a:r>
            <a:r>
              <a:rPr lang="en-US" sz="1000" b="1" dirty="0" smtClean="0"/>
              <a:t>=640Hh/</a:t>
            </a:r>
            <a:r>
              <a:rPr lang="en-US" sz="1000" b="1" dirty="0" err="1" smtClean="0"/>
              <a:t>torr</a:t>
            </a:r>
            <a:r>
              <a:rPr lang="en-US" sz="1000" b="1" dirty="0" smtClean="0"/>
              <a:t>(free cavity)</a:t>
            </a:r>
            <a:endParaRPr lang="en-US" sz="1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109469" y="5029200"/>
            <a:ext cx="20345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 smtClean="0"/>
              <a:t>df</a:t>
            </a:r>
            <a:r>
              <a:rPr lang="en-US" sz="1000" b="1" dirty="0" smtClean="0"/>
              <a:t>/</a:t>
            </a:r>
            <a:r>
              <a:rPr lang="en-US" sz="1000" b="1" dirty="0" err="1" smtClean="0"/>
              <a:t>dp</a:t>
            </a:r>
            <a:r>
              <a:rPr lang="en-US" sz="1000" b="1" dirty="0" smtClean="0"/>
              <a:t>=180Hz/</a:t>
            </a:r>
            <a:r>
              <a:rPr lang="en-US" sz="1000" b="1" dirty="0" err="1" smtClean="0"/>
              <a:t>torr</a:t>
            </a:r>
            <a:r>
              <a:rPr lang="en-US" sz="1000" b="1" dirty="0" smtClean="0"/>
              <a:t>(</a:t>
            </a:r>
            <a:r>
              <a:rPr lang="en-US" sz="1000" b="1" dirty="0" err="1" smtClean="0"/>
              <a:t>Cage+cavity</a:t>
            </a:r>
            <a:r>
              <a:rPr lang="en-US" sz="1000" b="1" dirty="0" smtClean="0"/>
              <a:t>)</a:t>
            </a:r>
            <a:endParaRPr lang="en-US" sz="10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78" y="2155064"/>
            <a:ext cx="1476375" cy="162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4876800" y="3007325"/>
            <a:ext cx="76200" cy="678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Microphonics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962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Excellent progress by TD/SRF in minimizing </a:t>
            </a:r>
            <a:r>
              <a:rPr lang="en-US" dirty="0" err="1" smtClean="0"/>
              <a:t>df</a:t>
            </a:r>
            <a:r>
              <a:rPr lang="en-US" dirty="0" smtClean="0"/>
              <a:t>/</a:t>
            </a:r>
            <a:r>
              <a:rPr lang="en-US" dirty="0" err="1" smtClean="0"/>
              <a:t>dP</a:t>
            </a:r>
            <a:r>
              <a:rPr lang="en-US" dirty="0" smtClean="0"/>
              <a:t> in spoke (325MHz</a:t>
            </a:r>
            <a:r>
              <a:rPr lang="en-US" dirty="0"/>
              <a:t>) and 650MHz cavities over </a:t>
            </a:r>
            <a:r>
              <a:rPr lang="en-US" dirty="0" smtClean="0"/>
              <a:t>the last year</a:t>
            </a:r>
          </a:p>
          <a:p>
            <a:pPr marL="0" indent="0">
              <a:buNone/>
            </a:pPr>
            <a:r>
              <a:rPr lang="en-US" sz="1800" i="1" dirty="0" smtClean="0"/>
              <a:t>(see  presentations by </a:t>
            </a:r>
            <a:r>
              <a:rPr lang="en-US" sz="1800" i="1" dirty="0" err="1" smtClean="0"/>
              <a:t>L.Ristori</a:t>
            </a:r>
            <a:r>
              <a:rPr lang="en-US" sz="1800" i="1" dirty="0" smtClean="0"/>
              <a:t> and T. Peterson)</a:t>
            </a:r>
            <a:endParaRPr lang="en-US" dirty="0" smtClean="0"/>
          </a:p>
          <a:p>
            <a:r>
              <a:rPr lang="en-US" dirty="0" smtClean="0"/>
              <a:t>Current design leads to very stiff cavity</a:t>
            </a:r>
          </a:p>
          <a:p>
            <a:pPr lvl="1"/>
            <a:r>
              <a:rPr lang="en-US" dirty="0" smtClean="0"/>
              <a:t>Should also reduce susceptibility to vibrations in addition to reducing </a:t>
            </a:r>
            <a:r>
              <a:rPr lang="en-US" dirty="0" err="1" smtClean="0"/>
              <a:t>df</a:t>
            </a:r>
            <a:r>
              <a:rPr lang="en-US" dirty="0" smtClean="0"/>
              <a:t>/</a:t>
            </a:r>
            <a:r>
              <a:rPr lang="en-US" dirty="0" err="1" smtClean="0"/>
              <a:t>dP</a:t>
            </a:r>
            <a:endParaRPr lang="en-US" dirty="0" smtClean="0"/>
          </a:p>
          <a:p>
            <a:r>
              <a:rPr lang="en-US" dirty="0" smtClean="0"/>
              <a:t>At the same time very stiff cavity/vessel system create challenge for slow/fast tuner</a:t>
            </a:r>
            <a:endParaRPr lang="en-US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600200"/>
            <a:ext cx="3429000" cy="408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76800" y="5791200"/>
            <a:ext cx="403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Courtesy of Leonardo </a:t>
            </a:r>
            <a:r>
              <a:rPr lang="en-US" sz="800" dirty="0" err="1" smtClean="0"/>
              <a:t>Ristori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32117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Compensation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7244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Piezo actuators used to reduce microphonics in CKM cavities by 20 dB </a:t>
            </a:r>
          </a:p>
          <a:p>
            <a:pPr lvl="1"/>
            <a:r>
              <a:rPr lang="en-US" sz="1100" dirty="0" smtClean="0"/>
              <a:t>(</a:t>
            </a:r>
            <a:r>
              <a:rPr lang="en-US" sz="1100" dirty="0" err="1" smtClean="0"/>
              <a:t>Carcagno</a:t>
            </a:r>
            <a:r>
              <a:rPr lang="en-US" sz="1100" dirty="0" smtClean="0"/>
              <a:t> et al. 2003)</a:t>
            </a:r>
          </a:p>
          <a:p>
            <a:r>
              <a:rPr lang="en-US" dirty="0" err="1" smtClean="0"/>
              <a:t>Bessy</a:t>
            </a:r>
            <a:r>
              <a:rPr lang="en-US" dirty="0" smtClean="0"/>
              <a:t> able to limit pressure related detuning in1.3 GHz CW cavities to less than 1 Hz </a:t>
            </a:r>
          </a:p>
          <a:p>
            <a:pPr lvl="1"/>
            <a:r>
              <a:rPr lang="en-US" sz="1100" dirty="0" smtClean="0"/>
              <a:t>(Axel Neumann Thesis, </a:t>
            </a:r>
            <a:r>
              <a:rPr lang="en-US" sz="1100" dirty="0" err="1" smtClean="0"/>
              <a:t>Helmholz-Zentrum</a:t>
            </a:r>
            <a:r>
              <a:rPr lang="en-US" sz="1100" dirty="0" smtClean="0"/>
              <a:t> Berlin, 2008)</a:t>
            </a:r>
          </a:p>
          <a:p>
            <a:r>
              <a:rPr lang="en-US" dirty="0" smtClean="0"/>
              <a:t>Other work by groups at MSU, Cornell, Argonne, JLab, …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3271" y="1219200"/>
            <a:ext cx="4220729" cy="288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5785" y="4038600"/>
            <a:ext cx="3577677" cy="265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167" y="304800"/>
            <a:ext cx="8229600" cy="944562"/>
          </a:xfrm>
        </p:spPr>
        <p:txBody>
          <a:bodyPr>
            <a:noAutofit/>
          </a:bodyPr>
          <a:lstStyle/>
          <a:p>
            <a:r>
              <a:rPr lang="en-US" sz="2800" dirty="0" smtClean="0"/>
              <a:t>Microphonics Compensation </a:t>
            </a:r>
            <a:br>
              <a:rPr lang="en-US" sz="2800" dirty="0" smtClean="0"/>
            </a:br>
            <a:r>
              <a:rPr lang="en-US" sz="2800" dirty="0" smtClean="0"/>
              <a:t>for SSR1</a:t>
            </a:r>
            <a:br>
              <a:rPr lang="en-US" sz="2800" dirty="0" smtClean="0"/>
            </a:br>
            <a:r>
              <a:rPr lang="en-US" sz="2800" dirty="0" smtClean="0"/>
              <a:t> with Narrow Bandwidth Coupler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4419600" cy="4495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Initial cold tests of SSR1 using CW provided an opportunity to gain  experience with a very narrow bandwidth cavity</a:t>
            </a:r>
          </a:p>
          <a:p>
            <a:pPr lvl="1"/>
            <a:r>
              <a:rPr lang="en-US" sz="1800" dirty="0" smtClean="0"/>
              <a:t>Test Conditions</a:t>
            </a:r>
          </a:p>
          <a:p>
            <a:pPr lvl="2"/>
            <a:r>
              <a:rPr lang="en-US" sz="1400" dirty="0" smtClean="0"/>
              <a:t>4.5K</a:t>
            </a:r>
          </a:p>
          <a:p>
            <a:pPr lvl="2"/>
            <a:r>
              <a:rPr lang="en-US" sz="1400" dirty="0" smtClean="0"/>
              <a:t>Coupler bandwidth of ~ 1.5 Hz</a:t>
            </a:r>
          </a:p>
          <a:p>
            <a:pPr lvl="2"/>
            <a:r>
              <a:rPr lang="en-US" sz="1400" dirty="0" err="1" smtClean="0"/>
              <a:t>df</a:t>
            </a:r>
            <a:r>
              <a:rPr lang="en-US" sz="1400" dirty="0" smtClean="0"/>
              <a:t>/</a:t>
            </a:r>
            <a:r>
              <a:rPr lang="en-US" sz="1400" dirty="0" err="1" smtClean="0"/>
              <a:t>dP</a:t>
            </a:r>
            <a:r>
              <a:rPr lang="en-US" sz="1400" dirty="0" smtClean="0"/>
              <a:t>  ~= 140 Hz/</a:t>
            </a:r>
            <a:r>
              <a:rPr lang="en-US" sz="1400" dirty="0" err="1" smtClean="0"/>
              <a:t>torr</a:t>
            </a:r>
            <a:endParaRPr lang="en-US" sz="1400" dirty="0" smtClean="0"/>
          </a:p>
          <a:p>
            <a:pPr lvl="2"/>
            <a:r>
              <a:rPr lang="en-US" sz="1400" dirty="0" err="1" smtClean="0"/>
              <a:t>dP</a:t>
            </a:r>
            <a:r>
              <a:rPr lang="en-US" sz="1400" baseline="-25000" dirty="0" err="1" smtClean="0"/>
              <a:t>PTP</a:t>
            </a:r>
            <a:r>
              <a:rPr lang="en-US" sz="1400" dirty="0" smtClean="0"/>
              <a:t>~=5 </a:t>
            </a:r>
            <a:r>
              <a:rPr lang="en-US" sz="1400" dirty="0" err="1" smtClean="0"/>
              <a:t>torr</a:t>
            </a:r>
            <a:endParaRPr lang="en-US" sz="1400" dirty="0" smtClean="0"/>
          </a:p>
          <a:p>
            <a:pPr lvl="2"/>
            <a:r>
              <a:rPr lang="en-US" sz="1400" dirty="0" smtClean="0"/>
              <a:t>LLRF tracking resonant frequency of cavity</a:t>
            </a:r>
          </a:p>
          <a:p>
            <a:pPr lvl="1"/>
            <a:r>
              <a:rPr lang="en-US" sz="1800" dirty="0" smtClean="0"/>
              <a:t>Detuning control system</a:t>
            </a:r>
          </a:p>
          <a:p>
            <a:pPr lvl="2"/>
            <a:r>
              <a:rPr lang="en-US" sz="1400" dirty="0" smtClean="0"/>
              <a:t>100 kHz digitizer measured RF frequency offset from an arbitrary set point</a:t>
            </a:r>
          </a:p>
          <a:p>
            <a:pPr lvl="2"/>
            <a:r>
              <a:rPr lang="en-US" sz="1400" dirty="0" smtClean="0"/>
              <a:t>FPGA  fed </a:t>
            </a:r>
            <a:r>
              <a:rPr lang="en-US" sz="1400" dirty="0" smtClean="0">
                <a:sym typeface="Symbol"/>
              </a:rPr>
              <a:t>f back to fast tuner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0179" t="6233" r="11377" b="6798"/>
          <a:stretch>
            <a:fillRect/>
          </a:stretch>
        </p:blipFill>
        <p:spPr bwMode="auto">
          <a:xfrm>
            <a:off x="4572000" y="1752600"/>
            <a:ext cx="3992537" cy="332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019800" cy="1143000"/>
          </a:xfrm>
        </p:spPr>
        <p:txBody>
          <a:bodyPr>
            <a:noAutofit/>
          </a:bodyPr>
          <a:lstStyle/>
          <a:p>
            <a:r>
              <a:rPr lang="en-US" sz="2800" dirty="0" err="1"/>
              <a:t>Microphonics</a:t>
            </a:r>
            <a:r>
              <a:rPr lang="en-US" sz="2800" dirty="0"/>
              <a:t> Compensation </a:t>
            </a:r>
            <a:br>
              <a:rPr lang="en-US" sz="2800" dirty="0"/>
            </a:br>
            <a:r>
              <a:rPr lang="en-US" sz="2800" dirty="0"/>
              <a:t>for SSR1</a:t>
            </a:r>
            <a:br>
              <a:rPr lang="en-US" sz="2800" dirty="0"/>
            </a:br>
            <a:r>
              <a:rPr lang="en-US" sz="2800" dirty="0"/>
              <a:t> with Narrow Bandwidth Coupler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5943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1828800"/>
            <a:ext cx="2133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Reduced pressure related variations in cavity frequency from several </a:t>
            </a:r>
            <a:r>
              <a:rPr lang="en-US" dirty="0" smtClean="0"/>
              <a:t>hundreds Hz</a:t>
            </a:r>
          </a:p>
          <a:p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smtClean="0"/>
              <a:t>   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f </a:t>
            </a:r>
            <a:r>
              <a:rPr lang="en-US" b="1" dirty="0">
                <a:solidFill>
                  <a:srgbClr val="00B050"/>
                </a:solidFill>
              </a:rPr>
              <a:t>&lt;= 1.3 Hz RMS</a:t>
            </a:r>
          </a:p>
        </p:txBody>
      </p:sp>
    </p:spTree>
    <p:extLst>
      <p:ext uri="{BB962C8B-B14F-4D97-AF65-F5344CB8AC3E}">
        <p14:creationId xmlns:p14="http://schemas.microsoft.com/office/powerpoint/2010/main" val="3757180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5562600" cy="1143000"/>
          </a:xfrm>
        </p:spPr>
        <p:txBody>
          <a:bodyPr>
            <a:noAutofit/>
          </a:bodyPr>
          <a:lstStyle/>
          <a:p>
            <a:r>
              <a:rPr lang="en-US" sz="2800" dirty="0" err="1"/>
              <a:t>Microphonics</a:t>
            </a:r>
            <a:r>
              <a:rPr lang="en-US" sz="2800" dirty="0"/>
              <a:t> Compensation in SSR1 Using a Wide Bandwidth Coupler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2743200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1400" dirty="0" smtClean="0">
                <a:latin typeface="Comic Sans MS" pitchFamily="66" charset="0"/>
              </a:rPr>
              <a:t>     Second round of CW tests provided an opportunity to gain  experience with a wider bandwidth cavity and fixed RF drive frequency</a:t>
            </a:r>
          </a:p>
          <a:p>
            <a:pPr lvl="1" algn="just">
              <a:buNone/>
            </a:pPr>
            <a:r>
              <a:rPr lang="en-US" sz="1400" i="1" dirty="0" smtClean="0">
                <a:latin typeface="Comic Sans MS" pitchFamily="66" charset="0"/>
              </a:rPr>
              <a:t>Test Conditions</a:t>
            </a:r>
          </a:p>
          <a:p>
            <a:pPr lvl="2">
              <a:buNone/>
            </a:pPr>
            <a:r>
              <a:rPr lang="en-US" sz="1200" dirty="0" smtClean="0">
                <a:latin typeface="Comic Sans MS" pitchFamily="66" charset="0"/>
              </a:rPr>
              <a:t>4.5K</a:t>
            </a:r>
          </a:p>
          <a:p>
            <a:pPr lvl="2">
              <a:buNone/>
            </a:pPr>
            <a:r>
              <a:rPr lang="en-US" sz="1200" dirty="0" smtClean="0">
                <a:latin typeface="Comic Sans MS" pitchFamily="66" charset="0"/>
              </a:rPr>
              <a:t>Cavity bandwidth ~100 Hz</a:t>
            </a:r>
          </a:p>
          <a:p>
            <a:pPr lvl="2">
              <a:buNone/>
            </a:pPr>
            <a:r>
              <a:rPr lang="en-US" sz="1200" dirty="0" smtClean="0">
                <a:latin typeface="Comic Sans MS" pitchFamily="66" charset="0"/>
              </a:rPr>
              <a:t>RF drive frequency fixed ~325 MHz</a:t>
            </a:r>
          </a:p>
          <a:p>
            <a:pPr lvl="1">
              <a:buNone/>
            </a:pPr>
            <a:r>
              <a:rPr lang="en-US" sz="1400" i="1" dirty="0" smtClean="0">
                <a:latin typeface="Comic Sans MS" pitchFamily="66" charset="0"/>
              </a:rPr>
              <a:t>Detuning control system</a:t>
            </a:r>
          </a:p>
          <a:p>
            <a:pPr lvl="2">
              <a:buNone/>
            </a:pPr>
            <a:r>
              <a:rPr lang="en-US" sz="1200" dirty="0" smtClean="0">
                <a:latin typeface="Comic Sans MS" pitchFamily="66" charset="0"/>
              </a:rPr>
              <a:t>104 MHz digitizer measured RF phase difference between forward and probe signals</a:t>
            </a:r>
          </a:p>
          <a:p>
            <a:pPr lvl="2">
              <a:buNone/>
            </a:pPr>
            <a:r>
              <a:rPr lang="en-US" sz="1200" dirty="0" smtClean="0">
                <a:latin typeface="Comic Sans MS" pitchFamily="66" charset="0"/>
              </a:rPr>
              <a:t>CPU fed </a:t>
            </a:r>
            <a:r>
              <a:rPr lang="en-US" sz="1200" dirty="0" smtClean="0">
                <a:latin typeface="Comic Sans MS" pitchFamily="66" charset="0"/>
                <a:sym typeface="Symbol"/>
              </a:rPr>
              <a:t> back to fast tuner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52600"/>
            <a:ext cx="570614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81400" y="5334000"/>
            <a:ext cx="510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Able to limit  pressure related variations</a:t>
            </a:r>
          </a:p>
          <a:p>
            <a:r>
              <a:rPr lang="en-US" sz="1600" b="1" dirty="0">
                <a:solidFill>
                  <a:srgbClr val="00B050"/>
                </a:solidFill>
              </a:rPr>
              <a:t>Gradient &lt;= 0.2% RMS</a:t>
            </a:r>
          </a:p>
          <a:p>
            <a:r>
              <a:rPr lang="en-US" sz="1600" b="1" dirty="0">
                <a:solidFill>
                  <a:srgbClr val="00B050"/>
                </a:solidFill>
              </a:rPr>
              <a:t>Phase &lt;= 1.2</a:t>
            </a:r>
            <a:r>
              <a:rPr lang="en-US" sz="1600" b="1" baseline="30000" dirty="0">
                <a:solidFill>
                  <a:srgbClr val="00B050"/>
                </a:solidFill>
              </a:rPr>
              <a:t>o</a:t>
            </a:r>
            <a:r>
              <a:rPr lang="en-US" sz="1600" b="1" dirty="0">
                <a:solidFill>
                  <a:srgbClr val="00B050"/>
                </a:solidFill>
              </a:rPr>
              <a:t> RMS</a:t>
            </a:r>
          </a:p>
        </p:txBody>
      </p:sp>
    </p:spTree>
    <p:extLst>
      <p:ext uri="{BB962C8B-B14F-4D97-AF65-F5344CB8AC3E}">
        <p14:creationId xmlns:p14="http://schemas.microsoft.com/office/powerpoint/2010/main" val="1231520953"/>
      </p:ext>
    </p:extLst>
  </p:cSld>
  <p:clrMapOvr>
    <a:masterClrMapping/>
  </p:clrMapOvr>
</p:sld>
</file>

<file path=ppt/theme/theme1.xml><?xml version="1.0" encoding="utf-8"?>
<a:theme xmlns:a="http://schemas.openxmlformats.org/drawingml/2006/main" name="FNAL Project X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TC101859868[[fn=Thermal]]</Template>
  <TotalTime>3563</TotalTime>
  <Words>840</Words>
  <Application>Microsoft Office PowerPoint</Application>
  <PresentationFormat>On-screen Show (4:3)</PresentationFormat>
  <Paragraphs>108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FNAL Project X Theme</vt:lpstr>
      <vt:lpstr>Microphonics Suppression in SRF cavities for Project X</vt:lpstr>
      <vt:lpstr>RF Power Requirements for Narrow Bandwidth Cavities </vt:lpstr>
      <vt:lpstr>Microphonics Mitigation Strategies</vt:lpstr>
      <vt:lpstr>Passive Microphonics Control</vt:lpstr>
      <vt:lpstr>Passive Microphonics Control</vt:lpstr>
      <vt:lpstr>Active Compensation</vt:lpstr>
      <vt:lpstr>Microphonics Compensation  for SSR1  with Narrow Bandwidth Coupler</vt:lpstr>
      <vt:lpstr>Microphonics Compensation  for SSR1  with Narrow Bandwidth Coupler</vt:lpstr>
      <vt:lpstr>Microphonics Compensation in SSR1 Using a Wide Bandwidth Coupler</vt:lpstr>
      <vt:lpstr>PowerPoint Presentation</vt:lpstr>
      <vt:lpstr>Long Term Resonance Stabilization</vt:lpstr>
      <vt:lpstr>Long Term Resonance Stabilization</vt:lpstr>
      <vt:lpstr>Reduction of vibration from external sources</vt:lpstr>
      <vt:lpstr>Reduction of vibration from external sources (active compensation)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Microphonics Suppression in CW Linacs</dc:title>
  <dc:creator>Yuriy M. Pischalnikov x8212,3700 13074N</dc:creator>
  <cp:lastModifiedBy>pischaln</cp:lastModifiedBy>
  <cp:revision>57</cp:revision>
  <cp:lastPrinted>2012-04-03T21:04:27Z</cp:lastPrinted>
  <dcterms:created xsi:type="dcterms:W3CDTF">2006-08-16T00:00:00Z</dcterms:created>
  <dcterms:modified xsi:type="dcterms:W3CDTF">2012-04-10T21:33:49Z</dcterms:modified>
</cp:coreProperties>
</file>