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85" r:id="rId10"/>
    <p:sldId id="268" r:id="rId11"/>
    <p:sldId id="270" r:id="rId12"/>
    <p:sldId id="266" r:id="rId13"/>
    <p:sldId id="269" r:id="rId14"/>
    <p:sldId id="273" r:id="rId15"/>
    <p:sldId id="272" r:id="rId16"/>
    <p:sldId id="274" r:id="rId17"/>
    <p:sldId id="265" r:id="rId18"/>
    <p:sldId id="292" r:id="rId19"/>
    <p:sldId id="296" r:id="rId20"/>
    <p:sldId id="300" r:id="rId21"/>
    <p:sldId id="303" r:id="rId22"/>
    <p:sldId id="299" r:id="rId23"/>
    <p:sldId id="275" r:id="rId24"/>
    <p:sldId id="280" r:id="rId25"/>
    <p:sldId id="276" r:id="rId26"/>
    <p:sldId id="277" r:id="rId27"/>
    <p:sldId id="278" r:id="rId28"/>
    <p:sldId id="310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CC0066"/>
    <a:srgbClr val="000066"/>
    <a:srgbClr val="009900"/>
    <a:srgbClr val="000099"/>
    <a:srgbClr val="002D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2" autoAdjust="0"/>
    <p:restoredTop sz="99831" autoAdjust="0"/>
  </p:normalViewPr>
  <p:slideViewPr>
    <p:cSldViewPr>
      <p:cViewPr varScale="1">
        <p:scale>
          <a:sx n="71" d="100"/>
          <a:sy n="71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23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C7FF-7214-43BE-9D29-3EA3270816DB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6A0A8-4E36-4248-B616-2762F00E6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729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8683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pPr algn="l"/>
            <a:r>
              <a:rPr lang="en-US" dirty="0" err="1" smtClean="0"/>
              <a:t>PrX</a:t>
            </a:r>
            <a:r>
              <a:rPr lang="en-US" dirty="0" smtClean="0"/>
              <a:t> Collaboration meeting, </a:t>
            </a:r>
            <a:r>
              <a:rPr lang="en-US" dirty="0" err="1" smtClean="0"/>
              <a:t>N.Solyak</a:t>
            </a:r>
            <a:r>
              <a:rPr lang="en-US" dirty="0" smtClean="0"/>
              <a:t>, </a:t>
            </a:r>
            <a:r>
              <a:rPr lang="en-US" dirty="0" err="1" smtClean="0"/>
              <a:t>V.Lebedev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4572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533400" y="12192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3246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VAL\Projects\ProjectX\PXIE\PXIE7.xmcd\Selection%201043%205763%201718%20627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PXIE Accelerator Physics</a:t>
            </a:r>
            <a:endParaRPr lang="en-US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N.Solyak</a:t>
            </a:r>
            <a:r>
              <a:rPr lang="en-US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V. </a:t>
            </a:r>
            <a:r>
              <a:rPr lang="en-US" sz="20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Lebedev</a:t>
            </a:r>
            <a:endParaRPr lang="en-US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b="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b="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Project-X collaboration meeting</a:t>
            </a:r>
            <a:r>
              <a:rPr lang="en-US" sz="2000" b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LBNL,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April 10-12, </a:t>
            </a:r>
            <a:r>
              <a:rPr lang="en-US" sz="2000" b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20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Optics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305800" cy="1828800"/>
          </a:xfrm>
        </p:spPr>
        <p:txBody>
          <a:bodyPr>
            <a:noAutofit/>
          </a:bodyPr>
          <a:lstStyle/>
          <a:p>
            <a:pPr marL="115888" indent="-115888">
              <a:lnSpc>
                <a:spcPts val="1600"/>
              </a:lnSpc>
              <a:buNone/>
            </a:pPr>
            <a:r>
              <a:rPr lang="en-US" u="sng" dirty="0" smtClean="0">
                <a:latin typeface="Berlin Sans FB" pitchFamily="34" charset="0"/>
              </a:rPr>
              <a:t>Apertures:</a:t>
            </a:r>
            <a:r>
              <a:rPr lang="en-US" dirty="0" smtClean="0">
                <a:latin typeface="Berlin Sans FB" pitchFamily="34" charset="0"/>
              </a:rPr>
              <a:t>  </a:t>
            </a:r>
          </a:p>
          <a:p>
            <a:pPr marL="682625" indent="-166688">
              <a:lnSpc>
                <a:spcPts val="1600"/>
              </a:lnSpc>
            </a:pPr>
            <a:r>
              <a:rPr lang="en-US" sz="1600" dirty="0" smtClean="0">
                <a:latin typeface="Arial Rounded MT Bold" pitchFamily="34" charset="0"/>
              </a:rPr>
              <a:t>MEBT – 30 mm (13 mm - kickers, 10 mm - dif. pumping with L=200 mm)</a:t>
            </a:r>
          </a:p>
          <a:p>
            <a:pPr marL="682625" indent="-166688">
              <a:lnSpc>
                <a:spcPts val="1600"/>
              </a:lnSpc>
            </a:pPr>
            <a:r>
              <a:rPr lang="en-US" sz="1600" dirty="0" smtClean="0">
                <a:latin typeface="Arial Rounded MT Bold" pitchFamily="34" charset="0"/>
              </a:rPr>
              <a:t>HWR     – 33 mm </a:t>
            </a:r>
          </a:p>
          <a:p>
            <a:pPr marL="682625" indent="-166688">
              <a:lnSpc>
                <a:spcPts val="1600"/>
              </a:lnSpc>
            </a:pPr>
            <a:r>
              <a:rPr lang="en-US" sz="1600" dirty="0" smtClean="0">
                <a:latin typeface="Arial Rounded MT Bold" pitchFamily="34" charset="0"/>
              </a:rPr>
              <a:t>Interface box between </a:t>
            </a:r>
            <a:r>
              <a:rPr lang="en-US" sz="1600" dirty="0" err="1" smtClean="0">
                <a:latin typeface="Arial Rounded MT Bold" pitchFamily="34" charset="0"/>
              </a:rPr>
              <a:t>cryomodules</a:t>
            </a:r>
            <a:r>
              <a:rPr lang="en-US" sz="1600" dirty="0" smtClean="0">
                <a:latin typeface="Arial Rounded MT Bold" pitchFamily="34" charset="0"/>
              </a:rPr>
              <a:t> – 25 mm </a:t>
            </a:r>
          </a:p>
          <a:p>
            <a:pPr marL="682625" indent="-166688">
              <a:lnSpc>
                <a:spcPts val="1600"/>
              </a:lnSpc>
            </a:pPr>
            <a:r>
              <a:rPr lang="en-US" sz="1600" dirty="0" smtClean="0">
                <a:latin typeface="Arial Rounded MT Bold" pitchFamily="34" charset="0"/>
              </a:rPr>
              <a:t>SSR1 – 30 mm</a:t>
            </a:r>
          </a:p>
          <a:p>
            <a:pPr marL="682625" indent="-166688">
              <a:lnSpc>
                <a:spcPts val="1600"/>
              </a:lnSpc>
            </a:pPr>
            <a:r>
              <a:rPr lang="en-US" sz="1600" dirty="0" smtClean="0">
                <a:latin typeface="Arial Rounded MT Bold" pitchFamily="34" charset="0"/>
              </a:rPr>
              <a:t>Diagnostic section – 30 mm (20mm – RF kicker, 15 mm – diff. pumping with Length=300 mm)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71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   </a:t>
            </a:r>
            <a:r>
              <a:rPr lang="en-US" b="1" i="1" dirty="0" smtClean="0">
                <a:solidFill>
                  <a:srgbClr val="7030A0"/>
                </a:solidFill>
                <a:latin typeface="Symbol" pitchFamily="18" charset="2"/>
              </a:rPr>
              <a:t>3</a:t>
            </a:r>
            <a:r>
              <a:rPr lang="en-US" i="1" dirty="0" smtClean="0">
                <a:solidFill>
                  <a:srgbClr val="7030A0"/>
                </a:solidFill>
                <a:latin typeface="Symbol" pitchFamily="18" charset="2"/>
              </a:rPr>
              <a:t>s</a:t>
            </a:r>
            <a:r>
              <a:rPr lang="en-US" i="1" dirty="0" smtClean="0">
                <a:solidFill>
                  <a:srgbClr val="7030A0"/>
                </a:solidFill>
              </a:rPr>
              <a:t> beam envelopes (</a:t>
            </a:r>
            <a:r>
              <a:rPr lang="en-US" i="1" dirty="0" err="1" smtClean="0">
                <a:solidFill>
                  <a:srgbClr val="7030A0"/>
                </a:solidFill>
                <a:latin typeface="Symbol" pitchFamily="18" charset="2"/>
              </a:rPr>
              <a:t>e</a:t>
            </a:r>
            <a:r>
              <a:rPr lang="en-US" i="1" baseline="-25000" dirty="0" err="1" smtClean="0">
                <a:solidFill>
                  <a:srgbClr val="7030A0"/>
                </a:solidFill>
              </a:rPr>
              <a:t>rms_n</a:t>
            </a:r>
            <a:r>
              <a:rPr lang="en-US" i="1" dirty="0" smtClean="0">
                <a:solidFill>
                  <a:srgbClr val="7030A0"/>
                </a:solidFill>
              </a:rPr>
              <a:t>= 0.25 mm mrad)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8674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Acceleration in SC Cryomodules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534400" cy="1782763"/>
          </a:xfrm>
        </p:spPr>
        <p:txBody>
          <a:bodyPr>
            <a:normAutofit fontScale="92500"/>
          </a:bodyPr>
          <a:lstStyle/>
          <a:p>
            <a:pPr marL="166688" indent="-166688"/>
            <a:r>
              <a:rPr lang="en-US" dirty="0" smtClean="0"/>
              <a:t>Accelerating gradient of the first 3 SC cavities is reduced due to longitudinal over-focusing.</a:t>
            </a:r>
          </a:p>
          <a:p>
            <a:pPr marL="166688" indent="-166688"/>
            <a:r>
              <a:rPr lang="en-US" dirty="0" smtClean="0"/>
              <a:t>Design intent for operating voltages are: 1.7 MV – HWR   &amp;   2 MV - SSR1</a:t>
            </a:r>
          </a:p>
          <a:p>
            <a:pPr marL="166688" indent="-166688"/>
            <a:r>
              <a:rPr lang="en-US" dirty="0" smtClean="0"/>
              <a:t>To support reliable operation the accuracies of RF voltage and phase should be better than 1% and ~0.5 deg (</a:t>
            </a:r>
            <a:r>
              <a:rPr lang="en-US" dirty="0" smtClean="0">
                <a:solidFill>
                  <a:srgbClr val="FF0000"/>
                </a:solidFill>
              </a:rPr>
              <a:t>misalignment and RF errors studies)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91000" cy="29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39684" y="2971800"/>
            <a:ext cx="2667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dirty="0" smtClean="0">
                <a:latin typeface="Symbol" pitchFamily="18" charset="2"/>
              </a:rPr>
              <a:t>s</a:t>
            </a:r>
            <a:r>
              <a:rPr lang="en-US" sz="1400" dirty="0" smtClean="0"/>
              <a:t> and 4</a:t>
            </a:r>
            <a:r>
              <a:rPr lang="en-US" sz="1400" dirty="0" smtClean="0">
                <a:latin typeface="Symbol" pitchFamily="18" charset="2"/>
              </a:rPr>
              <a:t>s</a:t>
            </a:r>
            <a:r>
              <a:rPr lang="en-US" sz="1400" dirty="0" smtClean="0"/>
              <a:t> bunch ends relative to the accelerating phase [deg]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Optics for Longitudinal Degree of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534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NC cavities in MEBT provide longitudinal focusing and match RFQ to SC linac </a:t>
            </a:r>
          </a:p>
          <a:p>
            <a:pPr lvl="1"/>
            <a:r>
              <a:rPr lang="en-US" dirty="0" smtClean="0"/>
              <a:t>Present voltages are 65, 30 and  45 kV</a:t>
            </a:r>
          </a:p>
          <a:p>
            <a:pPr lvl="1"/>
            <a:r>
              <a:rPr lang="en-US" dirty="0" smtClean="0"/>
              <a:t>100 kV is specified as maximum voltage. It results in sufficient freedom for longitudinal optics</a:t>
            </a:r>
          </a:p>
          <a:p>
            <a:r>
              <a:rPr lang="en-US" dirty="0" smtClean="0"/>
              <a:t>Amplitude motion in MEBT is sufficiently linear </a:t>
            </a:r>
          </a:p>
          <a:p>
            <a:pPr lvl="1"/>
            <a:r>
              <a:rPr lang="en-US" dirty="0" smtClean="0"/>
              <a:t>4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beam envelopes are within ~ ±70 deg</a:t>
            </a:r>
          </a:p>
          <a:p>
            <a:r>
              <a:rPr lang="en-US" dirty="0" smtClean="0"/>
              <a:t>Focusing nonlinearity of different cavities is compensated by appropriate phase advance</a:t>
            </a:r>
          </a:p>
          <a:p>
            <a:r>
              <a:rPr lang="en-US" dirty="0" smtClean="0"/>
              <a:t>In SC sections RF synchronous phase is chosen to have acceptance &gt; 5 </a:t>
            </a:r>
            <a:r>
              <a:rPr lang="el-GR" dirty="0" smtClean="0"/>
              <a:t>σ</a:t>
            </a:r>
            <a:r>
              <a:rPr lang="el-GR" baseline="-25000" dirty="0" smtClean="0">
                <a:sym typeface="Symbol"/>
              </a:rPr>
              <a:t></a:t>
            </a:r>
            <a:r>
              <a:rPr lang="en-US" baseline="-25000" dirty="0" smtClean="0"/>
              <a:t>  </a:t>
            </a:r>
            <a:r>
              <a:rPr lang="en-US" dirty="0" smtClean="0"/>
              <a:t>to reduce nonlinearity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7030A0"/>
                </a:solidFill>
              </a:rPr>
              <a:t>Bunch length (deg) for 1</a:t>
            </a:r>
            <a:r>
              <a:rPr lang="en-US" sz="1400" i="1" dirty="0" smtClean="0">
                <a:solidFill>
                  <a:srgbClr val="7030A0"/>
                </a:solidFill>
                <a:latin typeface="Symbol" pitchFamily="18" charset="2"/>
              </a:rPr>
              <a:t>s</a:t>
            </a:r>
            <a:r>
              <a:rPr lang="en-US" sz="1400" i="1" dirty="0" smtClean="0">
                <a:solidFill>
                  <a:srgbClr val="7030A0"/>
                </a:solidFill>
              </a:rPr>
              <a:t> initial ellipse from RFQ to the beam dump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1"/>
            <a:ext cx="347046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6388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3810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Transformation of 1s and 4s envelopes to the end of HW (left) and SSR1 (right) CM; </a:t>
            </a:r>
            <a:r>
              <a:rPr lang="en-US" sz="1400" i="1" dirty="0" err="1" smtClean="0">
                <a:solidFill>
                  <a:srgbClr val="7030A0"/>
                </a:solidFill>
                <a:latin typeface="Symbol" pitchFamily="18" charset="2"/>
              </a:rPr>
              <a:t>e</a:t>
            </a:r>
            <a:r>
              <a:rPr lang="en-US" sz="1400" i="1" baseline="-25000" dirty="0" err="1" smtClean="0">
                <a:solidFill>
                  <a:srgbClr val="7030A0"/>
                </a:solidFill>
              </a:rPr>
              <a:t>L_rms</a:t>
            </a:r>
            <a:r>
              <a:rPr lang="en-US" sz="1400" i="1" baseline="-25000" dirty="0" smtClean="0">
                <a:solidFill>
                  <a:srgbClr val="7030A0"/>
                </a:solidFill>
              </a:rPr>
              <a:t> n</a:t>
            </a:r>
            <a:r>
              <a:rPr lang="en-US" sz="1400" i="1" dirty="0" smtClean="0">
                <a:solidFill>
                  <a:srgbClr val="7030A0"/>
                </a:solidFill>
              </a:rPr>
              <a:t>=0.25 mm </a:t>
            </a:r>
            <a:r>
              <a:rPr lang="en-US" sz="1400" i="1" dirty="0" err="1" smtClean="0">
                <a:solidFill>
                  <a:srgbClr val="7030A0"/>
                </a:solidFill>
              </a:rPr>
              <a:t>mrad</a:t>
            </a:r>
            <a:r>
              <a:rPr lang="en-US" sz="1400" i="1" dirty="0" smtClean="0">
                <a:solidFill>
                  <a:srgbClr val="7030A0"/>
                </a:solidFill>
              </a:rPr>
              <a:t> or 0.782 </a:t>
            </a:r>
            <a:r>
              <a:rPr lang="en-US" sz="1400" i="1" dirty="0" err="1" smtClean="0">
                <a:solidFill>
                  <a:srgbClr val="7030A0"/>
                </a:solidFill>
              </a:rPr>
              <a:t>eV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en-US" sz="1400" i="1" dirty="0" smtClean="0">
                <a:solidFill>
                  <a:srgbClr val="7030A0"/>
                </a:solidFill>
              </a:rPr>
              <a:t>s 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Focusing and Beam Transport in SC 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458200" cy="1858963"/>
          </a:xfrm>
        </p:spPr>
        <p:txBody>
          <a:bodyPr>
            <a:normAutofit fontScale="92500" lnSpcReduction="20000"/>
          </a:bodyPr>
          <a:lstStyle/>
          <a:p>
            <a:pPr marL="231775" indent="-231775"/>
            <a:r>
              <a:rPr lang="en-US" dirty="0" smtClean="0"/>
              <a:t>Defocusing in SC cavities is RF phase dependent </a:t>
            </a:r>
          </a:p>
          <a:p>
            <a:pPr marL="631825" lvl="2" indent="-231775"/>
            <a:r>
              <a:rPr lang="en-US" dirty="0" smtClean="0"/>
              <a:t>That sets minimum focusing strength of the SC solenoids</a:t>
            </a:r>
          </a:p>
          <a:p>
            <a:pPr marL="231775" indent="-231775"/>
            <a:r>
              <a:rPr lang="en-US" dirty="0" smtClean="0"/>
              <a:t>Transverse and longitudinal focusing are adjusted to  compensate space charge effects.</a:t>
            </a:r>
          </a:p>
          <a:p>
            <a:pPr marL="687387" lvl="1" indent="-231775"/>
            <a:r>
              <a:rPr lang="en-US" dirty="0" smtClean="0"/>
              <a:t> Space charge does not produce harmful effects and does not produce noticeable beam loss </a:t>
            </a:r>
          </a:p>
          <a:p>
            <a:pPr lvl="1"/>
            <a:r>
              <a:rPr lang="en-US" dirty="0" smtClean="0"/>
              <a:t>However growth of longitudinal emittance is not negligible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91000" cy="265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48600" y="3810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N. Solyak &amp; B. Shteynas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0198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Quadrupole fields in HW Cavities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839200" cy="1447800"/>
          </a:xfrm>
        </p:spPr>
        <p:txBody>
          <a:bodyPr>
            <a:noAutofit/>
          </a:bodyPr>
          <a:lstStyle/>
          <a:p>
            <a:pPr marL="166688" indent="-166688"/>
            <a:r>
              <a:rPr lang="en-US" sz="1800" dirty="0" smtClean="0"/>
              <a:t>Asymmetry in cavity geometry produce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quadrupole</a:t>
            </a:r>
            <a:r>
              <a:rPr lang="en-US" sz="1800" dirty="0" smtClean="0">
                <a:sym typeface="Wingdings" pitchFamily="2" charset="2"/>
              </a:rPr>
              <a:t> components in defocusing field</a:t>
            </a:r>
          </a:p>
          <a:p>
            <a:pPr marL="166688" indent="-166688"/>
            <a:r>
              <a:rPr lang="en-US" sz="1800" dirty="0" smtClean="0"/>
              <a:t>Ways to reduce asymmetry: </a:t>
            </a:r>
            <a:r>
              <a:rPr lang="en-US" sz="1800" dirty="0" smtClean="0">
                <a:sym typeface="Wingdings" pitchFamily="2" charset="2"/>
              </a:rPr>
              <a:t>elliptical beam pipe or donut geometry in beam pipe region.</a:t>
            </a:r>
            <a:endParaRPr lang="en-US" sz="1800" dirty="0" smtClean="0"/>
          </a:p>
          <a:p>
            <a:pPr marL="166688" indent="-166688"/>
            <a:r>
              <a:rPr lang="en-US" sz="1800" dirty="0" smtClean="0"/>
              <a:t>Donut geometry is more effective in reduction of </a:t>
            </a:r>
            <a:r>
              <a:rPr lang="en-US" sz="1800" dirty="0" err="1" smtClean="0"/>
              <a:t>quadrupole</a:t>
            </a:r>
            <a:r>
              <a:rPr lang="en-US" sz="1800" dirty="0" smtClean="0"/>
              <a:t> field to an acceptable level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70204" y="1371601"/>
          <a:ext cx="4573796" cy="3124199"/>
        </p:xfrm>
        <a:graphic>
          <a:graphicData uri="http://schemas.openxmlformats.org/presentationml/2006/ole">
            <p:oleObj spid="_x0000_s9221" name="Mathcad" r:id="rId3" imgW="6429375" imgH="4848225" progId="Mathcad">
              <p:link updateAutomatic="1"/>
            </p:oleObj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4343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produced 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382000" cy="117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different simulations  produce not-negligible difference of the tails behavior</a:t>
            </a:r>
          </a:p>
          <a:p>
            <a:r>
              <a:rPr lang="en-US" dirty="0" smtClean="0"/>
              <a:t>We launched additional studies to understand this difference and possible ways for reduction of the loss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352800" cy="29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4419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Romanov (Track-3D, MWS field map, water-bag initial </a:t>
            </a:r>
            <a:r>
              <a:rPr lang="en-US" sz="1400" dirty="0" err="1" smtClean="0"/>
              <a:t>transv</a:t>
            </a:r>
            <a:r>
              <a:rPr lang="en-US" sz="1400" dirty="0" smtClean="0"/>
              <a:t>. </a:t>
            </a:r>
            <a:r>
              <a:rPr lang="en-US" sz="1400" dirty="0" err="1" smtClean="0"/>
              <a:t>distr</a:t>
            </a:r>
            <a:r>
              <a:rPr lang="en-US" sz="1400" dirty="0" smtClean="0"/>
              <a:t>)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352801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05400" y="442978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J. Staples (</a:t>
            </a:r>
            <a:r>
              <a:rPr lang="en-US" sz="1400" dirty="0" err="1" smtClean="0">
                <a:solidFill>
                  <a:prstClr val="black"/>
                </a:solidFill>
              </a:rPr>
              <a:t>Parmteq</a:t>
            </a:r>
            <a:r>
              <a:rPr lang="en-US" sz="1400" dirty="0" smtClean="0">
                <a:solidFill>
                  <a:prstClr val="black"/>
                </a:solidFill>
              </a:rPr>
              <a:t>, Gaussian-like initial transverse distribution)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tails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1"/>
            <a:ext cx="8686800" cy="1371600"/>
          </a:xfrm>
        </p:spPr>
        <p:txBody>
          <a:bodyPr>
            <a:normAutofit fontScale="70000" lnSpcReduction="20000"/>
          </a:bodyPr>
          <a:lstStyle/>
          <a:p>
            <a:pPr marL="231775" indent="-231775"/>
            <a:r>
              <a:rPr lang="en-US" sz="2600" dirty="0" smtClean="0">
                <a:latin typeface="Arial Rounded MT Bold" pitchFamily="34" charset="0"/>
              </a:rPr>
              <a:t>Although z-</a:t>
            </a:r>
            <a:r>
              <a:rPr lang="en-US" sz="2600" dirty="0" err="1" smtClean="0">
                <a:latin typeface="Arial Rounded MT Bold" pitchFamily="34" charset="0"/>
              </a:rPr>
              <a:t>p</a:t>
            </a:r>
            <a:r>
              <a:rPr lang="en-US" sz="2600" baseline="-25000" dirty="0" err="1" smtClean="0">
                <a:latin typeface="Arial Rounded MT Bold" pitchFamily="34" charset="0"/>
              </a:rPr>
              <a:t>z</a:t>
            </a:r>
            <a:r>
              <a:rPr lang="en-US" sz="2600" dirty="0" smtClean="0">
                <a:latin typeface="Arial Rounded MT Bold" pitchFamily="34" charset="0"/>
              </a:rPr>
              <a:t> distributions  look different the particle distributions over action look very similar</a:t>
            </a:r>
          </a:p>
          <a:p>
            <a:pPr marL="231775" indent="-231775"/>
            <a:r>
              <a:rPr lang="en-US" sz="2600" dirty="0" smtClean="0">
                <a:latin typeface="Arial Rounded MT Bold" pitchFamily="34" charset="0"/>
              </a:rPr>
              <a:t>RFQ tails will result in additional loss in further acceleration in </a:t>
            </a:r>
            <a:r>
              <a:rPr lang="en-US" sz="2600" dirty="0" err="1" smtClean="0">
                <a:latin typeface="Arial Rounded MT Bold" pitchFamily="34" charset="0"/>
              </a:rPr>
              <a:t>PrX</a:t>
            </a: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600" dirty="0" err="1" smtClean="0">
                <a:latin typeface="Arial Rounded MT Bold" pitchFamily="34" charset="0"/>
              </a:rPr>
              <a:t>linac</a:t>
            </a:r>
            <a:r>
              <a:rPr lang="en-US" sz="2600" dirty="0" smtClean="0">
                <a:latin typeface="Arial Rounded MT Bold" pitchFamily="34" charset="0"/>
              </a:rPr>
              <a:t>. </a:t>
            </a:r>
          </a:p>
          <a:p>
            <a:pPr marL="231775" indent="-231775"/>
            <a:r>
              <a:rPr lang="en-US" sz="2600" dirty="0" smtClean="0">
                <a:latin typeface="Arial Rounded MT Bold" pitchFamily="34" charset="0"/>
              </a:rPr>
              <a:t>Characterization of tails in PXIE and ways of possible mitigation tails related problems are important part of PXIE program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124200" cy="29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124201" cy="29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4191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Romanov (water bag tr. Distr.)                              J. Staples (Gaussian tr. distr.) 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loss in SC 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3886200" cy="4648200"/>
          </a:xfrm>
        </p:spPr>
        <p:txBody>
          <a:bodyPr>
            <a:normAutofit fontScale="85000" lnSpcReduction="20000"/>
          </a:bodyPr>
          <a:lstStyle/>
          <a:p>
            <a:pPr marL="166688" indent="-166688"/>
            <a:r>
              <a:rPr lang="en-US" dirty="0" smtClean="0"/>
              <a:t>Loss due to intra-beam stripping is expected to be &lt; 0.5 W</a:t>
            </a:r>
          </a:p>
          <a:p>
            <a:pPr marL="166688" indent="-166688"/>
            <a:r>
              <a:rPr lang="en-US" dirty="0" smtClean="0"/>
              <a:t>Non-Gaussian tail of RFQ longitudinal distribution is the major source of particle loss,</a:t>
            </a:r>
            <a:br>
              <a:rPr lang="en-US" dirty="0" smtClean="0"/>
            </a:br>
            <a:r>
              <a:rPr lang="en-US" dirty="0" smtClean="0"/>
              <a:t>&lt;3·10</a:t>
            </a:r>
            <a:r>
              <a:rPr lang="en-US" baseline="30000" dirty="0" smtClean="0"/>
              <a:t>-4</a:t>
            </a:r>
            <a:r>
              <a:rPr lang="en-US" dirty="0" smtClean="0"/>
              <a:t> (&lt;10 W). </a:t>
            </a:r>
          </a:p>
          <a:p>
            <a:pPr marL="166688" indent="-166688"/>
            <a:r>
              <a:rPr lang="en-US" dirty="0" smtClean="0"/>
              <a:t>Loss interception with good efficiency is impossible </a:t>
            </a:r>
          </a:p>
          <a:p>
            <a:pPr lvl="1"/>
            <a:r>
              <a:rPr lang="en-US" dirty="0" smtClean="0"/>
              <a:t>Too large relative energy change in a single SC cavity </a:t>
            </a:r>
            <a:br>
              <a:rPr lang="en-US" dirty="0" smtClean="0"/>
            </a:br>
            <a:r>
              <a:rPr lang="en-US" dirty="0" smtClean="0"/>
              <a:t>=&gt; loss in one lattice period</a:t>
            </a:r>
          </a:p>
          <a:p>
            <a:pPr marL="166688" indent="-166688"/>
            <a:r>
              <a:rPr lang="en-US" dirty="0" smtClean="0"/>
              <a:t>Collimators in NC sections will mostly intercept  the lost beam</a:t>
            </a:r>
          </a:p>
          <a:p>
            <a:pPr marL="166688" indent="-166688"/>
            <a:r>
              <a:rPr lang="en-US" dirty="0" smtClean="0"/>
              <a:t>Small fraction of total beam loss will be intercepted by warm interface between cryomodules</a:t>
            </a:r>
          </a:p>
          <a:p>
            <a:pPr marL="166688" indent="-166688"/>
            <a:r>
              <a:rPr lang="en-US" dirty="0" smtClean="0"/>
              <a:t>Some fraction will be lost at 2 K</a:t>
            </a:r>
          </a:p>
          <a:p>
            <a:pPr lvl="1"/>
            <a:r>
              <a:rPr lang="en-US" dirty="0" smtClean="0"/>
              <a:t>&lt; 10 W total particle loss</a:t>
            </a:r>
          </a:p>
          <a:p>
            <a:pPr lvl="1"/>
            <a:r>
              <a:rPr lang="en-US" dirty="0" smtClean="0"/>
              <a:t>It is still small relative to the loss due to e.-m. fields (~50 W)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 smtClean="0"/>
              <a:t>PrX</a:t>
            </a:r>
            <a:r>
              <a:rPr lang="en-US" dirty="0" smtClean="0"/>
              <a:t> Collaboration meeting, </a:t>
            </a:r>
            <a:r>
              <a:rPr lang="en-US" dirty="0" err="1" smtClean="0"/>
              <a:t>N.Solyak</a:t>
            </a:r>
            <a:r>
              <a:rPr lang="en-US" dirty="0" smtClean="0"/>
              <a:t>, </a:t>
            </a:r>
            <a:r>
              <a:rPr lang="en-US" dirty="0" err="1" smtClean="0"/>
              <a:t>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895600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502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371600"/>
            <a:ext cx="525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1600200"/>
            <a:ext cx="21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 (</a:t>
            </a:r>
            <a:r>
              <a:rPr lang="en-US" dirty="0" err="1" smtClean="0"/>
              <a:t>TraceWin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019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791200" cy="6397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Failure Analysis for the PXIE</a:t>
            </a:r>
            <a:br>
              <a:rPr lang="en-US" sz="2800" dirty="0" smtClean="0"/>
            </a:br>
            <a:r>
              <a:rPr lang="en-US" sz="2800" b="0" dirty="0" smtClean="0"/>
              <a:t>(failed 1</a:t>
            </a:r>
            <a:r>
              <a:rPr lang="en-US" sz="2800" b="0" baseline="30000" dirty="0" smtClean="0"/>
              <a:t>st </a:t>
            </a:r>
            <a:r>
              <a:rPr lang="en-US" sz="2800" b="0" dirty="0" smtClean="0"/>
              <a:t>cavity or solenoid in HWR)</a:t>
            </a:r>
            <a:endParaRPr lang="en-US" sz="2800" b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7008548"/>
              </p:ext>
            </p:extLst>
          </p:nvPr>
        </p:nvGraphicFramePr>
        <p:xfrm>
          <a:off x="6248400" y="1295400"/>
          <a:ext cx="2667000" cy="1536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0094"/>
                <a:gridCol w="666750"/>
                <a:gridCol w="1250156"/>
              </a:tblGrid>
              <a:tr h="268857"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dirty="0" smtClean="0"/>
                        <a:t>   Initial Parameters 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63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</a:t>
                      </a:r>
                      <a:r>
                        <a:rPr lang="en-US" sz="1500" baseline="-25000" dirty="0" smtClean="0"/>
                        <a:t>initial</a:t>
                      </a:r>
                      <a:endParaRPr lang="en-US" sz="15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2.12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MeV</a:t>
                      </a:r>
                      <a:endParaRPr lang="en-US" sz="1500" dirty="0"/>
                    </a:p>
                  </a:txBody>
                  <a:tcPr/>
                </a:tc>
              </a:tr>
              <a:tr h="25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kern="800" dirty="0" err="1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lang="en-GB" sz="1500" u="none" kern="8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US" sz="1500" b="1" u="non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0.211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mm </a:t>
                      </a:r>
                      <a:r>
                        <a:rPr lang="en-US" sz="1500" u="none" kern="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endParaRPr lang="en-US" sz="1500" b="1" u="non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kern="800" dirty="0" err="1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lang="en-GB" sz="1500" u="none" kern="8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500" b="1" u="non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0.153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mm </a:t>
                      </a:r>
                      <a:r>
                        <a:rPr lang="en-US" sz="1500" u="none" kern="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endParaRPr lang="en-US" sz="1500" dirty="0"/>
                    </a:p>
                  </a:txBody>
                  <a:tcPr/>
                </a:tc>
              </a:tr>
              <a:tr h="25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kern="800" dirty="0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lang="en-GB" sz="1500" u="none" kern="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500" b="1" u="non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0.152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5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mm </a:t>
                      </a:r>
                      <a:r>
                        <a:rPr lang="en-US" sz="1500" u="none" kern="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562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Both Choppers  are switched off.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PXIE_7 (03-22-12) lattice is used for study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1257301" y="2933699"/>
            <a:ext cx="228599" cy="1828801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421004"/>
            <a:ext cx="914400" cy="301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27432" bIns="27432" rtlCol="0">
            <a:spAutoFit/>
          </a:bodyPr>
          <a:lstStyle/>
          <a:p>
            <a:r>
              <a:rPr lang="en-US" sz="1600" b="1" dirty="0" smtClean="0"/>
              <a:t> MEBT</a:t>
            </a:r>
            <a:endParaRPr lang="en-US" sz="1600" b="1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3276602" y="2819400"/>
            <a:ext cx="228600" cy="2057401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3429000"/>
            <a:ext cx="1676400" cy="301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r>
              <a:rPr lang="en-US" sz="1600" b="1" dirty="0" smtClean="0"/>
              <a:t>  HWR+ SSR1</a:t>
            </a:r>
            <a:endParaRPr lang="en-US" sz="16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2895600"/>
            <a:ext cx="2667000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/>
              <a:t>6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dirty="0" smtClean="0"/>
              <a:t> Gaussian beam distribution is used.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/>
              <a:t>10 K macro particles are used for study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648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rms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beam envelope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6019800" y="4038600"/>
            <a:ext cx="2971800" cy="2209800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Neighboring elements in the vicinity of failed cavity / solenoid are retuned in order to achieve </a:t>
            </a:r>
          </a:p>
          <a:p>
            <a:pPr marL="347663" lvl="1" indent="-180975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designed beam energy</a:t>
            </a:r>
            <a:endParaRPr lang="en-US" sz="1600" dirty="0" smtClean="0">
              <a:latin typeface="Calibri" pitchFamily="34" charset="0"/>
            </a:endParaRPr>
          </a:p>
          <a:p>
            <a:pPr marL="347663" lvl="1" indent="-180975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smooth L. and T. </a:t>
            </a:r>
            <a:r>
              <a:rPr lang="en-US" sz="1600" dirty="0" smtClean="0">
                <a:latin typeface="Calibri" pitchFamily="34" charset="0"/>
              </a:rPr>
              <a:t>envelopes</a:t>
            </a:r>
          </a:p>
          <a:p>
            <a:pPr marL="347663" lvl="1" indent="-180975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</a:rPr>
              <a:t> 100 % transmission i.e. no beam losses after applying local compensation.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2286267" y="2514867"/>
            <a:ext cx="381000" cy="75666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2730321"/>
            <a:ext cx="1295400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Failed Cavity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1828800" y="1726842"/>
            <a:ext cx="228600" cy="22860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00202" y="1726844"/>
            <a:ext cx="380999" cy="30479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1" idx="2"/>
          </p:cNvCxnSpPr>
          <p:nvPr/>
        </p:nvCxnSpPr>
        <p:spPr>
          <a:xfrm rot="5400000">
            <a:off x="2348300" y="1814899"/>
            <a:ext cx="256401" cy="7620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895600" y="1727916"/>
            <a:ext cx="228600" cy="15240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1447800"/>
            <a:ext cx="2057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 periods in HWR section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1447800"/>
            <a:ext cx="19050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27432" rtlCol="0">
            <a:spAutoFit/>
          </a:bodyPr>
          <a:lstStyle/>
          <a:p>
            <a:r>
              <a:rPr lang="en-US" sz="1200" b="1" dirty="0" smtClean="0"/>
              <a:t>Bunching Cavity+ Triplet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362200" y="1447800"/>
            <a:ext cx="304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27432" rtlCol="0">
            <a:spAutoFit/>
          </a:bodyPr>
          <a:lstStyle/>
          <a:p>
            <a:r>
              <a:rPr lang="en-US" sz="1200" b="1" dirty="0" smtClean="0"/>
              <a:t>Sol</a:t>
            </a:r>
            <a:endParaRPr lang="en-US" sz="1200" b="1" dirty="0"/>
          </a:p>
        </p:txBody>
      </p:sp>
      <p:sp>
        <p:nvSpPr>
          <p:cNvPr id="32" name="Right Brace 31"/>
          <p:cNvSpPr/>
          <p:nvPr/>
        </p:nvSpPr>
        <p:spPr>
          <a:xfrm rot="16200000">
            <a:off x="2630414" y="1738745"/>
            <a:ext cx="152400" cy="332512"/>
          </a:xfrm>
          <a:prstGeom prst="rightBrace">
            <a:avLst>
              <a:gd name="adj1" fmla="val 8333"/>
              <a:gd name="adj2" fmla="val 50839"/>
            </a:avLst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76800" y="5257800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A.Saini</a:t>
            </a:r>
            <a:endParaRPr lang="en-US" sz="1400" i="1" dirty="0"/>
          </a:p>
        </p:txBody>
      </p:sp>
    </p:spTree>
    <p:extLst>
      <p:ext uri="{BB962C8B-B14F-4D97-AF65-F5344CB8AC3E}">
        <p14:creationId xmlns="" xmlns:p14="http://schemas.microsoft.com/office/powerpoint/2010/main" val="24112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629400" cy="868362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Compensation of the failed 1</a:t>
            </a:r>
            <a:r>
              <a:rPr lang="en-US" sz="2400" b="0" baseline="30000" dirty="0" smtClean="0"/>
              <a:t>st </a:t>
            </a:r>
            <a:r>
              <a:rPr lang="en-US" sz="2400" b="0" dirty="0" smtClean="0"/>
              <a:t>cavity: </a:t>
            </a:r>
            <a:br>
              <a:rPr lang="en-US" sz="2400" b="0" dirty="0" smtClean="0"/>
            </a:br>
            <a:r>
              <a:rPr lang="en-US" sz="2400" b="0" dirty="0" smtClean="0"/>
              <a:t>Transverse &amp; Longitudinal Beam Dynamics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1371600"/>
            <a:ext cx="4419600" cy="2362200"/>
            <a:chOff x="82885" y="2286000"/>
            <a:chExt cx="4807284" cy="3581400"/>
          </a:xfrm>
        </p:grpSpPr>
        <p:pic>
          <p:nvPicPr>
            <p:cNvPr id="15" name="Picture 14" descr="pic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85" y="2286000"/>
              <a:ext cx="4807284" cy="3581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81200" y="2438400"/>
              <a:ext cx="18873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X-before compensation</a:t>
              </a:r>
            </a:p>
            <a:p>
              <a:r>
                <a:rPr lang="en-US" sz="1400" dirty="0" smtClean="0">
                  <a:latin typeface="Calibri" pitchFamily="34" charset="0"/>
                </a:rPr>
                <a:t>X- after compensation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371600" y="2590800"/>
              <a:ext cx="4572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371600" y="27432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28800" y="4365523"/>
              <a:ext cx="1882567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Y-before compensation</a:t>
              </a:r>
            </a:p>
            <a:p>
              <a:r>
                <a:rPr lang="en-US" sz="1400" dirty="0" smtClean="0">
                  <a:latin typeface="Calibri" pitchFamily="34" charset="0"/>
                </a:rPr>
                <a:t>Y- after compensation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>
              <a:off x="1295400" y="4876800"/>
              <a:ext cx="457200" cy="0"/>
            </a:xfrm>
            <a:prstGeom prst="line">
              <a:avLst/>
            </a:prstGeom>
            <a:ln w="25400">
              <a:solidFill>
                <a:srgbClr val="00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295400" y="4648200"/>
              <a:ext cx="457200" cy="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pic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455" y="1371600"/>
            <a:ext cx="4315145" cy="2057400"/>
          </a:xfrm>
          <a:prstGeom prst="rect">
            <a:avLst/>
          </a:prstGeom>
        </p:spPr>
      </p:pic>
      <p:pic>
        <p:nvPicPr>
          <p:cNvPr id="28" name="Picture 27" descr="pic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581400"/>
            <a:ext cx="4114800" cy="20887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200000">
            <a:off x="4528066" y="2101335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Narrow" pitchFamily="34" charset="0"/>
                <a:sym typeface="Symbol"/>
              </a:rPr>
              <a:t></a:t>
            </a:r>
            <a:r>
              <a:rPr lang="en-US" b="1" i="1" baseline="-25000" dirty="0" smtClean="0">
                <a:latin typeface="Arial Narrow" pitchFamily="34" charset="0"/>
                <a:sym typeface="Symbol"/>
              </a:rPr>
              <a:t>t n </a:t>
            </a:r>
            <a:r>
              <a:rPr lang="en-US" baseline="-25000" dirty="0" smtClean="0">
                <a:latin typeface="Arial Narrow" pitchFamily="34" charset="0"/>
                <a:sym typeface="Symbol"/>
              </a:rPr>
              <a:t>(</a:t>
            </a:r>
            <a:r>
              <a:rPr lang="en-US" dirty="0" err="1" smtClean="0">
                <a:latin typeface="Arial Narrow" pitchFamily="34" charset="0"/>
                <a:sym typeface="Symbol"/>
              </a:rPr>
              <a:t>mm·mrad</a:t>
            </a:r>
            <a:r>
              <a:rPr lang="en-US" dirty="0" smtClean="0">
                <a:latin typeface="Arial Narrow" pitchFamily="34" charset="0"/>
                <a:sym typeface="Symbol"/>
              </a:rPr>
              <a:t>)</a:t>
            </a:r>
            <a:endParaRPr lang="en-US" baseline="-25000" dirty="0">
              <a:latin typeface="Arial Narrow" pitchFamily="34" charset="0"/>
            </a:endParaRPr>
          </a:p>
        </p:txBody>
      </p:sp>
      <p:pic>
        <p:nvPicPr>
          <p:cNvPr id="10" name="Picture 9" descr="pic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648200" cy="2286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0" y="58674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3"/>
                </a:solidFill>
              </a:rPr>
              <a:t>Failed cavity dramatically changes L. dynamics; small disturbance in T. dimensions 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566166" y="44254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ym typeface="Symbol"/>
              </a:rPr>
              <a:t>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  <a:sym typeface="Symbol"/>
              </a:rPr>
              <a:t>z n 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dirty="0" err="1" smtClean="0">
                <a:latin typeface="Arial Narrow" pitchFamily="34" charset="0"/>
                <a:cs typeface="Arial" pitchFamily="34" charset="0"/>
                <a:sym typeface="Symbol"/>
              </a:rPr>
              <a:t>mm·mrad</a:t>
            </a:r>
            <a:r>
              <a:rPr lang="en-US" dirty="0" smtClean="0">
                <a:latin typeface="Arial Narrow" pitchFamily="34" charset="0"/>
                <a:sym typeface="Symbol"/>
              </a:rPr>
              <a:t>)</a:t>
            </a:r>
            <a:endParaRPr lang="en-US" baseline="-250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87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rms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beam sizes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3962400"/>
            <a:ext cx="800219" cy="30777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Losses</a:t>
            </a:r>
            <a:endParaRPr lang="en-US" sz="1400" b="1" dirty="0">
              <a:solidFill>
                <a:srgbClr val="006600"/>
              </a:solidFill>
            </a:endParaRPr>
          </a:p>
        </p:txBody>
      </p:sp>
      <p:cxnSp>
        <p:nvCxnSpPr>
          <p:cNvPr id="30" name="Straight Arrow Connector 29"/>
          <p:cNvCxnSpPr>
            <a:stCxn id="20" idx="1"/>
          </p:cNvCxnSpPr>
          <p:nvPr/>
        </p:nvCxnSpPr>
        <p:spPr>
          <a:xfrm rot="10800000" flipV="1">
            <a:off x="7543800" y="4116288"/>
            <a:ext cx="381000" cy="74711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8458994" y="4418806"/>
            <a:ext cx="304800" cy="1588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010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PXIE Optics</a:t>
            </a:r>
          </a:p>
          <a:p>
            <a:pPr lvl="1"/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Major limitations</a:t>
            </a:r>
          </a:p>
          <a:p>
            <a:pPr lvl="1"/>
            <a:r>
              <a:rPr lang="en-US" dirty="0" smtClean="0"/>
              <a:t>Failure analysis</a:t>
            </a:r>
          </a:p>
          <a:p>
            <a:r>
              <a:rPr lang="en-US" dirty="0" smtClean="0"/>
              <a:t>Non-standard hardware</a:t>
            </a:r>
          </a:p>
          <a:p>
            <a:r>
              <a:rPr lang="en-US" dirty="0" smtClean="0"/>
              <a:t>Non-standard instrumentation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715000" cy="792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Failure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solenoid in HWR section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343400" cy="373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6600"/>
                </a:solidFill>
              </a:rPr>
              <a:t>40% of the beam is lost (incl.15% between CM’s) 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624398" y="2033202"/>
            <a:ext cx="332603" cy="228600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1752600"/>
            <a:ext cx="1219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27432" rtlCol="0">
            <a:spAutoFit/>
          </a:bodyPr>
          <a:lstStyle/>
          <a:p>
            <a:r>
              <a:rPr lang="en-US" sz="1200" b="1" dirty="0" smtClean="0"/>
              <a:t>Failed Solenoid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rms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beam envelope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 smtClean="0"/>
              <a:t>PrX</a:t>
            </a:r>
            <a:r>
              <a:rPr lang="en-US" dirty="0" smtClean="0"/>
              <a:t> Collaboration meeting, </a:t>
            </a:r>
            <a:r>
              <a:rPr lang="en-US" dirty="0" err="1" smtClean="0"/>
              <a:t>N.Solyak</a:t>
            </a:r>
            <a:r>
              <a:rPr lang="en-US" dirty="0" smtClean="0"/>
              <a:t>, </a:t>
            </a:r>
            <a:r>
              <a:rPr lang="en-US" dirty="0" err="1" smtClean="0"/>
              <a:t>V.Lebedev</a:t>
            </a:r>
            <a:endParaRPr lang="en-US" dirty="0"/>
          </a:p>
        </p:txBody>
      </p:sp>
      <p:pic>
        <p:nvPicPr>
          <p:cNvPr id="21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0642"/>
            <a:ext cx="4267200" cy="360715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rot="10800000" flipV="1">
            <a:off x="6477000" y="2057400"/>
            <a:ext cx="304800" cy="16525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3200" y="1752600"/>
            <a:ext cx="2057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 periods in HWR section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1" y="1752601"/>
            <a:ext cx="533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27432" rtlCol="0">
            <a:spAutoFit/>
          </a:bodyPr>
          <a:lstStyle/>
          <a:p>
            <a:r>
              <a:rPr lang="en-US" sz="1200" b="1" dirty="0" smtClean="0"/>
              <a:t>Triplet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1752600"/>
            <a:ext cx="533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27432" rtlCol="0">
            <a:spAutoFit/>
          </a:bodyPr>
          <a:lstStyle/>
          <a:p>
            <a:r>
              <a:rPr lang="en-US" sz="1200" b="1" dirty="0" smtClean="0"/>
              <a:t>Cavity</a:t>
            </a:r>
            <a:endParaRPr lang="en-US" sz="1200" b="1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6203874" y="2101926"/>
            <a:ext cx="165252" cy="762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5867400" y="2057400"/>
            <a:ext cx="1524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76800" y="5257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6600"/>
                </a:solidFill>
              </a:rPr>
              <a:t>~0.5% additional losses(</a:t>
            </a:r>
            <a:r>
              <a:rPr lang="en-US" dirty="0" err="1" smtClean="0">
                <a:solidFill>
                  <a:srgbClr val="006600"/>
                </a:solidFill>
              </a:rPr>
              <a:t>vs.nominal</a:t>
            </a:r>
            <a:r>
              <a:rPr lang="en-US" dirty="0" smtClean="0">
                <a:solidFill>
                  <a:srgbClr val="006600"/>
                </a:solidFill>
              </a:rPr>
              <a:t> lattice) mostly at the end of beam-line, no losses in SC sections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0" y="1295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lvl="0" indent="-166688"/>
            <a:r>
              <a:rPr lang="en-US" dirty="0" smtClean="0">
                <a:solidFill>
                  <a:prstClr val="black"/>
                </a:solidFill>
              </a:rPr>
              <a:t> After local compensation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1600" y="12954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lvl="0" indent="-166688"/>
            <a:r>
              <a:rPr lang="en-US" dirty="0" smtClean="0">
                <a:solidFill>
                  <a:prstClr val="black"/>
                </a:solidFill>
              </a:rPr>
              <a:t> Before compensation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2382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Failure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solenoid (continue):</a:t>
            </a:r>
            <a:br>
              <a:rPr lang="en-US" sz="2800" dirty="0" smtClean="0"/>
            </a:br>
            <a:r>
              <a:rPr lang="en-US" sz="2800" b="0" dirty="0" smtClean="0"/>
              <a:t>Beam </a:t>
            </a:r>
            <a:r>
              <a:rPr lang="en-US" sz="2800" b="0" dirty="0" err="1" smtClean="0"/>
              <a:t>Emittances</a:t>
            </a:r>
            <a:r>
              <a:rPr lang="en-US" sz="2800" b="0" dirty="0" smtClean="0"/>
              <a:t> and Losses</a:t>
            </a:r>
            <a:endParaRPr lang="en-US" sz="2800" b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PrX Collaboration meeting, N.Solyak, V.Lebedev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" name="Picture 13" descr="pic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447800"/>
            <a:ext cx="4495800" cy="2743200"/>
          </a:xfrm>
          <a:prstGeom prst="rect">
            <a:avLst/>
          </a:prstGeom>
        </p:spPr>
      </p:pic>
      <p:pic>
        <p:nvPicPr>
          <p:cNvPr id="20" name="Content Placeholder 19" descr="pic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47801"/>
            <a:ext cx="4572000" cy="2743200"/>
          </a:xfrm>
        </p:spPr>
      </p:pic>
      <p:sp>
        <p:nvSpPr>
          <p:cNvPr id="19" name="Text Placeholder 6"/>
          <p:cNvSpPr txBox="1">
            <a:spLocks/>
          </p:cNvSpPr>
          <p:nvPr/>
        </p:nvSpPr>
        <p:spPr>
          <a:xfrm>
            <a:off x="5103812" y="1219200"/>
            <a:ext cx="4040188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Transverse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Emittance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86245" y="227644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Rounded MT Bold" pitchFamily="34" charset="0"/>
                <a:sym typeface="Symbol"/>
              </a:rPr>
              <a:t></a:t>
            </a:r>
            <a:r>
              <a:rPr lang="en-US" sz="2000" b="1" i="1" baseline="-25000" dirty="0" smtClean="0">
                <a:latin typeface="Arial Rounded MT Bold" pitchFamily="34" charset="0"/>
                <a:sym typeface="Symbol"/>
              </a:rPr>
              <a:t>t n,</a:t>
            </a:r>
            <a:r>
              <a:rPr lang="en-US" sz="2000" b="1" i="1" dirty="0" smtClean="0">
                <a:latin typeface="Arial Rounded MT Bold" pitchFamily="34" charset="0"/>
                <a:sym typeface="Symbol"/>
              </a:rPr>
              <a:t> </a:t>
            </a:r>
            <a:r>
              <a:rPr lang="en-US" sz="2000" b="1" dirty="0" smtClean="0">
                <a:latin typeface="Arial Rounded MT Bold" pitchFamily="34" charset="0"/>
                <a:sym typeface="Symbol"/>
              </a:rPr>
              <a:t></a:t>
            </a:r>
            <a:r>
              <a:rPr lang="en-US" sz="2000" b="1" dirty="0" smtClean="0">
                <a:latin typeface="Arial"/>
                <a:cs typeface="Arial"/>
                <a:sym typeface="Symbol"/>
              </a:rPr>
              <a:t>·</a:t>
            </a:r>
            <a:r>
              <a:rPr lang="en-US" sz="1600" dirty="0" err="1" smtClean="0">
                <a:latin typeface="Arial Rounded MT Bold" pitchFamily="34" charset="0"/>
                <a:sym typeface="Symbol"/>
              </a:rPr>
              <a:t>mm·mrad</a:t>
            </a:r>
            <a:endParaRPr lang="en-US" sz="1600" baseline="-25000" dirty="0">
              <a:latin typeface="Arial Rounded MT Bold" pitchFamily="34" charset="0"/>
            </a:endParaRPr>
          </a:p>
        </p:txBody>
      </p:sp>
      <p:pic>
        <p:nvPicPr>
          <p:cNvPr id="16" name="Picture 15" descr="pic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91000"/>
            <a:ext cx="4267200" cy="205740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idx="4294967295"/>
          </p:nvPr>
        </p:nvSpPr>
        <p:spPr>
          <a:xfrm>
            <a:off x="1066800" y="1219200"/>
            <a:ext cx="2971800" cy="30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00" dirty="0" smtClean="0">
                <a:latin typeface="Arial Rounded MT Bold" pitchFamily="34" charset="0"/>
              </a:rPr>
              <a:t>Longitudinal </a:t>
            </a:r>
            <a:r>
              <a:rPr lang="en-US" sz="1800" dirty="0" err="1" smtClean="0">
                <a:latin typeface="Arial Rounded MT Bold" pitchFamily="34" charset="0"/>
              </a:rPr>
              <a:t>Emittance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21677" y="5012324"/>
            <a:ext cx="137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Losses (%)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0027" y="22002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Rounded MT Bold" pitchFamily="34" charset="0"/>
                <a:sym typeface="Symbol"/>
              </a:rPr>
              <a:t></a:t>
            </a:r>
            <a:r>
              <a:rPr lang="en-US" sz="2000" b="1" i="1" baseline="-25000" dirty="0" smtClean="0">
                <a:latin typeface="Arial Rounded MT Bold" pitchFamily="34" charset="0"/>
                <a:sym typeface="Symbol"/>
              </a:rPr>
              <a:t>z n,</a:t>
            </a:r>
            <a:r>
              <a:rPr lang="en-US" sz="2000" b="1" i="1" dirty="0" smtClean="0">
                <a:latin typeface="Arial Rounded MT Bold" pitchFamily="34" charset="0"/>
                <a:sym typeface="Symbol"/>
              </a:rPr>
              <a:t> </a:t>
            </a:r>
            <a:r>
              <a:rPr lang="en-US" sz="2000" b="1" dirty="0" smtClean="0">
                <a:latin typeface="Arial Rounded MT Bold" pitchFamily="34" charset="0"/>
                <a:sym typeface="Symbol"/>
              </a:rPr>
              <a:t></a:t>
            </a:r>
            <a:r>
              <a:rPr lang="en-US" sz="2000" b="1" dirty="0" smtClean="0">
                <a:latin typeface="Arial"/>
                <a:cs typeface="Arial"/>
                <a:sym typeface="Symbol"/>
              </a:rPr>
              <a:t>·</a:t>
            </a:r>
            <a:r>
              <a:rPr lang="en-US" sz="1600" dirty="0" err="1" smtClean="0">
                <a:latin typeface="Arial Rounded MT Bold" pitchFamily="34" charset="0"/>
                <a:sym typeface="Symbol"/>
              </a:rPr>
              <a:t>mm·mrad</a:t>
            </a:r>
            <a:endParaRPr lang="en-US" sz="1600" baseline="-25000" dirty="0">
              <a:latin typeface="Arial Rounded MT Bold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7086600" y="2438400"/>
            <a:ext cx="304800" cy="7620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1400" y="2286001"/>
            <a:ext cx="80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Losses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43434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Without compensation failure of 1</a:t>
            </a:r>
            <a:r>
              <a:rPr lang="en-US" baseline="30000" dirty="0" smtClean="0"/>
              <a:t>st</a:t>
            </a:r>
            <a:r>
              <a:rPr lang="en-US" dirty="0" smtClean="0"/>
              <a:t> solenoid causes huge mismatch and ~40% beam losses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Local compensation scheme allow to re-tune </a:t>
            </a:r>
            <a:r>
              <a:rPr lang="en-US" dirty="0" err="1" smtClean="0"/>
              <a:t>linac</a:t>
            </a:r>
            <a:r>
              <a:rPr lang="en-US" dirty="0" smtClean="0"/>
              <a:t> and reduce losses to a &lt; 1% level.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946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Summary of failure analysis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0909434"/>
              </p:ext>
            </p:extLst>
          </p:nvPr>
        </p:nvGraphicFramePr>
        <p:xfrm>
          <a:off x="762000" y="1666240"/>
          <a:ext cx="7772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585"/>
                <a:gridCol w="1131903"/>
                <a:gridCol w="1584664"/>
                <a:gridCol w="3320248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local compensation 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 smtClean="0"/>
                        <a:t>Energy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23.52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23.24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23.25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800" dirty="0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lang="en-GB" sz="1800" u="none" kern="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 </a:t>
                      </a:r>
                      <a:r>
                        <a:rPr lang="en-GB" sz="1800" u="none" kern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mm </a:t>
                      </a:r>
                      <a:r>
                        <a:rPr lang="en-US" sz="1800" u="none" kern="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u="non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0.639*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0.359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800" dirty="0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lang="en-GB" sz="1800" u="none" kern="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 </a:t>
                      </a:r>
                      <a:r>
                        <a:rPr lang="en-GB" sz="1800" u="none" kern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mm </a:t>
                      </a:r>
                      <a:r>
                        <a:rPr lang="en-US" sz="1800" u="none" kern="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u="non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0.258*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0.240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077954"/>
            <a:ext cx="77724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lnSpc>
                <a:spcPts val="1900"/>
              </a:lnSpc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Failure of 1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 cavity  in HWR section is locally compensated.</a:t>
            </a:r>
          </a:p>
          <a:p>
            <a:pPr marL="166688" indent="-166688">
              <a:lnSpc>
                <a:spcPts val="1900"/>
              </a:lnSpc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No additional losses are obtained after compensation.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219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(*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Parameters at the end of  PXIE Lattice) 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0347226"/>
              </p:ext>
            </p:extLst>
          </p:nvPr>
        </p:nvGraphicFramePr>
        <p:xfrm>
          <a:off x="685800" y="4180840"/>
          <a:ext cx="8077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95400"/>
                <a:gridCol w="1600200"/>
                <a:gridCol w="3352800"/>
              </a:tblGrid>
              <a:tr h="32639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local compensation </a:t>
                      </a:r>
                      <a:endParaRPr lang="en-US" dirty="0"/>
                    </a:p>
                  </a:txBody>
                  <a:tcPr/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dirty="0" smtClean="0"/>
                        <a:t>Energy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23.52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23.52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23.61</a:t>
                      </a:r>
                      <a:endParaRPr lang="en-US" dirty="0"/>
                    </a:p>
                  </a:txBody>
                  <a:tcPr/>
                </a:tc>
              </a:tr>
              <a:tr h="326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800" dirty="0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lang="en-GB" sz="1800" u="none" kern="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 </a:t>
                      </a:r>
                      <a:r>
                        <a:rPr lang="en-GB" sz="1800" u="none" kern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mm </a:t>
                      </a:r>
                      <a:r>
                        <a:rPr lang="en-US" sz="1800" u="none" kern="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u="non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0.459*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0.368</a:t>
                      </a:r>
                      <a:endParaRPr lang="en-US" dirty="0"/>
                    </a:p>
                  </a:txBody>
                  <a:tcPr/>
                </a:tc>
              </a:tr>
              <a:tr h="326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800" dirty="0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r>
                        <a:rPr lang="en-GB" sz="1800" u="none" kern="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 </a:t>
                      </a:r>
                      <a:r>
                        <a:rPr lang="en-GB" sz="1800" u="none" kern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mm </a:t>
                      </a:r>
                      <a:r>
                        <a:rPr lang="en-US" sz="1800" u="none" kern="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r>
                        <a:rPr lang="en-US" sz="1800" u="none" kern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u="non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0.275*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dirty="0" smtClean="0"/>
                        <a:t>0.298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1307068"/>
            <a:ext cx="22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Failed 1</a:t>
            </a:r>
            <a:r>
              <a:rPr lang="en-US" baseline="30000" dirty="0" smtClean="0">
                <a:solidFill>
                  <a:schemeClr val="accent3"/>
                </a:solidFill>
              </a:rPr>
              <a:t>st</a:t>
            </a:r>
            <a:r>
              <a:rPr lang="en-US" dirty="0" smtClean="0">
                <a:solidFill>
                  <a:schemeClr val="accent3"/>
                </a:solidFill>
              </a:rPr>
              <a:t> HW cavity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668754"/>
            <a:ext cx="8382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i="1" dirty="0" smtClean="0"/>
              <a:t>Failure of 1</a:t>
            </a:r>
            <a:r>
              <a:rPr lang="en-US" i="1" baseline="30000" dirty="0" smtClean="0"/>
              <a:t>st</a:t>
            </a:r>
            <a:r>
              <a:rPr lang="en-US" i="1" dirty="0" smtClean="0"/>
              <a:t> solenoid in HWR section is locally compensated.</a:t>
            </a:r>
          </a:p>
          <a:p>
            <a:pPr>
              <a:lnSpc>
                <a:spcPts val="1900"/>
              </a:lnSpc>
              <a:buFont typeface="Arial" pitchFamily="34" charset="0"/>
              <a:buChar char="•"/>
            </a:pPr>
            <a:r>
              <a:rPr lang="en-US" i="1" dirty="0"/>
              <a:t> </a:t>
            </a:r>
            <a:r>
              <a:rPr lang="en-US" i="1" dirty="0" smtClean="0"/>
              <a:t> There are some additional beam losses (0.5 %) even after local compensation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745468"/>
            <a:ext cx="22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Failed 1</a:t>
            </a:r>
            <a:r>
              <a:rPr lang="en-US" baseline="30000" dirty="0" smtClean="0">
                <a:solidFill>
                  <a:schemeClr val="accent3"/>
                </a:solidFill>
              </a:rPr>
              <a:t>st</a:t>
            </a:r>
            <a:r>
              <a:rPr lang="en-US" dirty="0" smtClean="0">
                <a:solidFill>
                  <a:schemeClr val="accent3"/>
                </a:solidFill>
              </a:rPr>
              <a:t> solenoid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77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Button type BPMs: four electrodes, three coordinates (x, y, s)</a:t>
            </a:r>
          </a:p>
          <a:p>
            <a:pPr lvl="1"/>
            <a:r>
              <a:rPr lang="en-US" dirty="0" smtClean="0"/>
              <a:t>Better sensitivity and smaller size than strip-line BPMs</a:t>
            </a:r>
          </a:p>
          <a:p>
            <a:r>
              <a:rPr lang="en-US" dirty="0" smtClean="0"/>
              <a:t>Used for: beam position measurements &amp; optics measurements with differential orbits</a:t>
            </a:r>
          </a:p>
          <a:p>
            <a:r>
              <a:rPr lang="en-US" dirty="0" smtClean="0"/>
              <a:t>Duration of the signal is determined by BPM radius and particle velocity </a:t>
            </a:r>
          </a:p>
          <a:p>
            <a:pPr lvl="1"/>
            <a:r>
              <a:rPr lang="en-US" dirty="0" smtClean="0"/>
              <a:t>Bunch duration is shorter and can be neglected</a:t>
            </a:r>
          </a:p>
          <a:p>
            <a:r>
              <a:rPr lang="en-US" dirty="0" smtClean="0"/>
              <a:t>Bunch-by-bunch measurements are very attractive</a:t>
            </a:r>
          </a:p>
          <a:p>
            <a:pPr lvl="1"/>
            <a:r>
              <a:rPr lang="en-US" dirty="0" smtClean="0"/>
              <a:t>Looks tough but doable</a:t>
            </a:r>
          </a:p>
          <a:p>
            <a:r>
              <a:rPr lang="en-US" dirty="0" smtClean="0"/>
              <a:t>Sensitivity will be determined by preamplifier noise. Shot noise is smaller. </a:t>
            </a:r>
          </a:p>
          <a:p>
            <a:r>
              <a:rPr lang="en-US" dirty="0" smtClean="0"/>
              <a:t>Averaging over micro-cycle (~1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 should deliver  a few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m-scale sensitivity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08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Profile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648200" cy="4449763"/>
          </a:xfrm>
        </p:spPr>
        <p:txBody>
          <a:bodyPr>
            <a:normAutofit fontScale="92500"/>
          </a:bodyPr>
          <a:lstStyle/>
          <a:p>
            <a:pPr marL="231775" indent="-231775"/>
            <a:r>
              <a:rPr lang="en-US" dirty="0" smtClean="0"/>
              <a:t>Plans to have 3 Laser Profile monitors</a:t>
            </a:r>
          </a:p>
          <a:p>
            <a:pPr marL="687387" lvl="1" indent="-231775"/>
            <a:r>
              <a:rPr lang="en-US" dirty="0" smtClean="0"/>
              <a:t>MEBT; Transition HWR-SSR1, Diagnostic section at the end.</a:t>
            </a:r>
          </a:p>
          <a:p>
            <a:pPr marL="231775" indent="-231775"/>
            <a:r>
              <a:rPr lang="en-US" dirty="0" smtClean="0"/>
              <a:t>Measurements of all 3 beam profiles is possible</a:t>
            </a:r>
          </a:p>
          <a:p>
            <a:pPr marL="231775" indent="-231775"/>
            <a:r>
              <a:rPr lang="en-US" dirty="0" smtClean="0"/>
              <a:t>At least 1 MEBT profile monitor will have an electron detection.</a:t>
            </a:r>
          </a:p>
          <a:p>
            <a:pPr marL="231775" indent="-231775"/>
            <a:r>
              <a:rPr lang="en-US" dirty="0" smtClean="0"/>
              <a:t>1 W laser strips ~3.5e-6 relative charge. Signal is large enough to measure change in current of H</a:t>
            </a:r>
            <a:r>
              <a:rPr lang="en-US" baseline="30000" dirty="0" smtClean="0"/>
              <a:t>-</a:t>
            </a:r>
            <a:r>
              <a:rPr lang="en-US" dirty="0" smtClean="0"/>
              <a:t> beam</a:t>
            </a:r>
          </a:p>
          <a:p>
            <a:pPr marL="566738" lvl="1" indent="-168275"/>
            <a:r>
              <a:rPr lang="en-US" dirty="0" smtClean="0"/>
              <a:t>Synchronous detection  of resistive wall monitor signal or sum BPM signal</a:t>
            </a:r>
          </a:p>
          <a:p>
            <a:pPr marL="566738" lvl="1" indent="-168275"/>
            <a:r>
              <a:rPr lang="en-US" dirty="0" smtClean="0"/>
              <a:t>Measurement time ~ 10 s per degree of freedom in CW regime </a:t>
            </a:r>
          </a:p>
          <a:p>
            <a:pPr marL="231775" indent="-231775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572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5181600" cy="25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3429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Bunch-by-bunch Chopper Kicker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7630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variants of chopper kicker are being developed: 50 &amp; 200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 wave impedance</a:t>
            </a:r>
          </a:p>
          <a:p>
            <a:pPr lvl="1"/>
            <a:r>
              <a:rPr lang="en-US" dirty="0" smtClean="0"/>
              <a:t>Each includes kicker and high voltage/power </a:t>
            </a:r>
            <a:r>
              <a:rPr lang="en-US" dirty="0" err="1" smtClean="0"/>
              <a:t>pulser</a:t>
            </a:r>
            <a:r>
              <a:rPr lang="en-US" dirty="0" smtClean="0"/>
              <a:t>/amplifier</a:t>
            </a:r>
          </a:p>
          <a:p>
            <a:r>
              <a:rPr lang="en-US" dirty="0" smtClean="0"/>
              <a:t>Experience accumulated over last 2 years assures that a full scale demonstration for 50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 kicker is realistic by the FY end</a:t>
            </a:r>
          </a:p>
          <a:p>
            <a:pPr lvl="1"/>
            <a:r>
              <a:rPr lang="en-US" dirty="0" smtClean="0"/>
              <a:t>Satisfies FRS </a:t>
            </a:r>
          </a:p>
          <a:p>
            <a:pPr lvl="2"/>
            <a:r>
              <a:rPr lang="en-US" dirty="0" smtClean="0"/>
              <a:t>Amplifier 1 kW, ±300 V, 50 – 1000 MHz band – available at the market</a:t>
            </a:r>
          </a:p>
          <a:p>
            <a:pPr lvl="2"/>
            <a:r>
              <a:rPr lang="en-US" dirty="0" smtClean="0"/>
              <a:t>2 W beam power can be lost at single plate (50 W at the kicker)</a:t>
            </a:r>
          </a:p>
          <a:p>
            <a:pPr lvl="1"/>
            <a:r>
              <a:rPr lang="en-US" dirty="0" smtClean="0"/>
              <a:t>Success is based on pulse pre-distortion (will allow compensation of reflections and dispersion in kicker)</a:t>
            </a:r>
          </a:p>
          <a:p>
            <a:r>
              <a:rPr lang="en-US" dirty="0" smtClean="0"/>
              <a:t>200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 kicker </a:t>
            </a:r>
          </a:p>
          <a:p>
            <a:pPr lvl="1"/>
            <a:r>
              <a:rPr lang="en-US" dirty="0" smtClean="0"/>
              <a:t>Work on a 500 V </a:t>
            </a:r>
            <a:r>
              <a:rPr lang="en-US" dirty="0" err="1" smtClean="0"/>
              <a:t>pulser</a:t>
            </a:r>
            <a:r>
              <a:rPr lang="en-US" dirty="0" smtClean="0"/>
              <a:t> proceeds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787425">
            <a:off x="1759767" y="2855876"/>
            <a:ext cx="6020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See </a:t>
            </a:r>
            <a:r>
              <a:rPr lang="en-US" sz="4000" dirty="0" smtClean="0"/>
              <a:t>V. </a:t>
            </a:r>
            <a:r>
              <a:rPr lang="en-US" sz="4000" dirty="0" err="1" smtClean="0"/>
              <a:t>Lebedev</a:t>
            </a:r>
            <a:r>
              <a:rPr lang="en-US" sz="4000" dirty="0" smtClean="0"/>
              <a:t> and </a:t>
            </a:r>
            <a:r>
              <a:rPr lang="en-US" sz="4000" dirty="0" err="1" smtClean="0"/>
              <a:t>G.Saewert</a:t>
            </a:r>
            <a:r>
              <a:rPr lang="en-US" sz="4000" dirty="0" smtClean="0"/>
              <a:t>  </a:t>
            </a:r>
            <a:r>
              <a:rPr lang="en-US" sz="4000" dirty="0" smtClean="0"/>
              <a:t>Presentation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Splitter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048000" cy="3992563"/>
          </a:xfrm>
        </p:spPr>
        <p:txBody>
          <a:bodyPr/>
          <a:lstStyle/>
          <a:p>
            <a:r>
              <a:rPr lang="en-US" dirty="0" smtClean="0"/>
              <a:t>Required effective kick voltage is 250 kV</a:t>
            </a:r>
          </a:p>
          <a:p>
            <a:r>
              <a:rPr lang="en-US" dirty="0" smtClean="0"/>
              <a:t>Deflection – 5.1 mrad</a:t>
            </a:r>
          </a:p>
          <a:p>
            <a:r>
              <a:rPr lang="en-US" dirty="0" smtClean="0"/>
              <a:t>Power – 6 kW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02" r="45715"/>
          <a:stretch/>
        </p:blipFill>
        <p:spPr bwMode="auto">
          <a:xfrm>
            <a:off x="3200400" y="1752600"/>
            <a:ext cx="2286000" cy="37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8800" y="1600200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latin typeface="Arial Rounded MT Bold" pitchFamily="34" charset="0"/>
              </a:rPr>
              <a:t>Inner radius 130 mm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latin typeface="Arial Rounded MT Bold" pitchFamily="34" charset="0"/>
              </a:rPr>
              <a:t>Gap 20 mm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latin typeface="Arial Rounded MT Bold" pitchFamily="34" charset="0"/>
              </a:rPr>
              <a:t>Plate side 65 mm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latin typeface="Arial Rounded MT Bold" pitchFamily="34" charset="0"/>
              </a:rPr>
              <a:t>Drift tube to drift tube 100 mm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latin typeface="Arial Rounded MT Bold" pitchFamily="34" charset="0"/>
              </a:rPr>
              <a:t>Radius of stem base 50 mm</a:t>
            </a:r>
            <a:endParaRPr lang="en-US" sz="1600" dirty="0">
              <a:latin typeface="Arial Rounded MT Bold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273652"/>
              </p:ext>
            </p:extLst>
          </p:nvPr>
        </p:nvGraphicFramePr>
        <p:xfrm>
          <a:off x="5562600" y="3962400"/>
          <a:ext cx="3429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617"/>
                <a:gridCol w="740383"/>
              </a:tblGrid>
              <a:tr h="2699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Half</a:t>
                      </a:r>
                      <a:r>
                        <a:rPr lang="en-US" sz="1400" baseline="0" dirty="0" smtClean="0"/>
                        <a:t> wave coaxial  cavity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99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Frequency, MHz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243.75</a:t>
                      </a:r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96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E_surf_max</a:t>
                      </a:r>
                      <a:r>
                        <a:rPr lang="en-US" sz="1400" dirty="0" smtClean="0"/>
                        <a:t>, MV/m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13.75</a:t>
                      </a:r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9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losses (average),</a:t>
                      </a:r>
                      <a:r>
                        <a:rPr lang="en-US" sz="1400" baseline="0" dirty="0" smtClean="0"/>
                        <a:t> kW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9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13420</a:t>
                      </a:r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9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Kick</a:t>
                      </a:r>
                      <a:r>
                        <a:rPr lang="en-US" sz="1400" baseline="0" dirty="0" smtClean="0"/>
                        <a:t> voltage,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 kV</a:t>
                      </a:r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9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Proton </a:t>
                      </a:r>
                      <a:r>
                        <a:rPr lang="el-GR" sz="1400" dirty="0" smtClean="0">
                          <a:latin typeface="Times New Roman"/>
                          <a:cs typeface="Times New Roman"/>
                        </a:rPr>
                        <a:t>β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0.22</a:t>
                      </a:r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7400" y="3429000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Cavity parameters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486400"/>
            <a:ext cx="213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design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G.Romanov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Diagnostics and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534400" cy="1143000"/>
          </a:xfrm>
        </p:spPr>
        <p:txBody>
          <a:bodyPr/>
          <a:lstStyle/>
          <a:p>
            <a:r>
              <a:rPr lang="en-US" dirty="0" smtClean="0"/>
              <a:t>Power rating – 50 kW at beam energy 25 MeV</a:t>
            </a:r>
          </a:p>
          <a:p>
            <a:r>
              <a:rPr lang="en-US" dirty="0" smtClean="0"/>
              <a:t>Local radiation shielding of the beam dump and the bending dipole</a:t>
            </a:r>
          </a:p>
          <a:p>
            <a:r>
              <a:rPr lang="en-US" dirty="0" smtClean="0"/>
              <a:t>Start conceptual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343400" cy="2362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267200" cy="35813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7429500" y="2324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23622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 Rounded MT Bold" pitchFamily="34" charset="0"/>
              </a:rPr>
              <a:t>Bending</a:t>
            </a:r>
          </a:p>
          <a:p>
            <a:pPr algn="ctr"/>
            <a:r>
              <a:rPr lang="en-US" sz="1200" dirty="0" smtClean="0">
                <a:latin typeface="Arial Rounded MT Bold" pitchFamily="34" charset="0"/>
              </a:rPr>
              <a:t>Dipole</a:t>
            </a:r>
            <a:endParaRPr lang="en-US" sz="12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425" y="137160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 Rounded MT Bold" pitchFamily="34" charset="0"/>
              </a:rPr>
              <a:t>Swiping</a:t>
            </a:r>
          </a:p>
          <a:p>
            <a:pPr algn="ctr"/>
            <a:r>
              <a:rPr lang="en-US" sz="1200" dirty="0" smtClean="0">
                <a:latin typeface="Arial Rounded MT Bold" pitchFamily="34" charset="0"/>
              </a:rPr>
              <a:t>Dipole</a:t>
            </a:r>
            <a:endParaRPr lang="en-US" sz="12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5562600" y="1295400"/>
            <a:ext cx="3505200" cy="495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28600" y="1283595"/>
            <a:ext cx="5181600" cy="2526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5401" y="5955268"/>
            <a:ext cx="194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*not in the scale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2200" y="228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Beam Dump: Sketches of the Dump + Radiation Shielding</a:t>
            </a:r>
            <a:endParaRPr lang="en-US" sz="2400" b="1" dirty="0">
              <a:solidFill>
                <a:srgbClr val="003399"/>
              </a:solidFill>
            </a:endParaRPr>
          </a:p>
        </p:txBody>
      </p:sp>
      <p:grpSp>
        <p:nvGrpSpPr>
          <p:cNvPr id="6" name="Group 29"/>
          <p:cNvGrpSpPr/>
          <p:nvPr/>
        </p:nvGrpSpPr>
        <p:grpSpPr>
          <a:xfrm>
            <a:off x="6858000" y="1447800"/>
            <a:ext cx="1636731" cy="1676400"/>
            <a:chOff x="46730" y="1801424"/>
            <a:chExt cx="2417704" cy="2358242"/>
          </a:xfrm>
        </p:grpSpPr>
        <p:grpSp>
          <p:nvGrpSpPr>
            <p:cNvPr id="8" name="Group 55"/>
            <p:cNvGrpSpPr/>
            <p:nvPr/>
          </p:nvGrpSpPr>
          <p:grpSpPr>
            <a:xfrm>
              <a:off x="46730" y="1801424"/>
              <a:ext cx="2417704" cy="2358242"/>
              <a:chOff x="5410200" y="1506203"/>
              <a:chExt cx="2417704" cy="2358242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0200" y="1506203"/>
                <a:ext cx="2400300" cy="119348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427604" y="2670962"/>
                <a:ext cx="2400300" cy="1193483"/>
              </a:xfrm>
              <a:prstGeom prst="rect">
                <a:avLst/>
              </a:prstGeom>
            </p:spPr>
          </p:pic>
        </p:grpSp>
        <p:sp>
          <p:nvSpPr>
            <p:cNvPr id="59" name="Oval 58"/>
            <p:cNvSpPr/>
            <p:nvPr/>
          </p:nvSpPr>
          <p:spPr>
            <a:xfrm>
              <a:off x="994723" y="2731632"/>
              <a:ext cx="523875" cy="5048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5791200" y="3505200"/>
            <a:ext cx="3124200" cy="2590800"/>
            <a:chOff x="2230545" y="1126336"/>
            <a:chExt cx="6868264" cy="3347995"/>
          </a:xfrm>
        </p:grpSpPr>
        <p:sp>
          <p:nvSpPr>
            <p:cNvPr id="37" name="Trapezoid 36"/>
            <p:cNvSpPr/>
            <p:nvPr/>
          </p:nvSpPr>
          <p:spPr>
            <a:xfrm rot="15353202">
              <a:off x="5550141" y="1207272"/>
              <a:ext cx="583335" cy="5832251"/>
            </a:xfrm>
            <a:prstGeom prst="trapezoi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875304" y="3564736"/>
              <a:ext cx="5029200" cy="21958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Cooper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5305" y="3183736"/>
              <a:ext cx="5029200" cy="19868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Cooper</a:t>
              </a:r>
              <a:endParaRPr lang="en-US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75304" y="2873344"/>
              <a:ext cx="5029200" cy="31039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Iron</a:t>
              </a:r>
              <a:endParaRPr lang="en-US" sz="14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75304" y="2873344"/>
              <a:ext cx="0" cy="1071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3"/>
              <a:endCxn id="2" idx="3"/>
            </p:cNvCxnSpPr>
            <p:nvPr/>
          </p:nvCxnSpPr>
          <p:spPr>
            <a:xfrm>
              <a:off x="8904504" y="3028540"/>
              <a:ext cx="10896" cy="845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875304" y="3382422"/>
              <a:ext cx="5029200" cy="18231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Water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75304" y="2417853"/>
              <a:ext cx="5029200" cy="45549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Polyethylene Filler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5304" y="2042743"/>
              <a:ext cx="5029200" cy="37511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75304" y="1614046"/>
              <a:ext cx="5029200" cy="4286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Polyethylene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5305" y="1221993"/>
              <a:ext cx="5029200" cy="392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Heavy concrete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97282" y="2113830"/>
              <a:ext cx="817757" cy="385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Iron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Right Brace 20"/>
            <p:cNvSpPr/>
            <p:nvPr/>
          </p:nvSpPr>
          <p:spPr>
            <a:xfrm rot="10800000">
              <a:off x="3235655" y="1126336"/>
              <a:ext cx="620599" cy="196940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Right Brace 21"/>
            <p:cNvSpPr/>
            <p:nvPr/>
          </p:nvSpPr>
          <p:spPr>
            <a:xfrm rot="10800000">
              <a:off x="3235657" y="3168070"/>
              <a:ext cx="639649" cy="77701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2083721" y="2848687"/>
              <a:ext cx="1264972" cy="97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Beam</a:t>
              </a:r>
            </a:p>
            <a:p>
              <a:r>
                <a:rPr lang="en-US" sz="1400" dirty="0" smtClean="0"/>
                <a:t>Absorber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2019574" y="1337307"/>
              <a:ext cx="1393264" cy="97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Radiation</a:t>
              </a:r>
            </a:p>
            <a:p>
              <a:r>
                <a:rPr lang="en-US" sz="1400" dirty="0" smtClean="0"/>
                <a:t>Shielding</a:t>
              </a:r>
              <a:endParaRPr lang="en-US" sz="14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886200" y="3784975"/>
              <a:ext cx="5029200" cy="177425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Nickel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20848005">
              <a:off x="3585078" y="4088895"/>
              <a:ext cx="2381579" cy="38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Proton Beam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78240" y="3142792"/>
              <a:ext cx="5220569" cy="838201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867400" y="1232079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Cross Section of the Beam Dump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1200" y="3048000"/>
            <a:ext cx="33528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 smtClean="0">
                <a:latin typeface="Calibri" pitchFamily="34" charset="0"/>
              </a:rPr>
              <a:t>               Front Section of the</a:t>
            </a:r>
          </a:p>
          <a:p>
            <a:pPr>
              <a:lnSpc>
                <a:spcPts val="1700"/>
              </a:lnSpc>
            </a:pPr>
            <a:r>
              <a:rPr lang="en-US" sz="1600" dirty="0" smtClean="0">
                <a:latin typeface="Calibri" pitchFamily="34" charset="0"/>
              </a:rPr>
              <a:t>Beam Dump and Radiation Shielding  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152400" y="1219200"/>
            <a:ext cx="5029200" cy="2590800"/>
            <a:chOff x="393879" y="1295400"/>
            <a:chExt cx="4648200" cy="2590800"/>
          </a:xfrm>
        </p:grpSpPr>
        <p:grpSp>
          <p:nvGrpSpPr>
            <p:cNvPr id="36" name="Group 35"/>
            <p:cNvGrpSpPr/>
            <p:nvPr/>
          </p:nvGrpSpPr>
          <p:grpSpPr>
            <a:xfrm>
              <a:off x="393879" y="1295400"/>
              <a:ext cx="4648200" cy="2590800"/>
              <a:chOff x="-88174" y="73382"/>
              <a:chExt cx="7216690" cy="480341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1327381" y="1600200"/>
                <a:ext cx="2553110" cy="7611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332333" y="1600200"/>
                <a:ext cx="4763667" cy="10454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657600" y="1600200"/>
                <a:ext cx="26670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332333" y="2361344"/>
                <a:ext cx="0" cy="284259"/>
              </a:xfrm>
              <a:prstGeom prst="line">
                <a:avLst/>
              </a:prstGeom>
              <a:ln w="28575">
                <a:solidFill>
                  <a:srgbClr val="45C15A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Left Brace 43"/>
              <p:cNvSpPr/>
              <p:nvPr/>
            </p:nvSpPr>
            <p:spPr>
              <a:xfrm rot="16200000">
                <a:off x="4842015" y="2640746"/>
                <a:ext cx="292464" cy="2215511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>
              <a:xfrm rot="3807507">
                <a:off x="1617922" y="1801388"/>
                <a:ext cx="1581631" cy="2032472"/>
              </a:xfrm>
              <a:prstGeom prst="arc">
                <a:avLst>
                  <a:gd name="adj1" fmla="val 16763940"/>
                  <a:gd name="adj2" fmla="val 18609792"/>
                </a:avLst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5863" y="1592627"/>
                <a:ext cx="0" cy="91440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105635709"/>
                  </p:ext>
                </p:extLst>
              </p:nvPr>
            </p:nvGraphicFramePr>
            <p:xfrm>
              <a:off x="4995863" y="1892664"/>
              <a:ext cx="987425" cy="314325"/>
            </p:xfrm>
            <a:graphic>
              <a:graphicData uri="http://schemas.openxmlformats.org/presentationml/2006/ole">
                <p:oleObj spid="_x0000_s23554" name="Equation" r:id="rId4" imgW="558720" imgH="177480" progId="">
                  <p:embed/>
                </p:oleObj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306346626"/>
                  </p:ext>
                </p:extLst>
              </p:nvPr>
            </p:nvGraphicFramePr>
            <p:xfrm>
              <a:off x="3714166" y="2122901"/>
              <a:ext cx="349250" cy="419100"/>
            </p:xfrm>
            <a:graphic>
              <a:graphicData uri="http://schemas.openxmlformats.org/presentationml/2006/ole">
                <p:oleObj spid="_x0000_s23555" name="Equation" r:id="rId5" imgW="190440" imgH="228600" progId="">
                  <p:embed/>
                </p:oleObj>
              </a:graphicData>
            </a:graphic>
          </p:graphicFrame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899458374"/>
                  </p:ext>
                </p:extLst>
              </p:nvPr>
            </p:nvGraphicFramePr>
            <p:xfrm>
              <a:off x="4653602" y="2120506"/>
              <a:ext cx="303213" cy="419100"/>
            </p:xfrm>
            <a:graphic>
              <a:graphicData uri="http://schemas.openxmlformats.org/presentationml/2006/ole">
                <p:oleObj spid="_x0000_s23556" name="Equation" r:id="rId6" imgW="164880" imgH="228600" progId="">
                  <p:embed/>
                </p:oleObj>
              </a:graphicData>
            </a:graphic>
          </p:graphicFrame>
          <p:graphicFrame>
            <p:nvGraphicFramePr>
              <p:cNvPr id="50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827279553"/>
                  </p:ext>
                </p:extLst>
              </p:nvPr>
            </p:nvGraphicFramePr>
            <p:xfrm>
              <a:off x="5848350" y="2095500"/>
              <a:ext cx="495300" cy="419100"/>
            </p:xfrm>
            <a:graphic>
              <a:graphicData uri="http://schemas.openxmlformats.org/presentationml/2006/ole">
                <p:oleObj spid="_x0000_s23557" name="Equation" r:id="rId7" imgW="241200" imgH="228600" progId="">
                  <p:embed/>
                </p:oleObj>
              </a:graphicData>
            </a:graphic>
          </p:graphicFrame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586066180"/>
                  </p:ext>
                </p:extLst>
              </p:nvPr>
            </p:nvGraphicFramePr>
            <p:xfrm>
              <a:off x="4833045" y="3827119"/>
              <a:ext cx="739775" cy="441325"/>
            </p:xfrm>
            <a:graphic>
              <a:graphicData uri="http://schemas.openxmlformats.org/presentationml/2006/ole">
                <p:oleObj spid="_x0000_s23558" name="Equation" r:id="rId8" imgW="406080" imgH="241200" progId="">
                  <p:embed/>
                </p:oleObj>
              </a:graphicData>
            </a:graphic>
          </p:graphicFrame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290448163"/>
                  </p:ext>
                </p:extLst>
              </p:nvPr>
            </p:nvGraphicFramePr>
            <p:xfrm>
              <a:off x="3368091" y="2424711"/>
              <a:ext cx="374650" cy="447675"/>
            </p:xfrm>
            <a:graphic>
              <a:graphicData uri="http://schemas.openxmlformats.org/presentationml/2006/ole">
                <p:oleObj spid="_x0000_s23559" name="Equation" r:id="rId9" imgW="190440" imgH="228600" progId="">
                  <p:embed/>
                </p:oleObj>
              </a:graphicData>
            </a:graphic>
          </p:graphicFrame>
          <p:sp>
            <p:nvSpPr>
              <p:cNvPr id="53" name="TextBox 52"/>
              <p:cNvSpPr txBox="1"/>
              <p:nvPr/>
            </p:nvSpPr>
            <p:spPr>
              <a:xfrm>
                <a:off x="458545" y="73382"/>
                <a:ext cx="2879949" cy="546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Dump Layout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657600" y="3429000"/>
                <a:ext cx="26670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327381" y="2637078"/>
                <a:ext cx="2553109" cy="7611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32333" y="2351962"/>
                <a:ext cx="4763667" cy="10454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066800" y="2153650"/>
                <a:ext cx="260581" cy="7210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066800" y="2153650"/>
                <a:ext cx="260581" cy="721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1066800" y="2153650"/>
                <a:ext cx="260581" cy="721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880491" y="2514600"/>
                <a:ext cx="0" cy="1054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096000" y="2486238"/>
                <a:ext cx="3" cy="1082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4136004508"/>
                  </p:ext>
                </p:extLst>
              </p:nvPr>
            </p:nvGraphicFramePr>
            <p:xfrm>
              <a:off x="152382" y="1713905"/>
              <a:ext cx="1566333" cy="381000"/>
            </p:xfrm>
            <a:graphic>
              <a:graphicData uri="http://schemas.openxmlformats.org/presentationml/2006/ole">
                <p:oleObj spid="_x0000_s23560" name="Equation" r:id="rId10" imgW="939600" imgH="228600" progId="">
                  <p:embed/>
                </p:oleObj>
              </a:graphicData>
            </a:graphic>
          </p:graphicFrame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1624721" y="1395692"/>
                <a:ext cx="1168403" cy="175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2189805" y="1500122"/>
                <a:ext cx="1371600" cy="44206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3169159" y="1161046"/>
                <a:ext cx="738989" cy="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1710099" y="3622865"/>
                <a:ext cx="1079388" cy="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562920" y="3449817"/>
                <a:ext cx="0" cy="6858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257958" y="3111891"/>
                <a:ext cx="1321366" cy="35213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2" idx="3"/>
              </p:cNvCxnSpPr>
              <p:nvPr/>
            </p:nvCxnSpPr>
            <p:spPr>
              <a:xfrm flipV="1">
                <a:off x="1327381" y="1585497"/>
                <a:ext cx="3380697" cy="9286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479780" y="2514600"/>
                <a:ext cx="3380697" cy="9286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72025" y="2495336"/>
                <a:ext cx="0" cy="11069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3881005" y="812241"/>
                <a:ext cx="3127232" cy="49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Radiation Shielding</a:t>
                </a:r>
                <a:endParaRPr lang="en-US" sz="16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7775" y="779767"/>
                <a:ext cx="1431549" cy="932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/>
                  <a:t>    </a:t>
                </a:r>
                <a:r>
                  <a:rPr lang="en-US" sz="1400" dirty="0" smtClean="0"/>
                  <a:t>Local</a:t>
                </a:r>
              </a:p>
              <a:p>
                <a:pPr>
                  <a:lnSpc>
                    <a:spcPts val="1600"/>
                  </a:lnSpc>
                </a:pPr>
                <a:r>
                  <a:rPr lang="en-US" sz="1400" dirty="0" smtClean="0"/>
                  <a:t>Shielding</a:t>
                </a:r>
                <a:endParaRPr lang="en-US" sz="1400" dirty="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3676650" y="340995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315075" y="1580936"/>
                <a:ext cx="0" cy="186779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118991" y="671097"/>
                <a:ext cx="9525" cy="365325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667125" y="68580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-88174" y="2022987"/>
                <a:ext cx="1232746" cy="109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</a:t>
                </a:r>
                <a:r>
                  <a:rPr lang="en-US" sz="1400" dirty="0" smtClean="0"/>
                  <a:t>Last </a:t>
                </a:r>
              </a:p>
              <a:p>
                <a:r>
                  <a:rPr lang="en-US" sz="1400" dirty="0" smtClean="0"/>
                  <a:t>Sweep</a:t>
                </a:r>
              </a:p>
              <a:p>
                <a:r>
                  <a:rPr lang="en-US" sz="1400" dirty="0"/>
                  <a:t>M</a:t>
                </a:r>
                <a:r>
                  <a:rPr lang="en-US" sz="1400" dirty="0" smtClean="0"/>
                  <a:t>agnet</a:t>
                </a:r>
                <a:endParaRPr lang="en-US" sz="1400" dirty="0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rot="5400000">
                <a:off x="457200" y="3809999"/>
                <a:ext cx="16764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1914525" y="3114675"/>
                <a:ext cx="3505200" cy="190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371600" y="4572000"/>
                <a:ext cx="2349269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7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62835520"/>
                  </p:ext>
                </p:extLst>
              </p:nvPr>
            </p:nvGraphicFramePr>
            <p:xfrm flipH="1">
              <a:off x="1946100" y="4185187"/>
              <a:ext cx="491568" cy="445283"/>
            </p:xfrm>
            <a:graphic>
              <a:graphicData uri="http://schemas.openxmlformats.org/presentationml/2006/ole">
                <p:oleObj spid="_x0000_s23561" name="Equation" r:id="rId11" imgW="266400" imgH="241200" progId="">
                  <p:embed/>
                </p:oleObj>
              </a:graphicData>
            </a:graphic>
          </p:graphicFrame>
          <p:cxnSp>
            <p:nvCxnSpPr>
              <p:cNvPr id="88" name="Straight Connector 87"/>
              <p:cNvCxnSpPr/>
              <p:nvPr/>
            </p:nvCxnSpPr>
            <p:spPr>
              <a:xfrm>
                <a:off x="3676650" y="685800"/>
                <a:ext cx="345186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640449" y="4295983"/>
                <a:ext cx="34518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1905000" y="3065090"/>
                <a:ext cx="304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1905000" y="1980772"/>
                <a:ext cx="304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2057400" y="1966069"/>
                <a:ext cx="0" cy="1099021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3" name="Object 9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68712179"/>
                  </p:ext>
                </p:extLst>
              </p:nvPr>
            </p:nvGraphicFramePr>
            <p:xfrm>
              <a:off x="2086884" y="2094326"/>
              <a:ext cx="830262" cy="427037"/>
            </p:xfrm>
            <a:graphic>
              <a:graphicData uri="http://schemas.openxmlformats.org/presentationml/2006/ole">
                <p:oleObj spid="_x0000_s23562" name="Equation" r:id="rId12" imgW="469800" imgH="241200" progId="">
                  <p:embed/>
                </p:oleObj>
              </a:graphicData>
            </a:graphic>
          </p:graphicFrame>
          <p:cxnSp>
            <p:nvCxnSpPr>
              <p:cNvPr id="94" name="Straight Arrow Connector 93"/>
              <p:cNvCxnSpPr/>
              <p:nvPr/>
            </p:nvCxnSpPr>
            <p:spPr>
              <a:xfrm>
                <a:off x="1332333" y="3602270"/>
                <a:ext cx="877467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5" name="Object 9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248298578"/>
                  </p:ext>
                </p:extLst>
              </p:nvPr>
            </p:nvGraphicFramePr>
            <p:xfrm>
              <a:off x="1600200" y="3200400"/>
              <a:ext cx="457200" cy="457201"/>
            </p:xfrm>
            <a:graphic>
              <a:graphicData uri="http://schemas.openxmlformats.org/presentationml/2006/ole">
                <p:oleObj spid="_x0000_s23563" name="Equation" r:id="rId13" imgW="228600" imgH="241200" progId="">
                  <p:embed/>
                </p:oleObj>
              </a:graphicData>
            </a:graphic>
          </p:graphicFrame>
          <p:cxnSp>
            <p:nvCxnSpPr>
              <p:cNvPr id="96" name="Straight Connector 95"/>
              <p:cNvCxnSpPr/>
              <p:nvPr/>
            </p:nvCxnSpPr>
            <p:spPr>
              <a:xfrm>
                <a:off x="3657600" y="1447800"/>
                <a:ext cx="28194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657600" y="3575713"/>
                <a:ext cx="2784143" cy="5687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381925" y="2492411"/>
                <a:ext cx="2139684" cy="2317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3886200" y="32766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 50 cm</a:t>
              </a:r>
              <a:endParaRPr lang="en-US" sz="1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05000" y="3476465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~120 cm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667000" y="25146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~2°</a:t>
              </a:r>
              <a:endParaRPr lang="en-US" sz="1400" dirty="0"/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0800000">
              <a:off x="1880316" y="1713963"/>
              <a:ext cx="8382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1905000" y="3479441"/>
              <a:ext cx="8382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74" y="3886200"/>
            <a:ext cx="2806521" cy="2362200"/>
          </a:xfrm>
          <a:prstGeom prst="rect">
            <a:avLst/>
          </a:prstGeom>
        </p:spPr>
      </p:pic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152400" y="4495800"/>
          <a:ext cx="2514600" cy="1752599"/>
        </p:xfrm>
        <a:graphic>
          <a:graphicData uri="http://schemas.openxmlformats.org/presentationml/2006/ole">
            <p:oleObj spid="_x0000_s23565" name="Equation" r:id="rId15" imgW="2133360" imgH="1917360" progId="">
              <p:embed/>
            </p:oleObj>
          </a:graphicData>
        </a:graphic>
      </p:graphicFrame>
      <p:sp>
        <p:nvSpPr>
          <p:cNvPr id="115" name="Rectangle 114"/>
          <p:cNvSpPr/>
          <p:nvPr/>
        </p:nvSpPr>
        <p:spPr>
          <a:xfrm>
            <a:off x="38637" y="3810000"/>
            <a:ext cx="259080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sz="1600" dirty="0" smtClean="0">
                <a:latin typeface="Calibri" pitchFamily="34" charset="0"/>
              </a:rPr>
              <a:t>Attenuation as a function of thickness </a:t>
            </a:r>
            <a:r>
              <a:rPr lang="en-US" sz="1600" i="1" dirty="0" smtClean="0">
                <a:latin typeface="Calibri" pitchFamily="34" charset="0"/>
              </a:rPr>
              <a:t>d</a:t>
            </a:r>
            <a:r>
              <a:rPr lang="en-US" sz="1600" dirty="0" smtClean="0">
                <a:latin typeface="Calibri" pitchFamily="34" charset="0"/>
              </a:rPr>
              <a:t> of material and energy </a:t>
            </a:r>
            <a:r>
              <a:rPr lang="en-US" sz="1600" i="1" dirty="0" smtClean="0">
                <a:latin typeface="Calibri" pitchFamily="34" charset="0"/>
              </a:rPr>
              <a:t>E (</a:t>
            </a:r>
            <a:r>
              <a:rPr lang="en-US" sz="1600" i="1" dirty="0" err="1" smtClean="0">
                <a:latin typeface="Calibri" pitchFamily="34" charset="0"/>
              </a:rPr>
              <a:t>GeV</a:t>
            </a:r>
            <a:r>
              <a:rPr lang="en-US" sz="1600" i="1" dirty="0" smtClean="0">
                <a:latin typeface="Calibri" pitchFamily="34" charset="0"/>
              </a:rPr>
              <a:t>)</a:t>
            </a:r>
            <a:r>
              <a:rPr lang="en-US" sz="1600" dirty="0" smtClean="0">
                <a:latin typeface="Calibri" pitchFamily="34" charset="0"/>
              </a:rPr>
              <a:t> of the beam: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638800" y="182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Y.Eidelman</a:t>
            </a:r>
            <a:endParaRPr lang="en-US" sz="1200" i="1" dirty="0"/>
          </a:p>
        </p:txBody>
      </p:sp>
    </p:spTree>
    <p:extLst>
      <p:ext uri="{BB962C8B-B14F-4D97-AF65-F5344CB8AC3E}">
        <p14:creationId xmlns="" xmlns:p14="http://schemas.microsoft.com/office/powerpoint/2010/main" val="3665171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good understanding of the PXIE concept</a:t>
            </a:r>
          </a:p>
          <a:p>
            <a:endParaRPr lang="en-US" dirty="0" smtClean="0"/>
          </a:p>
          <a:p>
            <a:r>
              <a:rPr lang="en-US" dirty="0" smtClean="0"/>
              <a:t>Optics was designed and studied (first order approximation)</a:t>
            </a:r>
          </a:p>
          <a:p>
            <a:pPr lvl="1"/>
            <a:r>
              <a:rPr lang="en-US" dirty="0" smtClean="0"/>
              <a:t>Ongoing program for LEBT and RFQ beam physics studies </a:t>
            </a:r>
          </a:p>
          <a:p>
            <a:endParaRPr lang="en-US" dirty="0" smtClean="0"/>
          </a:p>
          <a:p>
            <a:r>
              <a:rPr lang="en-US" dirty="0" smtClean="0"/>
              <a:t>Design work of HWR and SSR1 </a:t>
            </a:r>
            <a:r>
              <a:rPr lang="en-US" dirty="0" err="1" smtClean="0"/>
              <a:t>cryomodules</a:t>
            </a:r>
            <a:r>
              <a:rPr lang="en-US" dirty="0" smtClean="0"/>
              <a:t> is proceeding well</a:t>
            </a:r>
          </a:p>
          <a:p>
            <a:pPr lvl="1"/>
            <a:r>
              <a:rPr lang="en-US" dirty="0" smtClean="0"/>
              <a:t>Expect to have conceptual design by the end of this year</a:t>
            </a:r>
          </a:p>
          <a:p>
            <a:pPr lvl="2"/>
            <a:r>
              <a:rPr lang="en-US" dirty="0" smtClean="0"/>
              <a:t>ANL - HWR</a:t>
            </a:r>
          </a:p>
          <a:p>
            <a:pPr lvl="2"/>
            <a:r>
              <a:rPr lang="en-US" dirty="0" smtClean="0"/>
              <a:t>FNAL – SSR1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obvious showstoppers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207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PXIE - Project  X Injector Experiment  </a:t>
            </a:r>
            <a:r>
              <a:rPr lang="en-US" i="1" u="dbl" dirty="0" smtClean="0"/>
              <a:t/>
            </a:r>
            <a:br>
              <a:rPr lang="en-US" i="1" u="db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PXIE should deliver 1 mA CW beam to ~25 MeV energy </a:t>
            </a:r>
          </a:p>
          <a:p>
            <a:pPr lvl="1"/>
            <a:r>
              <a:rPr lang="en-US" dirty="0" smtClean="0"/>
              <a:t>Arbitrary bunch pattern (5 </a:t>
            </a:r>
            <a:r>
              <a:rPr lang="en-US" dirty="0" err="1" smtClean="0"/>
              <a:t>mA</a:t>
            </a:r>
            <a:r>
              <a:rPr lang="en-US" dirty="0" smtClean="0"/>
              <a:t> from Ion Source -&gt; 1 mA at the beam dump)</a:t>
            </a:r>
          </a:p>
          <a:p>
            <a:r>
              <a:rPr lang="en-US" dirty="0" smtClean="0"/>
              <a:t>PXIE includes </a:t>
            </a:r>
          </a:p>
          <a:p>
            <a:pPr lvl="1"/>
            <a:r>
              <a:rPr lang="en-US" dirty="0" smtClean="0"/>
              <a:t>5 mA ion source</a:t>
            </a:r>
          </a:p>
          <a:p>
            <a:pPr lvl="1"/>
            <a:r>
              <a:rPr lang="en-US" dirty="0" smtClean="0"/>
              <a:t>2.1 MeV 162.5 MHz RFQ</a:t>
            </a:r>
          </a:p>
          <a:p>
            <a:pPr lvl="1"/>
            <a:r>
              <a:rPr lang="en-US" dirty="0" smtClean="0"/>
              <a:t>MEBT with bunch-by-bunch chopper and 11 kW beam dump </a:t>
            </a:r>
          </a:p>
          <a:p>
            <a:pPr lvl="1"/>
            <a:r>
              <a:rPr lang="en-US" dirty="0" smtClean="0"/>
              <a:t>Two SC cryo-modules:  HWR -162.5 MHz &amp; SSR1 – 325 MHz</a:t>
            </a:r>
          </a:p>
          <a:p>
            <a:pPr lvl="1"/>
            <a:r>
              <a:rPr lang="en-US" dirty="0" smtClean="0"/>
              <a:t>Beam diagnostics, spectrometer and 50 kW beam dump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65" y="4038600"/>
            <a:ext cx="83728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Validate the Project X concept and eliminate technical risks </a:t>
            </a:r>
          </a:p>
          <a:p>
            <a:pPr lvl="1"/>
            <a:r>
              <a:rPr lang="en-US" dirty="0" smtClean="0"/>
              <a:t>CW RFQ </a:t>
            </a:r>
          </a:p>
          <a:p>
            <a:pPr lvl="1"/>
            <a:r>
              <a:rPr lang="en-US" dirty="0" smtClean="0"/>
              <a:t>Bunch-by-bunch chopper</a:t>
            </a:r>
          </a:p>
          <a:p>
            <a:pPr lvl="1"/>
            <a:r>
              <a:rPr lang="en-US" dirty="0" smtClean="0"/>
              <a:t>Initial stage of acceleration in SC linac – never tested in experiment</a:t>
            </a:r>
          </a:p>
          <a:p>
            <a:pPr lvl="2"/>
            <a:r>
              <a:rPr lang="en-US" dirty="0" smtClean="0"/>
              <a:t>Complications can be due to beam loss of RFQ tails in SC linac</a:t>
            </a:r>
          </a:p>
          <a:p>
            <a:pPr lvl="1"/>
            <a:r>
              <a:rPr lang="en-US" dirty="0" smtClean="0"/>
              <a:t>Extinction for the removed bunches better than </a:t>
            </a:r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r>
              <a:rPr lang="en-US" dirty="0" smtClean="0"/>
              <a:t> – specified by the PXIE FRS and determined by multi-experiment operation </a:t>
            </a:r>
          </a:p>
          <a:p>
            <a:pPr lvl="2"/>
            <a:r>
              <a:rPr lang="en-US" dirty="0" smtClean="0"/>
              <a:t>&lt;10</a:t>
            </a:r>
            <a:r>
              <a:rPr lang="en-US" baseline="30000" dirty="0" smtClean="0"/>
              <a:t>-9</a:t>
            </a:r>
            <a:r>
              <a:rPr lang="en-US" dirty="0" smtClean="0"/>
              <a:t> –  as desired by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-to-e experiment </a:t>
            </a:r>
          </a:p>
          <a:p>
            <a:r>
              <a:rPr lang="en-US" dirty="0" smtClean="0"/>
              <a:t>Obtain experience in design and operation of SC proton linac</a:t>
            </a:r>
          </a:p>
          <a:p>
            <a:pPr lvl="1"/>
            <a:r>
              <a:rPr lang="en-US" dirty="0" smtClean="0"/>
              <a:t>HWR </a:t>
            </a:r>
            <a:r>
              <a:rPr lang="en-US" dirty="0" err="1" smtClean="0"/>
              <a:t>cryomodule</a:t>
            </a:r>
            <a:r>
              <a:rPr lang="en-US" dirty="0" smtClean="0"/>
              <a:t>  and cavities will be designed and build by ANL</a:t>
            </a:r>
          </a:p>
          <a:p>
            <a:pPr lvl="1"/>
            <a:r>
              <a:rPr lang="en-US" dirty="0" smtClean="0"/>
              <a:t>SSR1 cryomodule will be designed and build by Fermilab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PXIE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“Adiabatic optics” – small beta-function variation (smoothness)</a:t>
            </a:r>
          </a:p>
          <a:p>
            <a:pPr lvl="1"/>
            <a:r>
              <a:rPr lang="en-US" dirty="0" smtClean="0"/>
              <a:t>Mitigation of space charge</a:t>
            </a:r>
          </a:p>
          <a:p>
            <a:r>
              <a:rPr lang="en-US" dirty="0" smtClean="0"/>
              <a:t>LEBT</a:t>
            </a:r>
          </a:p>
          <a:p>
            <a:pPr lvl="1"/>
            <a:r>
              <a:rPr lang="en-US" dirty="0" smtClean="0"/>
              <a:t>LEBT chopper</a:t>
            </a:r>
          </a:p>
          <a:p>
            <a:pPr lvl="2"/>
            <a:r>
              <a:rPr lang="en-US" dirty="0" smtClean="0"/>
              <a:t>Supports machine tuning in pulsed mode: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 ~ 1 – 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rep</a:t>
            </a:r>
            <a:r>
              <a:rPr lang="en-US" dirty="0" smtClean="0"/>
              <a:t>=60 Hz</a:t>
            </a:r>
          </a:p>
          <a:p>
            <a:r>
              <a:rPr lang="en-US" dirty="0" smtClean="0"/>
              <a:t>RFQ</a:t>
            </a:r>
          </a:p>
          <a:p>
            <a:pPr lvl="1"/>
            <a:r>
              <a:rPr lang="en-US" dirty="0" smtClean="0"/>
              <a:t>162.5 MHz RFQ</a:t>
            </a:r>
          </a:p>
          <a:p>
            <a:pPr lvl="2"/>
            <a:r>
              <a:rPr lang="en-US" dirty="0" smtClean="0"/>
              <a:t>Reducing frequency reduces RF power, </a:t>
            </a:r>
          </a:p>
          <a:p>
            <a:pPr lvl="2"/>
            <a:r>
              <a:rPr lang="en-US" dirty="0" smtClean="0"/>
              <a:t>but the major reason is a possibility of bunch-by-bunch chopping, </a:t>
            </a:r>
            <a:br>
              <a:rPr lang="en-US" dirty="0" smtClean="0"/>
            </a:br>
            <a:r>
              <a:rPr lang="en-US" dirty="0" smtClean="0"/>
              <a:t>T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6.2 ns, bandwidth of ~ 1 GHz</a:t>
            </a:r>
          </a:p>
          <a:p>
            <a:r>
              <a:rPr lang="en-US" dirty="0" smtClean="0"/>
              <a:t>MEBT</a:t>
            </a:r>
          </a:p>
          <a:p>
            <a:pPr lvl="1"/>
            <a:r>
              <a:rPr lang="en-US" dirty="0" smtClean="0"/>
              <a:t>“Two-kickers chopping” makes chopping possible with present technology</a:t>
            </a:r>
          </a:p>
          <a:p>
            <a:pPr lvl="1"/>
            <a:r>
              <a:rPr lang="en-US" dirty="0" smtClean="0"/>
              <a:t>11 kW beam dump for chopped-out beam</a:t>
            </a:r>
          </a:p>
          <a:p>
            <a:pPr lvl="2"/>
            <a:r>
              <a:rPr lang="en-US" dirty="0" smtClean="0"/>
              <a:t>Large pumping speed to achieve sufficiently good reducing H</a:t>
            </a:r>
            <a:r>
              <a:rPr lang="en-US" baseline="30000" dirty="0" smtClean="0"/>
              <a:t>-</a:t>
            </a:r>
            <a:r>
              <a:rPr lang="en-US" dirty="0" smtClean="0"/>
              <a:t> stripping on the residual gas</a:t>
            </a:r>
          </a:p>
          <a:p>
            <a:pPr lvl="1"/>
            <a:r>
              <a:rPr lang="en-US" dirty="0" smtClean="0"/>
              <a:t>Differential pumping to minimize H</a:t>
            </a:r>
            <a:r>
              <a:rPr lang="en-US" baseline="-25000" dirty="0" smtClean="0"/>
              <a:t>2</a:t>
            </a:r>
            <a:r>
              <a:rPr lang="en-US" dirty="0" smtClean="0"/>
              <a:t> leakage to the SC cryomodules and RFQ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PXIE Features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SC cryomodules operating at 2 K</a:t>
            </a:r>
          </a:p>
          <a:p>
            <a:pPr lvl="1"/>
            <a:r>
              <a:rPr lang="en-US" dirty="0" smtClean="0"/>
              <a:t>Solenoidal focusing</a:t>
            </a:r>
          </a:p>
          <a:p>
            <a:pPr lvl="1"/>
            <a:r>
              <a:rPr lang="en-US" dirty="0" smtClean="0"/>
              <a:t>Warm gap between cryomodules</a:t>
            </a:r>
          </a:p>
          <a:p>
            <a:pPr lvl="1"/>
            <a:r>
              <a:rPr lang="en-US" dirty="0" smtClean="0"/>
              <a:t>Fast vacuum valves at both sides of the cryomodules </a:t>
            </a:r>
          </a:p>
          <a:p>
            <a:r>
              <a:rPr lang="en-US" dirty="0" smtClean="0"/>
              <a:t>RF separation at the top energy for beam extinction studies, f=1.5*162.5 MHz</a:t>
            </a:r>
          </a:p>
          <a:p>
            <a:pPr lvl="1"/>
            <a:r>
              <a:rPr lang="en-US" dirty="0" smtClean="0"/>
              <a:t> Can help in measurements of bunch length and longitudinal tails</a:t>
            </a:r>
          </a:p>
          <a:p>
            <a:r>
              <a:rPr lang="en-US" dirty="0" smtClean="0"/>
              <a:t>Instrumentation (not a complete list)</a:t>
            </a:r>
          </a:p>
          <a:p>
            <a:pPr lvl="1"/>
            <a:r>
              <a:rPr lang="en-US" dirty="0" smtClean="0"/>
              <a:t>Single bunch beam position and beam current measurements averaged over micro cycle (~1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s); it is not required for all BPMs</a:t>
            </a:r>
          </a:p>
          <a:p>
            <a:pPr lvl="1"/>
            <a:r>
              <a:rPr lang="en-US" dirty="0" smtClean="0"/>
              <a:t>Built-in synchronous detection: </a:t>
            </a:r>
          </a:p>
          <a:p>
            <a:pPr lvl="2"/>
            <a:r>
              <a:rPr lang="en-US" dirty="0" smtClean="0"/>
              <a:t>optics measurements in the course of operation </a:t>
            </a:r>
          </a:p>
          <a:p>
            <a:pPr lvl="2"/>
            <a:r>
              <a:rPr lang="en-US" dirty="0" smtClean="0"/>
              <a:t>suppression of dispersion and reflections in MEBT chopper </a:t>
            </a:r>
          </a:p>
          <a:p>
            <a:pPr lvl="2"/>
            <a:r>
              <a:rPr lang="en-US" dirty="0" smtClean="0"/>
              <a:t>loss detection </a:t>
            </a:r>
          </a:p>
          <a:p>
            <a:pPr lvl="2"/>
            <a:r>
              <a:rPr lang="en-US" dirty="0" smtClean="0"/>
              <a:t>required  for laser profile monitors with detection of H</a:t>
            </a:r>
            <a:r>
              <a:rPr lang="en-US" baseline="30000" dirty="0" smtClean="0"/>
              <a:t>-</a:t>
            </a:r>
            <a:r>
              <a:rPr lang="en-US" dirty="0" smtClean="0"/>
              <a:t> beam current variations</a:t>
            </a:r>
          </a:p>
          <a:p>
            <a:r>
              <a:rPr lang="en-US" dirty="0" smtClean="0"/>
              <a:t>Spectrometer at the end of the machine</a:t>
            </a:r>
          </a:p>
          <a:p>
            <a:r>
              <a:rPr lang="en-US" dirty="0" smtClean="0"/>
              <a:t>50 KW beam dump </a:t>
            </a:r>
          </a:p>
          <a:p>
            <a:pPr lvl="1"/>
            <a:r>
              <a:rPr lang="en-US" dirty="0" smtClean="0"/>
              <a:t>can support operation up to 2 mA beam current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715962"/>
          </a:xfrm>
        </p:spPr>
        <p:txBody>
          <a:bodyPr/>
          <a:lstStyle/>
          <a:p>
            <a:r>
              <a:rPr lang="en-US" dirty="0" smtClean="0"/>
              <a:t>Optics in 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0"/>
            <a:ext cx="79248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of 2 kickers with 180 deg. phase advance reduces kicker voltage</a:t>
            </a:r>
          </a:p>
          <a:p>
            <a:pPr lvl="1"/>
            <a:r>
              <a:rPr lang="en-US" b="1" i="1" dirty="0" smtClean="0"/>
              <a:t>Bunch by-bunch current regulation is anticipated in Project X </a:t>
            </a:r>
            <a:br>
              <a:rPr lang="en-US" b="1" i="1" dirty="0" smtClean="0"/>
            </a:br>
            <a:r>
              <a:rPr lang="en-US" b="1" i="1" dirty="0" smtClean="0">
                <a:sym typeface="Symbol"/>
              </a:rPr>
              <a:t></a:t>
            </a:r>
            <a:r>
              <a:rPr lang="en-US" b="1" i="1" dirty="0" smtClean="0"/>
              <a:t> 2 additional kickers, increased MEBT length </a:t>
            </a:r>
          </a:p>
          <a:p>
            <a:r>
              <a:rPr lang="en-US" dirty="0" smtClean="0"/>
              <a:t>Sufficient space for diagnostics and differential pumping</a:t>
            </a:r>
          </a:p>
          <a:p>
            <a:r>
              <a:rPr lang="en-US" dirty="0" smtClean="0"/>
              <a:t>16 mm gap between kicker plates protects them from the direct beam hit</a:t>
            </a:r>
            <a:br>
              <a:rPr lang="en-US" dirty="0" smtClean="0"/>
            </a:br>
            <a:r>
              <a:rPr lang="en-US" b="1" i="1" dirty="0" smtClean="0">
                <a:sym typeface="Symbol"/>
              </a:rPr>
              <a:t></a:t>
            </a:r>
            <a:r>
              <a:rPr lang="en-US" b="1" i="1" dirty="0" smtClean="0"/>
              <a:t>  </a:t>
            </a:r>
            <a:r>
              <a:rPr lang="en-US" b="1" i="1" dirty="0" smtClean="0">
                <a:solidFill>
                  <a:srgbClr val="C00000"/>
                </a:solidFill>
              </a:rPr>
              <a:t>±250 V effective voltage on the kicker</a:t>
            </a:r>
          </a:p>
          <a:p>
            <a:r>
              <a:rPr lang="en-US" dirty="0" smtClean="0"/>
              <a:t>DC correctors to minimize vertical displacement for passing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42" y="3759558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             RF1                           Kick1              RF2          Kick2         Dump                                 RF3                   </a:t>
            </a:r>
            <a:r>
              <a:rPr lang="en-US" sz="1400" b="1" dirty="0" smtClean="0">
                <a:sym typeface="Wingdings" pitchFamily="2" charset="2"/>
              </a:rPr>
              <a:t></a:t>
            </a:r>
            <a:r>
              <a:rPr lang="en-US" sz="1400" b="1" dirty="0" smtClean="0"/>
              <a:t> </a:t>
            </a:r>
            <a:r>
              <a:rPr lang="en-US" sz="1200" b="1" dirty="0" smtClean="0"/>
              <a:t>      HW     </a:t>
            </a:r>
            <a:endParaRPr lang="en-US" sz="1200" dirty="0" smtClean="0"/>
          </a:p>
          <a:p>
            <a:pPr>
              <a:buNone/>
            </a:pPr>
            <a:r>
              <a:rPr lang="en-US" sz="1200" b="1" dirty="0" smtClean="0"/>
              <a:t>      Coll_1    Coll_2                                                                                       </a:t>
            </a:r>
            <a:r>
              <a:rPr lang="en-US" sz="1200" b="1" dirty="0" err="1" smtClean="0"/>
              <a:t>Coll&amp;DifPumping</a:t>
            </a:r>
            <a:endParaRPr lang="en-US" sz="1200" b="1" dirty="0" smtClean="0"/>
          </a:p>
          <a:p>
            <a:pPr algn="ctr"/>
            <a:r>
              <a:rPr lang="en-US" sz="1400" i="1" dirty="0" smtClean="0">
                <a:solidFill>
                  <a:schemeClr val="accent3"/>
                </a:solidFill>
              </a:rPr>
              <a:t>3</a:t>
            </a:r>
            <a:r>
              <a:rPr lang="en-US" sz="1400" i="1" dirty="0" smtClean="0">
                <a:solidFill>
                  <a:schemeClr val="accent3"/>
                </a:solidFill>
                <a:latin typeface="Symbol" pitchFamily="18" charset="2"/>
              </a:rPr>
              <a:t>s</a:t>
            </a:r>
            <a:r>
              <a:rPr lang="en-US" sz="1400" i="1" dirty="0" smtClean="0">
                <a:solidFill>
                  <a:schemeClr val="accent3"/>
                </a:solidFill>
              </a:rPr>
              <a:t> beam envelopes (</a:t>
            </a:r>
            <a:r>
              <a:rPr lang="en-US" sz="1400" i="1" dirty="0" err="1" smtClean="0">
                <a:solidFill>
                  <a:schemeClr val="accent3"/>
                </a:solidFill>
                <a:latin typeface="Symbol" pitchFamily="18" charset="2"/>
              </a:rPr>
              <a:t>e</a:t>
            </a:r>
            <a:r>
              <a:rPr lang="en-US" sz="1400" i="1" baseline="-25000" dirty="0" err="1" smtClean="0">
                <a:solidFill>
                  <a:schemeClr val="accent3"/>
                </a:solidFill>
              </a:rPr>
              <a:t>rms_n</a:t>
            </a:r>
            <a:r>
              <a:rPr lang="en-US" sz="1400" i="1" dirty="0" smtClean="0">
                <a:solidFill>
                  <a:schemeClr val="accent3"/>
                </a:solidFill>
              </a:rPr>
              <a:t>=0.25 mm mrad); v. kick is excited by kickers (U=±200 V, 13 mm gap, 2*0.5 m)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52400" y="1193442"/>
            <a:ext cx="8839200" cy="2649109"/>
            <a:chOff x="228600" y="1193442"/>
            <a:chExt cx="8839200" cy="2649109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" y="1447800"/>
              <a:ext cx="8839200" cy="2394751"/>
              <a:chOff x="15531" y="1219200"/>
              <a:chExt cx="9052269" cy="259080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4800" y="1219200"/>
                <a:ext cx="86106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577920" y="1282520"/>
                <a:ext cx="317679" cy="6986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80079" y="2807595"/>
                <a:ext cx="3048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77921" y="2780763"/>
                <a:ext cx="317679" cy="6986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91884" y="1295400"/>
                <a:ext cx="3048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70242" y="1282521"/>
                <a:ext cx="1524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2403088" y="1476232"/>
                <a:ext cx="683200" cy="31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Kicker</a:t>
                </a:r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4079488" y="1464427"/>
                <a:ext cx="683200" cy="31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Kicker</a:t>
                </a:r>
                <a:endParaRPr 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2374353" y="2983416"/>
                <a:ext cx="683200" cy="31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Kicker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4079488" y="3020978"/>
                <a:ext cx="683200" cy="31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Kicker</a:t>
                </a:r>
                <a:endParaRPr lang="en-US" sz="1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69621" y="2667000"/>
                <a:ext cx="1524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flipH="1">
                <a:off x="5074734" y="2667000"/>
                <a:ext cx="390184" cy="685800"/>
              </a:xfrm>
              <a:prstGeom prst="rtTriangle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87923" y="3276600"/>
                <a:ext cx="390184" cy="2286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6200000" flipV="1">
                <a:off x="5086619" y="3092540"/>
                <a:ext cx="774879" cy="24684"/>
              </a:xfrm>
              <a:prstGeom prst="line">
                <a:avLst/>
              </a:prstGeom>
              <a:ln w="41275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629400" y="2057400"/>
                <a:ext cx="243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  <a:latin typeface="Berlin Sans FB" pitchFamily="34" charset="0"/>
                  </a:rPr>
                  <a:t>green –Vertical plane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  <a:latin typeface="Berlin Sans FB" pitchFamily="34" charset="0"/>
                  </a:rPr>
                  <a:t>red-Horizontal plane</a:t>
                </a:r>
                <a:endParaRPr lang="en-US" dirty="0">
                  <a:solidFill>
                    <a:srgbClr val="C0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135793" y="2217002"/>
                <a:ext cx="671979" cy="36933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3399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RFQ</a:t>
                </a:r>
                <a:endParaRPr lang="en-US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 rot="5400000" flipH="1" flipV="1">
              <a:off x="1473558" y="1778358"/>
              <a:ext cx="6096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498242" y="3251916"/>
              <a:ext cx="6096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952500" y="1740258"/>
              <a:ext cx="5334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914400" y="3264795"/>
              <a:ext cx="6096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4914900" y="1753137"/>
              <a:ext cx="5334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5295900" y="1777821"/>
              <a:ext cx="5334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6629401" y="1791238"/>
              <a:ext cx="609599" cy="1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7461161" y="1796603"/>
              <a:ext cx="622479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648719" y="3257282"/>
              <a:ext cx="570963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7486382" y="3257819"/>
              <a:ext cx="572037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067300" y="3098979"/>
              <a:ext cx="228600" cy="0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267200" y="1193442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DC corrector</a:t>
              </a:r>
              <a:endParaRPr lang="en-US" sz="12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4838303" y="1485503"/>
              <a:ext cx="22780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8648700" y="1587858"/>
              <a:ext cx="2286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8648700" y="3467100"/>
              <a:ext cx="2286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562600" cy="715962"/>
          </a:xfrm>
        </p:spPr>
        <p:txBody>
          <a:bodyPr/>
          <a:lstStyle/>
          <a:p>
            <a:r>
              <a:rPr lang="en-US" dirty="0" smtClean="0"/>
              <a:t>Optics in SC cryomodules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b="1" u="heavy" dirty="0" smtClean="0"/>
              <a:t>Structure of Half-wave cryo-module</a:t>
            </a:r>
          </a:p>
          <a:p>
            <a:pPr lvl="1"/>
            <a:r>
              <a:rPr lang="en-US" sz="1900" dirty="0" smtClean="0"/>
              <a:t>8 cavities, 8 solenoids ( </a:t>
            </a:r>
            <a:r>
              <a:rPr lang="en-US" sz="1900" b="1" dirty="0" smtClean="0"/>
              <a:t>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</a:t>
            </a:r>
            <a:r>
              <a:rPr lang="en-US" sz="1900" dirty="0" smtClean="0"/>
              <a:t>)</a:t>
            </a:r>
          </a:p>
          <a:p>
            <a:pPr lvl="1"/>
            <a:r>
              <a:rPr lang="en-US" sz="1900" dirty="0" smtClean="0"/>
              <a:t>Starts with a solenoid to mitigate 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influx from MEBT</a:t>
            </a:r>
          </a:p>
          <a:p>
            <a:r>
              <a:rPr lang="en-US" b="1" u="heavy" dirty="0" smtClean="0"/>
              <a:t>Structure of SSR1 cryo-module</a:t>
            </a:r>
          </a:p>
          <a:p>
            <a:pPr lvl="1"/>
            <a:r>
              <a:rPr lang="en-US" sz="1900" dirty="0" smtClean="0"/>
              <a:t>8 cavities, 4 solenoids (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 </a:t>
            </a:r>
            <a:r>
              <a:rPr lang="en-US" sz="1900" b="1" dirty="0" err="1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 </a:t>
            </a:r>
            <a:r>
              <a:rPr lang="en-US" sz="1900" b="1" dirty="0" err="1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 </a:t>
            </a:r>
            <a:r>
              <a:rPr lang="en-US" sz="1900" b="1" dirty="0" err="1" smtClean="0">
                <a:solidFill>
                  <a:srgbClr val="C00000"/>
                </a:solidFill>
              </a:rPr>
              <a:t>C</a:t>
            </a:r>
            <a:r>
              <a:rPr lang="en-US" sz="1900" b="1" dirty="0" smtClean="0"/>
              <a:t> S </a:t>
            </a:r>
            <a:r>
              <a:rPr lang="en-US" sz="1900" b="1" dirty="0" smtClean="0">
                <a:solidFill>
                  <a:srgbClr val="C00000"/>
                </a:solidFill>
              </a:rPr>
              <a:t>C</a:t>
            </a:r>
            <a:r>
              <a:rPr lang="en-US" sz="1900" dirty="0" smtClean="0"/>
              <a:t> )</a:t>
            </a:r>
          </a:p>
          <a:p>
            <a:r>
              <a:rPr lang="en-US" b="1" u="heavy" dirty="0" smtClean="0"/>
              <a:t>Both cryomodules have</a:t>
            </a:r>
          </a:p>
          <a:p>
            <a:pPr lvl="1"/>
            <a:r>
              <a:rPr lang="en-US" sz="1900" b="1" dirty="0" smtClean="0"/>
              <a:t>X &amp; Y &amp; S </a:t>
            </a:r>
            <a:r>
              <a:rPr lang="en-US" sz="1900" dirty="0" smtClean="0">
                <a:solidFill>
                  <a:srgbClr val="FF0000"/>
                </a:solidFill>
              </a:rPr>
              <a:t>BPM</a:t>
            </a:r>
            <a:r>
              <a:rPr lang="en-US" sz="1900" dirty="0" smtClean="0"/>
              <a:t> near each solenoid</a:t>
            </a:r>
          </a:p>
          <a:p>
            <a:pPr lvl="1"/>
            <a:r>
              <a:rPr lang="en-US" sz="1900" dirty="0" smtClean="0"/>
              <a:t>Transverse (x, y) </a:t>
            </a:r>
            <a:r>
              <a:rPr lang="en-US" sz="1900" dirty="0" smtClean="0">
                <a:solidFill>
                  <a:srgbClr val="FF0000"/>
                </a:solidFill>
              </a:rPr>
              <a:t>correctors</a:t>
            </a:r>
            <a:r>
              <a:rPr lang="en-US" sz="1900" dirty="0" smtClean="0"/>
              <a:t> are located in every solenoid</a:t>
            </a:r>
          </a:p>
          <a:p>
            <a:pPr lvl="1"/>
            <a:r>
              <a:rPr lang="en-US" sz="1900" dirty="0" smtClean="0"/>
              <a:t>Solenoid polarity is changed in each next solenoid (simplifies orbit correction)</a:t>
            </a:r>
          </a:p>
          <a:p>
            <a:pPr lvl="1"/>
            <a:r>
              <a:rPr lang="en-US" sz="1900" dirty="0" smtClean="0"/>
              <a:t>Vacuum valves at each end</a:t>
            </a:r>
          </a:p>
          <a:p>
            <a:r>
              <a:rPr lang="en-US" b="1" u="heavy" dirty="0" smtClean="0"/>
              <a:t>HW-to-SSR1 interface</a:t>
            </a:r>
          </a:p>
          <a:p>
            <a:pPr lvl="1"/>
            <a:r>
              <a:rPr lang="en-US" sz="1900" dirty="0" smtClean="0"/>
              <a:t>HW-to-SSR1 transition goes through room temperature vacuum chamber</a:t>
            </a:r>
          </a:p>
          <a:p>
            <a:pPr lvl="2"/>
            <a:r>
              <a:rPr lang="en-US" b="1" i="1" dirty="0" smtClean="0"/>
              <a:t>Good from engendering and repair points of view but complicates beam dynamics</a:t>
            </a:r>
          </a:p>
          <a:p>
            <a:pPr lvl="1"/>
            <a:r>
              <a:rPr lang="en-US" sz="1900" dirty="0" smtClean="0"/>
              <a:t>Both cryomodules face interface with cavities – improves long. dynamics</a:t>
            </a:r>
          </a:p>
          <a:p>
            <a:pPr lvl="1"/>
            <a:r>
              <a:rPr lang="en-US" sz="1900" dirty="0" smtClean="0"/>
              <a:t>Small space allocated (~20 cm) for</a:t>
            </a:r>
          </a:p>
          <a:p>
            <a:pPr lvl="2"/>
            <a:r>
              <a:rPr lang="en-US" b="1" i="1" dirty="0" smtClean="0"/>
              <a:t>Laser profile monitor, Pumping port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400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Optics in PXIE </a:t>
            </a:r>
            <a:r>
              <a:rPr lang="en-US" sz="2400" dirty="0" smtClean="0"/>
              <a:t>(passing beam)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>
                <a:latin typeface="Berlin Sans FB" pitchFamily="34" charset="0"/>
              </a:rPr>
              <a:t>(kickers: ±185 V; Asymmetric dump aperture: 5 mm)</a:t>
            </a:r>
            <a:endParaRPr lang="en-US" sz="2000" b="0" dirty="0"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029200"/>
            <a:ext cx="8382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66688" marR="0" lvl="0" indent="-166688" algn="l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Doublet/Triplet focusing in MEBT,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Solenoidal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 focusing in HW and SSR1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cryomodules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" pitchFamily="34" charset="0"/>
            </a:endParaRPr>
          </a:p>
          <a:p>
            <a:pPr marL="166688" marR="0" lvl="0" indent="-166688" algn="l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…S-C – C-S... focusing at CM transition reduces nonlinearities of Long. motion</a:t>
            </a:r>
          </a:p>
          <a:p>
            <a:pPr marL="166688" marR="0" lvl="0" indent="-166688" algn="l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Bending magnet in diagnostics line for momentum spread measurements</a:t>
            </a:r>
          </a:p>
          <a:p>
            <a:pPr marL="166688" marR="0" lvl="0" indent="-166688" algn="l" defTabSz="914400" rtl="0" eaLnBrk="1" fontAlgn="auto" latinLnBrk="0" hangingPunct="1">
              <a:lnSpc>
                <a:spcPts val="19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</a:rPr>
              <a:t>Beam dump with X&amp;Y swiping magnets (angle ~2°)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PrX Collaboration meeting, N.Solyak, V.Lebedev</a:t>
            </a:r>
            <a:endParaRPr lang="en-US" dirty="0"/>
          </a:p>
        </p:txBody>
      </p:sp>
      <p:pic>
        <p:nvPicPr>
          <p:cNvPr id="9" name="Picture 8" descr="pic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124200"/>
            <a:ext cx="8991600" cy="1828800"/>
          </a:xfrm>
          <a:prstGeom prst="rect">
            <a:avLst/>
          </a:prstGeom>
        </p:spPr>
      </p:pic>
      <p:pic>
        <p:nvPicPr>
          <p:cNvPr id="13" name="Picture 12" descr="pic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1"/>
            <a:ext cx="8470900" cy="1904999"/>
          </a:xfrm>
          <a:prstGeom prst="rect">
            <a:avLst/>
          </a:prstGeom>
        </p:spPr>
      </p:pic>
      <p:pic>
        <p:nvPicPr>
          <p:cNvPr id="14" name="Picture 13" descr="pic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26" y="1317338"/>
            <a:ext cx="8461374" cy="1702915"/>
          </a:xfrm>
          <a:prstGeom prst="rect">
            <a:avLst/>
          </a:prstGeom>
        </p:spPr>
      </p:pic>
      <p:pic>
        <p:nvPicPr>
          <p:cNvPr id="15" name="Picture 14" descr="pic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321158"/>
            <a:ext cx="8458200" cy="1702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349489" y="2148644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X &amp; Y (mm)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18198" y="3883811"/>
            <a:ext cx="13697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Phase (deg)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1447800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swiping magnets (2°)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16200000" flipH="1">
            <a:off x="8135839" y="1811238"/>
            <a:ext cx="225623" cy="11430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158" y="3124200"/>
            <a:ext cx="8458200" cy="203133"/>
          </a:xfrm>
          <a:prstGeom prst="rect">
            <a:avLst/>
          </a:prstGeom>
          <a:solidFill>
            <a:schemeClr val="bg1"/>
          </a:solidFill>
          <a:ln>
            <a:solidFill>
              <a:srgbClr val="CC0066">
                <a:alpha val="86000"/>
              </a:srgbClr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CC0066"/>
                </a:solidFill>
              </a:rPr>
              <a:t> |                           MEBT                             |    HW </a:t>
            </a:r>
            <a:r>
              <a:rPr lang="en-US" sz="1200" b="1" dirty="0" err="1" smtClean="0">
                <a:solidFill>
                  <a:srgbClr val="CC0066"/>
                </a:solidFill>
              </a:rPr>
              <a:t>cryomodule</a:t>
            </a:r>
            <a:r>
              <a:rPr lang="en-US" sz="1200" b="1" dirty="0" smtClean="0">
                <a:solidFill>
                  <a:srgbClr val="CC0066"/>
                </a:solidFill>
              </a:rPr>
              <a:t>    |  | SSR1 </a:t>
            </a:r>
            <a:r>
              <a:rPr lang="en-US" sz="1200" b="1" dirty="0" err="1" smtClean="0">
                <a:solidFill>
                  <a:srgbClr val="CC0066"/>
                </a:solidFill>
              </a:rPr>
              <a:t>cryomodule</a:t>
            </a:r>
            <a:r>
              <a:rPr lang="en-US" sz="1200" b="1" dirty="0" smtClean="0">
                <a:solidFill>
                  <a:srgbClr val="CC0066"/>
                </a:solidFill>
              </a:rPr>
              <a:t>   |   Diagnostics line         | Dump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10432</TotalTime>
  <Words>2491</Words>
  <Application>Microsoft Office PowerPoint</Application>
  <PresentationFormat>On-screen Show (4:3)</PresentationFormat>
  <Paragraphs>424</Paragraphs>
  <Slides>29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C:\VAL\Projects\ProjectX\PXIE\PXIE7.xmcd\Selection 1043 5763 1718 6272</vt:lpstr>
      <vt:lpstr>Equation</vt:lpstr>
      <vt:lpstr>PXIE Accelerator Physics</vt:lpstr>
      <vt:lpstr>Outline</vt:lpstr>
      <vt:lpstr>PXIE - Project  X Injector Experiment   </vt:lpstr>
      <vt:lpstr>PXIE Goals</vt:lpstr>
      <vt:lpstr>Major PXIE Features</vt:lpstr>
      <vt:lpstr>Major PXIE Features (continue)</vt:lpstr>
      <vt:lpstr>Optics in MEBT</vt:lpstr>
      <vt:lpstr>Optics in SC cryomodules </vt:lpstr>
      <vt:lpstr>Optics in PXIE (passing beam) (kickers: ±185 V; Asymmetric dump aperture: 5 mm)</vt:lpstr>
      <vt:lpstr>PXIE Optics (continue)</vt:lpstr>
      <vt:lpstr>Acceleration in SC Cryomodules</vt:lpstr>
      <vt:lpstr>Optics for Longitudinal Degree of Freedom</vt:lpstr>
      <vt:lpstr>Focusing and Beam Transport in SC Cryomodules</vt:lpstr>
      <vt:lpstr>Quadrupole fields in HW Cavities</vt:lpstr>
      <vt:lpstr>RFQ produced tails</vt:lpstr>
      <vt:lpstr>RFQ tails (continue)</vt:lpstr>
      <vt:lpstr>Beam loss in SC Cryomodules</vt:lpstr>
      <vt:lpstr>Failure Analysis for the PXIE (failed 1st cavity or solenoid in HWR)</vt:lpstr>
      <vt:lpstr>Compensation of the failed 1st cavity:  Transverse &amp; Longitudinal Beam Dynamics</vt:lpstr>
      <vt:lpstr>Failure of 1st solenoid in HWR section</vt:lpstr>
      <vt:lpstr>Failure of 1st solenoid (continue): Beam Emittances and Losses</vt:lpstr>
      <vt:lpstr>Summary of failure analysis</vt:lpstr>
      <vt:lpstr>BPMs</vt:lpstr>
      <vt:lpstr>Laser Profile Monitor</vt:lpstr>
      <vt:lpstr>Bunch-by-bunch Chopper Kicker</vt:lpstr>
      <vt:lpstr>RF Splitter</vt:lpstr>
      <vt:lpstr>Beam Diagnostics and Dump</vt:lpstr>
      <vt:lpstr>Slide 28</vt:lpstr>
      <vt:lpstr>Conclusions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solyak</cp:lastModifiedBy>
  <cp:revision>429</cp:revision>
  <dcterms:created xsi:type="dcterms:W3CDTF">2009-05-07T16:53:10Z</dcterms:created>
  <dcterms:modified xsi:type="dcterms:W3CDTF">2012-04-11T16:42:37Z</dcterms:modified>
</cp:coreProperties>
</file>