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38"/>
  </p:notesMasterIdLst>
  <p:handoutMasterIdLst>
    <p:handoutMasterId r:id="rId39"/>
  </p:handoutMasterIdLst>
  <p:sldIdLst>
    <p:sldId id="560" r:id="rId5"/>
    <p:sldId id="627" r:id="rId6"/>
    <p:sldId id="663" r:id="rId7"/>
    <p:sldId id="662" r:id="rId8"/>
    <p:sldId id="746" r:id="rId9"/>
    <p:sldId id="741" r:id="rId10"/>
    <p:sldId id="668" r:id="rId11"/>
    <p:sldId id="561" r:id="rId12"/>
    <p:sldId id="722" r:id="rId13"/>
    <p:sldId id="672" r:id="rId14"/>
    <p:sldId id="678" r:id="rId15"/>
    <p:sldId id="779" r:id="rId16"/>
    <p:sldId id="569" r:id="rId17"/>
    <p:sldId id="773" r:id="rId18"/>
    <p:sldId id="775" r:id="rId19"/>
    <p:sldId id="777" r:id="rId20"/>
    <p:sldId id="774" r:id="rId21"/>
    <p:sldId id="751" r:id="rId22"/>
    <p:sldId id="723" r:id="rId23"/>
    <p:sldId id="755" r:id="rId24"/>
    <p:sldId id="675" r:id="rId25"/>
    <p:sldId id="704" r:id="rId26"/>
    <p:sldId id="709" r:id="rId27"/>
    <p:sldId id="595" r:id="rId28"/>
    <p:sldId id="681" r:id="rId29"/>
    <p:sldId id="785" r:id="rId30"/>
    <p:sldId id="780" r:id="rId31"/>
    <p:sldId id="781" r:id="rId32"/>
    <p:sldId id="782" r:id="rId33"/>
    <p:sldId id="783" r:id="rId34"/>
    <p:sldId id="784" r:id="rId35"/>
    <p:sldId id="635" r:id="rId36"/>
    <p:sldId id="736" r:id="rId3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ola" initials="" lastIdx="9" clrIdx="0"/>
  <p:cmAuthor id="1" name="SLAC"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E7BD"/>
    <a:srgbClr val="FF0066"/>
    <a:srgbClr val="FF3300"/>
    <a:srgbClr val="FFCC66"/>
    <a:srgbClr val="FFCC99"/>
    <a:srgbClr val="DDDDD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8294" autoAdjust="0"/>
  </p:normalViewPr>
  <p:slideViewPr>
    <p:cSldViewPr>
      <p:cViewPr varScale="1">
        <p:scale>
          <a:sx n="78" d="100"/>
          <a:sy n="78" d="100"/>
        </p:scale>
        <p:origin x="-94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chang\Local%20Settings\Temporary%20Internet%20Files\Content.Outlook\FDJR3DZP\FY10%20Costs%20by%20Lab%20for%20Lab%20Plan%20Pie%20Charts_Budget%20Offic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in.slac.stanford.edu\my%20storage\groups\bsd2\shares\Groups\Budgets\private\Budget%20Office%20Working%20Files\SLAC%20Long%20Range%20Plan\SLAC%2010-Year%20Funding%20Profile%20With%20Trend%20Chart%20-%200708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explosion val="1"/>
          <c:dLbls>
            <c:dLbl>
              <c:idx val="0"/>
              <c:layout>
                <c:manualLayout>
                  <c:x val="-2.6409546028969407E-3"/>
                  <c:y val="-3.756124234470732E-2"/>
                </c:manualLayout>
              </c:layout>
              <c:showVal val="1"/>
              <c:showCatName val="1"/>
            </c:dLbl>
            <c:dLbl>
              <c:idx val="1"/>
              <c:layout>
                <c:manualLayout>
                  <c:x val="-5.3877952755905824E-3"/>
                  <c:y val="0.13434200933216744"/>
                </c:manualLayout>
              </c:layout>
              <c:showVal val="1"/>
              <c:showCatName val="1"/>
            </c:dLbl>
            <c:txPr>
              <a:bodyPr/>
              <a:lstStyle/>
              <a:p>
                <a:pPr>
                  <a:defRPr sz="1100"/>
                </a:pPr>
                <a:endParaRPr lang="en-US"/>
              </a:p>
            </c:txPr>
            <c:showVal val="1"/>
            <c:showCatName val="1"/>
            <c:showLeaderLines val="1"/>
          </c:dLbls>
          <c:cat>
            <c:strRef>
              <c:f>'Pie Chart_FY10'!$C$30:$C$37</c:f>
              <c:strCache>
                <c:ptCount val="8"/>
                <c:pt idx="0">
                  <c:v>BES</c:v>
                </c:pt>
                <c:pt idx="1">
                  <c:v>HEP</c:v>
                </c:pt>
                <c:pt idx="2">
                  <c:v>BER</c:v>
                </c:pt>
                <c:pt idx="3">
                  <c:v>SLI</c:v>
                </c:pt>
                <c:pt idx="4">
                  <c:v>EM</c:v>
                </c:pt>
                <c:pt idx="5">
                  <c:v>Fusion</c:v>
                </c:pt>
                <c:pt idx="6">
                  <c:v>WFO</c:v>
                </c:pt>
                <c:pt idx="7">
                  <c:v>Other  SC</c:v>
                </c:pt>
              </c:strCache>
            </c:strRef>
          </c:cat>
          <c:val>
            <c:numRef>
              <c:f>'Pie Chart_FY10'!$D$30:$D$37</c:f>
              <c:numCache>
                <c:formatCode>_("$"* #,##0_);_("$"* \(#,##0\);_("$"* "-"??_);_(@_)</c:formatCode>
                <c:ptCount val="8"/>
                <c:pt idx="0">
                  <c:v>219.42500000000001</c:v>
                </c:pt>
                <c:pt idx="1">
                  <c:v>99.293999999999997</c:v>
                </c:pt>
                <c:pt idx="2">
                  <c:v>4.7039999999999997</c:v>
                </c:pt>
                <c:pt idx="3">
                  <c:v>9.0090000000000003</c:v>
                </c:pt>
                <c:pt idx="4">
                  <c:v>2.5619999999999998</c:v>
                </c:pt>
                <c:pt idx="5">
                  <c:v>2.5539999999999998</c:v>
                </c:pt>
                <c:pt idx="6">
                  <c:v>9.8620000000000267</c:v>
                </c:pt>
                <c:pt idx="7">
                  <c:v>3.1999999999999997</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63267716535472"/>
          <c:y val="1.7975311679790107E-2"/>
          <c:w val="0.83418401133575193"/>
          <c:h val="0.87047720079375068"/>
        </c:manualLayout>
      </c:layout>
      <c:lineChart>
        <c:grouping val="standard"/>
        <c:ser>
          <c:idx val="0"/>
          <c:order val="0"/>
          <c:spPr>
            <a:ln w="28575">
              <a:solidFill>
                <a:schemeClr val="tx1"/>
              </a:solidFill>
            </a:ln>
          </c:spPr>
          <c:marker>
            <c:symbol val="none"/>
          </c:marker>
          <c:cat>
            <c:strRef>
              <c:f>'Exp Funding Summary'!$C$6:$O$6</c:f>
              <c:strCache>
                <c:ptCount val="13"/>
                <c:pt idx="0">
                  <c:v>FY2000</c:v>
                </c:pt>
                <c:pt idx="1">
                  <c:v>FY2001</c:v>
                </c:pt>
                <c:pt idx="2">
                  <c:v>FY2002</c:v>
                </c:pt>
                <c:pt idx="3">
                  <c:v>FY2003</c:v>
                </c:pt>
                <c:pt idx="4">
                  <c:v>FY2004</c:v>
                </c:pt>
                <c:pt idx="5">
                  <c:v>FY2005</c:v>
                </c:pt>
                <c:pt idx="6">
                  <c:v>FY2006</c:v>
                </c:pt>
                <c:pt idx="7">
                  <c:v>FY2007</c:v>
                </c:pt>
                <c:pt idx="8">
                  <c:v>FY2008</c:v>
                </c:pt>
                <c:pt idx="9">
                  <c:v>FY2009</c:v>
                </c:pt>
                <c:pt idx="10">
                  <c:v>FY2010</c:v>
                </c:pt>
                <c:pt idx="11">
                  <c:v>FY2011</c:v>
                </c:pt>
                <c:pt idx="12">
                  <c:v>FY2012</c:v>
                </c:pt>
              </c:strCache>
            </c:strRef>
          </c:cat>
          <c:val>
            <c:numRef>
              <c:f>'Exp Funding Summary'!$C$7:$O$7</c:f>
              <c:numCache>
                <c:formatCode>General</c:formatCode>
                <c:ptCount val="13"/>
                <c:pt idx="0">
                  <c:v>201</c:v>
                </c:pt>
                <c:pt idx="1">
                  <c:v>210</c:v>
                </c:pt>
                <c:pt idx="2">
                  <c:v>214</c:v>
                </c:pt>
                <c:pt idx="3" formatCode="_(* #,##0_);_(* \(#,##0\);_(* &quot;-&quot;??_);_(@_)">
                  <c:v>234.73782171999997</c:v>
                </c:pt>
                <c:pt idx="4" formatCode="_(* #,##0_);_(* \(#,##0\);_(* &quot;-&quot;??_);_(@_)">
                  <c:v>256.12538981</c:v>
                </c:pt>
                <c:pt idx="5" formatCode="_(* #,##0_);_(* \(#,##0\);_(* &quot;-&quot;??_);_(@_)">
                  <c:v>305.08030990999754</c:v>
                </c:pt>
                <c:pt idx="6" formatCode="_(* #,##0_);_(* \(#,##0\);_(* &quot;-&quot;??_);_(@_)">
                  <c:v>330.65527300000031</c:v>
                </c:pt>
                <c:pt idx="7" formatCode="_(* #,##0_);_(* \(#,##0\);_(* &quot;-&quot;??_);_(@_)">
                  <c:v>369.68493267999997</c:v>
                </c:pt>
                <c:pt idx="8" formatCode="_(* #,##0_);_(* \(#,##0\);_(* &quot;-&quot;??_);_(@_)">
                  <c:v>308.24766505999997</c:v>
                </c:pt>
                <c:pt idx="9" formatCode="_(* #,##0_);_(* \(#,##0\);_(* &quot;-&quot;??_);_(@_)">
                  <c:v>423.96321519999969</c:v>
                </c:pt>
                <c:pt idx="10" formatCode="_(* #,##0_);_(* \(#,##0\);_(* &quot;-&quot;??_);_(@_)">
                  <c:v>319.04007943000005</c:v>
                </c:pt>
                <c:pt idx="11" formatCode="_(* #,##0_);_(* \(#,##0\);_(* &quot;-&quot;??_);_(@_)">
                  <c:v>335.08307807999893</c:v>
                </c:pt>
                <c:pt idx="12" formatCode="_(* #,##0_);_(* \(#,##0\);_(* &quot;-&quot;??_);_(@_)">
                  <c:v>400.63339002016062</c:v>
                </c:pt>
              </c:numCache>
            </c:numRef>
          </c:val>
        </c:ser>
        <c:ser>
          <c:idx val="1"/>
          <c:order val="1"/>
          <c:spPr>
            <a:ln w="31750">
              <a:solidFill>
                <a:srgbClr val="002060"/>
              </a:solidFill>
            </a:ln>
          </c:spPr>
          <c:marker>
            <c:symbol val="none"/>
          </c:marker>
          <c:cat>
            <c:strRef>
              <c:f>'Exp Funding Summary'!$C$6:$O$6</c:f>
              <c:strCache>
                <c:ptCount val="13"/>
                <c:pt idx="0">
                  <c:v>FY2000</c:v>
                </c:pt>
                <c:pt idx="1">
                  <c:v>FY2001</c:v>
                </c:pt>
                <c:pt idx="2">
                  <c:v>FY2002</c:v>
                </c:pt>
                <c:pt idx="3">
                  <c:v>FY2003</c:v>
                </c:pt>
                <c:pt idx="4">
                  <c:v>FY2004</c:v>
                </c:pt>
                <c:pt idx="5">
                  <c:v>FY2005</c:v>
                </c:pt>
                <c:pt idx="6">
                  <c:v>FY2006</c:v>
                </c:pt>
                <c:pt idx="7">
                  <c:v>FY2007</c:v>
                </c:pt>
                <c:pt idx="8">
                  <c:v>FY2008</c:v>
                </c:pt>
                <c:pt idx="9">
                  <c:v>FY2009</c:v>
                </c:pt>
                <c:pt idx="10">
                  <c:v>FY2010</c:v>
                </c:pt>
                <c:pt idx="11">
                  <c:v>FY2011</c:v>
                </c:pt>
                <c:pt idx="12">
                  <c:v>FY2012</c:v>
                </c:pt>
              </c:strCache>
            </c:strRef>
          </c:cat>
          <c:val>
            <c:numRef>
              <c:f>'Exp Funding Summary'!$C$8:$O$8</c:f>
              <c:numCache>
                <c:formatCode>General</c:formatCode>
                <c:ptCount val="13"/>
                <c:pt idx="0">
                  <c:v>157</c:v>
                </c:pt>
                <c:pt idx="1">
                  <c:v>162</c:v>
                </c:pt>
                <c:pt idx="2">
                  <c:v>165</c:v>
                </c:pt>
                <c:pt idx="3" formatCode="_(* #,##0_);_(* \(#,##0\);_(* &quot;-&quot;??_);_(@_)">
                  <c:v>162.304</c:v>
                </c:pt>
                <c:pt idx="4" formatCode="_(* #,##0_);_(* \(#,##0\);_(* &quot;-&quot;??_);_(@_)">
                  <c:v>170.94859</c:v>
                </c:pt>
                <c:pt idx="5" formatCode="_(* #,##0_);_(* \(#,##0\);_(* &quot;-&quot;??_);_(@_)">
                  <c:v>172.01925499999899</c:v>
                </c:pt>
                <c:pt idx="6" formatCode="_(* #,##0_);_(* \(#,##0\);_(* &quot;-&quot;??_);_(@_)">
                  <c:v>146.94499999999999</c:v>
                </c:pt>
                <c:pt idx="7" formatCode="_(* #,##0_);_(* \(#,##0\);_(* &quot;-&quot;??_);_(@_)">
                  <c:v>146.57104999999999</c:v>
                </c:pt>
                <c:pt idx="8" formatCode="_(* #,##0_);_(* \(#,##0\);_(* &quot;-&quot;??_);_(@_)">
                  <c:v>104.68088199999951</c:v>
                </c:pt>
                <c:pt idx="9" formatCode="_(* #,##0_);_(* \(#,##0\);_(* &quot;-&quot;??_);_(@_)">
                  <c:v>91.580448999999959</c:v>
                </c:pt>
                <c:pt idx="10" formatCode="_(* #,##0_);_(* \(#,##0\);_(* &quot;-&quot;??_);_(@_)">
                  <c:v>94.634548680000023</c:v>
                </c:pt>
                <c:pt idx="11" formatCode="_(* #,##0_);_(* \(#,##0\);_(* &quot;-&quot;??_);_(@_)">
                  <c:v>91.580448999999959</c:v>
                </c:pt>
                <c:pt idx="12" formatCode="_(* #,##0_);_(* \(#,##0\);_(* &quot;-&quot;??_);_(@_)">
                  <c:v>94.634548680000023</c:v>
                </c:pt>
              </c:numCache>
            </c:numRef>
          </c:val>
        </c:ser>
        <c:ser>
          <c:idx val="2"/>
          <c:order val="2"/>
          <c:spPr>
            <a:ln w="31750">
              <a:solidFill>
                <a:srgbClr val="C00000"/>
              </a:solidFill>
            </a:ln>
          </c:spPr>
          <c:marker>
            <c:symbol val="none"/>
          </c:marker>
          <c:cat>
            <c:strRef>
              <c:f>'Exp Funding Summary'!$C$6:$O$6</c:f>
              <c:strCache>
                <c:ptCount val="13"/>
                <c:pt idx="0">
                  <c:v>FY2000</c:v>
                </c:pt>
                <c:pt idx="1">
                  <c:v>FY2001</c:v>
                </c:pt>
                <c:pt idx="2">
                  <c:v>FY2002</c:v>
                </c:pt>
                <c:pt idx="3">
                  <c:v>FY2003</c:v>
                </c:pt>
                <c:pt idx="4">
                  <c:v>FY2004</c:v>
                </c:pt>
                <c:pt idx="5">
                  <c:v>FY2005</c:v>
                </c:pt>
                <c:pt idx="6">
                  <c:v>FY2006</c:v>
                </c:pt>
                <c:pt idx="7">
                  <c:v>FY2007</c:v>
                </c:pt>
                <c:pt idx="8">
                  <c:v>FY2008</c:v>
                </c:pt>
                <c:pt idx="9">
                  <c:v>FY2009</c:v>
                </c:pt>
                <c:pt idx="10">
                  <c:v>FY2010</c:v>
                </c:pt>
                <c:pt idx="11">
                  <c:v>FY2011</c:v>
                </c:pt>
                <c:pt idx="12">
                  <c:v>FY2012</c:v>
                </c:pt>
              </c:strCache>
            </c:strRef>
          </c:cat>
          <c:val>
            <c:numRef>
              <c:f>'Exp Funding Summary'!$C$9:$O$9</c:f>
              <c:numCache>
                <c:formatCode>General</c:formatCode>
                <c:ptCount val="13"/>
                <c:pt idx="0">
                  <c:v>24</c:v>
                </c:pt>
                <c:pt idx="1">
                  <c:v>35</c:v>
                </c:pt>
                <c:pt idx="2">
                  <c:v>34</c:v>
                </c:pt>
                <c:pt idx="3" formatCode="_(* #,##0_);_(* \(#,##0\);_(* &quot;-&quot;??_);_(@_)">
                  <c:v>45.313234999999999</c:v>
                </c:pt>
                <c:pt idx="4" formatCode="_(* #,##0_);_(* \(#,##0\);_(* &quot;-&quot;??_);_(@_)">
                  <c:v>45.220750000000287</c:v>
                </c:pt>
                <c:pt idx="5" formatCode="_(* #,##0_);_(* \(#,##0\);_(* &quot;-&quot;??_);_(@_)">
                  <c:v>95.387049000000005</c:v>
                </c:pt>
                <c:pt idx="6" formatCode="_(* #,##0_);_(* \(#,##0\);_(* &quot;-&quot;??_);_(@_)">
                  <c:v>153.28605999999999</c:v>
                </c:pt>
                <c:pt idx="7" formatCode="_(* #,##0_);_(* \(#,##0\);_(* &quot;-&quot;??_);_(@_)">
                  <c:v>194.70304899999999</c:v>
                </c:pt>
                <c:pt idx="8" formatCode="_(* #,##0_);_(* \(#,##0\);_(* &quot;-&quot;??_);_(@_)">
                  <c:v>183.90132000000096</c:v>
                </c:pt>
                <c:pt idx="9" formatCode="_(* #,##0_);_(* \(#,##0\);_(* &quot;-&quot;??_);_(@_)">
                  <c:v>223.73650000000001</c:v>
                </c:pt>
                <c:pt idx="10" formatCode="_(* #,##0_);_(* \(#,##0\);_(* &quot;-&quot;??_);_(@_)">
                  <c:v>188.67007451999996</c:v>
                </c:pt>
                <c:pt idx="11" formatCode="_(* #,##0_);_(* \(#,##0\);_(* &quot;-&quot;??_);_(@_)">
                  <c:v>172.76650000000001</c:v>
                </c:pt>
                <c:pt idx="12" formatCode="_(* #,##0_);_(* \(#,##0\);_(* &quot;-&quot;??_);_(@_)">
                  <c:v>204.86960317015956</c:v>
                </c:pt>
              </c:numCache>
            </c:numRef>
          </c:val>
        </c:ser>
        <c:marker val="1"/>
        <c:axId val="48501888"/>
        <c:axId val="48503424"/>
      </c:lineChart>
      <c:catAx>
        <c:axId val="48501888"/>
        <c:scaling>
          <c:orientation val="minMax"/>
        </c:scaling>
        <c:axPos val="b"/>
        <c:majorGridlines/>
        <c:majorTickMark val="in"/>
        <c:tickLblPos val="nextTo"/>
        <c:txPr>
          <a:bodyPr rot="0" vert="horz"/>
          <a:lstStyle/>
          <a:p>
            <a:pPr>
              <a:defRPr sz="1000" b="1" i="0" baseline="0"/>
            </a:pPr>
            <a:endParaRPr lang="en-US"/>
          </a:p>
        </c:txPr>
        <c:crossAx val="48503424"/>
        <c:crosses val="autoZero"/>
        <c:auto val="1"/>
        <c:lblAlgn val="ctr"/>
        <c:lblOffset val="100"/>
      </c:catAx>
      <c:valAx>
        <c:axId val="48503424"/>
        <c:scaling>
          <c:orientation val="minMax"/>
        </c:scaling>
        <c:axPos val="l"/>
        <c:majorGridlines>
          <c:spPr>
            <a:ln>
              <a:solidFill>
                <a:schemeClr val="accent2">
                  <a:lumMod val="60000"/>
                  <a:lumOff val="40000"/>
                </a:schemeClr>
              </a:solidFill>
            </a:ln>
          </c:spPr>
        </c:majorGridlines>
        <c:title>
          <c:tx>
            <c:rich>
              <a:bodyPr/>
              <a:lstStyle/>
              <a:p>
                <a:pPr>
                  <a:defRPr sz="1600" b="0">
                    <a:latin typeface="+mn-lt"/>
                  </a:defRPr>
                </a:pPr>
                <a:r>
                  <a:rPr lang="en-US" sz="1600" b="0">
                    <a:latin typeface="+mn-lt"/>
                  </a:rPr>
                  <a:t>Millions</a:t>
                </a:r>
              </a:p>
            </c:rich>
          </c:tx>
          <c:layout>
            <c:manualLayout>
              <c:xMode val="edge"/>
              <c:yMode val="edge"/>
              <c:x val="6.9423176763570805E-3"/>
              <c:y val="0.39153836161694838"/>
            </c:manualLayout>
          </c:layout>
        </c:title>
        <c:numFmt formatCode="&quot;$&quot;#,##0" sourceLinked="0"/>
        <c:majorTickMark val="none"/>
        <c:tickLblPos val="nextTo"/>
        <c:txPr>
          <a:bodyPr/>
          <a:lstStyle/>
          <a:p>
            <a:pPr>
              <a:defRPr sz="1200" baseline="0"/>
            </a:pPr>
            <a:endParaRPr lang="en-US"/>
          </a:p>
        </c:txPr>
        <c:crossAx val="48501888"/>
        <c:crosses val="autoZero"/>
        <c:crossBetween val="midCat"/>
      </c:valAx>
      <c:spPr>
        <a:solidFill>
          <a:srgbClr val="FFFFCC"/>
        </a:solidFill>
        <a:ln w="28575" cap="rnd" cmpd="sng">
          <a:solidFill>
            <a:srgbClr val="4F81BD">
              <a:lumMod val="75000"/>
            </a:srgbClr>
          </a:solidFill>
        </a:ln>
        <a:effectLst/>
      </c:spPr>
    </c:plotArea>
    <c:plotVisOnly val="1"/>
  </c:chart>
  <c:spPr>
    <a:gradFill>
      <a:gsLst>
        <a:gs pos="97000">
          <a:srgbClr val="FFEFD1">
            <a:alpha val="49000"/>
          </a:srgbClr>
        </a:gs>
        <a:gs pos="64999">
          <a:srgbClr val="F0EBD5"/>
        </a:gs>
        <a:gs pos="100000">
          <a:srgbClr val="D1C39F"/>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9AF4F-18DB-4D79-95B9-07B4E19DB98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2722917-76F6-41F3-9904-090BF554ED1D}">
      <dgm:prSet phldrT="[Text]"/>
      <dgm:spPr>
        <a:solidFill>
          <a:schemeClr val="accent6">
            <a:lumMod val="60000"/>
            <a:lumOff val="40000"/>
          </a:schemeClr>
        </a:solidFill>
      </dgm:spPr>
      <dgm:t>
        <a:bodyPr/>
        <a:lstStyle/>
        <a:p>
          <a:r>
            <a:rPr lang="en-US" dirty="0" smtClean="0"/>
            <a:t>More photons in &lt;5fsec</a:t>
          </a:r>
          <a:endParaRPr lang="en-US" dirty="0"/>
        </a:p>
      </dgm:t>
    </dgm:pt>
    <dgm:pt modelId="{CE8E6190-C4CE-487D-B4E3-2DE9A79B28DE}" type="parTrans" cxnId="{41CA4F02-F129-41E8-B2B5-C767CA006C8E}">
      <dgm:prSet/>
      <dgm:spPr/>
      <dgm:t>
        <a:bodyPr/>
        <a:lstStyle/>
        <a:p>
          <a:endParaRPr lang="en-US"/>
        </a:p>
      </dgm:t>
    </dgm:pt>
    <dgm:pt modelId="{88C98013-4905-4712-AC01-0D9B303768CF}" type="sibTrans" cxnId="{41CA4F02-F129-41E8-B2B5-C767CA006C8E}">
      <dgm:prSet/>
      <dgm:spPr>
        <a:ln w="28575"/>
      </dgm:spPr>
      <dgm:t>
        <a:bodyPr/>
        <a:lstStyle/>
        <a:p>
          <a:endParaRPr lang="en-US"/>
        </a:p>
      </dgm:t>
    </dgm:pt>
    <dgm:pt modelId="{114F02B7-A2F3-458B-99B2-7EEC3C0B5FC2}">
      <dgm:prSet phldrT="[Text]"/>
      <dgm:spPr>
        <a:solidFill>
          <a:schemeClr val="accent6">
            <a:lumMod val="60000"/>
            <a:lumOff val="40000"/>
          </a:schemeClr>
        </a:solidFill>
      </dgm:spPr>
      <dgm:t>
        <a:bodyPr/>
        <a:lstStyle/>
        <a:p>
          <a:r>
            <a:rPr lang="en-US" dirty="0" smtClean="0"/>
            <a:t>More photons per phase space </a:t>
          </a:r>
          <a:endParaRPr lang="en-US" dirty="0"/>
        </a:p>
      </dgm:t>
    </dgm:pt>
    <dgm:pt modelId="{E8DF2495-FCCC-400E-9058-C23D8A0ACCAD}" type="parTrans" cxnId="{BEE054E1-D0E5-4B94-970F-060E51808F8E}">
      <dgm:prSet/>
      <dgm:spPr/>
      <dgm:t>
        <a:bodyPr/>
        <a:lstStyle/>
        <a:p>
          <a:endParaRPr lang="en-US"/>
        </a:p>
      </dgm:t>
    </dgm:pt>
    <dgm:pt modelId="{434D1A9F-E10D-4CCA-996D-0B9092729CB3}" type="sibTrans" cxnId="{BEE054E1-D0E5-4B94-970F-060E51808F8E}">
      <dgm:prSet/>
      <dgm:spPr>
        <a:ln w="28575"/>
      </dgm:spPr>
      <dgm:t>
        <a:bodyPr/>
        <a:lstStyle/>
        <a:p>
          <a:endParaRPr lang="en-US"/>
        </a:p>
      </dgm:t>
    </dgm:pt>
    <dgm:pt modelId="{291E2957-14D3-4243-A7F0-D8916984989D}">
      <dgm:prSet phldrT="[Text]"/>
      <dgm:spPr>
        <a:solidFill>
          <a:schemeClr val="accent6">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More photons per </a:t>
          </a:r>
          <a:r>
            <a:rPr lang="en-US" dirty="0" smtClean="0">
              <a:latin typeface="Symbol" pitchFamily="18" charset="2"/>
            </a:rPr>
            <a:t>D</a:t>
          </a:r>
          <a:r>
            <a:rPr lang="en-US" dirty="0" smtClean="0"/>
            <a:t>E/E</a:t>
          </a:r>
        </a:p>
      </dgm:t>
    </dgm:pt>
    <dgm:pt modelId="{BF73D6E8-CE95-49E7-988B-BD6F13718EE9}" type="parTrans" cxnId="{07B8531D-55DE-45C5-A02A-2D8078CBEC34}">
      <dgm:prSet/>
      <dgm:spPr/>
      <dgm:t>
        <a:bodyPr/>
        <a:lstStyle/>
        <a:p>
          <a:endParaRPr lang="en-US"/>
        </a:p>
      </dgm:t>
    </dgm:pt>
    <dgm:pt modelId="{C94F24B9-2123-40AA-8BD1-1E547A8F5658}" type="sibTrans" cxnId="{07B8531D-55DE-45C5-A02A-2D8078CBEC34}">
      <dgm:prSet/>
      <dgm:spPr>
        <a:ln w="28575"/>
      </dgm:spPr>
      <dgm:t>
        <a:bodyPr/>
        <a:lstStyle/>
        <a:p>
          <a:endParaRPr lang="en-US"/>
        </a:p>
      </dgm:t>
    </dgm:pt>
    <dgm:pt modelId="{6CB37257-955B-4E22-86BD-324E744472C6}">
      <dgm:prSet phldrT="[Text]"/>
      <dgm:spPr>
        <a:solidFill>
          <a:schemeClr val="accent6">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More photons per pulse</a:t>
          </a:r>
        </a:p>
      </dgm:t>
    </dgm:pt>
    <dgm:pt modelId="{54572B45-81C6-441F-8E71-79F31AEBA45A}" type="parTrans" cxnId="{A2A0F382-5F9F-4742-BCAE-9B9FB069EE3B}">
      <dgm:prSet/>
      <dgm:spPr/>
      <dgm:t>
        <a:bodyPr/>
        <a:lstStyle/>
        <a:p>
          <a:endParaRPr lang="en-US"/>
        </a:p>
      </dgm:t>
    </dgm:pt>
    <dgm:pt modelId="{2025F5A6-085E-42BA-A3D9-1DC10BFEF440}" type="sibTrans" cxnId="{A2A0F382-5F9F-4742-BCAE-9B9FB069EE3B}">
      <dgm:prSet/>
      <dgm:spPr>
        <a:ln w="28575"/>
      </dgm:spPr>
      <dgm:t>
        <a:bodyPr/>
        <a:lstStyle/>
        <a:p>
          <a:endParaRPr lang="en-US"/>
        </a:p>
      </dgm:t>
    </dgm:pt>
    <dgm:pt modelId="{B5BA3FBA-2D0C-4B01-892E-3A83AE2361CA}">
      <dgm:prSet phldrT="[Text]"/>
      <dgm:spPr>
        <a:solidFill>
          <a:schemeClr val="accent6">
            <a:lumMod val="60000"/>
            <a:lumOff val="40000"/>
          </a:schemeClr>
        </a:solidFill>
      </dgm:spPr>
      <dgm:t>
        <a:bodyPr/>
        <a:lstStyle/>
        <a:p>
          <a:r>
            <a:rPr lang="en-US" dirty="0" smtClean="0"/>
            <a:t>More photon control </a:t>
          </a:r>
          <a:endParaRPr lang="en-US" dirty="0"/>
        </a:p>
      </dgm:t>
    </dgm:pt>
    <dgm:pt modelId="{DA0042CC-2B10-417D-8C78-32D1C67CBAB9}" type="parTrans" cxnId="{FA848EDE-5FE1-4EF7-A18F-7AA655AB1976}">
      <dgm:prSet/>
      <dgm:spPr/>
      <dgm:t>
        <a:bodyPr/>
        <a:lstStyle/>
        <a:p>
          <a:endParaRPr lang="en-US"/>
        </a:p>
      </dgm:t>
    </dgm:pt>
    <dgm:pt modelId="{E91C9962-0B94-4A2C-8ED6-D41A6FC91E88}" type="sibTrans" cxnId="{FA848EDE-5FE1-4EF7-A18F-7AA655AB1976}">
      <dgm:prSet/>
      <dgm:spPr>
        <a:ln w="28575"/>
      </dgm:spPr>
      <dgm:t>
        <a:bodyPr/>
        <a:lstStyle/>
        <a:p>
          <a:endParaRPr lang="en-US"/>
        </a:p>
      </dgm:t>
    </dgm:pt>
    <dgm:pt modelId="{FCF4BA6A-2695-48B7-8187-2FEF557F4433}" type="pres">
      <dgm:prSet presAssocID="{D4D9AF4F-18DB-4D79-95B9-07B4E19DB98E}" presName="cycle" presStyleCnt="0">
        <dgm:presLayoutVars>
          <dgm:dir/>
          <dgm:resizeHandles val="exact"/>
        </dgm:presLayoutVars>
      </dgm:prSet>
      <dgm:spPr/>
      <dgm:t>
        <a:bodyPr/>
        <a:lstStyle/>
        <a:p>
          <a:endParaRPr lang="en-US"/>
        </a:p>
      </dgm:t>
    </dgm:pt>
    <dgm:pt modelId="{E0289A09-1C3D-4093-B990-F14109349954}" type="pres">
      <dgm:prSet presAssocID="{02722917-76F6-41F3-9904-090BF554ED1D}" presName="node" presStyleLbl="node1" presStyleIdx="0" presStyleCnt="5">
        <dgm:presLayoutVars>
          <dgm:bulletEnabled val="1"/>
        </dgm:presLayoutVars>
      </dgm:prSet>
      <dgm:spPr/>
      <dgm:t>
        <a:bodyPr/>
        <a:lstStyle/>
        <a:p>
          <a:endParaRPr lang="en-US"/>
        </a:p>
      </dgm:t>
    </dgm:pt>
    <dgm:pt modelId="{59BADB3B-75A6-43DD-84AA-C1F0B45B9CF2}" type="pres">
      <dgm:prSet presAssocID="{02722917-76F6-41F3-9904-090BF554ED1D}" presName="spNode" presStyleCnt="0"/>
      <dgm:spPr/>
    </dgm:pt>
    <dgm:pt modelId="{618653B5-6B8E-4756-B089-CE4733E4B503}" type="pres">
      <dgm:prSet presAssocID="{88C98013-4905-4712-AC01-0D9B303768CF}" presName="sibTrans" presStyleLbl="sibTrans1D1" presStyleIdx="0" presStyleCnt="5"/>
      <dgm:spPr/>
      <dgm:t>
        <a:bodyPr/>
        <a:lstStyle/>
        <a:p>
          <a:endParaRPr lang="en-US"/>
        </a:p>
      </dgm:t>
    </dgm:pt>
    <dgm:pt modelId="{EE6D547E-4103-4C91-8330-13B914FEA150}" type="pres">
      <dgm:prSet presAssocID="{114F02B7-A2F3-458B-99B2-7EEC3C0B5FC2}" presName="node" presStyleLbl="node1" presStyleIdx="1" presStyleCnt="5">
        <dgm:presLayoutVars>
          <dgm:bulletEnabled val="1"/>
        </dgm:presLayoutVars>
      </dgm:prSet>
      <dgm:spPr/>
      <dgm:t>
        <a:bodyPr/>
        <a:lstStyle/>
        <a:p>
          <a:endParaRPr lang="en-US"/>
        </a:p>
      </dgm:t>
    </dgm:pt>
    <dgm:pt modelId="{36BB5D22-9DAF-4AF0-A845-8F50A327D48C}" type="pres">
      <dgm:prSet presAssocID="{114F02B7-A2F3-458B-99B2-7EEC3C0B5FC2}" presName="spNode" presStyleCnt="0"/>
      <dgm:spPr/>
    </dgm:pt>
    <dgm:pt modelId="{DA07CBDC-E5F6-468B-B51B-335F34B03E74}" type="pres">
      <dgm:prSet presAssocID="{434D1A9F-E10D-4CCA-996D-0B9092729CB3}" presName="sibTrans" presStyleLbl="sibTrans1D1" presStyleIdx="1" presStyleCnt="5"/>
      <dgm:spPr/>
      <dgm:t>
        <a:bodyPr/>
        <a:lstStyle/>
        <a:p>
          <a:endParaRPr lang="en-US"/>
        </a:p>
      </dgm:t>
    </dgm:pt>
    <dgm:pt modelId="{4664078B-9B40-4DCC-BFBE-F09025E7A6BD}" type="pres">
      <dgm:prSet presAssocID="{291E2957-14D3-4243-A7F0-D8916984989D}" presName="node" presStyleLbl="node1" presStyleIdx="2" presStyleCnt="5">
        <dgm:presLayoutVars>
          <dgm:bulletEnabled val="1"/>
        </dgm:presLayoutVars>
      </dgm:prSet>
      <dgm:spPr/>
      <dgm:t>
        <a:bodyPr/>
        <a:lstStyle/>
        <a:p>
          <a:endParaRPr lang="en-US"/>
        </a:p>
      </dgm:t>
    </dgm:pt>
    <dgm:pt modelId="{A9DB844D-75A5-4A34-B31F-87A0A798D6A1}" type="pres">
      <dgm:prSet presAssocID="{291E2957-14D3-4243-A7F0-D8916984989D}" presName="spNode" presStyleCnt="0"/>
      <dgm:spPr/>
    </dgm:pt>
    <dgm:pt modelId="{3B15F4B0-3AAE-4B7B-B4DE-C433EA3D3C4D}" type="pres">
      <dgm:prSet presAssocID="{C94F24B9-2123-40AA-8BD1-1E547A8F5658}" presName="sibTrans" presStyleLbl="sibTrans1D1" presStyleIdx="2" presStyleCnt="5"/>
      <dgm:spPr/>
      <dgm:t>
        <a:bodyPr/>
        <a:lstStyle/>
        <a:p>
          <a:endParaRPr lang="en-US"/>
        </a:p>
      </dgm:t>
    </dgm:pt>
    <dgm:pt modelId="{525F4BDF-6B3A-4215-99C5-B39D812EA8A5}" type="pres">
      <dgm:prSet presAssocID="{6CB37257-955B-4E22-86BD-324E744472C6}" presName="node" presStyleLbl="node1" presStyleIdx="3" presStyleCnt="5">
        <dgm:presLayoutVars>
          <dgm:bulletEnabled val="1"/>
        </dgm:presLayoutVars>
      </dgm:prSet>
      <dgm:spPr/>
      <dgm:t>
        <a:bodyPr/>
        <a:lstStyle/>
        <a:p>
          <a:endParaRPr lang="en-US"/>
        </a:p>
      </dgm:t>
    </dgm:pt>
    <dgm:pt modelId="{551407E5-A8EB-4395-AF0C-044E7DF1E544}" type="pres">
      <dgm:prSet presAssocID="{6CB37257-955B-4E22-86BD-324E744472C6}" presName="spNode" presStyleCnt="0"/>
      <dgm:spPr/>
    </dgm:pt>
    <dgm:pt modelId="{6359292A-4C7D-4C25-A35E-15A156CE3D01}" type="pres">
      <dgm:prSet presAssocID="{2025F5A6-085E-42BA-A3D9-1DC10BFEF440}" presName="sibTrans" presStyleLbl="sibTrans1D1" presStyleIdx="3" presStyleCnt="5"/>
      <dgm:spPr/>
      <dgm:t>
        <a:bodyPr/>
        <a:lstStyle/>
        <a:p>
          <a:endParaRPr lang="en-US"/>
        </a:p>
      </dgm:t>
    </dgm:pt>
    <dgm:pt modelId="{23EACFA9-AECD-4FDC-9C9E-7D5EE3B181BB}" type="pres">
      <dgm:prSet presAssocID="{B5BA3FBA-2D0C-4B01-892E-3A83AE2361CA}" presName="node" presStyleLbl="node1" presStyleIdx="4" presStyleCnt="5">
        <dgm:presLayoutVars>
          <dgm:bulletEnabled val="1"/>
        </dgm:presLayoutVars>
      </dgm:prSet>
      <dgm:spPr/>
      <dgm:t>
        <a:bodyPr/>
        <a:lstStyle/>
        <a:p>
          <a:endParaRPr lang="en-US"/>
        </a:p>
      </dgm:t>
    </dgm:pt>
    <dgm:pt modelId="{E10EEBAC-C5E1-4021-8C04-9F2D1790A81F}" type="pres">
      <dgm:prSet presAssocID="{B5BA3FBA-2D0C-4B01-892E-3A83AE2361CA}" presName="spNode" presStyleCnt="0"/>
      <dgm:spPr/>
    </dgm:pt>
    <dgm:pt modelId="{9C23C2B1-535B-4214-87E2-AD62F010764E}" type="pres">
      <dgm:prSet presAssocID="{E91C9962-0B94-4A2C-8ED6-D41A6FC91E88}" presName="sibTrans" presStyleLbl="sibTrans1D1" presStyleIdx="4" presStyleCnt="5"/>
      <dgm:spPr/>
      <dgm:t>
        <a:bodyPr/>
        <a:lstStyle/>
        <a:p>
          <a:endParaRPr lang="en-US"/>
        </a:p>
      </dgm:t>
    </dgm:pt>
  </dgm:ptLst>
  <dgm:cxnLst>
    <dgm:cxn modelId="{CB31C71E-EF23-4943-B2BE-9ABA6124E07C}" type="presOf" srcId="{E91C9962-0B94-4A2C-8ED6-D41A6FC91E88}" destId="{9C23C2B1-535B-4214-87E2-AD62F010764E}" srcOrd="0" destOrd="0" presId="urn:microsoft.com/office/officeart/2005/8/layout/cycle6"/>
    <dgm:cxn modelId="{4071EE65-269C-4A2D-AC1C-4EAAD3BA829E}" type="presOf" srcId="{6CB37257-955B-4E22-86BD-324E744472C6}" destId="{525F4BDF-6B3A-4215-99C5-B39D812EA8A5}" srcOrd="0" destOrd="0" presId="urn:microsoft.com/office/officeart/2005/8/layout/cycle6"/>
    <dgm:cxn modelId="{426C8F2E-8B27-40B2-8A98-426148B4408B}" type="presOf" srcId="{291E2957-14D3-4243-A7F0-D8916984989D}" destId="{4664078B-9B40-4DCC-BFBE-F09025E7A6BD}" srcOrd="0" destOrd="0" presId="urn:microsoft.com/office/officeart/2005/8/layout/cycle6"/>
    <dgm:cxn modelId="{40E8D20A-3911-4562-AF6A-AC28AE312323}" type="presOf" srcId="{C94F24B9-2123-40AA-8BD1-1E547A8F5658}" destId="{3B15F4B0-3AAE-4B7B-B4DE-C433EA3D3C4D}" srcOrd="0" destOrd="0" presId="urn:microsoft.com/office/officeart/2005/8/layout/cycle6"/>
    <dgm:cxn modelId="{41CA4F02-F129-41E8-B2B5-C767CA006C8E}" srcId="{D4D9AF4F-18DB-4D79-95B9-07B4E19DB98E}" destId="{02722917-76F6-41F3-9904-090BF554ED1D}" srcOrd="0" destOrd="0" parTransId="{CE8E6190-C4CE-487D-B4E3-2DE9A79B28DE}" sibTransId="{88C98013-4905-4712-AC01-0D9B303768CF}"/>
    <dgm:cxn modelId="{E9C8BD92-CFEF-406B-9FAE-88E65916D1D8}" type="presOf" srcId="{114F02B7-A2F3-458B-99B2-7EEC3C0B5FC2}" destId="{EE6D547E-4103-4C91-8330-13B914FEA150}" srcOrd="0" destOrd="0" presId="urn:microsoft.com/office/officeart/2005/8/layout/cycle6"/>
    <dgm:cxn modelId="{954CABAC-3E1C-4964-9B80-D006C4A96A77}" type="presOf" srcId="{D4D9AF4F-18DB-4D79-95B9-07B4E19DB98E}" destId="{FCF4BA6A-2695-48B7-8187-2FEF557F4433}" srcOrd="0" destOrd="0" presId="urn:microsoft.com/office/officeart/2005/8/layout/cycle6"/>
    <dgm:cxn modelId="{C3904BC5-0864-4257-B505-B660171BC2E7}" type="presOf" srcId="{02722917-76F6-41F3-9904-090BF554ED1D}" destId="{E0289A09-1C3D-4093-B990-F14109349954}" srcOrd="0" destOrd="0" presId="urn:microsoft.com/office/officeart/2005/8/layout/cycle6"/>
    <dgm:cxn modelId="{07B8531D-55DE-45C5-A02A-2D8078CBEC34}" srcId="{D4D9AF4F-18DB-4D79-95B9-07B4E19DB98E}" destId="{291E2957-14D3-4243-A7F0-D8916984989D}" srcOrd="2" destOrd="0" parTransId="{BF73D6E8-CE95-49E7-988B-BD6F13718EE9}" sibTransId="{C94F24B9-2123-40AA-8BD1-1E547A8F5658}"/>
    <dgm:cxn modelId="{BEE054E1-D0E5-4B94-970F-060E51808F8E}" srcId="{D4D9AF4F-18DB-4D79-95B9-07B4E19DB98E}" destId="{114F02B7-A2F3-458B-99B2-7EEC3C0B5FC2}" srcOrd="1" destOrd="0" parTransId="{E8DF2495-FCCC-400E-9058-C23D8A0ACCAD}" sibTransId="{434D1A9F-E10D-4CCA-996D-0B9092729CB3}"/>
    <dgm:cxn modelId="{525AE71A-8824-40EB-A495-F87F8FD6F813}" type="presOf" srcId="{B5BA3FBA-2D0C-4B01-892E-3A83AE2361CA}" destId="{23EACFA9-AECD-4FDC-9C9E-7D5EE3B181BB}" srcOrd="0" destOrd="0" presId="urn:microsoft.com/office/officeart/2005/8/layout/cycle6"/>
    <dgm:cxn modelId="{FA848EDE-5FE1-4EF7-A18F-7AA655AB1976}" srcId="{D4D9AF4F-18DB-4D79-95B9-07B4E19DB98E}" destId="{B5BA3FBA-2D0C-4B01-892E-3A83AE2361CA}" srcOrd="4" destOrd="0" parTransId="{DA0042CC-2B10-417D-8C78-32D1C67CBAB9}" sibTransId="{E91C9962-0B94-4A2C-8ED6-D41A6FC91E88}"/>
    <dgm:cxn modelId="{A2A0F382-5F9F-4742-BCAE-9B9FB069EE3B}" srcId="{D4D9AF4F-18DB-4D79-95B9-07B4E19DB98E}" destId="{6CB37257-955B-4E22-86BD-324E744472C6}" srcOrd="3" destOrd="0" parTransId="{54572B45-81C6-441F-8E71-79F31AEBA45A}" sibTransId="{2025F5A6-085E-42BA-A3D9-1DC10BFEF440}"/>
    <dgm:cxn modelId="{5C8ACE07-C672-4248-86D5-37598FF232AB}" type="presOf" srcId="{2025F5A6-085E-42BA-A3D9-1DC10BFEF440}" destId="{6359292A-4C7D-4C25-A35E-15A156CE3D01}" srcOrd="0" destOrd="0" presId="urn:microsoft.com/office/officeart/2005/8/layout/cycle6"/>
    <dgm:cxn modelId="{48C821A2-9546-4961-B141-2D23AD52A6FD}" type="presOf" srcId="{434D1A9F-E10D-4CCA-996D-0B9092729CB3}" destId="{DA07CBDC-E5F6-468B-B51B-335F34B03E74}" srcOrd="0" destOrd="0" presId="urn:microsoft.com/office/officeart/2005/8/layout/cycle6"/>
    <dgm:cxn modelId="{23355535-FAD3-4E47-9A47-E3135D0C033C}" type="presOf" srcId="{88C98013-4905-4712-AC01-0D9B303768CF}" destId="{618653B5-6B8E-4756-B089-CE4733E4B503}" srcOrd="0" destOrd="0" presId="urn:microsoft.com/office/officeart/2005/8/layout/cycle6"/>
    <dgm:cxn modelId="{FB8B82B4-4C74-4C33-95B1-9C0732F8F309}" type="presParOf" srcId="{FCF4BA6A-2695-48B7-8187-2FEF557F4433}" destId="{E0289A09-1C3D-4093-B990-F14109349954}" srcOrd="0" destOrd="0" presId="urn:microsoft.com/office/officeart/2005/8/layout/cycle6"/>
    <dgm:cxn modelId="{78BE288D-A57B-437B-AD0E-2DCDC6BC7D0F}" type="presParOf" srcId="{FCF4BA6A-2695-48B7-8187-2FEF557F4433}" destId="{59BADB3B-75A6-43DD-84AA-C1F0B45B9CF2}" srcOrd="1" destOrd="0" presId="urn:microsoft.com/office/officeart/2005/8/layout/cycle6"/>
    <dgm:cxn modelId="{3338860C-9146-4F23-B76A-D257439DF278}" type="presParOf" srcId="{FCF4BA6A-2695-48B7-8187-2FEF557F4433}" destId="{618653B5-6B8E-4756-B089-CE4733E4B503}" srcOrd="2" destOrd="0" presId="urn:microsoft.com/office/officeart/2005/8/layout/cycle6"/>
    <dgm:cxn modelId="{6C031061-7C69-4BE0-800C-7F45798EFB71}" type="presParOf" srcId="{FCF4BA6A-2695-48B7-8187-2FEF557F4433}" destId="{EE6D547E-4103-4C91-8330-13B914FEA150}" srcOrd="3" destOrd="0" presId="urn:microsoft.com/office/officeart/2005/8/layout/cycle6"/>
    <dgm:cxn modelId="{AA34E5C2-9543-4961-B379-EE172C7EE970}" type="presParOf" srcId="{FCF4BA6A-2695-48B7-8187-2FEF557F4433}" destId="{36BB5D22-9DAF-4AF0-A845-8F50A327D48C}" srcOrd="4" destOrd="0" presId="urn:microsoft.com/office/officeart/2005/8/layout/cycle6"/>
    <dgm:cxn modelId="{DB20E251-8D79-4C00-8DA6-A88D7DE94C18}" type="presParOf" srcId="{FCF4BA6A-2695-48B7-8187-2FEF557F4433}" destId="{DA07CBDC-E5F6-468B-B51B-335F34B03E74}" srcOrd="5" destOrd="0" presId="urn:microsoft.com/office/officeart/2005/8/layout/cycle6"/>
    <dgm:cxn modelId="{E90112DA-9BE2-40CA-B03E-2DC8F16D05A0}" type="presParOf" srcId="{FCF4BA6A-2695-48B7-8187-2FEF557F4433}" destId="{4664078B-9B40-4DCC-BFBE-F09025E7A6BD}" srcOrd="6" destOrd="0" presId="urn:microsoft.com/office/officeart/2005/8/layout/cycle6"/>
    <dgm:cxn modelId="{55A09B06-C6ED-4D32-AD3B-C199671AF1D4}" type="presParOf" srcId="{FCF4BA6A-2695-48B7-8187-2FEF557F4433}" destId="{A9DB844D-75A5-4A34-B31F-87A0A798D6A1}" srcOrd="7" destOrd="0" presId="urn:microsoft.com/office/officeart/2005/8/layout/cycle6"/>
    <dgm:cxn modelId="{1F5C9474-44CC-4730-BB2E-AE17859D92C1}" type="presParOf" srcId="{FCF4BA6A-2695-48B7-8187-2FEF557F4433}" destId="{3B15F4B0-3AAE-4B7B-B4DE-C433EA3D3C4D}" srcOrd="8" destOrd="0" presId="urn:microsoft.com/office/officeart/2005/8/layout/cycle6"/>
    <dgm:cxn modelId="{E6D58CBA-80F7-4777-8AC6-371FE0D4FFB8}" type="presParOf" srcId="{FCF4BA6A-2695-48B7-8187-2FEF557F4433}" destId="{525F4BDF-6B3A-4215-99C5-B39D812EA8A5}" srcOrd="9" destOrd="0" presId="urn:microsoft.com/office/officeart/2005/8/layout/cycle6"/>
    <dgm:cxn modelId="{39CC189F-FFE6-48E5-89CD-DAA84E139A78}" type="presParOf" srcId="{FCF4BA6A-2695-48B7-8187-2FEF557F4433}" destId="{551407E5-A8EB-4395-AF0C-044E7DF1E544}" srcOrd="10" destOrd="0" presId="urn:microsoft.com/office/officeart/2005/8/layout/cycle6"/>
    <dgm:cxn modelId="{8BBF3FC4-1F84-4F8A-B36B-4F65D5C9FBC9}" type="presParOf" srcId="{FCF4BA6A-2695-48B7-8187-2FEF557F4433}" destId="{6359292A-4C7D-4C25-A35E-15A156CE3D01}" srcOrd="11" destOrd="0" presId="urn:microsoft.com/office/officeart/2005/8/layout/cycle6"/>
    <dgm:cxn modelId="{D2DB5ABB-A466-4345-B601-C8C9B69745A6}" type="presParOf" srcId="{FCF4BA6A-2695-48B7-8187-2FEF557F4433}" destId="{23EACFA9-AECD-4FDC-9C9E-7D5EE3B181BB}" srcOrd="12" destOrd="0" presId="urn:microsoft.com/office/officeart/2005/8/layout/cycle6"/>
    <dgm:cxn modelId="{BD6AD250-0902-42A0-AC65-199265252F7E}" type="presParOf" srcId="{FCF4BA6A-2695-48B7-8187-2FEF557F4433}" destId="{E10EEBAC-C5E1-4021-8C04-9F2D1790A81F}" srcOrd="13" destOrd="0" presId="urn:microsoft.com/office/officeart/2005/8/layout/cycle6"/>
    <dgm:cxn modelId="{86F97771-E87C-4990-A28A-AE26DF0DFDDF}" type="presParOf" srcId="{FCF4BA6A-2695-48B7-8187-2FEF557F4433}" destId="{9C23C2B1-535B-4214-87E2-AD62F010764E}"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144B9-3763-43F2-A632-CF79167B70E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41FE961-D900-4C9E-A651-2C2E6CED0719}">
      <dgm:prSet phldrT="[Text]" custT="1"/>
      <dgm:spPr>
        <a:solidFill>
          <a:schemeClr val="bg1">
            <a:lumMod val="50000"/>
          </a:schemeClr>
        </a:solidFill>
      </dgm:spPr>
      <dgm:t>
        <a:bodyPr/>
        <a:lstStyle/>
        <a:p>
          <a:r>
            <a:rPr lang="en-US" sz="1400" dirty="0" smtClean="0"/>
            <a:t>Brighter e- beams</a:t>
          </a:r>
          <a:endParaRPr lang="en-US" sz="1400" dirty="0"/>
        </a:p>
      </dgm:t>
    </dgm:pt>
    <dgm:pt modelId="{27E485A4-9453-4899-B98B-9EB6AFF6E0C8}" type="parTrans" cxnId="{4862D49A-74FF-4FD7-ADE4-93B9BA0D7606}">
      <dgm:prSet/>
      <dgm:spPr/>
      <dgm:t>
        <a:bodyPr/>
        <a:lstStyle/>
        <a:p>
          <a:endParaRPr lang="en-US"/>
        </a:p>
      </dgm:t>
    </dgm:pt>
    <dgm:pt modelId="{263230C5-AD53-42B0-A745-AF81F0599070}" type="sibTrans" cxnId="{4862D49A-74FF-4FD7-ADE4-93B9BA0D7606}">
      <dgm:prSet/>
      <dgm:spPr/>
      <dgm:t>
        <a:bodyPr/>
        <a:lstStyle/>
        <a:p>
          <a:endParaRPr lang="en-US"/>
        </a:p>
      </dgm:t>
    </dgm:pt>
    <dgm:pt modelId="{17049293-3941-43EA-9B5C-D733BFB02FF8}">
      <dgm:prSet phldrT="[Text]" custT="1"/>
      <dgm:spPr>
        <a:solidFill>
          <a:schemeClr val="bg1">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err="1" smtClean="0"/>
            <a:t>fsec</a:t>
          </a:r>
          <a:r>
            <a:rPr lang="en-US" sz="1400" dirty="0" smtClean="0"/>
            <a:t> diagnostics</a:t>
          </a:r>
        </a:p>
      </dgm:t>
    </dgm:pt>
    <dgm:pt modelId="{438C0CF2-F3FA-4DA1-B504-E98426B3292A}" type="parTrans" cxnId="{4C4A4759-E3DF-4C34-AFDA-E3C9B82C99F5}">
      <dgm:prSet/>
      <dgm:spPr/>
      <dgm:t>
        <a:bodyPr/>
        <a:lstStyle/>
        <a:p>
          <a:endParaRPr lang="en-US"/>
        </a:p>
      </dgm:t>
    </dgm:pt>
    <dgm:pt modelId="{818A085F-2B54-45B2-8404-3DDA6C3FB980}" type="sibTrans" cxnId="{4C4A4759-E3DF-4C34-AFDA-E3C9B82C99F5}">
      <dgm:prSet/>
      <dgm:spPr/>
      <dgm:t>
        <a:bodyPr/>
        <a:lstStyle/>
        <a:p>
          <a:endParaRPr lang="en-US"/>
        </a:p>
      </dgm:t>
    </dgm:pt>
    <dgm:pt modelId="{31A6DBC1-AE35-42AC-BDFF-F0C395B335D0}">
      <dgm:prSet phldrT="[Text]" custT="1"/>
      <dgm:spPr>
        <a:solidFill>
          <a:schemeClr val="bg1">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Seeding</a:t>
          </a:r>
        </a:p>
      </dgm:t>
    </dgm:pt>
    <dgm:pt modelId="{9F917E26-F50B-42DE-9C12-C5C5E8BA7304}" type="parTrans" cxnId="{F7A7D3C7-98AF-4E52-961C-662D381F409F}">
      <dgm:prSet/>
      <dgm:spPr/>
      <dgm:t>
        <a:bodyPr/>
        <a:lstStyle/>
        <a:p>
          <a:endParaRPr lang="en-US"/>
        </a:p>
      </dgm:t>
    </dgm:pt>
    <dgm:pt modelId="{7D4AEE36-1FF5-486F-831B-1F1F9A98F309}" type="sibTrans" cxnId="{F7A7D3C7-98AF-4E52-961C-662D381F409F}">
      <dgm:prSet/>
      <dgm:spPr/>
      <dgm:t>
        <a:bodyPr/>
        <a:lstStyle/>
        <a:p>
          <a:endParaRPr lang="en-US"/>
        </a:p>
      </dgm:t>
    </dgm:pt>
    <dgm:pt modelId="{8C842834-5652-47CB-BEEF-B088CC0134A2}">
      <dgm:prSet phldrT="[Text]" custT="1"/>
      <dgm:spPr>
        <a:solidFill>
          <a:schemeClr val="bg1">
            <a:lumMod val="50000"/>
          </a:schemeClr>
        </a:solidFill>
      </dgm:spPr>
      <dgm:t>
        <a:bodyPr/>
        <a:lstStyle/>
        <a:p>
          <a:pPr marL="0" marR="0" indent="0" defTabSz="488950" eaLnBrk="1" fontAlgn="auto" latinLnBrk="0" hangingPunct="1">
            <a:lnSpc>
              <a:spcPct val="90000"/>
            </a:lnSpc>
            <a:spcBef>
              <a:spcPct val="0"/>
            </a:spcBef>
            <a:spcAft>
              <a:spcPct val="35000"/>
            </a:spcAft>
            <a:buClrTx/>
            <a:buSzTx/>
            <a:buFontTx/>
            <a:buNone/>
            <a:tabLst/>
            <a:defRPr/>
          </a:pPr>
          <a:r>
            <a:rPr lang="en-US" sz="1400" dirty="0" smtClean="0"/>
            <a:t>Multi bunches</a:t>
          </a:r>
        </a:p>
      </dgm:t>
    </dgm:pt>
    <dgm:pt modelId="{E6DC004E-FAAA-46FF-9687-1CA68859B0C0}" type="parTrans" cxnId="{9FD157C2-155C-4960-B22C-4B2C866FC4A7}">
      <dgm:prSet/>
      <dgm:spPr/>
      <dgm:t>
        <a:bodyPr/>
        <a:lstStyle/>
        <a:p>
          <a:endParaRPr lang="en-US"/>
        </a:p>
      </dgm:t>
    </dgm:pt>
    <dgm:pt modelId="{577C614C-7531-4694-B212-4BBBE1B1C100}" type="sibTrans" cxnId="{9FD157C2-155C-4960-B22C-4B2C866FC4A7}">
      <dgm:prSet/>
      <dgm:spPr/>
      <dgm:t>
        <a:bodyPr/>
        <a:lstStyle/>
        <a:p>
          <a:endParaRPr lang="en-US"/>
        </a:p>
      </dgm:t>
    </dgm:pt>
    <dgm:pt modelId="{95C88794-E2B3-4E6C-A896-1D55F7F62CF3}">
      <dgm:prSet phldrT="[Text]" custT="1"/>
      <dgm:spPr>
        <a:solidFill>
          <a:schemeClr val="bg1">
            <a:lumMod val="50000"/>
          </a:schemeClr>
        </a:solidFill>
      </dgm:spPr>
      <dgm:t>
        <a:bodyPr/>
        <a:lstStyle/>
        <a:p>
          <a:r>
            <a:rPr lang="en-US" sz="1400" dirty="0" smtClean="0"/>
            <a:t>Polarization control</a:t>
          </a:r>
          <a:endParaRPr lang="en-US" sz="1400" dirty="0"/>
        </a:p>
      </dgm:t>
    </dgm:pt>
    <dgm:pt modelId="{A5BE07C0-1B51-4DEA-AAF7-E121A51C4681}" type="parTrans" cxnId="{4040B0EF-AC74-4BE7-B3A6-E9CC8002F466}">
      <dgm:prSet/>
      <dgm:spPr/>
      <dgm:t>
        <a:bodyPr/>
        <a:lstStyle/>
        <a:p>
          <a:endParaRPr lang="en-US"/>
        </a:p>
      </dgm:t>
    </dgm:pt>
    <dgm:pt modelId="{CED86969-FC6E-47C6-B973-7A0E6B0A9AC3}" type="sibTrans" cxnId="{4040B0EF-AC74-4BE7-B3A6-E9CC8002F466}">
      <dgm:prSet/>
      <dgm:spPr/>
      <dgm:t>
        <a:bodyPr/>
        <a:lstStyle/>
        <a:p>
          <a:endParaRPr lang="en-US"/>
        </a:p>
      </dgm:t>
    </dgm:pt>
    <dgm:pt modelId="{A709671B-6DD2-4D39-9571-0EEB5199760D}">
      <dgm:prSet phldrT="[Text]" custT="1"/>
      <dgm:spPr>
        <a:solidFill>
          <a:schemeClr val="bg1">
            <a:lumMod val="50000"/>
          </a:schemeClr>
        </a:solidFill>
      </dgm:spPr>
      <dgm:t>
        <a:bodyPr/>
        <a:lstStyle/>
        <a:p>
          <a:pPr marL="0" marR="0" indent="0" defTabSz="444500" eaLnBrk="1" fontAlgn="auto" latinLnBrk="0" hangingPunct="1">
            <a:lnSpc>
              <a:spcPct val="90000"/>
            </a:lnSpc>
            <a:spcBef>
              <a:spcPct val="0"/>
            </a:spcBef>
            <a:spcAft>
              <a:spcPct val="35000"/>
            </a:spcAft>
            <a:buClrTx/>
            <a:buSzTx/>
            <a:buFontTx/>
            <a:buNone/>
            <a:tabLst/>
            <a:defRPr/>
          </a:pPr>
          <a:r>
            <a:rPr lang="en-US" sz="1400" dirty="0" smtClean="0"/>
            <a:t>Fast x-ray switching</a:t>
          </a:r>
        </a:p>
      </dgm:t>
    </dgm:pt>
    <dgm:pt modelId="{3912A15F-C605-437C-9DD3-8CC69B053DC3}" type="parTrans" cxnId="{7C495A16-9630-410E-98CD-4C41EF7D914F}">
      <dgm:prSet/>
      <dgm:spPr/>
      <dgm:t>
        <a:bodyPr/>
        <a:lstStyle/>
        <a:p>
          <a:endParaRPr lang="en-US"/>
        </a:p>
      </dgm:t>
    </dgm:pt>
    <dgm:pt modelId="{DEA13517-CF40-44FE-B44A-D5441E5AEEE7}" type="sibTrans" cxnId="{7C495A16-9630-410E-98CD-4C41EF7D914F}">
      <dgm:prSet/>
      <dgm:spPr/>
      <dgm:t>
        <a:bodyPr/>
        <a:lstStyle/>
        <a:p>
          <a:endParaRPr lang="en-US"/>
        </a:p>
      </dgm:t>
    </dgm:pt>
    <dgm:pt modelId="{87F7C756-E475-49BF-B93A-4ECCD4D54FA3}" type="pres">
      <dgm:prSet presAssocID="{D2B144B9-3763-43F2-A632-CF79167B70E1}" presName="cycle" presStyleCnt="0">
        <dgm:presLayoutVars>
          <dgm:dir/>
          <dgm:resizeHandles val="exact"/>
        </dgm:presLayoutVars>
      </dgm:prSet>
      <dgm:spPr/>
      <dgm:t>
        <a:bodyPr/>
        <a:lstStyle/>
        <a:p>
          <a:endParaRPr lang="en-US"/>
        </a:p>
      </dgm:t>
    </dgm:pt>
    <dgm:pt modelId="{61BD9EED-D236-4010-AF0A-5A8C1B5D270E}" type="pres">
      <dgm:prSet presAssocID="{941FE961-D900-4C9E-A651-2C2E6CED0719}" presName="node" presStyleLbl="node1" presStyleIdx="0" presStyleCnt="6" custAng="0" custRadScaleRad="100085" custRadScaleInc="743">
        <dgm:presLayoutVars>
          <dgm:bulletEnabled val="1"/>
        </dgm:presLayoutVars>
      </dgm:prSet>
      <dgm:spPr/>
      <dgm:t>
        <a:bodyPr/>
        <a:lstStyle/>
        <a:p>
          <a:endParaRPr lang="en-US"/>
        </a:p>
      </dgm:t>
    </dgm:pt>
    <dgm:pt modelId="{AE9328DE-5441-409E-83C6-F99AD2839941}" type="pres">
      <dgm:prSet presAssocID="{263230C5-AD53-42B0-A745-AF81F0599070}" presName="sibTrans" presStyleLbl="sibTrans2D1" presStyleIdx="0" presStyleCnt="6" custAng="0"/>
      <dgm:spPr/>
      <dgm:t>
        <a:bodyPr/>
        <a:lstStyle/>
        <a:p>
          <a:endParaRPr lang="en-US"/>
        </a:p>
      </dgm:t>
    </dgm:pt>
    <dgm:pt modelId="{99B9983F-08D2-48B5-9602-869CAEE98A9E}" type="pres">
      <dgm:prSet presAssocID="{263230C5-AD53-42B0-A745-AF81F0599070}" presName="connectorText" presStyleLbl="sibTrans2D1" presStyleIdx="0" presStyleCnt="6"/>
      <dgm:spPr/>
      <dgm:t>
        <a:bodyPr/>
        <a:lstStyle/>
        <a:p>
          <a:endParaRPr lang="en-US"/>
        </a:p>
      </dgm:t>
    </dgm:pt>
    <dgm:pt modelId="{C0F45058-8EE5-4D29-AFED-4248E0292ADC}" type="pres">
      <dgm:prSet presAssocID="{17049293-3941-43EA-9B5C-D733BFB02FF8}" presName="node" presStyleLbl="node1" presStyleIdx="1" presStyleCnt="6" custAng="0" custScaleX="105138" custScaleY="102991">
        <dgm:presLayoutVars>
          <dgm:bulletEnabled val="1"/>
        </dgm:presLayoutVars>
      </dgm:prSet>
      <dgm:spPr/>
      <dgm:t>
        <a:bodyPr/>
        <a:lstStyle/>
        <a:p>
          <a:endParaRPr lang="en-US"/>
        </a:p>
      </dgm:t>
    </dgm:pt>
    <dgm:pt modelId="{10195B45-1C56-402C-B337-591EB3D76161}" type="pres">
      <dgm:prSet presAssocID="{818A085F-2B54-45B2-8404-3DDA6C3FB980}" presName="sibTrans" presStyleLbl="sibTrans2D1" presStyleIdx="1" presStyleCnt="6" custAng="0"/>
      <dgm:spPr/>
      <dgm:t>
        <a:bodyPr/>
        <a:lstStyle/>
        <a:p>
          <a:endParaRPr lang="en-US"/>
        </a:p>
      </dgm:t>
    </dgm:pt>
    <dgm:pt modelId="{373AA5F2-60A5-4C1B-85A8-572126EE6FED}" type="pres">
      <dgm:prSet presAssocID="{818A085F-2B54-45B2-8404-3DDA6C3FB980}" presName="connectorText" presStyleLbl="sibTrans2D1" presStyleIdx="1" presStyleCnt="6"/>
      <dgm:spPr/>
      <dgm:t>
        <a:bodyPr/>
        <a:lstStyle/>
        <a:p>
          <a:endParaRPr lang="en-US"/>
        </a:p>
      </dgm:t>
    </dgm:pt>
    <dgm:pt modelId="{4BD2EA31-328F-452B-8151-D8992BC81C42}" type="pres">
      <dgm:prSet presAssocID="{31A6DBC1-AE35-42AC-BDFF-F0C395B335D0}" presName="node" presStyleLbl="node1" presStyleIdx="2" presStyleCnt="6" custAng="0">
        <dgm:presLayoutVars>
          <dgm:bulletEnabled val="1"/>
        </dgm:presLayoutVars>
      </dgm:prSet>
      <dgm:spPr/>
      <dgm:t>
        <a:bodyPr/>
        <a:lstStyle/>
        <a:p>
          <a:endParaRPr lang="en-US"/>
        </a:p>
      </dgm:t>
    </dgm:pt>
    <dgm:pt modelId="{01F1C275-DA62-4492-B2FF-7B8F664104F1}" type="pres">
      <dgm:prSet presAssocID="{7D4AEE36-1FF5-486F-831B-1F1F9A98F309}" presName="sibTrans" presStyleLbl="sibTrans2D1" presStyleIdx="2" presStyleCnt="6" custAng="0"/>
      <dgm:spPr/>
      <dgm:t>
        <a:bodyPr/>
        <a:lstStyle/>
        <a:p>
          <a:endParaRPr lang="en-US"/>
        </a:p>
      </dgm:t>
    </dgm:pt>
    <dgm:pt modelId="{B3F54BDD-4DC4-4322-8D29-989AB785D3FC}" type="pres">
      <dgm:prSet presAssocID="{7D4AEE36-1FF5-486F-831B-1F1F9A98F309}" presName="connectorText" presStyleLbl="sibTrans2D1" presStyleIdx="2" presStyleCnt="6"/>
      <dgm:spPr/>
      <dgm:t>
        <a:bodyPr/>
        <a:lstStyle/>
        <a:p>
          <a:endParaRPr lang="en-US"/>
        </a:p>
      </dgm:t>
    </dgm:pt>
    <dgm:pt modelId="{A0293DC3-7317-40B2-A71C-7C110847A990}" type="pres">
      <dgm:prSet presAssocID="{8C842834-5652-47CB-BEEF-B088CC0134A2}" presName="node" presStyleLbl="node1" presStyleIdx="3" presStyleCnt="6" custAng="0">
        <dgm:presLayoutVars>
          <dgm:bulletEnabled val="1"/>
        </dgm:presLayoutVars>
      </dgm:prSet>
      <dgm:spPr/>
      <dgm:t>
        <a:bodyPr/>
        <a:lstStyle/>
        <a:p>
          <a:endParaRPr lang="en-US"/>
        </a:p>
      </dgm:t>
    </dgm:pt>
    <dgm:pt modelId="{5C5E456D-F726-495E-B1E1-EE9C29A8A9B2}" type="pres">
      <dgm:prSet presAssocID="{577C614C-7531-4694-B212-4BBBE1B1C100}" presName="sibTrans" presStyleLbl="sibTrans2D1" presStyleIdx="3" presStyleCnt="6" custAng="124663" custLinFactNeighborX="-31042" custLinFactNeighborY="17871"/>
      <dgm:spPr/>
      <dgm:t>
        <a:bodyPr/>
        <a:lstStyle/>
        <a:p>
          <a:endParaRPr lang="en-US"/>
        </a:p>
      </dgm:t>
    </dgm:pt>
    <dgm:pt modelId="{8390AA12-5BCD-43D1-9E36-C05440CF4BF9}" type="pres">
      <dgm:prSet presAssocID="{577C614C-7531-4694-B212-4BBBE1B1C100}" presName="connectorText" presStyleLbl="sibTrans2D1" presStyleIdx="3" presStyleCnt="6"/>
      <dgm:spPr/>
      <dgm:t>
        <a:bodyPr/>
        <a:lstStyle/>
        <a:p>
          <a:endParaRPr lang="en-US"/>
        </a:p>
      </dgm:t>
    </dgm:pt>
    <dgm:pt modelId="{E0AF568D-C1D6-4C5F-8207-A404571B34F1}" type="pres">
      <dgm:prSet presAssocID="{95C88794-E2B3-4E6C-A896-1D55F7F62CF3}" presName="node" presStyleLbl="node1" presStyleIdx="4" presStyleCnt="6" custAng="0" custScaleX="114347" custScaleY="109017">
        <dgm:presLayoutVars>
          <dgm:bulletEnabled val="1"/>
        </dgm:presLayoutVars>
      </dgm:prSet>
      <dgm:spPr/>
      <dgm:t>
        <a:bodyPr/>
        <a:lstStyle/>
        <a:p>
          <a:endParaRPr lang="en-US"/>
        </a:p>
      </dgm:t>
    </dgm:pt>
    <dgm:pt modelId="{A4D499D4-4E45-48B8-A080-C9BE1B598197}" type="pres">
      <dgm:prSet presAssocID="{CED86969-FC6E-47C6-B973-7A0E6B0A9AC3}" presName="sibTrans" presStyleLbl="sibTrans2D1" presStyleIdx="4" presStyleCnt="6" custAng="0"/>
      <dgm:spPr/>
      <dgm:t>
        <a:bodyPr/>
        <a:lstStyle/>
        <a:p>
          <a:endParaRPr lang="en-US"/>
        </a:p>
      </dgm:t>
    </dgm:pt>
    <dgm:pt modelId="{6F289E74-52C0-4E00-8707-4524ED520B3E}" type="pres">
      <dgm:prSet presAssocID="{CED86969-FC6E-47C6-B973-7A0E6B0A9AC3}" presName="connectorText" presStyleLbl="sibTrans2D1" presStyleIdx="4" presStyleCnt="6"/>
      <dgm:spPr/>
      <dgm:t>
        <a:bodyPr/>
        <a:lstStyle/>
        <a:p>
          <a:endParaRPr lang="en-US"/>
        </a:p>
      </dgm:t>
    </dgm:pt>
    <dgm:pt modelId="{612B4841-66E3-4A69-97D4-6FE57F29DAA2}" type="pres">
      <dgm:prSet presAssocID="{A709671B-6DD2-4D39-9571-0EEB5199760D}" presName="node" presStyleLbl="node1" presStyleIdx="5" presStyleCnt="6" custAng="0">
        <dgm:presLayoutVars>
          <dgm:bulletEnabled val="1"/>
        </dgm:presLayoutVars>
      </dgm:prSet>
      <dgm:spPr/>
      <dgm:t>
        <a:bodyPr/>
        <a:lstStyle/>
        <a:p>
          <a:endParaRPr lang="en-US"/>
        </a:p>
      </dgm:t>
    </dgm:pt>
    <dgm:pt modelId="{4D8C4D66-BB74-453D-B95D-E473F9CCDBC2}" type="pres">
      <dgm:prSet presAssocID="{DEA13517-CF40-44FE-B44A-D5441E5AEEE7}" presName="sibTrans" presStyleLbl="sibTrans2D1" presStyleIdx="5" presStyleCnt="6" custAng="21103513" custLinFactNeighborX="-37889" custLinFactNeighborY="-39705" custRadScaleRad="27100" custRadScaleInc="-2147483648"/>
      <dgm:spPr/>
      <dgm:t>
        <a:bodyPr/>
        <a:lstStyle/>
        <a:p>
          <a:endParaRPr lang="en-US"/>
        </a:p>
      </dgm:t>
    </dgm:pt>
    <dgm:pt modelId="{0EF8940D-3FD6-451F-9BE1-4207C34D7231}" type="pres">
      <dgm:prSet presAssocID="{DEA13517-CF40-44FE-B44A-D5441E5AEEE7}" presName="connectorText" presStyleLbl="sibTrans2D1" presStyleIdx="5" presStyleCnt="6"/>
      <dgm:spPr/>
      <dgm:t>
        <a:bodyPr/>
        <a:lstStyle/>
        <a:p>
          <a:endParaRPr lang="en-US"/>
        </a:p>
      </dgm:t>
    </dgm:pt>
  </dgm:ptLst>
  <dgm:cxnLst>
    <dgm:cxn modelId="{F7A7D3C7-98AF-4E52-961C-662D381F409F}" srcId="{D2B144B9-3763-43F2-A632-CF79167B70E1}" destId="{31A6DBC1-AE35-42AC-BDFF-F0C395B335D0}" srcOrd="2" destOrd="0" parTransId="{9F917E26-F50B-42DE-9C12-C5C5E8BA7304}" sibTransId="{7D4AEE36-1FF5-486F-831B-1F1F9A98F309}"/>
    <dgm:cxn modelId="{9591BC8F-474E-40DD-AF7B-78BF9EDC83AD}" type="presOf" srcId="{D2B144B9-3763-43F2-A632-CF79167B70E1}" destId="{87F7C756-E475-49BF-B93A-4ECCD4D54FA3}" srcOrd="0" destOrd="0" presId="urn:microsoft.com/office/officeart/2005/8/layout/cycle2"/>
    <dgm:cxn modelId="{CD575186-1055-47DB-A942-BC89893A6FC3}" type="presOf" srcId="{31A6DBC1-AE35-42AC-BDFF-F0C395B335D0}" destId="{4BD2EA31-328F-452B-8151-D8992BC81C42}" srcOrd="0" destOrd="0" presId="urn:microsoft.com/office/officeart/2005/8/layout/cycle2"/>
    <dgm:cxn modelId="{D4175C7A-01DE-47D6-BDD2-B5E28AD24DD0}" type="presOf" srcId="{941FE961-D900-4C9E-A651-2C2E6CED0719}" destId="{61BD9EED-D236-4010-AF0A-5A8C1B5D270E}" srcOrd="0" destOrd="0" presId="urn:microsoft.com/office/officeart/2005/8/layout/cycle2"/>
    <dgm:cxn modelId="{6AC9B753-CB77-4FE3-814B-C2DDA554E0C4}" type="presOf" srcId="{263230C5-AD53-42B0-A745-AF81F0599070}" destId="{99B9983F-08D2-48B5-9602-869CAEE98A9E}" srcOrd="1" destOrd="0" presId="urn:microsoft.com/office/officeart/2005/8/layout/cycle2"/>
    <dgm:cxn modelId="{34D0A497-DDE4-4EDF-B8BD-EDB006D8A6B0}" type="presOf" srcId="{DEA13517-CF40-44FE-B44A-D5441E5AEEE7}" destId="{4D8C4D66-BB74-453D-B95D-E473F9CCDBC2}" srcOrd="0" destOrd="0" presId="urn:microsoft.com/office/officeart/2005/8/layout/cycle2"/>
    <dgm:cxn modelId="{3FCE3FF3-91B1-47A7-9DFA-78AD646F5444}" type="presOf" srcId="{A709671B-6DD2-4D39-9571-0EEB5199760D}" destId="{612B4841-66E3-4A69-97D4-6FE57F29DAA2}" srcOrd="0" destOrd="0" presId="urn:microsoft.com/office/officeart/2005/8/layout/cycle2"/>
    <dgm:cxn modelId="{1A3DDD67-0C6E-4B86-9A08-580460D959BC}" type="presOf" srcId="{818A085F-2B54-45B2-8404-3DDA6C3FB980}" destId="{373AA5F2-60A5-4C1B-85A8-572126EE6FED}" srcOrd="1" destOrd="0" presId="urn:microsoft.com/office/officeart/2005/8/layout/cycle2"/>
    <dgm:cxn modelId="{ED830F22-CC45-4440-9EE5-D6BF2D974B1F}" type="presOf" srcId="{818A085F-2B54-45B2-8404-3DDA6C3FB980}" destId="{10195B45-1C56-402C-B337-591EB3D76161}" srcOrd="0" destOrd="0" presId="urn:microsoft.com/office/officeart/2005/8/layout/cycle2"/>
    <dgm:cxn modelId="{58759BCD-C14B-48D0-BA09-9C04A0C82C7C}" type="presOf" srcId="{CED86969-FC6E-47C6-B973-7A0E6B0A9AC3}" destId="{A4D499D4-4E45-48B8-A080-C9BE1B598197}" srcOrd="0" destOrd="0" presId="urn:microsoft.com/office/officeart/2005/8/layout/cycle2"/>
    <dgm:cxn modelId="{A7859DE9-C228-492F-8A4D-7B9B4C3BFF3D}" type="presOf" srcId="{577C614C-7531-4694-B212-4BBBE1B1C100}" destId="{5C5E456D-F726-495E-B1E1-EE9C29A8A9B2}" srcOrd="0" destOrd="0" presId="urn:microsoft.com/office/officeart/2005/8/layout/cycle2"/>
    <dgm:cxn modelId="{0035465B-7DA4-4668-856A-6045DC089A8B}" type="presOf" srcId="{263230C5-AD53-42B0-A745-AF81F0599070}" destId="{AE9328DE-5441-409E-83C6-F99AD2839941}" srcOrd="0" destOrd="0" presId="urn:microsoft.com/office/officeart/2005/8/layout/cycle2"/>
    <dgm:cxn modelId="{4862D49A-74FF-4FD7-ADE4-93B9BA0D7606}" srcId="{D2B144B9-3763-43F2-A632-CF79167B70E1}" destId="{941FE961-D900-4C9E-A651-2C2E6CED0719}" srcOrd="0" destOrd="0" parTransId="{27E485A4-9453-4899-B98B-9EB6AFF6E0C8}" sibTransId="{263230C5-AD53-42B0-A745-AF81F0599070}"/>
    <dgm:cxn modelId="{4C4A4759-E3DF-4C34-AFDA-E3C9B82C99F5}" srcId="{D2B144B9-3763-43F2-A632-CF79167B70E1}" destId="{17049293-3941-43EA-9B5C-D733BFB02FF8}" srcOrd="1" destOrd="0" parTransId="{438C0CF2-F3FA-4DA1-B504-E98426B3292A}" sibTransId="{818A085F-2B54-45B2-8404-3DDA6C3FB980}"/>
    <dgm:cxn modelId="{93121987-DC25-4328-AAC7-D3A7885B9E6A}" type="presOf" srcId="{95C88794-E2B3-4E6C-A896-1D55F7F62CF3}" destId="{E0AF568D-C1D6-4C5F-8207-A404571B34F1}" srcOrd="0" destOrd="0" presId="urn:microsoft.com/office/officeart/2005/8/layout/cycle2"/>
    <dgm:cxn modelId="{D8E0E1AC-C112-4DE1-BAE3-F9447D71C497}" type="presOf" srcId="{CED86969-FC6E-47C6-B973-7A0E6B0A9AC3}" destId="{6F289E74-52C0-4E00-8707-4524ED520B3E}" srcOrd="1" destOrd="0" presId="urn:microsoft.com/office/officeart/2005/8/layout/cycle2"/>
    <dgm:cxn modelId="{985300A2-3393-430B-932B-F03BC78480C1}" type="presOf" srcId="{577C614C-7531-4694-B212-4BBBE1B1C100}" destId="{8390AA12-5BCD-43D1-9E36-C05440CF4BF9}" srcOrd="1" destOrd="0" presId="urn:microsoft.com/office/officeart/2005/8/layout/cycle2"/>
    <dgm:cxn modelId="{A5EE9C21-3A66-4975-B8AE-EFE3998F7F5D}" type="presOf" srcId="{17049293-3941-43EA-9B5C-D733BFB02FF8}" destId="{C0F45058-8EE5-4D29-AFED-4248E0292ADC}" srcOrd="0" destOrd="0" presId="urn:microsoft.com/office/officeart/2005/8/layout/cycle2"/>
    <dgm:cxn modelId="{9FD157C2-155C-4960-B22C-4B2C866FC4A7}" srcId="{D2B144B9-3763-43F2-A632-CF79167B70E1}" destId="{8C842834-5652-47CB-BEEF-B088CC0134A2}" srcOrd="3" destOrd="0" parTransId="{E6DC004E-FAAA-46FF-9687-1CA68859B0C0}" sibTransId="{577C614C-7531-4694-B212-4BBBE1B1C100}"/>
    <dgm:cxn modelId="{00656334-BD65-4D1A-99F7-57051052D899}" type="presOf" srcId="{7D4AEE36-1FF5-486F-831B-1F1F9A98F309}" destId="{01F1C275-DA62-4492-B2FF-7B8F664104F1}" srcOrd="0" destOrd="0" presId="urn:microsoft.com/office/officeart/2005/8/layout/cycle2"/>
    <dgm:cxn modelId="{5E65A070-1481-4DAA-8529-C39F9873A180}" type="presOf" srcId="{8C842834-5652-47CB-BEEF-B088CC0134A2}" destId="{A0293DC3-7317-40B2-A71C-7C110847A990}" srcOrd="0" destOrd="0" presId="urn:microsoft.com/office/officeart/2005/8/layout/cycle2"/>
    <dgm:cxn modelId="{F689EB60-3A39-4DE3-A31A-FAB7E19B7223}" type="presOf" srcId="{7D4AEE36-1FF5-486F-831B-1F1F9A98F309}" destId="{B3F54BDD-4DC4-4322-8D29-989AB785D3FC}" srcOrd="1" destOrd="0" presId="urn:microsoft.com/office/officeart/2005/8/layout/cycle2"/>
    <dgm:cxn modelId="{4040B0EF-AC74-4BE7-B3A6-E9CC8002F466}" srcId="{D2B144B9-3763-43F2-A632-CF79167B70E1}" destId="{95C88794-E2B3-4E6C-A896-1D55F7F62CF3}" srcOrd="4" destOrd="0" parTransId="{A5BE07C0-1B51-4DEA-AAF7-E121A51C4681}" sibTransId="{CED86969-FC6E-47C6-B973-7A0E6B0A9AC3}"/>
    <dgm:cxn modelId="{AB6BFFCA-C45E-4CF6-8D8F-C7AEF6BD1FC1}" type="presOf" srcId="{DEA13517-CF40-44FE-B44A-D5441E5AEEE7}" destId="{0EF8940D-3FD6-451F-9BE1-4207C34D7231}" srcOrd="1" destOrd="0" presId="urn:microsoft.com/office/officeart/2005/8/layout/cycle2"/>
    <dgm:cxn modelId="{7C495A16-9630-410E-98CD-4C41EF7D914F}" srcId="{D2B144B9-3763-43F2-A632-CF79167B70E1}" destId="{A709671B-6DD2-4D39-9571-0EEB5199760D}" srcOrd="5" destOrd="0" parTransId="{3912A15F-C605-437C-9DD3-8CC69B053DC3}" sibTransId="{DEA13517-CF40-44FE-B44A-D5441E5AEEE7}"/>
    <dgm:cxn modelId="{8D2B4270-71B1-4D86-94B9-B47D5AEF3071}" type="presParOf" srcId="{87F7C756-E475-49BF-B93A-4ECCD4D54FA3}" destId="{61BD9EED-D236-4010-AF0A-5A8C1B5D270E}" srcOrd="0" destOrd="0" presId="urn:microsoft.com/office/officeart/2005/8/layout/cycle2"/>
    <dgm:cxn modelId="{D5567C88-D40D-4394-9A35-C17E40D43AA4}" type="presParOf" srcId="{87F7C756-E475-49BF-B93A-4ECCD4D54FA3}" destId="{AE9328DE-5441-409E-83C6-F99AD2839941}" srcOrd="1" destOrd="0" presId="urn:microsoft.com/office/officeart/2005/8/layout/cycle2"/>
    <dgm:cxn modelId="{A80061EF-4036-4AD1-AE03-2DE5102A8913}" type="presParOf" srcId="{AE9328DE-5441-409E-83C6-F99AD2839941}" destId="{99B9983F-08D2-48B5-9602-869CAEE98A9E}" srcOrd="0" destOrd="0" presId="urn:microsoft.com/office/officeart/2005/8/layout/cycle2"/>
    <dgm:cxn modelId="{FE2D0B94-F95B-4643-A6B1-BC50C3481C2D}" type="presParOf" srcId="{87F7C756-E475-49BF-B93A-4ECCD4D54FA3}" destId="{C0F45058-8EE5-4D29-AFED-4248E0292ADC}" srcOrd="2" destOrd="0" presId="urn:microsoft.com/office/officeart/2005/8/layout/cycle2"/>
    <dgm:cxn modelId="{5E17BA75-9A75-45E7-85BD-143BF5ABF43D}" type="presParOf" srcId="{87F7C756-E475-49BF-B93A-4ECCD4D54FA3}" destId="{10195B45-1C56-402C-B337-591EB3D76161}" srcOrd="3" destOrd="0" presId="urn:microsoft.com/office/officeart/2005/8/layout/cycle2"/>
    <dgm:cxn modelId="{AED70B02-5A98-443B-AD75-511255633CF3}" type="presParOf" srcId="{10195B45-1C56-402C-B337-591EB3D76161}" destId="{373AA5F2-60A5-4C1B-85A8-572126EE6FED}" srcOrd="0" destOrd="0" presId="urn:microsoft.com/office/officeart/2005/8/layout/cycle2"/>
    <dgm:cxn modelId="{B6F153ED-C9E0-4376-A25A-85AAE190166A}" type="presParOf" srcId="{87F7C756-E475-49BF-B93A-4ECCD4D54FA3}" destId="{4BD2EA31-328F-452B-8151-D8992BC81C42}" srcOrd="4" destOrd="0" presId="urn:microsoft.com/office/officeart/2005/8/layout/cycle2"/>
    <dgm:cxn modelId="{11D41F74-050D-47A5-A0E1-3E03470DB818}" type="presParOf" srcId="{87F7C756-E475-49BF-B93A-4ECCD4D54FA3}" destId="{01F1C275-DA62-4492-B2FF-7B8F664104F1}" srcOrd="5" destOrd="0" presId="urn:microsoft.com/office/officeart/2005/8/layout/cycle2"/>
    <dgm:cxn modelId="{197C0617-D4EE-4B18-9C9F-69CC5790D95A}" type="presParOf" srcId="{01F1C275-DA62-4492-B2FF-7B8F664104F1}" destId="{B3F54BDD-4DC4-4322-8D29-989AB785D3FC}" srcOrd="0" destOrd="0" presId="urn:microsoft.com/office/officeart/2005/8/layout/cycle2"/>
    <dgm:cxn modelId="{6573A68D-DB2C-4324-BC9B-10AEE14875A4}" type="presParOf" srcId="{87F7C756-E475-49BF-B93A-4ECCD4D54FA3}" destId="{A0293DC3-7317-40B2-A71C-7C110847A990}" srcOrd="6" destOrd="0" presId="urn:microsoft.com/office/officeart/2005/8/layout/cycle2"/>
    <dgm:cxn modelId="{A43D4AF2-59DF-477E-B2A0-C251CC89CDE0}" type="presParOf" srcId="{87F7C756-E475-49BF-B93A-4ECCD4D54FA3}" destId="{5C5E456D-F726-495E-B1E1-EE9C29A8A9B2}" srcOrd="7" destOrd="0" presId="urn:microsoft.com/office/officeart/2005/8/layout/cycle2"/>
    <dgm:cxn modelId="{B8185635-4795-4218-9F59-D91C40E6EF0D}" type="presParOf" srcId="{5C5E456D-F726-495E-B1E1-EE9C29A8A9B2}" destId="{8390AA12-5BCD-43D1-9E36-C05440CF4BF9}" srcOrd="0" destOrd="0" presId="urn:microsoft.com/office/officeart/2005/8/layout/cycle2"/>
    <dgm:cxn modelId="{79B22CDC-FD7F-4EBA-BD1E-5EF8A84DE2BF}" type="presParOf" srcId="{87F7C756-E475-49BF-B93A-4ECCD4D54FA3}" destId="{E0AF568D-C1D6-4C5F-8207-A404571B34F1}" srcOrd="8" destOrd="0" presId="urn:microsoft.com/office/officeart/2005/8/layout/cycle2"/>
    <dgm:cxn modelId="{61480B22-3174-4ED5-9C3B-9049CB3A4221}" type="presParOf" srcId="{87F7C756-E475-49BF-B93A-4ECCD4D54FA3}" destId="{A4D499D4-4E45-48B8-A080-C9BE1B598197}" srcOrd="9" destOrd="0" presId="urn:microsoft.com/office/officeart/2005/8/layout/cycle2"/>
    <dgm:cxn modelId="{CAD50A86-2319-4235-A611-C86CEB6C5521}" type="presParOf" srcId="{A4D499D4-4E45-48B8-A080-C9BE1B598197}" destId="{6F289E74-52C0-4E00-8707-4524ED520B3E}" srcOrd="0" destOrd="0" presId="urn:microsoft.com/office/officeart/2005/8/layout/cycle2"/>
    <dgm:cxn modelId="{FEA2DED3-16A4-43A6-AADD-9B3D95851273}" type="presParOf" srcId="{87F7C756-E475-49BF-B93A-4ECCD4D54FA3}" destId="{612B4841-66E3-4A69-97D4-6FE57F29DAA2}" srcOrd="10" destOrd="0" presId="urn:microsoft.com/office/officeart/2005/8/layout/cycle2"/>
    <dgm:cxn modelId="{4CC2929A-CD05-44AA-961F-7BDD45AAD0C1}" type="presParOf" srcId="{87F7C756-E475-49BF-B93A-4ECCD4D54FA3}" destId="{4D8C4D66-BB74-453D-B95D-E473F9CCDBC2}" srcOrd="11" destOrd="0" presId="urn:microsoft.com/office/officeart/2005/8/layout/cycle2"/>
    <dgm:cxn modelId="{EE0E778E-6819-4572-A8BD-2D063E0CBA01}" type="presParOf" srcId="{4D8C4D66-BB74-453D-B95D-E473F9CCDBC2}" destId="{0EF8940D-3FD6-451F-9BE1-4207C34D7231}" srcOrd="0" destOrd="0" presId="urn:microsoft.com/office/officeart/2005/8/layout/cycle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289A09-1C3D-4093-B990-F14109349954}">
      <dsp:nvSpPr>
        <dsp:cNvPr id="0" name=""/>
        <dsp:cNvSpPr/>
      </dsp:nvSpPr>
      <dsp:spPr>
        <a:xfrm>
          <a:off x="3563224" y="2457"/>
          <a:ext cx="1484151" cy="96469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More photons in &lt;5fsec</a:t>
          </a:r>
          <a:endParaRPr lang="en-US" sz="1600" kern="1200" dirty="0"/>
        </a:p>
      </dsp:txBody>
      <dsp:txXfrm>
        <a:off x="3563224" y="2457"/>
        <a:ext cx="1484151" cy="964698"/>
      </dsp:txXfrm>
    </dsp:sp>
    <dsp:sp modelId="{618653B5-6B8E-4756-B089-CE4733E4B503}">
      <dsp:nvSpPr>
        <dsp:cNvPr id="0" name=""/>
        <dsp:cNvSpPr/>
      </dsp:nvSpPr>
      <dsp:spPr>
        <a:xfrm>
          <a:off x="2374999" y="484806"/>
          <a:ext cx="3860600" cy="3860600"/>
        </a:xfrm>
        <a:custGeom>
          <a:avLst/>
          <a:gdLst/>
          <a:ahLst/>
          <a:cxnLst/>
          <a:rect l="0" t="0" r="0" b="0"/>
          <a:pathLst>
            <a:path>
              <a:moveTo>
                <a:pt x="2682608" y="152635"/>
              </a:moveTo>
              <a:arcTo wR="1930300" hR="1930300" stAng="17576286" swAng="1965165"/>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EE6D547E-4103-4C91-8330-13B914FEA150}">
      <dsp:nvSpPr>
        <dsp:cNvPr id="0" name=""/>
        <dsp:cNvSpPr/>
      </dsp:nvSpPr>
      <dsp:spPr>
        <a:xfrm>
          <a:off x="5399048" y="1336262"/>
          <a:ext cx="1484151" cy="96469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More photons per phase space </a:t>
          </a:r>
          <a:endParaRPr lang="en-US" sz="1600" kern="1200" dirty="0"/>
        </a:p>
      </dsp:txBody>
      <dsp:txXfrm>
        <a:off x="5399048" y="1336262"/>
        <a:ext cx="1484151" cy="964698"/>
      </dsp:txXfrm>
    </dsp:sp>
    <dsp:sp modelId="{DA07CBDC-E5F6-468B-B51B-335F34B03E74}">
      <dsp:nvSpPr>
        <dsp:cNvPr id="0" name=""/>
        <dsp:cNvSpPr/>
      </dsp:nvSpPr>
      <dsp:spPr>
        <a:xfrm>
          <a:off x="2374999" y="484806"/>
          <a:ext cx="3860600" cy="3860600"/>
        </a:xfrm>
        <a:custGeom>
          <a:avLst/>
          <a:gdLst/>
          <a:ahLst/>
          <a:cxnLst/>
          <a:rect l="0" t="0" r="0" b="0"/>
          <a:pathLst>
            <a:path>
              <a:moveTo>
                <a:pt x="3857914" y="1828507"/>
              </a:moveTo>
              <a:arcTo wR="1930300" hR="1930300" stAng="21418629" swAng="2199091"/>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664078B-9B40-4DCC-BFBE-F09025E7A6BD}">
      <dsp:nvSpPr>
        <dsp:cNvPr id="0" name=""/>
        <dsp:cNvSpPr/>
      </dsp:nvSpPr>
      <dsp:spPr>
        <a:xfrm>
          <a:off x="4697826" y="3494403"/>
          <a:ext cx="1484151" cy="96469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More photons per </a:t>
          </a:r>
          <a:r>
            <a:rPr lang="en-US" sz="1600" kern="1200" dirty="0" smtClean="0">
              <a:latin typeface="Symbol" pitchFamily="18" charset="2"/>
            </a:rPr>
            <a:t>D</a:t>
          </a:r>
          <a:r>
            <a:rPr lang="en-US" sz="1600" kern="1200" dirty="0" smtClean="0"/>
            <a:t>E/E</a:t>
          </a:r>
        </a:p>
      </dsp:txBody>
      <dsp:txXfrm>
        <a:off x="4697826" y="3494403"/>
        <a:ext cx="1484151" cy="964698"/>
      </dsp:txXfrm>
    </dsp:sp>
    <dsp:sp modelId="{3B15F4B0-3AAE-4B7B-B4DE-C433EA3D3C4D}">
      <dsp:nvSpPr>
        <dsp:cNvPr id="0" name=""/>
        <dsp:cNvSpPr/>
      </dsp:nvSpPr>
      <dsp:spPr>
        <a:xfrm>
          <a:off x="2374999" y="484806"/>
          <a:ext cx="3860600" cy="3860600"/>
        </a:xfrm>
        <a:custGeom>
          <a:avLst/>
          <a:gdLst/>
          <a:ahLst/>
          <a:cxnLst/>
          <a:rect l="0" t="0" r="0" b="0"/>
          <a:pathLst>
            <a:path>
              <a:moveTo>
                <a:pt x="2315136" y="3821849"/>
              </a:moveTo>
              <a:arcTo wR="1930300" hR="1930300" stAng="4710006" swAng="1379988"/>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525F4BDF-6B3A-4215-99C5-B39D812EA8A5}">
      <dsp:nvSpPr>
        <dsp:cNvPr id="0" name=""/>
        <dsp:cNvSpPr/>
      </dsp:nvSpPr>
      <dsp:spPr>
        <a:xfrm>
          <a:off x="2428622" y="3494403"/>
          <a:ext cx="1484151" cy="96469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More photons per pulse</a:t>
          </a:r>
        </a:p>
      </dsp:txBody>
      <dsp:txXfrm>
        <a:off x="2428622" y="3494403"/>
        <a:ext cx="1484151" cy="964698"/>
      </dsp:txXfrm>
    </dsp:sp>
    <dsp:sp modelId="{6359292A-4C7D-4C25-A35E-15A156CE3D01}">
      <dsp:nvSpPr>
        <dsp:cNvPr id="0" name=""/>
        <dsp:cNvSpPr/>
      </dsp:nvSpPr>
      <dsp:spPr>
        <a:xfrm>
          <a:off x="2374999" y="484806"/>
          <a:ext cx="3860600" cy="3860600"/>
        </a:xfrm>
        <a:custGeom>
          <a:avLst/>
          <a:gdLst/>
          <a:ahLst/>
          <a:cxnLst/>
          <a:rect l="0" t="0" r="0" b="0"/>
          <a:pathLst>
            <a:path>
              <a:moveTo>
                <a:pt x="323046" y="2999316"/>
              </a:moveTo>
              <a:arcTo wR="1930300" hR="1930300" stAng="8782280" swAng="2199091"/>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23EACFA9-AECD-4FDC-9C9E-7D5EE3B181BB}">
      <dsp:nvSpPr>
        <dsp:cNvPr id="0" name=""/>
        <dsp:cNvSpPr/>
      </dsp:nvSpPr>
      <dsp:spPr>
        <a:xfrm>
          <a:off x="1727399" y="1336262"/>
          <a:ext cx="1484151" cy="96469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More photon control </a:t>
          </a:r>
          <a:endParaRPr lang="en-US" sz="1600" kern="1200" dirty="0"/>
        </a:p>
      </dsp:txBody>
      <dsp:txXfrm>
        <a:off x="1727399" y="1336262"/>
        <a:ext cx="1484151" cy="964698"/>
      </dsp:txXfrm>
    </dsp:sp>
    <dsp:sp modelId="{9C23C2B1-535B-4214-87E2-AD62F010764E}">
      <dsp:nvSpPr>
        <dsp:cNvPr id="0" name=""/>
        <dsp:cNvSpPr/>
      </dsp:nvSpPr>
      <dsp:spPr>
        <a:xfrm>
          <a:off x="2374999" y="484806"/>
          <a:ext cx="3860600" cy="3860600"/>
        </a:xfrm>
        <a:custGeom>
          <a:avLst/>
          <a:gdLst/>
          <a:ahLst/>
          <a:cxnLst/>
          <a:rect l="0" t="0" r="0" b="0"/>
          <a:pathLst>
            <a:path>
              <a:moveTo>
                <a:pt x="335856" y="842270"/>
              </a:moveTo>
              <a:arcTo wR="1930300" hR="1930300" stAng="12858550" swAng="1965165"/>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BD9EED-D236-4010-AF0A-5A8C1B5D270E}">
      <dsp:nvSpPr>
        <dsp:cNvPr id="0" name=""/>
        <dsp:cNvSpPr/>
      </dsp:nvSpPr>
      <dsp:spPr>
        <a:xfrm>
          <a:off x="4190995" y="0"/>
          <a:ext cx="1293911" cy="129391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Brighter e- beams</a:t>
          </a:r>
          <a:endParaRPr lang="en-US" sz="1400" kern="1200" dirty="0"/>
        </a:p>
      </dsp:txBody>
      <dsp:txXfrm>
        <a:off x="4190995" y="0"/>
        <a:ext cx="1293911" cy="1293911"/>
      </dsp:txXfrm>
    </dsp:sp>
    <dsp:sp modelId="{AE9328DE-5441-409E-83C6-F99AD2839941}">
      <dsp:nvSpPr>
        <dsp:cNvPr id="0" name=""/>
        <dsp:cNvSpPr/>
      </dsp:nvSpPr>
      <dsp:spPr>
        <a:xfrm rot="1809221">
          <a:off x="5491978" y="902910"/>
          <a:ext cx="324847" cy="436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809221">
        <a:off x="5491978" y="902910"/>
        <a:ext cx="324847" cy="436695"/>
      </dsp:txXfrm>
    </dsp:sp>
    <dsp:sp modelId="{C0F45058-8EE5-4D29-AFED-4248E0292ADC}">
      <dsp:nvSpPr>
        <dsp:cNvPr id="0" name=""/>
        <dsp:cNvSpPr/>
      </dsp:nvSpPr>
      <dsp:spPr>
        <a:xfrm>
          <a:off x="5832198" y="953387"/>
          <a:ext cx="1360392" cy="1332612"/>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err="1" smtClean="0"/>
            <a:t>fsec</a:t>
          </a:r>
          <a:r>
            <a:rPr lang="en-US" sz="1400" kern="1200" dirty="0" smtClean="0"/>
            <a:t> diagnostics</a:t>
          </a:r>
        </a:p>
      </dsp:txBody>
      <dsp:txXfrm>
        <a:off x="5832198" y="953387"/>
        <a:ext cx="1360392" cy="1332612"/>
      </dsp:txXfrm>
    </dsp:sp>
    <dsp:sp modelId="{10195B45-1C56-402C-B337-591EB3D76161}">
      <dsp:nvSpPr>
        <dsp:cNvPr id="0" name=""/>
        <dsp:cNvSpPr/>
      </dsp:nvSpPr>
      <dsp:spPr>
        <a:xfrm rot="5400000">
          <a:off x="6345722" y="2372693"/>
          <a:ext cx="333343" cy="436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6345722" y="2372693"/>
        <a:ext cx="333343" cy="436695"/>
      </dsp:txXfrm>
    </dsp:sp>
    <dsp:sp modelId="{4BD2EA31-328F-452B-8151-D8992BC81C42}">
      <dsp:nvSpPr>
        <dsp:cNvPr id="0" name=""/>
        <dsp:cNvSpPr/>
      </dsp:nvSpPr>
      <dsp:spPr>
        <a:xfrm>
          <a:off x="5865438" y="2914950"/>
          <a:ext cx="1293911" cy="129391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t>Seeding</a:t>
          </a:r>
        </a:p>
      </dsp:txBody>
      <dsp:txXfrm>
        <a:off x="5865438" y="2914950"/>
        <a:ext cx="1293911" cy="1293911"/>
      </dsp:txXfrm>
    </dsp:sp>
    <dsp:sp modelId="{01F1C275-DA62-4492-B2FF-7B8F664104F1}">
      <dsp:nvSpPr>
        <dsp:cNvPr id="0" name=""/>
        <dsp:cNvSpPr/>
      </dsp:nvSpPr>
      <dsp:spPr>
        <a:xfrm rot="9000000">
          <a:off x="5508013" y="3824249"/>
          <a:ext cx="343599" cy="436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9000000">
        <a:off x="5508013" y="3824249"/>
        <a:ext cx="343599" cy="436695"/>
      </dsp:txXfrm>
    </dsp:sp>
    <dsp:sp modelId="{A0293DC3-7317-40B2-A71C-7C110847A990}">
      <dsp:nvSpPr>
        <dsp:cNvPr id="0" name=""/>
        <dsp:cNvSpPr/>
      </dsp:nvSpPr>
      <dsp:spPr>
        <a:xfrm>
          <a:off x="4183433" y="3886056"/>
          <a:ext cx="1293911" cy="129391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lang="en-US" sz="1400" kern="1200" dirty="0" smtClean="0"/>
            <a:t>Multi bunches</a:t>
          </a:r>
        </a:p>
      </dsp:txBody>
      <dsp:txXfrm>
        <a:off x="4183433" y="3886056"/>
        <a:ext cx="1293911" cy="1293911"/>
      </dsp:txXfrm>
    </dsp:sp>
    <dsp:sp modelId="{5C5E456D-F726-495E-B1E1-EE9C29A8A9B2}">
      <dsp:nvSpPr>
        <dsp:cNvPr id="0" name=""/>
        <dsp:cNvSpPr/>
      </dsp:nvSpPr>
      <dsp:spPr>
        <a:xfrm rot="12724663">
          <a:off x="3790476" y="3932319"/>
          <a:ext cx="299224" cy="436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2724663">
        <a:off x="3790476" y="3932319"/>
        <a:ext cx="299224" cy="436695"/>
      </dsp:txXfrm>
    </dsp:sp>
    <dsp:sp modelId="{E0AF568D-C1D6-4C5F-8207-A404571B34F1}">
      <dsp:nvSpPr>
        <dsp:cNvPr id="0" name=""/>
        <dsp:cNvSpPr/>
      </dsp:nvSpPr>
      <dsp:spPr>
        <a:xfrm>
          <a:off x="2408608" y="2856614"/>
          <a:ext cx="1479549" cy="1410583"/>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Polarization control</a:t>
          </a:r>
          <a:endParaRPr lang="en-US" sz="1400" kern="1200" dirty="0"/>
        </a:p>
      </dsp:txBody>
      <dsp:txXfrm>
        <a:off x="2408608" y="2856614"/>
        <a:ext cx="1479549" cy="1410583"/>
      </dsp:txXfrm>
    </dsp:sp>
    <dsp:sp modelId="{A4D499D4-4E45-48B8-A080-C9BE1B598197}">
      <dsp:nvSpPr>
        <dsp:cNvPr id="0" name=""/>
        <dsp:cNvSpPr/>
      </dsp:nvSpPr>
      <dsp:spPr>
        <a:xfrm rot="16200000">
          <a:off x="2992042" y="2352133"/>
          <a:ext cx="312681" cy="436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6200000">
        <a:off x="2992042" y="2352133"/>
        <a:ext cx="312681" cy="436695"/>
      </dsp:txXfrm>
    </dsp:sp>
    <dsp:sp modelId="{612B4841-66E3-4A69-97D4-6FE57F29DAA2}">
      <dsp:nvSpPr>
        <dsp:cNvPr id="0" name=""/>
        <dsp:cNvSpPr/>
      </dsp:nvSpPr>
      <dsp:spPr>
        <a:xfrm>
          <a:off x="2501427" y="972737"/>
          <a:ext cx="1293911" cy="129391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kern="1200" dirty="0" smtClean="0"/>
            <a:t>Fast x-ray switching</a:t>
          </a:r>
        </a:p>
      </dsp:txBody>
      <dsp:txXfrm>
        <a:off x="2501427" y="972737"/>
        <a:ext cx="1293911" cy="1293911"/>
      </dsp:txXfrm>
    </dsp:sp>
    <dsp:sp modelId="{4D8C4D66-BB74-453D-B95D-E473F9CCDBC2}">
      <dsp:nvSpPr>
        <dsp:cNvPr id="0" name=""/>
        <dsp:cNvSpPr/>
      </dsp:nvSpPr>
      <dsp:spPr>
        <a:xfrm rot="19307689">
          <a:off x="3679226" y="746494"/>
          <a:ext cx="347503" cy="4366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9307689">
        <a:off x="3679226" y="746494"/>
        <a:ext cx="347503" cy="43669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cdr:x>
      <cdr:y>0.65625</cdr:y>
    </cdr:from>
    <cdr:to>
      <cdr:x>0.54</cdr:x>
      <cdr:y>0.89699</cdr:y>
    </cdr:to>
    <cdr:cxnSp macro="">
      <cdr:nvCxnSpPr>
        <cdr:cNvPr id="2" name="Straight Arrow Connector 1"/>
        <cdr:cNvCxnSpPr/>
      </cdr:nvCxnSpPr>
      <cdr:spPr>
        <a:xfrm xmlns:a="http://schemas.openxmlformats.org/drawingml/2006/main" flipV="1">
          <a:off x="4114800" y="3200400"/>
          <a:ext cx="0" cy="1174041"/>
        </a:xfrm>
        <a:prstGeom xmlns:a="http://schemas.openxmlformats.org/drawingml/2006/main" prst="straightConnector1">
          <a:avLst/>
        </a:prstGeom>
        <a:noFill xmlns:a="http://schemas.openxmlformats.org/drawingml/2006/main"/>
        <a:ln xmlns:a="http://schemas.openxmlformats.org/drawingml/2006/main" w="57150" cap="flat"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0.81238</cdr:x>
      <cdr:y>0.72581</cdr:y>
    </cdr:from>
    <cdr:to>
      <cdr:x>0.97034</cdr:x>
      <cdr:y>0.87565</cdr:y>
    </cdr:to>
    <cdr:sp macro="" textlink="">
      <cdr:nvSpPr>
        <cdr:cNvPr id="3" name="Text Box 5"/>
        <cdr:cNvSpPr txBox="1">
          <a:spLocks xmlns:a="http://schemas.openxmlformats.org/drawingml/2006/main" noChangeArrowheads="1"/>
        </cdr:cNvSpPr>
      </cdr:nvSpPr>
      <cdr:spPr bwMode="auto">
        <a:xfrm xmlns:a="http://schemas.openxmlformats.org/drawingml/2006/main">
          <a:off x="5943600" y="3429000"/>
          <a:ext cx="1155686" cy="707904"/>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spcBef>
              <a:spcPct val="50000"/>
            </a:spcBef>
          </a:pPr>
          <a:r>
            <a:rPr lang="en-US" sz="2000" b="1" dirty="0">
              <a:solidFill>
                <a:srgbClr val="0070C0"/>
              </a:solidFill>
              <a:latin typeface="Calibri" pitchFamily="34" charset="0"/>
            </a:rPr>
            <a:t>Particle &amp; </a:t>
          </a:r>
          <a:r>
            <a:rPr lang="en-US" sz="2000" b="1" dirty="0" err="1">
              <a:solidFill>
                <a:srgbClr val="0070C0"/>
              </a:solidFill>
              <a:latin typeface="Calibri" pitchFamily="34" charset="0"/>
            </a:rPr>
            <a:t>Astro</a:t>
          </a:r>
          <a:endParaRPr lang="en-US" sz="2000" b="1" dirty="0">
            <a:solidFill>
              <a:srgbClr val="0070C0"/>
            </a:solidFill>
            <a:latin typeface="Calibri" pitchFamily="34" charset="0"/>
          </a:endParaRPr>
        </a:p>
      </cdr:txBody>
    </cdr:sp>
  </cdr:relSizeAnchor>
  <cdr:relSizeAnchor xmlns:cdr="http://schemas.openxmlformats.org/drawingml/2006/chartDrawing">
    <cdr:from>
      <cdr:x>0.81238</cdr:x>
      <cdr:y>0.32258</cdr:y>
    </cdr:from>
    <cdr:to>
      <cdr:x>0.95834</cdr:x>
      <cdr:y>0.47241</cdr:y>
    </cdr:to>
    <cdr:sp macro="" textlink="">
      <cdr:nvSpPr>
        <cdr:cNvPr id="4" name="Text Box 4"/>
        <cdr:cNvSpPr txBox="1">
          <a:spLocks xmlns:a="http://schemas.openxmlformats.org/drawingml/2006/main" noChangeArrowheads="1"/>
        </cdr:cNvSpPr>
      </cdr:nvSpPr>
      <cdr:spPr bwMode="auto">
        <a:xfrm xmlns:a="http://schemas.openxmlformats.org/drawingml/2006/main">
          <a:off x="5943600" y="1524000"/>
          <a:ext cx="1067920" cy="707857"/>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spcBef>
              <a:spcPct val="50000"/>
            </a:spcBef>
          </a:pPr>
          <a:r>
            <a:rPr lang="en-US" sz="2000" b="1" dirty="0">
              <a:solidFill>
                <a:srgbClr val="C00000"/>
              </a:solidFill>
              <a:latin typeface="Calibri" pitchFamily="34" charset="0"/>
            </a:rPr>
            <a:t>Photon Science</a:t>
          </a:r>
        </a:p>
      </cdr:txBody>
    </cdr:sp>
  </cdr:relSizeAnchor>
  <cdr:relSizeAnchor xmlns:cdr="http://schemas.openxmlformats.org/drawingml/2006/chartDrawing">
    <cdr:from>
      <cdr:x>0.82279</cdr:x>
      <cdr:y>0.03226</cdr:y>
    </cdr:from>
    <cdr:to>
      <cdr:x>0.93562</cdr:x>
      <cdr:y>0.11695</cdr:y>
    </cdr:to>
    <cdr:sp macro="" textlink="">
      <cdr:nvSpPr>
        <cdr:cNvPr id="5" name="Text Box 6"/>
        <cdr:cNvSpPr txBox="1">
          <a:spLocks xmlns:a="http://schemas.openxmlformats.org/drawingml/2006/main" noChangeArrowheads="1"/>
        </cdr:cNvSpPr>
      </cdr:nvSpPr>
      <cdr:spPr bwMode="auto">
        <a:xfrm xmlns:a="http://schemas.openxmlformats.org/drawingml/2006/main">
          <a:off x="6019800" y="152400"/>
          <a:ext cx="825463" cy="400110"/>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spcBef>
              <a:spcPct val="50000"/>
            </a:spcBef>
          </a:pPr>
          <a:r>
            <a:rPr lang="en-US" sz="2000" b="1" dirty="0">
              <a:solidFill>
                <a:schemeClr val="tx1"/>
              </a:solidFill>
              <a:latin typeface="Calibri" pitchFamily="34" charset="0"/>
            </a:rPr>
            <a:t>Total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28207" cy="464185"/>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lvl1pPr defTabSz="912813">
              <a:defRPr sz="1200"/>
            </a:lvl1pPr>
          </a:lstStyle>
          <a:p>
            <a:endParaRPr lang="en-US"/>
          </a:p>
        </p:txBody>
      </p:sp>
      <p:sp>
        <p:nvSpPr>
          <p:cNvPr id="3" name="Date Placeholder 2"/>
          <p:cNvSpPr>
            <a:spLocks noGrp="1"/>
          </p:cNvSpPr>
          <p:nvPr>
            <p:ph type="dt" sz="quarter" idx="1"/>
          </p:nvPr>
        </p:nvSpPr>
        <p:spPr bwMode="auto">
          <a:xfrm>
            <a:off x="3955209" y="0"/>
            <a:ext cx="3028207" cy="464185"/>
          </a:xfrm>
          <a:prstGeom prst="rect">
            <a:avLst/>
          </a:prstGeom>
          <a:noFill/>
          <a:ln w="9525">
            <a:noFill/>
            <a:miter lim="800000"/>
            <a:headEnd/>
            <a:tailEnd/>
          </a:ln>
        </p:spPr>
        <p:txBody>
          <a:bodyPr vert="horz" wrap="square" lIns="91221" tIns="45610" rIns="91221" bIns="45610" numCol="1" anchor="t" anchorCtr="0" compatLnSpc="1">
            <a:prstTxWarp prst="textNoShape">
              <a:avLst/>
            </a:prstTxWarp>
          </a:bodyPr>
          <a:lstStyle>
            <a:lvl1pPr algn="r" defTabSz="912813">
              <a:defRPr sz="1200"/>
            </a:lvl1pPr>
          </a:lstStyle>
          <a:p>
            <a:fld id="{758DDE26-7A15-4396-B294-60D5AA25B991}" type="datetimeFigureOut">
              <a:rPr lang="en-US"/>
              <a:pPr/>
              <a:t>4/10/2012</a:t>
            </a:fld>
            <a:endParaRPr lang="en-US"/>
          </a:p>
        </p:txBody>
      </p:sp>
      <p:sp>
        <p:nvSpPr>
          <p:cNvPr id="4" name="Footer Placeholder 3"/>
          <p:cNvSpPr>
            <a:spLocks noGrp="1"/>
          </p:cNvSpPr>
          <p:nvPr>
            <p:ph type="ftr" sz="quarter" idx="2"/>
          </p:nvPr>
        </p:nvSpPr>
        <p:spPr bwMode="auto">
          <a:xfrm>
            <a:off x="1" y="8817926"/>
            <a:ext cx="3028207" cy="464185"/>
          </a:xfrm>
          <a:prstGeom prst="rect">
            <a:avLst/>
          </a:prstGeom>
          <a:noFill/>
          <a:ln w="9525">
            <a:noFill/>
            <a:miter lim="800000"/>
            <a:headEnd/>
            <a:tailEnd/>
          </a:ln>
        </p:spPr>
        <p:txBody>
          <a:bodyPr vert="horz" wrap="square" lIns="91221" tIns="45610" rIns="91221" bIns="45610" numCol="1" anchor="b" anchorCtr="0" compatLnSpc="1">
            <a:prstTxWarp prst="textNoShape">
              <a:avLst/>
            </a:prstTxWarp>
          </a:bodyPr>
          <a:lstStyle>
            <a:lvl1pPr defTabSz="912813">
              <a:defRPr sz="1200"/>
            </a:lvl1pPr>
          </a:lstStyle>
          <a:p>
            <a:endParaRPr lang="en-US"/>
          </a:p>
        </p:txBody>
      </p:sp>
      <p:sp>
        <p:nvSpPr>
          <p:cNvPr id="5" name="Slide Number Placeholder 4"/>
          <p:cNvSpPr>
            <a:spLocks noGrp="1"/>
          </p:cNvSpPr>
          <p:nvPr>
            <p:ph type="sldNum" sz="quarter" idx="3"/>
          </p:nvPr>
        </p:nvSpPr>
        <p:spPr bwMode="auto">
          <a:xfrm>
            <a:off x="3955209" y="8817926"/>
            <a:ext cx="3028207" cy="464185"/>
          </a:xfrm>
          <a:prstGeom prst="rect">
            <a:avLst/>
          </a:prstGeom>
          <a:noFill/>
          <a:ln w="9525">
            <a:noFill/>
            <a:miter lim="800000"/>
            <a:headEnd/>
            <a:tailEnd/>
          </a:ln>
        </p:spPr>
        <p:txBody>
          <a:bodyPr vert="horz" wrap="square" lIns="91221" tIns="45610" rIns="91221" bIns="45610" numCol="1" anchor="b" anchorCtr="0" compatLnSpc="1">
            <a:prstTxWarp prst="textNoShape">
              <a:avLst/>
            </a:prstTxWarp>
          </a:bodyPr>
          <a:lstStyle>
            <a:lvl1pPr algn="r" defTabSz="912813">
              <a:defRPr sz="1200"/>
            </a:lvl1pPr>
          </a:lstStyle>
          <a:p>
            <a:fld id="{84B8F0FA-C10A-45C1-BBAB-4A604987A95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vl1pPr>
          </a:lstStyle>
          <a:p>
            <a:endParaRPr lang="en-US"/>
          </a:p>
        </p:txBody>
      </p:sp>
      <p:sp>
        <p:nvSpPr>
          <p:cNvPr id="4099" name="Rectangle 3"/>
          <p:cNvSpPr>
            <a:spLocks noGrp="1" noChangeArrowheads="1"/>
          </p:cNvSpPr>
          <p:nvPr>
            <p:ph type="dt" idx="1"/>
          </p:nvPr>
        </p:nvSpPr>
        <p:spPr bwMode="auto">
          <a:xfrm>
            <a:off x="3955209" y="0"/>
            <a:ext cx="3028207" cy="464185"/>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vl1pPr>
          </a:lstStyle>
          <a:p>
            <a:endParaRPr lang="en-US"/>
          </a:p>
        </p:txBody>
      </p:sp>
      <p:sp>
        <p:nvSpPr>
          <p:cNvPr id="1331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8818" y="4409758"/>
            <a:ext cx="5587366" cy="4177665"/>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17926"/>
            <a:ext cx="3028207" cy="464185"/>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vl1pPr>
          </a:lstStyle>
          <a:p>
            <a:endParaRPr lang="en-US"/>
          </a:p>
        </p:txBody>
      </p:sp>
      <p:sp>
        <p:nvSpPr>
          <p:cNvPr id="4103" name="Rectangle 7"/>
          <p:cNvSpPr>
            <a:spLocks noGrp="1" noChangeArrowheads="1"/>
          </p:cNvSpPr>
          <p:nvPr>
            <p:ph type="sldNum" sz="quarter" idx="5"/>
          </p:nvPr>
        </p:nvSpPr>
        <p:spPr bwMode="auto">
          <a:xfrm>
            <a:off x="3955209" y="8817926"/>
            <a:ext cx="3028207" cy="464185"/>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vl1pPr>
          </a:lstStyle>
          <a:p>
            <a:fld id="{7F22B0DF-0EDB-41BA-AF56-199850EB708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familiar graph</a:t>
            </a:r>
            <a:r>
              <a:rPr lang="en-US" baseline="0" dirty="0" smtClean="0"/>
              <a:t> which was used in an R&amp;D briefing with Bill Brinkman</a:t>
            </a:r>
            <a:endParaRPr lang="en-US" dirty="0"/>
          </a:p>
        </p:txBody>
      </p:sp>
      <p:sp>
        <p:nvSpPr>
          <p:cNvPr id="4" name="Slide Number Placeholder 3"/>
          <p:cNvSpPr>
            <a:spLocks noGrp="1"/>
          </p:cNvSpPr>
          <p:nvPr>
            <p:ph type="sldNum" sz="quarter" idx="10"/>
          </p:nvPr>
        </p:nvSpPr>
        <p:spPr/>
        <p:txBody>
          <a:bodyPr/>
          <a:lstStyle/>
          <a:p>
            <a:fld id="{99D8187C-339F-8447-AA0C-C6F264571635}"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26C62-D183-4CD7-8DFC-2D9A599F0971}" type="slidenum">
              <a:rPr lang="en-US" smtClean="0"/>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26C62-D183-4CD7-8DFC-2D9A599F0971}" type="slidenum">
              <a:rPr lang="en-US" smtClean="0"/>
              <a:pPr/>
              <a:t>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A45D40-5A73-44BE-8125-FBB595A2CDC7}" type="slidenum">
              <a:rPr lang="en-US" smtClean="0">
                <a:latin typeface="Arial" pitchFamily="34" charset="0"/>
                <a:ea typeface="ＭＳ Ｐゴシック" pitchFamily="34" charset="-128"/>
              </a:rPr>
              <a:pPr/>
              <a:t>30</a:t>
            </a:fld>
            <a:endParaRPr lang="en-US" dirty="0"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780B28-C499-43C7-930F-2C192CE427BD}" type="slidenum">
              <a:rPr lang="en-US" smtClean="0"/>
              <a:pPr>
                <a:defRPr/>
              </a:pPr>
              <a:t>31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29528">
              <a:defRPr/>
            </a:pPr>
            <a:r>
              <a:rPr lang="en-US" sz="1400" dirty="0" smtClean="0">
                <a:solidFill>
                  <a:srgbClr val="000000"/>
                </a:solidFill>
                <a:latin typeface="Arial"/>
                <a:cs typeface="Arial"/>
              </a:rPr>
              <a:t>Crisis response, machine upgrades, detailed knowledge of operating characteristics, quality, and risk and their impact on accelerator performance. </a:t>
            </a:r>
          </a:p>
          <a:p>
            <a:endParaRPr lang="en-US" sz="1400" dirty="0" smtClean="0">
              <a:latin typeface="Arial"/>
              <a:cs typeface="Arial"/>
            </a:endParaRPr>
          </a:p>
          <a:p>
            <a:r>
              <a:rPr lang="en-US" sz="1400" dirty="0" smtClean="0">
                <a:latin typeface="Arial"/>
                <a:cs typeface="Arial"/>
              </a:rPr>
              <a:t>That define the state of the art</a:t>
            </a:r>
          </a:p>
          <a:p>
            <a:endParaRPr lang="en-US" sz="1400" dirty="0" smtClean="0">
              <a:latin typeface="Arial"/>
              <a:cs typeface="Arial"/>
            </a:endParaRPr>
          </a:p>
          <a:p>
            <a:r>
              <a:rPr lang="en-US" sz="1400" dirty="0" smtClean="0">
                <a:latin typeface="Arial"/>
                <a:cs typeface="Arial"/>
              </a:rPr>
              <a:t>No commercial facilities for testing high power sources (high power modulators).</a:t>
            </a:r>
            <a:endParaRPr lang="en-US" sz="1400" dirty="0"/>
          </a:p>
        </p:txBody>
      </p:sp>
      <p:sp>
        <p:nvSpPr>
          <p:cNvPr id="4" name="Slide Number Placeholder 3"/>
          <p:cNvSpPr>
            <a:spLocks noGrp="1"/>
          </p:cNvSpPr>
          <p:nvPr>
            <p:ph type="sldNum" sz="quarter" idx="10"/>
          </p:nvPr>
        </p:nvSpPr>
        <p:spPr/>
        <p:txBody>
          <a:bodyPr/>
          <a:lstStyle/>
          <a:p>
            <a:pPr>
              <a:defRPr/>
            </a:pPr>
            <a:fld id="{3560E8B2-A2EC-4713-A62C-4699C89B2BD0}"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32ECF-20BD-43E5-B970-BA3ABD95BDA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76E4C35-B6D9-4CB0-95F4-E77B56CC39BF}" type="slidenum">
              <a:rPr lang="en-US" smtClean="0">
                <a:latin typeface="Arial" pitchFamily="34" charset="0"/>
              </a:rPr>
              <a:pPr/>
              <a:t>4</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Message: investing</a:t>
            </a:r>
            <a:r>
              <a:rPr lang="en-US" baseline="0" dirty="0" smtClean="0"/>
              <a:t> at SLAC is the cheapest way for DOE to stay at the forefront. Since we don’t see growing budgets for new project, we give DOE the solution.</a:t>
            </a:r>
            <a:endParaRPr lang="en-US" dirty="0"/>
          </a:p>
        </p:txBody>
      </p:sp>
      <p:sp>
        <p:nvSpPr>
          <p:cNvPr id="4" name="Slide Number Placeholder 3"/>
          <p:cNvSpPr>
            <a:spLocks noGrp="1"/>
          </p:cNvSpPr>
          <p:nvPr>
            <p:ph type="sldNum" sz="quarter" idx="10"/>
          </p:nvPr>
        </p:nvSpPr>
        <p:spPr/>
        <p:txBody>
          <a:bodyPr/>
          <a:lstStyle/>
          <a:p>
            <a:fld id="{C6032ECF-20BD-43E5-B970-BA3ABD95BDA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Message: SLAC</a:t>
            </a:r>
            <a:r>
              <a:rPr lang="en-US" baseline="0" dirty="0" smtClean="0"/>
              <a:t> has the capability, the infrastructure and the manpower to lead the FEL field for a decade to come if we can successfully pull off even half of the elements in the program. The program is complete and if we do it right we will do it first.-Give two key examples to introduce message of the next slide. :Namely: a) HXRSS we can do at LCLS-ECHO 7 /15 we can do now ECHO 100 needs new facility. Need ITF. </a:t>
            </a:r>
          </a:p>
          <a:p>
            <a:endParaRPr lang="en-US" baseline="0" dirty="0" smtClean="0"/>
          </a:p>
          <a:p>
            <a:r>
              <a:rPr lang="en-US" baseline="0" dirty="0" smtClean="0"/>
              <a:t>NOT NLCTA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032ECF-20BD-43E5-B970-BA3ABD95BDA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xfrm>
            <a:off x="931334" y="4409757"/>
            <a:ext cx="5122333" cy="3017203"/>
          </a:xfrm>
          <a:noFill/>
        </p:spPr>
        <p:txBody>
          <a:bodyPr wrap="square" numCol="1" anchor="t" anchorCtr="0" compatLnSpc="1">
            <a:prstTxWarp prst="textNoShape">
              <a:avLst/>
            </a:prstTxWarp>
          </a:bodyPr>
          <a:lstStyle/>
          <a:p>
            <a:pPr eaLnBrk="1" hangingPunct="1">
              <a:spcBef>
                <a:spcPct val="0"/>
              </a:spcBef>
            </a:pPr>
            <a:r>
              <a:rPr lang="en-US" dirty="0" smtClean="0">
                <a:latin typeface="Helvetica" charset="0"/>
              </a:rPr>
              <a:t>TISNCM  Technical Institute for </a:t>
            </a:r>
            <a:r>
              <a:rPr lang="en-US" dirty="0" err="1" smtClean="0">
                <a:latin typeface="Helvetica" charset="0"/>
              </a:rPr>
              <a:t>Superhard</a:t>
            </a:r>
            <a:r>
              <a:rPr lang="en-US" dirty="0" smtClean="0">
                <a:latin typeface="Helvetica" charset="0"/>
              </a:rPr>
              <a:t> and Novel carbon</a:t>
            </a:r>
            <a:r>
              <a:rPr lang="en-US" baseline="0" dirty="0" smtClean="0">
                <a:latin typeface="Helvetica" charset="0"/>
              </a:rPr>
              <a:t> materials  </a:t>
            </a:r>
            <a:endParaRPr lang="en-US" dirty="0" smtClean="0">
              <a:latin typeface="Helvetica" charset="0"/>
            </a:endParaRPr>
          </a:p>
        </p:txBody>
      </p:sp>
      <p:sp>
        <p:nvSpPr>
          <p:cNvPr id="15364" name="Rectangle 4"/>
          <p:cNvSpPr>
            <a:spLocks noChangeArrowheads="1"/>
          </p:cNvSpPr>
          <p:nvPr/>
        </p:nvSpPr>
        <p:spPr bwMode="auto">
          <a:xfrm>
            <a:off x="763176" y="4427488"/>
            <a:ext cx="187560" cy="278833"/>
          </a:xfrm>
          <a:prstGeom prst="rect">
            <a:avLst/>
          </a:prstGeom>
          <a:noFill/>
          <a:ln w="9525">
            <a:noFill/>
            <a:miter lim="800000"/>
            <a:headEnd/>
            <a:tailEnd/>
          </a:ln>
        </p:spPr>
        <p:txBody>
          <a:bodyPr wrap="none" lIns="92958" tIns="46479" rIns="92958" bIns="46479">
            <a:prstTxWarp prst="textNoShape">
              <a:avLst/>
            </a:prstTxWarp>
            <a:spAutoFit/>
          </a:bodyPr>
          <a:lstStyle/>
          <a:p>
            <a:pPr>
              <a:spcBef>
                <a:spcPct val="30000"/>
              </a:spcBef>
            </a:pPr>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74750" y="696913"/>
            <a:ext cx="4637088" cy="3479800"/>
          </a:xfrm>
          <a:ln/>
        </p:spPr>
      </p:sp>
      <p:sp>
        <p:nvSpPr>
          <p:cNvPr id="675843" name="Rectangle 3"/>
          <p:cNvSpPr>
            <a:spLocks noGrp="1" noChangeArrowheads="1"/>
          </p:cNvSpPr>
          <p:nvPr>
            <p:ph type="body" idx="1"/>
          </p:nvPr>
        </p:nvSpPr>
        <p:spPr>
          <a:xfrm>
            <a:off x="931756" y="4409758"/>
            <a:ext cx="5121488" cy="4177665"/>
          </a:xfrm>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395" indent="-232395">
              <a:buAutoNum type="arabicParenR"/>
            </a:pPr>
            <a:r>
              <a:rPr lang="en-US" dirty="0" smtClean="0"/>
              <a:t>It is extremely</a:t>
            </a:r>
            <a:r>
              <a:rPr lang="en-US" baseline="0" dirty="0" smtClean="0"/>
              <a:t> hard to achieve 12 pm-</a:t>
            </a:r>
            <a:r>
              <a:rPr lang="en-US" baseline="0" dirty="0" err="1" smtClean="0"/>
              <a:t>rad</a:t>
            </a:r>
            <a:r>
              <a:rPr lang="en-US" baseline="0" dirty="0" smtClean="0"/>
              <a:t> </a:t>
            </a:r>
            <a:r>
              <a:rPr lang="en-US" baseline="0" dirty="0" err="1" smtClean="0"/>
              <a:t>emittance</a:t>
            </a:r>
            <a:r>
              <a:rPr lang="en-US" baseline="0" dirty="0" smtClean="0"/>
              <a:t> and 10 mm dynamic aperture.</a:t>
            </a:r>
          </a:p>
          <a:p>
            <a:pPr marL="232395" indent="-232395">
              <a:buAutoNum type="arabicParenR"/>
            </a:pPr>
            <a:r>
              <a:rPr lang="en-US" baseline="0" dirty="0" smtClean="0"/>
              <a:t>We have a strong design team, looking for new challenges. </a:t>
            </a:r>
          </a:p>
          <a:p>
            <a:r>
              <a:rPr lang="en-US" dirty="0" smtClean="0">
                <a:latin typeface="Comic Sans MS" pitchFamily="66" charset="0"/>
              </a:rPr>
              <a:t>3) Tune scan of dynamic aperture (two plots) is in unit of sigma of the equilibrium beam size. The key of the improvement is the cancellation of 3</a:t>
            </a:r>
            <a:r>
              <a:rPr lang="en-US" baseline="30000" dirty="0" smtClean="0">
                <a:latin typeface="Comic Sans MS" pitchFamily="66" charset="0"/>
              </a:rPr>
              <a:t>rd</a:t>
            </a:r>
            <a:r>
              <a:rPr lang="en-US" dirty="0" smtClean="0">
                <a:latin typeface="Comic Sans MS" pitchFamily="66" charset="0"/>
              </a:rPr>
              <a:t>  and 4</a:t>
            </a:r>
            <a:r>
              <a:rPr lang="en-US" baseline="30000" dirty="0" smtClean="0">
                <a:latin typeface="Comic Sans MS" pitchFamily="66" charset="0"/>
              </a:rPr>
              <a:t>th</a:t>
            </a:r>
            <a:r>
              <a:rPr lang="en-US" dirty="0" smtClean="0">
                <a:latin typeface="Comic Sans MS" pitchFamily="66" charset="0"/>
              </a:rPr>
              <a:t> order  resonances in the 2011 design</a:t>
            </a:r>
          </a:p>
        </p:txBody>
      </p:sp>
      <p:sp>
        <p:nvSpPr>
          <p:cNvPr id="4" name="Slide Number Placeholder 3"/>
          <p:cNvSpPr>
            <a:spLocks noGrp="1"/>
          </p:cNvSpPr>
          <p:nvPr>
            <p:ph type="sldNum" sz="quarter" idx="10"/>
          </p:nvPr>
        </p:nvSpPr>
        <p:spPr/>
        <p:txBody>
          <a:bodyPr/>
          <a:lstStyle/>
          <a:p>
            <a:fld id="{5B02FF64-9FE0-4575-BABF-9DFF99A1464C}"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46D7A3A9-117E-4EF5-82A3-3CC7D0AB76B5}"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46D7A3A9-117E-4EF5-82A3-3CC7D0AB76B5}"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20383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59626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46D7A3A9-117E-4EF5-82A3-3CC7D0AB76B5}"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077200" cy="4876800"/>
          </a:xfrm>
        </p:spPr>
        <p:txBody>
          <a:bodyPr/>
          <a:lstStyle/>
          <a:p>
            <a:endParaRPr lang="en-US"/>
          </a:p>
        </p:txBody>
      </p:sp>
      <p:sp>
        <p:nvSpPr>
          <p:cNvPr id="4" name="Slide Number Placeholder 3"/>
          <p:cNvSpPr>
            <a:spLocks noGrp="1"/>
          </p:cNvSpPr>
          <p:nvPr>
            <p:ph type="sldNum" sz="quarter" idx="10"/>
          </p:nvPr>
        </p:nvSpPr>
        <p:spPr/>
        <p:txBody>
          <a:bodyPr/>
          <a:lstStyle/>
          <a:p>
            <a:fld id="{46D7A3A9-117E-4EF5-82A3-3CC7D0AB76B5}"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92100" y="1219200"/>
            <a:ext cx="42291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92100" y="3557588"/>
            <a:ext cx="42291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73600" y="1219200"/>
            <a:ext cx="4229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a:xfrm>
            <a:off x="6553200" y="6356350"/>
            <a:ext cx="1676400" cy="365125"/>
          </a:xfrm>
        </p:spPr>
        <p:txBody>
          <a:bodyPr/>
          <a:lstStyle/>
          <a:p>
            <a:fld id="{46D7A3A9-117E-4EF5-82A3-3CC7D0AB76B5}" type="slidenum">
              <a:rPr lang="en-US" smtClean="0"/>
              <a:pPr/>
              <a:t>‹#›</a:t>
            </a:fld>
            <a:endParaRPr lang="en-US"/>
          </a:p>
        </p:txBody>
      </p:sp>
      <p:sp>
        <p:nvSpPr>
          <p:cNvPr id="9" name="Footer Placeholder 4"/>
          <p:cNvSpPr>
            <a:spLocks noGrp="1"/>
          </p:cNvSpPr>
          <p:nvPr>
            <p:ph type="ftr" sz="quarter" idx="11"/>
          </p:nvPr>
        </p:nvSpPr>
        <p:spPr>
          <a:xfrm>
            <a:off x="2743200" y="6356350"/>
            <a:ext cx="3657600" cy="365125"/>
          </a:xfrm>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z="1400">
                <a:latin typeface="Trebuchet MS" pitchFamily="34" charset="0"/>
              </a:defRPr>
            </a:lvl1pPr>
          </a:lstStyle>
          <a:p>
            <a:fld id="{46D7A3A9-117E-4EF5-82A3-3CC7D0AB76B5}" type="slidenum">
              <a:rPr lang="en-US" smtClean="0"/>
              <a:pPr/>
              <a:t>‹#›</a:t>
            </a:fld>
            <a:endParaRPr lang="en-US" dirty="0"/>
          </a:p>
        </p:txBody>
      </p:sp>
      <p:sp>
        <p:nvSpPr>
          <p:cNvPr id="5" name="Footer Placeholder 4"/>
          <p:cNvSpPr>
            <a:spLocks noGrp="1"/>
          </p:cNvSpPr>
          <p:nvPr>
            <p:ph type="ftr" sz="quarter" idx="11"/>
          </p:nvPr>
        </p:nvSpPr>
        <p:spPr/>
        <p:txBody>
          <a:bodyPr/>
          <a:lstStyle>
            <a:lvl1pPr>
              <a:defRPr sz="1400">
                <a:latin typeface="Trebuchet MS" pitchFamily="34" charset="0"/>
              </a:defRPr>
            </a:lvl1pPr>
          </a:lstStyle>
          <a:p>
            <a:r>
              <a:rPr lang="en-US" smtClean="0"/>
              <a:t>Project X - April 2012</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46D7A3A9-117E-4EF5-82A3-3CC7D0AB76B5}"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46D7A3A9-117E-4EF5-82A3-3CC7D0AB76B5}"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46D7A3A9-117E-4EF5-82A3-3CC7D0AB76B5}"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6D7A3A9-117E-4EF5-82A3-3CC7D0AB76B5}"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46D7A3A9-117E-4EF5-82A3-3CC7D0AB76B5}"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46D7A3A9-117E-4EF5-82A3-3CC7D0AB76B5}"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Project X - April 2012</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SLAC_Logo_hires"/>
          <p:cNvPicPr>
            <a:picLocks noChangeAspect="1" noChangeArrowheads="1"/>
          </p:cNvPicPr>
          <p:nvPr/>
        </p:nvPicPr>
        <p:blipFill>
          <a:blip r:embed="rId15" cstate="email"/>
          <a:srcRect/>
          <a:stretch>
            <a:fillRect/>
          </a:stretch>
        </p:blipFill>
        <p:spPr bwMode="auto">
          <a:xfrm>
            <a:off x="152400" y="6157913"/>
            <a:ext cx="1527175" cy="547687"/>
          </a:xfrm>
          <a:prstGeom prst="rect">
            <a:avLst/>
          </a:prstGeom>
          <a:noFill/>
          <a:ln w="9525">
            <a:noFill/>
            <a:miter lim="800000"/>
            <a:headEnd/>
            <a:tailEnd/>
          </a:ln>
        </p:spPr>
      </p:pic>
      <p:pic>
        <p:nvPicPr>
          <p:cNvPr id="1029" name="Picture 5" descr="arg"/>
          <p:cNvPicPr>
            <a:picLocks noChangeAspect="1" noChangeArrowheads="1"/>
          </p:cNvPicPr>
          <p:nvPr/>
        </p:nvPicPr>
        <p:blipFill>
          <a:blip r:embed="rId16" cstate="email"/>
          <a:srcRect/>
          <a:stretch>
            <a:fillRect/>
          </a:stretch>
        </p:blipFill>
        <p:spPr bwMode="auto">
          <a:xfrm>
            <a:off x="8305800" y="6019800"/>
            <a:ext cx="712788" cy="712788"/>
          </a:xfrm>
          <a:prstGeom prst="rect">
            <a:avLst/>
          </a:prstGeom>
          <a:noFill/>
          <a:ln w="9525">
            <a:noFill/>
            <a:miter lim="800000"/>
            <a:headEnd/>
            <a:tailEnd/>
          </a:ln>
        </p:spPr>
      </p:pic>
      <p:sp>
        <p:nvSpPr>
          <p:cNvPr id="6150" name="Line 6"/>
          <p:cNvSpPr>
            <a:spLocks noChangeShapeType="1"/>
          </p:cNvSpPr>
          <p:nvPr/>
        </p:nvSpPr>
        <p:spPr bwMode="auto">
          <a:xfrm>
            <a:off x="0" y="1104900"/>
            <a:ext cx="8574088" cy="0"/>
          </a:xfrm>
          <a:prstGeom prst="line">
            <a:avLst/>
          </a:prstGeom>
          <a:noFill/>
          <a:ln w="38100">
            <a:solidFill>
              <a:srgbClr val="B40000"/>
            </a:solidFill>
            <a:round/>
            <a:headEnd/>
            <a:tailEnd type="oval" w="med" len="med"/>
          </a:ln>
          <a:effectLst/>
        </p:spPr>
        <p:txBody>
          <a:bodyPr/>
          <a:lstStyle/>
          <a:p>
            <a:pPr algn="ctr" eaLnBrk="0" hangingPunct="0">
              <a:spcBef>
                <a:spcPct val="20000"/>
              </a:spcBef>
              <a:buFontTx/>
              <a:buChar char="•"/>
              <a:defRPr/>
            </a:pPr>
            <a:endParaRPr lang="en-US" sz="2800" b="1">
              <a:latin typeface="Arial" charset="0"/>
              <a:ea typeface="+mn-ea"/>
            </a:endParaRPr>
          </a:p>
        </p:txBody>
      </p:sp>
      <p:sp>
        <p:nvSpPr>
          <p:cNvPr id="8"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400">
                <a:solidFill>
                  <a:schemeClr val="tx1">
                    <a:tint val="75000"/>
                  </a:schemeClr>
                </a:solidFill>
                <a:latin typeface="Trebuchet MS" pitchFamily="34" charset="0"/>
              </a:defRPr>
            </a:lvl1pPr>
          </a:lstStyle>
          <a:p>
            <a:r>
              <a:rPr lang="en-US" smtClean="0"/>
              <a:t>Project X - April 2012</a:t>
            </a:r>
            <a:endParaRPr lang="en-US" dirty="0"/>
          </a:p>
        </p:txBody>
      </p:sp>
      <p:sp>
        <p:nvSpPr>
          <p:cNvPr id="9" name="Slide Number Placeholder 8"/>
          <p:cNvSpPr>
            <a:spLocks noGrp="1"/>
          </p:cNvSpPr>
          <p:nvPr>
            <p:ph type="sldNum" sz="quarter" idx="4"/>
          </p:nvPr>
        </p:nvSpPr>
        <p:spPr>
          <a:xfrm>
            <a:off x="6553200" y="6356350"/>
            <a:ext cx="16764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46D7A3A9-117E-4EF5-82A3-3CC7D0AB76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ea typeface="ＭＳ Ｐゴシック" pitchFamily="-112" charset="-128"/>
          <a:cs typeface="Arial" charset="0"/>
        </a:defRPr>
      </a:lvl2pPr>
      <a:lvl3pPr algn="ctr" rtl="0" eaLnBrk="0" fontAlgn="base" hangingPunct="0">
        <a:spcBef>
          <a:spcPct val="0"/>
        </a:spcBef>
        <a:spcAft>
          <a:spcPct val="0"/>
        </a:spcAft>
        <a:defRPr sz="2800" b="1">
          <a:solidFill>
            <a:schemeClr val="tx1"/>
          </a:solidFill>
          <a:latin typeface="Arial" charset="0"/>
          <a:ea typeface="ＭＳ Ｐゴシック" pitchFamily="-112" charset="-128"/>
          <a:cs typeface="Arial" charset="0"/>
        </a:defRPr>
      </a:lvl3pPr>
      <a:lvl4pPr algn="ctr" rtl="0" eaLnBrk="0" fontAlgn="base" hangingPunct="0">
        <a:spcBef>
          <a:spcPct val="0"/>
        </a:spcBef>
        <a:spcAft>
          <a:spcPct val="0"/>
        </a:spcAft>
        <a:defRPr sz="2800" b="1">
          <a:solidFill>
            <a:schemeClr val="tx1"/>
          </a:solidFill>
          <a:latin typeface="Arial" charset="0"/>
          <a:ea typeface="ＭＳ Ｐゴシック" pitchFamily="-112" charset="-128"/>
          <a:cs typeface="Arial" charset="0"/>
        </a:defRPr>
      </a:lvl4pPr>
      <a:lvl5pPr algn="ctr" rtl="0" eaLnBrk="0" fontAlgn="base" hangingPunct="0">
        <a:spcBef>
          <a:spcPct val="0"/>
        </a:spcBef>
        <a:spcAft>
          <a:spcPct val="0"/>
        </a:spcAft>
        <a:defRPr sz="2800" b="1">
          <a:solidFill>
            <a:schemeClr val="tx1"/>
          </a:solidFill>
          <a:latin typeface="Arial" charset="0"/>
          <a:ea typeface="ＭＳ Ｐゴシック" pitchFamily="-112" charset="-128"/>
          <a:cs typeface="Arial" charset="0"/>
        </a:defRPr>
      </a:lvl5pPr>
      <a:lvl6pPr marL="457200" algn="l" rtl="0" eaLnBrk="0" fontAlgn="base" hangingPunct="0">
        <a:spcBef>
          <a:spcPct val="0"/>
        </a:spcBef>
        <a:spcAft>
          <a:spcPct val="0"/>
        </a:spcAft>
        <a:defRPr sz="3200" b="1">
          <a:solidFill>
            <a:schemeClr val="tx1"/>
          </a:solidFill>
          <a:latin typeface="Arial" charset="0"/>
          <a:ea typeface="ＭＳ Ｐゴシック" pitchFamily="-112" charset="-128"/>
          <a:cs typeface="Arial" charset="0"/>
        </a:defRPr>
      </a:lvl6pPr>
      <a:lvl7pPr marL="914400" algn="l" rtl="0" eaLnBrk="0" fontAlgn="base" hangingPunct="0">
        <a:spcBef>
          <a:spcPct val="0"/>
        </a:spcBef>
        <a:spcAft>
          <a:spcPct val="0"/>
        </a:spcAft>
        <a:defRPr sz="3200" b="1">
          <a:solidFill>
            <a:schemeClr val="tx1"/>
          </a:solidFill>
          <a:latin typeface="Arial" charset="0"/>
          <a:ea typeface="ＭＳ Ｐゴシック" pitchFamily="-112" charset="-128"/>
          <a:cs typeface="Arial" charset="0"/>
        </a:defRPr>
      </a:lvl7pPr>
      <a:lvl8pPr marL="1371600" algn="l" rtl="0" eaLnBrk="0" fontAlgn="base" hangingPunct="0">
        <a:spcBef>
          <a:spcPct val="0"/>
        </a:spcBef>
        <a:spcAft>
          <a:spcPct val="0"/>
        </a:spcAft>
        <a:defRPr sz="3200" b="1">
          <a:solidFill>
            <a:schemeClr val="tx1"/>
          </a:solidFill>
          <a:latin typeface="Arial" charset="0"/>
          <a:ea typeface="ＭＳ Ｐゴシック" pitchFamily="-112" charset="-128"/>
          <a:cs typeface="Arial" charset="0"/>
        </a:defRPr>
      </a:lvl8pPr>
      <a:lvl9pPr marL="1828800" algn="l" rtl="0" eaLnBrk="0" fontAlgn="base" hangingPunct="0">
        <a:spcBef>
          <a:spcPct val="0"/>
        </a:spcBef>
        <a:spcAft>
          <a:spcPct val="0"/>
        </a:spcAft>
        <a:defRPr sz="3200" b="1">
          <a:solidFill>
            <a:schemeClr val="tx1"/>
          </a:solidFill>
          <a:latin typeface="Arial" charset="0"/>
          <a:ea typeface="ＭＳ Ｐゴシック" pitchFamily="-112" charset="-128"/>
          <a:cs typeface="Arial" charset="0"/>
        </a:defRPr>
      </a:lvl9pPr>
    </p:titleStyle>
    <p:bodyStyle>
      <a:lvl1pPr marL="342900" indent="-342900" algn="l" rtl="0" eaLnBrk="0" fontAlgn="base" hangingPunct="0">
        <a:spcBef>
          <a:spcPct val="20000"/>
        </a:spcBef>
        <a:spcAft>
          <a:spcPct val="0"/>
        </a:spcAft>
        <a:buClr>
          <a:srgbClr val="990000"/>
        </a:buClr>
        <a:buSzPct val="85000"/>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SzPct val="90000"/>
        <a:buFont typeface="Georgia" pitchFamily="18"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00"/>
        </a:buClr>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rgbClr val="006699"/>
        </a:buClr>
        <a:buFont typeface="Georgia" pitchFamily="18"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rgbClr val="990000"/>
        </a:buClr>
        <a:buFont typeface="Arial" pitchFamily="34" charset="0"/>
        <a:buChar char="-"/>
        <a:defRPr sz="1600">
          <a:solidFill>
            <a:schemeClr val="tx1"/>
          </a:solidFill>
          <a:latin typeface="+mn-lt"/>
          <a:ea typeface="+mn-ea"/>
          <a:cs typeface="+mn-cs"/>
        </a:defRPr>
      </a:lvl5pPr>
      <a:lvl6pPr marL="25146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6pPr>
      <a:lvl7pPr marL="29718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7pPr>
      <a:lvl8pPr marL="34290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8pPr>
      <a:lvl9pPr marL="38862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Documents%20and%20Settings\holtkamp\My%20Documents\New%20Briefcase\holtkamp%20presentations\Garg%20Presentation\lcls_smi.wmv"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286000"/>
            <a:ext cx="7772400" cy="1143000"/>
          </a:xfrm>
        </p:spPr>
        <p:txBody>
          <a:bodyPr/>
          <a:lstStyle/>
          <a:p>
            <a:r>
              <a:rPr lang="en-US" dirty="0" smtClean="0"/>
              <a:t>Accelerator R&amp;D at SLAC: Finding answers to questions we know and those we don’t</a:t>
            </a:r>
            <a:br>
              <a:rPr lang="en-US" dirty="0" smtClean="0"/>
            </a:br>
            <a:endParaRPr lang="en-US" dirty="0" smtClean="0"/>
          </a:p>
        </p:txBody>
      </p:sp>
      <p:sp>
        <p:nvSpPr>
          <p:cNvPr id="28675" name="Rectangle 3"/>
          <p:cNvSpPr>
            <a:spLocks noGrp="1" noChangeArrowheads="1"/>
          </p:cNvSpPr>
          <p:nvPr>
            <p:ph type="subTitle" idx="1"/>
          </p:nvPr>
        </p:nvSpPr>
        <p:spPr>
          <a:xfrm>
            <a:off x="762000" y="3886200"/>
            <a:ext cx="7620000" cy="1752600"/>
          </a:xfrm>
        </p:spPr>
        <p:txBody>
          <a:bodyPr/>
          <a:lstStyle/>
          <a:p>
            <a:r>
              <a:rPr lang="en-US" dirty="0" smtClean="0"/>
              <a:t>N. Holtkamp</a:t>
            </a:r>
          </a:p>
          <a:p>
            <a:pPr eaLnBrk="1" hangingPunct="1"/>
            <a:r>
              <a:rPr lang="en-US" sz="2000" i="1" dirty="0" smtClean="0"/>
              <a:t>SLAC National Accelerator Laboratory</a:t>
            </a:r>
          </a:p>
          <a:p>
            <a:pPr eaLnBrk="1" hangingPunct="1"/>
            <a:endParaRPr lang="en-US" sz="1800" i="1" dirty="0" smtClean="0"/>
          </a:p>
          <a:p>
            <a:pPr eaLnBrk="1" hangingPunct="1"/>
            <a:r>
              <a:rPr lang="en-US" sz="1800" dirty="0" smtClean="0"/>
              <a:t>DESY</a:t>
            </a:r>
          </a:p>
          <a:p>
            <a:pPr eaLnBrk="1" hangingPunct="1"/>
            <a:r>
              <a:rPr lang="en-US" sz="1800" dirty="0" smtClean="0"/>
              <a:t>Nov 15,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48600" cy="762000"/>
          </a:xfrm>
        </p:spPr>
        <p:txBody>
          <a:bodyPr>
            <a:normAutofit/>
          </a:bodyPr>
          <a:lstStyle/>
          <a:p>
            <a:r>
              <a:rPr lang="en-US" dirty="0" smtClean="0"/>
              <a:t>Accelerator R&amp;D for the future of FELs</a:t>
            </a:r>
            <a:endParaRPr lang="en-US" dirty="0"/>
          </a:p>
        </p:txBody>
      </p:sp>
      <p:graphicFrame>
        <p:nvGraphicFramePr>
          <p:cNvPr id="5" name="Content Placeholder 4"/>
          <p:cNvGraphicFramePr>
            <a:graphicFrameLocks noGrp="1"/>
          </p:cNvGraphicFramePr>
          <p:nvPr>
            <p:ph idx="1"/>
          </p:nvPr>
        </p:nvGraphicFramePr>
        <p:xfrm>
          <a:off x="292100" y="1219200"/>
          <a:ext cx="8610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nvGraphicFramePr>
        <p:xfrm>
          <a:off x="-152400" y="1066800"/>
          <a:ext cx="9601200" cy="518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7-Point Star 8"/>
          <p:cNvSpPr/>
          <p:nvPr/>
        </p:nvSpPr>
        <p:spPr>
          <a:xfrm>
            <a:off x="3301652" y="2438400"/>
            <a:ext cx="2667000" cy="2286000"/>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Science Needs:</a:t>
            </a:r>
          </a:p>
          <a:p>
            <a:pPr>
              <a:buFont typeface="Arial" pitchFamily="34" charset="0"/>
              <a:buChar char="•"/>
            </a:pPr>
            <a:r>
              <a:rPr lang="en-US" sz="1600" dirty="0" smtClean="0">
                <a:solidFill>
                  <a:schemeClr val="tx1"/>
                </a:solidFill>
              </a:rPr>
              <a:t> # of </a:t>
            </a:r>
            <a:r>
              <a:rPr lang="en-US" sz="1600" dirty="0" smtClean="0">
                <a:solidFill>
                  <a:schemeClr val="tx1"/>
                </a:solidFill>
                <a:latin typeface="Symbol" pitchFamily="18" charset="2"/>
              </a:rPr>
              <a:t>g</a:t>
            </a:r>
            <a:r>
              <a:rPr lang="en-US" sz="1600" dirty="0" smtClean="0">
                <a:solidFill>
                  <a:schemeClr val="tx1"/>
                </a:solidFill>
              </a:rPr>
              <a:t>’s</a:t>
            </a:r>
          </a:p>
          <a:p>
            <a:pPr>
              <a:buFont typeface="Arial" pitchFamily="34" charset="0"/>
              <a:buChar char="•"/>
            </a:pPr>
            <a:r>
              <a:rPr lang="en-US" sz="1600" dirty="0" smtClean="0">
                <a:solidFill>
                  <a:schemeClr val="tx1"/>
                </a:solidFill>
              </a:rPr>
              <a:t> Short pulses</a:t>
            </a:r>
          </a:p>
          <a:p>
            <a:pPr>
              <a:buFont typeface="Arial" pitchFamily="34" charset="0"/>
              <a:buChar char="•"/>
            </a:pPr>
            <a:r>
              <a:rPr lang="en-US" sz="1600" dirty="0" smtClean="0">
                <a:solidFill>
                  <a:schemeClr val="tx1"/>
                </a:solidFill>
              </a:rPr>
              <a:t> Rep Rate</a:t>
            </a:r>
            <a:endParaRPr lang="en-US" sz="1600" dirty="0">
              <a:solidFill>
                <a:schemeClr val="tx1"/>
              </a:solidFill>
            </a:endParaRPr>
          </a:p>
        </p:txBody>
      </p:sp>
      <p:sp>
        <p:nvSpPr>
          <p:cNvPr id="8" name="TextBox 7"/>
          <p:cNvSpPr txBox="1"/>
          <p:nvPr/>
        </p:nvSpPr>
        <p:spPr>
          <a:xfrm>
            <a:off x="228600" y="1143000"/>
            <a:ext cx="2590800" cy="1569660"/>
          </a:xfrm>
          <a:prstGeom prst="rect">
            <a:avLst/>
          </a:prstGeom>
          <a:noFill/>
        </p:spPr>
        <p:txBody>
          <a:bodyPr wrap="square" rtlCol="0">
            <a:spAutoFit/>
          </a:bodyPr>
          <a:lstStyle/>
          <a:p>
            <a:r>
              <a:rPr lang="en-US" sz="2400" i="1" dirty="0" smtClean="0"/>
              <a:t>Push a factor of 10 or more in many directions…..</a:t>
            </a:r>
            <a:endParaRPr lang="en-US" sz="2400" i="1" dirty="0"/>
          </a:p>
        </p:txBody>
      </p:sp>
      <p:sp>
        <p:nvSpPr>
          <p:cNvPr id="12" name="Rectangle 11"/>
          <p:cNvSpPr/>
          <p:nvPr/>
        </p:nvSpPr>
        <p:spPr>
          <a:xfrm>
            <a:off x="6934200" y="5791200"/>
            <a:ext cx="2209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53200" y="5780782"/>
            <a:ext cx="2590800" cy="1077218"/>
          </a:xfrm>
          <a:prstGeom prst="rect">
            <a:avLst/>
          </a:prstGeom>
          <a:noFill/>
        </p:spPr>
        <p:txBody>
          <a:bodyPr wrap="square" rtlCol="0">
            <a:spAutoFit/>
          </a:bodyPr>
          <a:lstStyle/>
          <a:p>
            <a:r>
              <a:rPr lang="en-US" sz="1600" i="1" dirty="0" smtClean="0"/>
              <a:t>SLAC and LBNL working together to optimize an R&amp;D  program for LCLS-II and future FELs …..</a:t>
            </a:r>
            <a:endParaRPr lang="en-US" sz="1600" i="1" dirty="0"/>
          </a:p>
        </p:txBody>
      </p:sp>
      <p:sp>
        <p:nvSpPr>
          <p:cNvPr id="13" name="Right Arrow 12"/>
          <p:cNvSpPr/>
          <p:nvPr/>
        </p:nvSpPr>
        <p:spPr>
          <a:xfrm>
            <a:off x="5486400" y="12192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1143000"/>
            <a:ext cx="2428870" cy="923330"/>
          </a:xfrm>
          <a:prstGeom prst="rect">
            <a:avLst/>
          </a:prstGeom>
          <a:noFill/>
        </p:spPr>
        <p:txBody>
          <a:bodyPr wrap="none" rtlCol="0">
            <a:spAutoFit/>
          </a:bodyPr>
          <a:lstStyle/>
          <a:p>
            <a:r>
              <a:rPr lang="en-US" dirty="0" smtClean="0"/>
              <a:t>Cathode Test Facility</a:t>
            </a:r>
            <a:br>
              <a:rPr lang="en-US" dirty="0" smtClean="0"/>
            </a:br>
            <a:r>
              <a:rPr lang="en-US" dirty="0" err="1" smtClean="0"/>
              <a:t>Microbunching</a:t>
            </a:r>
            <a:r>
              <a:rPr lang="en-US" dirty="0" smtClean="0"/>
              <a:t> beam </a:t>
            </a:r>
            <a:br>
              <a:rPr lang="en-US" dirty="0" smtClean="0"/>
            </a:br>
            <a:r>
              <a:rPr lang="en-US" dirty="0" smtClean="0"/>
              <a:t>physics; </a:t>
            </a:r>
            <a:r>
              <a:rPr lang="en-US" dirty="0" err="1" smtClean="0"/>
              <a:t>rf</a:t>
            </a:r>
            <a:r>
              <a:rPr lang="en-US" dirty="0" smtClean="0"/>
              <a:t> gun LDRD </a:t>
            </a:r>
            <a:endParaRPr lang="en-US" dirty="0"/>
          </a:p>
        </p:txBody>
      </p:sp>
      <p:sp>
        <p:nvSpPr>
          <p:cNvPr id="15" name="Right Arrow 14"/>
          <p:cNvSpPr/>
          <p:nvPr/>
        </p:nvSpPr>
        <p:spPr>
          <a:xfrm>
            <a:off x="7162800" y="22098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48600" y="2209800"/>
            <a:ext cx="1223412" cy="923330"/>
          </a:xfrm>
          <a:prstGeom prst="rect">
            <a:avLst/>
          </a:prstGeom>
          <a:noFill/>
        </p:spPr>
        <p:txBody>
          <a:bodyPr wrap="none" rtlCol="0">
            <a:spAutoFit/>
          </a:bodyPr>
          <a:lstStyle/>
          <a:p>
            <a:r>
              <a:rPr lang="en-US" dirty="0" smtClean="0"/>
              <a:t>T-Cavities</a:t>
            </a:r>
            <a:br>
              <a:rPr lang="en-US" dirty="0" smtClean="0"/>
            </a:br>
            <a:r>
              <a:rPr lang="en-US" dirty="0" err="1" smtClean="0"/>
              <a:t>fs</a:t>
            </a:r>
            <a:r>
              <a:rPr lang="en-US" dirty="0" smtClean="0"/>
              <a:t>-timing</a:t>
            </a:r>
          </a:p>
          <a:p>
            <a:r>
              <a:rPr lang="en-US" dirty="0" smtClean="0"/>
              <a:t>CCT</a:t>
            </a:r>
            <a:endParaRPr lang="en-US" dirty="0"/>
          </a:p>
        </p:txBody>
      </p:sp>
      <p:sp>
        <p:nvSpPr>
          <p:cNvPr id="17" name="Right Arrow 16"/>
          <p:cNvSpPr/>
          <p:nvPr/>
        </p:nvSpPr>
        <p:spPr>
          <a:xfrm>
            <a:off x="7162800" y="41910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859445" y="4001869"/>
            <a:ext cx="979755" cy="1200329"/>
          </a:xfrm>
          <a:prstGeom prst="rect">
            <a:avLst/>
          </a:prstGeom>
          <a:noFill/>
        </p:spPr>
        <p:txBody>
          <a:bodyPr wrap="none" rtlCol="0">
            <a:spAutoFit/>
          </a:bodyPr>
          <a:lstStyle/>
          <a:p>
            <a:r>
              <a:rPr lang="en-US" dirty="0" smtClean="0"/>
              <a:t>Echo</a:t>
            </a:r>
            <a:br>
              <a:rPr lang="en-US" dirty="0" smtClean="0"/>
            </a:br>
            <a:r>
              <a:rPr lang="en-US" dirty="0" smtClean="0"/>
              <a:t>HXRSS</a:t>
            </a:r>
          </a:p>
          <a:p>
            <a:r>
              <a:rPr lang="en-US" dirty="0" smtClean="0"/>
              <a:t>SXRSS</a:t>
            </a:r>
          </a:p>
          <a:p>
            <a:r>
              <a:rPr lang="en-US" dirty="0" smtClean="0"/>
              <a:t>ITF</a:t>
            </a:r>
            <a:endParaRPr lang="en-US" dirty="0"/>
          </a:p>
        </p:txBody>
      </p:sp>
      <p:sp>
        <p:nvSpPr>
          <p:cNvPr id="19" name="Right Arrow 18"/>
          <p:cNvSpPr/>
          <p:nvPr/>
        </p:nvSpPr>
        <p:spPr>
          <a:xfrm rot="8877323">
            <a:off x="3757141" y="5855355"/>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590800" y="6211669"/>
            <a:ext cx="2749471" cy="646331"/>
          </a:xfrm>
          <a:prstGeom prst="rect">
            <a:avLst/>
          </a:prstGeom>
          <a:noFill/>
        </p:spPr>
        <p:txBody>
          <a:bodyPr wrap="none" rtlCol="0">
            <a:spAutoFit/>
          </a:bodyPr>
          <a:lstStyle/>
          <a:p>
            <a:r>
              <a:rPr lang="en-US" dirty="0" smtClean="0"/>
              <a:t>360 Hz ops</a:t>
            </a:r>
          </a:p>
          <a:p>
            <a:r>
              <a:rPr lang="en-US" dirty="0" smtClean="0"/>
              <a:t>Bunch trains; fast kickers</a:t>
            </a:r>
            <a:endParaRPr lang="en-US" dirty="0"/>
          </a:p>
        </p:txBody>
      </p:sp>
      <p:sp>
        <p:nvSpPr>
          <p:cNvPr id="21" name="Right Arrow 20"/>
          <p:cNvSpPr/>
          <p:nvPr/>
        </p:nvSpPr>
        <p:spPr>
          <a:xfrm rot="9799450">
            <a:off x="1699743" y="4636155"/>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400" y="5029200"/>
            <a:ext cx="1954381" cy="646331"/>
          </a:xfrm>
          <a:prstGeom prst="rect">
            <a:avLst/>
          </a:prstGeom>
          <a:noFill/>
        </p:spPr>
        <p:txBody>
          <a:bodyPr wrap="none" rtlCol="0">
            <a:spAutoFit/>
          </a:bodyPr>
          <a:lstStyle/>
          <a:p>
            <a:r>
              <a:rPr lang="en-US" dirty="0" smtClean="0"/>
              <a:t>APPLE </a:t>
            </a:r>
            <a:r>
              <a:rPr lang="en-US" dirty="0" err="1" smtClean="0"/>
              <a:t>undulator</a:t>
            </a:r>
            <a:endParaRPr lang="en-US" dirty="0" smtClean="0"/>
          </a:p>
          <a:p>
            <a:r>
              <a:rPr lang="en-US" dirty="0" smtClean="0"/>
              <a:t>RF </a:t>
            </a:r>
            <a:r>
              <a:rPr lang="en-US" dirty="0" err="1" smtClean="0"/>
              <a:t>undulators</a:t>
            </a:r>
            <a:endParaRPr lang="en-US" dirty="0" smtClean="0"/>
          </a:p>
        </p:txBody>
      </p:sp>
      <p:sp>
        <p:nvSpPr>
          <p:cNvPr id="23" name="Right Arrow 22"/>
          <p:cNvSpPr/>
          <p:nvPr/>
        </p:nvSpPr>
        <p:spPr>
          <a:xfrm rot="9799450">
            <a:off x="1775943" y="2711475"/>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28600" y="3104520"/>
            <a:ext cx="1967205" cy="646331"/>
          </a:xfrm>
          <a:prstGeom prst="rect">
            <a:avLst/>
          </a:prstGeom>
          <a:noFill/>
        </p:spPr>
        <p:txBody>
          <a:bodyPr wrap="none" rtlCol="0">
            <a:spAutoFit/>
          </a:bodyPr>
          <a:lstStyle/>
          <a:p>
            <a:r>
              <a:rPr lang="en-US" dirty="0" smtClean="0"/>
              <a:t>Detector &amp; X Ray</a:t>
            </a:r>
          </a:p>
          <a:p>
            <a:r>
              <a:rPr lang="en-US" dirty="0" smtClean="0"/>
              <a:t>R&amp;D</a:t>
            </a:r>
          </a:p>
        </p:txBody>
      </p:sp>
      <p:sp>
        <p:nvSpPr>
          <p:cNvPr id="25" name="Slide Number Placeholder 24"/>
          <p:cNvSpPr>
            <a:spLocks noGrp="1"/>
          </p:cNvSpPr>
          <p:nvPr>
            <p:ph type="sldNum" sz="quarter" idx="10"/>
          </p:nvPr>
        </p:nvSpPr>
        <p:spPr/>
        <p:txBody>
          <a:bodyPr/>
          <a:lstStyle/>
          <a:p>
            <a:fld id="{46D7A3A9-117E-4EF5-82A3-3CC7D0AB76B5}" type="slidenum">
              <a:rPr lang="en-US" smtClean="0"/>
              <a:pPr/>
              <a:t>10</a:t>
            </a:fld>
            <a:endParaRPr lang="en-US" dirty="0"/>
          </a:p>
        </p:txBody>
      </p:sp>
      <p:sp>
        <p:nvSpPr>
          <p:cNvPr id="26" name="Footer Placeholder 25"/>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0289A09-1C3D-4093-B990-F141093499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18653B5-6B8E-4756-B089-CE4733E4B50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E6D547E-4103-4C91-8330-13B914FEA15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A07CBDC-E5F6-468B-B51B-335F34B03E7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664078B-9B40-4DCC-BFBE-F09025E7A6B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B15F4B0-3AAE-4B7B-B4DE-C433EA3D3C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25F4BDF-6B3A-4215-99C5-B39D812EA8A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359292A-4C7D-4C25-A35E-15A156CE3D0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23EACFA9-AECD-4FDC-9C9E-7D5EE3B181B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9C23C2B1-535B-4214-87E2-AD62F010764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5">
                                            <p:graphicEl>
                                              <a:dgm id="{E0289A09-1C3D-4093-B990-F14109349954}"/>
                                            </p:graphicEl>
                                          </p:spTgt>
                                        </p:tgtEl>
                                      </p:cBhvr>
                                    </p:animEffect>
                                    <p:set>
                                      <p:cBhvr>
                                        <p:cTn id="37" dur="1" fill="hold">
                                          <p:stCondLst>
                                            <p:cond delay="999"/>
                                          </p:stCondLst>
                                        </p:cTn>
                                        <p:tgtEl>
                                          <p:spTgt spid="5">
                                            <p:graphicEl>
                                              <a:dgm id="{E0289A09-1C3D-4093-B990-F14109349954}"/>
                                            </p:graphic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5">
                                            <p:graphicEl>
                                              <a:dgm id="{618653B5-6B8E-4756-B089-CE4733E4B503}"/>
                                            </p:graphicEl>
                                          </p:spTgt>
                                        </p:tgtEl>
                                      </p:cBhvr>
                                    </p:animEffect>
                                    <p:set>
                                      <p:cBhvr>
                                        <p:cTn id="40" dur="1" fill="hold">
                                          <p:stCondLst>
                                            <p:cond delay="999"/>
                                          </p:stCondLst>
                                        </p:cTn>
                                        <p:tgtEl>
                                          <p:spTgt spid="5">
                                            <p:graphicEl>
                                              <a:dgm id="{618653B5-6B8E-4756-B089-CE4733E4B503}"/>
                                            </p:graphic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5">
                                            <p:graphicEl>
                                              <a:dgm id="{EE6D547E-4103-4C91-8330-13B914FEA150}"/>
                                            </p:graphicEl>
                                          </p:spTgt>
                                        </p:tgtEl>
                                      </p:cBhvr>
                                    </p:animEffect>
                                    <p:set>
                                      <p:cBhvr>
                                        <p:cTn id="43" dur="1" fill="hold">
                                          <p:stCondLst>
                                            <p:cond delay="999"/>
                                          </p:stCondLst>
                                        </p:cTn>
                                        <p:tgtEl>
                                          <p:spTgt spid="5">
                                            <p:graphicEl>
                                              <a:dgm id="{EE6D547E-4103-4C91-8330-13B914FEA150}"/>
                                            </p:graphic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5">
                                            <p:graphicEl>
                                              <a:dgm id="{DA07CBDC-E5F6-468B-B51B-335F34B03E74}"/>
                                            </p:graphicEl>
                                          </p:spTgt>
                                        </p:tgtEl>
                                      </p:cBhvr>
                                    </p:animEffect>
                                    <p:set>
                                      <p:cBhvr>
                                        <p:cTn id="46" dur="1" fill="hold">
                                          <p:stCondLst>
                                            <p:cond delay="999"/>
                                          </p:stCondLst>
                                        </p:cTn>
                                        <p:tgtEl>
                                          <p:spTgt spid="5">
                                            <p:graphicEl>
                                              <a:dgm id="{DA07CBDC-E5F6-468B-B51B-335F34B03E74}"/>
                                            </p:graphic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5">
                                            <p:graphicEl>
                                              <a:dgm id="{4664078B-9B40-4DCC-BFBE-F09025E7A6BD}"/>
                                            </p:graphicEl>
                                          </p:spTgt>
                                        </p:tgtEl>
                                      </p:cBhvr>
                                    </p:animEffect>
                                    <p:set>
                                      <p:cBhvr>
                                        <p:cTn id="49" dur="1" fill="hold">
                                          <p:stCondLst>
                                            <p:cond delay="999"/>
                                          </p:stCondLst>
                                        </p:cTn>
                                        <p:tgtEl>
                                          <p:spTgt spid="5">
                                            <p:graphicEl>
                                              <a:dgm id="{4664078B-9B40-4DCC-BFBE-F09025E7A6BD}"/>
                                            </p:graphic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5">
                                            <p:graphicEl>
                                              <a:dgm id="{3B15F4B0-3AAE-4B7B-B4DE-C433EA3D3C4D}"/>
                                            </p:graphicEl>
                                          </p:spTgt>
                                        </p:tgtEl>
                                      </p:cBhvr>
                                    </p:animEffect>
                                    <p:set>
                                      <p:cBhvr>
                                        <p:cTn id="52" dur="1" fill="hold">
                                          <p:stCondLst>
                                            <p:cond delay="999"/>
                                          </p:stCondLst>
                                        </p:cTn>
                                        <p:tgtEl>
                                          <p:spTgt spid="5">
                                            <p:graphicEl>
                                              <a:dgm id="{3B15F4B0-3AAE-4B7B-B4DE-C433EA3D3C4D}"/>
                                            </p:graphic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5">
                                            <p:graphicEl>
                                              <a:dgm id="{525F4BDF-6B3A-4215-99C5-B39D812EA8A5}"/>
                                            </p:graphicEl>
                                          </p:spTgt>
                                        </p:tgtEl>
                                      </p:cBhvr>
                                    </p:animEffect>
                                    <p:set>
                                      <p:cBhvr>
                                        <p:cTn id="55" dur="1" fill="hold">
                                          <p:stCondLst>
                                            <p:cond delay="999"/>
                                          </p:stCondLst>
                                        </p:cTn>
                                        <p:tgtEl>
                                          <p:spTgt spid="5">
                                            <p:graphicEl>
                                              <a:dgm id="{525F4BDF-6B3A-4215-99C5-B39D812EA8A5}"/>
                                            </p:graphic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5">
                                            <p:graphicEl>
                                              <a:dgm id="{6359292A-4C7D-4C25-A35E-15A156CE3D01}"/>
                                            </p:graphicEl>
                                          </p:spTgt>
                                        </p:tgtEl>
                                      </p:cBhvr>
                                    </p:animEffect>
                                    <p:set>
                                      <p:cBhvr>
                                        <p:cTn id="58" dur="1" fill="hold">
                                          <p:stCondLst>
                                            <p:cond delay="999"/>
                                          </p:stCondLst>
                                        </p:cTn>
                                        <p:tgtEl>
                                          <p:spTgt spid="5">
                                            <p:graphicEl>
                                              <a:dgm id="{6359292A-4C7D-4C25-A35E-15A156CE3D01}"/>
                                            </p:graphicEl>
                                          </p:spTgt>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5">
                                            <p:graphicEl>
                                              <a:dgm id="{23EACFA9-AECD-4FDC-9C9E-7D5EE3B181BB}"/>
                                            </p:graphicEl>
                                          </p:spTgt>
                                        </p:tgtEl>
                                      </p:cBhvr>
                                    </p:animEffect>
                                    <p:set>
                                      <p:cBhvr>
                                        <p:cTn id="61" dur="1" fill="hold">
                                          <p:stCondLst>
                                            <p:cond delay="999"/>
                                          </p:stCondLst>
                                        </p:cTn>
                                        <p:tgtEl>
                                          <p:spTgt spid="5">
                                            <p:graphicEl>
                                              <a:dgm id="{23EACFA9-AECD-4FDC-9C9E-7D5EE3B181BB}"/>
                                            </p:graphic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5">
                                            <p:graphicEl>
                                              <a:dgm id="{9C23C2B1-535B-4214-87E2-AD62F010764E}"/>
                                            </p:graphicEl>
                                          </p:spTgt>
                                        </p:tgtEl>
                                      </p:cBhvr>
                                    </p:animEffect>
                                    <p:set>
                                      <p:cBhvr>
                                        <p:cTn id="64" dur="1" fill="hold">
                                          <p:stCondLst>
                                            <p:cond delay="999"/>
                                          </p:stCondLst>
                                        </p:cTn>
                                        <p:tgtEl>
                                          <p:spTgt spid="5">
                                            <p:graphicEl>
                                              <a:dgm id="{9C23C2B1-535B-4214-87E2-AD62F010764E}"/>
                                            </p:graphicEl>
                                          </p:spTgt>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7">
                                            <p:graphicEl>
                                              <a:dgm id="{61BD9EED-D236-4010-AF0A-5A8C1B5D270E}"/>
                                            </p:graphic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
                                            <p:graphicEl>
                                              <a:dgm id="{AE9328DE-5441-409E-83C6-F99AD2839941}"/>
                                            </p:graphic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
                                            <p:graphicEl>
                                              <a:dgm id="{C0F45058-8EE5-4D29-AFED-4248E0292ADC}"/>
                                            </p:graphic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
                                            <p:graphicEl>
                                              <a:dgm id="{10195B45-1C56-402C-B337-591EB3D76161}"/>
                                            </p:graphicEl>
                                          </p:spTgt>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7">
                                            <p:graphicEl>
                                              <a:dgm id="{4BD2EA31-328F-452B-8151-D8992BC81C42}"/>
                                            </p:graphicEl>
                                          </p:spTgt>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7">
                                            <p:graphicEl>
                                              <a:dgm id="{01F1C275-DA62-4492-B2FF-7B8F664104F1}"/>
                                            </p:graphicEl>
                                          </p:spTgt>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
                                            <p:graphicEl>
                                              <a:dgm id="{A0293DC3-7317-40B2-A71C-7C110847A990}"/>
                                            </p:graphicEl>
                                          </p:spTgt>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7">
                                            <p:graphicEl>
                                              <a:dgm id="{5C5E456D-F726-495E-B1E1-EE9C29A8A9B2}"/>
                                            </p:graphicEl>
                                          </p:spTgt>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
                                            <p:graphicEl>
                                              <a:dgm id="{E0AF568D-C1D6-4C5F-8207-A404571B34F1}"/>
                                            </p:graphicEl>
                                          </p:spTgt>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
                                            <p:graphicEl>
                                              <a:dgm id="{A4D499D4-4E45-48B8-A080-C9BE1B598197}"/>
                                            </p:graphicEl>
                                          </p:spTgt>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7">
                                            <p:graphicEl>
                                              <a:dgm id="{612B4841-66E3-4A69-97D4-6FE57F29DAA2}"/>
                                            </p:graphicEl>
                                          </p:spTgt>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
                                            <p:graphicEl>
                                              <a:dgm id="{4D8C4D66-BB74-453D-B95D-E473F9CCDBC2}"/>
                                            </p:graphicEl>
                                          </p:spTgt>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Graphic spid="7" grpId="0">
        <p:bldSub>
          <a:bldDgm bld="one"/>
        </p:bldSub>
      </p:bldGraphic>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vel 14"/>
          <p:cNvSpPr/>
          <p:nvPr/>
        </p:nvSpPr>
        <p:spPr>
          <a:xfrm>
            <a:off x="3048000" y="5105400"/>
            <a:ext cx="2362200" cy="762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838200" y="1905000"/>
            <a:ext cx="12954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228600"/>
            <a:ext cx="8534400" cy="609600"/>
          </a:xfrm>
        </p:spPr>
        <p:txBody>
          <a:bodyPr>
            <a:normAutofit/>
          </a:bodyPr>
          <a:lstStyle/>
          <a:p>
            <a:r>
              <a:rPr lang="en-US" sz="2400" dirty="0" smtClean="0"/>
              <a:t>LCLS Peak Performance and new records during Run IV</a:t>
            </a:r>
            <a:r>
              <a:rPr lang="en-US" sz="2000" dirty="0" smtClean="0"/>
              <a:t> </a:t>
            </a:r>
            <a:endParaRPr lang="en-US" sz="2000" dirty="0"/>
          </a:p>
        </p:txBody>
      </p:sp>
      <p:sp>
        <p:nvSpPr>
          <p:cNvPr id="3" name="Content Placeholder 2"/>
          <p:cNvSpPr>
            <a:spLocks noGrp="1"/>
          </p:cNvSpPr>
          <p:nvPr>
            <p:ph idx="1"/>
          </p:nvPr>
        </p:nvSpPr>
        <p:spPr>
          <a:xfrm>
            <a:off x="381000" y="4038600"/>
            <a:ext cx="8534400" cy="1600200"/>
          </a:xfrm>
        </p:spPr>
        <p:txBody>
          <a:bodyPr>
            <a:normAutofit fontScale="92500" lnSpcReduction="10000"/>
          </a:bodyPr>
          <a:lstStyle/>
          <a:p>
            <a:r>
              <a:rPr lang="en-US" sz="2000" dirty="0" smtClean="0"/>
              <a:t>Most significant event:</a:t>
            </a:r>
          </a:p>
          <a:p>
            <a:endParaRPr lang="en-US" sz="2000" dirty="0" smtClean="0"/>
          </a:p>
          <a:p>
            <a:pPr lvl="1"/>
            <a:r>
              <a:rPr lang="en-US" sz="1800" dirty="0" smtClean="0"/>
              <a:t>Achievement of new photon pulse energy record  (Aug. 24</a:t>
            </a:r>
            <a:r>
              <a:rPr lang="en-US" sz="1800" baseline="30000" dirty="0" smtClean="0"/>
              <a:t>th, </a:t>
            </a:r>
            <a:r>
              <a:rPr lang="en-US" sz="1800" dirty="0" smtClean="0"/>
              <a:t>2011, 00:01 h) </a:t>
            </a:r>
          </a:p>
          <a:p>
            <a:pPr lvl="1">
              <a:buNone/>
            </a:pPr>
            <a:r>
              <a:rPr lang="en-US" sz="1800" dirty="0" smtClean="0"/>
              <a:t>	</a:t>
            </a:r>
          </a:p>
          <a:p>
            <a:pPr lvl="1">
              <a:buNone/>
            </a:pPr>
            <a:r>
              <a:rPr lang="en-US" sz="2000" b="1" i="1" dirty="0" smtClean="0"/>
              <a:t>				</a:t>
            </a:r>
            <a:r>
              <a:rPr lang="en-US" sz="2000" b="1" i="1" u="sng" dirty="0" smtClean="0"/>
              <a:t>&gt; 6 </a:t>
            </a:r>
            <a:r>
              <a:rPr lang="en-US" sz="2000" b="1" i="1" u="sng" dirty="0" err="1" smtClean="0"/>
              <a:t>mJ</a:t>
            </a:r>
            <a:r>
              <a:rPr lang="en-US" sz="2000" b="1" i="1" u="sng" dirty="0" smtClean="0"/>
              <a:t> at 3 </a:t>
            </a:r>
            <a:r>
              <a:rPr lang="en-US" sz="2000" b="1" i="1" u="sng" dirty="0" err="1" smtClean="0"/>
              <a:t>keV</a:t>
            </a:r>
            <a:endParaRPr lang="en-US" sz="1800" b="1" i="1" u="sng" dirty="0" smtClean="0"/>
          </a:p>
        </p:txBody>
      </p:sp>
      <p:sp>
        <p:nvSpPr>
          <p:cNvPr id="9" name="Slide Number Placeholder 8"/>
          <p:cNvSpPr>
            <a:spLocks noGrp="1"/>
          </p:cNvSpPr>
          <p:nvPr>
            <p:ph type="sldNum" sz="quarter" idx="10"/>
          </p:nvPr>
        </p:nvSpPr>
        <p:spPr/>
        <p:txBody>
          <a:bodyPr/>
          <a:lstStyle/>
          <a:p>
            <a:fld id="{46D7A3A9-117E-4EF5-82A3-3CC7D0AB76B5}" type="slidenum">
              <a:rPr lang="en-US" smtClean="0"/>
              <a:pPr/>
              <a:t>11</a:t>
            </a:fld>
            <a:endParaRPr lang="en-US" dirty="0"/>
          </a:p>
        </p:txBody>
      </p:sp>
      <p:sp>
        <p:nvSpPr>
          <p:cNvPr id="10" name="Footer Placeholder 9"/>
          <p:cNvSpPr>
            <a:spLocks noGrp="1"/>
          </p:cNvSpPr>
          <p:nvPr>
            <p:ph type="ftr" sz="quarter" idx="11"/>
          </p:nvPr>
        </p:nvSpPr>
        <p:spPr/>
        <p:txBody>
          <a:bodyPr/>
          <a:lstStyle/>
          <a:p>
            <a:r>
              <a:rPr lang="en-US" smtClean="0"/>
              <a:t>Project X - April 2012</a:t>
            </a:r>
            <a:endParaRPr lang="en-US" dirty="0"/>
          </a:p>
        </p:txBody>
      </p:sp>
      <p:graphicFrame>
        <p:nvGraphicFramePr>
          <p:cNvPr id="11" name="Group 1055"/>
          <p:cNvGraphicFramePr>
            <a:graphicFrameLocks noGrp="1"/>
          </p:cNvGraphicFramePr>
          <p:nvPr/>
        </p:nvGraphicFramePr>
        <p:xfrm>
          <a:off x="3886200" y="1219200"/>
          <a:ext cx="4800600" cy="2560320"/>
        </p:xfrm>
        <a:graphic>
          <a:graphicData uri="http://schemas.openxmlformats.org/drawingml/2006/table">
            <a:tbl>
              <a:tblPr/>
              <a:tblGrid>
                <a:gridCol w="1736217"/>
                <a:gridCol w="1432179"/>
                <a:gridCol w="1632204"/>
              </a:tblGrid>
              <a:tr h="4425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1" charset="-128"/>
                        </a:rPr>
                        <a:t>LCLS baseline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1" charset="-128"/>
                        </a:rPr>
                        <a:t>Current performance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1" charset="-128"/>
                        </a:rPr>
                        <a:t>Photon energy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800 to 8000 </a:t>
                      </a:r>
                      <a:r>
                        <a:rPr kumimoji="0" lang="en-US" sz="1800" b="0" i="0" u="none" strike="noStrike" cap="none" normalizeH="0" baseline="0" dirty="0" err="1" smtClean="0">
                          <a:ln>
                            <a:noFill/>
                          </a:ln>
                          <a:solidFill>
                            <a:schemeClr val="tx1"/>
                          </a:solidFill>
                          <a:effectLst/>
                          <a:latin typeface="Arial" pitchFamily="34" charset="0"/>
                          <a:ea typeface="ＭＳ Ｐゴシック" pitchFamily="1" charset="-128"/>
                        </a:rPr>
                        <a:t>eV</a:t>
                      </a:r>
                      <a:endParaRPr kumimoji="0" lang="en-US" sz="1800" b="0" i="0" u="none" strike="noStrike" cap="none" normalizeH="0" baseline="0" dirty="0" smtClean="0">
                        <a:ln>
                          <a:noFill/>
                        </a:ln>
                        <a:solidFill>
                          <a:schemeClr val="tx1"/>
                        </a:solidFill>
                        <a:effectLst/>
                        <a:latin typeface="Arial" pitchFamily="34"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0.4 to &gt;9.0 </a:t>
                      </a:r>
                      <a:r>
                        <a:rPr kumimoji="0" lang="en-US" sz="1800" b="0" i="0" u="none" strike="noStrike" cap="none" normalizeH="0" baseline="0" dirty="0" err="1" smtClean="0">
                          <a:ln>
                            <a:noFill/>
                          </a:ln>
                          <a:solidFill>
                            <a:schemeClr val="tx1"/>
                          </a:solidFill>
                          <a:effectLst/>
                          <a:latin typeface="Arial" pitchFamily="34" charset="0"/>
                          <a:ea typeface="ＭＳ Ｐゴシック" pitchFamily="1" charset="-128"/>
                        </a:rPr>
                        <a:t>keV</a:t>
                      </a: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 (16keV)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1" charset="-128"/>
                        </a:rPr>
                        <a:t>FEL pulse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230 </a:t>
                      </a:r>
                      <a:r>
                        <a:rPr kumimoji="0" lang="en-US" sz="1800" b="0" i="0" u="none" strike="noStrike" cap="none" normalizeH="0" baseline="0" dirty="0" err="1" smtClean="0">
                          <a:ln>
                            <a:noFill/>
                          </a:ln>
                          <a:solidFill>
                            <a:schemeClr val="tx1"/>
                          </a:solidFill>
                          <a:effectLst/>
                          <a:latin typeface="Arial" pitchFamily="34" charset="0"/>
                          <a:ea typeface="ＭＳ Ｐゴシック" pitchFamily="1" charset="-128"/>
                        </a:rPr>
                        <a:t>fs</a:t>
                      </a:r>
                      <a:endParaRPr kumimoji="0" lang="en-US" sz="1800" b="0" i="0" u="none" strike="noStrike" cap="none" normalizeH="0" baseline="0" dirty="0" smtClean="0">
                        <a:ln>
                          <a:noFill/>
                        </a:ln>
                        <a:solidFill>
                          <a:schemeClr val="tx1"/>
                        </a:solidFill>
                        <a:effectLst/>
                        <a:latin typeface="Arial" pitchFamily="34"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&lt;10 - 500 </a:t>
                      </a:r>
                      <a:r>
                        <a:rPr kumimoji="0" lang="en-US" sz="1800" b="0" i="0" u="none" strike="noStrike" cap="none" normalizeH="0" baseline="0" dirty="0" err="1" smtClean="0">
                          <a:ln>
                            <a:noFill/>
                          </a:ln>
                          <a:solidFill>
                            <a:schemeClr val="tx1"/>
                          </a:solidFill>
                          <a:effectLst/>
                          <a:latin typeface="Arial" pitchFamily="34" charset="0"/>
                          <a:ea typeface="ＭＳ Ｐゴシック" pitchFamily="1" charset="-128"/>
                        </a:rPr>
                        <a:t>fs</a:t>
                      </a:r>
                      <a:endParaRPr kumimoji="0" lang="en-US" sz="1800" b="0" i="0" u="none" strike="noStrike" cap="none" normalizeH="0" baseline="0" dirty="0" smtClean="0">
                        <a:ln>
                          <a:noFill/>
                        </a:ln>
                        <a:solidFill>
                          <a:schemeClr val="tx1"/>
                        </a:solidFill>
                        <a:effectLst/>
                        <a:latin typeface="Arial" pitchFamily="34"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FEL pulse 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up to 2 </a:t>
                      </a:r>
                      <a:r>
                        <a:rPr kumimoji="0" lang="en-US" sz="1800" b="0" i="0" u="none" strike="noStrike" cap="none" normalizeH="0" baseline="0" dirty="0" err="1" smtClean="0">
                          <a:ln>
                            <a:noFill/>
                          </a:ln>
                          <a:solidFill>
                            <a:schemeClr val="tx1"/>
                          </a:solidFill>
                          <a:effectLst/>
                          <a:latin typeface="Arial" pitchFamily="34" charset="0"/>
                          <a:ea typeface="ＭＳ Ｐゴシック" pitchFamily="1" charset="-128"/>
                        </a:rPr>
                        <a:t>mJ</a:t>
                      </a:r>
                      <a:endParaRPr kumimoji="0" lang="en-US" sz="1800" b="0" i="0" u="none" strike="noStrike" cap="none" normalizeH="0" baseline="0" dirty="0" smtClean="0">
                        <a:ln>
                          <a:noFill/>
                        </a:ln>
                        <a:solidFill>
                          <a:schemeClr val="tx1"/>
                        </a:solidFill>
                        <a:effectLst/>
                        <a:latin typeface="Arial" pitchFamily="34"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up to 4 </a:t>
                      </a:r>
                      <a:r>
                        <a:rPr kumimoji="0" lang="en-US" sz="1800" b="0" i="0" u="none" strike="noStrike" cap="none" normalizeH="0" baseline="0" dirty="0" err="1" smtClean="0">
                          <a:ln>
                            <a:noFill/>
                          </a:ln>
                          <a:solidFill>
                            <a:schemeClr val="tx1"/>
                          </a:solidFill>
                          <a:effectLst/>
                          <a:latin typeface="Arial" pitchFamily="34" charset="0"/>
                          <a:ea typeface="ＭＳ Ｐゴシック" pitchFamily="1" charset="-128"/>
                        </a:rPr>
                        <a:t>mJ</a:t>
                      </a:r>
                      <a:r>
                        <a:rPr kumimoji="0" lang="en-US" sz="1800" b="0" i="0" u="none" strike="noStrike" cap="none" normalizeH="0" baseline="0" dirty="0" smtClean="0">
                          <a:ln>
                            <a:noFill/>
                          </a:ln>
                          <a:solidFill>
                            <a:schemeClr val="tx1"/>
                          </a:solidFill>
                          <a:effectLst/>
                          <a:latin typeface="Arial" pitchFamily="34" charset="0"/>
                          <a:ea typeface="ＭＳ Ｐゴシック" pitchFamily="1" charset="-128"/>
                        </a:rPr>
                        <a:t>-&gt; </a:t>
                      </a:r>
                      <a:r>
                        <a:rPr kumimoji="0" lang="en-US" sz="1800" b="1" i="0" u="none" strike="noStrike" cap="none" normalizeH="0" baseline="0" dirty="0" smtClean="0">
                          <a:ln>
                            <a:noFill/>
                          </a:ln>
                          <a:solidFill>
                            <a:schemeClr val="tx1"/>
                          </a:solidFill>
                          <a:effectLst/>
                          <a:latin typeface="Arial" pitchFamily="34" charset="0"/>
                          <a:ea typeface="ＭＳ Ｐゴシック" pitchFamily="1" charset="-128"/>
                        </a:rPr>
                        <a:t>6mJ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3" name="Straight Arrow Connector 12"/>
          <p:cNvCxnSpPr/>
          <p:nvPr/>
        </p:nvCxnSpPr>
        <p:spPr>
          <a:xfrm>
            <a:off x="838200" y="2895600"/>
            <a:ext cx="1676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8200" y="1600200"/>
            <a:ext cx="0"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1981200"/>
            <a:ext cx="466794" cy="369332"/>
          </a:xfrm>
          <a:prstGeom prst="rect">
            <a:avLst/>
          </a:prstGeom>
          <a:noFill/>
        </p:spPr>
        <p:txBody>
          <a:bodyPr wrap="none" rtlCol="0">
            <a:spAutoFit/>
          </a:bodyPr>
          <a:lstStyle/>
          <a:p>
            <a:r>
              <a:rPr lang="en-US" dirty="0" err="1" smtClean="0"/>
              <a:t>eV</a:t>
            </a:r>
            <a:endParaRPr lang="en-US" dirty="0"/>
          </a:p>
        </p:txBody>
      </p:sp>
      <p:sp>
        <p:nvSpPr>
          <p:cNvPr id="19" name="TextBox 18"/>
          <p:cNvSpPr txBox="1"/>
          <p:nvPr/>
        </p:nvSpPr>
        <p:spPr>
          <a:xfrm>
            <a:off x="2057400" y="2971800"/>
            <a:ext cx="492443" cy="369332"/>
          </a:xfrm>
          <a:prstGeom prst="rect">
            <a:avLst/>
          </a:prstGeom>
          <a:noFill/>
        </p:spPr>
        <p:txBody>
          <a:bodyPr wrap="none" rtlCol="0">
            <a:spAutoFit/>
          </a:bodyPr>
          <a:lstStyle/>
          <a:p>
            <a:r>
              <a:rPr lang="en-US" dirty="0" err="1" smtClean="0"/>
              <a:t>mJ</a:t>
            </a:r>
            <a:endParaRPr lang="en-US" dirty="0"/>
          </a:p>
        </p:txBody>
      </p:sp>
      <p:sp>
        <p:nvSpPr>
          <p:cNvPr id="20" name="TextBox 19"/>
          <p:cNvSpPr txBox="1"/>
          <p:nvPr/>
        </p:nvSpPr>
        <p:spPr>
          <a:xfrm>
            <a:off x="304800" y="1600200"/>
            <a:ext cx="364202" cy="369332"/>
          </a:xfrm>
          <a:prstGeom prst="rect">
            <a:avLst/>
          </a:prstGeom>
          <a:noFill/>
        </p:spPr>
        <p:txBody>
          <a:bodyPr wrap="none" rtlCol="0">
            <a:spAutoFit/>
          </a:bodyPr>
          <a:lstStyle/>
          <a:p>
            <a:r>
              <a:rPr lang="en-US" dirty="0" err="1" smtClean="0"/>
              <a:t>fs</a:t>
            </a:r>
            <a:endParaRPr lang="en-US" dirty="0"/>
          </a:p>
        </p:txBody>
      </p:sp>
      <p:sp>
        <p:nvSpPr>
          <p:cNvPr id="21" name="Cube 20"/>
          <p:cNvSpPr/>
          <p:nvPr/>
        </p:nvSpPr>
        <p:spPr>
          <a:xfrm>
            <a:off x="1295400" y="2057400"/>
            <a:ext cx="609600" cy="609600"/>
          </a:xfrm>
          <a:prstGeom prst="cube">
            <a:avLst/>
          </a:prstGeom>
          <a:solidFill>
            <a:srgbClr val="BBE0E3">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email"/>
          <a:srcRect/>
          <a:stretch>
            <a:fillRect/>
          </a:stretch>
        </p:blipFill>
        <p:spPr bwMode="auto">
          <a:xfrm>
            <a:off x="3733800" y="1143000"/>
            <a:ext cx="5181600"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21"/>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2133600" y="6527800"/>
            <a:ext cx="4267200" cy="215900"/>
          </a:xfrm>
          <a:prstGeom prst="rect">
            <a:avLst/>
          </a:prstGeom>
          <a:noFill/>
          <a:ln w="9525">
            <a:noFill/>
            <a:miter lim="800000"/>
            <a:headEnd/>
            <a:tailEnd/>
          </a:ln>
        </p:spPr>
        <p:txBody>
          <a:bodyPr>
            <a:prstTxWarp prst="textNoShape">
              <a:avLst/>
            </a:prstTxWarp>
            <a:spAutoFit/>
          </a:bodyPr>
          <a:lstStyle/>
          <a:p>
            <a:pPr algn="ctr"/>
            <a:r>
              <a:rPr lang="en-US" sz="800">
                <a:solidFill>
                  <a:schemeClr val="bg1"/>
                </a:solidFill>
                <a:latin typeface="Calibri" charset="0"/>
              </a:rPr>
              <a:t>D. Wang et al., </a:t>
            </a:r>
            <a:r>
              <a:rPr lang="en-US" sz="800" i="1">
                <a:solidFill>
                  <a:schemeClr val="bg1"/>
                </a:solidFill>
                <a:latin typeface="Calibri" charset="0"/>
              </a:rPr>
              <a:t>Science </a:t>
            </a:r>
            <a:r>
              <a:rPr lang="en-US" sz="800" b="1">
                <a:solidFill>
                  <a:schemeClr val="bg1"/>
                </a:solidFill>
                <a:latin typeface="Calibri" charset="0"/>
              </a:rPr>
              <a:t>324</a:t>
            </a:r>
            <a:r>
              <a:rPr lang="en-US" sz="800">
                <a:solidFill>
                  <a:schemeClr val="bg1"/>
                </a:solidFill>
                <a:latin typeface="Calibri" charset="0"/>
              </a:rPr>
              <a:t>, 5931 (2009) • </a:t>
            </a:r>
          </a:p>
        </p:txBody>
      </p:sp>
      <p:sp>
        <p:nvSpPr>
          <p:cNvPr id="14340" name="Rectangle 12"/>
          <p:cNvSpPr>
            <a:spLocks noChangeArrowheads="1"/>
          </p:cNvSpPr>
          <p:nvPr/>
        </p:nvSpPr>
        <p:spPr bwMode="auto">
          <a:xfrm>
            <a:off x="304800" y="1003300"/>
            <a:ext cx="8534400" cy="336550"/>
          </a:xfrm>
          <a:prstGeom prst="rect">
            <a:avLst/>
          </a:prstGeom>
          <a:noFill/>
          <a:ln w="9525">
            <a:noFill/>
            <a:miter lim="800000"/>
            <a:headEnd/>
            <a:tailEnd/>
          </a:ln>
        </p:spPr>
        <p:txBody>
          <a:bodyPr>
            <a:prstTxWarp prst="textNoShape">
              <a:avLst/>
            </a:prstTxWarp>
            <a:spAutoFit/>
          </a:bodyPr>
          <a:lstStyle/>
          <a:p>
            <a:pPr>
              <a:spcBef>
                <a:spcPct val="50000"/>
              </a:spcBef>
            </a:pPr>
            <a:endParaRPr lang="en-US" sz="1600" b="1" i="1" dirty="0">
              <a:solidFill>
                <a:srgbClr val="D50411"/>
              </a:solidFill>
              <a:latin typeface="Calibri" charset="0"/>
            </a:endParaRPr>
          </a:p>
        </p:txBody>
      </p:sp>
      <p:sp>
        <p:nvSpPr>
          <p:cNvPr id="14341" name="Rectangle 44"/>
          <p:cNvSpPr>
            <a:spLocks noChangeArrowheads="1"/>
          </p:cNvSpPr>
          <p:nvPr/>
        </p:nvSpPr>
        <p:spPr bwMode="auto">
          <a:xfrm>
            <a:off x="304800" y="5594238"/>
            <a:ext cx="4688755" cy="769441"/>
          </a:xfrm>
          <a:prstGeom prst="rect">
            <a:avLst/>
          </a:prstGeom>
          <a:noFill/>
          <a:ln w="9525">
            <a:noFill/>
            <a:miter lim="800000"/>
            <a:headEnd/>
            <a:tailEnd/>
          </a:ln>
        </p:spPr>
        <p:txBody>
          <a:bodyPr wrap="square">
            <a:prstTxWarp prst="textNoShape">
              <a:avLst/>
            </a:prstTxWarp>
            <a:spAutoFit/>
          </a:bodyPr>
          <a:lstStyle/>
          <a:p>
            <a:r>
              <a:rPr lang="en-US" sz="1100" b="1" dirty="0" smtClean="0">
                <a:latin typeface="Arial Narrow" pitchFamily="34" charset="0"/>
              </a:rPr>
              <a:t>SASE and Seeded spectra recorded on single shots.  The left panels are SASE with 150 </a:t>
            </a:r>
            <a:r>
              <a:rPr lang="en-US" sz="1100" b="1" dirty="0" err="1" smtClean="0">
                <a:latin typeface="Arial Narrow" pitchFamily="34" charset="0"/>
              </a:rPr>
              <a:t>pC</a:t>
            </a:r>
            <a:r>
              <a:rPr lang="en-US" sz="1100" b="1" dirty="0" smtClean="0">
                <a:latin typeface="Arial Narrow" pitchFamily="34" charset="0"/>
              </a:rPr>
              <a:t>, 3kA peak current, un-seeded.   The FWHM of the SASE spectrum is 0.2 % Bandwidth.  The right panels are the seeded beam with the same electron beam parameters.  The FWHM of the seeded beam is 0.5 </a:t>
            </a:r>
            <a:r>
              <a:rPr lang="en-US" sz="1100" b="1" dirty="0" err="1" smtClean="0">
                <a:latin typeface="Arial Narrow" pitchFamily="34" charset="0"/>
              </a:rPr>
              <a:t>eV</a:t>
            </a:r>
            <a:r>
              <a:rPr lang="en-US" sz="1100" b="1" dirty="0" smtClean="0">
                <a:latin typeface="Arial Narrow" pitchFamily="34" charset="0"/>
              </a:rPr>
              <a:t> (5x10</a:t>
            </a:r>
            <a:r>
              <a:rPr lang="en-US" sz="1100" b="1" baseline="30000" dirty="0" smtClean="0">
                <a:latin typeface="Arial Narrow" pitchFamily="34" charset="0"/>
              </a:rPr>
              <a:t>-5</a:t>
            </a:r>
            <a:r>
              <a:rPr lang="en-US" sz="1100" b="1" dirty="0" smtClean="0">
                <a:latin typeface="Arial Narrow" pitchFamily="34" charset="0"/>
              </a:rPr>
              <a:t> bandwidth)</a:t>
            </a:r>
            <a:endParaRPr lang="en-US" sz="1100" b="1" dirty="0">
              <a:latin typeface="Arial Narrow" pitchFamily="34" charset="0"/>
            </a:endParaRPr>
          </a:p>
        </p:txBody>
      </p:sp>
      <p:sp>
        <p:nvSpPr>
          <p:cNvPr id="14342" name="Rectangle 49"/>
          <p:cNvSpPr>
            <a:spLocks noChangeArrowheads="1"/>
          </p:cNvSpPr>
          <p:nvPr/>
        </p:nvSpPr>
        <p:spPr bwMode="auto">
          <a:xfrm>
            <a:off x="5164751" y="3201396"/>
            <a:ext cx="3811659" cy="3062377"/>
          </a:xfrm>
          <a:prstGeom prst="rect">
            <a:avLst/>
          </a:prstGeom>
          <a:noFill/>
          <a:ln w="9525">
            <a:noFill/>
            <a:miter lim="800000"/>
            <a:headEnd/>
            <a:tailEnd/>
          </a:ln>
        </p:spPr>
        <p:txBody>
          <a:bodyPr wrap="square">
            <a:prstTxWarp prst="textNoShape">
              <a:avLst/>
            </a:prstTxWarp>
            <a:spAutoFit/>
          </a:bodyPr>
          <a:lstStyle/>
          <a:p>
            <a:pPr marL="119063" indent="-119063">
              <a:spcBef>
                <a:spcPts val="600"/>
              </a:spcBef>
              <a:spcAft>
                <a:spcPts val="400"/>
              </a:spcAft>
              <a:buFontTx/>
              <a:buChar char="•"/>
            </a:pPr>
            <a:r>
              <a:rPr lang="en-US" sz="1400" dirty="0" smtClean="0">
                <a:effectLst>
                  <a:outerShdw blurRad="38100" dist="38100" dir="2700000" algn="tl">
                    <a:srgbClr val="000000">
                      <a:alpha val="43137"/>
                    </a:srgbClr>
                  </a:outerShdw>
                </a:effectLst>
                <a:latin typeface="Calibri" charset="0"/>
              </a:rPr>
              <a:t>Concept developed by </a:t>
            </a:r>
            <a:r>
              <a:rPr lang="en-US" sz="1400" dirty="0" err="1" smtClean="0">
                <a:effectLst>
                  <a:outerShdw blurRad="38100" dist="38100" dir="2700000" algn="tl">
                    <a:srgbClr val="000000">
                      <a:alpha val="43137"/>
                    </a:srgbClr>
                  </a:outerShdw>
                </a:effectLst>
                <a:latin typeface="Calibri" charset="0"/>
              </a:rPr>
              <a:t>Geloni</a:t>
            </a:r>
            <a:r>
              <a:rPr lang="en-US" sz="1400" dirty="0" smtClean="0">
                <a:effectLst>
                  <a:outerShdw blurRad="38100" dist="38100" dir="2700000" algn="tl">
                    <a:srgbClr val="000000">
                      <a:alpha val="43137"/>
                    </a:srgbClr>
                  </a:outerShdw>
                </a:effectLst>
                <a:latin typeface="Calibri" charset="0"/>
              </a:rPr>
              <a:t>, </a:t>
            </a:r>
            <a:r>
              <a:rPr lang="en-US" sz="1400" dirty="0" err="1" smtClean="0">
                <a:effectLst>
                  <a:outerShdw blurRad="38100" dist="38100" dir="2700000" algn="tl">
                    <a:srgbClr val="000000">
                      <a:alpha val="43137"/>
                    </a:srgbClr>
                  </a:outerShdw>
                </a:effectLst>
                <a:latin typeface="Calibri" charset="0"/>
              </a:rPr>
              <a:t>Kocharyan</a:t>
            </a:r>
            <a:r>
              <a:rPr lang="en-US" sz="1400" dirty="0" smtClean="0">
                <a:effectLst>
                  <a:outerShdw blurRad="38100" dist="38100" dir="2700000" algn="tl">
                    <a:srgbClr val="000000">
                      <a:alpha val="43137"/>
                    </a:srgbClr>
                  </a:outerShdw>
                </a:effectLst>
                <a:latin typeface="Calibri" charset="0"/>
              </a:rPr>
              <a:t> and </a:t>
            </a:r>
            <a:r>
              <a:rPr lang="en-US" sz="1400" dirty="0" err="1" smtClean="0">
                <a:effectLst>
                  <a:outerShdw blurRad="38100" dist="38100" dir="2700000" algn="tl">
                    <a:srgbClr val="000000">
                      <a:alpha val="43137"/>
                    </a:srgbClr>
                  </a:outerShdw>
                </a:effectLst>
                <a:latin typeface="Calibri" charset="0"/>
              </a:rPr>
              <a:t>Saldin</a:t>
            </a:r>
            <a:r>
              <a:rPr lang="en-US" sz="1400" dirty="0" smtClean="0">
                <a:effectLst>
                  <a:outerShdw blurRad="38100" dist="38100" dir="2700000" algn="tl">
                    <a:srgbClr val="000000">
                      <a:alpha val="43137"/>
                    </a:srgbClr>
                  </a:outerShdw>
                </a:effectLst>
                <a:latin typeface="Calibri" charset="0"/>
              </a:rPr>
              <a:t>, DESY 10-053 (2010).</a:t>
            </a:r>
            <a:endParaRPr lang="en-US" sz="1400" dirty="0">
              <a:effectLst>
                <a:outerShdw blurRad="38100" dist="38100" dir="2700000" algn="tl">
                  <a:srgbClr val="000000">
                    <a:alpha val="43137"/>
                  </a:srgbClr>
                </a:outerShdw>
              </a:effectLst>
              <a:latin typeface="Calibri" charset="0"/>
            </a:endParaRPr>
          </a:p>
          <a:p>
            <a:pPr marL="119063" indent="-119063">
              <a:spcBef>
                <a:spcPts val="600"/>
              </a:spcBef>
              <a:spcAft>
                <a:spcPts val="400"/>
              </a:spcAft>
              <a:buFontTx/>
              <a:buChar char="•"/>
            </a:pPr>
            <a:r>
              <a:rPr lang="en-US" sz="1400" dirty="0" smtClean="0">
                <a:effectLst>
                  <a:outerShdw blurRad="38100" dist="38100" dir="2700000" algn="tl">
                    <a:srgbClr val="000000">
                      <a:alpha val="43137"/>
                    </a:srgbClr>
                  </a:outerShdw>
                </a:effectLst>
                <a:latin typeface="Calibri" charset="0"/>
              </a:rPr>
              <a:t>Demonstrate 8 GW mean seeded FEL power </a:t>
            </a:r>
            <a:r>
              <a:rPr lang="en-US" sz="1400" dirty="0">
                <a:effectLst>
                  <a:outerShdw blurRad="38100" dist="38100" dir="2700000" algn="tl">
                    <a:srgbClr val="000000">
                      <a:alpha val="43137"/>
                    </a:srgbClr>
                  </a:outerShdw>
                </a:effectLst>
                <a:latin typeface="Calibri" charset="0"/>
              </a:rPr>
              <a:t>with </a:t>
            </a:r>
            <a:r>
              <a:rPr lang="en-US" sz="1400" dirty="0" smtClean="0">
                <a:effectLst>
                  <a:outerShdw blurRad="38100" dist="38100" dir="2700000" algn="tl">
                    <a:srgbClr val="000000">
                      <a:alpha val="43137"/>
                    </a:srgbClr>
                  </a:outerShdw>
                </a:effectLst>
                <a:latin typeface="Calibri" charset="0"/>
              </a:rPr>
              <a:t>2.5 GW SASE background at 8 </a:t>
            </a:r>
            <a:r>
              <a:rPr lang="en-US" sz="1400" dirty="0" err="1" smtClean="0">
                <a:effectLst>
                  <a:outerShdw blurRad="38100" dist="38100" dir="2700000" algn="tl">
                    <a:srgbClr val="000000">
                      <a:alpha val="43137"/>
                    </a:srgbClr>
                  </a:outerShdw>
                </a:effectLst>
                <a:latin typeface="Calibri" charset="0"/>
              </a:rPr>
              <a:t>keV</a:t>
            </a:r>
            <a:r>
              <a:rPr lang="en-US" sz="1400" dirty="0" smtClean="0">
                <a:effectLst>
                  <a:outerShdw blurRad="38100" dist="38100" dir="2700000" algn="tl">
                    <a:srgbClr val="000000">
                      <a:alpha val="43137"/>
                    </a:srgbClr>
                  </a:outerShdw>
                </a:effectLst>
                <a:latin typeface="Calibri" charset="0"/>
              </a:rPr>
              <a:t> photon energy for 40 </a:t>
            </a:r>
            <a:r>
              <a:rPr lang="en-US" sz="1400" dirty="0" err="1" smtClean="0">
                <a:effectLst>
                  <a:outerShdw blurRad="38100" dist="38100" dir="2700000" algn="tl">
                    <a:srgbClr val="000000">
                      <a:alpha val="43137"/>
                    </a:srgbClr>
                  </a:outerShdw>
                </a:effectLst>
                <a:latin typeface="Calibri" charset="0"/>
              </a:rPr>
              <a:t>pC</a:t>
            </a:r>
            <a:r>
              <a:rPr lang="en-US" sz="1400" dirty="0" smtClean="0">
                <a:effectLst>
                  <a:outerShdw blurRad="38100" dist="38100" dir="2700000" algn="tl">
                    <a:srgbClr val="000000">
                      <a:alpha val="43137"/>
                    </a:srgbClr>
                  </a:outerShdw>
                </a:effectLst>
                <a:latin typeface="Calibri" charset="0"/>
              </a:rPr>
              <a:t> operation. Observe peak seeded power in excess of 15 GW, comparable to normal SASE power but with a spectral bandwidth reduction more than a factor of 10.</a:t>
            </a:r>
            <a:endParaRPr lang="en-US" sz="1400" dirty="0">
              <a:effectLst>
                <a:outerShdw blurRad="38100" dist="38100" dir="2700000" algn="tl">
                  <a:srgbClr val="000000">
                    <a:alpha val="43137"/>
                  </a:srgbClr>
                </a:outerShdw>
              </a:effectLst>
              <a:latin typeface="Calibri" charset="0"/>
            </a:endParaRPr>
          </a:p>
          <a:p>
            <a:pPr marL="119063" indent="-119063">
              <a:spcBef>
                <a:spcPts val="600"/>
              </a:spcBef>
              <a:spcAft>
                <a:spcPts val="400"/>
              </a:spcAft>
              <a:buFontTx/>
              <a:buChar char="•"/>
            </a:pPr>
            <a:r>
              <a:rPr lang="en-US" sz="1400" dirty="0" smtClean="0">
                <a:effectLst>
                  <a:outerShdw blurRad="38100" dist="38100" dir="2700000" algn="tl">
                    <a:srgbClr val="000000">
                      <a:alpha val="43137"/>
                    </a:srgbClr>
                  </a:outerShdw>
                </a:effectLst>
                <a:latin typeface="Calibri" charset="0"/>
              </a:rPr>
              <a:t>Next steps include system optimization of the LCLS </a:t>
            </a:r>
            <a:r>
              <a:rPr lang="en-US" sz="1400" dirty="0" err="1" smtClean="0">
                <a:effectLst>
                  <a:outerShdw blurRad="38100" dist="38100" dir="2700000" algn="tl">
                    <a:srgbClr val="000000">
                      <a:alpha val="43137"/>
                    </a:srgbClr>
                  </a:outerShdw>
                </a:effectLst>
                <a:latin typeface="Calibri" charset="0"/>
              </a:rPr>
              <a:t>undulator</a:t>
            </a:r>
            <a:r>
              <a:rPr lang="en-US" sz="1400" dirty="0" smtClean="0">
                <a:effectLst>
                  <a:outerShdw blurRad="38100" dist="38100" dir="2700000" algn="tl">
                    <a:srgbClr val="000000">
                      <a:alpha val="43137"/>
                    </a:srgbClr>
                  </a:outerShdw>
                </a:effectLst>
                <a:latin typeface="Calibri" charset="0"/>
              </a:rPr>
              <a:t> </a:t>
            </a:r>
            <a:r>
              <a:rPr lang="en-US" sz="1400" dirty="0" err="1" smtClean="0">
                <a:effectLst>
                  <a:outerShdw blurRad="38100" dist="38100" dir="2700000" algn="tl">
                    <a:srgbClr val="000000">
                      <a:alpha val="43137"/>
                    </a:srgbClr>
                  </a:outerShdw>
                </a:effectLst>
                <a:latin typeface="Calibri" charset="0"/>
              </a:rPr>
              <a:t>beamline</a:t>
            </a:r>
            <a:r>
              <a:rPr lang="en-US" sz="1400" dirty="0" smtClean="0">
                <a:effectLst>
                  <a:outerShdw blurRad="38100" dist="38100" dir="2700000" algn="tl">
                    <a:srgbClr val="000000">
                      <a:alpha val="43137"/>
                    </a:srgbClr>
                  </a:outerShdw>
                </a:effectLst>
                <a:latin typeface="Calibri" charset="0"/>
              </a:rPr>
              <a:t> which should increase seeded power and reduce intensity fluctuation. </a:t>
            </a:r>
          </a:p>
          <a:p>
            <a:pPr marL="119063" indent="-119063">
              <a:spcBef>
                <a:spcPts val="600"/>
              </a:spcBef>
              <a:spcAft>
                <a:spcPts val="400"/>
              </a:spcAft>
              <a:buFontTx/>
              <a:buChar char="•"/>
            </a:pPr>
            <a:r>
              <a:rPr lang="en-US" sz="1400" dirty="0" smtClean="0">
                <a:effectLst>
                  <a:outerShdw blurRad="38100" dist="38100" dir="2700000" algn="tl">
                    <a:srgbClr val="000000">
                      <a:alpha val="43137"/>
                    </a:srgbClr>
                  </a:outerShdw>
                </a:effectLst>
                <a:latin typeface="Calibri" charset="0"/>
              </a:rPr>
              <a:t>Provide a  path towards </a:t>
            </a:r>
            <a:r>
              <a:rPr lang="en-US" sz="1400" dirty="0" err="1" smtClean="0">
                <a:effectLst>
                  <a:outerShdw blurRad="38100" dist="38100" dir="2700000" algn="tl">
                    <a:srgbClr val="000000">
                      <a:alpha val="43137"/>
                    </a:srgbClr>
                  </a:outerShdw>
                </a:effectLst>
                <a:latin typeface="Calibri" charset="0"/>
              </a:rPr>
              <a:t>Terrawatt</a:t>
            </a:r>
            <a:r>
              <a:rPr lang="en-US" sz="1400" dirty="0" smtClean="0">
                <a:effectLst>
                  <a:outerShdw blurRad="38100" dist="38100" dir="2700000" algn="tl">
                    <a:srgbClr val="000000">
                      <a:alpha val="43137"/>
                    </a:srgbClr>
                  </a:outerShdw>
                </a:effectLst>
                <a:latin typeface="Calibri" charset="0"/>
              </a:rPr>
              <a:t>-level FEL.</a:t>
            </a:r>
          </a:p>
        </p:txBody>
      </p:sp>
      <p:pic>
        <p:nvPicPr>
          <p:cNvPr id="14344" name="Picture 2"/>
          <p:cNvPicPr>
            <a:picLocks noChangeAspect="1" noChangeArrowheads="1"/>
          </p:cNvPicPr>
          <p:nvPr/>
        </p:nvPicPr>
        <p:blipFill>
          <a:blip r:embed="rId3" cstate="email"/>
          <a:srcRect/>
          <a:stretch>
            <a:fillRect/>
          </a:stretch>
        </p:blipFill>
        <p:spPr bwMode="auto">
          <a:xfrm>
            <a:off x="3839501" y="6413956"/>
            <a:ext cx="1019263" cy="391071"/>
          </a:xfrm>
          <a:prstGeom prst="rect">
            <a:avLst/>
          </a:prstGeom>
          <a:solidFill>
            <a:schemeClr val="bg1"/>
          </a:solidFill>
          <a:ln w="9525">
            <a:noFill/>
            <a:miter lim="800000"/>
            <a:headEnd/>
            <a:tailEnd/>
          </a:ln>
        </p:spPr>
      </p:pic>
      <p:grpSp>
        <p:nvGrpSpPr>
          <p:cNvPr id="4" name="Group 21"/>
          <p:cNvGrpSpPr>
            <a:grpSpLocks/>
          </p:cNvGrpSpPr>
          <p:nvPr/>
        </p:nvGrpSpPr>
        <p:grpSpPr bwMode="auto">
          <a:xfrm>
            <a:off x="0" y="6308725"/>
            <a:ext cx="8940800" cy="92075"/>
            <a:chOff x="-457200" y="6199496"/>
            <a:chExt cx="8941272" cy="91440"/>
          </a:xfrm>
        </p:grpSpPr>
        <p:cxnSp>
          <p:nvCxnSpPr>
            <p:cNvPr id="17" name="Straight Connector 16"/>
            <p:cNvCxnSpPr/>
            <p:nvPr/>
          </p:nvCxnSpPr>
          <p:spPr>
            <a:xfrm>
              <a:off x="-457200" y="6249946"/>
              <a:ext cx="89158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391992" y="6199496"/>
              <a:ext cx="9208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4347" name="Picture 16" descr="DOE_SC Vertical.jpg"/>
          <p:cNvPicPr>
            <a:picLocks noChangeAspect="1"/>
          </p:cNvPicPr>
          <p:nvPr/>
        </p:nvPicPr>
        <p:blipFill>
          <a:blip r:embed="rId4" cstate="email"/>
          <a:srcRect/>
          <a:stretch>
            <a:fillRect/>
          </a:stretch>
        </p:blipFill>
        <p:spPr bwMode="auto">
          <a:xfrm>
            <a:off x="7722399" y="6413956"/>
            <a:ext cx="1275198" cy="445502"/>
          </a:xfrm>
          <a:prstGeom prst="rect">
            <a:avLst/>
          </a:prstGeom>
          <a:noFill/>
          <a:ln w="9525">
            <a:noFill/>
            <a:miter lim="800000"/>
            <a:headEnd/>
            <a:tailEnd/>
          </a:ln>
        </p:spPr>
      </p:pic>
      <p:sp>
        <p:nvSpPr>
          <p:cNvPr id="14348" name="TextBox 19"/>
          <p:cNvSpPr txBox="1">
            <a:spLocks noChangeArrowheads="1"/>
          </p:cNvSpPr>
          <p:nvPr/>
        </p:nvSpPr>
        <p:spPr bwMode="auto">
          <a:xfrm>
            <a:off x="-1146" y="6422929"/>
            <a:ext cx="3828615" cy="400110"/>
          </a:xfrm>
          <a:prstGeom prst="rect">
            <a:avLst/>
          </a:prstGeom>
          <a:solidFill>
            <a:schemeClr val="bg1"/>
          </a:solidFill>
          <a:ln w="9525">
            <a:noFill/>
            <a:miter lim="800000"/>
            <a:headEnd/>
            <a:tailEnd/>
          </a:ln>
        </p:spPr>
        <p:txBody>
          <a:bodyPr wrap="square">
            <a:prstTxWarp prst="textNoShape">
              <a:avLst/>
            </a:prstTxWarp>
            <a:spAutoFit/>
          </a:bodyPr>
          <a:lstStyle/>
          <a:p>
            <a:r>
              <a:rPr lang="en-US" sz="2000" dirty="0" smtClean="0">
                <a:effectLst>
                  <a:outerShdw blurRad="38100" dist="38100" dir="2700000" algn="tl">
                    <a:srgbClr val="000000">
                      <a:alpha val="43137"/>
                    </a:srgbClr>
                  </a:outerShdw>
                </a:effectLst>
                <a:latin typeface="Arial Narrow" pitchFamily="34" charset="0"/>
              </a:rPr>
              <a:t>SLAC-Argonne-TISNCM Collaboration </a:t>
            </a:r>
            <a:endParaRPr lang="en-US" sz="2000" dirty="0">
              <a:effectLst>
                <a:outerShdw blurRad="38100" dist="38100" dir="2700000" algn="tl">
                  <a:srgbClr val="000000">
                    <a:alpha val="43137"/>
                  </a:srgbClr>
                </a:outerShdw>
              </a:effectLst>
              <a:latin typeface="Arial Narrow" pitchFamily="34" charset="0"/>
            </a:endParaRPr>
          </a:p>
        </p:txBody>
      </p:sp>
      <p:sp>
        <p:nvSpPr>
          <p:cNvPr id="22" name="Rectangle 2"/>
          <p:cNvSpPr>
            <a:spLocks noChangeArrowheads="1"/>
          </p:cNvSpPr>
          <p:nvPr/>
        </p:nvSpPr>
        <p:spPr bwMode="auto">
          <a:xfrm>
            <a:off x="0" y="-76200"/>
            <a:ext cx="9144000" cy="762000"/>
          </a:xfrm>
          <a:prstGeom prst="rect">
            <a:avLst/>
          </a:prstGeom>
          <a:solidFill>
            <a:srgbClr val="AD0000">
              <a:alpha val="92999"/>
            </a:srgbClr>
          </a:solidFill>
          <a:ln w="9525">
            <a:noFill/>
            <a:miter lim="800000"/>
            <a:headEnd/>
            <a:tailEnd/>
          </a:ln>
        </p:spPr>
        <p:txBody>
          <a:bodyPr anchor="ctr"/>
          <a:lstStyle/>
          <a:p>
            <a:pPr algn="ctr">
              <a:defRPr/>
            </a:pPr>
            <a:endParaRPr lang="en-US" sz="2800" b="1">
              <a:solidFill>
                <a:srgbClr val="DDDDDD"/>
              </a:solidFill>
            </a:endParaRPr>
          </a:p>
        </p:txBody>
      </p:sp>
      <p:sp>
        <p:nvSpPr>
          <p:cNvPr id="14338" name="Text Box 10"/>
          <p:cNvSpPr txBox="1">
            <a:spLocks noChangeArrowheads="1"/>
          </p:cNvSpPr>
          <p:nvPr/>
        </p:nvSpPr>
        <p:spPr bwMode="auto">
          <a:xfrm>
            <a:off x="0" y="0"/>
            <a:ext cx="9077961" cy="769441"/>
          </a:xfrm>
          <a:prstGeom prst="rect">
            <a:avLst/>
          </a:prstGeom>
          <a:noFill/>
          <a:ln w="9525">
            <a:noFill/>
            <a:miter lim="800000"/>
            <a:headEnd/>
            <a:tailEnd/>
          </a:ln>
        </p:spPr>
        <p:txBody>
          <a:bodyPr wrap="square">
            <a:prstTxWarp prst="textNoShape">
              <a:avLst/>
            </a:prstTxWarp>
            <a:spAutoFit/>
          </a:bodyPr>
          <a:lstStyle/>
          <a:p>
            <a:pPr algn="ctr"/>
            <a:r>
              <a:rPr lang="en-US" sz="2200" dirty="0" smtClean="0">
                <a:solidFill>
                  <a:srgbClr val="FFFFFF"/>
                </a:solidFill>
                <a:latin typeface="Arial Black" charset="0"/>
              </a:rPr>
              <a:t>What can SLAC’s brain trust deliver? First Demonstration of Hard X-ray Self Seeding at LCLS</a:t>
            </a:r>
            <a:endParaRPr lang="en-US" dirty="0">
              <a:solidFill>
                <a:srgbClr val="FFFFFF"/>
              </a:solidFill>
              <a:latin typeface="Times New Roman" charset="0"/>
            </a:endParaRPr>
          </a:p>
        </p:txBody>
      </p:sp>
      <p:pic>
        <p:nvPicPr>
          <p:cNvPr id="23" name="Picture 3"/>
          <p:cNvPicPr>
            <a:picLocks noChangeAspect="1" noChangeArrowheads="1"/>
          </p:cNvPicPr>
          <p:nvPr/>
        </p:nvPicPr>
        <p:blipFill rotWithShape="1">
          <a:blip r:embed="rId5" cstate="email"/>
          <a:srcRect/>
          <a:stretch/>
        </p:blipFill>
        <p:spPr bwMode="auto">
          <a:xfrm>
            <a:off x="305783" y="3960638"/>
            <a:ext cx="2387518" cy="15867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 name="Picture 2"/>
          <p:cNvPicPr>
            <a:picLocks noChangeAspect="1" noChangeArrowheads="1"/>
          </p:cNvPicPr>
          <p:nvPr/>
        </p:nvPicPr>
        <p:blipFill rotWithShape="1">
          <a:blip r:embed="rId6" cstate="email"/>
          <a:srcRect/>
          <a:stretch/>
        </p:blipFill>
        <p:spPr bwMode="auto">
          <a:xfrm>
            <a:off x="2875729" y="3960638"/>
            <a:ext cx="2117826" cy="157765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2"/>
          <p:cNvPicPr>
            <a:picLocks noChangeAspect="1" noChangeArrowheads="1"/>
          </p:cNvPicPr>
          <p:nvPr/>
        </p:nvPicPr>
        <p:blipFill rotWithShape="1">
          <a:blip r:embed="rId7" cstate="email"/>
          <a:srcRect/>
          <a:stretch/>
        </p:blipFill>
        <p:spPr bwMode="auto">
          <a:xfrm>
            <a:off x="305783" y="2045598"/>
            <a:ext cx="2390367" cy="181978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7" name="Picture 3"/>
          <p:cNvPicPr>
            <a:picLocks noChangeAspect="1" noChangeArrowheads="1"/>
          </p:cNvPicPr>
          <p:nvPr/>
        </p:nvPicPr>
        <p:blipFill>
          <a:blip r:embed="rId8" cstate="email"/>
          <a:srcRect/>
          <a:stretch>
            <a:fillRect/>
          </a:stretch>
        </p:blipFill>
        <p:spPr bwMode="auto">
          <a:xfrm>
            <a:off x="114720" y="701662"/>
            <a:ext cx="5014421" cy="1352843"/>
          </a:xfrm>
          <a:prstGeom prst="rect">
            <a:avLst/>
          </a:prstGeom>
          <a:noFill/>
          <a:ln w="9525">
            <a:noFill/>
            <a:miter lim="800000"/>
            <a:headEnd/>
            <a:tailEnd/>
          </a:ln>
        </p:spPr>
      </p:pic>
      <p:pic>
        <p:nvPicPr>
          <p:cNvPr id="26" name="Picture 3"/>
          <p:cNvPicPr>
            <a:picLocks noChangeAspect="1" noChangeArrowheads="1"/>
          </p:cNvPicPr>
          <p:nvPr/>
        </p:nvPicPr>
        <p:blipFill rotWithShape="1">
          <a:blip r:embed="rId9" cstate="email"/>
          <a:srcRect/>
          <a:stretch/>
        </p:blipFill>
        <p:spPr bwMode="auto">
          <a:xfrm>
            <a:off x="2696150" y="2058240"/>
            <a:ext cx="2331391" cy="1807147"/>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5" name="Group 4"/>
          <p:cNvGrpSpPr/>
          <p:nvPr/>
        </p:nvGrpSpPr>
        <p:grpSpPr>
          <a:xfrm>
            <a:off x="5187623" y="826097"/>
            <a:ext cx="3890339" cy="1951528"/>
            <a:chOff x="5212231" y="802356"/>
            <a:chExt cx="3996301" cy="2052021"/>
          </a:xfrm>
        </p:grpSpPr>
        <p:pic>
          <p:nvPicPr>
            <p:cNvPr id="29" name="Picture 2"/>
            <p:cNvPicPr>
              <a:picLocks noChangeAspect="1" noChangeArrowheads="1"/>
            </p:cNvPicPr>
            <p:nvPr/>
          </p:nvPicPr>
          <p:blipFill rotWithShape="1">
            <a:blip r:embed="rId10" cstate="email"/>
            <a:srcRect l="43731" r="2366"/>
            <a:stretch/>
          </p:blipFill>
          <p:spPr bwMode="auto">
            <a:xfrm>
              <a:off x="5212231" y="802356"/>
              <a:ext cx="3710059" cy="205201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TextBox 2"/>
            <p:cNvSpPr txBox="1"/>
            <p:nvPr/>
          </p:nvSpPr>
          <p:spPr>
            <a:xfrm rot="5400000">
              <a:off x="7997856" y="1643701"/>
              <a:ext cx="2052020" cy="369332"/>
            </a:xfrm>
            <a:prstGeom prst="rect">
              <a:avLst/>
            </a:prstGeom>
            <a:solidFill>
              <a:schemeClr val="tx1"/>
            </a:solidFill>
            <a:ln>
              <a:noFill/>
            </a:ln>
          </p:spPr>
          <p:txBody>
            <a:bodyPr wrap="square" rtlCol="0">
              <a:spAutoFit/>
            </a:bodyPr>
            <a:lstStyle/>
            <a:p>
              <a:pPr algn="ctr"/>
              <a:r>
                <a:rPr lang="en-US" dirty="0" smtClean="0">
                  <a:solidFill>
                    <a:srgbClr val="5BFF3E"/>
                  </a:solidFill>
                </a:rPr>
                <a:t>Pulse energy (</a:t>
              </a:r>
              <a:r>
                <a:rPr lang="en-US" dirty="0" err="1" smtClean="0">
                  <a:solidFill>
                    <a:srgbClr val="5BFF3E"/>
                  </a:solidFill>
                </a:rPr>
                <a:t>mJ</a:t>
              </a:r>
              <a:r>
                <a:rPr lang="en-US" dirty="0" smtClean="0">
                  <a:solidFill>
                    <a:srgbClr val="5BFF3E"/>
                  </a:solidFill>
                </a:rPr>
                <a:t>)</a:t>
              </a:r>
              <a:endParaRPr lang="en-US" dirty="0">
                <a:solidFill>
                  <a:srgbClr val="5BFF3E"/>
                </a:solidFill>
              </a:endParaRPr>
            </a:p>
          </p:txBody>
        </p:sp>
      </p:grpSp>
      <p:sp>
        <p:nvSpPr>
          <p:cNvPr id="30" name="Rectangle 44"/>
          <p:cNvSpPr>
            <a:spLocks noChangeArrowheads="1"/>
          </p:cNvSpPr>
          <p:nvPr/>
        </p:nvSpPr>
        <p:spPr bwMode="auto">
          <a:xfrm>
            <a:off x="5015328" y="2831557"/>
            <a:ext cx="4150444" cy="338554"/>
          </a:xfrm>
          <a:prstGeom prst="rect">
            <a:avLst/>
          </a:prstGeom>
          <a:noFill/>
          <a:ln w="9525">
            <a:noFill/>
            <a:miter lim="800000"/>
            <a:headEnd/>
            <a:tailEnd/>
          </a:ln>
        </p:spPr>
        <p:txBody>
          <a:bodyPr wrap="square">
            <a:prstTxWarp prst="textNoShape">
              <a:avLst/>
            </a:prstTxWarp>
            <a:spAutoFit/>
          </a:bodyPr>
          <a:lstStyle/>
          <a:p>
            <a:pPr algn="ctr"/>
            <a:r>
              <a:rPr lang="en-US" sz="1600" b="1" dirty="0" smtClean="0">
                <a:solidFill>
                  <a:srgbClr val="11488F"/>
                </a:solidFill>
                <a:effectLst>
                  <a:outerShdw blurRad="38100" dist="38100" dir="2700000" algn="tl">
                    <a:srgbClr val="000000">
                      <a:alpha val="43137"/>
                    </a:srgbClr>
                  </a:outerShdw>
                </a:effectLst>
                <a:latin typeface="Arial Narrow" pitchFamily="34" charset="0"/>
              </a:rPr>
              <a:t>Single shot pulse energy from the </a:t>
            </a:r>
            <a:r>
              <a:rPr lang="en-US" sz="1600" b="1" smtClean="0">
                <a:solidFill>
                  <a:srgbClr val="11488F"/>
                </a:solidFill>
                <a:effectLst>
                  <a:outerShdw blurRad="38100" dist="38100" dir="2700000" algn="tl">
                    <a:srgbClr val="000000">
                      <a:alpha val="43137"/>
                    </a:srgbClr>
                  </a:outerShdw>
                </a:effectLst>
                <a:latin typeface="Arial Narrow" pitchFamily="34" charset="0"/>
              </a:rPr>
              <a:t>gas detectors  </a:t>
            </a:r>
            <a:endParaRPr lang="en-US" sz="1600" b="1" dirty="0">
              <a:solidFill>
                <a:srgbClr val="11488F"/>
              </a:solidFill>
              <a:effectLst>
                <a:outerShdw blurRad="38100" dist="38100" dir="2700000" algn="tl">
                  <a:srgbClr val="000000">
                    <a:alpha val="43137"/>
                  </a:srgbClr>
                </a:outerShdw>
              </a:effectLst>
              <a:latin typeface="Arial Narrow" pitchFamily="34" charset="0"/>
            </a:endParaRPr>
          </a:p>
        </p:txBody>
      </p:sp>
      <p:pic>
        <p:nvPicPr>
          <p:cNvPr id="31" name="Picture 2"/>
          <p:cNvPicPr>
            <a:picLocks noChangeAspect="1" noChangeArrowheads="1"/>
          </p:cNvPicPr>
          <p:nvPr/>
        </p:nvPicPr>
        <p:blipFill rotWithShape="1">
          <a:blip r:embed="rId10" cstate="email"/>
          <a:srcRect l="19428" r="35239"/>
          <a:stretch/>
        </p:blipFill>
        <p:spPr bwMode="auto">
          <a:xfrm>
            <a:off x="5115787" y="826097"/>
            <a:ext cx="2967386" cy="19515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5580120" y="2426775"/>
            <a:ext cx="592129" cy="338554"/>
          </a:xfrm>
          <a:prstGeom prst="rect">
            <a:avLst/>
          </a:prstGeom>
          <a:solidFill>
            <a:srgbClr val="000000"/>
          </a:solidFill>
        </p:spPr>
        <p:txBody>
          <a:bodyPr wrap="none" rtlCol="0">
            <a:spAutoFit/>
          </a:bodyPr>
          <a:lstStyle/>
          <a:p>
            <a:r>
              <a:rPr lang="en-US" sz="1600" dirty="0" smtClean="0">
                <a:solidFill>
                  <a:srgbClr val="5BFF3E"/>
                </a:solidFill>
              </a:rPr>
              <a:t>SASE</a:t>
            </a:r>
            <a:endParaRPr lang="en-US" sz="1600" dirty="0">
              <a:solidFill>
                <a:srgbClr val="5BFF3E"/>
              </a:solidFill>
            </a:endParaRPr>
          </a:p>
        </p:txBody>
      </p:sp>
      <p:sp>
        <p:nvSpPr>
          <p:cNvPr id="33" name="TextBox 32"/>
          <p:cNvSpPr txBox="1"/>
          <p:nvPr/>
        </p:nvSpPr>
        <p:spPr>
          <a:xfrm>
            <a:off x="7014432" y="2426775"/>
            <a:ext cx="800820" cy="338554"/>
          </a:xfrm>
          <a:prstGeom prst="rect">
            <a:avLst/>
          </a:prstGeom>
          <a:solidFill>
            <a:srgbClr val="000000"/>
          </a:solidFill>
        </p:spPr>
        <p:txBody>
          <a:bodyPr wrap="none" rtlCol="0">
            <a:spAutoFit/>
          </a:bodyPr>
          <a:lstStyle/>
          <a:p>
            <a:r>
              <a:rPr lang="en-US" sz="1600" dirty="0" smtClean="0">
                <a:solidFill>
                  <a:srgbClr val="5BFF3E"/>
                </a:solidFill>
              </a:rPr>
              <a:t>Seeded</a:t>
            </a:r>
            <a:endParaRPr lang="en-US" sz="1600" dirty="0">
              <a:solidFill>
                <a:srgbClr val="5BFF3E"/>
              </a:solidFill>
            </a:endParaRPr>
          </a:p>
        </p:txBody>
      </p:sp>
      <p:pic>
        <p:nvPicPr>
          <p:cNvPr id="28" name="Picture 47" descr="http://inside.anl.gov/resources/standards/images/logos/ANL_H_Black.jpg"/>
          <p:cNvPicPr>
            <a:picLocks noChangeAspect="1" noChangeArrowheads="1"/>
          </p:cNvPicPr>
          <p:nvPr/>
        </p:nvPicPr>
        <p:blipFill>
          <a:blip r:embed="rId11" cstate="email"/>
          <a:srcRect/>
          <a:stretch>
            <a:fillRect/>
          </a:stretch>
        </p:blipFill>
        <p:spPr bwMode="auto">
          <a:xfrm>
            <a:off x="4858764" y="6367935"/>
            <a:ext cx="1004815" cy="467929"/>
          </a:xfrm>
          <a:prstGeom prst="rect">
            <a:avLst/>
          </a:prstGeom>
          <a:noFill/>
          <a:ln w="9525">
            <a:solidFill>
              <a:srgbClr val="FFFF00"/>
            </a:solidFill>
            <a:miter lim="800000"/>
            <a:headEnd/>
            <a:tailEnd/>
          </a:ln>
          <a:effectLst>
            <a:outerShdw blurRad="50800" dist="38100" dir="2700000" algn="tl" rotWithShape="0">
              <a:prstClr val="black">
                <a:alpha val="40000"/>
              </a:prstClr>
            </a:outerShdw>
          </a:effectLst>
        </p:spPr>
      </p:pic>
      <p:pic>
        <p:nvPicPr>
          <p:cNvPr id="32" name="Picture 2"/>
          <p:cNvPicPr>
            <a:picLocks noChangeAspect="1" noChangeArrowheads="1"/>
          </p:cNvPicPr>
          <p:nvPr/>
        </p:nvPicPr>
        <p:blipFill>
          <a:blip r:embed="rId12" cstate="email"/>
          <a:srcRect/>
          <a:stretch>
            <a:fillRect/>
          </a:stretch>
        </p:blipFill>
        <p:spPr bwMode="auto">
          <a:xfrm>
            <a:off x="5907124" y="6386025"/>
            <a:ext cx="1630109" cy="44983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extBox 1"/>
          <p:cNvSpPr txBox="1"/>
          <p:nvPr/>
        </p:nvSpPr>
        <p:spPr>
          <a:xfrm>
            <a:off x="566049" y="2121967"/>
            <a:ext cx="1949508"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Arial Narrow" pitchFamily="34" charset="0"/>
              </a:rPr>
              <a:t>SASE FEL spectrum</a:t>
            </a:r>
            <a:endParaRPr lang="en-US" dirty="0">
              <a:solidFill>
                <a:schemeClr val="bg1"/>
              </a:solidFill>
              <a:effectLst>
                <a:outerShdw blurRad="38100" dist="38100" dir="2700000" algn="tl">
                  <a:srgbClr val="000000">
                    <a:alpha val="43137"/>
                  </a:srgbClr>
                </a:outerShdw>
              </a:effectLst>
              <a:latin typeface="Arial Narrow" pitchFamily="34" charset="0"/>
            </a:endParaRPr>
          </a:p>
        </p:txBody>
      </p:sp>
      <p:sp>
        <p:nvSpPr>
          <p:cNvPr id="34" name="TextBox 33"/>
          <p:cNvSpPr txBox="1"/>
          <p:nvPr/>
        </p:nvSpPr>
        <p:spPr>
          <a:xfrm>
            <a:off x="2830333" y="2111077"/>
            <a:ext cx="2066143"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Arial Narrow" pitchFamily="34" charset="0"/>
              </a:rPr>
              <a:t>Seeded FEL spectrum</a:t>
            </a:r>
            <a:endParaRPr lang="en-US" dirty="0">
              <a:solidFill>
                <a:schemeClr val="bg1"/>
              </a:solidFill>
              <a:effectLst>
                <a:outerShdw blurRad="38100" dist="38100" dir="2700000" algn="tl">
                  <a:srgbClr val="000000">
                    <a:alpha val="43137"/>
                  </a:srgbClr>
                </a:outerShdw>
              </a:effectLst>
              <a:latin typeface="Arial Narrow" pitchFamily="34" charset="0"/>
            </a:endParaRPr>
          </a:p>
        </p:txBody>
      </p:sp>
      <p:cxnSp>
        <p:nvCxnSpPr>
          <p:cNvPr id="7" name="Straight Arrow Connector 6"/>
          <p:cNvCxnSpPr/>
          <p:nvPr/>
        </p:nvCxnSpPr>
        <p:spPr>
          <a:xfrm>
            <a:off x="642251" y="3246314"/>
            <a:ext cx="1534893" cy="0"/>
          </a:xfrm>
          <a:prstGeom prst="straightConnector1">
            <a:avLst/>
          </a:prstGeom>
          <a:ln w="19050">
            <a:solidFill>
              <a:schemeClr val="bg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79714" y="2952391"/>
            <a:ext cx="845103"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Arial Narrow" pitchFamily="34" charset="0"/>
              </a:rPr>
              <a:t>~ 20 </a:t>
            </a:r>
            <a:r>
              <a:rPr lang="en-US" dirty="0" err="1" smtClean="0">
                <a:solidFill>
                  <a:schemeClr val="bg1"/>
                </a:solidFill>
                <a:effectLst>
                  <a:outerShdw blurRad="38100" dist="38100" dir="2700000" algn="tl">
                    <a:srgbClr val="000000">
                      <a:alpha val="43137"/>
                    </a:srgbClr>
                  </a:outerShdw>
                </a:effectLst>
                <a:latin typeface="Arial Narrow" pitchFamily="34" charset="0"/>
              </a:rPr>
              <a:t>eV</a:t>
            </a:r>
            <a:endParaRPr lang="en-US" dirty="0">
              <a:solidFill>
                <a:schemeClr val="bg1"/>
              </a:solidFill>
              <a:effectLst>
                <a:outerShdw blurRad="38100" dist="38100" dir="2700000" algn="tl">
                  <a:srgbClr val="000000">
                    <a:alpha val="43137"/>
                  </a:srgbClr>
                </a:outerShdw>
              </a:effectLst>
              <a:latin typeface="Arial Narrow" pitchFamily="34" charset="0"/>
            </a:endParaRPr>
          </a:p>
        </p:txBody>
      </p:sp>
      <p:cxnSp>
        <p:nvCxnSpPr>
          <p:cNvPr id="38" name="Straight Arrow Connector 37"/>
          <p:cNvCxnSpPr/>
          <p:nvPr/>
        </p:nvCxnSpPr>
        <p:spPr>
          <a:xfrm>
            <a:off x="3363687" y="2843528"/>
            <a:ext cx="489897" cy="0"/>
          </a:xfrm>
          <a:prstGeom prst="straightConnector1">
            <a:avLst/>
          </a:prstGeom>
          <a:ln w="1905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038559" y="2856759"/>
            <a:ext cx="489897" cy="0"/>
          </a:xfrm>
          <a:prstGeom prst="straightConnector1">
            <a:avLst/>
          </a:prstGeom>
          <a:ln w="19050">
            <a:solidFill>
              <a:schemeClr val="bg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858284" y="2919729"/>
            <a:ext cx="2046394" cy="615553"/>
          </a:xfrm>
          <a:prstGeom prst="rect">
            <a:avLst/>
          </a:prstGeom>
          <a:noFill/>
        </p:spPr>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latin typeface="Arial Narrow" pitchFamily="34" charset="0"/>
              </a:rPr>
              <a:t>~ 0.5 </a:t>
            </a:r>
            <a:r>
              <a:rPr lang="en-US" dirty="0" err="1" smtClean="0">
                <a:solidFill>
                  <a:schemeClr val="bg1"/>
                </a:solidFill>
                <a:effectLst>
                  <a:outerShdw blurRad="38100" dist="38100" dir="2700000" algn="tl">
                    <a:srgbClr val="000000">
                      <a:alpha val="43137"/>
                    </a:srgbClr>
                  </a:outerShdw>
                </a:effectLst>
                <a:latin typeface="Arial Narrow" pitchFamily="34" charset="0"/>
              </a:rPr>
              <a:t>eV</a:t>
            </a:r>
            <a:endParaRPr lang="en-US" dirty="0" smtClean="0">
              <a:solidFill>
                <a:schemeClr val="bg1"/>
              </a:solidFill>
              <a:effectLst>
                <a:outerShdw blurRad="38100" dist="38100" dir="2700000" algn="tl">
                  <a:srgbClr val="000000">
                    <a:alpha val="43137"/>
                  </a:srgbClr>
                </a:outerShdw>
              </a:effectLst>
              <a:latin typeface="Arial Narrow" pitchFamily="34" charset="0"/>
            </a:endParaRPr>
          </a:p>
          <a:p>
            <a:pPr algn="ctr"/>
            <a:r>
              <a:rPr lang="en-US" sz="1600" dirty="0" smtClean="0">
                <a:solidFill>
                  <a:schemeClr val="bg1"/>
                </a:solidFill>
                <a:effectLst>
                  <a:outerShdw blurRad="38100" dist="38100" dir="2700000" algn="tl">
                    <a:srgbClr val="000000">
                      <a:alpha val="43137"/>
                    </a:srgbClr>
                  </a:outerShdw>
                </a:effectLst>
                <a:latin typeface="Arial Narrow" pitchFamily="34" charset="0"/>
              </a:rPr>
              <a:t>Fourier Transform limited</a:t>
            </a:r>
            <a:endParaRPr lang="en-US" sz="1600" dirty="0">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 xmlns:p14="http://schemas.microsoft.com/office/powerpoint/2010/main" val="30896389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Seeding R&amp;D outside of LCLS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Echo-7 @ NLCTA</a:t>
            </a:r>
            <a:endParaRPr lang="en-US" sz="2400" dirty="0" smtClean="0"/>
          </a:p>
          <a:p>
            <a:pPr marL="857250" lvl="1" indent="-457200"/>
            <a:r>
              <a:rPr lang="en-US" dirty="0" smtClean="0"/>
              <a:t>During the past months we </a:t>
            </a:r>
          </a:p>
          <a:p>
            <a:pPr marL="1257300" lvl="2" indent="-457200"/>
            <a:r>
              <a:rPr lang="en-US" dirty="0" smtClean="0"/>
              <a:t>upgraded the beam spectrometer</a:t>
            </a:r>
          </a:p>
          <a:p>
            <a:pPr marL="1257300" lvl="2" indent="-457200"/>
            <a:r>
              <a:rPr lang="en-US" dirty="0" smtClean="0"/>
              <a:t>i</a:t>
            </a:r>
            <a:r>
              <a:rPr lang="en-US" sz="1800" dirty="0" smtClean="0"/>
              <a:t>nstalled a new high resolution in vacuum spectrometer</a:t>
            </a:r>
          </a:p>
          <a:p>
            <a:pPr marL="1257300" lvl="2" indent="-457200"/>
            <a:r>
              <a:rPr lang="en-US" sz="1800" dirty="0" smtClean="0"/>
              <a:t>Installed 2 transverse deflecting cavities</a:t>
            </a:r>
          </a:p>
          <a:p>
            <a:pPr marL="1714500" lvl="3" indent="-457200"/>
            <a:r>
              <a:rPr lang="en-US" dirty="0" smtClean="0"/>
              <a:t>to increase the slice energy spread in order to reduce HGHG</a:t>
            </a:r>
          </a:p>
          <a:p>
            <a:pPr marL="1714500" lvl="3" indent="-457200"/>
            <a:r>
              <a:rPr lang="en-US" altLang="zh-CN" dirty="0" smtClean="0">
                <a:ea typeface="SimSun" pitchFamily="2" charset="-122"/>
              </a:rPr>
              <a:t>to measure longitudinal phase space, laser energy modulation and slice parameters</a:t>
            </a:r>
            <a:endParaRPr lang="en-US" dirty="0" smtClean="0"/>
          </a:p>
          <a:p>
            <a:pPr>
              <a:buFont typeface="Arial" pitchFamily="34" charset="0"/>
              <a:buChar char="•"/>
            </a:pPr>
            <a:endParaRPr lang="en-US" sz="2400" dirty="0"/>
          </a:p>
        </p:txBody>
      </p:sp>
      <p:sp>
        <p:nvSpPr>
          <p:cNvPr id="4" name="Footer Placeholder 3"/>
          <p:cNvSpPr>
            <a:spLocks noGrp="1"/>
          </p:cNvSpPr>
          <p:nvPr>
            <p:ph type="ftr" idx="10"/>
          </p:nvPr>
        </p:nvSpPr>
        <p:spPr/>
        <p:txBody>
          <a:bodyPr/>
          <a:lstStyle/>
          <a:p>
            <a:pPr>
              <a:defRPr/>
            </a:pPr>
            <a:r>
              <a:rPr lang="en-US" smtClean="0"/>
              <a:t>Project X - April 2012</a:t>
            </a:r>
            <a:endParaRPr lang="en-US"/>
          </a:p>
        </p:txBody>
      </p:sp>
      <p:grpSp>
        <p:nvGrpSpPr>
          <p:cNvPr id="5" name="Group 19"/>
          <p:cNvGrpSpPr/>
          <p:nvPr/>
        </p:nvGrpSpPr>
        <p:grpSpPr>
          <a:xfrm>
            <a:off x="1128713" y="4100556"/>
            <a:ext cx="6872287" cy="1785474"/>
            <a:chOff x="1128713" y="4100556"/>
            <a:chExt cx="6872287" cy="1785474"/>
          </a:xfrm>
        </p:grpSpPr>
        <p:pic>
          <p:nvPicPr>
            <p:cNvPr id="7" name="Picture 7"/>
            <p:cNvPicPr>
              <a:picLocks noChangeAspect="1" noChangeArrowheads="1"/>
            </p:cNvPicPr>
            <p:nvPr/>
          </p:nvPicPr>
          <p:blipFill>
            <a:blip r:embed="rId2" cstate="email"/>
            <a:srcRect/>
            <a:stretch>
              <a:fillRect/>
            </a:stretch>
          </p:blipFill>
          <p:spPr bwMode="auto">
            <a:xfrm>
              <a:off x="1128713" y="4100556"/>
              <a:ext cx="6872287" cy="1766844"/>
            </a:xfrm>
            <a:prstGeom prst="rect">
              <a:avLst/>
            </a:prstGeom>
            <a:noFill/>
            <a:ln w="9525">
              <a:noFill/>
              <a:miter lim="800000"/>
              <a:headEnd/>
              <a:tailEnd/>
            </a:ln>
          </p:spPr>
        </p:pic>
        <p:sp>
          <p:nvSpPr>
            <p:cNvPr id="8" name="Oval 7"/>
            <p:cNvSpPr/>
            <p:nvPr/>
          </p:nvSpPr>
          <p:spPr>
            <a:xfrm>
              <a:off x="3153222" y="4596254"/>
              <a:ext cx="58895" cy="2355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Oval 8"/>
            <p:cNvSpPr/>
            <p:nvPr/>
          </p:nvSpPr>
          <p:spPr>
            <a:xfrm>
              <a:off x="6776479" y="4590119"/>
              <a:ext cx="58895" cy="2355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 name="Text Box 4"/>
            <p:cNvSpPr txBox="1">
              <a:spLocks noChangeArrowheads="1"/>
            </p:cNvSpPr>
            <p:nvPr/>
          </p:nvSpPr>
          <p:spPr bwMode="auto">
            <a:xfrm>
              <a:off x="2990034" y="4268652"/>
              <a:ext cx="706738" cy="261345"/>
            </a:xfrm>
            <a:prstGeom prst="rect">
              <a:avLst/>
            </a:prstGeom>
            <a:noFill/>
            <a:ln w="9525">
              <a:noFill/>
              <a:miter lim="800000"/>
              <a:headEnd/>
              <a:tailEnd/>
            </a:ln>
          </p:spPr>
          <p:txBody>
            <a:bodyPr>
              <a:spAutoFit/>
            </a:bodyPr>
            <a:lstStyle/>
            <a:p>
              <a:pPr>
                <a:spcBef>
                  <a:spcPct val="50000"/>
                </a:spcBef>
                <a:buClr>
                  <a:srgbClr val="FF00FF"/>
                </a:buClr>
              </a:pPr>
              <a:r>
                <a:rPr lang="en-US" altLang="zh-CN" sz="1600" b="1">
                  <a:solidFill>
                    <a:srgbClr val="FF0000"/>
                  </a:solidFill>
                  <a:ea typeface="SimSun" pitchFamily="2" charset="-122"/>
                  <a:cs typeface="Arial" charset="0"/>
                </a:rPr>
                <a:t>T11</a:t>
              </a:r>
            </a:p>
          </p:txBody>
        </p:sp>
        <p:sp>
          <p:nvSpPr>
            <p:cNvPr id="11" name="Text Box 4"/>
            <p:cNvSpPr txBox="1">
              <a:spLocks noChangeArrowheads="1"/>
            </p:cNvSpPr>
            <p:nvPr/>
          </p:nvSpPr>
          <p:spPr bwMode="auto">
            <a:xfrm>
              <a:off x="6379862" y="4234455"/>
              <a:ext cx="706738" cy="261345"/>
            </a:xfrm>
            <a:prstGeom prst="rect">
              <a:avLst/>
            </a:prstGeom>
            <a:noFill/>
            <a:ln w="9525">
              <a:noFill/>
              <a:miter lim="800000"/>
              <a:headEnd/>
              <a:tailEnd/>
            </a:ln>
          </p:spPr>
          <p:txBody>
            <a:bodyPr>
              <a:spAutoFit/>
            </a:bodyPr>
            <a:lstStyle/>
            <a:p>
              <a:pPr>
                <a:spcBef>
                  <a:spcPct val="50000"/>
                </a:spcBef>
                <a:buClr>
                  <a:srgbClr val="FF00FF"/>
                </a:buClr>
              </a:pPr>
              <a:r>
                <a:rPr lang="en-US" altLang="zh-CN" sz="1600" b="1" dirty="0">
                  <a:solidFill>
                    <a:srgbClr val="FF0000"/>
                  </a:solidFill>
                  <a:ea typeface="SimSun" pitchFamily="2" charset="-122"/>
                  <a:cs typeface="Arial" charset="0"/>
                </a:rPr>
                <a:t>T27</a:t>
              </a:r>
            </a:p>
          </p:txBody>
        </p:sp>
        <p:sp>
          <p:nvSpPr>
            <p:cNvPr id="12" name="Oval 11"/>
            <p:cNvSpPr/>
            <p:nvPr/>
          </p:nvSpPr>
          <p:spPr>
            <a:xfrm>
              <a:off x="7264815" y="4630609"/>
              <a:ext cx="58895" cy="2355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Oval 12"/>
            <p:cNvSpPr/>
            <p:nvPr/>
          </p:nvSpPr>
          <p:spPr>
            <a:xfrm>
              <a:off x="7500394" y="4748399"/>
              <a:ext cx="58895" cy="2355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5" name="Straight Arrow Connector 14"/>
            <p:cNvCxnSpPr/>
            <p:nvPr/>
          </p:nvCxnSpPr>
          <p:spPr bwMode="auto">
            <a:xfrm rot="16200000" flipV="1">
              <a:off x="6667500" y="4991100"/>
              <a:ext cx="457200" cy="228600"/>
            </a:xfrm>
            <a:prstGeom prst="straightConnector1">
              <a:avLst/>
            </a:prstGeom>
            <a:solidFill>
              <a:srgbClr val="00B8FF"/>
            </a:solidFill>
            <a:ln w="15875" cap="flat" cmpd="sng" algn="ctr">
              <a:solidFill>
                <a:schemeClr val="tx1"/>
              </a:solidFill>
              <a:prstDash val="solid"/>
              <a:round/>
              <a:headEnd type="none" w="med" len="med"/>
              <a:tailEnd type="arrow"/>
            </a:ln>
            <a:effectLst/>
          </p:spPr>
        </p:cxnSp>
        <p:sp>
          <p:nvSpPr>
            <p:cNvPr id="19" name="Text Box 4"/>
            <p:cNvSpPr txBox="1">
              <a:spLocks noChangeArrowheads="1"/>
            </p:cNvSpPr>
            <p:nvPr/>
          </p:nvSpPr>
          <p:spPr bwMode="auto">
            <a:xfrm>
              <a:off x="6324600" y="5301255"/>
              <a:ext cx="1524000" cy="584775"/>
            </a:xfrm>
            <a:prstGeom prst="rect">
              <a:avLst/>
            </a:prstGeom>
            <a:noFill/>
            <a:ln w="9525">
              <a:noFill/>
              <a:miter lim="800000"/>
              <a:headEnd/>
              <a:tailEnd/>
            </a:ln>
          </p:spPr>
          <p:txBody>
            <a:bodyPr wrap="square">
              <a:spAutoFit/>
            </a:bodyPr>
            <a:lstStyle/>
            <a:p>
              <a:pPr>
                <a:spcBef>
                  <a:spcPct val="50000"/>
                </a:spcBef>
                <a:buClr>
                  <a:srgbClr val="FF00FF"/>
                </a:buClr>
              </a:pPr>
              <a:r>
                <a:rPr lang="en-US" altLang="zh-CN" sz="1600" b="1" dirty="0" smtClean="0">
                  <a:solidFill>
                    <a:srgbClr val="FF0000"/>
                  </a:solidFill>
                  <a:ea typeface="SimSun" pitchFamily="2" charset="-122"/>
                  <a:cs typeface="Arial" charset="0"/>
                </a:rPr>
                <a:t>In Vacuum Spectrometer</a:t>
              </a:r>
              <a:endParaRPr lang="en-US" altLang="zh-CN" sz="1600" b="1" dirty="0">
                <a:solidFill>
                  <a:srgbClr val="FF0000"/>
                </a:solidFill>
                <a:ea typeface="SimSun" pitchFamily="2" charset="-122"/>
                <a:cs typeface="Arial" charset="0"/>
              </a:endParaRPr>
            </a:p>
          </p:txBody>
        </p:sp>
      </p:grpSp>
      <p:sp>
        <p:nvSpPr>
          <p:cNvPr id="16" name="Slide Number Placeholder 15"/>
          <p:cNvSpPr>
            <a:spLocks noGrp="1"/>
          </p:cNvSpPr>
          <p:nvPr>
            <p:ph type="sldNum" sz="quarter" idx="11"/>
          </p:nvPr>
        </p:nvSpPr>
        <p:spPr/>
        <p:txBody>
          <a:bodyPr/>
          <a:lstStyle/>
          <a:p>
            <a:pPr>
              <a:defRPr/>
            </a:pPr>
            <a:fld id="{EC2A3AEE-04A7-4F72-ACC0-C0ADB88A107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514600"/>
            <a:ext cx="7772400" cy="1362075"/>
          </a:xfrm>
        </p:spPr>
        <p:txBody>
          <a:bodyPr/>
          <a:lstStyle/>
          <a:p>
            <a:r>
              <a:rPr lang="en-US" dirty="0" smtClean="0"/>
              <a:t>Exploiting existing experience and broadening the agenda  -  Particle Physics and Detectors </a:t>
            </a:r>
            <a:br>
              <a:rPr lang="en-US" dirty="0" smtClean="0"/>
            </a:b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1" name="Puzzle4" descr="Picture3"/>
          <p:cNvSpPr>
            <a:spLocks noChangeAspect="1" noEditPoints="1" noChangeArrowheads="1"/>
          </p:cNvSpPr>
          <p:nvPr/>
        </p:nvSpPr>
        <p:spPr bwMode="auto">
          <a:xfrm>
            <a:off x="1491941" y="3075779"/>
            <a:ext cx="2126349" cy="3493296"/>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blipFill dpi="0" rotWithShape="1">
            <a:blip r:embed="rId3" cstate="email"/>
            <a:srcRect/>
            <a:stretch>
              <a:fillRect/>
            </a:stretch>
          </a:blipFill>
          <a:ln w="28575">
            <a:solidFill>
              <a:srgbClr val="000000"/>
            </a:solidFill>
            <a:miter lim="800000"/>
            <a:headEnd/>
            <a:tailEnd/>
          </a:ln>
        </p:spPr>
        <p:txBody>
          <a:bodyPr/>
          <a:lstStyle/>
          <a:p>
            <a:endParaRPr lang="en-US"/>
          </a:p>
        </p:txBody>
      </p:sp>
      <p:sp>
        <p:nvSpPr>
          <p:cNvPr id="695302" name="Puzzle1" descr="Picture2"/>
          <p:cNvSpPr>
            <a:spLocks noChangeAspect="1" noEditPoints="1" noChangeArrowheads="1"/>
          </p:cNvSpPr>
          <p:nvPr/>
        </p:nvSpPr>
        <p:spPr bwMode="auto">
          <a:xfrm>
            <a:off x="762000" y="1831429"/>
            <a:ext cx="3570362" cy="208250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blipFill dpi="0" rotWithShape="1">
            <a:blip r:embed="rId4" cstate="email"/>
            <a:srcRect/>
            <a:stretch>
              <a:fillRect/>
            </a:stretch>
          </a:blipFill>
          <a:ln w="28575">
            <a:solidFill>
              <a:srgbClr val="000000"/>
            </a:solidFill>
            <a:miter lim="800000"/>
            <a:headEnd/>
            <a:tailEnd/>
          </a:ln>
        </p:spPr>
        <p:txBody>
          <a:bodyPr/>
          <a:lstStyle/>
          <a:p>
            <a:endParaRPr lang="en-US"/>
          </a:p>
        </p:txBody>
      </p:sp>
      <p:sp>
        <p:nvSpPr>
          <p:cNvPr id="695303" name="Rectangle 7"/>
          <p:cNvSpPr>
            <a:spLocks noGrp="1" noChangeArrowheads="1"/>
          </p:cNvSpPr>
          <p:nvPr>
            <p:ph type="title"/>
          </p:nvPr>
        </p:nvSpPr>
        <p:spPr/>
        <p:txBody>
          <a:bodyPr/>
          <a:lstStyle/>
          <a:p>
            <a:r>
              <a:rPr lang="en-US" dirty="0" smtClean="0"/>
              <a:t>Particle Physics &amp; Astrophysics</a:t>
            </a:r>
          </a:p>
        </p:txBody>
      </p:sp>
      <p:sp>
        <p:nvSpPr>
          <p:cNvPr id="695306" name="Text Box 10"/>
          <p:cNvSpPr txBox="1">
            <a:spLocks noChangeArrowheads="1"/>
          </p:cNvSpPr>
          <p:nvPr/>
        </p:nvSpPr>
        <p:spPr bwMode="auto">
          <a:xfrm>
            <a:off x="1417559" y="3048000"/>
            <a:ext cx="2281395" cy="738664"/>
          </a:xfrm>
          <a:prstGeom prst="rect">
            <a:avLst/>
          </a:prstGeom>
          <a:solidFill>
            <a:srgbClr val="3366FF">
              <a:alpha val="70000"/>
            </a:srgbClr>
          </a:solidFill>
          <a:ln w="9525">
            <a:noFill/>
            <a:miter lim="800000"/>
            <a:headEnd/>
            <a:tailEnd/>
          </a:ln>
          <a:effectLst/>
        </p:spPr>
        <p:txBody>
          <a:bodyPr wrap="none">
            <a:spAutoFit/>
          </a:bodyPr>
          <a:lstStyle/>
          <a:p>
            <a:pPr algn="ctr"/>
            <a:r>
              <a:rPr lang="en-US" sz="1400" b="1" dirty="0">
                <a:solidFill>
                  <a:schemeClr val="bg1"/>
                </a:solidFill>
              </a:rPr>
              <a:t>Accelerator research:</a:t>
            </a:r>
          </a:p>
          <a:p>
            <a:pPr algn="ctr"/>
            <a:r>
              <a:rPr lang="en-US" sz="1400" b="1" dirty="0" smtClean="0">
                <a:solidFill>
                  <a:schemeClr val="bg1"/>
                </a:solidFill>
              </a:rPr>
              <a:t>LHC, ILC</a:t>
            </a:r>
            <a:r>
              <a:rPr lang="en-US" sz="1400" b="1" dirty="0">
                <a:solidFill>
                  <a:schemeClr val="bg1"/>
                </a:solidFill>
              </a:rPr>
              <a:t>, high-gradient, </a:t>
            </a:r>
          </a:p>
          <a:p>
            <a:pPr algn="ctr"/>
            <a:r>
              <a:rPr lang="en-US" sz="1400" b="1" dirty="0">
                <a:solidFill>
                  <a:schemeClr val="bg1"/>
                </a:solidFill>
              </a:rPr>
              <a:t>plasma-</a:t>
            </a:r>
            <a:r>
              <a:rPr lang="en-US" sz="1400" b="1" dirty="0" err="1">
                <a:solidFill>
                  <a:schemeClr val="bg1"/>
                </a:solidFill>
              </a:rPr>
              <a:t>wakefield</a:t>
            </a:r>
            <a:r>
              <a:rPr lang="en-US" sz="1400" b="1" dirty="0">
                <a:solidFill>
                  <a:schemeClr val="bg1"/>
                </a:solidFill>
              </a:rPr>
              <a:t>, laser</a:t>
            </a:r>
          </a:p>
        </p:txBody>
      </p:sp>
      <p:sp>
        <p:nvSpPr>
          <p:cNvPr id="695307" name="Text Box 11"/>
          <p:cNvSpPr txBox="1">
            <a:spLocks noChangeArrowheads="1"/>
          </p:cNvSpPr>
          <p:nvPr/>
        </p:nvSpPr>
        <p:spPr bwMode="auto">
          <a:xfrm>
            <a:off x="1490662" y="3937000"/>
            <a:ext cx="2073275" cy="517525"/>
          </a:xfrm>
          <a:prstGeom prst="rect">
            <a:avLst/>
          </a:prstGeom>
          <a:solidFill>
            <a:srgbClr val="3366FF">
              <a:alpha val="70000"/>
            </a:srgbClr>
          </a:solidFill>
          <a:ln w="9525">
            <a:noFill/>
            <a:miter lim="800000"/>
            <a:headEnd/>
            <a:tailEnd/>
          </a:ln>
          <a:effectLst/>
        </p:spPr>
        <p:txBody>
          <a:bodyPr wrap="none">
            <a:spAutoFit/>
          </a:bodyPr>
          <a:lstStyle/>
          <a:p>
            <a:pPr algn="ctr"/>
            <a:r>
              <a:rPr lang="en-US" sz="1400" b="1">
                <a:solidFill>
                  <a:schemeClr val="bg1"/>
                </a:solidFill>
              </a:rPr>
              <a:t>Underground physics:</a:t>
            </a:r>
          </a:p>
          <a:p>
            <a:pPr algn="ctr"/>
            <a:r>
              <a:rPr lang="en-US" sz="1400" b="1">
                <a:solidFill>
                  <a:schemeClr val="bg1"/>
                </a:solidFill>
              </a:rPr>
              <a:t>EXO-200, CDMS</a:t>
            </a:r>
          </a:p>
        </p:txBody>
      </p:sp>
      <p:grpSp>
        <p:nvGrpSpPr>
          <p:cNvPr id="2" name="Group 22"/>
          <p:cNvGrpSpPr/>
          <p:nvPr/>
        </p:nvGrpSpPr>
        <p:grpSpPr>
          <a:xfrm>
            <a:off x="2856613" y="3109464"/>
            <a:ext cx="3526724" cy="2732419"/>
            <a:chOff x="2856613" y="3109464"/>
            <a:chExt cx="3526724" cy="2732419"/>
          </a:xfrm>
        </p:grpSpPr>
        <p:sp>
          <p:nvSpPr>
            <p:cNvPr id="695300" name="Puzzle2" descr="Picture1"/>
            <p:cNvSpPr>
              <a:spLocks noChangeAspect="1" noEditPoints="1" noChangeArrowheads="1"/>
            </p:cNvSpPr>
            <p:nvPr/>
          </p:nvSpPr>
          <p:spPr bwMode="auto">
            <a:xfrm>
              <a:off x="2856613" y="3109464"/>
              <a:ext cx="3526724" cy="273241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blipFill dpi="0" rotWithShape="1">
              <a:blip r:embed="rId5" cstate="email"/>
              <a:srcRect/>
              <a:stretch>
                <a:fillRect/>
              </a:stretch>
            </a:blipFill>
            <a:ln w="28575">
              <a:solidFill>
                <a:srgbClr val="000000"/>
              </a:solidFill>
              <a:miter lim="800000"/>
              <a:headEnd/>
              <a:tailEnd/>
            </a:ln>
          </p:spPr>
          <p:txBody>
            <a:bodyPr/>
            <a:lstStyle/>
            <a:p>
              <a:endParaRPr lang="en-US"/>
            </a:p>
          </p:txBody>
        </p:sp>
        <p:sp>
          <p:nvSpPr>
            <p:cNvPr id="20" name="Text Box 8"/>
            <p:cNvSpPr txBox="1">
              <a:spLocks noChangeArrowheads="1"/>
            </p:cNvSpPr>
            <p:nvPr/>
          </p:nvSpPr>
          <p:spPr bwMode="auto">
            <a:xfrm>
              <a:off x="3657600" y="3962400"/>
              <a:ext cx="1828801" cy="738664"/>
            </a:xfrm>
            <a:prstGeom prst="rect">
              <a:avLst/>
            </a:prstGeom>
            <a:solidFill>
              <a:srgbClr val="3366FF">
                <a:alpha val="70000"/>
              </a:srgbClr>
            </a:solidFill>
            <a:ln w="9525">
              <a:noFill/>
              <a:miter lim="800000"/>
              <a:headEnd/>
              <a:tailEnd/>
            </a:ln>
            <a:effectLst/>
          </p:spPr>
          <p:txBody>
            <a:bodyPr wrap="square">
              <a:spAutoFit/>
            </a:bodyPr>
            <a:lstStyle/>
            <a:p>
              <a:pPr algn="ctr"/>
              <a:r>
                <a:rPr lang="en-US" sz="1400" b="1" dirty="0" smtClean="0">
                  <a:solidFill>
                    <a:schemeClr val="bg1"/>
                  </a:solidFill>
                </a:rPr>
                <a:t>Particle Astrophysics &amp; Cosmology Theory</a:t>
              </a:r>
              <a:endParaRPr lang="en-US" sz="1400" b="1" dirty="0">
                <a:solidFill>
                  <a:schemeClr val="bg1"/>
                </a:solidFill>
              </a:endParaRPr>
            </a:p>
          </p:txBody>
        </p:sp>
      </p:grpSp>
      <p:grpSp>
        <p:nvGrpSpPr>
          <p:cNvPr id="3" name="Group 21"/>
          <p:cNvGrpSpPr/>
          <p:nvPr/>
        </p:nvGrpSpPr>
        <p:grpSpPr>
          <a:xfrm>
            <a:off x="3499278" y="923925"/>
            <a:ext cx="2209658" cy="2999915"/>
            <a:chOff x="3499278" y="923925"/>
            <a:chExt cx="2209658" cy="2999915"/>
          </a:xfrm>
        </p:grpSpPr>
        <p:sp>
          <p:nvSpPr>
            <p:cNvPr id="695299" name="Puzzle3" descr="cern"/>
            <p:cNvSpPr>
              <a:spLocks noChangeAspect="1" noEditPoints="1" noChangeArrowheads="1"/>
            </p:cNvSpPr>
            <p:nvPr/>
          </p:nvSpPr>
          <p:spPr bwMode="auto">
            <a:xfrm>
              <a:off x="3499278" y="923925"/>
              <a:ext cx="2209658" cy="299991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blipFill dpi="0" rotWithShape="1">
              <a:blip r:embed="rId6" cstate="email"/>
              <a:srcRect/>
              <a:stretch>
                <a:fillRect/>
              </a:stretch>
            </a:blipFill>
            <a:ln w="28575">
              <a:solidFill>
                <a:srgbClr val="000000"/>
              </a:solidFill>
              <a:miter lim="800000"/>
              <a:headEnd/>
              <a:tailEnd/>
            </a:ln>
          </p:spPr>
          <p:txBody>
            <a:bodyPr/>
            <a:lstStyle/>
            <a:p>
              <a:endParaRPr lang="en-US"/>
            </a:p>
          </p:txBody>
        </p:sp>
        <p:sp>
          <p:nvSpPr>
            <p:cNvPr id="19" name="Text Box 8"/>
            <p:cNvSpPr txBox="1">
              <a:spLocks noChangeArrowheads="1"/>
            </p:cNvSpPr>
            <p:nvPr/>
          </p:nvSpPr>
          <p:spPr bwMode="auto">
            <a:xfrm>
              <a:off x="3733799" y="3048000"/>
              <a:ext cx="1752601" cy="523220"/>
            </a:xfrm>
            <a:prstGeom prst="rect">
              <a:avLst/>
            </a:prstGeom>
            <a:solidFill>
              <a:srgbClr val="3366FF">
                <a:alpha val="70000"/>
              </a:srgbClr>
            </a:solidFill>
            <a:ln w="9525">
              <a:noFill/>
              <a:miter lim="800000"/>
              <a:headEnd/>
              <a:tailEnd/>
            </a:ln>
            <a:effectLst/>
          </p:spPr>
          <p:txBody>
            <a:bodyPr wrap="square">
              <a:spAutoFit/>
            </a:bodyPr>
            <a:lstStyle/>
            <a:p>
              <a:pPr algn="ctr"/>
              <a:r>
                <a:rPr lang="en-US" sz="1400" b="1" dirty="0" smtClean="0">
                  <a:solidFill>
                    <a:schemeClr val="bg1"/>
                  </a:solidFill>
                </a:rPr>
                <a:t>Particle Physics Theory</a:t>
              </a:r>
              <a:endParaRPr lang="en-US" sz="1400" b="1" dirty="0">
                <a:solidFill>
                  <a:schemeClr val="bg1"/>
                </a:solidFill>
              </a:endParaRPr>
            </a:p>
          </p:txBody>
        </p:sp>
      </p:grpSp>
      <p:sp>
        <p:nvSpPr>
          <p:cNvPr id="18" name="Puzzle4" descr="Picture3"/>
          <p:cNvSpPr>
            <a:spLocks noChangeAspect="1" noEditPoints="1" noChangeArrowheads="1"/>
          </p:cNvSpPr>
          <p:nvPr/>
        </p:nvSpPr>
        <p:spPr bwMode="auto">
          <a:xfrm>
            <a:off x="5561913" y="3057525"/>
            <a:ext cx="2126349" cy="3493296"/>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blipFill dpi="0" rotWithShape="1">
            <a:blip r:embed="rId7" cstate="email"/>
            <a:srcRect/>
            <a:stretch>
              <a:fillRect/>
            </a:stretch>
          </a:blipFill>
          <a:ln w="28575">
            <a:solidFill>
              <a:srgbClr val="000000"/>
            </a:solidFill>
            <a:miter lim="800000"/>
            <a:headEnd/>
            <a:tailEnd/>
          </a:ln>
        </p:spPr>
        <p:txBody>
          <a:bodyPr/>
          <a:lstStyle/>
          <a:p>
            <a:endParaRPr lang="en-US"/>
          </a:p>
        </p:txBody>
      </p:sp>
      <p:sp>
        <p:nvSpPr>
          <p:cNvPr id="695305" name="Text Box 9"/>
          <p:cNvSpPr txBox="1">
            <a:spLocks noChangeArrowheads="1"/>
          </p:cNvSpPr>
          <p:nvPr/>
        </p:nvSpPr>
        <p:spPr bwMode="auto">
          <a:xfrm>
            <a:off x="5697537" y="3922693"/>
            <a:ext cx="1828800" cy="954107"/>
          </a:xfrm>
          <a:prstGeom prst="rect">
            <a:avLst/>
          </a:prstGeom>
          <a:solidFill>
            <a:srgbClr val="3366FF">
              <a:alpha val="70000"/>
            </a:srgbClr>
          </a:solidFill>
          <a:ln w="9525">
            <a:noFill/>
            <a:miter lim="800000"/>
            <a:headEnd/>
            <a:tailEnd/>
          </a:ln>
          <a:effectLst/>
        </p:spPr>
        <p:txBody>
          <a:bodyPr wrap="square">
            <a:spAutoFit/>
          </a:bodyPr>
          <a:lstStyle/>
          <a:p>
            <a:pPr algn="ctr"/>
            <a:r>
              <a:rPr lang="en-US" sz="1400" b="1" dirty="0">
                <a:solidFill>
                  <a:schemeClr val="bg1"/>
                </a:solidFill>
              </a:rPr>
              <a:t>Astrophysics &amp; </a:t>
            </a:r>
          </a:p>
          <a:p>
            <a:pPr algn="ctr"/>
            <a:r>
              <a:rPr lang="en-US" sz="1400" b="1" dirty="0">
                <a:solidFill>
                  <a:schemeClr val="bg1"/>
                </a:solidFill>
              </a:rPr>
              <a:t>Cosmology:</a:t>
            </a:r>
          </a:p>
          <a:p>
            <a:pPr algn="ctr"/>
            <a:r>
              <a:rPr lang="en-US" sz="1400" b="1" dirty="0">
                <a:solidFill>
                  <a:schemeClr val="bg1"/>
                </a:solidFill>
              </a:rPr>
              <a:t>Fermi GST, </a:t>
            </a:r>
            <a:r>
              <a:rPr lang="en-US" sz="1400" b="1" dirty="0" smtClean="0">
                <a:solidFill>
                  <a:schemeClr val="bg1"/>
                </a:solidFill>
              </a:rPr>
              <a:t>DES, LSST, CTA</a:t>
            </a:r>
            <a:endParaRPr lang="en-US" sz="1400" b="1" dirty="0">
              <a:solidFill>
                <a:schemeClr val="bg1"/>
              </a:solidFill>
            </a:endParaRPr>
          </a:p>
        </p:txBody>
      </p:sp>
      <p:grpSp>
        <p:nvGrpSpPr>
          <p:cNvPr id="4" name="Group 25"/>
          <p:cNvGrpSpPr/>
          <p:nvPr/>
        </p:nvGrpSpPr>
        <p:grpSpPr>
          <a:xfrm>
            <a:off x="4830762" y="1828800"/>
            <a:ext cx="3570362" cy="2082504"/>
            <a:chOff x="4830762" y="1828800"/>
            <a:chExt cx="3570362" cy="2082504"/>
          </a:xfrm>
        </p:grpSpPr>
        <p:sp>
          <p:nvSpPr>
            <p:cNvPr id="17" name="Puzzle1" descr="Picture2"/>
            <p:cNvSpPr>
              <a:spLocks noChangeAspect="1" noEditPoints="1" noChangeArrowheads="1"/>
            </p:cNvSpPr>
            <p:nvPr/>
          </p:nvSpPr>
          <p:spPr bwMode="auto">
            <a:xfrm>
              <a:off x="4830762" y="1828800"/>
              <a:ext cx="3570362" cy="208250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blipFill dpi="0" rotWithShape="1">
              <a:blip r:embed="rId8" cstate="email"/>
              <a:srcRect/>
              <a:stretch>
                <a:fillRect/>
              </a:stretch>
            </a:blipFill>
            <a:ln w="28575">
              <a:solidFill>
                <a:srgbClr val="000000"/>
              </a:solidFill>
              <a:miter lim="800000"/>
              <a:headEnd/>
              <a:tailEnd/>
            </a:ln>
          </p:spPr>
          <p:txBody>
            <a:bodyPr/>
            <a:lstStyle/>
            <a:p>
              <a:endParaRPr lang="en-US"/>
            </a:p>
          </p:txBody>
        </p:sp>
        <p:sp>
          <p:nvSpPr>
            <p:cNvPr id="695304" name="Text Box 8"/>
            <p:cNvSpPr txBox="1">
              <a:spLocks noChangeArrowheads="1"/>
            </p:cNvSpPr>
            <p:nvPr/>
          </p:nvSpPr>
          <p:spPr bwMode="auto">
            <a:xfrm>
              <a:off x="5746749" y="3048000"/>
              <a:ext cx="1779588" cy="730250"/>
            </a:xfrm>
            <a:prstGeom prst="rect">
              <a:avLst/>
            </a:prstGeom>
            <a:solidFill>
              <a:srgbClr val="3366FF">
                <a:alpha val="70000"/>
              </a:srgbClr>
            </a:solidFill>
            <a:ln w="9525">
              <a:noFill/>
              <a:miter lim="800000"/>
              <a:headEnd/>
              <a:tailEnd/>
            </a:ln>
            <a:effectLst/>
          </p:spPr>
          <p:txBody>
            <a:bodyPr wrap="none">
              <a:spAutoFit/>
            </a:bodyPr>
            <a:lstStyle/>
            <a:p>
              <a:pPr algn="ctr"/>
              <a:r>
                <a:rPr lang="en-US" sz="1400" b="1">
                  <a:solidFill>
                    <a:schemeClr val="bg1"/>
                  </a:solidFill>
                </a:rPr>
                <a:t>Accelerator-based </a:t>
              </a:r>
            </a:p>
            <a:p>
              <a:pPr algn="ctr"/>
              <a:r>
                <a:rPr lang="en-US" sz="1400" b="1">
                  <a:solidFill>
                    <a:schemeClr val="bg1"/>
                  </a:solidFill>
                </a:rPr>
                <a:t>particle physics:</a:t>
              </a:r>
            </a:p>
            <a:p>
              <a:pPr algn="ctr"/>
              <a:r>
                <a:rPr lang="en-US" sz="1400" b="1">
                  <a:solidFill>
                    <a:schemeClr val="bg1"/>
                  </a:solidFill>
                </a:rPr>
                <a:t>ATLAS &amp; BABAR</a:t>
              </a:r>
            </a:p>
          </p:txBody>
        </p:sp>
      </p:grpSp>
      <p:sp>
        <p:nvSpPr>
          <p:cNvPr id="22" name="Slide Number Placeholder 21"/>
          <p:cNvSpPr>
            <a:spLocks noGrp="1"/>
          </p:cNvSpPr>
          <p:nvPr>
            <p:ph type="sldNum" sz="quarter" idx="10"/>
          </p:nvPr>
        </p:nvSpPr>
        <p:spPr/>
        <p:txBody>
          <a:bodyPr/>
          <a:lstStyle/>
          <a:p>
            <a:fld id="{46D7A3A9-117E-4EF5-82A3-3CC7D0AB76B5}" type="slidenum">
              <a:rPr lang="en-US" smtClean="0"/>
              <a:pPr/>
              <a:t>15</a:t>
            </a:fld>
            <a:endParaRPr lang="en-US"/>
          </a:p>
        </p:txBody>
      </p:sp>
      <p:sp>
        <p:nvSpPr>
          <p:cNvPr id="23" name="Footer Placeholder 22"/>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4" name="Picture 4" descr="Telescope render Aug 4 Draft"/>
          <p:cNvPicPr>
            <a:picLocks noChangeAspect="1" noChangeArrowheads="1"/>
          </p:cNvPicPr>
          <p:nvPr/>
        </p:nvPicPr>
        <p:blipFill>
          <a:blip r:embed="rId3" cstate="email"/>
          <a:srcRect/>
          <a:stretch>
            <a:fillRect/>
          </a:stretch>
        </p:blipFill>
        <p:spPr bwMode="auto">
          <a:xfrm>
            <a:off x="4776788" y="2027237"/>
            <a:ext cx="4367212" cy="3763963"/>
          </a:xfrm>
          <a:prstGeom prst="rect">
            <a:avLst/>
          </a:prstGeom>
          <a:noFill/>
          <a:ln w="9525">
            <a:noFill/>
            <a:miter lim="800000"/>
            <a:headEnd/>
            <a:tailEnd/>
          </a:ln>
        </p:spPr>
      </p:pic>
      <p:sp>
        <p:nvSpPr>
          <p:cNvPr id="674820" name="Rectangle 4"/>
          <p:cNvSpPr>
            <a:spLocks noGrp="1" noChangeArrowheads="1"/>
          </p:cNvSpPr>
          <p:nvPr>
            <p:ph type="title"/>
          </p:nvPr>
        </p:nvSpPr>
        <p:spPr/>
        <p:txBody>
          <a:bodyPr/>
          <a:lstStyle/>
          <a:p>
            <a:r>
              <a:rPr lang="en-US" dirty="0" smtClean="0"/>
              <a:t>Seeking to understand Dark Energy</a:t>
            </a:r>
          </a:p>
        </p:txBody>
      </p:sp>
      <p:sp>
        <p:nvSpPr>
          <p:cNvPr id="674821" name="Rectangle 5"/>
          <p:cNvSpPr>
            <a:spLocks noGrp="1" noChangeArrowheads="1"/>
          </p:cNvSpPr>
          <p:nvPr>
            <p:ph type="body" idx="1"/>
          </p:nvPr>
        </p:nvSpPr>
        <p:spPr>
          <a:xfrm>
            <a:off x="292100" y="1219200"/>
            <a:ext cx="4660900" cy="4876800"/>
          </a:xfrm>
        </p:spPr>
        <p:txBody>
          <a:bodyPr/>
          <a:lstStyle/>
          <a:p>
            <a:pPr>
              <a:lnSpc>
                <a:spcPct val="90000"/>
              </a:lnSpc>
            </a:pPr>
            <a:r>
              <a:rPr lang="en-US" dirty="0" smtClean="0"/>
              <a:t>Provide a sensitive survey of the entire sky at visible wavelengths every few nights</a:t>
            </a:r>
          </a:p>
          <a:p>
            <a:pPr lvl="1">
              <a:lnSpc>
                <a:spcPct val="90000"/>
              </a:lnSpc>
            </a:pPr>
            <a:r>
              <a:rPr lang="en-US" dirty="0" smtClean="0"/>
              <a:t>Tight constraints on cosmic expansion history, and thus on the nature of Dark Energy</a:t>
            </a:r>
          </a:p>
          <a:p>
            <a:pPr>
              <a:lnSpc>
                <a:spcPct val="90000"/>
              </a:lnSpc>
            </a:pPr>
            <a:r>
              <a:rPr lang="en-US" dirty="0" smtClean="0"/>
              <a:t>Envisioned as a collaborative NSF and DOE-HEP project</a:t>
            </a:r>
          </a:p>
          <a:p>
            <a:pPr lvl="1">
              <a:lnSpc>
                <a:spcPct val="90000"/>
              </a:lnSpc>
            </a:pPr>
            <a:r>
              <a:rPr lang="en-US" dirty="0" smtClean="0"/>
              <a:t>NSF: Telescope &amp; data system</a:t>
            </a:r>
          </a:p>
          <a:p>
            <a:pPr lvl="1">
              <a:lnSpc>
                <a:spcPct val="90000"/>
              </a:lnSpc>
            </a:pPr>
            <a:r>
              <a:rPr lang="en-US" dirty="0" smtClean="0"/>
              <a:t>DOE: 3.2 </a:t>
            </a:r>
            <a:r>
              <a:rPr lang="en-US" dirty="0" err="1" smtClean="0"/>
              <a:t>Gigapixel</a:t>
            </a:r>
            <a:r>
              <a:rPr lang="en-US" dirty="0" smtClean="0"/>
              <a:t> camera</a:t>
            </a:r>
          </a:p>
          <a:p>
            <a:pPr>
              <a:lnSpc>
                <a:spcPct val="90000"/>
              </a:lnSpc>
            </a:pPr>
            <a:r>
              <a:rPr lang="en-US" dirty="0" smtClean="0">
                <a:solidFill>
                  <a:srgbClr val="FF0000"/>
                </a:solidFill>
              </a:rPr>
              <a:t>SLAC role</a:t>
            </a:r>
          </a:p>
          <a:p>
            <a:pPr lvl="1">
              <a:lnSpc>
                <a:spcPct val="90000"/>
              </a:lnSpc>
            </a:pPr>
            <a:r>
              <a:rPr lang="en-US" dirty="0" smtClean="0">
                <a:solidFill>
                  <a:srgbClr val="FF0000"/>
                </a:solidFill>
              </a:rPr>
              <a:t>Lead-lab for DOE project, principally the consortium to design and construct the camera</a:t>
            </a:r>
          </a:p>
        </p:txBody>
      </p:sp>
      <p:sp>
        <p:nvSpPr>
          <p:cNvPr id="10" name="TextBox 9"/>
          <p:cNvSpPr txBox="1"/>
          <p:nvPr/>
        </p:nvSpPr>
        <p:spPr>
          <a:xfrm>
            <a:off x="5181601" y="1143000"/>
            <a:ext cx="3276599" cy="830997"/>
          </a:xfrm>
          <a:prstGeom prst="rect">
            <a:avLst/>
          </a:prstGeom>
          <a:solidFill>
            <a:srgbClr val="CCFFFF"/>
          </a:solidFill>
          <a:ln>
            <a:solidFill>
              <a:schemeClr val="accent6">
                <a:lumMod val="60000"/>
                <a:lumOff val="40000"/>
              </a:schemeClr>
            </a:solidFill>
          </a:ln>
        </p:spPr>
        <p:txBody>
          <a:bodyPr wrap="square" rtlCol="0">
            <a:spAutoFit/>
          </a:bodyPr>
          <a:lstStyle/>
          <a:p>
            <a:pPr algn="ctr"/>
            <a:r>
              <a:rPr lang="en-US" sz="2400" dirty="0" smtClean="0"/>
              <a:t>Large Synoptic Survey Telescope (LSST)</a:t>
            </a:r>
            <a:endParaRPr lang="en-US" sz="2400" dirty="0"/>
          </a:p>
        </p:txBody>
      </p:sp>
      <p:sp>
        <p:nvSpPr>
          <p:cNvPr id="8" name="Slide Number Placeholder 7"/>
          <p:cNvSpPr>
            <a:spLocks noGrp="1"/>
          </p:cNvSpPr>
          <p:nvPr>
            <p:ph type="sldNum" sz="quarter" idx="10"/>
          </p:nvPr>
        </p:nvSpPr>
        <p:spPr/>
        <p:txBody>
          <a:bodyPr/>
          <a:lstStyle/>
          <a:p>
            <a:fld id="{46D7A3A9-117E-4EF5-82A3-3CC7D0AB76B5}" type="slidenum">
              <a:rPr lang="en-US" smtClean="0"/>
              <a:pPr/>
              <a:t>16</a:t>
            </a:fld>
            <a:endParaRPr lang="en-US" dirty="0"/>
          </a:p>
        </p:txBody>
      </p:sp>
      <p:sp>
        <p:nvSpPr>
          <p:cNvPr id="9" name="Footer Placeholder 8"/>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514600"/>
            <a:ext cx="7772400" cy="1362075"/>
          </a:xfrm>
        </p:spPr>
        <p:txBody>
          <a:bodyPr/>
          <a:lstStyle/>
          <a:p>
            <a:r>
              <a:rPr lang="en-US" dirty="0" smtClean="0"/>
              <a:t>Unique capabilities and in Accelerator Physics –Storage </a:t>
            </a:r>
            <a:r>
              <a:rPr lang="en-US" dirty="0" err="1" smtClean="0"/>
              <a:t>Rings,Collider</a:t>
            </a:r>
            <a:r>
              <a:rPr lang="en-US" dirty="0" smtClean="0"/>
              <a:t> Rings and MDI expertise </a:t>
            </a:r>
            <a:br>
              <a:rPr lang="en-US" dirty="0" smtClean="0"/>
            </a:b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Collider Rings - Storage Ring Design</a:t>
            </a:r>
            <a:endParaRPr lang="en-US" dirty="0"/>
          </a:p>
        </p:txBody>
      </p:sp>
      <p:pic>
        <p:nvPicPr>
          <p:cNvPr id="3078" name="Picture 2" descr="C:\PEP-X\Ultimate Storage Ring\PEPX.tiff"/>
          <p:cNvPicPr>
            <a:picLocks noGrp="1" noChangeAspect="1" noChangeArrowheads="1"/>
          </p:cNvPicPr>
          <p:nvPr>
            <p:ph idx="1"/>
          </p:nvPr>
        </p:nvPicPr>
        <p:blipFill>
          <a:blip r:embed="rId3" cstate="email"/>
          <a:stretch>
            <a:fillRect/>
          </a:stretch>
        </p:blipFill>
        <p:spPr>
          <a:xfrm>
            <a:off x="0" y="1752600"/>
            <a:ext cx="4914900" cy="3543300"/>
          </a:xfrm>
          <a:noFill/>
        </p:spPr>
      </p:pic>
      <p:sp>
        <p:nvSpPr>
          <p:cNvPr id="13" name="Slide Number Placeholder 12"/>
          <p:cNvSpPr>
            <a:spLocks noGrp="1"/>
          </p:cNvSpPr>
          <p:nvPr>
            <p:ph type="sldNum" sz="quarter" idx="10"/>
          </p:nvPr>
        </p:nvSpPr>
        <p:spPr/>
        <p:txBody>
          <a:bodyPr/>
          <a:lstStyle/>
          <a:p>
            <a:fld id="{46D7A3A9-117E-4EF5-82A3-3CC7D0AB76B5}" type="slidenum">
              <a:rPr lang="en-US" smtClean="0"/>
              <a:pPr/>
              <a:t>18</a:t>
            </a:fld>
            <a:endParaRPr lang="en-US" dirty="0"/>
          </a:p>
        </p:txBody>
      </p:sp>
      <p:sp>
        <p:nvSpPr>
          <p:cNvPr id="16" name="Footer Placeholder 15"/>
          <p:cNvSpPr>
            <a:spLocks noGrp="1"/>
          </p:cNvSpPr>
          <p:nvPr>
            <p:ph type="ftr" sz="quarter" idx="11"/>
          </p:nvPr>
        </p:nvSpPr>
        <p:spPr/>
        <p:txBody>
          <a:bodyPr/>
          <a:lstStyle/>
          <a:p>
            <a:r>
              <a:rPr lang="en-US" smtClean="0"/>
              <a:t>Project X - April 2012</a:t>
            </a:r>
            <a:endParaRPr lang="en-US" dirty="0"/>
          </a:p>
        </p:txBody>
      </p:sp>
      <p:sp>
        <p:nvSpPr>
          <p:cNvPr id="7" name="TextBox 6"/>
          <p:cNvSpPr txBox="1"/>
          <p:nvPr/>
        </p:nvSpPr>
        <p:spPr>
          <a:xfrm>
            <a:off x="533400" y="1219200"/>
            <a:ext cx="3369833" cy="369332"/>
          </a:xfrm>
          <a:prstGeom prst="rect">
            <a:avLst/>
          </a:prstGeom>
          <a:noFill/>
        </p:spPr>
        <p:txBody>
          <a:bodyPr wrap="none" rtlCol="0">
            <a:spAutoFit/>
          </a:bodyPr>
          <a:lstStyle/>
          <a:p>
            <a:r>
              <a:rPr lang="en-US" dirty="0" smtClean="0">
                <a:latin typeface="Comic Sans MS" pitchFamily="66" charset="0"/>
              </a:rPr>
              <a:t>USR: an ultimate storage ring</a:t>
            </a:r>
            <a:endParaRPr lang="en-US" dirty="0">
              <a:latin typeface="Comic Sans MS" pitchFamily="66" charset="0"/>
            </a:endParaRPr>
          </a:p>
        </p:txBody>
      </p:sp>
      <p:sp>
        <p:nvSpPr>
          <p:cNvPr id="8" name="Text Box 5"/>
          <p:cNvSpPr txBox="1">
            <a:spLocks noChangeArrowheads="1"/>
          </p:cNvSpPr>
          <p:nvPr/>
        </p:nvSpPr>
        <p:spPr bwMode="auto">
          <a:xfrm>
            <a:off x="4343400" y="2362200"/>
            <a:ext cx="4191000" cy="1569660"/>
          </a:xfrm>
          <a:prstGeom prst="rect">
            <a:avLst/>
          </a:prstGeom>
          <a:solidFill>
            <a:schemeClr val="bg1">
              <a:alpha val="50195"/>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Energy, </a:t>
            </a:r>
            <a:r>
              <a:rPr kumimoji="0" lang="en-US" sz="1200" b="1" i="0" u="none" strike="noStrike" kern="0" cap="none" spc="0" normalizeH="0" baseline="0" noProof="0" dirty="0" err="1" smtClean="0">
                <a:ln>
                  <a:noFill/>
                </a:ln>
                <a:solidFill>
                  <a:schemeClr val="tx1"/>
                </a:solidFill>
                <a:effectLst/>
                <a:uLnTx/>
                <a:uFillTx/>
                <a:latin typeface="Comic Sans MS" pitchFamily="66" charset="0"/>
                <a:ea typeface="+mn-ea"/>
                <a:cs typeface="+mn-cs"/>
              </a:rPr>
              <a:t>GeV</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a:t>
            </a:r>
            <a:r>
              <a:rPr lang="en-US" sz="1200" b="1" kern="0" dirty="0"/>
              <a:t> </a:t>
            </a:r>
            <a:r>
              <a:rPr lang="en-US" sz="1200" b="1" kern="0" dirty="0" smtClean="0"/>
              <a:t>                                      </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4.5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Circumference, km	</a:t>
            </a:r>
            <a:r>
              <a:rPr lang="en-US" sz="1200" b="1" kern="0" dirty="0"/>
              <a:t> </a:t>
            </a:r>
            <a:r>
              <a:rPr lang="en-US" sz="1200" b="1" kern="0" dirty="0" smtClean="0"/>
              <a:t>                                      </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2.2</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Beam current, </a:t>
            </a:r>
            <a:r>
              <a:rPr kumimoji="0" lang="en-US" sz="1200" b="1" i="0" u="none" strike="noStrike" kern="0" cap="none" spc="0" normalizeH="0" baseline="0" noProof="0" dirty="0" err="1" smtClean="0">
                <a:ln>
                  <a:noFill/>
                </a:ln>
                <a:solidFill>
                  <a:schemeClr val="tx1"/>
                </a:solidFill>
                <a:effectLst/>
                <a:uLnTx/>
                <a:uFillTx/>
                <a:latin typeface="Comic Sans MS" pitchFamily="66" charset="0"/>
                <a:ea typeface="+mn-ea"/>
                <a:cs typeface="+mn-cs"/>
              </a:rPr>
              <a:t>mA</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200</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a:t>
            </a:r>
            <a:r>
              <a:rPr kumimoji="0" lang="en-US" sz="1200" b="1" i="0" u="none" strike="noStrike" kern="0" cap="none" spc="0" normalizeH="0" baseline="0" noProof="0" dirty="0" err="1" smtClean="0">
                <a:ln>
                  <a:noFill/>
                </a:ln>
                <a:solidFill>
                  <a:schemeClr val="tx1"/>
                </a:solidFill>
                <a:effectLst/>
                <a:uLnTx/>
                <a:uFillTx/>
                <a:latin typeface="Comic Sans MS" pitchFamily="66" charset="0"/>
                <a:ea typeface="+mn-ea"/>
                <a:cs typeface="+mn-cs"/>
              </a:rPr>
              <a:t>Emittance</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at 200 </a:t>
            </a:r>
            <a:r>
              <a:rPr kumimoji="0" lang="en-US" sz="1200" b="1" i="0" u="none" strike="noStrike" kern="0" cap="none" spc="0" normalizeH="0" baseline="0" noProof="0" dirty="0" err="1" smtClean="0">
                <a:ln>
                  <a:noFill/>
                </a:ln>
                <a:solidFill>
                  <a:schemeClr val="tx1"/>
                </a:solidFill>
                <a:effectLst/>
                <a:uLnTx/>
                <a:uFillTx/>
                <a:latin typeface="Comic Sans MS" pitchFamily="66" charset="0"/>
                <a:ea typeface="+mn-ea"/>
                <a:cs typeface="+mn-cs"/>
              </a:rPr>
              <a:t>mA</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x/y, pm	</a:t>
            </a:r>
            <a:r>
              <a:rPr kumimoji="0" lang="en-US" sz="1200" b="1" i="0" u="none" strike="noStrike" kern="0" cap="none" spc="0" normalizeH="0" baseline="0" noProof="0" dirty="0" smtClean="0">
                <a:ln>
                  <a:noFill/>
                </a:ln>
                <a:effectLst/>
                <a:uLnTx/>
                <a:uFillTx/>
                <a:latin typeface="Comic Sans MS" pitchFamily="66" charset="0"/>
                <a:ea typeface="+mn-ea"/>
                <a:cs typeface="+mn-cs"/>
              </a:rPr>
              <a:t>         12 / 12</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0" cap="none" spc="0" normalizeH="0" noProof="0" dirty="0" smtClean="0">
                <a:ln>
                  <a:noFill/>
                </a:ln>
                <a:solidFill>
                  <a:schemeClr val="tx1"/>
                </a:solidFill>
                <a:effectLst/>
                <a:uLnTx/>
                <a:uFillTx/>
                <a:latin typeface="Comic Sans MS" pitchFamily="66" charset="0"/>
                <a:ea typeface="+mn-ea"/>
                <a:cs typeface="+mn-cs"/>
              </a:rPr>
              <a:t>    </a:t>
            </a:r>
            <a:r>
              <a:rPr kumimoji="0" lang="en-US" sz="1200" b="1" i="0" u="none" strike="noStrike" kern="0" cap="none" spc="0" normalizeH="0" baseline="0" noProof="0" dirty="0" err="1" smtClean="0">
                <a:ln>
                  <a:noFill/>
                </a:ln>
                <a:solidFill>
                  <a:schemeClr val="tx1"/>
                </a:solidFill>
                <a:effectLst/>
                <a:uLnTx/>
                <a:uFillTx/>
                <a:latin typeface="Comic Sans MS" pitchFamily="66" charset="0"/>
                <a:ea typeface="+mn-ea"/>
                <a:cs typeface="+mn-cs"/>
              </a:rPr>
              <a:t>Touschek</a:t>
            </a: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lifetime, hour</a:t>
            </a:r>
            <a:r>
              <a:rPr lang="en-US" sz="1200" b="1" kern="0" dirty="0"/>
              <a:t> </a:t>
            </a:r>
            <a:r>
              <a:rPr lang="en-US" sz="1200" b="1" kern="0" dirty="0" smtClean="0"/>
              <a:t>                                </a:t>
            </a:r>
            <a:r>
              <a:rPr lang="en-US" sz="1200" b="1" kern="0" dirty="0" smtClean="0">
                <a:latin typeface="Comic Sans MS" pitchFamily="66" charset="0"/>
              </a:rPr>
              <a:t>10</a:t>
            </a:r>
            <a:endPar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endParaRPr>
          </a:p>
          <a:p>
            <a:pPr marL="342900" lvl="0" indent="-342900" eaLnBrk="0" hangingPunct="0">
              <a:spcBef>
                <a:spcPct val="20000"/>
              </a:spcBef>
              <a:defRPr/>
            </a:pPr>
            <a:r>
              <a:rPr kumimoji="0" lang="en-US" sz="1200" b="1" i="0" u="none" strike="noStrike" kern="0" cap="none" spc="0" normalizeH="0" baseline="0" noProof="0" dirty="0" smtClean="0">
                <a:ln>
                  <a:noFill/>
                </a:ln>
                <a:solidFill>
                  <a:schemeClr val="tx1"/>
                </a:solidFill>
                <a:effectLst/>
                <a:uLnTx/>
                <a:uFillTx/>
                <a:latin typeface="Comic Sans MS" pitchFamily="66" charset="0"/>
                <a:ea typeface="+mn-ea"/>
                <a:cs typeface="+mn-cs"/>
              </a:rPr>
              <a:t>    </a:t>
            </a:r>
          </a:p>
        </p:txBody>
      </p:sp>
      <p:sp>
        <p:nvSpPr>
          <p:cNvPr id="17" name="TextBox 16"/>
          <p:cNvSpPr txBox="1"/>
          <p:nvPr/>
        </p:nvSpPr>
        <p:spPr>
          <a:xfrm>
            <a:off x="685800" y="5638800"/>
            <a:ext cx="6583854" cy="369332"/>
          </a:xfrm>
          <a:prstGeom prst="rect">
            <a:avLst/>
          </a:prstGeom>
          <a:noFill/>
        </p:spPr>
        <p:txBody>
          <a:bodyPr wrap="none" rtlCol="0">
            <a:spAutoFit/>
          </a:bodyPr>
          <a:lstStyle/>
          <a:p>
            <a:r>
              <a:rPr lang="en-US" dirty="0" smtClean="0"/>
              <a:t>Submitted proposal to MC collaboration for MDI &amp; Storage ring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276600"/>
            <a:ext cx="7772400" cy="1362075"/>
          </a:xfrm>
        </p:spPr>
        <p:txBody>
          <a:bodyPr/>
          <a:lstStyle/>
          <a:p>
            <a:r>
              <a:rPr lang="en-US" dirty="0" smtClean="0"/>
              <a:t>Targeted Programs in Accelerator R&amp;D</a:t>
            </a: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29000" y="3505200"/>
            <a:ext cx="5715000" cy="335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429000" y="3810000"/>
            <a:ext cx="571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29000" y="6629400"/>
            <a:ext cx="5715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0"/>
            <a:ext cx="8686800" cy="1143000"/>
          </a:xfrm>
        </p:spPr>
        <p:txBody>
          <a:bodyPr/>
          <a:lstStyle/>
          <a:p>
            <a:r>
              <a:rPr lang="en-US" dirty="0" smtClean="0"/>
              <a:t>Mission of SLAC</a:t>
            </a:r>
            <a:endParaRPr lang="en-US" dirty="0"/>
          </a:p>
        </p:txBody>
      </p:sp>
      <p:sp>
        <p:nvSpPr>
          <p:cNvPr id="3" name="Content Placeholder 2"/>
          <p:cNvSpPr>
            <a:spLocks noGrp="1"/>
          </p:cNvSpPr>
          <p:nvPr>
            <p:ph sz="half" idx="2"/>
          </p:nvPr>
        </p:nvSpPr>
        <p:spPr>
          <a:xfrm>
            <a:off x="0" y="1143000"/>
            <a:ext cx="8915400" cy="2286000"/>
          </a:xfrm>
        </p:spPr>
        <p:txBody>
          <a:bodyPr>
            <a:normAutofit fontScale="85000" lnSpcReduction="20000"/>
          </a:bodyPr>
          <a:lstStyle/>
          <a:p>
            <a:pPr marL="228600" indent="-228600" defTabSz="444500">
              <a:buFont typeface="Arial" pitchFamily="34" charset="0"/>
              <a:buChar char="•"/>
            </a:pPr>
            <a:r>
              <a:rPr lang="en-US" sz="2900" dirty="0" smtClean="0"/>
              <a:t>Grow into the premier Photon Science Laboratory</a:t>
            </a:r>
          </a:p>
          <a:p>
            <a:pPr marL="628650" lvl="1" indent="-228600" defTabSz="444500">
              <a:buFont typeface="Arial" pitchFamily="34" charset="0"/>
              <a:buChar char="•"/>
            </a:pPr>
            <a:r>
              <a:rPr lang="en-US" sz="2900" dirty="0" smtClean="0"/>
              <a:t>Build and operate world leading facilities </a:t>
            </a:r>
          </a:p>
          <a:p>
            <a:pPr marL="628650" lvl="1" indent="-228600" defTabSz="444500">
              <a:buFont typeface="Arial" pitchFamily="34" charset="0"/>
              <a:buChar char="•"/>
            </a:pPr>
            <a:r>
              <a:rPr lang="en-US" sz="2900" dirty="0" smtClean="0"/>
              <a:t>Perform world leading science at these facilities</a:t>
            </a:r>
          </a:p>
          <a:p>
            <a:pPr marL="228600" indent="-228600" defTabSz="444500"/>
            <a:r>
              <a:rPr lang="en-US" sz="2900" dirty="0" smtClean="0"/>
              <a:t>Maintain our position as the premier accelerator laboratory</a:t>
            </a:r>
          </a:p>
          <a:p>
            <a:pPr marL="225425" indent="-225425"/>
            <a:r>
              <a:rPr lang="en-US" sz="2800" dirty="0" smtClean="0"/>
              <a:t>Pursue strategic programs in particle physics, particle astrophysics and cosmology</a:t>
            </a:r>
          </a:p>
          <a:p>
            <a:pPr>
              <a:buNone/>
            </a:pPr>
            <a:endParaRPr lang="en-US" dirty="0"/>
          </a:p>
        </p:txBody>
      </p:sp>
      <p:pic>
        <p:nvPicPr>
          <p:cNvPr id="1026" name="Picture 2"/>
          <p:cNvPicPr>
            <a:picLocks noChangeAspect="1" noChangeArrowheads="1"/>
          </p:cNvPicPr>
          <p:nvPr/>
        </p:nvPicPr>
        <p:blipFill>
          <a:blip r:embed="rId2" cstate="email"/>
          <a:srcRect/>
          <a:stretch>
            <a:fillRect/>
          </a:stretch>
        </p:blipFill>
        <p:spPr bwMode="auto">
          <a:xfrm>
            <a:off x="0" y="3491006"/>
            <a:ext cx="3429000" cy="3366994"/>
          </a:xfrm>
          <a:prstGeom prst="rect">
            <a:avLst/>
          </a:prstGeom>
          <a:noFill/>
          <a:ln w="9525">
            <a:noFill/>
            <a:miter lim="800000"/>
            <a:headEnd/>
            <a:tailEnd/>
          </a:ln>
        </p:spPr>
      </p:pic>
      <p:cxnSp>
        <p:nvCxnSpPr>
          <p:cNvPr id="20" name="Straight Connector 19"/>
          <p:cNvCxnSpPr/>
          <p:nvPr/>
        </p:nvCxnSpPr>
        <p:spPr>
          <a:xfrm rot="5400000">
            <a:off x="7658100" y="5143500"/>
            <a:ext cx="297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C:\Users\David\Documents\Work files\PPA\Fermi\24month_image.png"/>
          <p:cNvPicPr/>
          <p:nvPr/>
        </p:nvPicPr>
        <p:blipFill>
          <a:blip r:embed="rId3" cstate="email"/>
          <a:srcRect/>
          <a:stretch>
            <a:fillRect/>
          </a:stretch>
        </p:blipFill>
        <p:spPr bwMode="auto">
          <a:xfrm>
            <a:off x="3429000" y="3581400"/>
            <a:ext cx="5715000" cy="3048000"/>
          </a:xfrm>
          <a:prstGeom prst="rect">
            <a:avLst/>
          </a:prstGeom>
          <a:noFill/>
          <a:ln w="9525">
            <a:noFill/>
            <a:miter lim="800000"/>
            <a:headEnd/>
            <a:tailEnd/>
          </a:ln>
        </p:spPr>
      </p:pic>
      <p:sp>
        <p:nvSpPr>
          <p:cNvPr id="12" name="Slide Number Placeholder 11"/>
          <p:cNvSpPr>
            <a:spLocks noGrp="1"/>
          </p:cNvSpPr>
          <p:nvPr>
            <p:ph type="sldNum" sz="quarter" idx="10"/>
          </p:nvPr>
        </p:nvSpPr>
        <p:spPr/>
        <p:txBody>
          <a:bodyPr/>
          <a:lstStyle/>
          <a:p>
            <a:fld id="{46D7A3A9-117E-4EF5-82A3-3CC7D0AB76B5}" type="slidenum">
              <a:rPr lang="en-US" smtClean="0"/>
              <a:pPr/>
              <a:t>2</a:t>
            </a:fld>
            <a:endParaRPr lang="en-US"/>
          </a:p>
        </p:txBody>
      </p:sp>
      <p:sp>
        <p:nvSpPr>
          <p:cNvPr id="13" name="Footer Placeholder 12"/>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defRPr/>
            </a:pPr>
            <a:r>
              <a:rPr lang="en-US" sz="2400" b="0" dirty="0" smtClean="0"/>
              <a:t>Theoretical and Simulation  Expertise for Studying RF Breakdown Phenomena at SLAC</a:t>
            </a:r>
          </a:p>
        </p:txBody>
      </p:sp>
      <p:sp>
        <p:nvSpPr>
          <p:cNvPr id="3" name="Content Placeholder 2"/>
          <p:cNvSpPr>
            <a:spLocks noGrp="1"/>
          </p:cNvSpPr>
          <p:nvPr>
            <p:ph idx="1"/>
          </p:nvPr>
        </p:nvSpPr>
        <p:spPr>
          <a:xfrm>
            <a:off x="304800" y="1066800"/>
            <a:ext cx="8610600" cy="2133600"/>
          </a:xfrm>
        </p:spPr>
        <p:txBody>
          <a:bodyPr/>
          <a:lstStyle/>
          <a:p>
            <a:r>
              <a:rPr lang="en-US" sz="2000" dirty="0" smtClean="0"/>
              <a:t>SLAC has a long history for simulating the multi-physics breakdown phenomena in a self consistent manner, in particular:</a:t>
            </a:r>
          </a:p>
          <a:p>
            <a:pPr lvl="1"/>
            <a:r>
              <a:rPr lang="en-US" sz="1600" dirty="0" smtClean="0"/>
              <a:t>A Joint MAP &amp; High Gradient RF Collaboration Workshop was held in November 1-4th, 2011 at Lawrence Berkeley National Laboratory </a:t>
            </a:r>
          </a:p>
          <a:p>
            <a:pPr lvl="1"/>
            <a:r>
              <a:rPr lang="en-US" sz="1600" dirty="0" smtClean="0"/>
              <a:t>Phenomena related to the breakdown events, the effect  of the breakdown current on the electromagnetic field distribution and the energy deposited on  the cavity walls.</a:t>
            </a:r>
          </a:p>
        </p:txBody>
      </p:sp>
      <p:pic>
        <p:nvPicPr>
          <p:cNvPr id="5" name="Picture 4"/>
          <p:cNvPicPr>
            <a:picLocks noChangeAspect="1" noChangeArrowheads="1"/>
          </p:cNvPicPr>
          <p:nvPr/>
        </p:nvPicPr>
        <p:blipFill>
          <a:blip r:embed="rId2" cstate="email"/>
          <a:srcRect/>
          <a:stretch>
            <a:fillRect/>
          </a:stretch>
        </p:blipFill>
        <p:spPr bwMode="auto">
          <a:xfrm>
            <a:off x="533400" y="2757408"/>
            <a:ext cx="4175760" cy="2759527"/>
          </a:xfrm>
          <a:prstGeom prst="rect">
            <a:avLst/>
          </a:prstGeom>
          <a:noFill/>
          <a:ln w="9525">
            <a:noFill/>
            <a:miter lim="800000"/>
            <a:headEnd/>
            <a:tailEnd/>
          </a:ln>
        </p:spPr>
      </p:pic>
      <p:pic>
        <p:nvPicPr>
          <p:cNvPr id="6" name="Picture 5"/>
          <p:cNvPicPr>
            <a:picLocks noChangeAspect="1" noChangeArrowheads="1"/>
          </p:cNvPicPr>
          <p:nvPr/>
        </p:nvPicPr>
        <p:blipFill>
          <a:blip r:embed="rId3" cstate="email"/>
          <a:srcRect/>
          <a:stretch>
            <a:fillRect/>
          </a:stretch>
        </p:blipFill>
        <p:spPr bwMode="auto">
          <a:xfrm>
            <a:off x="4724400" y="2667000"/>
            <a:ext cx="4175760" cy="2833608"/>
          </a:xfrm>
          <a:prstGeom prst="rect">
            <a:avLst/>
          </a:prstGeom>
          <a:noFill/>
          <a:ln w="9525">
            <a:noFill/>
            <a:miter lim="800000"/>
            <a:headEnd/>
            <a:tailEnd/>
          </a:ln>
        </p:spPr>
      </p:pic>
      <p:sp>
        <p:nvSpPr>
          <p:cNvPr id="7" name="Rectangle 6"/>
          <p:cNvSpPr/>
          <p:nvPr/>
        </p:nvSpPr>
        <p:spPr>
          <a:xfrm>
            <a:off x="914400" y="5410200"/>
            <a:ext cx="3429000" cy="646331"/>
          </a:xfrm>
          <a:prstGeom prst="rect">
            <a:avLst/>
          </a:prstGeom>
        </p:spPr>
        <p:txBody>
          <a:bodyPr wrap="square">
            <a:spAutoFit/>
          </a:bodyPr>
          <a:lstStyle/>
          <a:p>
            <a:pPr algn="ctr"/>
            <a:r>
              <a:rPr lang="en-US" dirty="0" smtClean="0">
                <a:solidFill>
                  <a:srgbClr val="3366FF"/>
                </a:solidFill>
              </a:rPr>
              <a:t>Measurements of a breakdown event in a waveguide</a:t>
            </a:r>
            <a:endParaRPr lang="en-US" dirty="0"/>
          </a:p>
        </p:txBody>
      </p:sp>
      <p:sp>
        <p:nvSpPr>
          <p:cNvPr id="8" name="Rectangle 7"/>
          <p:cNvSpPr/>
          <p:nvPr/>
        </p:nvSpPr>
        <p:spPr>
          <a:xfrm>
            <a:off x="5181600" y="5486400"/>
            <a:ext cx="3429000" cy="646331"/>
          </a:xfrm>
          <a:prstGeom prst="rect">
            <a:avLst/>
          </a:prstGeom>
        </p:spPr>
        <p:txBody>
          <a:bodyPr wrap="square">
            <a:spAutoFit/>
          </a:bodyPr>
          <a:lstStyle/>
          <a:p>
            <a:pPr algn="ctr"/>
            <a:r>
              <a:rPr lang="en-US" dirty="0" smtClean="0">
                <a:solidFill>
                  <a:srgbClr val="3366FF"/>
                </a:solidFill>
              </a:rPr>
              <a:t>3D PIC simulation of the breakdown event</a:t>
            </a:r>
            <a:endParaRPr lang="en-US" dirty="0"/>
          </a:p>
        </p:txBody>
      </p:sp>
      <p:sp>
        <p:nvSpPr>
          <p:cNvPr id="9" name="Slide Number Placeholder 8"/>
          <p:cNvSpPr>
            <a:spLocks noGrp="1"/>
          </p:cNvSpPr>
          <p:nvPr>
            <p:ph type="sldNum" sz="quarter" idx="10"/>
          </p:nvPr>
        </p:nvSpPr>
        <p:spPr/>
        <p:txBody>
          <a:bodyPr/>
          <a:lstStyle/>
          <a:p>
            <a:fld id="{46D7A3A9-117E-4EF5-82A3-3CC7D0AB76B5}" type="slidenum">
              <a:rPr lang="en-US" smtClean="0"/>
              <a:pPr/>
              <a:t>20</a:t>
            </a:fld>
            <a:endParaRPr lang="en-US" dirty="0"/>
          </a:p>
        </p:txBody>
      </p:sp>
      <p:sp>
        <p:nvSpPr>
          <p:cNvPr id="10" name="Footer Placeholder 9"/>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“high gradient”</a:t>
            </a:r>
            <a:endParaRPr lang="en-US" dirty="0"/>
          </a:p>
        </p:txBody>
      </p:sp>
      <p:sp>
        <p:nvSpPr>
          <p:cNvPr id="3" name="Content Placeholder 2"/>
          <p:cNvSpPr>
            <a:spLocks noGrp="1"/>
          </p:cNvSpPr>
          <p:nvPr>
            <p:ph idx="1"/>
          </p:nvPr>
        </p:nvSpPr>
        <p:spPr>
          <a:xfrm>
            <a:off x="168116" y="1219200"/>
            <a:ext cx="8610600" cy="4525963"/>
          </a:xfrm>
        </p:spPr>
        <p:txBody>
          <a:bodyPr/>
          <a:lstStyle/>
          <a:p>
            <a:endParaRPr lang="en-US" sz="1200" dirty="0" smtClean="0"/>
          </a:p>
          <a:p>
            <a:r>
              <a:rPr lang="en-US" sz="2800" dirty="0" smtClean="0"/>
              <a:t>Many paths towards high gradients</a:t>
            </a:r>
          </a:p>
          <a:p>
            <a:pPr lvl="1"/>
            <a:r>
              <a:rPr lang="en-US" sz="2400" dirty="0" smtClean="0">
                <a:solidFill>
                  <a:srgbClr val="00B0F0"/>
                </a:solidFill>
              </a:rPr>
              <a:t>RF source driven superconducting  structures</a:t>
            </a:r>
          </a:p>
          <a:p>
            <a:pPr lvl="1"/>
            <a:r>
              <a:rPr lang="en-US" sz="2400" dirty="0" smtClean="0"/>
              <a:t>RF source driven metallic structures</a:t>
            </a:r>
          </a:p>
          <a:p>
            <a:pPr lvl="1"/>
            <a:r>
              <a:rPr lang="en-US" sz="2400" dirty="0" smtClean="0"/>
              <a:t>Beam-driven metallic structures</a:t>
            </a:r>
          </a:p>
          <a:p>
            <a:pPr lvl="1"/>
            <a:r>
              <a:rPr lang="en-US" sz="2400" dirty="0" smtClean="0">
                <a:solidFill>
                  <a:srgbClr val="009900"/>
                </a:solidFill>
              </a:rPr>
              <a:t>Laser-driven dielectric structures</a:t>
            </a:r>
          </a:p>
          <a:p>
            <a:pPr lvl="1"/>
            <a:r>
              <a:rPr lang="en-US" sz="2400" dirty="0" smtClean="0">
                <a:solidFill>
                  <a:srgbClr val="009900"/>
                </a:solidFill>
              </a:rPr>
              <a:t>Beam-driven dielectric structures</a:t>
            </a:r>
          </a:p>
          <a:p>
            <a:pPr lvl="1"/>
            <a:r>
              <a:rPr lang="en-US" sz="2400" dirty="0" smtClean="0">
                <a:solidFill>
                  <a:srgbClr val="3333CC"/>
                </a:solidFill>
              </a:rPr>
              <a:t>Laser-driven plasmas</a:t>
            </a:r>
          </a:p>
          <a:p>
            <a:pPr lvl="1"/>
            <a:r>
              <a:rPr lang="en-US" sz="2400" dirty="0" smtClean="0">
                <a:solidFill>
                  <a:srgbClr val="3333CC"/>
                </a:solidFill>
              </a:rPr>
              <a:t>Beam-driven plasmas</a:t>
            </a:r>
            <a:endParaRPr lang="en-US" sz="3200" dirty="0"/>
          </a:p>
        </p:txBody>
      </p:sp>
      <p:sp>
        <p:nvSpPr>
          <p:cNvPr id="4" name="Text Box 4"/>
          <p:cNvSpPr txBox="1">
            <a:spLocks noChangeArrowheads="1"/>
          </p:cNvSpPr>
          <p:nvPr/>
        </p:nvSpPr>
        <p:spPr bwMode="auto">
          <a:xfrm>
            <a:off x="6481891" y="3729335"/>
            <a:ext cx="1766830" cy="461665"/>
          </a:xfrm>
          <a:prstGeom prst="rect">
            <a:avLst/>
          </a:prstGeom>
          <a:noFill/>
          <a:ln w="9525">
            <a:noFill/>
            <a:miter lim="800000"/>
            <a:headEnd/>
            <a:tailEnd/>
          </a:ln>
          <a:effectLst/>
        </p:spPr>
        <p:txBody>
          <a:bodyPr wrap="none">
            <a:spAutoFit/>
          </a:bodyPr>
          <a:lstStyle/>
          <a:p>
            <a:r>
              <a:rPr lang="en-US" sz="2400"/>
              <a:t>~100 MV/m</a:t>
            </a:r>
          </a:p>
        </p:txBody>
      </p:sp>
      <p:sp>
        <p:nvSpPr>
          <p:cNvPr id="5" name="Text Box 5"/>
          <p:cNvSpPr txBox="1">
            <a:spLocks noChangeArrowheads="1"/>
          </p:cNvSpPr>
          <p:nvPr/>
        </p:nvSpPr>
        <p:spPr bwMode="auto">
          <a:xfrm>
            <a:off x="5867400" y="4565168"/>
            <a:ext cx="1406154" cy="461665"/>
          </a:xfrm>
          <a:prstGeom prst="rect">
            <a:avLst/>
          </a:prstGeom>
          <a:noFill/>
          <a:ln w="9525">
            <a:noFill/>
            <a:miter lim="800000"/>
            <a:headEnd/>
            <a:tailEnd/>
          </a:ln>
          <a:effectLst/>
        </p:spPr>
        <p:txBody>
          <a:bodyPr wrap="none">
            <a:spAutoFit/>
          </a:bodyPr>
          <a:lstStyle/>
          <a:p>
            <a:r>
              <a:rPr lang="en-US" sz="2400" dirty="0"/>
              <a:t>~1 GV/m</a:t>
            </a:r>
          </a:p>
        </p:txBody>
      </p:sp>
      <p:sp>
        <p:nvSpPr>
          <p:cNvPr id="6" name="Text Box 6"/>
          <p:cNvSpPr txBox="1">
            <a:spLocks noChangeArrowheads="1"/>
          </p:cNvSpPr>
          <p:nvPr/>
        </p:nvSpPr>
        <p:spPr bwMode="auto">
          <a:xfrm>
            <a:off x="4876800" y="5464175"/>
            <a:ext cx="1577676" cy="461665"/>
          </a:xfrm>
          <a:prstGeom prst="rect">
            <a:avLst/>
          </a:prstGeom>
          <a:noFill/>
          <a:ln w="9525">
            <a:noFill/>
            <a:miter lim="800000"/>
            <a:headEnd/>
            <a:tailEnd/>
          </a:ln>
          <a:effectLst/>
        </p:spPr>
        <p:txBody>
          <a:bodyPr wrap="none">
            <a:spAutoFit/>
          </a:bodyPr>
          <a:lstStyle/>
          <a:p>
            <a:r>
              <a:rPr lang="en-US" sz="2400" dirty="0"/>
              <a:t>~10 GV/m</a:t>
            </a:r>
          </a:p>
        </p:txBody>
      </p:sp>
      <p:sp>
        <p:nvSpPr>
          <p:cNvPr id="7" name="AutoShape 7"/>
          <p:cNvSpPr>
            <a:spLocks/>
          </p:cNvSpPr>
          <p:nvPr/>
        </p:nvSpPr>
        <p:spPr bwMode="auto">
          <a:xfrm flipH="1">
            <a:off x="6172200" y="3550404"/>
            <a:ext cx="309691" cy="766465"/>
          </a:xfrm>
          <a:prstGeom prst="leftBrace">
            <a:avLst>
              <a:gd name="adj1" fmla="val 14583"/>
              <a:gd name="adj2" fmla="val 50000"/>
            </a:avLst>
          </a:prstGeom>
          <a:noFill/>
          <a:ln w="9525">
            <a:solidFill>
              <a:schemeClr val="tx1"/>
            </a:solidFill>
            <a:round/>
            <a:headEnd/>
            <a:tailEnd/>
          </a:ln>
          <a:effectLst/>
        </p:spPr>
        <p:txBody>
          <a:bodyPr wrap="none" anchor="ctr"/>
          <a:lstStyle/>
          <a:p>
            <a:endParaRPr lang="en-US" sz="2400"/>
          </a:p>
        </p:txBody>
      </p:sp>
      <p:sp>
        <p:nvSpPr>
          <p:cNvPr id="8" name="AutoShape 8"/>
          <p:cNvSpPr>
            <a:spLocks/>
          </p:cNvSpPr>
          <p:nvPr/>
        </p:nvSpPr>
        <p:spPr bwMode="auto">
          <a:xfrm flipH="1">
            <a:off x="5562600" y="4369905"/>
            <a:ext cx="304800" cy="838200"/>
          </a:xfrm>
          <a:prstGeom prst="leftBrace">
            <a:avLst>
              <a:gd name="adj1" fmla="val 16667"/>
              <a:gd name="adj2" fmla="val 50000"/>
            </a:avLst>
          </a:prstGeom>
          <a:noFill/>
          <a:ln w="9525">
            <a:solidFill>
              <a:schemeClr val="tx1"/>
            </a:solidFill>
            <a:round/>
            <a:headEnd/>
            <a:tailEnd/>
          </a:ln>
          <a:effectLst/>
        </p:spPr>
        <p:txBody>
          <a:bodyPr wrap="none" anchor="ctr"/>
          <a:lstStyle/>
          <a:p>
            <a:endParaRPr lang="en-US" sz="2400"/>
          </a:p>
        </p:txBody>
      </p:sp>
      <p:sp>
        <p:nvSpPr>
          <p:cNvPr id="9" name="AutoShape 9"/>
          <p:cNvSpPr>
            <a:spLocks/>
          </p:cNvSpPr>
          <p:nvPr/>
        </p:nvSpPr>
        <p:spPr bwMode="auto">
          <a:xfrm flipH="1">
            <a:off x="4495800" y="5288796"/>
            <a:ext cx="381000" cy="838200"/>
          </a:xfrm>
          <a:prstGeom prst="leftBrace">
            <a:avLst>
              <a:gd name="adj1" fmla="val 16667"/>
              <a:gd name="adj2" fmla="val 50000"/>
            </a:avLst>
          </a:prstGeom>
          <a:noFill/>
          <a:ln w="9525">
            <a:solidFill>
              <a:schemeClr val="tx1"/>
            </a:solidFill>
            <a:round/>
            <a:headEnd/>
            <a:tailEnd/>
          </a:ln>
          <a:effectLst/>
        </p:spPr>
        <p:txBody>
          <a:bodyPr wrap="none" anchor="ctr"/>
          <a:lstStyle/>
          <a:p>
            <a:endParaRPr lang="en-US" sz="2400"/>
          </a:p>
        </p:txBody>
      </p:sp>
      <p:sp>
        <p:nvSpPr>
          <p:cNvPr id="10" name="Text Box 4"/>
          <p:cNvSpPr txBox="1">
            <a:spLocks noChangeArrowheads="1"/>
          </p:cNvSpPr>
          <p:nvPr/>
        </p:nvSpPr>
        <p:spPr bwMode="auto">
          <a:xfrm>
            <a:off x="7564190" y="3038061"/>
            <a:ext cx="1595309" cy="461665"/>
          </a:xfrm>
          <a:prstGeom prst="rect">
            <a:avLst/>
          </a:prstGeom>
          <a:noFill/>
          <a:ln w="9525">
            <a:noFill/>
            <a:miter lim="800000"/>
            <a:headEnd/>
            <a:tailEnd/>
          </a:ln>
          <a:effectLst/>
        </p:spPr>
        <p:txBody>
          <a:bodyPr wrap="none">
            <a:spAutoFit/>
          </a:bodyPr>
          <a:lstStyle/>
          <a:p>
            <a:r>
              <a:rPr lang="en-US" sz="2400" dirty="0" smtClean="0"/>
              <a:t>~50 </a:t>
            </a:r>
            <a:r>
              <a:rPr lang="en-US" sz="2400" dirty="0"/>
              <a:t>MV/m</a:t>
            </a:r>
          </a:p>
        </p:txBody>
      </p:sp>
      <p:sp>
        <p:nvSpPr>
          <p:cNvPr id="11" name="AutoShape 7"/>
          <p:cNvSpPr>
            <a:spLocks/>
          </p:cNvSpPr>
          <p:nvPr/>
        </p:nvSpPr>
        <p:spPr bwMode="auto">
          <a:xfrm flipH="1">
            <a:off x="7315200" y="3051137"/>
            <a:ext cx="265777" cy="428626"/>
          </a:xfrm>
          <a:prstGeom prst="leftBrace">
            <a:avLst>
              <a:gd name="adj1" fmla="val 14583"/>
              <a:gd name="adj2" fmla="val 50000"/>
            </a:avLst>
          </a:prstGeom>
          <a:noFill/>
          <a:ln w="9525">
            <a:solidFill>
              <a:schemeClr val="tx1"/>
            </a:solidFill>
            <a:round/>
            <a:headEnd/>
            <a:tailEnd/>
          </a:ln>
          <a:effectLst/>
        </p:spPr>
        <p:txBody>
          <a:bodyPr wrap="none" anchor="ctr"/>
          <a:lstStyle/>
          <a:p>
            <a:endParaRPr lang="en-US" sz="2400"/>
          </a:p>
        </p:txBody>
      </p:sp>
      <p:sp>
        <p:nvSpPr>
          <p:cNvPr id="12" name="TextBox 11"/>
          <p:cNvSpPr txBox="1"/>
          <p:nvPr/>
        </p:nvSpPr>
        <p:spPr>
          <a:xfrm>
            <a:off x="4896678" y="4336773"/>
            <a:ext cx="1007007" cy="461665"/>
          </a:xfrm>
          <a:prstGeom prst="rect">
            <a:avLst/>
          </a:prstGeom>
          <a:solidFill>
            <a:srgbClr val="CC0066"/>
          </a:solidFill>
        </p:spPr>
        <p:txBody>
          <a:bodyPr wrap="none" rtlCol="0">
            <a:spAutoFit/>
          </a:bodyPr>
          <a:lstStyle/>
          <a:p>
            <a:r>
              <a:rPr lang="en-US" sz="2400" dirty="0" smtClean="0"/>
              <a:t>E-163</a:t>
            </a:r>
            <a:endParaRPr lang="en-US" sz="2400" dirty="0"/>
          </a:p>
        </p:txBody>
      </p:sp>
      <p:sp>
        <p:nvSpPr>
          <p:cNvPr id="13" name="TextBox 12"/>
          <p:cNvSpPr txBox="1"/>
          <p:nvPr/>
        </p:nvSpPr>
        <p:spPr>
          <a:xfrm>
            <a:off x="4724400" y="4800600"/>
            <a:ext cx="1175963" cy="461665"/>
          </a:xfrm>
          <a:prstGeom prst="rect">
            <a:avLst/>
          </a:prstGeom>
          <a:solidFill>
            <a:srgbClr val="CC0066"/>
          </a:solidFill>
        </p:spPr>
        <p:txBody>
          <a:bodyPr wrap="none" rtlCol="0">
            <a:spAutoFit/>
          </a:bodyPr>
          <a:lstStyle/>
          <a:p>
            <a:r>
              <a:rPr lang="en-US" sz="2400" dirty="0" smtClean="0"/>
              <a:t>FACET</a:t>
            </a:r>
            <a:endParaRPr lang="en-US" sz="2400" dirty="0"/>
          </a:p>
        </p:txBody>
      </p:sp>
      <p:sp>
        <p:nvSpPr>
          <p:cNvPr id="14" name="TextBox 13"/>
          <p:cNvSpPr txBox="1"/>
          <p:nvPr/>
        </p:nvSpPr>
        <p:spPr>
          <a:xfrm>
            <a:off x="3752860" y="5715000"/>
            <a:ext cx="1175963" cy="461665"/>
          </a:xfrm>
          <a:prstGeom prst="rect">
            <a:avLst/>
          </a:prstGeom>
          <a:solidFill>
            <a:srgbClr val="CC0066"/>
          </a:solidFill>
        </p:spPr>
        <p:txBody>
          <a:bodyPr wrap="none" rtlCol="0">
            <a:spAutoFit/>
          </a:bodyPr>
          <a:lstStyle/>
          <a:p>
            <a:r>
              <a:rPr lang="en-US" sz="2400" dirty="0" smtClean="0"/>
              <a:t>FACET</a:t>
            </a:r>
            <a:endParaRPr lang="en-US" sz="2400" dirty="0"/>
          </a:p>
        </p:txBody>
      </p:sp>
      <p:sp>
        <p:nvSpPr>
          <p:cNvPr id="15" name="TextBox 14"/>
          <p:cNvSpPr txBox="1"/>
          <p:nvPr/>
        </p:nvSpPr>
        <p:spPr>
          <a:xfrm>
            <a:off x="3785992" y="5257800"/>
            <a:ext cx="1143262" cy="461665"/>
          </a:xfrm>
          <a:prstGeom prst="rect">
            <a:avLst/>
          </a:prstGeom>
          <a:solidFill>
            <a:srgbClr val="0070C0"/>
          </a:solidFill>
        </p:spPr>
        <p:txBody>
          <a:bodyPr wrap="none" rtlCol="0">
            <a:spAutoFit/>
          </a:bodyPr>
          <a:lstStyle/>
          <a:p>
            <a:r>
              <a:rPr lang="en-US" sz="2400" dirty="0" smtClean="0"/>
              <a:t>BELLA</a:t>
            </a:r>
            <a:endParaRPr lang="en-US" sz="2400" dirty="0"/>
          </a:p>
        </p:txBody>
      </p:sp>
      <p:sp>
        <p:nvSpPr>
          <p:cNvPr id="16" name="TextBox 15"/>
          <p:cNvSpPr txBox="1"/>
          <p:nvPr/>
        </p:nvSpPr>
        <p:spPr>
          <a:xfrm>
            <a:off x="5317634" y="3429000"/>
            <a:ext cx="1171731" cy="461665"/>
          </a:xfrm>
          <a:prstGeom prst="rect">
            <a:avLst/>
          </a:prstGeom>
          <a:solidFill>
            <a:srgbClr val="CC0066"/>
          </a:solidFill>
        </p:spPr>
        <p:txBody>
          <a:bodyPr wrap="none" rtlCol="0">
            <a:spAutoFit/>
          </a:bodyPr>
          <a:lstStyle/>
          <a:p>
            <a:r>
              <a:rPr lang="en-US" sz="2400" dirty="0" smtClean="0"/>
              <a:t>NLCTA</a:t>
            </a:r>
            <a:endParaRPr lang="en-US" sz="2400" dirty="0"/>
          </a:p>
        </p:txBody>
      </p:sp>
      <p:sp>
        <p:nvSpPr>
          <p:cNvPr id="17" name="TextBox 16"/>
          <p:cNvSpPr txBox="1"/>
          <p:nvPr/>
        </p:nvSpPr>
        <p:spPr>
          <a:xfrm>
            <a:off x="5791200" y="2971800"/>
            <a:ext cx="1792478" cy="461665"/>
          </a:xfrm>
          <a:prstGeom prst="rect">
            <a:avLst/>
          </a:prstGeom>
          <a:solidFill>
            <a:srgbClr val="00B050"/>
          </a:solidFill>
        </p:spPr>
        <p:txBody>
          <a:bodyPr wrap="none" rtlCol="0">
            <a:spAutoFit/>
          </a:bodyPr>
          <a:lstStyle/>
          <a:p>
            <a:r>
              <a:rPr lang="en-US" sz="2400" dirty="0" smtClean="0"/>
              <a:t>FNAL/JLAB</a:t>
            </a:r>
            <a:endParaRPr lang="en-US" sz="2400" dirty="0"/>
          </a:p>
        </p:txBody>
      </p:sp>
      <p:sp>
        <p:nvSpPr>
          <p:cNvPr id="18" name="TextBox 17"/>
          <p:cNvSpPr txBox="1"/>
          <p:nvPr/>
        </p:nvSpPr>
        <p:spPr>
          <a:xfrm>
            <a:off x="5430735" y="3881735"/>
            <a:ext cx="1058303" cy="461665"/>
          </a:xfrm>
          <a:prstGeom prst="rect">
            <a:avLst/>
          </a:prstGeom>
          <a:solidFill>
            <a:srgbClr val="FFC000"/>
          </a:solidFill>
        </p:spPr>
        <p:txBody>
          <a:bodyPr wrap="none" rtlCol="0">
            <a:spAutoFit/>
          </a:bodyPr>
          <a:lstStyle/>
          <a:p>
            <a:r>
              <a:rPr lang="en-US" sz="2400" dirty="0" smtClean="0"/>
              <a:t>CERN</a:t>
            </a:r>
            <a:endParaRPr lang="en-US" sz="2400" dirty="0"/>
          </a:p>
        </p:txBody>
      </p:sp>
      <p:sp>
        <p:nvSpPr>
          <p:cNvPr id="19" name="Slide Number Placeholder 18"/>
          <p:cNvSpPr>
            <a:spLocks noGrp="1"/>
          </p:cNvSpPr>
          <p:nvPr>
            <p:ph type="sldNum" sz="quarter" idx="10"/>
          </p:nvPr>
        </p:nvSpPr>
        <p:spPr/>
        <p:txBody>
          <a:bodyPr/>
          <a:lstStyle/>
          <a:p>
            <a:fld id="{46D7A3A9-117E-4EF5-82A3-3CC7D0AB76B5}" type="slidenum">
              <a:rPr lang="en-US" smtClean="0"/>
              <a:pPr/>
              <a:t>21</a:t>
            </a:fld>
            <a:endParaRPr lang="en-US" dirty="0"/>
          </a:p>
        </p:txBody>
      </p:sp>
      <p:sp>
        <p:nvSpPr>
          <p:cNvPr id="20" name="Footer Placeholder 19"/>
          <p:cNvSpPr>
            <a:spLocks noGrp="1"/>
          </p:cNvSpPr>
          <p:nvPr>
            <p:ph type="ftr" sz="quarter" idx="11"/>
          </p:nvPr>
        </p:nvSpPr>
        <p:spPr/>
        <p:txBody>
          <a:bodyPr/>
          <a:lstStyle/>
          <a:p>
            <a:r>
              <a:rPr lang="en-US" smtClean="0"/>
              <a:t>Project X - April 2012</a:t>
            </a:r>
            <a:endParaRPr lang="en-US" dirty="0"/>
          </a:p>
        </p:txBody>
      </p:sp>
      <p:sp>
        <p:nvSpPr>
          <p:cNvPr id="21" name="Rectangle 20"/>
          <p:cNvSpPr/>
          <p:nvPr/>
        </p:nvSpPr>
        <p:spPr>
          <a:xfrm rot="1551521">
            <a:off x="126940" y="1925915"/>
            <a:ext cx="8726043" cy="2585323"/>
          </a:xfrm>
          <a:prstGeom prst="rect">
            <a:avLst/>
          </a:prstGeom>
          <a:solidFill>
            <a:srgbClr val="FFFF0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Where are the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Muons</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They are not here –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we are not there. Yet!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strVal val="#ppt_w*2.5"/>
                                          </p:val>
                                        </p:tav>
                                        <p:tav tm="100000">
                                          <p:val>
                                            <p:strVal val="#ppt_w"/>
                                          </p:val>
                                        </p:tav>
                                      </p:tavLst>
                                    </p:anim>
                                    <p:anim calcmode="lin" valueType="num">
                                      <p:cBhvr>
                                        <p:cTn id="8" dur="5000" fill="hold"/>
                                        <p:tgtEl>
                                          <p:spTgt spid="21"/>
                                        </p:tgtEl>
                                        <p:attrNameLst>
                                          <p:attrName>ppt_h</p:attrName>
                                        </p:attrNameLst>
                                      </p:cBhvr>
                                      <p:tavLst>
                                        <p:tav tm="0">
                                          <p:val>
                                            <p:strVal val="#ppt_h*0.01"/>
                                          </p:val>
                                        </p:tav>
                                        <p:tav tm="100000">
                                          <p:val>
                                            <p:strVal val="#ppt_h"/>
                                          </p:val>
                                        </p:tav>
                                      </p:tavLst>
                                    </p:anim>
                                    <p:anim calcmode="lin" valueType="num">
                                      <p:cBhvr>
                                        <p:cTn id="9" dur="5000" fill="hold"/>
                                        <p:tgtEl>
                                          <p:spTgt spid="21"/>
                                        </p:tgtEl>
                                        <p:attrNameLst>
                                          <p:attrName>ppt_x</p:attrName>
                                        </p:attrNameLst>
                                      </p:cBhvr>
                                      <p:tavLst>
                                        <p:tav tm="0">
                                          <p:val>
                                            <p:strVal val="#ppt_x"/>
                                          </p:val>
                                        </p:tav>
                                        <p:tav tm="100000">
                                          <p:val>
                                            <p:strVal val="#ppt_x"/>
                                          </p:val>
                                        </p:tav>
                                      </p:tavLst>
                                    </p:anim>
                                    <p:anim calcmode="lin" valueType="num">
                                      <p:cBhvr>
                                        <p:cTn id="10" dur="5000" fill="hold"/>
                                        <p:tgtEl>
                                          <p:spTgt spid="21"/>
                                        </p:tgtEl>
                                        <p:attrNameLst>
                                          <p:attrName>ppt_y</p:attrName>
                                        </p:attrNameLst>
                                      </p:cBhvr>
                                      <p:tavLst>
                                        <p:tav tm="0">
                                          <p:val>
                                            <p:strVal val="#ppt_h+1"/>
                                          </p:val>
                                        </p:tav>
                                        <p:tav tm="100000">
                                          <p:val>
                                            <p:strVal val="#ppt_y"/>
                                          </p:val>
                                        </p:tav>
                                      </p:tavLst>
                                    </p:anim>
                                    <p:animEffect transition="in" filter="fade">
                                      <p:cBhvr>
                                        <p:cTn id="11"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381000" y="3505200"/>
            <a:ext cx="8077200" cy="25798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Facility for Advanced Accelerator Tests</a:t>
            </a:r>
            <a:br>
              <a:rPr lang="en-US" dirty="0" smtClean="0"/>
            </a:br>
            <a:r>
              <a:rPr lang="en-US" dirty="0" smtClean="0"/>
              <a:t>a National User Facility</a:t>
            </a: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
        <p:nvSpPr>
          <p:cNvPr id="6" name="Content Placeholder 2"/>
          <p:cNvSpPr txBox="1">
            <a:spLocks/>
          </p:cNvSpPr>
          <p:nvPr/>
        </p:nvSpPr>
        <p:spPr bwMode="auto">
          <a:xfrm>
            <a:off x="304800" y="11430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0000"/>
              </a:buClr>
              <a:buSzPct val="85000"/>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SzPct val="90000"/>
              <a:buFont typeface="Georgia" pitchFamily="18"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00"/>
              </a:buClr>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rgbClr val="006699"/>
              </a:buClr>
              <a:buFont typeface="Georgia" pitchFamily="18"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rgbClr val="990000"/>
              </a:buClr>
              <a:buFont typeface="Arial" pitchFamily="34" charset="0"/>
              <a:buChar char="-"/>
              <a:defRPr sz="1600">
                <a:solidFill>
                  <a:schemeClr val="tx1"/>
                </a:solidFill>
                <a:latin typeface="+mn-lt"/>
                <a:ea typeface="+mn-ea"/>
                <a:cs typeface="+mn-cs"/>
              </a:defRPr>
            </a:lvl5pPr>
            <a:lvl6pPr marL="25146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6pPr>
            <a:lvl7pPr marL="29718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7pPr>
            <a:lvl8pPr marL="34290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8pPr>
            <a:lvl9pPr marL="3886200" indent="-228600" algn="l" rtl="0" eaLnBrk="0" fontAlgn="base" hangingPunct="0">
              <a:spcBef>
                <a:spcPct val="20000"/>
              </a:spcBef>
              <a:spcAft>
                <a:spcPct val="0"/>
              </a:spcAft>
              <a:buClr>
                <a:srgbClr val="990000"/>
              </a:buClr>
              <a:buFont typeface="Arial" charset="0"/>
              <a:buChar char="-"/>
              <a:defRPr>
                <a:solidFill>
                  <a:schemeClr val="tx1"/>
                </a:solidFill>
                <a:latin typeface="+mn-lt"/>
                <a:ea typeface="+mn-ea"/>
                <a:cs typeface="+mn-cs"/>
              </a:defRPr>
            </a:lvl9pPr>
          </a:lstStyle>
          <a:p>
            <a:r>
              <a:rPr lang="en-US" sz="2000" dirty="0" smtClean="0"/>
              <a:t>FACET uses the first two-thirds of the SLAC Linac</a:t>
            </a:r>
          </a:p>
          <a:p>
            <a:r>
              <a:rPr lang="en-US" sz="2000" dirty="0"/>
              <a:t>Electron and positron beams</a:t>
            </a:r>
          </a:p>
          <a:p>
            <a:r>
              <a:rPr lang="en-US" sz="2000" dirty="0" smtClean="0"/>
              <a:t>Energy 20 to 23 </a:t>
            </a:r>
            <a:r>
              <a:rPr lang="en-US" sz="2000" dirty="0" err="1" smtClean="0"/>
              <a:t>GeV</a:t>
            </a:r>
            <a:endParaRPr lang="en-US" sz="2000" dirty="0" smtClean="0"/>
          </a:p>
          <a:p>
            <a:r>
              <a:rPr lang="en-US" sz="2000" dirty="0" smtClean="0"/>
              <a:t>Charge 3.2 </a:t>
            </a:r>
            <a:r>
              <a:rPr lang="en-US" sz="2000" dirty="0" err="1" smtClean="0"/>
              <a:t>nC</a:t>
            </a:r>
            <a:r>
              <a:rPr lang="en-US" sz="2000" dirty="0" smtClean="0"/>
              <a:t> (=2*10</a:t>
            </a:r>
            <a:r>
              <a:rPr lang="en-US" sz="2000" baseline="30000" dirty="0" smtClean="0"/>
              <a:t>10 </a:t>
            </a:r>
            <a:r>
              <a:rPr lang="en-US" sz="2000" dirty="0" smtClean="0"/>
              <a:t>particles)</a:t>
            </a:r>
          </a:p>
          <a:p>
            <a:r>
              <a:rPr lang="en-US" sz="2000" dirty="0" smtClean="0"/>
              <a:t>Sigma x = 14 </a:t>
            </a:r>
            <a:r>
              <a:rPr lang="en-US" sz="2000" dirty="0" smtClean="0">
                <a:latin typeface="Symbol" charset="2"/>
                <a:cs typeface="Symbol" charset="2"/>
              </a:rPr>
              <a:t>m</a:t>
            </a:r>
            <a:r>
              <a:rPr lang="en-US" sz="2000" dirty="0" smtClean="0"/>
              <a:t>m</a:t>
            </a:r>
          </a:p>
          <a:p>
            <a:r>
              <a:rPr lang="en-US" sz="2000" dirty="0" smtClean="0"/>
              <a:t>Sigma y = 6 </a:t>
            </a:r>
            <a:r>
              <a:rPr lang="en-US" sz="2000" dirty="0" smtClean="0">
                <a:latin typeface="Symbol" charset="2"/>
                <a:cs typeface="Symbol" charset="2"/>
              </a:rPr>
              <a:t>m</a:t>
            </a:r>
            <a:r>
              <a:rPr lang="en-US" sz="2000" dirty="0" smtClean="0"/>
              <a:t>m</a:t>
            </a:r>
          </a:p>
          <a:p>
            <a:r>
              <a:rPr lang="en-US" sz="2000" dirty="0" smtClean="0"/>
              <a:t>Sigma z = 14 </a:t>
            </a:r>
            <a:r>
              <a:rPr lang="en-US" sz="2000" dirty="0" smtClean="0">
                <a:latin typeface="Symbol" charset="2"/>
                <a:cs typeface="Symbol" charset="2"/>
              </a:rPr>
              <a:t>m</a:t>
            </a:r>
            <a:r>
              <a:rPr lang="en-US" sz="2000" dirty="0" smtClean="0"/>
              <a:t>m minimum (20 </a:t>
            </a:r>
            <a:r>
              <a:rPr lang="en-US" sz="2000" dirty="0" smtClean="0">
                <a:latin typeface="Symbol" charset="2"/>
                <a:cs typeface="Symbol" charset="2"/>
              </a:rPr>
              <a:t>m</a:t>
            </a:r>
            <a:r>
              <a:rPr lang="en-US" sz="2000" dirty="0" smtClean="0"/>
              <a:t>m typical)</a:t>
            </a:r>
          </a:p>
        </p:txBody>
      </p:sp>
      <p:sp>
        <p:nvSpPr>
          <p:cNvPr id="8" name="Right Brace 7"/>
          <p:cNvSpPr/>
          <p:nvPr/>
        </p:nvSpPr>
        <p:spPr>
          <a:xfrm>
            <a:off x="2971800" y="26670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200400" y="2831068"/>
            <a:ext cx="697051" cy="369332"/>
          </a:xfrm>
          <a:prstGeom prst="rect">
            <a:avLst/>
          </a:prstGeom>
          <a:noFill/>
        </p:spPr>
        <p:txBody>
          <a:bodyPr wrap="none" rtlCol="0">
            <a:spAutoFit/>
          </a:bodyPr>
          <a:lstStyle/>
          <a:p>
            <a:r>
              <a:rPr lang="en-US" dirty="0" smtClean="0"/>
              <a:t>@ IP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838200"/>
          </a:xfrm>
        </p:spPr>
        <p:txBody>
          <a:bodyPr/>
          <a:lstStyle/>
          <a:p>
            <a:r>
              <a:rPr lang="en-US" sz="2200" dirty="0" smtClean="0"/>
              <a:t>FACET Science: E-201 and E-205 Wakefield Acceleration </a:t>
            </a:r>
            <a:br>
              <a:rPr lang="en-US" sz="2200" dirty="0" smtClean="0"/>
            </a:br>
            <a:r>
              <a:rPr lang="en-US" sz="2200" dirty="0" smtClean="0"/>
              <a:t>in Dielectric Structures &amp; </a:t>
            </a:r>
            <a:r>
              <a:rPr lang="en-US" sz="2400" dirty="0" smtClean="0"/>
              <a:t>E-202 Ultrafast Magnetic Switching</a:t>
            </a:r>
            <a:endParaRPr lang="en-US" sz="2200" dirty="0"/>
          </a:p>
        </p:txBody>
      </p:sp>
      <p:pic>
        <p:nvPicPr>
          <p:cNvPr id="2052" name="Picture 4"/>
          <p:cNvPicPr>
            <a:picLocks noChangeAspect="1" noChangeArrowheads="1"/>
          </p:cNvPicPr>
          <p:nvPr/>
        </p:nvPicPr>
        <p:blipFill>
          <a:blip r:embed="rId2" cstate="email"/>
          <a:srcRect/>
          <a:stretch>
            <a:fillRect/>
          </a:stretch>
        </p:blipFill>
        <p:spPr bwMode="auto">
          <a:xfrm>
            <a:off x="-152400" y="4267200"/>
            <a:ext cx="3657600" cy="1577383"/>
          </a:xfrm>
          <a:prstGeom prst="rect">
            <a:avLst/>
          </a:prstGeom>
          <a:noFill/>
          <a:ln w="9525">
            <a:noFill/>
            <a:miter lim="800000"/>
            <a:headEnd/>
            <a:tailEnd/>
          </a:ln>
        </p:spPr>
      </p:pic>
      <p:sp>
        <p:nvSpPr>
          <p:cNvPr id="3" name="Content Placeholder 2"/>
          <p:cNvSpPr>
            <a:spLocks noGrp="1"/>
          </p:cNvSpPr>
          <p:nvPr>
            <p:ph idx="1"/>
          </p:nvPr>
        </p:nvSpPr>
        <p:spPr>
          <a:xfrm>
            <a:off x="3644901" y="1097280"/>
            <a:ext cx="5316220" cy="4800600"/>
          </a:xfrm>
        </p:spPr>
        <p:txBody>
          <a:bodyPr/>
          <a:lstStyle/>
          <a:p>
            <a:r>
              <a:rPr lang="en-US" sz="1800" dirty="0" smtClean="0"/>
              <a:t>The FACET beam is sent through prototype dielectric </a:t>
            </a:r>
            <a:r>
              <a:rPr lang="en-US" sz="1800" dirty="0" err="1" smtClean="0"/>
              <a:t>wakefield</a:t>
            </a:r>
            <a:r>
              <a:rPr lang="en-US" sz="1800" dirty="0" smtClean="0"/>
              <a:t> acceleration structures</a:t>
            </a:r>
          </a:p>
          <a:p>
            <a:r>
              <a:rPr lang="en-US" sz="1800" dirty="0" smtClean="0"/>
              <a:t>Investigation of magnetic switching processes by exposing samples to electron bunches then image with spin-sensitive scanning electron microscope</a:t>
            </a:r>
          </a:p>
        </p:txBody>
      </p:sp>
      <p:sp>
        <p:nvSpPr>
          <p:cNvPr id="8" name="Slide Number Placeholder 7"/>
          <p:cNvSpPr>
            <a:spLocks noGrp="1"/>
          </p:cNvSpPr>
          <p:nvPr>
            <p:ph type="sldNum" sz="quarter" idx="11"/>
          </p:nvPr>
        </p:nvSpPr>
        <p:spPr>
          <a:xfrm>
            <a:off x="6400800" y="6400800"/>
            <a:ext cx="2057400" cy="365125"/>
          </a:xfrm>
        </p:spPr>
        <p:txBody>
          <a:bodyPr/>
          <a:lstStyle/>
          <a:p>
            <a:fld id="{C24B6BCF-08E6-413A-A009-6B237C724D68}" type="slidenum">
              <a:rPr lang="en-US" smtClean="0"/>
              <a:pPr/>
              <a:t>23</a:t>
            </a:fld>
            <a:endParaRPr lang="en-US" dirty="0"/>
          </a:p>
        </p:txBody>
      </p:sp>
      <p:pic>
        <p:nvPicPr>
          <p:cNvPr id="7169" name="Picture 1" descr="V:\ARD\TF\Facet\E-201 Dielectric Wakefields\Drawings\kraken\images\final-01.jpg"/>
          <p:cNvPicPr>
            <a:picLocks noChangeAspect="1" noChangeArrowheads="1"/>
          </p:cNvPicPr>
          <p:nvPr/>
        </p:nvPicPr>
        <p:blipFill>
          <a:blip r:embed="rId3" cstate="email"/>
          <a:srcRect/>
          <a:stretch>
            <a:fillRect/>
          </a:stretch>
        </p:blipFill>
        <p:spPr bwMode="auto">
          <a:xfrm>
            <a:off x="251460" y="1097280"/>
            <a:ext cx="3360420" cy="2362795"/>
          </a:xfrm>
          <a:prstGeom prst="rect">
            <a:avLst/>
          </a:prstGeom>
          <a:noFill/>
        </p:spPr>
      </p:pic>
      <p:sp>
        <p:nvSpPr>
          <p:cNvPr id="9" name="TextBox 8"/>
          <p:cNvSpPr txBox="1"/>
          <p:nvPr/>
        </p:nvSpPr>
        <p:spPr>
          <a:xfrm>
            <a:off x="228600" y="3657600"/>
            <a:ext cx="2113848" cy="575542"/>
          </a:xfrm>
          <a:prstGeom prst="rect">
            <a:avLst/>
          </a:prstGeom>
          <a:noFill/>
        </p:spPr>
        <p:txBody>
          <a:bodyPr wrap="none" lIns="82296" tIns="41148" rIns="82296" bIns="41148" rtlCol="0">
            <a:spAutoFit/>
          </a:bodyPr>
          <a:lstStyle/>
          <a:p>
            <a:r>
              <a:rPr lang="en-US" sz="1600" dirty="0" smtClean="0"/>
              <a:t>a = 100um to 800um </a:t>
            </a:r>
          </a:p>
          <a:p>
            <a:endParaRPr lang="en-US" sz="1600" dirty="0"/>
          </a:p>
        </p:txBody>
      </p:sp>
      <p:sp>
        <p:nvSpPr>
          <p:cNvPr id="10" name="Footer Placeholder 9"/>
          <p:cNvSpPr>
            <a:spLocks noGrp="1"/>
          </p:cNvSpPr>
          <p:nvPr>
            <p:ph type="ftr" sz="quarter" idx="11"/>
          </p:nvPr>
        </p:nvSpPr>
        <p:spPr>
          <a:xfrm>
            <a:off x="2590800" y="6324600"/>
            <a:ext cx="3657600" cy="365125"/>
          </a:xfrm>
        </p:spPr>
        <p:txBody>
          <a:bodyPr/>
          <a:lstStyle/>
          <a:p>
            <a:r>
              <a:rPr lang="en-US" smtClean="0"/>
              <a:t>Project X - April 2012</a:t>
            </a:r>
            <a:endParaRPr lang="en-US" dirty="0"/>
          </a:p>
        </p:txBody>
      </p:sp>
      <p:sp>
        <p:nvSpPr>
          <p:cNvPr id="12" name="Slide Number Placeholder 10"/>
          <p:cNvSpPr>
            <a:spLocks noGrp="1"/>
          </p:cNvSpPr>
          <p:nvPr>
            <p:ph type="sldNum" sz="quarter" idx="11"/>
          </p:nvPr>
        </p:nvSpPr>
        <p:spPr>
          <a:xfrm>
            <a:off x="3680460" y="5594350"/>
            <a:ext cx="3657600" cy="365125"/>
          </a:xfrm>
        </p:spPr>
        <p:txBody>
          <a:bodyPr/>
          <a:lstStyle/>
          <a:p>
            <a:fld id="{C24B6BCF-08E6-413A-A009-6B237C724D68}" type="slidenum">
              <a:rPr lang="en-US" smtClean="0"/>
              <a:pPr/>
              <a:t>23</a:t>
            </a:fld>
            <a:endParaRPr lang="en-US" dirty="0"/>
          </a:p>
        </p:txBody>
      </p:sp>
      <p:pic>
        <p:nvPicPr>
          <p:cNvPr id="13" name="Picture 2"/>
          <p:cNvPicPr>
            <a:picLocks noChangeAspect="1" noChangeArrowheads="1"/>
          </p:cNvPicPr>
          <p:nvPr/>
        </p:nvPicPr>
        <p:blipFill>
          <a:blip r:embed="rId4" cstate="email">
            <a:lum contrast="55000"/>
          </a:blip>
          <a:stretch>
            <a:fillRect/>
          </a:stretch>
        </p:blipFill>
        <p:spPr bwMode="auto">
          <a:xfrm>
            <a:off x="3931920" y="3352800"/>
            <a:ext cx="2468880" cy="2468880"/>
          </a:xfrm>
          <a:prstGeom prst="rect">
            <a:avLst/>
          </a:prstGeom>
          <a:noFill/>
          <a:ln>
            <a:noFill/>
          </a:ln>
        </p:spPr>
      </p:pic>
      <p:pic>
        <p:nvPicPr>
          <p:cNvPr id="14" name="Picture 2"/>
          <p:cNvPicPr>
            <a:picLocks noChangeAspect="1" noChangeArrowheads="1"/>
          </p:cNvPicPr>
          <p:nvPr/>
        </p:nvPicPr>
        <p:blipFill>
          <a:blip r:embed="rId5" cstate="email"/>
          <a:srcRect/>
          <a:stretch>
            <a:fillRect/>
          </a:stretch>
        </p:blipFill>
        <p:spPr bwMode="auto">
          <a:xfrm>
            <a:off x="6675120" y="3284220"/>
            <a:ext cx="2468880" cy="2468880"/>
          </a:xfrm>
          <a:prstGeom prst="rect">
            <a:avLst/>
          </a:prstGeom>
          <a:noFill/>
          <a:ln w="9525">
            <a:noFill/>
            <a:miter lim="800000"/>
            <a:headEnd/>
            <a:tailEnd/>
          </a:ln>
          <a:effectLst/>
        </p:spPr>
      </p:pic>
      <p:sp>
        <p:nvSpPr>
          <p:cNvPr id="16" name="Rectangle 15"/>
          <p:cNvSpPr/>
          <p:nvPr/>
        </p:nvSpPr>
        <p:spPr>
          <a:xfrm>
            <a:off x="3520440" y="5652802"/>
            <a:ext cx="2307811" cy="360099"/>
          </a:xfrm>
          <a:prstGeom prst="rect">
            <a:avLst/>
          </a:prstGeom>
          <a:solidFill>
            <a:schemeClr val="accent1"/>
          </a:solidFill>
        </p:spPr>
        <p:txBody>
          <a:bodyPr wrap="none" lIns="82296" tIns="41148" rIns="82296" bIns="41148">
            <a:spAutoFit/>
          </a:bodyPr>
          <a:lstStyle/>
          <a:p>
            <a:r>
              <a:rPr lang="en-US" dirty="0" err="1" smtClean="0"/>
              <a:t>CoFe</a:t>
            </a:r>
            <a:r>
              <a:rPr lang="en-US" dirty="0" smtClean="0"/>
              <a:t>/</a:t>
            </a:r>
            <a:r>
              <a:rPr lang="en-US" dirty="0" err="1" smtClean="0"/>
              <a:t>MgO</a:t>
            </a:r>
            <a:r>
              <a:rPr lang="en-US" dirty="0" smtClean="0"/>
              <a:t>, </a:t>
            </a:r>
            <a:r>
              <a:rPr lang="el-GR" dirty="0" smtClean="0"/>
              <a:t>σ</a:t>
            </a:r>
            <a:r>
              <a:rPr lang="en-US" baseline="-25000" dirty="0" smtClean="0"/>
              <a:t>t</a:t>
            </a:r>
            <a:r>
              <a:rPr lang="en-US" dirty="0" smtClean="0"/>
              <a:t>=230fs</a:t>
            </a:r>
            <a:endParaRPr lang="en-US" dirty="0"/>
          </a:p>
        </p:txBody>
      </p:sp>
      <p:sp>
        <p:nvSpPr>
          <p:cNvPr id="17" name="Rectangle 16"/>
          <p:cNvSpPr/>
          <p:nvPr/>
        </p:nvSpPr>
        <p:spPr>
          <a:xfrm>
            <a:off x="6675120" y="5652802"/>
            <a:ext cx="1239122" cy="360099"/>
          </a:xfrm>
          <a:prstGeom prst="rect">
            <a:avLst/>
          </a:prstGeom>
          <a:solidFill>
            <a:schemeClr val="accent1"/>
          </a:solidFill>
        </p:spPr>
        <p:txBody>
          <a:bodyPr wrap="none" lIns="82296" tIns="41148" rIns="82296" bIns="41148">
            <a:spAutoFit/>
          </a:bodyPr>
          <a:lstStyle/>
          <a:p>
            <a:r>
              <a:rPr lang="en-US" dirty="0" smtClean="0"/>
              <a:t>Fe/W(110)</a:t>
            </a:r>
            <a:endParaRPr lang="en-US" dirty="0"/>
          </a:p>
        </p:txBody>
      </p:sp>
      <p:sp>
        <p:nvSpPr>
          <p:cNvPr id="18" name="Footer Placeholder 16"/>
          <p:cNvSpPr txBox="1">
            <a:spLocks/>
          </p:cNvSpPr>
          <p:nvPr/>
        </p:nvSpPr>
        <p:spPr>
          <a:xfrm>
            <a:off x="3680460" y="5594350"/>
            <a:ext cx="3657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tint val="75000"/>
                  </a:schemeClr>
                </a:solidFill>
                <a:effectLst/>
                <a:uLnTx/>
                <a:uFillTx/>
                <a:latin typeface="Trebuchet MS" pitchFamily="34" charset="0"/>
                <a:ea typeface="ＭＳ Ｐゴシック" pitchFamily="34" charset="-128"/>
                <a:cs typeface="+mn-cs"/>
              </a:rPr>
              <a:t>MAP 2012 Winter Meeting</a:t>
            </a:r>
            <a:endParaRPr kumimoji="0" lang="en-US" sz="1400" b="0" i="0" u="none" strike="noStrike" kern="1200" cap="none" spc="0" normalizeH="0" baseline="0" noProof="0" dirty="0">
              <a:ln>
                <a:noFill/>
              </a:ln>
              <a:solidFill>
                <a:schemeClr val="tx1">
                  <a:tint val="75000"/>
                </a:schemeClr>
              </a:solidFill>
              <a:effectLst/>
              <a:uLnTx/>
              <a:uFillTx/>
              <a:latin typeface="Trebuchet MS"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57400"/>
            <a:ext cx="4648200" cy="4801314"/>
          </a:xfrm>
          <a:prstGeom prst="rect">
            <a:avLst/>
          </a:prstGeom>
          <a:noFill/>
        </p:spPr>
        <p:txBody>
          <a:bodyPr wrap="square" rtlCol="0">
            <a:spAutoFit/>
          </a:bodyPr>
          <a:lstStyle/>
          <a:p>
            <a:pPr>
              <a:buFont typeface="Arial" pitchFamily="34" charset="0"/>
              <a:buChar char="•"/>
            </a:pPr>
            <a:r>
              <a:rPr lang="en-US" dirty="0" smtClean="0">
                <a:solidFill>
                  <a:schemeClr val="tx1"/>
                </a:solidFill>
              </a:rPr>
              <a:t> Further applications of DLA</a:t>
            </a:r>
          </a:p>
          <a:p>
            <a:pPr lvl="1">
              <a:buFont typeface="Arial" pitchFamily="34" charset="0"/>
              <a:buChar char="•"/>
            </a:pPr>
            <a:r>
              <a:rPr lang="en-US" dirty="0" smtClean="0">
                <a:solidFill>
                  <a:schemeClr val="tx1"/>
                </a:solidFill>
              </a:rPr>
              <a:t> Optical undulators (T. Plettner, KLA-Tencor)</a:t>
            </a:r>
          </a:p>
          <a:p>
            <a:pPr lvl="1">
              <a:buFont typeface="Arial" pitchFamily="34" charset="0"/>
              <a:buChar char="•"/>
            </a:pPr>
            <a:r>
              <a:rPr lang="en-US" dirty="0" smtClean="0">
                <a:solidFill>
                  <a:schemeClr val="tx1"/>
                </a:solidFill>
              </a:rPr>
              <a:t> Optical BPMs (Z. Wu, K. Soong, SLAC), </a:t>
            </a:r>
          </a:p>
          <a:p>
            <a:pPr lvl="1">
              <a:buFont typeface="Arial" pitchFamily="34" charset="0"/>
              <a:buChar char="•"/>
            </a:pPr>
            <a:r>
              <a:rPr lang="en-US" dirty="0" smtClean="0">
                <a:solidFill>
                  <a:schemeClr val="tx1"/>
                </a:solidFill>
              </a:rPr>
              <a:t> Optical Structure Based beam focusing (B. Cowan, Tech-X)</a:t>
            </a:r>
          </a:p>
          <a:p>
            <a:pPr lvl="1">
              <a:buFont typeface="Arial" pitchFamily="34" charset="0"/>
              <a:buChar char="•"/>
            </a:pPr>
            <a:r>
              <a:rPr lang="en-US" dirty="0" smtClean="0">
                <a:solidFill>
                  <a:schemeClr val="tx1"/>
                </a:solidFill>
              </a:rPr>
              <a:t> Optical kickers and steering elements (K. Soong, C. McGuinness, Stanford)</a:t>
            </a:r>
          </a:p>
          <a:p>
            <a:pPr lvl="1">
              <a:buFont typeface="Arial" pitchFamily="34" charset="0"/>
              <a:buChar char="•"/>
            </a:pPr>
            <a:r>
              <a:rPr lang="en-US" dirty="0" smtClean="0">
                <a:solidFill>
                  <a:schemeClr val="tx1"/>
                </a:solidFill>
              </a:rPr>
              <a:t> Attosecond-scale timing diagnostics</a:t>
            </a:r>
          </a:p>
          <a:p>
            <a:pPr lvl="1">
              <a:buFont typeface="Arial" pitchFamily="34" charset="0"/>
              <a:buChar char="•"/>
            </a:pPr>
            <a:r>
              <a:rPr lang="en-US" dirty="0" smtClean="0">
                <a:solidFill>
                  <a:schemeClr val="tx1"/>
                </a:solidFill>
              </a:rPr>
              <a:t> </a:t>
            </a:r>
            <a:r>
              <a:rPr lang="en-US" i="1" dirty="0" smtClean="0">
                <a:solidFill>
                  <a:schemeClr val="tx1"/>
                </a:solidFill>
              </a:rPr>
              <a:t>Internal</a:t>
            </a:r>
            <a:r>
              <a:rPr lang="en-US" dirty="0" smtClean="0">
                <a:solidFill>
                  <a:schemeClr val="tx1"/>
                </a:solidFill>
              </a:rPr>
              <a:t>-Beam Radiotherapy (G. Travish, R. Yoder, UCLA)</a:t>
            </a:r>
          </a:p>
          <a:p>
            <a:pPr lvl="1">
              <a:buFont typeface="Arial" pitchFamily="34" charset="0"/>
              <a:buChar char="•"/>
            </a:pPr>
            <a:r>
              <a:rPr lang="en-US" dirty="0" smtClean="0">
                <a:solidFill>
                  <a:schemeClr val="tx1"/>
                </a:solidFill>
              </a:rPr>
              <a:t> Optical BPMs (L. </a:t>
            </a:r>
            <a:r>
              <a:rPr lang="en-US" dirty="0" err="1" smtClean="0">
                <a:solidFill>
                  <a:schemeClr val="tx1"/>
                </a:solidFill>
              </a:rPr>
              <a:t>Sch</a:t>
            </a:r>
            <a:r>
              <a:rPr lang="en-US" dirty="0" err="1" smtClean="0">
                <a:solidFill>
                  <a:schemeClr val="tx1"/>
                </a:solidFill>
                <a:latin typeface="Calibri"/>
              </a:rPr>
              <a:t>ä</a:t>
            </a:r>
            <a:r>
              <a:rPr lang="en-US" dirty="0" err="1" smtClean="0">
                <a:solidFill>
                  <a:schemeClr val="tx1"/>
                </a:solidFill>
              </a:rPr>
              <a:t>chter</a:t>
            </a:r>
            <a:r>
              <a:rPr lang="en-US" dirty="0" smtClean="0">
                <a:solidFill>
                  <a:schemeClr val="tx1"/>
                </a:solidFill>
              </a:rPr>
              <a:t>, IIT-</a:t>
            </a:r>
            <a:r>
              <a:rPr lang="en-US" dirty="0" err="1" smtClean="0">
                <a:solidFill>
                  <a:schemeClr val="tx1"/>
                </a:solidFill>
              </a:rPr>
              <a:t>Technion</a:t>
            </a:r>
            <a:r>
              <a:rPr lang="en-US" dirty="0" smtClean="0">
                <a:solidFill>
                  <a:schemeClr val="tx1"/>
                </a:solidFill>
              </a:rPr>
              <a:t>)</a:t>
            </a:r>
          </a:p>
          <a:p>
            <a:pPr lvl="1">
              <a:buFont typeface="Arial" pitchFamily="34" charset="0"/>
              <a:buChar char="•"/>
            </a:pPr>
            <a:r>
              <a:rPr lang="en-US" dirty="0" smtClean="0">
                <a:solidFill>
                  <a:schemeClr val="tx1"/>
                </a:solidFill>
              </a:rPr>
              <a:t> THz sources (Z. Wu, SLAC)</a:t>
            </a:r>
          </a:p>
          <a:p>
            <a:pPr lvl="1"/>
            <a:endParaRPr lang="en-US" dirty="0">
              <a:solidFill>
                <a:schemeClr val="tx1"/>
              </a:solidFill>
            </a:endParaRPr>
          </a:p>
        </p:txBody>
      </p:sp>
      <p:sp>
        <p:nvSpPr>
          <p:cNvPr id="3" name="Rectangle 3"/>
          <p:cNvSpPr txBox="1">
            <a:spLocks noChangeArrowheads="1"/>
          </p:cNvSpPr>
          <p:nvPr/>
        </p:nvSpPr>
        <p:spPr>
          <a:xfrm>
            <a:off x="228600" y="152400"/>
            <a:ext cx="86868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Other Areas:</a:t>
            </a:r>
            <a:r>
              <a:rPr kumimoji="0" lang="en-US" sz="3600" b="0" i="0" u="none" strike="noStrike" kern="1200" cap="none" spc="0" normalizeH="0" noProof="0" dirty="0" smtClean="0">
                <a:ln>
                  <a:noFill/>
                </a:ln>
                <a:solidFill>
                  <a:schemeClr val="tx2"/>
                </a:solidFill>
                <a:effectLst/>
                <a:uLnTx/>
                <a:uFillTx/>
                <a:latin typeface="+mj-lt"/>
                <a:ea typeface="+mj-ea"/>
                <a:cs typeface="+mj-cs"/>
              </a:rPr>
              <a:t> </a:t>
            </a:r>
            <a:r>
              <a:rPr kumimoji="0" lang="en-US" sz="3600" b="0" i="0" u="none" strike="noStrike" kern="1200" cap="none" spc="0" normalizeH="0" baseline="0" noProof="0" dirty="0" smtClean="0">
                <a:ln>
                  <a:noFill/>
                </a:ln>
                <a:solidFill>
                  <a:schemeClr val="tx2"/>
                </a:solidFill>
                <a:effectLst/>
                <a:uLnTx/>
                <a:uFillTx/>
                <a:latin typeface="+mj-lt"/>
                <a:ea typeface="+mj-ea"/>
                <a:cs typeface="+mj-cs"/>
              </a:rPr>
              <a:t>Direct LASER</a:t>
            </a:r>
            <a:r>
              <a:rPr kumimoji="0" lang="en-US" sz="3600" b="0" i="0" u="none" strike="noStrike" kern="1200" cap="none" spc="0" normalizeH="0" noProof="0" dirty="0" smtClean="0">
                <a:ln>
                  <a:noFill/>
                </a:ln>
                <a:solidFill>
                  <a:schemeClr val="tx2"/>
                </a:solidFill>
                <a:effectLst/>
                <a:uLnTx/>
                <a:uFillTx/>
                <a:latin typeface="+mj-lt"/>
                <a:ea typeface="+mj-ea"/>
                <a:cs typeface="+mj-cs"/>
              </a:rPr>
              <a:t> </a:t>
            </a:r>
            <a:r>
              <a:rPr kumimoji="0" lang="en-US" sz="3600" b="0" i="0" u="none" strike="noStrike" kern="1200" cap="none" spc="0" normalizeH="0" baseline="0" noProof="0" dirty="0" smtClean="0">
                <a:ln>
                  <a:noFill/>
                </a:ln>
                <a:solidFill>
                  <a:schemeClr val="tx2"/>
                </a:solidFill>
                <a:effectLst/>
                <a:uLnTx/>
                <a:uFillTx/>
                <a:latin typeface="+mj-lt"/>
                <a:ea typeface="+mj-ea"/>
                <a:cs typeface="+mj-cs"/>
              </a:rPr>
              <a:t>Acceleration</a:t>
            </a:r>
            <a:r>
              <a:rPr kumimoji="0" lang="en-US" sz="3600" b="0" i="0" u="none" strike="noStrike" kern="1200" cap="none" spc="0" normalizeH="0" noProof="0" dirty="0" smtClean="0">
                <a:ln>
                  <a:noFill/>
                </a:ln>
                <a:solidFill>
                  <a:schemeClr val="tx2"/>
                </a:solidFill>
                <a:effectLst/>
                <a:uLnTx/>
                <a:uFillTx/>
                <a:latin typeface="+mj-lt"/>
                <a:ea typeface="+mj-ea"/>
                <a:cs typeface="+mj-cs"/>
              </a:rPr>
              <a:t> </a:t>
            </a:r>
            <a:endParaRPr kumimoji="0" lang="en-US" sz="2000" b="0" i="0" u="none" strike="noStrike" kern="1200" cap="none" spc="0" normalizeH="0" baseline="0" noProof="0" dirty="0">
              <a:ln>
                <a:noFill/>
              </a:ln>
              <a:solidFill>
                <a:schemeClr val="tx2"/>
              </a:solidFill>
              <a:effectLst/>
              <a:uLnTx/>
              <a:uFillTx/>
              <a:latin typeface="+mj-lt"/>
              <a:ea typeface="+mj-ea"/>
              <a:cs typeface="+mj-cs"/>
            </a:endParaRPr>
          </a:p>
        </p:txBody>
      </p:sp>
      <p:pic>
        <p:nvPicPr>
          <p:cNvPr id="78850" name="Picture 2"/>
          <p:cNvPicPr>
            <a:picLocks noChangeAspect="1" noChangeArrowheads="1"/>
          </p:cNvPicPr>
          <p:nvPr/>
        </p:nvPicPr>
        <p:blipFill>
          <a:blip r:embed="rId2" cstate="email"/>
          <a:srcRect/>
          <a:stretch>
            <a:fillRect/>
          </a:stretch>
        </p:blipFill>
        <p:spPr bwMode="auto">
          <a:xfrm>
            <a:off x="6858000" y="3324225"/>
            <a:ext cx="2223113" cy="1019175"/>
          </a:xfrm>
          <a:prstGeom prst="rect">
            <a:avLst/>
          </a:prstGeom>
          <a:noFill/>
          <a:ln w="9525">
            <a:noFill/>
            <a:miter lim="800000"/>
            <a:headEnd/>
            <a:tailEnd/>
          </a:ln>
        </p:spPr>
      </p:pic>
      <p:sp>
        <p:nvSpPr>
          <p:cNvPr id="7" name="TextBox 6"/>
          <p:cNvSpPr txBox="1"/>
          <p:nvPr/>
        </p:nvSpPr>
        <p:spPr>
          <a:xfrm>
            <a:off x="6934200" y="4415135"/>
            <a:ext cx="2209800" cy="430887"/>
          </a:xfrm>
          <a:prstGeom prst="rect">
            <a:avLst/>
          </a:prstGeom>
          <a:noFill/>
        </p:spPr>
        <p:txBody>
          <a:bodyPr wrap="square" rtlCol="0">
            <a:spAutoFit/>
          </a:bodyPr>
          <a:lstStyle/>
          <a:p>
            <a:r>
              <a:rPr lang="en-US" sz="1100" dirty="0" smtClean="0">
                <a:solidFill>
                  <a:schemeClr val="tx1"/>
                </a:solidFill>
              </a:rPr>
              <a:t>Woodpile structure simulations as a BPM—Z. Wu</a:t>
            </a:r>
            <a:endParaRPr lang="en-US" sz="1100" dirty="0">
              <a:solidFill>
                <a:schemeClr val="tx1"/>
              </a:solidFill>
            </a:endParaRPr>
          </a:p>
        </p:txBody>
      </p:sp>
      <p:pic>
        <p:nvPicPr>
          <p:cNvPr id="78851" name="Picture 3"/>
          <p:cNvPicPr>
            <a:picLocks noChangeAspect="1" noChangeArrowheads="1"/>
          </p:cNvPicPr>
          <p:nvPr/>
        </p:nvPicPr>
        <p:blipFill>
          <a:blip r:embed="rId3" cstate="email"/>
          <a:srcRect/>
          <a:stretch>
            <a:fillRect/>
          </a:stretch>
        </p:blipFill>
        <p:spPr bwMode="auto">
          <a:xfrm>
            <a:off x="7106083" y="1752600"/>
            <a:ext cx="1809317" cy="885825"/>
          </a:xfrm>
          <a:prstGeom prst="rect">
            <a:avLst/>
          </a:prstGeom>
          <a:noFill/>
          <a:ln w="9525">
            <a:noFill/>
            <a:miter lim="800000"/>
            <a:headEnd/>
            <a:tailEnd/>
          </a:ln>
        </p:spPr>
      </p:pic>
      <p:sp>
        <p:nvSpPr>
          <p:cNvPr id="9" name="TextBox 8"/>
          <p:cNvSpPr txBox="1"/>
          <p:nvPr/>
        </p:nvSpPr>
        <p:spPr>
          <a:xfrm>
            <a:off x="6990917" y="2706469"/>
            <a:ext cx="2057400" cy="600164"/>
          </a:xfrm>
          <a:prstGeom prst="rect">
            <a:avLst/>
          </a:prstGeom>
          <a:noFill/>
        </p:spPr>
        <p:txBody>
          <a:bodyPr wrap="square" rtlCol="0">
            <a:spAutoFit/>
          </a:bodyPr>
          <a:lstStyle/>
          <a:p>
            <a:r>
              <a:rPr lang="en-US" sz="1100" dirty="0" smtClean="0">
                <a:solidFill>
                  <a:schemeClr val="tx1"/>
                </a:solidFill>
              </a:rPr>
              <a:t>Grating-based optical undulator– T. Plettner, PRST-AB, </a:t>
            </a:r>
            <a:r>
              <a:rPr lang="en-US" sz="1100" b="1" dirty="0" smtClean="0">
                <a:solidFill>
                  <a:schemeClr val="tx1"/>
                </a:solidFill>
              </a:rPr>
              <a:t>11</a:t>
            </a:r>
            <a:r>
              <a:rPr lang="en-US" sz="1100" dirty="0" smtClean="0">
                <a:solidFill>
                  <a:schemeClr val="tx1"/>
                </a:solidFill>
              </a:rPr>
              <a:t>, 030704 (2008).</a:t>
            </a:r>
            <a:endParaRPr lang="en-US" sz="1100" dirty="0">
              <a:solidFill>
                <a:schemeClr val="tx1"/>
              </a:solidFill>
            </a:endParaRPr>
          </a:p>
        </p:txBody>
      </p:sp>
      <p:pic>
        <p:nvPicPr>
          <p:cNvPr id="10" name="Picture 2"/>
          <p:cNvPicPr>
            <a:picLocks noChangeAspect="1" noChangeArrowheads="1"/>
          </p:cNvPicPr>
          <p:nvPr/>
        </p:nvPicPr>
        <p:blipFill>
          <a:blip r:embed="rId4" cstate="email"/>
          <a:srcRect/>
          <a:stretch>
            <a:fillRect/>
          </a:stretch>
        </p:blipFill>
        <p:spPr bwMode="auto">
          <a:xfrm>
            <a:off x="6781800" y="4840069"/>
            <a:ext cx="2133600" cy="1600200"/>
          </a:xfrm>
          <a:prstGeom prst="rect">
            <a:avLst/>
          </a:prstGeom>
          <a:noFill/>
          <a:ln w="9525">
            <a:noFill/>
            <a:miter lim="800000"/>
            <a:headEnd/>
            <a:tailEnd/>
          </a:ln>
        </p:spPr>
      </p:pic>
      <p:sp>
        <p:nvSpPr>
          <p:cNvPr id="11" name="TextBox 10"/>
          <p:cNvSpPr txBox="1"/>
          <p:nvPr/>
        </p:nvSpPr>
        <p:spPr>
          <a:xfrm>
            <a:off x="6934200" y="6211669"/>
            <a:ext cx="2209800" cy="600164"/>
          </a:xfrm>
          <a:prstGeom prst="rect">
            <a:avLst/>
          </a:prstGeom>
          <a:noFill/>
        </p:spPr>
        <p:txBody>
          <a:bodyPr wrap="square" rtlCol="0">
            <a:spAutoFit/>
          </a:bodyPr>
          <a:lstStyle/>
          <a:p>
            <a:r>
              <a:rPr lang="en-US" sz="1100" dirty="0" smtClean="0">
                <a:solidFill>
                  <a:schemeClr val="tx1"/>
                </a:solidFill>
              </a:rPr>
              <a:t>Woodpile structure designed to support deflecting mode—C. McGuinness</a:t>
            </a:r>
            <a:endParaRPr lang="en-US" sz="1100" dirty="0">
              <a:solidFill>
                <a:schemeClr val="tx1"/>
              </a:solidFill>
            </a:endParaRPr>
          </a:p>
        </p:txBody>
      </p:sp>
      <p:pic>
        <p:nvPicPr>
          <p:cNvPr id="78853" name="Picture 5"/>
          <p:cNvPicPr>
            <a:picLocks noChangeAspect="1" noChangeArrowheads="1"/>
          </p:cNvPicPr>
          <p:nvPr/>
        </p:nvPicPr>
        <p:blipFill>
          <a:blip r:embed="rId5" cstate="email"/>
          <a:srcRect/>
          <a:stretch>
            <a:fillRect/>
          </a:stretch>
        </p:blipFill>
        <p:spPr bwMode="auto">
          <a:xfrm>
            <a:off x="457200" y="2096869"/>
            <a:ext cx="1538287" cy="1242655"/>
          </a:xfrm>
          <a:prstGeom prst="rect">
            <a:avLst/>
          </a:prstGeom>
          <a:noFill/>
          <a:ln w="9525">
            <a:noFill/>
            <a:miter lim="800000"/>
            <a:headEnd/>
            <a:tailEnd/>
          </a:ln>
        </p:spPr>
      </p:pic>
      <p:sp>
        <p:nvSpPr>
          <p:cNvPr id="14" name="TextBox 13"/>
          <p:cNvSpPr txBox="1"/>
          <p:nvPr/>
        </p:nvSpPr>
        <p:spPr>
          <a:xfrm>
            <a:off x="76200" y="3468469"/>
            <a:ext cx="2362200" cy="600164"/>
          </a:xfrm>
          <a:prstGeom prst="rect">
            <a:avLst/>
          </a:prstGeom>
          <a:noFill/>
        </p:spPr>
        <p:txBody>
          <a:bodyPr wrap="square" rtlCol="0">
            <a:spAutoFit/>
          </a:bodyPr>
          <a:lstStyle/>
          <a:p>
            <a:r>
              <a:rPr lang="en-US" sz="1100" dirty="0" smtClean="0">
                <a:solidFill>
                  <a:schemeClr val="tx1"/>
                </a:solidFill>
              </a:rPr>
              <a:t>Woodpile structure designed with focusing field—B. Cowan, PRST-AB, 11, 011301, (2008).</a:t>
            </a:r>
            <a:endParaRPr lang="en-US" sz="1100" dirty="0">
              <a:solidFill>
                <a:schemeClr val="tx1"/>
              </a:solidFill>
            </a:endParaRPr>
          </a:p>
        </p:txBody>
      </p:sp>
      <p:pic>
        <p:nvPicPr>
          <p:cNvPr id="15" name="Picture 1"/>
          <p:cNvPicPr>
            <a:picLocks noChangeAspect="1" noChangeArrowheads="1"/>
          </p:cNvPicPr>
          <p:nvPr/>
        </p:nvPicPr>
        <p:blipFill>
          <a:blip r:embed="rId6" cstate="email"/>
          <a:srcRect/>
          <a:stretch>
            <a:fillRect/>
          </a:stretch>
        </p:blipFill>
        <p:spPr bwMode="auto">
          <a:xfrm>
            <a:off x="76200" y="4419600"/>
            <a:ext cx="2209800" cy="1391483"/>
          </a:xfrm>
          <a:prstGeom prst="rect">
            <a:avLst/>
          </a:prstGeom>
          <a:noFill/>
          <a:ln w="12700" cap="flat">
            <a:noFill/>
            <a:miter lim="800000"/>
            <a:headEnd/>
            <a:tailEnd/>
          </a:ln>
        </p:spPr>
      </p:pic>
      <p:sp>
        <p:nvSpPr>
          <p:cNvPr id="16" name="TextBox 15"/>
          <p:cNvSpPr txBox="1"/>
          <p:nvPr/>
        </p:nvSpPr>
        <p:spPr>
          <a:xfrm>
            <a:off x="228600" y="5710535"/>
            <a:ext cx="2057400" cy="430887"/>
          </a:xfrm>
          <a:prstGeom prst="rect">
            <a:avLst/>
          </a:prstGeom>
          <a:noFill/>
        </p:spPr>
        <p:txBody>
          <a:bodyPr wrap="square" rtlCol="0">
            <a:spAutoFit/>
          </a:bodyPr>
          <a:lstStyle/>
          <a:p>
            <a:r>
              <a:rPr lang="en-US" sz="1100" dirty="0" smtClean="0">
                <a:solidFill>
                  <a:schemeClr val="tx1"/>
                </a:solidFill>
              </a:rPr>
              <a:t>MAP structure for </a:t>
            </a:r>
            <a:r>
              <a:rPr lang="en-US" sz="1100" b="1" i="1" dirty="0" smtClean="0">
                <a:solidFill>
                  <a:schemeClr val="tx1"/>
                </a:solidFill>
              </a:rPr>
              <a:t>I</a:t>
            </a:r>
            <a:r>
              <a:rPr lang="en-US" sz="1100" dirty="0" smtClean="0">
                <a:solidFill>
                  <a:schemeClr val="tx1"/>
                </a:solidFill>
              </a:rPr>
              <a:t>BRT. -- G. Travish, R. Yoder, UCLA.</a:t>
            </a:r>
            <a:endParaRPr lang="en-US" sz="1100" dirty="0">
              <a:solidFill>
                <a:schemeClr val="tx1"/>
              </a:solidFill>
            </a:endParaRPr>
          </a:p>
        </p:txBody>
      </p:sp>
      <p:sp>
        <p:nvSpPr>
          <p:cNvPr id="17" name="TextBox 16"/>
          <p:cNvSpPr txBox="1"/>
          <p:nvPr/>
        </p:nvSpPr>
        <p:spPr>
          <a:xfrm>
            <a:off x="304800" y="1091625"/>
            <a:ext cx="8458200" cy="584775"/>
          </a:xfrm>
          <a:prstGeom prst="rect">
            <a:avLst/>
          </a:prstGeom>
          <a:noFill/>
        </p:spPr>
        <p:txBody>
          <a:bodyPr wrap="square" rtlCol="0">
            <a:spAutoFit/>
          </a:bodyPr>
          <a:lstStyle/>
          <a:p>
            <a:pPr algn="ctr"/>
            <a:r>
              <a:rPr lang="en-US" sz="1600" i="1" dirty="0" smtClean="0">
                <a:solidFill>
                  <a:srgbClr val="7030A0"/>
                </a:solidFill>
              </a:rPr>
              <a:t>Working with optical wavelengths necessarily means that components built to confine fields in this range achieve nanometer and attosecond scale performance.</a:t>
            </a:r>
            <a:endParaRPr lang="en-US" sz="1600" i="1"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133600"/>
            <a:ext cx="7772400" cy="1362075"/>
          </a:xfrm>
        </p:spPr>
        <p:txBody>
          <a:bodyPr/>
          <a:lstStyle/>
          <a:p>
            <a:r>
              <a:rPr lang="en-US" dirty="0" smtClean="0"/>
              <a:t>Maintain our position as a premier Accelerator Laboratory  - but how?  </a:t>
            </a:r>
            <a:br>
              <a:rPr lang="en-US" dirty="0" smtClean="0"/>
            </a:br>
            <a:r>
              <a:rPr lang="en-US" dirty="0" smtClean="0"/>
              <a:t/>
            </a:r>
            <a:br>
              <a:rPr lang="en-US" dirty="0" smtClean="0"/>
            </a:br>
            <a:r>
              <a:rPr lang="en-US" dirty="0" smtClean="0"/>
              <a:t>Working in a multi-program environment </a:t>
            </a: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Project X - April 2012</a:t>
            </a:r>
            <a:endParaRPr lang="en-US"/>
          </a:p>
        </p:txBody>
      </p:sp>
      <p:sp>
        <p:nvSpPr>
          <p:cNvPr id="6" name="Title 5"/>
          <p:cNvSpPr>
            <a:spLocks noGrp="1"/>
          </p:cNvSpPr>
          <p:nvPr>
            <p:ph type="title"/>
          </p:nvPr>
        </p:nvSpPr>
        <p:spPr>
          <a:xfrm>
            <a:off x="481390" y="129495"/>
            <a:ext cx="8229600" cy="974613"/>
          </a:xfrm>
        </p:spPr>
        <p:txBody>
          <a:bodyPr/>
          <a:lstStyle/>
          <a:p>
            <a:r>
              <a:rPr lang="en-US" dirty="0" smtClean="0"/>
              <a:t>Accelerator R&amp;D Inventory</a:t>
            </a:r>
            <a:endParaRPr lang="en-US" dirty="0"/>
          </a:p>
        </p:txBody>
      </p:sp>
      <p:sp>
        <p:nvSpPr>
          <p:cNvPr id="7" name="Content Placeholder 1"/>
          <p:cNvSpPr txBox="1">
            <a:spLocks/>
          </p:cNvSpPr>
          <p:nvPr/>
        </p:nvSpPr>
        <p:spPr>
          <a:xfrm>
            <a:off x="0" y="943429"/>
            <a:ext cx="9144000" cy="558830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SC Program Participation by labs and thrusts</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8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2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2"/>
              </a:solidFill>
              <a:effectLst/>
              <a:uLnTx/>
              <a:uFillTx/>
              <a:latin typeface="Calibri" pitchFamily="34" charset="0"/>
              <a:ea typeface="+mn-ea"/>
              <a:cs typeface="Arial"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Key:  100&lt;</a:t>
            </a:r>
            <a:r>
              <a:rPr kumimoji="0" lang="en-US" sz="1800" b="0" i="0" u="none" strike="noStrike" kern="1200" cap="none" spc="0" normalizeH="0" baseline="0" noProof="0" dirty="0" smtClean="0">
                <a:ln>
                  <a:noFill/>
                </a:ln>
                <a:solidFill>
                  <a:schemeClr val="tx1"/>
                </a:solidFill>
                <a:effectLst/>
                <a:uLnTx/>
                <a:uFillTx/>
                <a:latin typeface="Wingdings 2" pitchFamily="18" charset="2"/>
                <a:ea typeface="+mn-ea"/>
                <a:cs typeface="Arial" charset="0"/>
              </a:rPr>
              <a:t></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&lt;300; 300&lt;</a:t>
            </a:r>
            <a:r>
              <a:rPr kumimoji="0" lang="en-US" sz="1800" b="0" i="0" u="none" strike="noStrike" kern="1200" cap="none" spc="0" normalizeH="0" baseline="0" noProof="0" dirty="0" smtClean="0">
                <a:ln>
                  <a:noFill/>
                </a:ln>
                <a:solidFill>
                  <a:schemeClr val="tx1"/>
                </a:solidFill>
                <a:effectLst/>
                <a:uLnTx/>
                <a:uFillTx/>
                <a:latin typeface="Wingdings 2" pitchFamily="18" charset="2"/>
                <a:ea typeface="+mn-ea"/>
                <a:cs typeface="Arial" charset="0"/>
              </a:rPr>
              <a:t></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&lt;1,000; </a:t>
            </a:r>
            <a:r>
              <a:rPr kumimoji="0" lang="en-US" sz="1800" b="0" i="0" u="none" strike="noStrike" kern="1200" cap="none" spc="0" normalizeH="0" baseline="0" noProof="0" dirty="0" smtClean="0">
                <a:ln>
                  <a:noFill/>
                </a:ln>
                <a:solidFill>
                  <a:schemeClr val="tx1"/>
                </a:solidFill>
                <a:effectLst/>
                <a:uLnTx/>
                <a:uFillTx/>
                <a:latin typeface="Wingdings 2" pitchFamily="18" charset="2"/>
                <a:ea typeface="+mn-ea"/>
                <a:cs typeface="Arial" charset="0"/>
              </a:rPr>
              <a:t></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&gt;1,000 (FY11 $k) Color code:  </a:t>
            </a:r>
            <a:r>
              <a:rPr kumimoji="0" lang="en-US" sz="1800" b="0" i="0" u="none" strike="noStrike" kern="1200" cap="none" spc="0" normalizeH="0" baseline="0" noProof="0" dirty="0" smtClean="0">
                <a:ln>
                  <a:noFill/>
                </a:ln>
                <a:solidFill>
                  <a:schemeClr val="hlink"/>
                </a:solidFill>
                <a:effectLst/>
                <a:uLnTx/>
                <a:uFillTx/>
                <a:latin typeface="Calibri" pitchFamily="34" charset="0"/>
                <a:ea typeface="+mn-ea"/>
                <a:cs typeface="Arial" charset="0"/>
                <a:sym typeface="Wingdings 2" pitchFamily="18" charset="2"/>
              </a:rPr>
              <a:t></a:t>
            </a:r>
            <a:r>
              <a:rPr kumimoji="0" lang="en-US" sz="1800" b="0" i="0" u="none" strike="noStrike" kern="1200" cap="none" spc="0" normalizeH="0" baseline="0" noProof="0" dirty="0" smtClean="0">
                <a:ln>
                  <a:noFill/>
                </a:ln>
                <a:solidFill>
                  <a:schemeClr val="hlink"/>
                </a:solidFill>
                <a:effectLst/>
                <a:uLnTx/>
                <a:uFillTx/>
                <a:latin typeface="Calibri" pitchFamily="34" charset="0"/>
                <a:ea typeface="+mn-ea"/>
                <a:cs typeface="Arial" charset="0"/>
              </a:rPr>
              <a:t>ASCR</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 </a:t>
            </a:r>
            <a:r>
              <a:rPr kumimoji="0" lang="en-US" sz="1800" b="0" i="0" u="none" strike="noStrike" kern="1200" cap="none" spc="0" normalizeH="0" baseline="0" noProof="0" dirty="0" smtClean="0">
                <a:ln>
                  <a:noFill/>
                </a:ln>
                <a:solidFill>
                  <a:srgbClr val="FF0000"/>
                </a:solidFill>
                <a:effectLst/>
                <a:uLnTx/>
                <a:uFillTx/>
                <a:latin typeface="Calibri" pitchFamily="34" charset="0"/>
                <a:ea typeface="+mn-ea"/>
                <a:cs typeface="Arial" charset="0"/>
                <a:sym typeface="Wingdings 2" pitchFamily="18" charset="2"/>
              </a:rPr>
              <a:t></a:t>
            </a:r>
            <a:r>
              <a:rPr kumimoji="0" lang="en-US" sz="1800" b="0" i="0" u="none" strike="noStrike" kern="1200" cap="none" spc="0" normalizeH="0" baseline="0" noProof="0" dirty="0" smtClean="0">
                <a:ln>
                  <a:noFill/>
                </a:ln>
                <a:solidFill>
                  <a:srgbClr val="FF0000"/>
                </a:solidFill>
                <a:effectLst/>
                <a:uLnTx/>
                <a:uFillTx/>
                <a:latin typeface="Calibri" pitchFamily="34" charset="0"/>
                <a:ea typeface="+mn-ea"/>
                <a:cs typeface="Arial" charset="0"/>
              </a:rPr>
              <a:t>BES</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 ; </a:t>
            </a:r>
            <a:r>
              <a:rPr kumimoji="0" lang="en-US" sz="1800" b="0" i="0" u="none" strike="noStrike" kern="1200" cap="none" spc="0" normalizeH="0" baseline="0" noProof="0" dirty="0" smtClean="0">
                <a:ln>
                  <a:noFill/>
                </a:ln>
                <a:solidFill>
                  <a:srgbClr val="663300"/>
                </a:solidFill>
                <a:effectLst/>
                <a:uLnTx/>
                <a:uFillTx/>
                <a:latin typeface="Calibri" pitchFamily="34" charset="0"/>
                <a:ea typeface="+mn-ea"/>
                <a:cs typeface="Arial" charset="0"/>
                <a:sym typeface="Wingdings 2" pitchFamily="18" charset="2"/>
              </a:rPr>
              <a:t></a:t>
            </a:r>
            <a:r>
              <a:rPr kumimoji="0" lang="en-US" sz="1800" b="0" i="0" u="none" strike="noStrike" kern="1200" cap="none" spc="0" normalizeH="0" baseline="0" noProof="0" dirty="0" smtClean="0">
                <a:ln>
                  <a:noFill/>
                </a:ln>
                <a:solidFill>
                  <a:srgbClr val="663300"/>
                </a:solidFill>
                <a:effectLst/>
                <a:uLnTx/>
                <a:uFillTx/>
                <a:latin typeface="Calibri" pitchFamily="34" charset="0"/>
                <a:ea typeface="+mn-ea"/>
                <a:cs typeface="Arial" charset="0"/>
              </a:rPr>
              <a:t>HEP</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Arial" charset="0"/>
              </a:rPr>
              <a:t> ; </a:t>
            </a:r>
            <a:r>
              <a:rPr kumimoji="0" lang="en-US" sz="1800" b="0" i="0" u="none" strike="noStrike" kern="1200" cap="none" spc="0" normalizeH="0" baseline="0" noProof="0" dirty="0" smtClean="0">
                <a:ln>
                  <a:noFill/>
                </a:ln>
                <a:solidFill>
                  <a:srgbClr val="00B050"/>
                </a:solidFill>
                <a:effectLst/>
                <a:uLnTx/>
                <a:uFillTx/>
                <a:latin typeface="Calibri" pitchFamily="34" charset="0"/>
                <a:ea typeface="+mn-ea"/>
                <a:cs typeface="Arial" charset="0"/>
                <a:sym typeface="Wingdings 2" pitchFamily="18" charset="2"/>
              </a:rPr>
              <a:t></a:t>
            </a:r>
            <a:r>
              <a:rPr kumimoji="0" lang="en-US" sz="1800" b="0" i="0" u="none" strike="noStrike" kern="1200" cap="none" spc="0" normalizeH="0" baseline="0" noProof="0" dirty="0" smtClean="0">
                <a:ln>
                  <a:noFill/>
                </a:ln>
                <a:solidFill>
                  <a:srgbClr val="00B050"/>
                </a:solidFill>
                <a:effectLst/>
                <a:uLnTx/>
                <a:uFillTx/>
                <a:latin typeface="Calibri" pitchFamily="34" charset="0"/>
                <a:ea typeface="+mn-ea"/>
                <a:cs typeface="Arial" charset="0"/>
              </a:rPr>
              <a:t>NP</a:t>
            </a:r>
          </a:p>
        </p:txBody>
      </p:sp>
      <p:graphicFrame>
        <p:nvGraphicFramePr>
          <p:cNvPr id="8" name="Group 108"/>
          <p:cNvGraphicFramePr>
            <a:graphicFrameLocks noGrp="1"/>
          </p:cNvGraphicFramePr>
          <p:nvPr>
            <p:extLst>
              <p:ext uri="{D42A27DB-BD31-4B8C-83A1-F6EECF244321}">
                <p14:modId xmlns="" xmlns:p14="http://schemas.microsoft.com/office/powerpoint/2010/main" val="3517243330"/>
              </p:ext>
            </p:extLst>
          </p:nvPr>
        </p:nvGraphicFramePr>
        <p:xfrm>
          <a:off x="228600" y="1556616"/>
          <a:ext cx="8606445" cy="4547158"/>
        </p:xfrm>
        <a:graphic>
          <a:graphicData uri="http://schemas.openxmlformats.org/drawingml/2006/table">
            <a:tbl>
              <a:tblPr/>
              <a:tblGrid>
                <a:gridCol w="956801"/>
                <a:gridCol w="955214"/>
                <a:gridCol w="956800"/>
                <a:gridCol w="956801"/>
                <a:gridCol w="955214"/>
                <a:gridCol w="956800"/>
                <a:gridCol w="956801"/>
                <a:gridCol w="955214"/>
                <a:gridCol w="956800"/>
              </a:tblGrid>
              <a:tr h="667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Thrust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Inst.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Beam Physics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Beam Instr/ctl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New concept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NC high grad. RF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Particle 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RF 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SC magnet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SC RF</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ANL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hlink"/>
                          </a:solidFill>
                          <a:effectLst/>
                          <a:latin typeface="Wingdings 2" pitchFamily="18" charset="2"/>
                          <a:cs typeface="Arial" charset="0"/>
                        </a:rPr>
                        <a:t></a:t>
                      </a:r>
                      <a:r>
                        <a:rPr kumimoji="0" lang="en-US" sz="1800" b="0" i="0" u="none" strike="noStrike" cap="none" normalizeH="0" baseline="0" dirty="0" smtClean="0">
                          <a:ln>
                            <a:noFill/>
                          </a:ln>
                          <a:solidFill>
                            <a:srgbClr val="00B050"/>
                          </a:solidFill>
                          <a:effectLst/>
                          <a:latin typeface="Wingdings 2" pitchFamily="18" charset="2"/>
                          <a:cs typeface="Arial"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BNL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00B050"/>
                          </a:solidFill>
                          <a:effectLst/>
                          <a:latin typeface="Wingdings 2" pitchFamily="18" charset="2"/>
                          <a:cs typeface="Arial"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FNAL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JLAB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LBNL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hlink"/>
                          </a:solidFill>
                          <a:effectLst/>
                          <a:latin typeface="Wingdings 2" pitchFamily="18" charset="2"/>
                          <a:cs typeface="Arial" charset="0"/>
                        </a:rPr>
                        <a:t></a:t>
                      </a: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663300"/>
                          </a:solidFill>
                          <a:effectLst/>
                          <a:latin typeface="Wingdings 2" pitchFamily="18" charset="2"/>
                          <a:cs typeface="Arial"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Wingdings 2" pitchFamily="18" charset="2"/>
                          <a:cs typeface="Arial" charset="0"/>
                        </a:rPr>
                        <a:t></a:t>
                      </a:r>
                      <a:endParaRPr kumimoji="0" lang="en-US" sz="1800" b="0" i="0" u="none" strike="noStrike" cap="none" normalizeH="0" baseline="0" smtClean="0">
                        <a:ln>
                          <a:noFill/>
                        </a:ln>
                        <a:solidFill>
                          <a:srgbClr val="FF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PPPL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charset="0"/>
                        </a:rPr>
                        <a:t>SLAC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hlink"/>
                          </a:solidFill>
                          <a:effectLst/>
                          <a:latin typeface="Wingdings 2" pitchFamily="18" charset="2"/>
                          <a:cs typeface="Arial" charset="0"/>
                        </a:rPr>
                        <a:t></a:t>
                      </a: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663300"/>
                          </a:solidFill>
                          <a:effectLst/>
                          <a:latin typeface="Wingdings 2" pitchFamily="18" charset="2"/>
                          <a:cs typeface="Arial"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Wingdings 2" pitchFamily="18" charset="2"/>
                          <a:cs typeface="Arial" charset="0"/>
                        </a:rPr>
                        <a:t></a:t>
                      </a:r>
                      <a:endParaRPr kumimoji="0" lang="en-US" sz="1800" b="0" i="0" u="none" strike="noStrike" cap="none" normalizeH="0" baseline="0" smtClean="0">
                        <a:ln>
                          <a:noFill/>
                        </a:ln>
                        <a:solidFill>
                          <a:srgbClr val="FF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Wingdings 2" pitchFamily="18" charset="2"/>
                          <a:cs typeface="Arial" charset="0"/>
                        </a:rPr>
                        <a:t></a:t>
                      </a:r>
                      <a:endParaRPr kumimoji="0" lang="en-US" sz="1800" b="0" i="0" u="none" strike="noStrike" cap="none" normalizeH="0" baseline="0" smtClean="0">
                        <a:ln>
                          <a:noFill/>
                        </a:ln>
                        <a:solidFill>
                          <a:srgbClr val="FF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UNIV.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Wingdings 2" pitchFamily="18" charset="2"/>
                          <a:cs typeface="Arial" charset="0"/>
                        </a:rPr>
                        <a:t></a:t>
                      </a:r>
                      <a:r>
                        <a:rPr kumimoji="0" lang="en-US" sz="1800" b="0" i="0" u="none" strike="noStrike" cap="none" normalizeH="0" baseline="0" dirty="0" smtClean="0">
                          <a:ln>
                            <a:noFill/>
                          </a:ln>
                          <a:solidFill>
                            <a:srgbClr val="663300"/>
                          </a:solidFill>
                          <a:effectLst/>
                          <a:latin typeface="Wingdings 2" pitchFamily="18" charset="2"/>
                          <a:cs typeface="Arial" charset="0"/>
                        </a:rPr>
                        <a:t></a:t>
                      </a:r>
                      <a:r>
                        <a:rPr kumimoji="0" lang="en-US" sz="1800" b="0" i="0" u="none" strike="noStrike" cap="none" normalizeH="0" baseline="0" dirty="0" smtClean="0">
                          <a:ln>
                            <a:noFill/>
                          </a:ln>
                          <a:solidFill>
                            <a:srgbClr val="00B050"/>
                          </a:solidFill>
                          <a:effectLst/>
                          <a:latin typeface="Wingdings 2" pitchFamily="18" charset="2"/>
                          <a:cs typeface="Arial" charset="0"/>
                        </a:rPr>
                        <a:t></a:t>
                      </a:r>
                      <a:endParaRPr kumimoji="0" lang="en-US" sz="1800" b="0" i="0" u="none" strike="noStrike" cap="none" normalizeH="0" baseline="0" dirty="0" smtClean="0">
                        <a:ln>
                          <a:noFill/>
                        </a:ln>
                        <a:solidFill>
                          <a:srgbClr val="00B05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3300"/>
                          </a:solidFill>
                          <a:effectLst/>
                          <a:latin typeface="Wingdings 2" pitchFamily="18" charset="2"/>
                          <a:cs typeface="Arial" charset="0"/>
                        </a:rPr>
                        <a:t></a:t>
                      </a:r>
                      <a:endParaRPr kumimoji="0" lang="en-US" sz="1800" b="0" i="0" u="none" strike="noStrike" cap="none" normalizeH="0" baseline="0" dirty="0" smtClean="0">
                        <a:ln>
                          <a:noFill/>
                        </a:ln>
                        <a:solidFill>
                          <a:srgbClr val="6633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2" name="TextBox 11"/>
          <p:cNvSpPr txBox="1"/>
          <p:nvPr/>
        </p:nvSpPr>
        <p:spPr>
          <a:xfrm>
            <a:off x="0" y="0"/>
            <a:ext cx="5915594" cy="369332"/>
          </a:xfrm>
          <a:prstGeom prst="rect">
            <a:avLst/>
          </a:prstGeom>
          <a:noFill/>
        </p:spPr>
        <p:txBody>
          <a:bodyPr wrap="none" rtlCol="0">
            <a:spAutoFit/>
          </a:bodyPr>
          <a:lstStyle/>
          <a:p>
            <a:r>
              <a:rPr lang="en-US" dirty="0" smtClean="0"/>
              <a:t>Courtesy: M. Procario; from a recent briefing to Bill Brinkman </a:t>
            </a:r>
            <a:endParaRPr lang="en-US" dirty="0"/>
          </a:p>
        </p:txBody>
      </p:sp>
      <p:sp>
        <p:nvSpPr>
          <p:cNvPr id="10" name="Slide Number Placeholder 9"/>
          <p:cNvSpPr>
            <a:spLocks noGrp="1"/>
          </p:cNvSpPr>
          <p:nvPr>
            <p:ph type="sldNum" sz="quarter" idx="10"/>
          </p:nvPr>
        </p:nvSpPr>
        <p:spPr/>
        <p:txBody>
          <a:bodyPr/>
          <a:lstStyle/>
          <a:p>
            <a:fld id="{46D7A3A9-117E-4EF5-82A3-3CC7D0AB76B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A Service to the Complex and the Nation</a:t>
            </a:r>
            <a:br>
              <a:rPr lang="en-US" dirty="0" smtClean="0"/>
            </a:br>
            <a:r>
              <a:rPr lang="en-US" sz="1800" dirty="0" smtClean="0"/>
              <a:t>DOE Accelerator Facilities Are Heavily Dependent on High Power RF Technology</a:t>
            </a: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pic>
        <p:nvPicPr>
          <p:cNvPr id="8" name="Picture 7"/>
          <p:cNvPicPr>
            <a:picLocks noChangeAspect="1"/>
          </p:cNvPicPr>
          <p:nvPr/>
        </p:nvPicPr>
        <p:blipFill>
          <a:blip r:embed="rId2" cstate="email"/>
          <a:stretch>
            <a:fillRect/>
          </a:stretch>
        </p:blipFill>
        <p:spPr>
          <a:xfrm>
            <a:off x="609600" y="3011269"/>
            <a:ext cx="7671273" cy="2470150"/>
          </a:xfrm>
          <a:prstGeom prst="rect">
            <a:avLst/>
          </a:prstGeom>
        </p:spPr>
      </p:pic>
      <p:sp>
        <p:nvSpPr>
          <p:cNvPr id="9" name="TextBox 8"/>
          <p:cNvSpPr txBox="1"/>
          <p:nvPr/>
        </p:nvSpPr>
        <p:spPr>
          <a:xfrm>
            <a:off x="533400" y="5449669"/>
            <a:ext cx="8153400" cy="646331"/>
          </a:xfrm>
          <a:prstGeom prst="rect">
            <a:avLst/>
          </a:prstGeom>
          <a:noFill/>
        </p:spPr>
        <p:txBody>
          <a:bodyPr wrap="square" rtlCol="0">
            <a:spAutoFit/>
          </a:bodyPr>
          <a:lstStyle/>
          <a:p>
            <a:r>
              <a:rPr lang="en-US" dirty="0" smtClean="0"/>
              <a:t>Summary of high power RF sources and technology used at DOE laboratories to power accelerators.  Green boxes denote the approximate frequencies</a:t>
            </a:r>
            <a:endParaRPr lang="en-US" dirty="0"/>
          </a:p>
        </p:txBody>
      </p:sp>
      <p:sp>
        <p:nvSpPr>
          <p:cNvPr id="11" name="Content Placeholder 2"/>
          <p:cNvSpPr>
            <a:spLocks noGrp="1"/>
          </p:cNvSpPr>
          <p:nvPr>
            <p:ph idx="1"/>
          </p:nvPr>
        </p:nvSpPr>
        <p:spPr>
          <a:xfrm>
            <a:off x="457200" y="1219200"/>
            <a:ext cx="8077200" cy="1447800"/>
          </a:xfrm>
        </p:spPr>
        <p:txBody>
          <a:bodyPr/>
          <a:lstStyle/>
          <a:p>
            <a:pPr>
              <a:buFont typeface="Arial"/>
              <a:buChar char="•"/>
            </a:pPr>
            <a:r>
              <a:rPr lang="en-US" dirty="0" smtClean="0">
                <a:latin typeface="Arial (Body)"/>
                <a:cs typeface="Arial (Body)"/>
              </a:rPr>
              <a:t>Many of these accelerators will operate for decades, but have no or very limited in house capability</a:t>
            </a:r>
          </a:p>
          <a:p>
            <a:pPr marL="342900" lvl="1" indent="-342900">
              <a:buClr>
                <a:srgbClr val="990000"/>
              </a:buClr>
              <a:buSzPct val="85000"/>
              <a:buFont typeface="Arial"/>
              <a:buChar char="•"/>
            </a:pPr>
            <a:r>
              <a:rPr lang="en-US" sz="2200" dirty="0" smtClean="0">
                <a:latin typeface="Arial (Body)"/>
                <a:cs typeface="Arial (Body)"/>
              </a:rPr>
              <a:t>Continued operation depends on the availability of products from a risk-averse industry that has downsized to 1.5 US companies over the past 2 decades.</a:t>
            </a:r>
          </a:p>
          <a:p>
            <a:pPr>
              <a:buFont typeface="Arial"/>
              <a:buChar char="•"/>
            </a:pPr>
            <a:endParaRPr lang="en-US" sz="2400" dirty="0" smtClean="0"/>
          </a:p>
        </p:txBody>
      </p:sp>
      <p:sp>
        <p:nvSpPr>
          <p:cNvPr id="10" name="Rectangle 9"/>
          <p:cNvSpPr/>
          <p:nvPr/>
        </p:nvSpPr>
        <p:spPr>
          <a:xfrm>
            <a:off x="2601432" y="4997301"/>
            <a:ext cx="762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1757" y="5000845"/>
            <a:ext cx="762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58539" y="4979580"/>
            <a:ext cx="762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SLAC’s Involvement in PX</a:t>
            </a:r>
            <a:endParaRPr lang="en-US" dirty="0"/>
          </a:p>
        </p:txBody>
      </p:sp>
      <p:sp>
        <p:nvSpPr>
          <p:cNvPr id="4100" name="Rectangle 3"/>
          <p:cNvSpPr>
            <a:spLocks noGrp="1" noChangeArrowheads="1"/>
          </p:cNvSpPr>
          <p:nvPr>
            <p:ph idx="1"/>
          </p:nvPr>
        </p:nvSpPr>
        <p:spPr/>
        <p:txBody>
          <a:bodyPr/>
          <a:lstStyle/>
          <a:p>
            <a:pPr eaLnBrk="1" hangingPunct="1">
              <a:buNone/>
            </a:pPr>
            <a:r>
              <a:rPr lang="en-US" sz="2400" dirty="0" smtClean="0">
                <a:cs typeface="Times New Roman" pitchFamily="18" charset="0"/>
              </a:rPr>
              <a:t>CW Linac</a:t>
            </a:r>
          </a:p>
          <a:p>
            <a:pPr eaLnBrk="1" hangingPunct="1"/>
            <a:r>
              <a:rPr lang="en-US" sz="2400" dirty="0" smtClean="0">
                <a:cs typeface="Times New Roman" pitchFamily="18" charset="0"/>
              </a:rPr>
              <a:t>Working on 650 MHz solid state rf sources and high speed chopper modulator</a:t>
            </a:r>
          </a:p>
          <a:p>
            <a:pPr eaLnBrk="1" hangingPunct="1"/>
            <a:r>
              <a:rPr lang="en-US" sz="2400" dirty="0" smtClean="0">
                <a:cs typeface="Times New Roman" pitchFamily="18" charset="0"/>
              </a:rPr>
              <a:t>Other possibilities: LLRF system, cavity power couplers, beam dynamics and beam absorbers</a:t>
            </a:r>
          </a:p>
          <a:p>
            <a:pPr eaLnBrk="1" hangingPunct="1">
              <a:buNone/>
            </a:pPr>
            <a:r>
              <a:rPr lang="en-US" sz="2400" dirty="0" smtClean="0">
                <a:cs typeface="Times New Roman" pitchFamily="18" charset="0"/>
              </a:rPr>
              <a:t>Pulsed Linac + MI</a:t>
            </a:r>
          </a:p>
          <a:p>
            <a:pPr eaLnBrk="1" hangingPunct="1"/>
            <a:r>
              <a:rPr lang="en-US" sz="2400" dirty="0" smtClean="0">
                <a:cs typeface="Times New Roman" pitchFamily="18" charset="0"/>
              </a:rPr>
              <a:t>Linac similar to that for ILC, for which SLAC has been developing the rf system</a:t>
            </a:r>
          </a:p>
          <a:p>
            <a:pPr eaLnBrk="1" hangingPunct="1"/>
            <a:r>
              <a:rPr lang="en-US" sz="2400" dirty="0" smtClean="0">
                <a:cs typeface="Times New Roman" pitchFamily="18" charset="0"/>
              </a:rPr>
              <a:t>Worked on long-pulse modulator design and 53/106 MHz MI cavity designs</a:t>
            </a:r>
          </a:p>
          <a:p>
            <a:pPr eaLnBrk="1" hangingPunct="1"/>
            <a:r>
              <a:rPr lang="en-US" sz="2400" dirty="0" smtClean="0">
                <a:cs typeface="Times New Roman" pitchFamily="18" charset="0"/>
              </a:rPr>
              <a:t>Other possibilities: klystrons, rf distribution and power coupler development and MI e-cloud studies</a:t>
            </a:r>
          </a:p>
          <a:p>
            <a:pPr eaLnBrk="1" hangingPunct="1"/>
            <a:endParaRPr lang="en-US" sz="2400" dirty="0" smtClean="0">
              <a:cs typeface="Times New Roman" pitchFamily="18" charset="0"/>
            </a:endParaRPr>
          </a:p>
          <a:p>
            <a:pPr eaLnBrk="1" hangingPunct="1"/>
            <a:endParaRPr lang="en-US" sz="2400" dirty="0" smtClean="0">
              <a:cs typeface="Times New Roman" pitchFamily="18" charset="0"/>
            </a:endParaRPr>
          </a:p>
          <a:p>
            <a:pPr eaLnBrk="1" hangingPunct="1"/>
            <a:endParaRPr lang="en-US" sz="2400" dirty="0" smtClean="0">
              <a:cs typeface="Times New Roman" pitchFamily="18" charset="0"/>
            </a:endParaRPr>
          </a:p>
          <a:p>
            <a:pPr eaLnBrk="1" hangingPunct="1"/>
            <a:endParaRPr lang="en-US" sz="2400" dirty="0" smtClean="0">
              <a:cs typeface="Times New Roman" pitchFamily="18" charset="0"/>
            </a:endParaRPr>
          </a:p>
          <a:p>
            <a:pPr eaLnBrk="1" hangingPunct="1"/>
            <a:endParaRPr lang="en-US" sz="2400" dirty="0" smtClean="0">
              <a:cs typeface="Times New Roman" pitchFamily="18" charset="0"/>
            </a:endParaRPr>
          </a:p>
          <a:p>
            <a:pPr eaLnBrk="1" hangingPunct="1"/>
            <a:endParaRPr lang="en-US" sz="2400" dirty="0" smtClean="0"/>
          </a:p>
        </p:txBody>
      </p:sp>
      <p:sp>
        <p:nvSpPr>
          <p:cNvPr id="4" name="Slide Number Placeholder 3"/>
          <p:cNvSpPr>
            <a:spLocks noGrp="1"/>
          </p:cNvSpPr>
          <p:nvPr>
            <p:ph type="sldNum" sz="quarter" idx="10"/>
          </p:nvPr>
        </p:nvSpPr>
        <p:spPr/>
        <p:txBody>
          <a:bodyPr/>
          <a:lstStyle/>
          <a:p>
            <a:fld id="{46D7A3A9-117E-4EF5-82A3-3CC7D0AB76B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152400"/>
            <a:ext cx="8915400" cy="762000"/>
          </a:xfrm>
        </p:spPr>
        <p:txBody>
          <a:bodyPr/>
          <a:lstStyle/>
          <a:p>
            <a:pPr eaLnBrk="1" hangingPunct="1"/>
            <a:r>
              <a:rPr lang="en-US" sz="4000" b="0" dirty="0" smtClean="0">
                <a:solidFill>
                  <a:srgbClr val="0070C0"/>
                </a:solidFill>
                <a:latin typeface="+mn-lt"/>
                <a:cs typeface="Times New Roman" pitchFamily="18" charset="0"/>
              </a:rPr>
              <a:t>650 MHz CW RF Source Development</a:t>
            </a:r>
          </a:p>
        </p:txBody>
      </p:sp>
      <p:pic>
        <p:nvPicPr>
          <p:cNvPr id="2051" name="Picture 3"/>
          <p:cNvPicPr>
            <a:picLocks noChangeAspect="1" noChangeArrowheads="1"/>
          </p:cNvPicPr>
          <p:nvPr/>
        </p:nvPicPr>
        <p:blipFill>
          <a:blip r:embed="rId3" cstate="email"/>
          <a:srcRect l="2469" t="13115" r="1235" b="3279"/>
          <a:stretch>
            <a:fillRect/>
          </a:stretch>
        </p:blipFill>
        <p:spPr bwMode="auto">
          <a:xfrm>
            <a:off x="76200" y="1143000"/>
            <a:ext cx="5943600" cy="3886200"/>
          </a:xfrm>
          <a:prstGeom prst="rect">
            <a:avLst/>
          </a:prstGeom>
          <a:noFill/>
          <a:ln w="9525">
            <a:noFill/>
            <a:miter lim="800000"/>
            <a:headEnd/>
            <a:tailEnd/>
          </a:ln>
        </p:spPr>
      </p:pic>
      <p:pic>
        <p:nvPicPr>
          <p:cNvPr id="8" name="Picture 7" descr="P1010492.JPG"/>
          <p:cNvPicPr>
            <a:picLocks noChangeAspect="1"/>
          </p:cNvPicPr>
          <p:nvPr/>
        </p:nvPicPr>
        <p:blipFill>
          <a:blip r:embed="rId4" cstate="email"/>
          <a:srcRect/>
          <a:stretch>
            <a:fillRect/>
          </a:stretch>
        </p:blipFill>
        <p:spPr>
          <a:xfrm rot="5400000">
            <a:off x="5707855" y="3421856"/>
            <a:ext cx="2819400" cy="4052888"/>
          </a:xfrm>
          <a:prstGeom prst="rect">
            <a:avLst/>
          </a:prstGeom>
        </p:spPr>
      </p:pic>
      <p:sp>
        <p:nvSpPr>
          <p:cNvPr id="9" name="Rectangle 2"/>
          <p:cNvSpPr txBox="1">
            <a:spLocks noChangeArrowheads="1"/>
          </p:cNvSpPr>
          <p:nvPr/>
        </p:nvSpPr>
        <p:spPr bwMode="auto">
          <a:xfrm>
            <a:off x="6019800" y="1295400"/>
            <a:ext cx="31242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uLnTx/>
                <a:uFillTx/>
                <a:latin typeface="+mn-lt"/>
                <a:ea typeface="+mj-ea"/>
                <a:cs typeface="Times New Roman" pitchFamily="18" charset="0"/>
              </a:rPr>
              <a:t>Freescale        650 MHz / 500W</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latin typeface="+mn-lt"/>
                <a:ea typeface="+mj-ea"/>
                <a:cs typeface="Times New Roman" pitchFamily="18" charset="0"/>
              </a:rPr>
              <a:t>Board Tests</a:t>
            </a:r>
            <a:endParaRPr kumimoji="0" lang="en-US" sz="2800" i="0" u="none" strike="noStrike" kern="0" cap="none" spc="0" normalizeH="0" baseline="0" noProof="0" dirty="0" smtClean="0">
              <a:ln>
                <a:noFill/>
              </a:ln>
              <a:solidFill>
                <a:schemeClr val="tx1"/>
              </a:solidFill>
              <a:effectLst/>
              <a:uLnTx/>
              <a:uFillTx/>
              <a:latin typeface="+mn-lt"/>
              <a:ea typeface="+mj-ea"/>
              <a:cs typeface="Times New Roman" pitchFamily="18" charset="0"/>
            </a:endParaRPr>
          </a:p>
        </p:txBody>
      </p:sp>
      <p:sp>
        <p:nvSpPr>
          <p:cNvPr id="6" name="Slide Number Placeholder 5"/>
          <p:cNvSpPr>
            <a:spLocks noGrp="1"/>
          </p:cNvSpPr>
          <p:nvPr>
            <p:ph type="sldNum" sz="quarter" idx="10"/>
          </p:nvPr>
        </p:nvSpPr>
        <p:spPr/>
        <p:txBody>
          <a:bodyPr/>
          <a:lstStyle/>
          <a:p>
            <a:fld id="{46D7A3A9-117E-4EF5-82A3-3CC7D0AB76B5}" type="slidenum">
              <a:rPr lang="en-US" smtClean="0"/>
              <a:pPr/>
              <a:t>29</a:t>
            </a:fld>
            <a:endParaRPr lang="en-US" dirty="0"/>
          </a:p>
        </p:txBody>
      </p:sp>
      <p:sp>
        <p:nvSpPr>
          <p:cNvPr id="7" name="Footer Placeholder 6"/>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Lab-at-a-Glance</a:t>
            </a:r>
            <a:endParaRPr lang="en-US" dirty="0"/>
          </a:p>
        </p:txBody>
      </p:sp>
      <p:sp>
        <p:nvSpPr>
          <p:cNvPr id="23558" name="Rectangle 6"/>
          <p:cNvSpPr>
            <a:spLocks noGrp="1" noChangeArrowheads="1"/>
          </p:cNvSpPr>
          <p:nvPr>
            <p:ph sz="quarter" idx="1"/>
          </p:nvPr>
        </p:nvSpPr>
        <p:spPr>
          <a:xfrm>
            <a:off x="0" y="1066800"/>
            <a:ext cx="4876800" cy="914400"/>
          </a:xfrm>
          <a:noFill/>
          <a:ln/>
        </p:spPr>
        <p:txBody>
          <a:bodyPr/>
          <a:lstStyle/>
          <a:p>
            <a:pPr>
              <a:buFontTx/>
              <a:buNone/>
            </a:pPr>
            <a:r>
              <a:rPr lang="en-US" sz="2400" b="1" dirty="0"/>
              <a:t>Total </a:t>
            </a:r>
            <a:r>
              <a:rPr lang="en-US" sz="2400" b="1" dirty="0" smtClean="0"/>
              <a:t>FY2011: </a:t>
            </a:r>
            <a:r>
              <a:rPr lang="en-US" sz="2400" dirty="0" smtClean="0"/>
              <a:t>$351M</a:t>
            </a:r>
          </a:p>
          <a:p>
            <a:r>
              <a:rPr lang="en-US" sz="2000" dirty="0" smtClean="0"/>
              <a:t>Recovery Act Obligated from DOE: $92.7M</a:t>
            </a:r>
            <a:endParaRPr lang="en-US" sz="2400" dirty="0"/>
          </a:p>
          <a:p>
            <a:pPr eaLnBrk="0" hangingPunct="0">
              <a:spcBef>
                <a:spcPct val="0"/>
              </a:spcBef>
              <a:buFontTx/>
              <a:buNone/>
            </a:pPr>
            <a:endParaRPr lang="en-US" sz="1800" dirty="0"/>
          </a:p>
        </p:txBody>
      </p:sp>
      <p:graphicFrame>
        <p:nvGraphicFramePr>
          <p:cNvPr id="11" name="Chart 10"/>
          <p:cNvGraphicFramePr/>
          <p:nvPr/>
        </p:nvGraphicFramePr>
        <p:xfrm>
          <a:off x="381000" y="2514600"/>
          <a:ext cx="4343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Grp="1" noChangeArrowheads="1"/>
          </p:cNvSpPr>
          <p:nvPr>
            <p:ph type="body" sz="half" idx="3"/>
          </p:nvPr>
        </p:nvSpPr>
        <p:spPr>
          <a:xfrm>
            <a:off x="4572000" y="1066800"/>
            <a:ext cx="4495800" cy="4572000"/>
          </a:xfrm>
        </p:spPr>
        <p:txBody>
          <a:bodyPr/>
          <a:lstStyle/>
          <a:p>
            <a:pPr lvl="1" indent="-511175">
              <a:buFontTx/>
              <a:buNone/>
            </a:pPr>
            <a:r>
              <a:rPr lang="en-US" sz="2400" b="1" dirty="0"/>
              <a:t>Location: </a:t>
            </a:r>
            <a:r>
              <a:rPr lang="en-US" sz="2400" dirty="0" smtClean="0"/>
              <a:t>Menlo </a:t>
            </a:r>
            <a:r>
              <a:rPr lang="en-US" sz="2400" dirty="0"/>
              <a:t>Park, CA</a:t>
            </a:r>
          </a:p>
          <a:p>
            <a:pPr lvl="1" indent="-511175">
              <a:buFontTx/>
              <a:buNone/>
            </a:pPr>
            <a:r>
              <a:rPr lang="en-US" sz="2400" b="1" dirty="0"/>
              <a:t>Type: </a:t>
            </a:r>
            <a:r>
              <a:rPr lang="en-US" sz="2400" dirty="0"/>
              <a:t>Multi-program Laboratory</a:t>
            </a:r>
          </a:p>
          <a:p>
            <a:pPr marL="812800" lvl="1" indent="-584200">
              <a:buFontTx/>
              <a:buNone/>
            </a:pPr>
            <a:r>
              <a:rPr lang="en-US" sz="2400" b="1" dirty="0"/>
              <a:t>Contract Operator: </a:t>
            </a:r>
            <a:r>
              <a:rPr lang="en-US" sz="2400" b="1" dirty="0" smtClean="0"/>
              <a:t/>
            </a:r>
            <a:br>
              <a:rPr lang="en-US" sz="2400" b="1" dirty="0" smtClean="0"/>
            </a:br>
            <a:r>
              <a:rPr lang="en-US" sz="2400" dirty="0" smtClean="0"/>
              <a:t>Stanford </a:t>
            </a:r>
            <a:r>
              <a:rPr lang="en-US" sz="2400" dirty="0"/>
              <a:t>University</a:t>
            </a:r>
          </a:p>
          <a:p>
            <a:pPr lvl="1" indent="-511175">
              <a:buFontTx/>
              <a:buNone/>
            </a:pPr>
            <a:r>
              <a:rPr lang="en-US" sz="2400" b="1" dirty="0"/>
              <a:t>Human Capital:</a:t>
            </a:r>
          </a:p>
          <a:p>
            <a:pPr marL="800100" lvl="2"/>
            <a:r>
              <a:rPr lang="en-US" sz="2000" dirty="0"/>
              <a:t>Employees: </a:t>
            </a:r>
            <a:r>
              <a:rPr lang="en-US" sz="2000" dirty="0" smtClean="0"/>
              <a:t>1,579 </a:t>
            </a:r>
            <a:r>
              <a:rPr lang="en-US" sz="2000" dirty="0"/>
              <a:t>FTE</a:t>
            </a:r>
          </a:p>
          <a:p>
            <a:pPr marL="800100" lvl="2"/>
            <a:r>
              <a:rPr lang="en-US" sz="2000" dirty="0" smtClean="0"/>
              <a:t>205 </a:t>
            </a:r>
            <a:r>
              <a:rPr lang="en-US" sz="2000" dirty="0" err="1" smtClean="0"/>
              <a:t>Postdocs</a:t>
            </a:r>
            <a:r>
              <a:rPr lang="en-US" sz="2000" dirty="0" smtClean="0"/>
              <a:t>, Undergrad + Grad Students</a:t>
            </a:r>
          </a:p>
          <a:p>
            <a:pPr marL="800100" lvl="2"/>
            <a:r>
              <a:rPr lang="en-US" sz="2000" dirty="0" smtClean="0"/>
              <a:t>3,142 Facility Users &amp; Visiting Scientists</a:t>
            </a:r>
            <a:endParaRPr lang="en-US" sz="2000" dirty="0"/>
          </a:p>
          <a:p>
            <a:pPr>
              <a:buNone/>
            </a:pPr>
            <a:endParaRPr lang="en-US" sz="2800" dirty="0"/>
          </a:p>
        </p:txBody>
      </p:sp>
      <p:sp>
        <p:nvSpPr>
          <p:cNvPr id="6" name="Slide Number Placeholder 5"/>
          <p:cNvSpPr>
            <a:spLocks noGrp="1"/>
          </p:cNvSpPr>
          <p:nvPr>
            <p:ph type="sldNum" sz="quarter" idx="10"/>
          </p:nvPr>
        </p:nvSpPr>
        <p:spPr/>
        <p:txBody>
          <a:bodyPr/>
          <a:lstStyle/>
          <a:p>
            <a:fld id="{46D7A3A9-117E-4EF5-82A3-3CC7D0AB76B5}"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143000"/>
          </a:xfrm>
        </p:spPr>
        <p:txBody>
          <a:bodyPr/>
          <a:lstStyle/>
          <a:p>
            <a:r>
              <a:rPr lang="en-US" b="0" dirty="0" smtClean="0">
                <a:solidFill>
                  <a:srgbClr val="0070C0"/>
                </a:solidFill>
              </a:rPr>
              <a:t>SLAC’s P2 Marx Modulator </a:t>
            </a:r>
            <a:r>
              <a:rPr lang="en-US" sz="2400" b="0" dirty="0" smtClean="0">
                <a:solidFill>
                  <a:srgbClr val="0070C0"/>
                </a:solidFill>
              </a:rPr>
              <a:t>(120 kV, 1.6 ms, 5 Hz)</a:t>
            </a:r>
            <a:endParaRPr lang="en-US" b="0" dirty="0" smtClean="0">
              <a:solidFill>
                <a:srgbClr val="0070C0"/>
              </a:solidFill>
            </a:endParaRPr>
          </a:p>
        </p:txBody>
      </p:sp>
      <p:pic>
        <p:nvPicPr>
          <p:cNvPr id="28675" name="Picture 2" descr="C:\Documents and Settings\starloc\Desktop\P1140860\P1140860.JPG"/>
          <p:cNvPicPr>
            <a:picLocks noChangeAspect="1" noChangeArrowheads="1"/>
          </p:cNvPicPr>
          <p:nvPr/>
        </p:nvPicPr>
        <p:blipFill>
          <a:blip r:embed="rId3" cstate="email"/>
          <a:srcRect/>
          <a:stretch>
            <a:fillRect/>
          </a:stretch>
        </p:blipFill>
        <p:spPr bwMode="auto">
          <a:xfrm>
            <a:off x="76200" y="1905000"/>
            <a:ext cx="5641975" cy="4230688"/>
          </a:xfrm>
          <a:prstGeom prst="rect">
            <a:avLst/>
          </a:prstGeom>
          <a:noFill/>
          <a:ln w="9525">
            <a:noFill/>
            <a:miter lim="800000"/>
            <a:headEnd/>
            <a:tailEnd/>
          </a:ln>
        </p:spPr>
      </p:pic>
      <p:pic>
        <p:nvPicPr>
          <p:cNvPr id="28676" name="Picture 3" descr="C:\Documents and Settings\starloc\Desktop\P1140860\P1140872.JPG"/>
          <p:cNvPicPr>
            <a:picLocks noChangeAspect="1" noChangeArrowheads="1"/>
          </p:cNvPicPr>
          <p:nvPr/>
        </p:nvPicPr>
        <p:blipFill>
          <a:blip r:embed="rId4" cstate="email"/>
          <a:srcRect/>
          <a:stretch>
            <a:fillRect/>
          </a:stretch>
        </p:blipFill>
        <p:spPr bwMode="auto">
          <a:xfrm>
            <a:off x="5868988" y="1077913"/>
            <a:ext cx="2930525" cy="3908425"/>
          </a:xfrm>
          <a:prstGeom prst="rect">
            <a:avLst/>
          </a:prstGeom>
          <a:noFill/>
          <a:ln w="9525">
            <a:noFill/>
            <a:miter lim="800000"/>
            <a:headEnd/>
            <a:tailEnd/>
          </a:ln>
        </p:spPr>
      </p:pic>
      <p:pic>
        <p:nvPicPr>
          <p:cNvPr id="28677" name="Picture 4" descr="C:\Documents and Settings\starloc\Desktop\P1140860\P1140882.JPG"/>
          <p:cNvPicPr>
            <a:picLocks noChangeAspect="1" noChangeArrowheads="1"/>
          </p:cNvPicPr>
          <p:nvPr/>
        </p:nvPicPr>
        <p:blipFill>
          <a:blip r:embed="rId5" cstate="email"/>
          <a:srcRect/>
          <a:stretch>
            <a:fillRect/>
          </a:stretch>
        </p:blipFill>
        <p:spPr bwMode="auto">
          <a:xfrm>
            <a:off x="5895975" y="5091113"/>
            <a:ext cx="2921000" cy="1671637"/>
          </a:xfrm>
          <a:prstGeom prst="rect">
            <a:avLst/>
          </a:prstGeom>
          <a:noFill/>
          <a:ln w="9525">
            <a:noFill/>
            <a:miter lim="800000"/>
            <a:headEnd/>
            <a:tailEnd/>
          </a:ln>
        </p:spPr>
      </p:pic>
      <p:sp>
        <p:nvSpPr>
          <p:cNvPr id="6" name="TextBox 5"/>
          <p:cNvSpPr txBox="1"/>
          <p:nvPr/>
        </p:nvSpPr>
        <p:spPr>
          <a:xfrm>
            <a:off x="609600" y="1066800"/>
            <a:ext cx="4648200" cy="707886"/>
          </a:xfrm>
          <a:prstGeom prst="rect">
            <a:avLst/>
          </a:prstGeom>
          <a:noFill/>
        </p:spPr>
        <p:txBody>
          <a:bodyPr wrap="square" rtlCol="0">
            <a:spAutoFit/>
          </a:bodyPr>
          <a:lstStyle/>
          <a:p>
            <a:pPr algn="ctr"/>
            <a:r>
              <a:rPr lang="en-US" sz="2000" dirty="0" smtClean="0"/>
              <a:t>Can be readily reconfigured for 5 ms or 25 ms pulses for the PX pulsed linac</a:t>
            </a:r>
            <a:endParaRPr lang="en-US" sz="2000" dirty="0"/>
          </a:p>
        </p:txBody>
      </p:sp>
      <p:sp>
        <p:nvSpPr>
          <p:cNvPr id="7" name="Slide Number Placeholder 6"/>
          <p:cNvSpPr>
            <a:spLocks noGrp="1"/>
          </p:cNvSpPr>
          <p:nvPr>
            <p:ph type="sldNum" sz="quarter" idx="10"/>
          </p:nvPr>
        </p:nvSpPr>
        <p:spPr/>
        <p:txBody>
          <a:bodyPr/>
          <a:lstStyle/>
          <a:p>
            <a:fld id="{46D7A3A9-117E-4EF5-82A3-3CC7D0AB76B5}" type="slidenum">
              <a:rPr lang="en-US" smtClean="0"/>
              <a:pPr/>
              <a:t>30</a:t>
            </a:fld>
            <a:endParaRPr lang="en-US" dirty="0"/>
          </a:p>
        </p:txBody>
      </p:sp>
      <p:sp>
        <p:nvSpPr>
          <p:cNvPr id="8" name="Footer Placeholder 7"/>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76200" y="152400"/>
            <a:ext cx="5715000" cy="701731"/>
          </a:xfrm>
          <a:prstGeom prst="rect">
            <a:avLst/>
          </a:prstGeom>
          <a:noFill/>
          <a:ln w="9525">
            <a:noFill/>
            <a:miter lim="800000"/>
            <a:headEnd/>
            <a:tailEnd/>
          </a:ln>
        </p:spPr>
        <p:txBody>
          <a:bodyPr wrap="square">
            <a:spAutoFit/>
          </a:bodyPr>
          <a:lstStyle/>
          <a:p>
            <a:pPr algn="ctr" eaLnBrk="0" hangingPunct="0">
              <a:lnSpc>
                <a:spcPct val="110000"/>
              </a:lnSpc>
            </a:pPr>
            <a:r>
              <a:rPr lang="en-US" sz="3600" dirty="0" smtClean="0">
                <a:solidFill>
                  <a:srgbClr val="0070C0"/>
                </a:solidFill>
                <a:latin typeface="Arial" pitchFamily="34" charset="0"/>
              </a:rPr>
              <a:t>SC Cavity Power Couplers</a:t>
            </a:r>
            <a:endParaRPr lang="en-US" sz="3600" dirty="0">
              <a:solidFill>
                <a:srgbClr val="0070C0"/>
              </a:solidFill>
              <a:latin typeface="Arial" pitchFamily="34" charset="0"/>
            </a:endParaRPr>
          </a:p>
        </p:txBody>
      </p:sp>
      <p:pic>
        <p:nvPicPr>
          <p:cNvPr id="25603" name="Picture 4"/>
          <p:cNvPicPr>
            <a:picLocks noChangeAspect="1" noChangeArrowheads="1"/>
          </p:cNvPicPr>
          <p:nvPr/>
        </p:nvPicPr>
        <p:blipFill>
          <a:blip r:embed="rId3" cstate="email"/>
          <a:srcRect/>
          <a:stretch>
            <a:fillRect/>
          </a:stretch>
        </p:blipFill>
        <p:spPr bwMode="auto">
          <a:xfrm>
            <a:off x="6096000" y="3549650"/>
            <a:ext cx="2624137" cy="3308350"/>
          </a:xfrm>
          <a:prstGeom prst="rect">
            <a:avLst/>
          </a:prstGeom>
          <a:noFill/>
          <a:ln w="9525" algn="ctr">
            <a:noFill/>
            <a:miter lim="800000"/>
            <a:headEnd/>
            <a:tailEnd/>
          </a:ln>
        </p:spPr>
      </p:pic>
      <p:pic>
        <p:nvPicPr>
          <p:cNvPr id="25604" name="Picture 6" descr="Coupler Pair Being Processed"/>
          <p:cNvPicPr>
            <a:picLocks noChangeAspect="1" noChangeArrowheads="1"/>
          </p:cNvPicPr>
          <p:nvPr/>
        </p:nvPicPr>
        <p:blipFill>
          <a:blip r:embed="rId4" cstate="email"/>
          <a:srcRect/>
          <a:stretch>
            <a:fillRect/>
          </a:stretch>
        </p:blipFill>
        <p:spPr bwMode="auto">
          <a:xfrm>
            <a:off x="5821363" y="0"/>
            <a:ext cx="3322637" cy="3336925"/>
          </a:xfrm>
          <a:prstGeom prst="rect">
            <a:avLst/>
          </a:prstGeom>
          <a:noFill/>
          <a:ln w="9525">
            <a:noFill/>
            <a:miter lim="800000"/>
            <a:headEnd/>
            <a:tailEnd/>
          </a:ln>
        </p:spPr>
      </p:pic>
      <p:pic>
        <p:nvPicPr>
          <p:cNvPr id="8" name="Picture 4"/>
          <p:cNvPicPr>
            <a:picLocks noChangeAspect="1" noChangeArrowheads="1"/>
          </p:cNvPicPr>
          <p:nvPr/>
        </p:nvPicPr>
        <p:blipFill>
          <a:blip r:embed="rId5" cstate="email"/>
          <a:srcRect/>
          <a:stretch>
            <a:fillRect/>
          </a:stretch>
        </p:blipFill>
        <p:spPr bwMode="auto">
          <a:xfrm>
            <a:off x="457200" y="2292803"/>
            <a:ext cx="4724400" cy="3650797"/>
          </a:xfrm>
          <a:prstGeom prst="rect">
            <a:avLst/>
          </a:prstGeom>
          <a:noFill/>
          <a:ln w="9525">
            <a:noFill/>
            <a:miter lim="800000"/>
            <a:headEnd/>
            <a:tailEnd/>
          </a:ln>
        </p:spPr>
      </p:pic>
      <p:sp>
        <p:nvSpPr>
          <p:cNvPr id="9" name="TextBox 8"/>
          <p:cNvSpPr txBox="1"/>
          <p:nvPr/>
        </p:nvSpPr>
        <p:spPr>
          <a:xfrm>
            <a:off x="152400" y="1219200"/>
            <a:ext cx="5410200" cy="830997"/>
          </a:xfrm>
          <a:prstGeom prst="rect">
            <a:avLst/>
          </a:prstGeom>
          <a:noFill/>
        </p:spPr>
        <p:txBody>
          <a:bodyPr wrap="square" rtlCol="0">
            <a:spAutoFit/>
          </a:bodyPr>
          <a:lstStyle/>
          <a:p>
            <a:pPr algn="ctr"/>
            <a:r>
              <a:rPr lang="en-US" sz="2400" dirty="0" smtClean="0"/>
              <a:t>Have facilities and expertise to design, build, and rf process couplers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SLAC is on its way to become a fully integrated Multi purpose laboratory</a:t>
            </a:r>
          </a:p>
          <a:p>
            <a:r>
              <a:rPr lang="en-US" dirty="0" smtClean="0"/>
              <a:t>HEP is an important piece of SLACs mission</a:t>
            </a:r>
          </a:p>
          <a:p>
            <a:r>
              <a:rPr lang="en-US" dirty="0" smtClean="0"/>
              <a:t>Accelerator Science and Technology is fundamental to the laboratory</a:t>
            </a:r>
          </a:p>
          <a:p>
            <a:r>
              <a:rPr lang="en-US" dirty="0" smtClean="0"/>
              <a:t>The laboratory has core technologies that are unique and mission critical to Science Community, other laboratories and the DOE complex</a:t>
            </a:r>
          </a:p>
          <a:p>
            <a:r>
              <a:rPr lang="en-US" dirty="0" smtClean="0"/>
              <a:t>SLAC would very much like to be part of MAP and make a unique contribution</a:t>
            </a:r>
          </a:p>
          <a:p>
            <a:pPr lvl="1"/>
            <a:endParaRPr lang="en-US" dirty="0" smtClean="0"/>
          </a:p>
        </p:txBody>
      </p:sp>
      <p:sp>
        <p:nvSpPr>
          <p:cNvPr id="4" name="Slide Number Placeholder 3"/>
          <p:cNvSpPr>
            <a:spLocks noGrp="1"/>
          </p:cNvSpPr>
          <p:nvPr>
            <p:ph type="sldNum" sz="quarter" idx="10"/>
          </p:nvPr>
        </p:nvSpPr>
        <p:spPr/>
        <p:txBody>
          <a:bodyPr/>
          <a:lstStyle/>
          <a:p>
            <a:fld id="{46D7A3A9-117E-4EF5-82A3-3CC7D0AB76B5}"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846" y="88096"/>
            <a:ext cx="8333554" cy="868638"/>
          </a:xfrm>
        </p:spPr>
        <p:txBody>
          <a:bodyPr>
            <a:normAutofit fontScale="90000"/>
          </a:bodyPr>
          <a:lstStyle/>
          <a:p>
            <a:r>
              <a:rPr lang="en-US" sz="2800" dirty="0" smtClean="0"/>
              <a:t>Conceive, Design</a:t>
            </a:r>
            <a:r>
              <a:rPr lang="en-US" sz="2800" dirty="0"/>
              <a:t>, </a:t>
            </a:r>
            <a:r>
              <a:rPr lang="en-US" sz="2800" dirty="0" smtClean="0"/>
              <a:t>Build</a:t>
            </a:r>
            <a:r>
              <a:rPr lang="en-US" sz="2800" dirty="0"/>
              <a:t>, </a:t>
            </a:r>
            <a:r>
              <a:rPr lang="en-US" sz="2800" dirty="0" smtClean="0"/>
              <a:t>Test, &amp; Operate </a:t>
            </a:r>
            <a:r>
              <a:rPr lang="en-US" sz="2800" dirty="0"/>
              <a:t>RF </a:t>
            </a:r>
            <a:r>
              <a:rPr lang="en-US" sz="2800" dirty="0" smtClean="0"/>
              <a:t>Sources</a:t>
            </a:r>
            <a:r>
              <a:rPr lang="en-US" sz="2800" dirty="0"/>
              <a:t>, </a:t>
            </a:r>
            <a:r>
              <a:rPr lang="en-US" sz="2800" dirty="0" smtClean="0"/>
              <a:t>Pulsed Power Systems</a:t>
            </a:r>
            <a:r>
              <a:rPr lang="en-US" sz="2800" dirty="0"/>
              <a:t>, and </a:t>
            </a:r>
            <a:r>
              <a:rPr lang="en-US" sz="2800" dirty="0" smtClean="0"/>
              <a:t>Accelerators</a:t>
            </a:r>
            <a:endParaRPr lang="en-US" sz="2800" dirty="0"/>
          </a:p>
        </p:txBody>
      </p:sp>
      <p:sp>
        <p:nvSpPr>
          <p:cNvPr id="3" name="Subtitle 2"/>
          <p:cNvSpPr>
            <a:spLocks noGrp="1"/>
          </p:cNvSpPr>
          <p:nvPr>
            <p:ph type="subTitle" idx="1"/>
          </p:nvPr>
        </p:nvSpPr>
        <p:spPr>
          <a:xfrm>
            <a:off x="531939" y="1179675"/>
            <a:ext cx="7907961" cy="3773325"/>
          </a:xfrm>
        </p:spPr>
        <p:txBody>
          <a:bodyPr>
            <a:noAutofit/>
          </a:bodyPr>
          <a:lstStyle/>
          <a:p>
            <a:pPr marL="342900" lvl="1" indent="-342900" algn="l">
              <a:lnSpc>
                <a:spcPct val="110000"/>
              </a:lnSpc>
              <a:spcBef>
                <a:spcPts val="576"/>
              </a:spcBef>
              <a:buFont typeface="Arial"/>
              <a:buChar char="•"/>
              <a:defRPr/>
            </a:pPr>
            <a:r>
              <a:rPr lang="en-US" sz="2400" dirty="0" smtClean="0">
                <a:solidFill>
                  <a:srgbClr val="000000"/>
                </a:solidFill>
                <a:latin typeface="Arial"/>
                <a:cs typeface="Arial"/>
              </a:rPr>
              <a:t>The leader in NC linear accelerator design (any frequency) and the development of high power systems: </a:t>
            </a:r>
          </a:p>
          <a:p>
            <a:pPr marL="917575" lvl="2" indent="-460375" algn="l">
              <a:lnSpc>
                <a:spcPct val="110000"/>
              </a:lnSpc>
              <a:spcBef>
                <a:spcPts val="576"/>
              </a:spcBef>
              <a:buFont typeface="Arial"/>
              <a:buChar char="•"/>
              <a:defRPr/>
            </a:pPr>
            <a:r>
              <a:rPr lang="en-US" sz="1800" b="1" dirty="0" smtClean="0">
                <a:solidFill>
                  <a:srgbClr val="7030A0"/>
                </a:solidFill>
                <a:latin typeface="Arial"/>
                <a:cs typeface="Arial"/>
              </a:rPr>
              <a:t>Lifecycle stewardship of RF </a:t>
            </a:r>
            <a:r>
              <a:rPr lang="en-US" sz="1800" b="1" dirty="0">
                <a:solidFill>
                  <a:srgbClr val="7030A0"/>
                </a:solidFill>
                <a:latin typeface="Arial"/>
                <a:cs typeface="Arial"/>
              </a:rPr>
              <a:t>sources, </a:t>
            </a:r>
            <a:r>
              <a:rPr lang="en-US" sz="1800" b="1" dirty="0" smtClean="0">
                <a:solidFill>
                  <a:srgbClr val="7030A0"/>
                </a:solidFill>
                <a:latin typeface="Arial"/>
                <a:cs typeface="Arial"/>
              </a:rPr>
              <a:t>accelerators, and systems</a:t>
            </a:r>
            <a:r>
              <a:rPr lang="en-US" sz="1800" b="1" dirty="0">
                <a:solidFill>
                  <a:srgbClr val="7030A0"/>
                </a:solidFill>
                <a:latin typeface="Arial"/>
                <a:cs typeface="Arial"/>
              </a:rPr>
              <a:t>, </a:t>
            </a:r>
            <a:r>
              <a:rPr lang="en-US" sz="1800" b="1" dirty="0" smtClean="0">
                <a:solidFill>
                  <a:srgbClr val="7030A0"/>
                </a:solidFill>
                <a:latin typeface="Arial"/>
                <a:cs typeface="Arial"/>
              </a:rPr>
              <a:t>that </a:t>
            </a:r>
            <a:r>
              <a:rPr lang="en-US" sz="1800" b="1" dirty="0">
                <a:solidFill>
                  <a:srgbClr val="7030A0"/>
                </a:solidFill>
                <a:latin typeface="Arial"/>
                <a:cs typeface="Arial"/>
              </a:rPr>
              <a:t>power the SLAC facilities </a:t>
            </a:r>
            <a:r>
              <a:rPr lang="en-US" sz="1800" b="1" dirty="0" smtClean="0">
                <a:solidFill>
                  <a:srgbClr val="7030A0"/>
                </a:solidFill>
                <a:latin typeface="Arial"/>
                <a:cs typeface="Arial"/>
              </a:rPr>
              <a:t>from 0.2 to 90 GHz</a:t>
            </a:r>
          </a:p>
          <a:p>
            <a:pPr lvl="2" indent="-457200" algn="l">
              <a:lnSpc>
                <a:spcPct val="110000"/>
              </a:lnSpc>
              <a:spcBef>
                <a:spcPts val="576"/>
              </a:spcBef>
              <a:buFont typeface="Arial"/>
              <a:buChar char="•"/>
              <a:defRPr/>
            </a:pPr>
            <a:r>
              <a:rPr lang="en-US" sz="1800" b="1" dirty="0" smtClean="0">
                <a:solidFill>
                  <a:srgbClr val="7030A0"/>
                </a:solidFill>
                <a:latin typeface="Arial"/>
                <a:cs typeface="Arial"/>
              </a:rPr>
              <a:t>World’s only integrated </a:t>
            </a:r>
            <a:r>
              <a:rPr lang="en-US" sz="1800" b="1" dirty="0">
                <a:solidFill>
                  <a:srgbClr val="7030A0"/>
                </a:solidFill>
                <a:latin typeface="Arial"/>
                <a:cs typeface="Arial"/>
              </a:rPr>
              <a:t>capability</a:t>
            </a:r>
            <a:r>
              <a:rPr lang="en-US" sz="1800" b="1" dirty="0" smtClean="0">
                <a:solidFill>
                  <a:srgbClr val="7030A0"/>
                </a:solidFill>
                <a:latin typeface="Arial"/>
                <a:cs typeface="Arial"/>
              </a:rPr>
              <a:t> to </a:t>
            </a:r>
            <a:r>
              <a:rPr lang="en-US" sz="1800" b="1" dirty="0">
                <a:solidFill>
                  <a:srgbClr val="7030A0"/>
                </a:solidFill>
                <a:latin typeface="Arial"/>
                <a:cs typeface="Arial"/>
              </a:rPr>
              <a:t>conceive, design, build, </a:t>
            </a:r>
            <a:r>
              <a:rPr lang="en-US" sz="1800" b="1" dirty="0" smtClean="0">
                <a:solidFill>
                  <a:srgbClr val="7030A0"/>
                </a:solidFill>
                <a:latin typeface="Arial"/>
                <a:cs typeface="Arial"/>
              </a:rPr>
              <a:t>test, and operate high power </a:t>
            </a:r>
            <a:r>
              <a:rPr lang="en-US" sz="1800" b="1" dirty="0" err="1" smtClean="0">
                <a:solidFill>
                  <a:srgbClr val="7030A0"/>
                </a:solidFill>
                <a:latin typeface="Arial"/>
                <a:cs typeface="Arial"/>
              </a:rPr>
              <a:t>rf</a:t>
            </a:r>
            <a:r>
              <a:rPr lang="en-US" sz="1800" b="1" dirty="0" smtClean="0">
                <a:solidFill>
                  <a:srgbClr val="7030A0"/>
                </a:solidFill>
                <a:latin typeface="Arial"/>
                <a:cs typeface="Arial"/>
              </a:rPr>
              <a:t> systems </a:t>
            </a:r>
            <a:endParaRPr lang="en-US" sz="1400" b="1" dirty="0" smtClean="0">
              <a:solidFill>
                <a:srgbClr val="7030A0"/>
              </a:solidFill>
              <a:latin typeface="Arial"/>
              <a:cs typeface="Arial"/>
            </a:endParaRPr>
          </a:p>
          <a:p>
            <a:pPr lvl="2" indent="-457200" algn="l">
              <a:lnSpc>
                <a:spcPct val="110000"/>
              </a:lnSpc>
              <a:spcBef>
                <a:spcPts val="576"/>
              </a:spcBef>
              <a:buFont typeface="Arial"/>
              <a:buChar char="•"/>
              <a:defRPr/>
            </a:pPr>
            <a:r>
              <a:rPr lang="en-US" sz="1800" b="1" dirty="0" smtClean="0">
                <a:solidFill>
                  <a:srgbClr val="7030A0"/>
                </a:solidFill>
                <a:cs typeface="Arial"/>
              </a:rPr>
              <a:t>Backup </a:t>
            </a:r>
            <a:r>
              <a:rPr lang="en-US" sz="1800" b="1" dirty="0">
                <a:solidFill>
                  <a:srgbClr val="7030A0"/>
                </a:solidFill>
                <a:cs typeface="Arial"/>
              </a:rPr>
              <a:t>capability for other Laboratories in the DOE </a:t>
            </a:r>
            <a:r>
              <a:rPr lang="en-US" sz="1800" b="1" dirty="0" smtClean="0">
                <a:solidFill>
                  <a:srgbClr val="7030A0"/>
                </a:solidFill>
                <a:cs typeface="Arial"/>
              </a:rPr>
              <a:t>Complex!!!!</a:t>
            </a:r>
          </a:p>
          <a:p>
            <a:pPr lvl="1" indent="-457200" algn="l">
              <a:lnSpc>
                <a:spcPct val="110000"/>
              </a:lnSpc>
              <a:spcBef>
                <a:spcPts val="576"/>
              </a:spcBef>
              <a:buFont typeface="Arial"/>
              <a:buChar char="•"/>
              <a:defRPr/>
            </a:pPr>
            <a:r>
              <a:rPr lang="en-US" sz="2400" dirty="0" smtClean="0">
                <a:cs typeface="Arial"/>
              </a:rPr>
              <a:t>Support the design of accelerators  for application (</a:t>
            </a:r>
            <a:r>
              <a:rPr lang="en-US" sz="2400" dirty="0" err="1" smtClean="0">
                <a:cs typeface="Arial"/>
              </a:rPr>
              <a:t>MaRIE</a:t>
            </a:r>
            <a:r>
              <a:rPr lang="en-US" sz="2400" dirty="0" smtClean="0">
                <a:cs typeface="Arial"/>
              </a:rPr>
              <a:t>, MEGA RAY, etc…)</a:t>
            </a:r>
          </a:p>
          <a:p>
            <a:pPr lvl="1" indent="-457200" algn="l">
              <a:lnSpc>
                <a:spcPct val="110000"/>
              </a:lnSpc>
              <a:spcBef>
                <a:spcPts val="576"/>
              </a:spcBef>
              <a:buFont typeface="Arial"/>
              <a:buChar char="•"/>
              <a:defRPr/>
            </a:pPr>
            <a:r>
              <a:rPr lang="en-US" sz="2400" dirty="0" smtClean="0">
                <a:cs typeface="Arial"/>
              </a:rPr>
              <a:t>Support the component development necessary for other accelerators</a:t>
            </a:r>
          </a:p>
          <a:p>
            <a:pPr lvl="1" indent="-457200" algn="l">
              <a:lnSpc>
                <a:spcPct val="110000"/>
              </a:lnSpc>
              <a:spcBef>
                <a:spcPts val="576"/>
              </a:spcBef>
              <a:defRPr/>
            </a:pPr>
            <a:endParaRPr lang="en-US" sz="2400" dirty="0">
              <a:solidFill>
                <a:srgbClr val="000000"/>
              </a:solidFill>
              <a:latin typeface="Arial"/>
              <a:cs typeface="Arial"/>
            </a:endParaRPr>
          </a:p>
          <a:p>
            <a:pPr lvl="1" indent="-457200" algn="l">
              <a:lnSpc>
                <a:spcPct val="110000"/>
              </a:lnSpc>
              <a:spcBef>
                <a:spcPts val="576"/>
              </a:spcBef>
              <a:buFont typeface="Arial"/>
              <a:buChar char="•"/>
              <a:defRPr/>
            </a:pPr>
            <a:endParaRPr lang="en-US" sz="800" dirty="0">
              <a:solidFill>
                <a:srgbClr val="000000"/>
              </a:solidFill>
              <a:latin typeface="Arial"/>
              <a:cs typeface="Arial"/>
            </a:endParaRPr>
          </a:p>
          <a:p>
            <a:pPr lvl="1" indent="-457200" algn="l">
              <a:buFont typeface="Arial"/>
              <a:buChar char="•"/>
              <a:defRPr/>
            </a:pPr>
            <a:endParaRPr lang="en-US" sz="800" dirty="0">
              <a:solidFill>
                <a:schemeClr val="tx1"/>
              </a:solidFill>
              <a:latin typeface="Arial"/>
              <a:cs typeface="Arial"/>
            </a:endParaRPr>
          </a:p>
          <a:p>
            <a:pPr marL="342900" indent="-342900" algn="l">
              <a:buFont typeface="Arial"/>
              <a:buChar char="•"/>
              <a:defRPr/>
            </a:pPr>
            <a:endParaRPr lang="en-US" sz="800" dirty="0" smtClean="0">
              <a:solidFill>
                <a:schemeClr val="tx1"/>
              </a:solidFill>
              <a:latin typeface="Arial"/>
              <a:cs typeface="Arial"/>
            </a:endParaRPr>
          </a:p>
          <a:p>
            <a:pPr marL="342900" indent="-342900" algn="l">
              <a:buFont typeface="Arial"/>
              <a:buChar char="•"/>
              <a:defRPr/>
            </a:pPr>
            <a:endParaRPr lang="en-US" sz="800" dirty="0" smtClean="0">
              <a:solidFill>
                <a:schemeClr val="tx1"/>
              </a:solidFill>
              <a:latin typeface="Arial"/>
              <a:cs typeface="Arial"/>
            </a:endParaRPr>
          </a:p>
        </p:txBody>
      </p:sp>
    </p:spTree>
    <p:extLst>
      <p:ext uri="{BB962C8B-B14F-4D97-AF65-F5344CB8AC3E}">
        <p14:creationId xmlns:p14="http://schemas.microsoft.com/office/powerpoint/2010/main" xmlns="" val="251459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04800" y="228600"/>
            <a:ext cx="8229600" cy="1143000"/>
          </a:xfrm>
        </p:spPr>
        <p:txBody>
          <a:bodyPr>
            <a:normAutofit fontScale="90000"/>
          </a:bodyPr>
          <a:lstStyle/>
          <a:p>
            <a:pPr eaLnBrk="1" hangingPunct="1"/>
            <a:r>
              <a:rPr lang="en-US" sz="2800" dirty="0" smtClean="0"/>
              <a:t>Over last 5 years, SLAC has shifted </a:t>
            </a:r>
            <a:br>
              <a:rPr lang="en-US" sz="2800" dirty="0" smtClean="0"/>
            </a:br>
            <a:r>
              <a:rPr lang="en-US" sz="2800" dirty="0" smtClean="0"/>
              <a:t>its focus away from particle physics</a:t>
            </a:r>
            <a:r>
              <a:rPr lang="en-US" sz="3200" dirty="0" smtClean="0"/>
              <a:t/>
            </a:r>
            <a:br>
              <a:rPr lang="en-US" sz="3200" dirty="0" smtClean="0"/>
            </a:br>
            <a:endParaRPr lang="en-US" sz="3200" dirty="0" smtClean="0"/>
          </a:p>
        </p:txBody>
      </p:sp>
      <p:graphicFrame>
        <p:nvGraphicFramePr>
          <p:cNvPr id="9" name="Chart 8"/>
          <p:cNvGraphicFramePr/>
          <p:nvPr/>
        </p:nvGraphicFramePr>
        <p:xfrm>
          <a:off x="685800" y="1371600"/>
          <a:ext cx="7620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46D7A3A9-117E-4EF5-82A3-3CC7D0AB76B5}"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lcls_II_slideshow_09.jpg"/>
          <p:cNvPicPr>
            <a:picLocks noChangeAspect="1"/>
          </p:cNvPicPr>
          <p:nvPr/>
        </p:nvPicPr>
        <p:blipFill>
          <a:blip r:embed="rId3" cstate="email"/>
          <a:srcRect/>
          <a:stretch>
            <a:fillRect/>
          </a:stretch>
        </p:blipFill>
        <p:spPr bwMode="auto">
          <a:xfrm>
            <a:off x="1588" y="0"/>
            <a:ext cx="9140825" cy="6858000"/>
          </a:xfrm>
          <a:prstGeom prst="rect">
            <a:avLst/>
          </a:prstGeom>
          <a:noFill/>
          <a:ln w="9525">
            <a:noFill/>
            <a:miter lim="800000"/>
            <a:headEnd/>
            <a:tailEnd/>
          </a:ln>
        </p:spPr>
      </p:pic>
      <p:pic>
        <p:nvPicPr>
          <p:cNvPr id="20483" name="Picture 4" descr="lcls_II_slideshow_09.jpg"/>
          <p:cNvPicPr>
            <a:picLocks noChangeAspect="1"/>
          </p:cNvPicPr>
          <p:nvPr/>
        </p:nvPicPr>
        <p:blipFill>
          <a:blip r:embed="rId4" cstate="email"/>
          <a:srcRect/>
          <a:stretch>
            <a:fillRect/>
          </a:stretch>
        </p:blipFill>
        <p:spPr bwMode="auto">
          <a:xfrm>
            <a:off x="0" y="0"/>
            <a:ext cx="9140825" cy="6858000"/>
          </a:xfrm>
          <a:prstGeom prst="rect">
            <a:avLst/>
          </a:prstGeom>
          <a:noFill/>
          <a:ln w="9525">
            <a:noFill/>
            <a:miter lim="800000"/>
            <a:headEnd/>
            <a:tailEnd/>
          </a:ln>
        </p:spPr>
      </p:pic>
      <p:sp>
        <p:nvSpPr>
          <p:cNvPr id="4" name="Oval 3"/>
          <p:cNvSpPr/>
          <p:nvPr/>
        </p:nvSpPr>
        <p:spPr>
          <a:xfrm>
            <a:off x="3823855" y="2493818"/>
            <a:ext cx="320633" cy="27313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495800" y="1752600"/>
            <a:ext cx="950026" cy="308758"/>
          </a:xfrm>
          <a:prstGeom prst="wedgeRectCallout">
            <a:avLst>
              <a:gd name="adj1" fmla="val -95833"/>
              <a:gd name="adj2" fmla="val 214727"/>
            </a:avLst>
          </a:prstGeom>
          <a:solidFill>
            <a:srgbClr val="F2F2F2">
              <a:alpha val="7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SSRL</a:t>
            </a:r>
            <a:endParaRPr lang="en-US" dirty="0">
              <a:solidFill>
                <a:schemeClr val="tx1"/>
              </a:solidFill>
            </a:endParaRPr>
          </a:p>
        </p:txBody>
      </p:sp>
      <p:sp>
        <p:nvSpPr>
          <p:cNvPr id="6" name="Right Arrow 5"/>
          <p:cNvSpPr/>
          <p:nvPr/>
        </p:nvSpPr>
        <p:spPr>
          <a:xfrm rot="2326648">
            <a:off x="825813" y="1651106"/>
            <a:ext cx="2410492" cy="16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3124200" y="914400"/>
            <a:ext cx="3662548" cy="374072"/>
          </a:xfrm>
          <a:prstGeom prst="wedgeRectCallout">
            <a:avLst>
              <a:gd name="adj1" fmla="val -81625"/>
              <a:gd name="adj2" fmla="val 119607"/>
            </a:avLst>
          </a:prstGeom>
          <a:solidFill>
            <a:srgbClr val="F2F2F2">
              <a:alpha val="7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FACET National User Facility</a:t>
            </a:r>
            <a:endParaRPr lang="en-US" dirty="0">
              <a:solidFill>
                <a:schemeClr val="tx1"/>
              </a:solidFill>
            </a:endParaRPr>
          </a:p>
        </p:txBody>
      </p:sp>
      <p:sp>
        <p:nvSpPr>
          <p:cNvPr id="8" name="TextBox 7"/>
          <p:cNvSpPr txBox="1"/>
          <p:nvPr/>
        </p:nvSpPr>
        <p:spPr>
          <a:xfrm>
            <a:off x="3581400" y="152400"/>
            <a:ext cx="5562600" cy="400110"/>
          </a:xfrm>
          <a:prstGeom prst="rect">
            <a:avLst/>
          </a:prstGeom>
          <a:solidFill>
            <a:srgbClr val="F2F2F2">
              <a:alpha val="70980"/>
            </a:srgbClr>
          </a:solidFill>
          <a:ln>
            <a:solidFill>
              <a:srgbClr val="000000">
                <a:alpha val="69804"/>
              </a:srgbClr>
            </a:solidFill>
          </a:ln>
        </p:spPr>
        <p:txBody>
          <a:bodyPr wrap="square" rtlCol="0">
            <a:spAutoFit/>
          </a:bodyPr>
          <a:lstStyle/>
          <a:p>
            <a:r>
              <a:rPr lang="en-US" dirty="0" smtClean="0"/>
              <a:t>…</a:t>
            </a:r>
            <a:r>
              <a:rPr lang="en-US" sz="2000" dirty="0" smtClean="0">
                <a:solidFill>
                  <a:schemeClr val="tx2"/>
                </a:solidFill>
              </a:rPr>
              <a:t>Here is where we accomplish the Mission?</a:t>
            </a:r>
            <a:endParaRPr lang="en-US" sz="2000" dirty="0">
              <a:solidFill>
                <a:schemeClr val="tx2"/>
              </a:solidFill>
            </a:endParaRPr>
          </a:p>
        </p:txBody>
      </p:sp>
      <p:sp>
        <p:nvSpPr>
          <p:cNvPr id="9" name="Rectangular Callout 8"/>
          <p:cNvSpPr/>
          <p:nvPr/>
        </p:nvSpPr>
        <p:spPr>
          <a:xfrm>
            <a:off x="1524000" y="3157533"/>
            <a:ext cx="990600" cy="381000"/>
          </a:xfrm>
          <a:prstGeom prst="wedgeRectCallout">
            <a:avLst>
              <a:gd name="adj1" fmla="val 111475"/>
              <a:gd name="adj2" fmla="val -66667"/>
            </a:avLst>
          </a:prstGeom>
          <a:solidFill>
            <a:schemeClr val="bg1">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NLCTA</a:t>
            </a:r>
            <a:br>
              <a:rPr lang="en-US" sz="1200" dirty="0" smtClean="0">
                <a:solidFill>
                  <a:schemeClr val="tx1"/>
                </a:solidFill>
              </a:rPr>
            </a:br>
            <a:r>
              <a:rPr lang="en-US" sz="1200" dirty="0" smtClean="0">
                <a:solidFill>
                  <a:schemeClr val="tx1"/>
                </a:solidFill>
              </a:rPr>
              <a:t>(Acc. R&amp;D)</a:t>
            </a:r>
            <a:endParaRPr lang="en-US" sz="1200" dirty="0">
              <a:solidFill>
                <a:schemeClr val="tx1"/>
              </a:solidFill>
            </a:endParaRPr>
          </a:p>
        </p:txBody>
      </p:sp>
      <p:cxnSp>
        <p:nvCxnSpPr>
          <p:cNvPr id="12" name="Straight Connector 11"/>
          <p:cNvCxnSpPr/>
          <p:nvPr/>
        </p:nvCxnSpPr>
        <p:spPr>
          <a:xfrm rot="16200000" flipH="1">
            <a:off x="3124200" y="2971800"/>
            <a:ext cx="228600" cy="2286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0"/>
          </p:nvPr>
        </p:nvSpPr>
        <p:spPr/>
        <p:txBody>
          <a:bodyPr/>
          <a:lstStyle/>
          <a:p>
            <a:fld id="{46D7A3A9-117E-4EF5-82A3-3CC7D0AB76B5}" type="slidenum">
              <a:rPr lang="en-US" smtClean="0"/>
              <a:pPr/>
              <a:t>5</a:t>
            </a:fld>
            <a:endParaRPr lang="en-US" dirty="0"/>
          </a:p>
        </p:txBody>
      </p:sp>
      <p:sp>
        <p:nvSpPr>
          <p:cNvPr id="13" name="Footer Placeholder 12"/>
          <p:cNvSpPr>
            <a:spLocks noGrp="1"/>
          </p:cNvSpPr>
          <p:nvPr>
            <p:ph type="ftr" sz="quarter" idx="11"/>
          </p:nvPr>
        </p:nvSpPr>
        <p:spPr/>
        <p:txBody>
          <a:bodyPr/>
          <a:lstStyle/>
          <a:p>
            <a:r>
              <a:rPr lang="en-US" smtClean="0"/>
              <a:t>Project X - April 2012</a:t>
            </a:r>
            <a:endParaRPr lang="en-US" dirty="0"/>
          </a:p>
        </p:txBody>
      </p:sp>
      <p:sp>
        <p:nvSpPr>
          <p:cNvPr id="14" name="Rectangular Callout 13"/>
          <p:cNvSpPr/>
          <p:nvPr/>
        </p:nvSpPr>
        <p:spPr>
          <a:xfrm>
            <a:off x="5257800" y="2286000"/>
            <a:ext cx="838200" cy="384958"/>
          </a:xfrm>
          <a:prstGeom prst="wedgeRectCallout">
            <a:avLst>
              <a:gd name="adj1" fmla="val -204316"/>
              <a:gd name="adj2" fmla="val 178084"/>
            </a:avLst>
          </a:prstGeom>
          <a:solidFill>
            <a:srgbClr val="F2F2F2">
              <a:alpha val="7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ESTB</a:t>
            </a:r>
            <a:endParaRPr lang="en-US" dirty="0">
              <a:solidFill>
                <a:schemeClr val="tx1"/>
              </a:solidFill>
            </a:endParaRPr>
          </a:p>
        </p:txBody>
      </p:sp>
      <p:sp>
        <p:nvSpPr>
          <p:cNvPr id="15" name="Rectangular Callout 14"/>
          <p:cNvSpPr/>
          <p:nvPr/>
        </p:nvSpPr>
        <p:spPr>
          <a:xfrm>
            <a:off x="4419600" y="1447800"/>
            <a:ext cx="956954" cy="306780"/>
          </a:xfrm>
          <a:prstGeom prst="wedgeRectCallout">
            <a:avLst>
              <a:gd name="adj1" fmla="val -95833"/>
              <a:gd name="adj2" fmla="val 214727"/>
            </a:avLst>
          </a:prstGeom>
          <a:solidFill>
            <a:srgbClr val="F2F2F2">
              <a:alpha val="7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ASTA</a:t>
            </a:r>
            <a:endParaRPr lang="en-US"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754" y="152400"/>
            <a:ext cx="8839200" cy="762000"/>
          </a:xfrm>
        </p:spPr>
        <p:txBody>
          <a:bodyPr>
            <a:noAutofit/>
          </a:bodyPr>
          <a:lstStyle/>
          <a:p>
            <a:pPr algn="l"/>
            <a:r>
              <a:rPr lang="en-US" sz="2800" dirty="0" smtClean="0"/>
              <a:t>An Example:  Atomic-Resolution Imaging of Nano-structured Periodic and Non-Periodic Objects</a:t>
            </a:r>
            <a:endParaRPr lang="en-US" sz="2800" dirty="0"/>
          </a:p>
        </p:txBody>
      </p:sp>
      <p:pic>
        <p:nvPicPr>
          <p:cNvPr id="8" name="lcls_smi.wmv">
            <a:hlinkClick r:id="" action="ppaction://media"/>
          </p:cNvPr>
          <p:cNvPicPr>
            <a:picLocks noRot="1" noChangeAspect="1"/>
          </p:cNvPicPr>
          <p:nvPr>
            <a:videoFile r:link="rId1"/>
          </p:nvPr>
        </p:nvPicPr>
        <p:blipFill>
          <a:blip r:embed="rId3" cstate="email"/>
          <a:stretch>
            <a:fillRect/>
          </a:stretch>
        </p:blipFill>
        <p:spPr>
          <a:xfrm>
            <a:off x="905133" y="1142999"/>
            <a:ext cx="7283278" cy="4855519"/>
          </a:xfrm>
          <a:prstGeom prst="rect">
            <a:avLst/>
          </a:prstGeom>
        </p:spPr>
      </p:pic>
      <p:pic>
        <p:nvPicPr>
          <p:cNvPr id="13314" name="Picture 2"/>
          <p:cNvPicPr>
            <a:picLocks noChangeAspect="1" noChangeArrowheads="1"/>
          </p:cNvPicPr>
          <p:nvPr/>
        </p:nvPicPr>
        <p:blipFill>
          <a:blip r:embed="rId4" cstate="email"/>
          <a:srcRect/>
          <a:stretch>
            <a:fillRect/>
          </a:stretch>
        </p:blipFill>
        <p:spPr bwMode="auto">
          <a:xfrm>
            <a:off x="955590" y="1145060"/>
            <a:ext cx="6911545" cy="4841237"/>
          </a:xfrm>
          <a:prstGeom prst="rect">
            <a:avLst/>
          </a:prstGeom>
          <a:noFill/>
          <a:ln w="9525">
            <a:noFill/>
            <a:miter lim="800000"/>
            <a:headEnd/>
            <a:tailEnd/>
          </a:ln>
        </p:spPr>
      </p:pic>
      <p:sp>
        <p:nvSpPr>
          <p:cNvPr id="6" name="TextBox 5"/>
          <p:cNvSpPr txBox="1"/>
          <p:nvPr/>
        </p:nvSpPr>
        <p:spPr>
          <a:xfrm>
            <a:off x="1676400" y="6096000"/>
            <a:ext cx="6118983" cy="646331"/>
          </a:xfrm>
          <a:prstGeom prst="rect">
            <a:avLst/>
          </a:prstGeom>
          <a:noFill/>
        </p:spPr>
        <p:txBody>
          <a:bodyPr wrap="none" rtlCol="0">
            <a:spAutoFit/>
          </a:bodyPr>
          <a:lstStyle/>
          <a:p>
            <a:r>
              <a:rPr lang="en-US" dirty="0" smtClean="0"/>
              <a:t>Hit rate: 5%– 30%  </a:t>
            </a:r>
            <a:r>
              <a:rPr lang="en-US" dirty="0" smtClean="0">
                <a:sym typeface="Symbol"/>
              </a:rPr>
              <a:t>  </a:t>
            </a:r>
            <a:r>
              <a:rPr lang="en-US" dirty="0" smtClean="0"/>
              <a:t>use multi bunch mode 10-100nsec </a:t>
            </a:r>
          </a:p>
          <a:p>
            <a:r>
              <a:rPr lang="en-US" dirty="0" smtClean="0"/>
              <a:t>separation </a:t>
            </a:r>
            <a:endParaRPr lang="en-US" dirty="0"/>
          </a:p>
        </p:txBody>
      </p:sp>
      <p:sp>
        <p:nvSpPr>
          <p:cNvPr id="7" name="TextBox 6"/>
          <p:cNvSpPr txBox="1"/>
          <p:nvPr/>
        </p:nvSpPr>
        <p:spPr>
          <a:xfrm rot="5400000">
            <a:off x="6702797" y="3127003"/>
            <a:ext cx="3852337" cy="646331"/>
          </a:xfrm>
          <a:prstGeom prst="rect">
            <a:avLst/>
          </a:prstGeom>
          <a:noFill/>
        </p:spPr>
        <p:txBody>
          <a:bodyPr wrap="none" rtlCol="0">
            <a:spAutoFit/>
          </a:bodyPr>
          <a:lstStyle/>
          <a:p>
            <a:r>
              <a:rPr lang="en-US" dirty="0" smtClean="0"/>
              <a:t>V=10-100 m/sec = 10-100 nm/</a:t>
            </a:r>
            <a:r>
              <a:rPr lang="en-US" dirty="0" err="1" smtClean="0"/>
              <a:t>nsec</a:t>
            </a:r>
            <a:r>
              <a:rPr lang="en-US" dirty="0" smtClean="0"/>
              <a:t> </a:t>
            </a:r>
          </a:p>
          <a:p>
            <a:r>
              <a:rPr lang="en-US" dirty="0" smtClean="0">
                <a:sym typeface="Symbol"/>
              </a:rPr>
              <a:t>                         ~1 </a:t>
            </a:r>
            <a:r>
              <a:rPr lang="en-US" dirty="0" err="1" smtClean="0">
                <a:sym typeface="Symbol"/>
              </a:rPr>
              <a:t>diam</a:t>
            </a:r>
            <a:r>
              <a:rPr lang="en-US" dirty="0" smtClean="0">
                <a:sym typeface="Symbol"/>
              </a:rPr>
              <a:t> /10 </a:t>
            </a:r>
            <a:r>
              <a:rPr lang="en-US" dirty="0" err="1" smtClean="0">
                <a:sym typeface="Symbol"/>
              </a:rPr>
              <a:t>nsec</a:t>
            </a:r>
            <a:endParaRPr lang="en-US" dirty="0"/>
          </a:p>
        </p:txBody>
      </p:sp>
      <p:sp>
        <p:nvSpPr>
          <p:cNvPr id="9" name="Slide Number Placeholder 8"/>
          <p:cNvSpPr>
            <a:spLocks noGrp="1"/>
          </p:cNvSpPr>
          <p:nvPr>
            <p:ph type="sldNum" sz="quarter" idx="10"/>
          </p:nvPr>
        </p:nvSpPr>
        <p:spPr/>
        <p:txBody>
          <a:bodyPr/>
          <a:lstStyle/>
          <a:p>
            <a:fld id="{46D7A3A9-117E-4EF5-82A3-3CC7D0AB76B5}" type="slidenum">
              <a:rPr lang="en-US" smtClean="0"/>
              <a:pPr/>
              <a:t>6</a:t>
            </a:fld>
            <a:endParaRPr lang="en-US" dirty="0"/>
          </a:p>
        </p:txBody>
      </p:sp>
      <p:sp>
        <p:nvSpPr>
          <p:cNvPr id="10" name="Footer Placeholder 9"/>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lstStyle/>
          <a:p>
            <a:r>
              <a:rPr lang="en-US" sz="2400" smtClean="0"/>
              <a:t>Beyond HEP: The SLAC Multi-Program Environment</a:t>
            </a:r>
            <a:endParaRPr lang="en-US" smtClean="0"/>
          </a:p>
        </p:txBody>
      </p:sp>
      <p:sp>
        <p:nvSpPr>
          <p:cNvPr id="13315" name="Text Placeholder 5"/>
          <p:cNvSpPr>
            <a:spLocks noGrp="1"/>
          </p:cNvSpPr>
          <p:nvPr>
            <p:ph type="body" idx="1"/>
          </p:nvPr>
        </p:nvSpPr>
        <p:spPr>
          <a:xfrm>
            <a:off x="0" y="1905000"/>
            <a:ext cx="2436813" cy="639763"/>
          </a:xfrm>
        </p:spPr>
        <p:txBody>
          <a:bodyPr/>
          <a:lstStyle/>
          <a:p>
            <a:r>
              <a:rPr lang="en-US" dirty="0" smtClean="0">
                <a:solidFill>
                  <a:srgbClr val="7030A0"/>
                </a:solidFill>
              </a:rPr>
              <a:t>PPA </a:t>
            </a:r>
          </a:p>
        </p:txBody>
      </p:sp>
      <p:sp>
        <p:nvSpPr>
          <p:cNvPr id="13316" name="Content Placeholder 6"/>
          <p:cNvSpPr>
            <a:spLocks noGrp="1"/>
          </p:cNvSpPr>
          <p:nvPr>
            <p:ph sz="half" idx="2"/>
          </p:nvPr>
        </p:nvSpPr>
        <p:spPr>
          <a:xfrm>
            <a:off x="0" y="2514600"/>
            <a:ext cx="3121025" cy="3951288"/>
          </a:xfrm>
        </p:spPr>
        <p:txBody>
          <a:bodyPr/>
          <a:lstStyle/>
          <a:p>
            <a:r>
              <a:rPr lang="en-US" dirty="0" smtClean="0">
                <a:solidFill>
                  <a:srgbClr val="7030A0"/>
                </a:solidFill>
              </a:rPr>
              <a:t>Detector R&amp;D</a:t>
            </a:r>
          </a:p>
          <a:p>
            <a:r>
              <a:rPr lang="en-US" dirty="0" smtClean="0">
                <a:solidFill>
                  <a:srgbClr val="7030A0"/>
                </a:solidFill>
              </a:rPr>
              <a:t>Computing </a:t>
            </a:r>
          </a:p>
          <a:p>
            <a:r>
              <a:rPr lang="en-US" dirty="0" smtClean="0">
                <a:solidFill>
                  <a:srgbClr val="7030A0"/>
                </a:solidFill>
              </a:rPr>
              <a:t>Data acquisition &amp; management</a:t>
            </a:r>
          </a:p>
        </p:txBody>
      </p:sp>
      <p:sp>
        <p:nvSpPr>
          <p:cNvPr id="13317" name="Text Placeholder 7"/>
          <p:cNvSpPr>
            <a:spLocks noGrp="1"/>
          </p:cNvSpPr>
          <p:nvPr>
            <p:ph type="body" sz="quarter" idx="3"/>
          </p:nvPr>
        </p:nvSpPr>
        <p:spPr>
          <a:xfrm>
            <a:off x="3048000" y="1905000"/>
            <a:ext cx="2438400" cy="639763"/>
          </a:xfrm>
        </p:spPr>
        <p:txBody>
          <a:bodyPr/>
          <a:lstStyle/>
          <a:p>
            <a:r>
              <a:rPr lang="en-US" smtClean="0"/>
              <a:t>AD</a:t>
            </a:r>
          </a:p>
        </p:txBody>
      </p:sp>
      <p:sp>
        <p:nvSpPr>
          <p:cNvPr id="13318" name="Content Placeholder 8"/>
          <p:cNvSpPr>
            <a:spLocks noGrp="1"/>
          </p:cNvSpPr>
          <p:nvPr>
            <p:ph sz="quarter" idx="4"/>
          </p:nvPr>
        </p:nvSpPr>
        <p:spPr>
          <a:xfrm>
            <a:off x="3048000" y="2544763"/>
            <a:ext cx="3124200" cy="3951287"/>
          </a:xfrm>
        </p:spPr>
        <p:txBody>
          <a:bodyPr/>
          <a:lstStyle/>
          <a:p>
            <a:r>
              <a:rPr lang="en-US" smtClean="0"/>
              <a:t>Beam Dynamics</a:t>
            </a:r>
          </a:p>
          <a:p>
            <a:r>
              <a:rPr lang="en-US" smtClean="0"/>
              <a:t>Technology infrastructure </a:t>
            </a:r>
          </a:p>
          <a:p>
            <a:r>
              <a:rPr lang="en-US" smtClean="0"/>
              <a:t>Test Facilities</a:t>
            </a:r>
          </a:p>
          <a:p>
            <a:r>
              <a:rPr lang="en-US" smtClean="0"/>
              <a:t>Research on future colliders</a:t>
            </a:r>
          </a:p>
          <a:p>
            <a:r>
              <a:rPr lang="en-US" smtClean="0"/>
              <a:t>Computation</a:t>
            </a:r>
          </a:p>
        </p:txBody>
      </p:sp>
      <p:sp>
        <p:nvSpPr>
          <p:cNvPr id="4" name="Slide Number Placeholder 3"/>
          <p:cNvSpPr>
            <a:spLocks noGrp="1"/>
          </p:cNvSpPr>
          <p:nvPr>
            <p:ph type="sldNum" sz="quarter" idx="11"/>
          </p:nvPr>
        </p:nvSpPr>
        <p:spPr>
          <a:xfrm>
            <a:off x="6553200" y="6203950"/>
            <a:ext cx="1676400" cy="365125"/>
          </a:xfrm>
        </p:spPr>
        <p:txBody>
          <a:bodyPr/>
          <a:lstStyle/>
          <a:p>
            <a:pPr algn="ctr">
              <a:defRPr/>
            </a:pPr>
            <a:fld id="{1906B449-9103-418A-A983-B436EEF49E42}" type="slidenum">
              <a:rPr lang="en-US" smtClean="0"/>
              <a:pPr algn="ctr">
                <a:defRPr/>
              </a:pPr>
              <a:t>7</a:t>
            </a:fld>
            <a:endParaRPr lang="en-US" dirty="0"/>
          </a:p>
        </p:txBody>
      </p:sp>
      <p:sp>
        <p:nvSpPr>
          <p:cNvPr id="5" name="Footer Placeholder 4"/>
          <p:cNvSpPr>
            <a:spLocks noGrp="1"/>
          </p:cNvSpPr>
          <p:nvPr>
            <p:ph type="ftr" sz="quarter" idx="10"/>
          </p:nvPr>
        </p:nvSpPr>
        <p:spPr>
          <a:xfrm>
            <a:off x="2743200" y="6324600"/>
            <a:ext cx="3657600" cy="365125"/>
          </a:xfrm>
        </p:spPr>
        <p:txBody>
          <a:bodyPr/>
          <a:lstStyle/>
          <a:p>
            <a:pPr algn="r">
              <a:defRPr/>
            </a:pPr>
            <a:r>
              <a:rPr lang="en-US" smtClean="0"/>
              <a:t>Project X - April 2012</a:t>
            </a:r>
            <a:endParaRPr lang="en-US" dirty="0"/>
          </a:p>
        </p:txBody>
      </p:sp>
      <p:sp>
        <p:nvSpPr>
          <p:cNvPr id="13" name="Text Placeholder 7"/>
          <p:cNvSpPr txBox="1">
            <a:spLocks/>
          </p:cNvSpPr>
          <p:nvPr/>
        </p:nvSpPr>
        <p:spPr bwMode="auto">
          <a:xfrm>
            <a:off x="6629400" y="1905000"/>
            <a:ext cx="2514600" cy="639763"/>
          </a:xfrm>
          <a:prstGeom prst="rect">
            <a:avLst/>
          </a:prstGeom>
          <a:noFill/>
          <a:ln w="9525">
            <a:noFill/>
            <a:miter lim="800000"/>
            <a:headEnd/>
            <a:tailEnd/>
          </a:ln>
        </p:spPr>
        <p:txBody>
          <a:bodyPr anchor="b"/>
          <a:lstStyle/>
          <a:p>
            <a:pPr eaLnBrk="0" hangingPunct="0">
              <a:spcBef>
                <a:spcPct val="20000"/>
              </a:spcBef>
              <a:buClr>
                <a:srgbClr val="990000"/>
              </a:buClr>
              <a:buSzPct val="85000"/>
              <a:buFont typeface="Wingdings" pitchFamily="2" charset="2"/>
              <a:buNone/>
              <a:defRPr/>
            </a:pPr>
            <a:r>
              <a:rPr lang="en-US" sz="2400" b="1" kern="0" dirty="0">
                <a:solidFill>
                  <a:srgbClr val="0070C0"/>
                </a:solidFill>
                <a:latin typeface="+mn-lt"/>
              </a:rPr>
              <a:t>LCLS,SSRL &amp; Photon Science</a:t>
            </a:r>
          </a:p>
        </p:txBody>
      </p:sp>
      <p:sp>
        <p:nvSpPr>
          <p:cNvPr id="14" name="Content Placeholder 8"/>
          <p:cNvSpPr txBox="1">
            <a:spLocks/>
          </p:cNvSpPr>
          <p:nvPr/>
        </p:nvSpPr>
        <p:spPr bwMode="auto">
          <a:xfrm>
            <a:off x="6477000" y="2514600"/>
            <a:ext cx="2514600" cy="3951288"/>
          </a:xfrm>
          <a:prstGeom prst="rect">
            <a:avLst/>
          </a:prstGeom>
          <a:noFill/>
          <a:ln w="9525">
            <a:noFill/>
            <a:miter lim="800000"/>
            <a:headEnd/>
            <a:tailEnd/>
          </a:ln>
        </p:spPr>
        <p:txBody>
          <a:bodyPr/>
          <a:lstStyle/>
          <a:p>
            <a:pPr marL="342900" indent="-342900" eaLnBrk="0" hangingPunct="0">
              <a:spcBef>
                <a:spcPct val="20000"/>
              </a:spcBef>
              <a:buClr>
                <a:srgbClr val="990000"/>
              </a:buClr>
              <a:buSzPct val="85000"/>
              <a:buFont typeface="Wingdings" pitchFamily="2" charset="2"/>
              <a:buChar char="§"/>
              <a:defRPr/>
            </a:pPr>
            <a:r>
              <a:rPr lang="en-US" kern="0" dirty="0">
                <a:solidFill>
                  <a:srgbClr val="0070C0"/>
                </a:solidFill>
                <a:latin typeface="+mn-lt"/>
              </a:rPr>
              <a:t>LCLS Operations</a:t>
            </a:r>
          </a:p>
          <a:p>
            <a:pPr marL="342900" indent="-342900" eaLnBrk="0" hangingPunct="0">
              <a:spcBef>
                <a:spcPct val="20000"/>
              </a:spcBef>
              <a:buClr>
                <a:srgbClr val="990000"/>
              </a:buClr>
              <a:buSzPct val="85000"/>
              <a:buFont typeface="Wingdings" pitchFamily="2" charset="2"/>
              <a:buChar char="§"/>
              <a:defRPr/>
            </a:pPr>
            <a:r>
              <a:rPr lang="en-US" kern="0" dirty="0">
                <a:solidFill>
                  <a:srgbClr val="0070C0"/>
                </a:solidFill>
                <a:latin typeface="+mn-lt"/>
              </a:rPr>
              <a:t>LCLS Experiments</a:t>
            </a:r>
          </a:p>
          <a:p>
            <a:pPr marL="800100" lvl="1" indent="-342900" eaLnBrk="0" hangingPunct="0">
              <a:spcBef>
                <a:spcPct val="20000"/>
              </a:spcBef>
              <a:buClr>
                <a:srgbClr val="990000"/>
              </a:buClr>
              <a:buSzPct val="85000"/>
              <a:buFont typeface="Wingdings" pitchFamily="2" charset="2"/>
              <a:buChar char="§"/>
              <a:defRPr/>
            </a:pPr>
            <a:r>
              <a:rPr lang="en-US" kern="0" dirty="0">
                <a:solidFill>
                  <a:srgbClr val="0070C0"/>
                </a:solidFill>
                <a:latin typeface="+mn-lt"/>
              </a:rPr>
              <a:t>Data acquisition</a:t>
            </a:r>
          </a:p>
          <a:p>
            <a:pPr marL="800100" lvl="1" indent="-342900" eaLnBrk="0" hangingPunct="0">
              <a:spcBef>
                <a:spcPct val="20000"/>
              </a:spcBef>
              <a:buClr>
                <a:srgbClr val="990000"/>
              </a:buClr>
              <a:buSzPct val="85000"/>
              <a:buFont typeface="Wingdings" pitchFamily="2" charset="2"/>
              <a:buChar char="§"/>
              <a:defRPr/>
            </a:pPr>
            <a:r>
              <a:rPr lang="en-US" kern="0" dirty="0">
                <a:solidFill>
                  <a:srgbClr val="0070C0"/>
                </a:solidFill>
                <a:latin typeface="+mn-lt"/>
              </a:rPr>
              <a:t>Data storage</a:t>
            </a:r>
          </a:p>
          <a:p>
            <a:pPr marL="342900" indent="-342900" eaLnBrk="0" hangingPunct="0">
              <a:spcBef>
                <a:spcPct val="20000"/>
              </a:spcBef>
              <a:buClr>
                <a:srgbClr val="990000"/>
              </a:buClr>
              <a:buSzPct val="85000"/>
              <a:buFont typeface="Wingdings" pitchFamily="2" charset="2"/>
              <a:buChar char="§"/>
              <a:defRPr/>
            </a:pPr>
            <a:r>
              <a:rPr lang="en-US" kern="0" dirty="0">
                <a:solidFill>
                  <a:srgbClr val="0070C0"/>
                </a:solidFill>
                <a:latin typeface="+mn-lt"/>
              </a:rPr>
              <a:t>High brightness beams</a:t>
            </a:r>
          </a:p>
          <a:p>
            <a:pPr marL="342900" indent="-342900" eaLnBrk="0" hangingPunct="0">
              <a:spcBef>
                <a:spcPct val="20000"/>
              </a:spcBef>
              <a:buClr>
                <a:srgbClr val="990000"/>
              </a:buClr>
              <a:buSzPct val="85000"/>
              <a:buFont typeface="Wingdings" pitchFamily="2" charset="2"/>
              <a:buChar char="§"/>
              <a:defRPr/>
            </a:pPr>
            <a:r>
              <a:rPr lang="en-US" kern="0" dirty="0">
                <a:solidFill>
                  <a:srgbClr val="0070C0"/>
                </a:solidFill>
                <a:latin typeface="+mn-lt"/>
              </a:rPr>
              <a:t>Low </a:t>
            </a:r>
            <a:r>
              <a:rPr lang="en-US" kern="0" dirty="0" err="1">
                <a:solidFill>
                  <a:srgbClr val="0070C0"/>
                </a:solidFill>
                <a:latin typeface="+mn-lt"/>
              </a:rPr>
              <a:t>Emittance</a:t>
            </a:r>
            <a:r>
              <a:rPr lang="en-US" kern="0" dirty="0">
                <a:solidFill>
                  <a:srgbClr val="0070C0"/>
                </a:solidFill>
                <a:latin typeface="+mn-lt"/>
              </a:rPr>
              <a:t> Beam Acceleration</a:t>
            </a:r>
          </a:p>
          <a:p>
            <a:pPr marL="342900" indent="-342900" eaLnBrk="0" hangingPunct="0">
              <a:spcBef>
                <a:spcPct val="20000"/>
              </a:spcBef>
              <a:buClr>
                <a:srgbClr val="990000"/>
              </a:buClr>
              <a:buSzPct val="85000"/>
              <a:buFont typeface="Wingdings" pitchFamily="2" charset="2"/>
              <a:buChar char="§"/>
              <a:defRPr/>
            </a:pPr>
            <a:r>
              <a:rPr lang="en-US" dirty="0">
                <a:solidFill>
                  <a:srgbClr val="0070C0"/>
                </a:solidFill>
              </a:rPr>
              <a:t>New light source concepts</a:t>
            </a:r>
          </a:p>
          <a:p>
            <a:pPr marL="342900" indent="-342900" eaLnBrk="0" hangingPunct="0">
              <a:spcBef>
                <a:spcPct val="20000"/>
              </a:spcBef>
              <a:buClr>
                <a:srgbClr val="990000"/>
              </a:buClr>
              <a:buSzPct val="85000"/>
              <a:buFont typeface="Wingdings" pitchFamily="2" charset="2"/>
              <a:buChar char="§"/>
              <a:defRPr/>
            </a:pPr>
            <a:endParaRPr lang="en-US" kern="0" dirty="0">
              <a:solidFill>
                <a:srgbClr val="0070C0"/>
              </a:solidFill>
              <a:latin typeface="+mn-lt"/>
            </a:endParaRPr>
          </a:p>
          <a:p>
            <a:pPr marL="342900" indent="-342900" eaLnBrk="0" hangingPunct="0">
              <a:spcBef>
                <a:spcPct val="20000"/>
              </a:spcBef>
              <a:buClr>
                <a:srgbClr val="990000"/>
              </a:buClr>
              <a:buSzPct val="85000"/>
              <a:buFont typeface="Wingdings" pitchFamily="2" charset="2"/>
              <a:buChar char="§"/>
              <a:defRPr/>
            </a:pPr>
            <a:endParaRPr lang="en-US" kern="0" dirty="0">
              <a:solidFill>
                <a:srgbClr val="0070C0"/>
              </a:solidFill>
              <a:latin typeface="+mn-lt"/>
            </a:endParaRPr>
          </a:p>
        </p:txBody>
      </p:sp>
      <p:sp>
        <p:nvSpPr>
          <p:cNvPr id="17" name="Right Arrow 16"/>
          <p:cNvSpPr/>
          <p:nvPr/>
        </p:nvSpPr>
        <p:spPr>
          <a:xfrm>
            <a:off x="0" y="1295400"/>
            <a:ext cx="6477000" cy="1295400"/>
          </a:xfrm>
          <a:prstGeom prst="rightArrow">
            <a:avLst/>
          </a:prstGeom>
          <a:solidFill>
            <a:schemeClr val="accent2">
              <a:lumMod val="40000"/>
              <a:lumOff val="6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10800000">
            <a:off x="1828800" y="5181600"/>
            <a:ext cx="4648200" cy="1219200"/>
          </a:xfrm>
          <a:prstGeom prst="rightArrow">
            <a:avLst/>
          </a:prstGeom>
          <a:solidFill>
            <a:schemeClr val="accent2">
              <a:lumMod val="40000"/>
              <a:lumOff val="6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…and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ppt_x</p:attrName>
                                        </p:attrNameLst>
                                      </p:cBhvr>
                                      <p:tavLst>
                                        <p:tav tm="0">
                                          <p:val>
                                            <p:strVal val="#ppt_x-.2"/>
                                          </p:val>
                                        </p:tav>
                                        <p:tav tm="100000">
                                          <p:val>
                                            <p:strVal val="#ppt_x"/>
                                          </p:val>
                                        </p:tav>
                                      </p:tavLst>
                                    </p:anim>
                                    <p:anim calcmode="lin" valueType="num">
                                      <p:cBhvr>
                                        <p:cTn id="8"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2000"/>
                                        <p:tgtEl>
                                          <p:spTgt spid="17"/>
                                        </p:tgtEl>
                                      </p:cBhvr>
                                    </p:animEffect>
                                  </p:childTnLst>
                                </p:cTn>
                              </p:par>
                            </p:childTnLst>
                          </p:cTn>
                        </p:par>
                        <p:par>
                          <p:cTn id="10" fill="hold">
                            <p:stCondLst>
                              <p:cond delay="7000"/>
                            </p:stCondLst>
                            <p:childTnLst>
                              <p:par>
                                <p:cTn id="11" presetID="29"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ppt_x</p:attrName>
                                        </p:attrNameLst>
                                      </p:cBhvr>
                                      <p:tavLst>
                                        <p:tav tm="0">
                                          <p:val>
                                            <p:strVal val="#ppt_x-.2"/>
                                          </p:val>
                                        </p:tav>
                                        <p:tav tm="100000">
                                          <p:val>
                                            <p:strVal val="#ppt_x"/>
                                          </p:val>
                                        </p:tav>
                                      </p:tavLst>
                                    </p:anim>
                                    <p:anim calcmode="lin" valueType="num">
                                      <p:cBhvr>
                                        <p:cTn id="1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Maintain our status as the Premier Accelerator Laboratory</a:t>
            </a:r>
            <a:endParaRPr lang="en-US" dirty="0"/>
          </a:p>
        </p:txBody>
      </p:sp>
      <p:sp>
        <p:nvSpPr>
          <p:cNvPr id="3" name="Content Placeholder 2"/>
          <p:cNvSpPr>
            <a:spLocks noGrp="1"/>
          </p:cNvSpPr>
          <p:nvPr>
            <p:ph idx="1"/>
          </p:nvPr>
        </p:nvSpPr>
        <p:spPr>
          <a:xfrm>
            <a:off x="2895600" y="1066800"/>
            <a:ext cx="5791200" cy="1981200"/>
          </a:xfrm>
        </p:spPr>
        <p:txBody>
          <a:bodyPr/>
          <a:lstStyle/>
          <a:p>
            <a:r>
              <a:rPr lang="en-US" sz="1800" dirty="0" smtClean="0"/>
              <a:t>SLAC accelerator research key to our future</a:t>
            </a:r>
          </a:p>
          <a:p>
            <a:pPr lvl="1"/>
            <a:r>
              <a:rPr lang="en-US" sz="1400" dirty="0" smtClean="0"/>
              <a:t>World leaders in FEL R&amp;D</a:t>
            </a:r>
          </a:p>
          <a:p>
            <a:pPr lvl="1"/>
            <a:r>
              <a:rPr lang="en-US" sz="1400" dirty="0" smtClean="0"/>
              <a:t>World leader in Advanced Accelerator R&amp;D. Provide facilities but also perform science</a:t>
            </a:r>
          </a:p>
          <a:p>
            <a:pPr lvl="1"/>
            <a:r>
              <a:rPr lang="en-US" sz="1400" dirty="0" smtClean="0"/>
              <a:t>World leader in High Power RF and NC </a:t>
            </a:r>
            <a:r>
              <a:rPr lang="en-US" sz="1400" dirty="0" err="1" smtClean="0"/>
              <a:t>Linac</a:t>
            </a:r>
            <a:r>
              <a:rPr lang="en-US" sz="1400" dirty="0" smtClean="0"/>
              <a:t> Design and construction</a:t>
            </a:r>
          </a:p>
          <a:p>
            <a:r>
              <a:rPr lang="en-US" sz="1800" dirty="0" smtClean="0"/>
              <a:t>Goal to provide accelerator technology to SLAC and the nation</a:t>
            </a:r>
          </a:p>
          <a:p>
            <a:endParaRPr lang="en-US" sz="1600"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
        <p:nvSpPr>
          <p:cNvPr id="7" name="TextBox 6"/>
          <p:cNvSpPr txBox="1"/>
          <p:nvPr/>
        </p:nvSpPr>
        <p:spPr>
          <a:xfrm>
            <a:off x="4449743" y="3429000"/>
            <a:ext cx="1341457" cy="523220"/>
          </a:xfrm>
          <a:prstGeom prst="rect">
            <a:avLst/>
          </a:prstGeom>
          <a:noFill/>
        </p:spPr>
        <p:txBody>
          <a:bodyPr wrap="none" rtlCol="0">
            <a:spAutoFit/>
          </a:bodyPr>
          <a:lstStyle/>
          <a:p>
            <a:r>
              <a:rPr lang="en-US" sz="2800" dirty="0" smtClean="0">
                <a:solidFill>
                  <a:schemeClr val="accent2"/>
                </a:solidFill>
              </a:rPr>
              <a:t>FACET</a:t>
            </a:r>
            <a:endParaRPr lang="en-US" sz="2800" dirty="0">
              <a:solidFill>
                <a:schemeClr val="accent2"/>
              </a:solidFill>
            </a:endParaRPr>
          </a:p>
        </p:txBody>
      </p:sp>
      <p:pic>
        <p:nvPicPr>
          <p:cNvPr id="8" name="Picture 2"/>
          <p:cNvPicPr>
            <a:picLocks noChangeAspect="1" noChangeArrowheads="1"/>
          </p:cNvPicPr>
          <p:nvPr/>
        </p:nvPicPr>
        <p:blipFill>
          <a:blip r:embed="rId2" cstate="email"/>
          <a:srcRect/>
          <a:stretch>
            <a:fillRect/>
          </a:stretch>
        </p:blipFill>
        <p:spPr bwMode="auto">
          <a:xfrm>
            <a:off x="6096000" y="3364230"/>
            <a:ext cx="2013585" cy="3493770"/>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email"/>
          <a:srcRect/>
          <a:stretch>
            <a:fillRect/>
          </a:stretch>
        </p:blipFill>
        <p:spPr bwMode="auto">
          <a:xfrm>
            <a:off x="4191000" y="3962400"/>
            <a:ext cx="1950720" cy="1524000"/>
          </a:xfrm>
          <a:prstGeom prst="rect">
            <a:avLst/>
          </a:prstGeom>
          <a:noFill/>
          <a:ln w="9525">
            <a:noFill/>
            <a:miter lim="800000"/>
            <a:headEnd/>
            <a:tailEnd/>
          </a:ln>
          <a:effectLst/>
        </p:spPr>
      </p:pic>
      <p:sp>
        <p:nvSpPr>
          <p:cNvPr id="10" name="Content Placeholder 2"/>
          <p:cNvSpPr txBox="1">
            <a:spLocks/>
          </p:cNvSpPr>
          <p:nvPr/>
        </p:nvSpPr>
        <p:spPr bwMode="auto">
          <a:xfrm>
            <a:off x="228600" y="5486400"/>
            <a:ext cx="3352800" cy="5334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tabLst/>
              <a:defRPr/>
            </a:pPr>
            <a:r>
              <a:rPr lang="en-US" sz="2000" kern="0" dirty="0" err="1" smtClean="0">
                <a:solidFill>
                  <a:srgbClr val="000000"/>
                </a:solidFill>
                <a:latin typeface="+mn-lt"/>
              </a:rPr>
              <a:t>Tcav</a:t>
            </a:r>
            <a:r>
              <a:rPr lang="en-US" sz="2000" kern="0" dirty="0" smtClean="0">
                <a:solidFill>
                  <a:srgbClr val="000000"/>
                </a:solidFill>
                <a:latin typeface="+mn-lt"/>
              </a:rPr>
              <a:t>- is working nicely</a:t>
            </a:r>
            <a:r>
              <a:rPr kumimoji="0" lang="en-US" sz="2400" b="0" i="0" u="none" strike="noStrike" kern="0" cap="none" spc="0" normalizeH="0" baseline="0" noProof="0" dirty="0" smtClean="0">
                <a:ln>
                  <a:noFill/>
                </a:ln>
                <a:solidFill>
                  <a:srgbClr val="000000"/>
                </a:solidFill>
                <a:effectLst/>
                <a:uLnTx/>
                <a:uFillTx/>
                <a:latin typeface="+mn-lt"/>
                <a:ea typeface="+mn-ea"/>
                <a:cs typeface="+mn-cs"/>
              </a:rPr>
              <a:t>	</a:t>
            </a:r>
            <a:endParaRPr lang="en-US" sz="1200" dirty="0" smtClean="0">
              <a:solidFill>
                <a:srgbClr val="000000"/>
              </a:solidFill>
              <a:latin typeface="+mn-lt"/>
            </a:endParaRPr>
          </a:p>
          <a:p>
            <a:pPr marL="342900" indent="-342900" eaLnBrk="0" hangingPunct="0">
              <a:spcBef>
                <a:spcPts val="800"/>
              </a:spcBef>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p:txBody>
      </p:sp>
      <p:pic>
        <p:nvPicPr>
          <p:cNvPr id="11" name="Picture 5" descr="4.tif"/>
          <p:cNvPicPr>
            <a:picLocks noChangeAspect="1"/>
          </p:cNvPicPr>
          <p:nvPr/>
        </p:nvPicPr>
        <p:blipFill>
          <a:blip r:embed="rId4" cstate="email"/>
          <a:srcRect/>
          <a:stretch>
            <a:fillRect/>
          </a:stretch>
        </p:blipFill>
        <p:spPr bwMode="auto">
          <a:xfrm>
            <a:off x="304800" y="3581400"/>
            <a:ext cx="2667000" cy="2000250"/>
          </a:xfrm>
          <a:prstGeom prst="rect">
            <a:avLst/>
          </a:prstGeom>
          <a:noFill/>
          <a:ln w="9525">
            <a:noFill/>
            <a:miter lim="800000"/>
            <a:headEnd/>
            <a:tailEnd/>
          </a:ln>
        </p:spPr>
      </p:pic>
      <p:pic>
        <p:nvPicPr>
          <p:cNvPr id="12" name="Picture 10" descr="decompressbeaminstation0.png"/>
          <p:cNvPicPr>
            <a:picLocks noChangeAspect="1"/>
          </p:cNvPicPr>
          <p:nvPr/>
        </p:nvPicPr>
        <p:blipFill>
          <a:blip r:embed="rId5" cstate="email"/>
          <a:srcRect/>
          <a:stretch>
            <a:fillRect/>
          </a:stretch>
        </p:blipFill>
        <p:spPr bwMode="auto">
          <a:xfrm>
            <a:off x="304800" y="1981200"/>
            <a:ext cx="2640112"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276600"/>
            <a:ext cx="7772400" cy="1362075"/>
          </a:xfrm>
        </p:spPr>
        <p:txBody>
          <a:bodyPr/>
          <a:lstStyle/>
          <a:p>
            <a:r>
              <a:rPr lang="en-US" dirty="0" smtClean="0"/>
              <a:t>Leader in FEL Operation and FEL R&amp;D for LCLS, LCLS II and FELs for the next generation</a:t>
            </a:r>
            <a:endParaRPr lang="en-US" dirty="0"/>
          </a:p>
        </p:txBody>
      </p:sp>
      <p:sp>
        <p:nvSpPr>
          <p:cNvPr id="4" name="Slide Number Placeholder 3"/>
          <p:cNvSpPr>
            <a:spLocks noGrp="1"/>
          </p:cNvSpPr>
          <p:nvPr>
            <p:ph type="sldNum" sz="quarter" idx="10"/>
          </p:nvPr>
        </p:nvSpPr>
        <p:spPr/>
        <p:txBody>
          <a:bodyPr/>
          <a:lstStyle/>
          <a:p>
            <a:fld id="{46D7A3A9-117E-4EF5-82A3-3CC7D0AB76B5}"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Project X - April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LAC white background presentation template">
  <a:themeElements>
    <a:clrScheme name="1_SLAC white backgroun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AC white background presentation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LAC white backgroun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AC white backgroun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AC white backgroun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AC white backgroun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AC white backgroun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AC white backgroun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AC white background presentation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AC white backgroun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AC white backgroun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AC white backgroun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AC white backgroun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AC white backgroun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57ECFF3DB204F84107BEDFE1ACE97" ma:contentTypeVersion="1" ma:contentTypeDescription="Create a new document." ma:contentTypeScope="" ma:versionID="94ef97928867f92cba2a7461fc996df2">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BBB17-0900-4AB1-9E24-6FC0E94B5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D701F12-9102-456F-A84F-B5748912B53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customXml/itemProps3.xml><?xml version="1.0" encoding="utf-8"?>
<ds:datastoreItem xmlns:ds="http://schemas.openxmlformats.org/officeDocument/2006/customXml" ds:itemID="{A5E61BF3-5198-401B-92F9-0E6AC049C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26272</TotalTime>
  <Words>2339</Words>
  <Application>Microsoft Office PowerPoint</Application>
  <PresentationFormat>On-screen Show (4:3)</PresentationFormat>
  <Paragraphs>441</Paragraphs>
  <Slides>33</Slides>
  <Notes>15</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1_SLAC white background presentation template</vt:lpstr>
      <vt:lpstr>Accelerator R&amp;D at SLAC: Finding answers to questions we know and those we don’t </vt:lpstr>
      <vt:lpstr>Mission of SLAC</vt:lpstr>
      <vt:lpstr>Lab-at-a-Glance</vt:lpstr>
      <vt:lpstr>Over last 5 years, SLAC has shifted  its focus away from particle physics </vt:lpstr>
      <vt:lpstr>Slide 5</vt:lpstr>
      <vt:lpstr>An Example:  Atomic-Resolution Imaging of Nano-structured Periodic and Non-Periodic Objects</vt:lpstr>
      <vt:lpstr>Beyond HEP: The SLAC Multi-Program Environment</vt:lpstr>
      <vt:lpstr>Objective:  Maintain our status as the Premier Accelerator Laboratory</vt:lpstr>
      <vt:lpstr>Leader in FEL Operation and FEL R&amp;D for LCLS, LCLS II and FELs for the next generation</vt:lpstr>
      <vt:lpstr>Accelerator R&amp;D for the future of FELs</vt:lpstr>
      <vt:lpstr>LCLS Peak Performance and new records during Run IV </vt:lpstr>
      <vt:lpstr>Slide 12</vt:lpstr>
      <vt:lpstr>Seeding R&amp;D outside of LCLS</vt:lpstr>
      <vt:lpstr>Exploiting existing experience and broadening the agenda  -  Particle Physics and Detectors  </vt:lpstr>
      <vt:lpstr>Particle Physics &amp; Astrophysics</vt:lpstr>
      <vt:lpstr>Seeking to understand Dark Energy</vt:lpstr>
      <vt:lpstr>Unique capabilities and in Accelerator Physics –Storage Rings,Collider Rings and MDI expertise  </vt:lpstr>
      <vt:lpstr>Collider Rings - Storage Ring Design</vt:lpstr>
      <vt:lpstr>Targeted Programs in Accelerator R&amp;D</vt:lpstr>
      <vt:lpstr>Theoretical and Simulation  Expertise for Studying RF Breakdown Phenomena at SLAC</vt:lpstr>
      <vt:lpstr>The Importance of “high gradient”</vt:lpstr>
      <vt:lpstr>Facility for Advanced Accelerator Tests a National User Facility</vt:lpstr>
      <vt:lpstr>FACET Science: E-201 and E-205 Wakefield Acceleration  in Dielectric Structures &amp; E-202 Ultrafast Magnetic Switching</vt:lpstr>
      <vt:lpstr>Slide 24</vt:lpstr>
      <vt:lpstr>Maintain our position as a premier Accelerator Laboratory  - but how?    Working in a multi-program environment </vt:lpstr>
      <vt:lpstr>Accelerator R&amp;D Inventory</vt:lpstr>
      <vt:lpstr>A Service to the Complex and the Nation DOE Accelerator Facilities Are Heavily Dependent on High Power RF Technology</vt:lpstr>
      <vt:lpstr>SLAC’s Involvement in PX</vt:lpstr>
      <vt:lpstr>650 MHz CW RF Source Development</vt:lpstr>
      <vt:lpstr>SLAC’s P2 Marx Modulator (120 kV, 1.6 ms, 5 Hz)</vt:lpstr>
      <vt:lpstr>Slide 31</vt:lpstr>
      <vt:lpstr>Summary</vt:lpstr>
      <vt:lpstr>Conceive, Design, Build, Test, &amp; Operate RF Sources, Pulsed Power Systems, and Accelerators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DOE Headquarters BES and HEP</dc:title>
  <dc:creator>madelyn and sandy</dc:creator>
  <cp:lastModifiedBy>norbert holtkamp</cp:lastModifiedBy>
  <cp:revision>810</cp:revision>
  <dcterms:created xsi:type="dcterms:W3CDTF">2010-01-12T16:21:02Z</dcterms:created>
  <dcterms:modified xsi:type="dcterms:W3CDTF">2012-04-10T13:43:20Z</dcterms:modified>
</cp:coreProperties>
</file>