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8"/>
  </p:notesMasterIdLst>
  <p:handoutMasterIdLst>
    <p:handoutMasterId r:id="rId49"/>
  </p:handoutMasterIdLst>
  <p:sldIdLst>
    <p:sldId id="265" r:id="rId3"/>
    <p:sldId id="768" r:id="rId4"/>
    <p:sldId id="758" r:id="rId5"/>
    <p:sldId id="747" r:id="rId6"/>
    <p:sldId id="746" r:id="rId7"/>
    <p:sldId id="703" r:id="rId8"/>
    <p:sldId id="740" r:id="rId9"/>
    <p:sldId id="753" r:id="rId10"/>
    <p:sldId id="751" r:id="rId11"/>
    <p:sldId id="502" r:id="rId12"/>
    <p:sldId id="750" r:id="rId13"/>
    <p:sldId id="745" r:id="rId14"/>
    <p:sldId id="766" r:id="rId15"/>
    <p:sldId id="708" r:id="rId16"/>
    <p:sldId id="754" r:id="rId17"/>
    <p:sldId id="580" r:id="rId18"/>
    <p:sldId id="710" r:id="rId19"/>
    <p:sldId id="744" r:id="rId20"/>
    <p:sldId id="709" r:id="rId21"/>
    <p:sldId id="711" r:id="rId22"/>
    <p:sldId id="741" r:id="rId23"/>
    <p:sldId id="762" r:id="rId24"/>
    <p:sldId id="742" r:id="rId25"/>
    <p:sldId id="763" r:id="rId26"/>
    <p:sldId id="759" r:id="rId27"/>
    <p:sldId id="765" r:id="rId28"/>
    <p:sldId id="695" r:id="rId29"/>
    <p:sldId id="755" r:id="rId30"/>
    <p:sldId id="764" r:id="rId31"/>
    <p:sldId id="769" r:id="rId32"/>
    <p:sldId id="748" r:id="rId33"/>
    <p:sldId id="760" r:id="rId34"/>
    <p:sldId id="756" r:id="rId35"/>
    <p:sldId id="707" r:id="rId36"/>
    <p:sldId id="761" r:id="rId37"/>
    <p:sldId id="743" r:id="rId38"/>
    <p:sldId id="680" r:id="rId39"/>
    <p:sldId id="767" r:id="rId40"/>
    <p:sldId id="610" r:id="rId41"/>
    <p:sldId id="611" r:id="rId42"/>
    <p:sldId id="687" r:id="rId43"/>
    <p:sldId id="527" r:id="rId44"/>
    <p:sldId id="698" r:id="rId45"/>
    <p:sldId id="699" r:id="rId46"/>
    <p:sldId id="700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404040"/>
    <a:srgbClr val="505050"/>
    <a:srgbClr val="00FF00"/>
    <a:srgbClr val="004C97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 snapToObjects="1">
      <p:cViewPr>
        <p:scale>
          <a:sx n="93" d="100"/>
          <a:sy n="93" d="100"/>
        </p:scale>
        <p:origin x="555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794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73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11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9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4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458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04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730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35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01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713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353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94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350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777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505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906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230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748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41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556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993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635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877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065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75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910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8304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567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02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20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17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 dirty="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 dirty="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 dirty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 dirty="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067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73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8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8/2/2022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10" Type="http://schemas.openxmlformats.org/officeDocument/2006/relationships/hyperlink" Target="https://arxiv.org/abs/2203.08276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693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2203.08276" TargetMode="External"/><Relationship Id="rId4" Type="http://schemas.openxmlformats.org/officeDocument/2006/relationships/hyperlink" Target="https://arxiv.org/abs/2106.0213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2.020404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hyperlink" Target="https://journals.aps.org/prab/abstract/10.1103/PhysRevAccelBeams.20.044401" TargetMode="Externa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6.02133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203.0392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arxiv.org/abs/2111.06932" TargetMode="External"/><Relationship Id="rId4" Type="http://schemas.openxmlformats.org/officeDocument/2006/relationships/hyperlink" Target="https://projectx-docdb.fnal.gov/cgi-bin/RetrieveFile?docid=230&amp;filename=ICD-2%20v1.0.1.pdf&amp;version=10" TargetMode="External"/><Relationship Id="rId9" Type="http://schemas.openxmlformats.org/officeDocument/2006/relationships/hyperlink" Target="https://arxiv.org/abs/2203.0505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203.0827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eamdocs.fnal.gov/cgi-bin/sso/ShowDocument?docid=912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0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733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2203.08278" TargetMode="External"/><Relationship Id="rId4" Type="http://schemas.openxmlformats.org/officeDocument/2006/relationships/hyperlink" Target="https://arxiv.org/abs/2203.0807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088759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2.4 MW Upgrade Paths for the Fermilab Accelerator Complex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746786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Jeffrey Eldred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b="1" dirty="0" err="1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NuFACT</a:t>
            </a:r>
            <a:r>
              <a:rPr lang="en-US" altLang="en-US" b="1" dirty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 2022 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August 2nd, 2022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long-baseline neutrino program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</a:t>
            </a: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9E2DC-9C06-45E4-BCEF-6265D4FC7CA7}"/>
              </a:ext>
            </a:extLst>
          </p:cNvPr>
          <p:cNvSpPr txBox="1"/>
          <p:nvPr/>
        </p:nvSpPr>
        <p:spPr>
          <a:xfrm>
            <a:off x="8798639" y="4300870"/>
            <a:ext cx="430887" cy="182010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J. Eldred, JINST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2E3D5B-E65A-FB88-9622-DF708A99D36F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228600" y="1502952"/>
            <a:ext cx="8584326" cy="4453128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DEE61F-38EA-6680-F1DB-819B897946DD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71317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35D46F-CC8B-4FF5-AE6D-365D7D93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physics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7E061-4B7B-4D61-A4DF-E7EFEEB8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7" y="3340505"/>
            <a:ext cx="5623560" cy="278936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Unambiguous, high precision measurements of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32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CP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sin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, sin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in a single experiment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Discovery sensitivity to CP violation, mass ordering, </a:t>
            </a:r>
            <a:r>
              <a:rPr lang="el-GR" sz="1800" dirty="0"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octant over a wide range of parameter values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Sensitivity to MeV-scale neutrinos, such as from a galactic supernova burst</a:t>
            </a:r>
          </a:p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Low backgrounds for sensitivity to BSM physics including baryon number violation</a:t>
            </a:r>
          </a:p>
          <a:p>
            <a:pPr marL="0" indent="0">
              <a:buNone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5335C-827C-4693-9986-09153F9B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987"/>
          <a:stretch/>
        </p:blipFill>
        <p:spPr>
          <a:xfrm>
            <a:off x="5817214" y="2719712"/>
            <a:ext cx="3170623" cy="3142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BA991D-B0D1-452C-ABAE-1FD5E8336638}"/>
              </a:ext>
            </a:extLst>
          </p:cNvPr>
          <p:cNvGrpSpPr/>
          <p:nvPr/>
        </p:nvGrpSpPr>
        <p:grpSpPr>
          <a:xfrm>
            <a:off x="30822" y="859177"/>
            <a:ext cx="5852160" cy="2158343"/>
            <a:chOff x="463260" y="1301499"/>
            <a:chExt cx="6858000" cy="2732920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6C2C5F2F-0026-41D8-89C0-B548FE67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60" y="1757944"/>
              <a:ext cx="6858000" cy="2276475"/>
            </a:xfrm>
            <a:prstGeom prst="rect">
              <a:avLst/>
            </a:prstGeom>
          </p:spPr>
        </p:pic>
        <p:pic>
          <p:nvPicPr>
            <p:cNvPr id="9" name="pasted-image.png">
              <a:extLst>
                <a:ext uri="{FF2B5EF4-FFF2-40B4-BE49-F238E27FC236}">
                  <a16:creationId xmlns:a16="http://schemas.microsoft.com/office/drawing/2014/main" id="{B771FBFB-8FD8-4C88-9E27-5A65AFE2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9251" y="1301499"/>
              <a:ext cx="913226" cy="679580"/>
            </a:xfrm>
            <a:prstGeom prst="rect">
              <a:avLst/>
            </a:prstGeom>
            <a:ln w="25400"/>
          </p:spPr>
        </p:pic>
        <p:pic>
          <p:nvPicPr>
            <p:cNvPr id="10" name="pasted-image.tiff">
              <a:extLst>
                <a:ext uri="{FF2B5EF4-FFF2-40B4-BE49-F238E27FC236}">
                  <a16:creationId xmlns:a16="http://schemas.microsoft.com/office/drawing/2014/main" id="{C93EABC8-1924-4E96-8974-000CF1E3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8719" y="1317702"/>
              <a:ext cx="957623" cy="662777"/>
            </a:xfrm>
            <a:prstGeom prst="rect">
              <a:avLst/>
            </a:prstGeom>
            <a:ln w="25400"/>
          </p:spPr>
        </p:pic>
        <p:pic>
          <p:nvPicPr>
            <p:cNvPr id="11" name="pasted-image.tiff">
              <a:extLst>
                <a:ext uri="{FF2B5EF4-FFF2-40B4-BE49-F238E27FC236}">
                  <a16:creationId xmlns:a16="http://schemas.microsoft.com/office/drawing/2014/main" id="{7FBB1B55-B98D-4B34-AAAB-632E058F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0079" y="1315883"/>
              <a:ext cx="702388" cy="792911"/>
            </a:xfrm>
            <a:prstGeom prst="rect">
              <a:avLst/>
            </a:prstGeom>
            <a:ln w="25400"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E521D-AFF9-431A-B437-52E4E6BD7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753" y="824664"/>
            <a:ext cx="3674394" cy="1705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50B45C-CBDE-4A64-8E2E-B02940CE3299}"/>
              </a:ext>
            </a:extLst>
          </p:cNvPr>
          <p:cNvSpPr txBox="1"/>
          <p:nvPr/>
        </p:nvSpPr>
        <p:spPr>
          <a:xfrm>
            <a:off x="6214272" y="5821456"/>
            <a:ext cx="16150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starts ~2032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EA709-AAA1-4FFE-92B0-2F57667C07F9}"/>
              </a:ext>
            </a:extLst>
          </p:cNvPr>
          <p:cNvSpPr txBox="1"/>
          <p:nvPr/>
        </p:nvSpPr>
        <p:spPr>
          <a:xfrm>
            <a:off x="7357086" y="469613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2.4 MW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DBF99-22EC-4CB8-8F3D-F68369F6C5BD}"/>
              </a:ext>
            </a:extLst>
          </p:cNvPr>
          <p:cNvSpPr txBox="1"/>
          <p:nvPr/>
        </p:nvSpPr>
        <p:spPr>
          <a:xfrm>
            <a:off x="6274287" y="432680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1.2 MW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F0BB4-B31A-44A8-A015-51CAF18A55DC}"/>
              </a:ext>
            </a:extLst>
          </p:cNvPr>
          <p:cNvCxnSpPr/>
          <p:nvPr/>
        </p:nvCxnSpPr>
        <p:spPr>
          <a:xfrm flipV="1">
            <a:off x="7376840" y="3909570"/>
            <a:ext cx="0" cy="1504950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465ABA-A249-00A3-E122-FB219E40FC95}"/>
              </a:ext>
            </a:extLst>
          </p:cNvPr>
          <p:cNvSpPr txBox="1"/>
          <p:nvPr/>
        </p:nvSpPr>
        <p:spPr>
          <a:xfrm>
            <a:off x="5875449" y="2482805"/>
            <a:ext cx="32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>
                <a:solidFill>
                  <a:schemeClr val="accent6"/>
                </a:solidFill>
              </a:rPr>
              <a:t>δ</a:t>
            </a:r>
            <a:r>
              <a:rPr lang="en-US" sz="1800" b="1" baseline="-25000" dirty="0">
                <a:solidFill>
                  <a:schemeClr val="accent6"/>
                </a:solidFill>
              </a:rPr>
              <a:t>CP</a:t>
            </a:r>
            <a:r>
              <a:rPr lang="en-US" sz="1800" b="1" dirty="0">
                <a:solidFill>
                  <a:schemeClr val="accent6"/>
                </a:solidFill>
              </a:rPr>
              <a:t> Discovery, </a:t>
            </a:r>
            <a:r>
              <a:rPr lang="en-US" sz="1800" b="1" dirty="0" err="1">
                <a:solidFill>
                  <a:schemeClr val="accent6"/>
                </a:solidFill>
              </a:rPr>
              <a:t>sigmas</a:t>
            </a:r>
            <a:r>
              <a:rPr lang="en-US" sz="1800" b="1" dirty="0">
                <a:solidFill>
                  <a:schemeClr val="accent6"/>
                </a:solidFill>
              </a:rPr>
              <a:t> over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414066-64B2-71AD-B91A-6ECF4008ED9C}"/>
              </a:ext>
            </a:extLst>
          </p:cNvPr>
          <p:cNvCxnSpPr>
            <a:cxnSpLocks/>
          </p:cNvCxnSpPr>
          <p:nvPr/>
        </p:nvCxnSpPr>
        <p:spPr>
          <a:xfrm flipV="1">
            <a:off x="6255244" y="5712431"/>
            <a:ext cx="0" cy="454564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7C9BBBC-F72A-3DC9-8FDF-587B95F51383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B896D47-72C5-E3C1-F51B-7D66023DD8D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582C532-2769-84AA-98FF-69799C2D85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Future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2.4MW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230280" y="4386938"/>
            <a:ext cx="820629" cy="68488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173054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1-3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000B9D-BDBB-4A23-AF8D-CB5AD800EB82}"/>
              </a:ext>
            </a:extLst>
          </p:cNvPr>
          <p:cNvSpPr/>
          <p:nvPr/>
        </p:nvSpPr>
        <p:spPr>
          <a:xfrm>
            <a:off x="3050909" y="4205288"/>
            <a:ext cx="884245" cy="705419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668EB81-AC7E-462C-8C5D-0767D1AEF0AF}"/>
              </a:ext>
            </a:extLst>
          </p:cNvPr>
          <p:cNvSpPr txBox="1">
            <a:spLocks/>
          </p:cNvSpPr>
          <p:nvPr/>
        </p:nvSpPr>
        <p:spPr bwMode="auto">
          <a:xfrm>
            <a:off x="3948778" y="4634928"/>
            <a:ext cx="904233" cy="551558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505050"/>
                </a:solidFill>
              </a:rPr>
              <a:t>Replace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505050"/>
                </a:solidFill>
              </a:rPr>
              <a:t>Booster</a:t>
            </a: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E33ED22C-2698-4821-89C8-70375630D8BD}"/>
              </a:ext>
            </a:extLst>
          </p:cNvPr>
          <p:cNvSpPr txBox="1">
            <a:spLocks/>
          </p:cNvSpPr>
          <p:nvPr/>
        </p:nvSpPr>
        <p:spPr bwMode="auto">
          <a:xfrm>
            <a:off x="1102073" y="2907219"/>
            <a:ext cx="1068107" cy="293573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404040"/>
                </a:solidFill>
              </a:rPr>
              <a:t>Recycler?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DEEB91F-96A5-A3A9-DC72-DC07848CA4CD}"/>
              </a:ext>
            </a:extLst>
          </p:cNvPr>
          <p:cNvSpPr/>
          <p:nvPr/>
        </p:nvSpPr>
        <p:spPr>
          <a:xfrm>
            <a:off x="3037285" y="4342203"/>
            <a:ext cx="220265" cy="172647"/>
          </a:xfrm>
          <a:prstGeom prst="arc">
            <a:avLst>
              <a:gd name="adj1" fmla="val 12198772"/>
              <a:gd name="adj2" fmla="val 3511058"/>
            </a:avLst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Booster prevents x2 PIP-II power, </a:t>
            </a:r>
            <a:r>
              <a:rPr lang="en-US" altLang="en-US" sz="1800" dirty="0">
                <a:solidFill>
                  <a:schemeClr val="tx2"/>
                </a:solidFill>
              </a:rPr>
              <a:t>injection energy </a:t>
            </a:r>
            <a:r>
              <a:rPr lang="en-US" altLang="en-US" sz="1800" dirty="0">
                <a:solidFill>
                  <a:schemeClr val="accent6"/>
                </a:solidFill>
              </a:rPr>
              <a:t>and </a:t>
            </a:r>
            <a:r>
              <a:rPr lang="en-US" altLang="en-US" sz="1800" dirty="0">
                <a:solidFill>
                  <a:schemeClr val="tx2"/>
                </a:solidFill>
              </a:rPr>
              <a:t>transition-crossing limits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733423-66CC-5398-A258-27981FB80463}"/>
              </a:ext>
            </a:extLst>
          </p:cNvPr>
          <p:cNvCxnSpPr>
            <a:cxnSpLocks/>
          </p:cNvCxnSpPr>
          <p:nvPr/>
        </p:nvCxnSpPr>
        <p:spPr>
          <a:xfrm flipV="1">
            <a:off x="6103547" y="2407076"/>
            <a:ext cx="1038350" cy="547457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6298D743-6F85-79C2-2DD2-8ECECCDAF4CB}"/>
              </a:ext>
            </a:extLst>
          </p:cNvPr>
          <p:cNvSpPr txBox="1">
            <a:spLocks/>
          </p:cNvSpPr>
          <p:nvPr/>
        </p:nvSpPr>
        <p:spPr bwMode="auto">
          <a:xfrm>
            <a:off x="7141897" y="214075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2.4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0FCA35E-B302-1347-E9CA-E33EB3D98A9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28844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rgbClr val="000000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</a:rPr>
              <a:t>Bottom Line: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rgbClr val="000000"/>
                </a:solidFill>
                <a:latin typeface="Lucida Grande"/>
              </a:rPr>
              <a:t>Technical considerations are well understood at this point,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we know how to get to 2.4 MW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we just have to decide which way to go.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B01EE0-163C-54D0-9EA4-5B14F2E071F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6576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F65F2-B93E-A907-44E1-D282EEA7368C}"/>
              </a:ext>
            </a:extLst>
          </p:cNvPr>
          <p:cNvSpPr/>
          <p:nvPr/>
        </p:nvSpPr>
        <p:spPr>
          <a:xfrm>
            <a:off x="272319" y="4217285"/>
            <a:ext cx="8381144" cy="36150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B01EE0-163C-54D0-9EA4-5B14F2E071F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51179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</a:t>
            </a:r>
            <a:r>
              <a:rPr lang="en-US" sz="2400" dirty="0" err="1"/>
              <a:t>Linac</a:t>
            </a:r>
            <a:r>
              <a:rPr lang="en-US" sz="2400" dirty="0"/>
              <a:t> Option</a:t>
            </a:r>
            <a:r>
              <a:rPr lang="en-US" sz="2400" dirty="0">
                <a:solidFill>
                  <a:srgbClr val="002060"/>
                </a:solidFill>
              </a:rPr>
              <a:t>, direct to Recycler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73474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873163"/>
            <a:ext cx="5039832" cy="312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8500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9BA4A8-C7C5-4849-8E09-2AA7FC072778}"/>
              </a:ext>
            </a:extLst>
          </p:cNvPr>
          <p:cNvCxnSpPr>
            <a:cxnSpLocks/>
          </p:cNvCxnSpPr>
          <p:nvPr/>
        </p:nvCxnSpPr>
        <p:spPr>
          <a:xfrm>
            <a:off x="3546621" y="4910998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861079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81465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677625" y="1123165"/>
            <a:ext cx="168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54262" y="1916594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700158" y="4881334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63073" y="2922784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B3D9FE5-1108-193E-CE75-90C48385741D}"/>
              </a:ext>
            </a:extLst>
          </p:cNvPr>
          <p:cNvSpPr/>
          <p:nvPr/>
        </p:nvSpPr>
        <p:spPr>
          <a:xfrm>
            <a:off x="6247826" y="4644875"/>
            <a:ext cx="457200" cy="457200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026EDC3-81E3-EBD3-585F-DF093DFC5347}"/>
              </a:ext>
            </a:extLst>
          </p:cNvPr>
          <p:cNvSpPr/>
          <p:nvPr/>
        </p:nvSpPr>
        <p:spPr>
          <a:xfrm>
            <a:off x="2663249" y="4535626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36F27529-A165-F1B5-D239-BE3A9D6AA3DD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60E421-C057-D879-8260-E2055DEC964C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2AA2F-52FE-C8AE-F473-86CB689B6095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CBD8EF-2FB2-17DD-6535-6ABB8312562B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57229C4-8BB0-212B-C40B-6482C77FCC6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270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venn diagram&#10;&#10;Description automatically generated">
            <a:extLst>
              <a:ext uri="{FF2B5EF4-FFF2-40B4-BE49-F238E27FC236}">
                <a16:creationId xmlns:a16="http://schemas.microsoft.com/office/drawing/2014/main" id="{5B64C27A-995C-5FE6-6410-BFB4B6FD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51" y="1032524"/>
            <a:ext cx="2864951" cy="4150835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</a:t>
            </a:r>
            <a:r>
              <a:rPr lang="en-US" sz="2400" dirty="0" err="1"/>
              <a:t>Linac</a:t>
            </a:r>
            <a:r>
              <a:rPr lang="en-US" sz="2400" dirty="0"/>
              <a:t> Option</a:t>
            </a:r>
            <a:r>
              <a:rPr lang="en-US" sz="2400" dirty="0">
                <a:solidFill>
                  <a:srgbClr val="002060"/>
                </a:solidFill>
              </a:rPr>
              <a:t>, with Accumulator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73474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873163"/>
            <a:ext cx="4129195" cy="14871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861079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81465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54262" y="1916594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001517" y="4881334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63073" y="2922784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026EDC3-81E3-EBD3-585F-DF093DFC5347}"/>
              </a:ext>
            </a:extLst>
          </p:cNvPr>
          <p:cNvSpPr/>
          <p:nvPr/>
        </p:nvSpPr>
        <p:spPr>
          <a:xfrm>
            <a:off x="2663249" y="4535626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36F27529-A165-F1B5-D239-BE3A9D6AA3DD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60E421-C057-D879-8260-E2055DEC964C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2AA2F-52FE-C8AE-F473-86CB689B6095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BB60C85-697B-8FB8-5C32-98E801A22DDF}"/>
              </a:ext>
            </a:extLst>
          </p:cNvPr>
          <p:cNvSpPr/>
          <p:nvPr/>
        </p:nvSpPr>
        <p:spPr>
          <a:xfrm>
            <a:off x="4621958" y="2997750"/>
            <a:ext cx="1880191" cy="1800447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AACC5D-9B8E-C825-C668-92E9FB164028}"/>
              </a:ext>
            </a:extLst>
          </p:cNvPr>
          <p:cNvCxnSpPr>
            <a:cxnSpLocks/>
          </p:cNvCxnSpPr>
          <p:nvPr/>
        </p:nvCxnSpPr>
        <p:spPr>
          <a:xfrm flipH="1">
            <a:off x="6217130" y="4535456"/>
            <a:ext cx="1453962" cy="0"/>
          </a:xfrm>
          <a:prstGeom prst="straightConnector1">
            <a:avLst/>
          </a:prstGeom>
          <a:ln w="57150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40E47A-0524-1FCF-790F-AAE784B1226D}"/>
              </a:ext>
            </a:extLst>
          </p:cNvPr>
          <p:cNvCxnSpPr>
            <a:cxnSpLocks/>
          </p:cNvCxnSpPr>
          <p:nvPr/>
        </p:nvCxnSpPr>
        <p:spPr>
          <a:xfrm flipH="1" flipV="1">
            <a:off x="5340749" y="1893540"/>
            <a:ext cx="980394" cy="1474070"/>
          </a:xfrm>
          <a:prstGeom prst="straightConnector1">
            <a:avLst/>
          </a:prstGeom>
          <a:ln w="57150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985689-A584-21DD-3DF9-3EDCC09421F1}"/>
              </a:ext>
            </a:extLst>
          </p:cNvPr>
          <p:cNvSpPr txBox="1"/>
          <p:nvPr/>
        </p:nvSpPr>
        <p:spPr>
          <a:xfrm>
            <a:off x="3935035" y="2086584"/>
            <a:ext cx="188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8 GeV</a:t>
            </a:r>
          </a:p>
          <a:p>
            <a:r>
              <a:rPr lang="en-US" b="1" dirty="0">
                <a:solidFill>
                  <a:srgbClr val="7030A0"/>
                </a:solidFill>
              </a:rPr>
              <a:t>Accumulator</a:t>
            </a:r>
          </a:p>
          <a:p>
            <a:r>
              <a:rPr lang="en-US" b="1" dirty="0">
                <a:solidFill>
                  <a:srgbClr val="7030A0"/>
                </a:solidFill>
              </a:rPr>
              <a:t>Ring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B3D9FE5-1108-193E-CE75-90C48385741D}"/>
              </a:ext>
            </a:extLst>
          </p:cNvPr>
          <p:cNvSpPr/>
          <p:nvPr/>
        </p:nvSpPr>
        <p:spPr>
          <a:xfrm>
            <a:off x="5340749" y="4651998"/>
            <a:ext cx="457200" cy="457200"/>
          </a:xfrm>
          <a:prstGeom prst="irregularSeal1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3D6B42-9E06-66EE-B17E-36D647F862B8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4BCE1F-F69B-3358-E04D-98440A623DBB}"/>
              </a:ext>
            </a:extLst>
          </p:cNvPr>
          <p:cNvCxnSpPr>
            <a:cxnSpLocks/>
          </p:cNvCxnSpPr>
          <p:nvPr/>
        </p:nvCxnSpPr>
        <p:spPr>
          <a:xfrm flipH="1" flipV="1">
            <a:off x="7708126" y="4599178"/>
            <a:ext cx="1324752" cy="72356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35E5EC17-EA3A-04DD-758F-B501ADC50275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49070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8-GeV </a:t>
            </a:r>
            <a:r>
              <a:rPr lang="en-US" sz="2400" dirty="0" err="1"/>
              <a:t>Linac</a:t>
            </a:r>
            <a:r>
              <a:rPr lang="en-US" sz="2400" dirty="0"/>
              <a:t> Program (MI program)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EC5A4B6-40E6-77FD-95E8-F989FFDE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25" y="822967"/>
            <a:ext cx="6538913" cy="3765526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CA7318E3-B490-2C1E-2CBF-5DC0A4B3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25" y="4726665"/>
            <a:ext cx="6734711" cy="14950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B1EAD35-7782-AC6B-40E1-7CFF78B56423}"/>
              </a:ext>
            </a:extLst>
          </p:cNvPr>
          <p:cNvSpPr/>
          <p:nvPr/>
        </p:nvSpPr>
        <p:spPr>
          <a:xfrm>
            <a:off x="1073649" y="1546261"/>
            <a:ext cx="6141540" cy="85789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DE67FF-E983-8A73-E216-B1C4B6B38A0D}"/>
              </a:ext>
            </a:extLst>
          </p:cNvPr>
          <p:cNvSpPr/>
          <p:nvPr/>
        </p:nvSpPr>
        <p:spPr>
          <a:xfrm>
            <a:off x="1073648" y="3251771"/>
            <a:ext cx="6141540" cy="108665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DE6B1187-4CF5-7F01-3560-3BA5A788A4B9}"/>
              </a:ext>
            </a:extLst>
          </p:cNvPr>
          <p:cNvSpPr txBox="1">
            <a:spLocks/>
          </p:cNvSpPr>
          <p:nvPr/>
        </p:nvSpPr>
        <p:spPr bwMode="auto">
          <a:xfrm>
            <a:off x="7279500" y="1508480"/>
            <a:ext cx="1864500" cy="9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/>
                </a:solidFill>
              </a:rPr>
              <a:t>Injects at 20Hz into MI over six 2.2ms pulses</a:t>
            </a:r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4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8-GeV </a:t>
            </a:r>
            <a:r>
              <a:rPr lang="en-US" sz="2400" dirty="0" err="1"/>
              <a:t>Linac</a:t>
            </a:r>
            <a:r>
              <a:rPr lang="en-US" sz="2400" dirty="0"/>
              <a:t> Program (8-GeV program)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EC5A4B6-40E6-77FD-95E8-F989FFDE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25" y="822967"/>
            <a:ext cx="6538913" cy="3765526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CA7318E3-B490-2C1E-2CBF-5DC0A4B3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25" y="4726665"/>
            <a:ext cx="6734711" cy="14950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098164-8907-AE7B-F5CD-2569E9829229}"/>
              </a:ext>
            </a:extLst>
          </p:cNvPr>
          <p:cNvSpPr/>
          <p:nvPr/>
        </p:nvSpPr>
        <p:spPr>
          <a:xfrm>
            <a:off x="1073649" y="2383605"/>
            <a:ext cx="6141540" cy="883578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07E4E29C-4D03-8DA0-8EC8-08D710DFCCC2}"/>
              </a:ext>
            </a:extLst>
          </p:cNvPr>
          <p:cNvSpPr txBox="1">
            <a:spLocks/>
          </p:cNvSpPr>
          <p:nvPr/>
        </p:nvSpPr>
        <p:spPr bwMode="auto">
          <a:xfrm>
            <a:off x="7319821" y="2418223"/>
            <a:ext cx="1754150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/>
                </a:solidFill>
              </a:rPr>
              <a:t>8-GeV pulsed,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/>
                </a:solidFill>
              </a:rPr>
              <a:t>2</a:t>
            </a:r>
            <a:r>
              <a:rPr lang="el-GR" sz="1800" b="1" dirty="0">
                <a:solidFill>
                  <a:schemeClr val="accent3"/>
                </a:solidFill>
              </a:rPr>
              <a:t>μ</a:t>
            </a:r>
            <a:r>
              <a:rPr lang="en-US" sz="1800" b="1" dirty="0">
                <a:solidFill>
                  <a:schemeClr val="accent3"/>
                </a:solidFill>
              </a:rPr>
              <a:t>s with AR</a:t>
            </a:r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7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33737" y="1048446"/>
            <a:ext cx="8740739" cy="48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rgbClr val="000000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There are actually two scenarios here, which I will discuss.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hlinkClick r:id="rId10"/>
              </a:rPr>
              <a:t>“Design Considerations for Fermilab Multi-MW Proton Facility”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accent6"/>
                </a:solidFill>
              </a:rPr>
              <a:t>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F65F2-B93E-A907-44E1-D282EEA7368C}"/>
              </a:ext>
            </a:extLst>
          </p:cNvPr>
          <p:cNvSpPr/>
          <p:nvPr/>
        </p:nvSpPr>
        <p:spPr>
          <a:xfrm>
            <a:off x="272319" y="3628705"/>
            <a:ext cx="8381144" cy="58369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71163-58F8-4FD8-465B-584645EFFDC6}"/>
              </a:ext>
            </a:extLst>
          </p:cNvPr>
          <p:cNvSpPr/>
          <p:nvPr/>
        </p:nvSpPr>
        <p:spPr>
          <a:xfrm>
            <a:off x="228599" y="1875713"/>
            <a:ext cx="8424863" cy="42051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D64EAF2-BE2B-333A-01A5-3FC6DC76626E}"/>
              </a:ext>
            </a:extLst>
          </p:cNvPr>
          <p:cNvSpPr txBox="1">
            <a:spLocks/>
          </p:cNvSpPr>
          <p:nvPr/>
        </p:nvSpPr>
        <p:spPr bwMode="auto">
          <a:xfrm>
            <a:off x="7704762" y="1489710"/>
            <a:ext cx="1210638" cy="4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4"/>
                </a:solidFill>
              </a:rPr>
              <a:t>“ICD-2”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C921B2C7-2BA0-8C86-5AFA-442C12868B85}"/>
              </a:ext>
            </a:extLst>
          </p:cNvPr>
          <p:cNvSpPr txBox="1">
            <a:spLocks/>
          </p:cNvSpPr>
          <p:nvPr/>
        </p:nvSpPr>
        <p:spPr bwMode="auto">
          <a:xfrm>
            <a:off x="7726220" y="3273040"/>
            <a:ext cx="1210638" cy="4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4"/>
                </a:solidFill>
              </a:rPr>
              <a:t>“BSR”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8A37997-8DEC-39B9-B60B-C4938C51490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53345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Acknowledgements &amp; White Paper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can read the Snowmass White papers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“A Cost-Effective Upgrade Path for the Fermilab Accelerator Complex”</a:t>
            </a:r>
            <a:endParaRPr lang="en-US" sz="18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Sergei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Nagaitsev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Valeri Lebedev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  <a:hlinkClick r:id="rId4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 Ainsworth, Joe Dey, Jeff Eldred, Roni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Harnik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Jonathan Jarvis, Dave Johnson,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Ioanis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Kourbanis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David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Neuffer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Eduard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Pozdeyev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Mike Syphers, Sasha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Valishev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Vyacheslav Yakovlev and Bob Zwaska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“Design Considerations for Fermilab Multi-MW Proton Facility”</a:t>
            </a: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Jeff Eldred, Sergei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Nagaitsev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Vladimir Shiltsev, Mike Syphers, Sasha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Valishev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Bob Zwaska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7B01EE0-163C-54D0-9EA4-5B14F2E071F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25673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6309B-AE22-892D-C85B-DCBA206E293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40690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(ramp rate and 8 GeV program)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213C5D-595D-4F59-69B0-C5F2DAACD54A}"/>
              </a:ext>
            </a:extLst>
          </p:cNvPr>
          <p:cNvSpPr/>
          <p:nvPr/>
        </p:nvSpPr>
        <p:spPr>
          <a:xfrm>
            <a:off x="863311" y="3082537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887122-8C9E-99D5-E7F0-94F3247129BE}"/>
              </a:ext>
            </a:extLst>
          </p:cNvPr>
          <p:cNvSpPr/>
          <p:nvPr/>
        </p:nvSpPr>
        <p:spPr>
          <a:xfrm>
            <a:off x="863310" y="4026629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01BD70-77E7-E65E-C406-DE23BD0EA56C}"/>
              </a:ext>
            </a:extLst>
          </p:cNvPr>
          <p:cNvSpPr/>
          <p:nvPr/>
        </p:nvSpPr>
        <p:spPr>
          <a:xfrm>
            <a:off x="863309" y="4970721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46F08818-EEF8-2AF5-DBD5-D31F613A65F5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10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RCS is more cost-effective, BSR RCS is more ambitious.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delivers much more for 8 GeV program,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Also enables path to 4 MW at 120 GeV! But for whom?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35C854A-79A9-4C3A-679C-13DF707A13E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5637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" name="Perform H- injection into storage ring, strip off electrons to produce pure proton beam; accumulate charge, and single-turn inject into RCS">
            <a:extLst>
              <a:ext uri="{FF2B5EF4-FFF2-40B4-BE49-F238E27FC236}">
                <a16:creationId xmlns:a16="http://schemas.microsoft.com/office/drawing/2014/main" id="{8E249DF9-D6F8-46D0-B4ED-A2F18E0EDA05}"/>
              </a:ext>
            </a:extLst>
          </p:cNvPr>
          <p:cNvSpPr txBox="1"/>
          <p:nvPr/>
        </p:nvSpPr>
        <p:spPr>
          <a:xfrm>
            <a:off x="676276" y="4985536"/>
            <a:ext cx="7345990" cy="105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</a:rPr>
              <a:t>BSR Injection Scenario 1:</a:t>
            </a:r>
            <a:r>
              <a:rPr lang="en-US" sz="1800" dirty="0">
                <a:solidFill>
                  <a:schemeClr val="accent3"/>
                </a:solidFill>
              </a:rPr>
              <a:t> Retrofit PIP-II linac to </a:t>
            </a:r>
            <a:r>
              <a:rPr lang="en-US" sz="1800" b="1" dirty="0">
                <a:solidFill>
                  <a:schemeClr val="accent3"/>
                </a:solidFill>
              </a:rPr>
              <a:t>5mA pulsed.</a:t>
            </a:r>
          </a:p>
          <a:p>
            <a:endParaRPr lang="en-US" sz="800" b="1" dirty="0"/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BSR Injection Scenario 2: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Use six 120 Hz painting cycles to collect full charge in a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2-GeV accumulator ring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every 20 Hz.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Foil_Both.png">
            <a:extLst>
              <a:ext uri="{FF2B5EF4-FFF2-40B4-BE49-F238E27FC236}">
                <a16:creationId xmlns:a16="http://schemas.microsoft.com/office/drawing/2014/main" id="{0D91E4A8-3385-4776-8D3F-05676E72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6055" y="940011"/>
            <a:ext cx="7077424" cy="390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59F8F0-2099-AEEF-8300-4C70F3947FE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35092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(required rings)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A4DDD-2729-3385-17C9-EC7469772E1B}"/>
              </a:ext>
            </a:extLst>
          </p:cNvPr>
          <p:cNvSpPr/>
          <p:nvPr/>
        </p:nvSpPr>
        <p:spPr>
          <a:xfrm>
            <a:off x="854750" y="1921267"/>
            <a:ext cx="6979645" cy="48071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825EF99-6982-BBC1-4B09-FB4B62C1EC9E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scenario require Recycler (or similar), maintains RR experimental program.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scenario requires either a 2 GeV </a:t>
            </a:r>
            <a:r>
              <a:rPr lang="en-US" sz="1800" dirty="0" err="1">
                <a:solidFill>
                  <a:schemeClr val="accent6"/>
                </a:solidFill>
              </a:rPr>
              <a:t>Accumator</a:t>
            </a:r>
            <a:r>
              <a:rPr lang="en-US" sz="1800" dirty="0">
                <a:solidFill>
                  <a:schemeClr val="accent6"/>
                </a:solidFill>
              </a:rPr>
              <a:t> Ring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or 5 mA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upgrade.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833225-1621-18E8-87D4-5D02492D5F7F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74128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(required rings)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9" y="1439299"/>
            <a:ext cx="6941798" cy="382042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03F789-7422-E1EA-3E48-5E4758A0E649}"/>
              </a:ext>
            </a:extLst>
          </p:cNvPr>
          <p:cNvSpPr/>
          <p:nvPr/>
        </p:nvSpPr>
        <p:spPr>
          <a:xfrm>
            <a:off x="854749" y="3799548"/>
            <a:ext cx="6979645" cy="22918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825EF99-6982-BBC1-4B09-FB4B62C1EC9E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ICD-2 scenario require Recycler (or similar), maintains RR experimental program.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BSR scenario requires either a 2 GeV </a:t>
            </a:r>
            <a:r>
              <a:rPr lang="en-US" sz="1800" dirty="0" err="1">
                <a:solidFill>
                  <a:schemeClr val="accent6"/>
                </a:solidFill>
              </a:rPr>
              <a:t>Accumator</a:t>
            </a:r>
            <a:r>
              <a:rPr lang="en-US" sz="1800" dirty="0">
                <a:solidFill>
                  <a:schemeClr val="accent6"/>
                </a:solidFill>
              </a:rPr>
              <a:t> Ring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or 5 mA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upgrade.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F13975A-1032-244D-F90E-1B71A3B3CB2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92747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1E678AC-0561-7AEF-1E2D-42BC558E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0" y="1052023"/>
            <a:ext cx="4018584" cy="3157547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Ring - Challenges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C7EFF2-8341-88CB-907B-ED575638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823" y="1398931"/>
            <a:ext cx="3829071" cy="2459494"/>
          </a:xfrm>
          <a:prstGeom prst="rect">
            <a:avLst/>
          </a:prstGeom>
        </p:spPr>
      </p:pic>
      <p:sp>
        <p:nvSpPr>
          <p:cNvPr id="21" name="AutoShape 5">
            <a:extLst>
              <a:ext uri="{FF2B5EF4-FFF2-40B4-BE49-F238E27FC236}">
                <a16:creationId xmlns:a16="http://schemas.microsoft.com/office/drawing/2014/main" id="{408D61C1-BE82-9B8C-53F4-C5E2FF210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492" y="3818109"/>
            <a:ext cx="2237694" cy="659583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</a:rPr>
              <a:t>S. </a:t>
            </a:r>
            <a:r>
              <a:rPr lang="en-US" altLang="en-US" sz="2000" b="1" dirty="0" err="1">
                <a:solidFill>
                  <a:schemeClr val="accent6"/>
                </a:solidFill>
              </a:rPr>
              <a:t>Antipov</a:t>
            </a:r>
            <a:r>
              <a:rPr lang="en-US" altLang="en-US" sz="2000" b="1" dirty="0">
                <a:solidFill>
                  <a:schemeClr val="accent6"/>
                </a:solidFill>
              </a:rPr>
              <a:t>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  <a:hlinkClick r:id="rId5"/>
              </a:rPr>
              <a:t>PRSTAB 2017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6A9A8DE5-BC08-4322-96B9-70FA3A04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411" y="771234"/>
            <a:ext cx="4018583" cy="734939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chemeClr val="accent6"/>
                </a:solidFill>
              </a:rPr>
              <a:t>Electron cloud instability amplified Recycler in gradient dipoles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297FA1-8504-FA95-A58A-3E8A0CE9096C}"/>
              </a:ext>
            </a:extLst>
          </p:cNvPr>
          <p:cNvGrpSpPr/>
          <p:nvPr/>
        </p:nvGrpSpPr>
        <p:grpSpPr>
          <a:xfrm>
            <a:off x="204670" y="4324503"/>
            <a:ext cx="2717199" cy="1506598"/>
            <a:chOff x="6592620" y="846084"/>
            <a:chExt cx="2412391" cy="1387366"/>
          </a:xfrm>
        </p:grpSpPr>
        <p:pic>
          <p:nvPicPr>
            <p:cNvPr id="19" name="Screen Shot 2016-07-26 at 10.53.20 AM.png">
              <a:extLst>
                <a:ext uri="{FF2B5EF4-FFF2-40B4-BE49-F238E27FC236}">
                  <a16:creationId xmlns:a16="http://schemas.microsoft.com/office/drawing/2014/main" id="{86DD3707-3BB3-543E-77C7-E8AAFECDBE5B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01724" y="1175981"/>
              <a:ext cx="1920515" cy="10574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AutoShape 5">
              <a:extLst>
                <a:ext uri="{FF2B5EF4-FFF2-40B4-BE49-F238E27FC236}">
                  <a16:creationId xmlns:a16="http://schemas.microsoft.com/office/drawing/2014/main" id="{38FC7AFD-6FB2-A5FF-5289-6AA12B0F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2620" y="846084"/>
              <a:ext cx="2412391" cy="447089"/>
            </a:xfrm>
            <a:custGeom>
              <a:avLst/>
              <a:gdLst>
                <a:gd name="T0" fmla="*/ 11505 w 8228013"/>
                <a:gd name="T1" fmla="*/ 0 h 4875213"/>
                <a:gd name="T2" fmla="*/ 5752 w 8228013"/>
                <a:gd name="T3" fmla="*/ 0 h 4875213"/>
                <a:gd name="T4" fmla="*/ 0 w 8228013"/>
                <a:gd name="T5" fmla="*/ 0 h 4875213"/>
                <a:gd name="T6" fmla="*/ 5752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800" b="1" dirty="0">
                  <a:solidFill>
                    <a:schemeClr val="accent6"/>
                  </a:solidFill>
                </a:rPr>
                <a:t>Smaller aperture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2AA39-B52D-693E-2FB4-776198D13A39}"/>
              </a:ext>
            </a:extLst>
          </p:cNvPr>
          <p:cNvGrpSpPr/>
          <p:nvPr/>
        </p:nvGrpSpPr>
        <p:grpSpPr>
          <a:xfrm>
            <a:off x="2712327" y="2927871"/>
            <a:ext cx="3265931" cy="3366633"/>
            <a:chOff x="1489909" y="2785691"/>
            <a:chExt cx="3426311" cy="34752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8D80EB-C18E-6854-EE58-B26891158AF5}"/>
                </a:ext>
              </a:extLst>
            </p:cNvPr>
            <p:cNvSpPr/>
            <p:nvPr/>
          </p:nvSpPr>
          <p:spPr>
            <a:xfrm>
              <a:off x="1489909" y="2785691"/>
              <a:ext cx="3426311" cy="34752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9A566EA-A6DD-DBCC-D316-AEC082A10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3461" y="3188900"/>
              <a:ext cx="3289507" cy="3072019"/>
            </a:xfrm>
            <a:prstGeom prst="rect">
              <a:avLst/>
            </a:prstGeom>
          </p:spPr>
        </p:pic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A1637F75-A03A-B816-6D23-9EA649D65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7159" y="2813275"/>
              <a:ext cx="2996497" cy="734939"/>
            </a:xfrm>
            <a:custGeom>
              <a:avLst/>
              <a:gdLst>
                <a:gd name="T0" fmla="*/ 11505 w 8228013"/>
                <a:gd name="T1" fmla="*/ 0 h 4875213"/>
                <a:gd name="T2" fmla="*/ 5752 w 8228013"/>
                <a:gd name="T3" fmla="*/ 0 h 4875213"/>
                <a:gd name="T4" fmla="*/ 0 w 8228013"/>
                <a:gd name="T5" fmla="*/ 0 h 4875213"/>
                <a:gd name="T6" fmla="*/ 5752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800" b="1" dirty="0">
                  <a:solidFill>
                    <a:schemeClr val="accent6"/>
                  </a:solidFill>
                </a:rPr>
                <a:t>PIP-II Era Space-Charge</a:t>
              </a:r>
            </a:p>
          </p:txBody>
        </p:sp>
      </p:grpSp>
      <p:sp>
        <p:nvSpPr>
          <p:cNvPr id="30" name="AutoShape 5">
            <a:extLst>
              <a:ext uri="{FF2B5EF4-FFF2-40B4-BE49-F238E27FC236}">
                <a16:creationId xmlns:a16="http://schemas.microsoft.com/office/drawing/2014/main" id="{125A5D1D-343E-7874-2F83-303E3073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86436"/>
            <a:ext cx="4523198" cy="447089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800" b="1" dirty="0">
                <a:solidFill>
                  <a:schemeClr val="accent6"/>
                </a:solidFill>
              </a:rPr>
              <a:t>Shared tunnel space with Main Injector</a:t>
            </a:r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D2BB6AB2-5516-14F6-973E-54766052B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68" y="5420681"/>
            <a:ext cx="2525772" cy="659583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</a:rPr>
              <a:t>R. Ainsworth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chemeClr val="accent6"/>
                </a:solidFill>
                <a:hlinkClick r:id="rId8"/>
              </a:rPr>
              <a:t>PRAB 2019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C0DB94-5363-4D46-BED8-153722C52B13}"/>
              </a:ext>
            </a:extLst>
          </p:cNvPr>
          <p:cNvSpPr/>
          <p:nvPr/>
        </p:nvSpPr>
        <p:spPr bwMode="auto">
          <a:xfrm>
            <a:off x="1209223" y="1196064"/>
            <a:ext cx="1826790" cy="3318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r>
              <a:rPr lang="en-US" sz="1800" b="1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Ring</a:t>
            </a:r>
            <a:endParaRPr kumimoji="0" lang="en-US" sz="1600" b="1" i="0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289004-6A3C-3843-B604-FCCCB192C57C}"/>
              </a:ext>
            </a:extLst>
          </p:cNvPr>
          <p:cNvSpPr txBox="1"/>
          <p:nvPr/>
        </p:nvSpPr>
        <p:spPr>
          <a:xfrm>
            <a:off x="2421461" y="2165208"/>
            <a:ext cx="16224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Injector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9D6D1BE7-AD7A-24BE-E15B-A8EBF4A8B9C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60781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Ring - Advantages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984E2F9A-1662-F47E-3687-F6F25F0EF93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 the Recycler to collect batches (from RCS or from 8-GeV-Linac-AR) reduces the Main Injector cycle time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increasing beam power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- Improving cycle time vs intensity, better for neutrino target.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currently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rebunches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sends it to Delivery Ring, currently a critical part of our muon campus research infrastructure.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- Will we miss that capability when its gone?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will learn a lot more about Recycler limits in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era operation.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Slip-stacking in PIP-II era may be more taxing than high-charge 2.4 MW era. 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Ring was very cheap to build-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can be rebuilt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large aperture, better optics, low-SEY coating, large momentum acceptance as needed.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b="1" dirty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8-GeV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scenarios can use Recycler or avoid it.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679624B-B535-0E8E-80AB-FC6FB311FB5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51047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B8150F3-62F8-956D-85C6-DE606AB2F43D}"/>
              </a:ext>
            </a:extLst>
          </p:cNvPr>
          <p:cNvSpPr/>
          <p:nvPr/>
        </p:nvSpPr>
        <p:spPr>
          <a:xfrm>
            <a:off x="4841768" y="1409391"/>
            <a:ext cx="3561907" cy="3397102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Option</a:t>
            </a:r>
            <a:r>
              <a:rPr lang="en-US" sz="2400" dirty="0">
                <a:solidFill>
                  <a:srgbClr val="002060"/>
                </a:solidFill>
              </a:rPr>
              <a:t>, “ICD-2” 10 Hz Ramp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4254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68337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3363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76328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78729" y="2262272"/>
            <a:ext cx="1284922" cy="8191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024487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066529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110207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469088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414684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4874516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2C0BCD-706A-47BC-84C0-A04622749B3A}"/>
              </a:ext>
            </a:extLst>
          </p:cNvPr>
          <p:cNvSpPr txBox="1"/>
          <p:nvPr/>
        </p:nvSpPr>
        <p:spPr>
          <a:xfrm>
            <a:off x="671119" y="4902470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~2 GeV Linac Upgrade</a:t>
            </a:r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D403D791-8D13-A013-EA18-D1028F4491F1}"/>
              </a:ext>
            </a:extLst>
          </p:cNvPr>
          <p:cNvSpPr/>
          <p:nvPr/>
        </p:nvSpPr>
        <p:spPr>
          <a:xfrm>
            <a:off x="2632126" y="4691479"/>
            <a:ext cx="457200" cy="457200"/>
          </a:xfrm>
          <a:prstGeom prst="irregularSeal1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F0664A-C18B-BA9B-84FC-BA50DAB83198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B11A24-5749-475D-E78F-1506433664FE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55D1D2D3-2FDF-B45C-D635-D2431ECB60EC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F7915D-2B57-055D-A423-D46CCE4234DD}"/>
              </a:ext>
            </a:extLst>
          </p:cNvPr>
          <p:cNvSpPr txBox="1"/>
          <p:nvPr/>
        </p:nvSpPr>
        <p:spPr>
          <a:xfrm>
            <a:off x="4677625" y="1123165"/>
            <a:ext cx="168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BECDC-E205-5C7B-BB3C-E653A9FA56E3}"/>
              </a:ext>
            </a:extLst>
          </p:cNvPr>
          <p:cNvSpPr txBox="1"/>
          <p:nvPr/>
        </p:nvSpPr>
        <p:spPr>
          <a:xfrm>
            <a:off x="707375" y="2624341"/>
            <a:ext cx="1819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D16227F-8CF6-EE1D-111D-781AF2A79035}"/>
              </a:ext>
            </a:extLst>
          </p:cNvPr>
          <p:cNvCxnSpPr>
            <a:cxnSpLocks/>
          </p:cNvCxnSpPr>
          <p:nvPr/>
        </p:nvCxnSpPr>
        <p:spPr>
          <a:xfrm flipH="1" flipV="1">
            <a:off x="6015340" y="4725338"/>
            <a:ext cx="1324752" cy="72356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888869CC-E947-CB64-D72A-CD2D294EDFD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27624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Option</a:t>
            </a:r>
            <a:r>
              <a:rPr lang="en-US" sz="2400" dirty="0">
                <a:solidFill>
                  <a:srgbClr val="002060"/>
                </a:solidFill>
              </a:rPr>
              <a:t>, “BSR” 20 Hz Ramp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404254"/>
            <a:ext cx="3561907" cy="3397102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404254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868337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933363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3976328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018069" y="2739612"/>
            <a:ext cx="163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86197" y="2407349"/>
            <a:ext cx="1284922" cy="66670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024487"/>
            <a:ext cx="1880191" cy="1800447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066529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110207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469088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414684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4874516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D403D791-8D13-A013-EA18-D1028F4491F1}"/>
              </a:ext>
            </a:extLst>
          </p:cNvPr>
          <p:cNvSpPr/>
          <p:nvPr/>
        </p:nvSpPr>
        <p:spPr>
          <a:xfrm>
            <a:off x="2508758" y="4679331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F0664A-C18B-BA9B-84FC-BA50DAB83198}"/>
              </a:ext>
            </a:extLst>
          </p:cNvPr>
          <p:cNvSpPr txBox="1"/>
          <p:nvPr/>
        </p:nvSpPr>
        <p:spPr>
          <a:xfrm>
            <a:off x="1069413" y="5776349"/>
            <a:ext cx="302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H- Injection Location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B11A24-5749-475D-E78F-1506433664FE}"/>
              </a:ext>
            </a:extLst>
          </p:cNvPr>
          <p:cNvSpPr/>
          <p:nvPr/>
        </p:nvSpPr>
        <p:spPr>
          <a:xfrm>
            <a:off x="856645" y="5796746"/>
            <a:ext cx="3237607" cy="50167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55D1D2D3-2FDF-B45C-D635-D2431ECB60EC}"/>
              </a:ext>
            </a:extLst>
          </p:cNvPr>
          <p:cNvSpPr/>
          <p:nvPr/>
        </p:nvSpPr>
        <p:spPr>
          <a:xfrm>
            <a:off x="918963" y="5810329"/>
            <a:ext cx="457200" cy="457200"/>
          </a:xfrm>
          <a:prstGeom prst="irregularSeal1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9D4A60-346F-BD5A-3C12-4C8749F5EFCC}"/>
              </a:ext>
            </a:extLst>
          </p:cNvPr>
          <p:cNvSpPr txBox="1"/>
          <p:nvPr/>
        </p:nvSpPr>
        <p:spPr>
          <a:xfrm>
            <a:off x="4677625" y="1123165"/>
            <a:ext cx="16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91B365-8526-FF7C-9BB5-0EB647FD1EBC}"/>
              </a:ext>
            </a:extLst>
          </p:cNvPr>
          <p:cNvCxnSpPr>
            <a:cxnSpLocks/>
          </p:cNvCxnSpPr>
          <p:nvPr/>
        </p:nvCxnSpPr>
        <p:spPr>
          <a:xfrm flipH="1" flipV="1">
            <a:off x="6015340" y="4725338"/>
            <a:ext cx="1324752" cy="72356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EBC7967A-77B8-D993-7064-9055B1C5FD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D2BFF7-6A2C-A00E-98AE-8876BCC56708}"/>
              </a:ext>
            </a:extLst>
          </p:cNvPr>
          <p:cNvSpPr txBox="1"/>
          <p:nvPr/>
        </p:nvSpPr>
        <p:spPr>
          <a:xfrm>
            <a:off x="671119" y="4902470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~2 GeV Linac Upgrade</a:t>
            </a:r>
          </a:p>
        </p:txBody>
      </p:sp>
    </p:spTree>
    <p:extLst>
      <p:ext uri="{BB962C8B-B14F-4D97-AF65-F5344CB8AC3E}">
        <p14:creationId xmlns:p14="http://schemas.microsoft.com/office/powerpoint/2010/main" val="3910172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51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2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2021,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Science Working Group </a:t>
            </a:r>
            <a:r>
              <a:rPr lang="en-US" sz="1800" dirty="0">
                <a:solidFill>
                  <a:schemeClr val="accent6"/>
                </a:solidFill>
              </a:rPr>
              <a:t>chaired by R. </a:t>
            </a:r>
            <a:r>
              <a:rPr lang="en-US" sz="1800" dirty="0" err="1">
                <a:solidFill>
                  <a:schemeClr val="accent6"/>
                </a:solidFill>
              </a:rPr>
              <a:t>Harnik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hlinkClick r:id="rId7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7"/>
              </a:rPr>
              <a:t>Physics Opportunities for the Fermilab Booster Replacement”</a:t>
            </a:r>
            <a:endParaRPr 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Accelerator Working Group </a:t>
            </a:r>
            <a:r>
              <a:rPr lang="en-US" sz="1800" dirty="0">
                <a:solidFill>
                  <a:schemeClr val="accent6"/>
                </a:solidFill>
              </a:rPr>
              <a:t>chaired by M. Syphers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hlinkClick r:id="rId8"/>
              </a:rPr>
              <a:t>“</a:t>
            </a:r>
            <a:r>
              <a:rPr lang="en-US" sz="1800" b="1" dirty="0">
                <a:solidFill>
                  <a:srgbClr val="000000"/>
                </a:solidFill>
                <a:latin typeface="Lucida Grande"/>
                <a:hlinkClick r:id="rId8"/>
              </a:rPr>
              <a:t>An Upgrade Path for the Fermilab Accelerator Complex”</a:t>
            </a:r>
            <a:r>
              <a:rPr lang="en-US" sz="1800" b="1" dirty="0">
                <a:solidFill>
                  <a:srgbClr val="000000"/>
                </a:solidFill>
                <a:latin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</a:rPr>
              <a:t>(RCS Scenario)</a:t>
            </a:r>
            <a:endParaRPr lang="en-US" sz="1800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  <a:hlinkClick r:id="rId9"/>
              </a:rPr>
              <a:t>“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An 8 GeV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Lucida Grande"/>
                <a:hlinkClick r:id="rId9"/>
              </a:rPr>
              <a:t>Linac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ucida Grande"/>
                <a:hlinkClick r:id="rId9"/>
              </a:rPr>
              <a:t> as the Booster Replacement in the Fermilab Power Upgrade”</a:t>
            </a:r>
            <a:endParaRPr lang="en-US" sz="18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1800" b="1" dirty="0">
              <a:solidFill>
                <a:schemeClr val="accent6"/>
              </a:solidFill>
              <a:latin typeface="Lucida Grande"/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  <a:latin typeface="Lucida Grande"/>
              </a:rPr>
              <a:t>Recent Ongoing Work: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- Realistic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cost assessment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and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timetables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for all scenarios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Lucida Grande"/>
              </a:rPr>
              <a:t>Backup plans </a:t>
            </a:r>
            <a:r>
              <a:rPr lang="en-US" sz="1800" dirty="0">
                <a:solidFill>
                  <a:schemeClr val="accent6"/>
                </a:solidFill>
                <a:latin typeface="Lucida Grande"/>
              </a:rPr>
              <a:t>for DUNE/LBNF power if upgrades fall short of above scenarios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  <a:latin typeface="Lucida Grande"/>
              </a:rPr>
              <a:t>	- PAR + Booster transition upgrades + Recycler replacement = 1.8 MW?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6FE47-DB13-63EE-0DE2-053309C65D0C}"/>
              </a:ext>
            </a:extLst>
          </p:cNvPr>
          <p:cNvSpPr/>
          <p:nvPr/>
        </p:nvSpPr>
        <p:spPr>
          <a:xfrm>
            <a:off x="228599" y="4716520"/>
            <a:ext cx="8424863" cy="125276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10F6706-B6C1-24F0-99B2-998D63F2BCBA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74392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Proton Complex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And PIP-II upgrade</a:t>
            </a:r>
            <a:endParaRPr lang="en-US" altLang="en-US" sz="28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9A09668-7B13-5542-819D-402FFCDBD24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61EF0FF-78B8-8316-C6F7-6C3B0BAD83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66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Proton Intensity Upgrade -&gt; Future Muon Collider?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0FF0675E-60C2-1C78-7801-2A6DAFE01BFF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20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Spending on long-baseline neutrino upgrades is certainly compatible with simultaneous spending on muon collider R&amp;D topics.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With an intense beam power at 2 GeV and/or 8 GeV, unique opportunity for muon collider frontend R&amp;D – pulse compression, muon targets, beam capture &amp; cooling.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For a true proton driver for muon collider parameters are something like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61217D-0F3F-ADB1-51BA-8A976826E3B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FAE68F26-09C9-D8CC-A17E-99F99171BE05}"/>
              </a:ext>
            </a:extLst>
          </p:cNvPr>
          <p:cNvSpPr txBox="1">
            <a:spLocks/>
          </p:cNvSpPr>
          <p:nvPr/>
        </p:nvSpPr>
        <p:spPr bwMode="auto">
          <a:xfrm>
            <a:off x="242887" y="2718185"/>
            <a:ext cx="8672513" cy="5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1-4 MW proton power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4-20 GeV proton energy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1-10 ns proton pulses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5-60 Hz pulse rep. rate.</a:t>
            </a: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F9D7BD64-CF4C-A0CB-F83C-8BD2679BBC7A}"/>
              </a:ext>
            </a:extLst>
          </p:cNvPr>
          <p:cNvSpPr txBox="1">
            <a:spLocks/>
          </p:cNvSpPr>
          <p:nvPr/>
        </p:nvSpPr>
        <p:spPr bwMode="auto">
          <a:xfrm>
            <a:off x="228599" y="3376267"/>
            <a:ext cx="8672513" cy="29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Path to MC with 8-GeV </a:t>
            </a:r>
            <a:r>
              <a:rPr lang="en-US" altLang="en-US" sz="1800" b="1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b="1" dirty="0">
                <a:solidFill>
                  <a:schemeClr val="accent6"/>
                </a:solidFill>
              </a:rPr>
              <a:t> + 8-GeV Accumulator Ring: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1) </a:t>
            </a:r>
            <a:r>
              <a:rPr lang="en-US" altLang="en-US" sz="1800" dirty="0">
                <a:solidFill>
                  <a:schemeClr val="accent6"/>
                </a:solidFill>
              </a:rPr>
              <a:t>upgrade </a:t>
            </a:r>
            <a:r>
              <a:rPr lang="en-US" altLang="en-US" sz="1800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dirty="0">
                <a:solidFill>
                  <a:schemeClr val="accent6"/>
                </a:solidFill>
              </a:rPr>
              <a:t> to x4 duty factor.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2) </a:t>
            </a:r>
            <a:r>
              <a:rPr lang="en-US" altLang="en-US" sz="1800" dirty="0">
                <a:solidFill>
                  <a:schemeClr val="accent6"/>
                </a:solidFill>
              </a:rPr>
              <a:t>H- laser-stripping technology to facilitate AR injection.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3) </a:t>
            </a:r>
            <a:r>
              <a:rPr lang="en-US" altLang="en-US" sz="1800" dirty="0">
                <a:solidFill>
                  <a:schemeClr val="accent6"/>
                </a:solidFill>
              </a:rPr>
              <a:t>add 8-GeV compressor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Path to MC with 2-GeV </a:t>
            </a:r>
            <a:r>
              <a:rPr lang="en-US" altLang="en-US" sz="1800" b="1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b="1" dirty="0">
                <a:solidFill>
                  <a:schemeClr val="accent6"/>
                </a:solidFill>
              </a:rPr>
              <a:t> + 8-GeV RCS: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</a:t>
            </a:r>
            <a:r>
              <a:rPr lang="en-US" altLang="en-US" sz="1800" b="1" dirty="0">
                <a:solidFill>
                  <a:schemeClr val="accent6"/>
                </a:solidFill>
              </a:rPr>
              <a:t>1)</a:t>
            </a:r>
            <a:r>
              <a:rPr lang="en-US" altLang="en-US" sz="1800" dirty="0">
                <a:solidFill>
                  <a:schemeClr val="accent6"/>
                </a:solidFill>
              </a:rPr>
              <a:t> upgrade RCS for higher aperture/energy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fast-ramping super-ferric magnets?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2) </a:t>
            </a:r>
            <a:r>
              <a:rPr lang="en-US" altLang="en-US" sz="1800" dirty="0">
                <a:solidFill>
                  <a:schemeClr val="accent6"/>
                </a:solidFill>
              </a:rPr>
              <a:t>add high-energy compressor ring.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Alternatively, extend </a:t>
            </a:r>
            <a:r>
              <a:rPr lang="en-US" altLang="en-US" sz="1800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dirty="0">
                <a:solidFill>
                  <a:schemeClr val="accent6"/>
                </a:solidFill>
              </a:rPr>
              <a:t> to 4 GeV and build independent program there.</a:t>
            </a:r>
          </a:p>
        </p:txBody>
      </p:sp>
    </p:spTree>
    <p:extLst>
      <p:ext uri="{BB962C8B-B14F-4D97-AF65-F5344CB8AC3E}">
        <p14:creationId xmlns:p14="http://schemas.microsoft.com/office/powerpoint/2010/main" val="208600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0FF0675E-60C2-1C78-7801-2A6DAFE01BFF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PIP-II upgrade, </a:t>
            </a:r>
            <a:r>
              <a:rPr lang="en-US" altLang="en-US" sz="2000" b="1" dirty="0">
                <a:solidFill>
                  <a:schemeClr val="tx1"/>
                </a:solidFill>
              </a:rPr>
              <a:t>massive potential for GeV-scale experimental program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Strategic planning for a subsequent </a:t>
            </a:r>
            <a:r>
              <a:rPr lang="en-US" altLang="en-US" sz="2000" b="1" dirty="0">
                <a:solidFill>
                  <a:schemeClr val="tx1"/>
                </a:solidFill>
              </a:rPr>
              <a:t>Proton Intensity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cost and timetable evaluations underway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ICD-2 RCS: </a:t>
            </a:r>
            <a:r>
              <a:rPr lang="en-US" altLang="en-US" sz="2000" dirty="0">
                <a:solidFill>
                  <a:schemeClr val="accent6"/>
                </a:solidFill>
              </a:rPr>
              <a:t>Well-developed cost-effective proposal, focused on LBNF.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BSR RCS: </a:t>
            </a:r>
            <a:r>
              <a:rPr lang="en-US" altLang="en-US" sz="2000" dirty="0">
                <a:solidFill>
                  <a:schemeClr val="accent6"/>
                </a:solidFill>
              </a:rPr>
              <a:t>More challenging injection, more 8-GeV power.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8-Gev </a:t>
            </a:r>
            <a:r>
              <a:rPr lang="en-US" altLang="en-US" sz="2000" b="1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b="1" dirty="0">
                <a:solidFill>
                  <a:schemeClr val="accent6"/>
                </a:solidFill>
              </a:rPr>
              <a:t>: </a:t>
            </a:r>
            <a:r>
              <a:rPr lang="en-US" altLang="en-US" sz="2000" dirty="0">
                <a:solidFill>
                  <a:schemeClr val="accent6"/>
                </a:solidFill>
              </a:rPr>
              <a:t>Most challenging injection, highest 8-GeV potential.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What will be the </a:t>
            </a:r>
            <a:r>
              <a:rPr lang="en-US" altLang="en-US" sz="2000" b="1" dirty="0">
                <a:solidFill>
                  <a:schemeClr val="tx1"/>
                </a:solidFill>
              </a:rPr>
              <a:t>future 0.8-2 GeV </a:t>
            </a:r>
            <a:r>
              <a:rPr lang="en-US" altLang="en-US" sz="2000" dirty="0">
                <a:solidFill>
                  <a:schemeClr val="accent6"/>
                </a:solidFill>
              </a:rPr>
              <a:t>experimental program?</a:t>
            </a: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What will be the </a:t>
            </a:r>
            <a:r>
              <a:rPr lang="en-US" altLang="en-US" sz="2000" b="1" dirty="0">
                <a:solidFill>
                  <a:schemeClr val="tx1"/>
                </a:solidFill>
              </a:rPr>
              <a:t>future 8 GeV </a:t>
            </a:r>
            <a:r>
              <a:rPr lang="en-US" altLang="en-US" sz="2000" dirty="0">
                <a:solidFill>
                  <a:schemeClr val="accent6"/>
                </a:solidFill>
              </a:rPr>
              <a:t>experimental program?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power, beam structure, timeline.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future role of Recycler Ring and Delivery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Feedback during Snowmass process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Dark Sector searches and muon CLFV most popular experiments.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	- possible a compressor ring to enhance performance, MC R&amp;D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- How will these PIU upgrade impact/enable future muon collider?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61217D-0F3F-ADB1-51BA-8A976826E3B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74645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1844211"/>
            <a:ext cx="7847013" cy="229627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 Slides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(Technical Details BSR)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DCFEDF-A70D-1F0F-D63F-7460381FB6D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C46E00A-823C-00A9-9633-26277CD3B7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2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Foil, Process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05798D-511B-55FF-C304-81989EC2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1" y="1069777"/>
            <a:ext cx="8256849" cy="3437201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551FA5EC-C300-F95C-EC80-A8F9B51F9F2B}"/>
              </a:ext>
            </a:extLst>
          </p:cNvPr>
          <p:cNvSpPr txBox="1">
            <a:spLocks/>
          </p:cNvSpPr>
          <p:nvPr/>
        </p:nvSpPr>
        <p:spPr bwMode="auto">
          <a:xfrm>
            <a:off x="2451745" y="3646290"/>
            <a:ext cx="6126015" cy="16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H- </a:t>
            </a: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beam transported into injection chicane.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Carbon foil strips the two electrons from the proton.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Proton beam accumulates in the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Unstripped H- ions are sent to an absorber. 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89763CC9-52B6-B95B-6B95-AAC14B339171}"/>
              </a:ext>
            </a:extLst>
          </p:cNvPr>
          <p:cNvSpPr txBox="1">
            <a:spLocks/>
          </p:cNvSpPr>
          <p:nvPr/>
        </p:nvSpPr>
        <p:spPr bwMode="auto">
          <a:xfrm>
            <a:off x="274755" y="5451761"/>
            <a:ext cx="8594489" cy="7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Ring cheats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</a:rPr>
              <a:t>Louiville’s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 theorem, concentrates beam current by x10-x1000!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</a:rPr>
              <a:t>Essential for long-baseline program and many experimental programs.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244A703-F395-E416-82DF-DE1502551CE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11100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Foil, Challenges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424863" cy="23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6"/>
                </a:solidFill>
              </a:rPr>
              <a:t>Challenges: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Chicane magnets must be sufficiently long (weak) to avoid stripping H- beam while also inflecting the beam towards the stripping foil.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Losses from protons scattering off injection foil, high radioactivation.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Thin stripping foil degrades from radiation and extreme heat.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Losses of unstriped H- particles, requires absorber or extraction line.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Injection optics interfere with symmetric ring lattice, causing resonances.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- Beam orbit must be maintained precisely over duration of injection.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7F298F-2BE1-CB16-29F4-F5BACFEA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3561145"/>
            <a:ext cx="6415049" cy="267048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6B1A3E9-1DA9-B0C2-5D38-A0FFBE935B1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5619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32E77D-4418-3DD8-C24F-5BBDDFF7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723172"/>
            <a:ext cx="6551289" cy="2592218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Injection through Laser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3"/>
            <a:ext cx="8424863" cy="7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2000" b="1" dirty="0">
                <a:solidFill>
                  <a:schemeClr val="accent6"/>
                </a:solidFill>
              </a:rPr>
              <a:t>Laser-stripping technology R&amp;D underway to eliminate many of these challenges....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altLang="en-US" sz="2000" dirty="0">
                <a:solidFill>
                  <a:schemeClr val="accent6"/>
                </a:solidFill>
              </a:rPr>
              <a:t>SNS demonstrated 95% stripping efficiency of a 1 GeV H</a:t>
            </a:r>
            <a:r>
              <a:rPr lang="en-US" altLang="en-US" sz="2000" baseline="30000" dirty="0">
                <a:solidFill>
                  <a:schemeClr val="accent6"/>
                </a:solidFill>
              </a:rPr>
              <a:t>-</a:t>
            </a:r>
            <a:r>
              <a:rPr lang="en-US" altLang="en-US" sz="2000" dirty="0">
                <a:solidFill>
                  <a:schemeClr val="accent6"/>
                </a:solidFill>
              </a:rPr>
              <a:t> beam with 10 </a:t>
            </a:r>
            <a:r>
              <a:rPr lang="el-GR" altLang="en-US" sz="2000" dirty="0">
                <a:solidFill>
                  <a:schemeClr val="accent6"/>
                </a:solidFill>
              </a:rPr>
              <a:t>μ</a:t>
            </a:r>
            <a:r>
              <a:rPr lang="en-US" altLang="en-US" sz="2000" dirty="0">
                <a:solidFill>
                  <a:schemeClr val="accent6"/>
                </a:solidFill>
              </a:rPr>
              <a:t>s </a:t>
            </a:r>
            <a:r>
              <a:rPr lang="en-US" altLang="en-US" sz="2000" dirty="0" err="1">
                <a:solidFill>
                  <a:schemeClr val="accent6"/>
                </a:solidFill>
              </a:rPr>
              <a:t>macropulse</a:t>
            </a:r>
            <a:r>
              <a:rPr lang="en-US" altLang="en-US" sz="2000" dirty="0">
                <a:solidFill>
                  <a:schemeClr val="accent6"/>
                </a:solidFill>
              </a:rPr>
              <a:t> duration using a UV laser at 1 MW peak power.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altLang="en-US" sz="2000" dirty="0">
                <a:solidFill>
                  <a:schemeClr val="accent6"/>
                </a:solidFill>
              </a:rPr>
              <a:t>However, millisecond duration with 99% efficiency is needed…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2000" b="1" dirty="0">
                <a:solidFill>
                  <a:schemeClr val="accent6"/>
                </a:solidFill>
              </a:rPr>
              <a:t>Present scenarios must proceed with a plan for H- foil injection (with laser-stripping as a subsequent retrofit).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3BFE2-193C-9866-9C48-F1455B4A7314}"/>
              </a:ext>
            </a:extLst>
          </p:cNvPr>
          <p:cNvSpPr/>
          <p:nvPr/>
        </p:nvSpPr>
        <p:spPr>
          <a:xfrm>
            <a:off x="6920827" y="1750079"/>
            <a:ext cx="2223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Cousineau et al.</a:t>
            </a:r>
          </a:p>
          <a:p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PRAB 2017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C643751-7B57-05EA-8560-42F2A9F394E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1959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Scenarios (possible staging)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7C119-F3D4-4C98-371E-7935947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1333" y="1414587"/>
            <a:ext cx="8655272" cy="3822192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01AB5E66-B630-9D09-C4DF-4BACB71451CF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2"/>
            <a:ext cx="8740739" cy="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hlinkClick r:id="rId4"/>
              </a:rPr>
              <a:t>“Design Considerations for Fermilab Multi-MW Proton Facility”</a:t>
            </a:r>
            <a:r>
              <a:rPr lang="en-US" sz="1800" b="1" dirty="0"/>
              <a:t> white paper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1CA4D017-BCE6-2C87-E352-283DC9B9894F}"/>
              </a:ext>
            </a:extLst>
          </p:cNvPr>
          <p:cNvSpPr/>
          <p:nvPr/>
        </p:nvSpPr>
        <p:spPr>
          <a:xfrm>
            <a:off x="5024063" y="1181327"/>
            <a:ext cx="1425950" cy="287379"/>
          </a:xfrm>
          <a:prstGeom prst="curvedDownArrow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218AEDD2-11B9-F9EE-DBC6-35AB9F715D96}"/>
              </a:ext>
            </a:extLst>
          </p:cNvPr>
          <p:cNvSpPr/>
          <p:nvPr/>
        </p:nvSpPr>
        <p:spPr>
          <a:xfrm>
            <a:off x="4982967" y="1177927"/>
            <a:ext cx="2748337" cy="287379"/>
          </a:xfrm>
          <a:prstGeom prst="curvedDownArrow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3F1BBFD6-CEEA-F735-B2C8-891AB891ACA5}"/>
              </a:ext>
            </a:extLst>
          </p:cNvPr>
          <p:cNvSpPr txBox="1">
            <a:spLocks/>
          </p:cNvSpPr>
          <p:nvPr/>
        </p:nvSpPr>
        <p:spPr bwMode="auto">
          <a:xfrm>
            <a:off x="228599" y="5298114"/>
            <a:ext cx="874073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Possible Staging with 1.8 MW, smaller </a:t>
            </a:r>
            <a:r>
              <a:rPr lang="en-US" sz="1800" dirty="0" err="1">
                <a:solidFill>
                  <a:schemeClr val="accent6"/>
                </a:solidFill>
              </a:rPr>
              <a:t>Linac</a:t>
            </a:r>
            <a:r>
              <a:rPr lang="en-US" sz="1800" dirty="0">
                <a:solidFill>
                  <a:schemeClr val="accent6"/>
                </a:solidFill>
              </a:rPr>
              <a:t> upgrade, PIP-II era Main Injector RF.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>
                <a:solidFill>
                  <a:schemeClr val="accent6"/>
                </a:solidFill>
              </a:rPr>
              <a:t>If we are careful could be designed to be upgradeable to either 2.4 MW scenario.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529345C-6170-900D-8177-5F1675226F75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77636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Staging RCS with partial upgrade of Linac &amp; MI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30024-FB44-4EBC-8A84-6926A88C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333" y="830317"/>
            <a:ext cx="7731500" cy="3704745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2ED992CE-1578-4F98-A65B-329686548CE9}"/>
              </a:ext>
            </a:extLst>
          </p:cNvPr>
          <p:cNvSpPr txBox="1">
            <a:spLocks/>
          </p:cNvSpPr>
          <p:nvPr/>
        </p:nvSpPr>
        <p:spPr bwMode="auto">
          <a:xfrm>
            <a:off x="248613" y="4486819"/>
            <a:ext cx="8646773" cy="18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can be commissioned concurrent with PIP-II operations, RCS can be commissioned at partial </a:t>
            </a: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energy, etc.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</a:rPr>
              <a:t>At ~1.2 GeV, </a:t>
            </a:r>
            <a:r>
              <a:rPr lang="en-US" altLang="en-US" sz="2000" dirty="0">
                <a:solidFill>
                  <a:schemeClr val="accent6"/>
                </a:solidFill>
              </a:rPr>
              <a:t>the PIP-II Booster </a:t>
            </a:r>
            <a:r>
              <a:rPr lang="en-US" altLang="en-US" sz="2000" b="1" dirty="0">
                <a:solidFill>
                  <a:schemeClr val="tx2"/>
                </a:solidFill>
              </a:rPr>
              <a:t>1.2 MW </a:t>
            </a:r>
            <a:r>
              <a:rPr lang="en-US" altLang="en-US" sz="2000" dirty="0">
                <a:solidFill>
                  <a:schemeClr val="accent6"/>
                </a:solidFill>
              </a:rPr>
              <a:t>benchmark is crossed.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4"/>
                </a:solidFill>
              </a:rPr>
              <a:t>At ~1.6 GeV, </a:t>
            </a:r>
            <a:r>
              <a:rPr lang="en-US" altLang="en-US" sz="2000" dirty="0">
                <a:solidFill>
                  <a:schemeClr val="accent6"/>
                </a:solidFill>
              </a:rPr>
              <a:t>we have </a:t>
            </a:r>
            <a:r>
              <a:rPr lang="en-US" altLang="en-US" sz="2000" b="1" dirty="0">
                <a:solidFill>
                  <a:schemeClr val="accent4"/>
                </a:solidFill>
              </a:rPr>
              <a:t>1.8 MW </a:t>
            </a:r>
            <a:r>
              <a:rPr lang="en-US" altLang="en-US" sz="2000" dirty="0">
                <a:solidFill>
                  <a:schemeClr val="accent6"/>
                </a:solidFill>
              </a:rPr>
              <a:t>without Main Injector RF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If we can still use Recycler, RCS rep. rate only needs 10 Hz.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F6819A-7CA6-438A-82BB-9E9DDED8D170}"/>
              </a:ext>
            </a:extLst>
          </p:cNvPr>
          <p:cNvCxnSpPr>
            <a:cxnSpLocks/>
          </p:cNvCxnSpPr>
          <p:nvPr/>
        </p:nvCxnSpPr>
        <p:spPr>
          <a:xfrm>
            <a:off x="3000054" y="2614773"/>
            <a:ext cx="0" cy="1243173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EBCAB2-511B-4349-8237-485039C9C213}"/>
              </a:ext>
            </a:extLst>
          </p:cNvPr>
          <p:cNvCxnSpPr>
            <a:cxnSpLocks/>
          </p:cNvCxnSpPr>
          <p:nvPr/>
        </p:nvCxnSpPr>
        <p:spPr>
          <a:xfrm>
            <a:off x="6869113" y="2784297"/>
            <a:ext cx="0" cy="1073649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2154D5-055F-4952-BFA1-F4E602532507}"/>
              </a:ext>
            </a:extLst>
          </p:cNvPr>
          <p:cNvCxnSpPr>
            <a:cxnSpLocks/>
          </p:cNvCxnSpPr>
          <p:nvPr/>
        </p:nvCxnSpPr>
        <p:spPr>
          <a:xfrm>
            <a:off x="5120794" y="2700391"/>
            <a:ext cx="1655013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A6A3F8-0529-4CC7-869B-1EB171CA030E}"/>
              </a:ext>
            </a:extLst>
          </p:cNvPr>
          <p:cNvCxnSpPr>
            <a:cxnSpLocks/>
          </p:cNvCxnSpPr>
          <p:nvPr/>
        </p:nvCxnSpPr>
        <p:spPr>
          <a:xfrm>
            <a:off x="1222625" y="2565115"/>
            <a:ext cx="1714071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493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1844211"/>
            <a:ext cx="7847013" cy="229627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More Backup Slides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(Technical Details BSR)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DCFEDF-A70D-1F0F-D63F-7460381FB6D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Snowmass 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C46E00A-823C-00A9-9633-26277CD3B7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08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Rapid Cycling Synchrotron (RCS)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RCS would operate at 20 Hz and accelerate from 2 to 8 GeV</a:t>
            </a:r>
          </a:p>
          <a:p>
            <a:pPr marL="0" indent="0">
              <a:buNone/>
            </a:pPr>
            <a:r>
              <a:rPr lang="en-US" sz="2000" dirty="0"/>
              <a:t>A second ring operating at 2 GeV is proposed to be located above the RCS and used to accumulate charge from the upgraded linac.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8826A-BA53-4978-A234-9856C605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54" y="2255071"/>
            <a:ext cx="6115095" cy="37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4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700-900 kW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Record Main Injector power 893kW, Booster power 89 kW</a:t>
            </a:r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5AA3C21A-7C52-E2F7-B18D-6AF1C6F9A5B6}"/>
              </a:ext>
            </a:extLst>
          </p:cNvPr>
          <p:cNvSpPr/>
          <p:nvPr/>
        </p:nvSpPr>
        <p:spPr>
          <a:xfrm>
            <a:off x="3515436" y="4676774"/>
            <a:ext cx="189077" cy="253849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5BDACF-D2D7-C14B-231C-277631770CB8}"/>
              </a:ext>
            </a:extLst>
          </p:cNvPr>
          <p:cNvGrpSpPr/>
          <p:nvPr/>
        </p:nvGrpSpPr>
        <p:grpSpPr>
          <a:xfrm>
            <a:off x="6322175" y="5493067"/>
            <a:ext cx="2408326" cy="369332"/>
            <a:chOff x="6662738" y="5386343"/>
            <a:chExt cx="2408326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C968F7-C766-C783-99DE-1277F2A6B5F4}"/>
                </a:ext>
              </a:extLst>
            </p:cNvPr>
            <p:cNvSpPr txBox="1"/>
            <p:nvPr/>
          </p:nvSpPr>
          <p:spPr>
            <a:xfrm>
              <a:off x="6662738" y="5386343"/>
              <a:ext cx="2408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6"/>
                  </a:solidFill>
                </a:rPr>
                <a:t>H- Injection Location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A54D56-99DA-CE20-7185-A48253BECC7C}"/>
                </a:ext>
              </a:extLst>
            </p:cNvPr>
            <p:cNvSpPr/>
            <p:nvPr/>
          </p:nvSpPr>
          <p:spPr>
            <a:xfrm>
              <a:off x="6748463" y="5415335"/>
              <a:ext cx="2322601" cy="31134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xplosion: 8 Points 24">
              <a:extLst>
                <a:ext uri="{FF2B5EF4-FFF2-40B4-BE49-F238E27FC236}">
                  <a16:creationId xmlns:a16="http://schemas.microsoft.com/office/drawing/2014/main" id="{5FF52436-9AE2-7B5C-A837-572D1C90D2FB}"/>
                </a:ext>
              </a:extLst>
            </p:cNvPr>
            <p:cNvSpPr/>
            <p:nvPr/>
          </p:nvSpPr>
          <p:spPr>
            <a:xfrm>
              <a:off x="6799098" y="5444086"/>
              <a:ext cx="189077" cy="253849"/>
            </a:xfrm>
            <a:prstGeom prst="irregularSeal1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85207B0-6A11-7C09-4728-21E0D94F757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78363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Preliminary RCS Lattice Configurations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6" name="RCS_lattice.png" descr="RCS_lattice.png">
            <a:extLst>
              <a:ext uri="{FF2B5EF4-FFF2-40B4-BE49-F238E27FC236}">
                <a16:creationId xmlns:a16="http://schemas.microsoft.com/office/drawing/2014/main" id="{2CA49721-4D03-4F20-BAB9-86B97A16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6272"/>
            <a:ext cx="4529580" cy="371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R_lattice.png" descr="SR_lattice.png">
            <a:extLst>
              <a:ext uri="{FF2B5EF4-FFF2-40B4-BE49-F238E27FC236}">
                <a16:creationId xmlns:a16="http://schemas.microsoft.com/office/drawing/2014/main" id="{6040CC7C-6ACE-45A0-BD52-25687B29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7" y="1772664"/>
            <a:ext cx="4492683" cy="372121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 - 8 GeV RCS Ring">
            <a:extLst>
              <a:ext uri="{FF2B5EF4-FFF2-40B4-BE49-F238E27FC236}">
                <a16:creationId xmlns:a16="http://schemas.microsoft.com/office/drawing/2014/main" id="{F65B69CB-58E0-490B-BF46-D705382B95E1}"/>
              </a:ext>
            </a:extLst>
          </p:cNvPr>
          <p:cNvSpPr txBox="1"/>
          <p:nvPr/>
        </p:nvSpPr>
        <p:spPr>
          <a:xfrm>
            <a:off x="6087013" y="1059753"/>
            <a:ext cx="2049726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2 - 8 GeV RCS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eight periods</a:t>
            </a:r>
            <a:endParaRPr sz="1800" dirty="0"/>
          </a:p>
        </p:txBody>
      </p:sp>
      <p:sp>
        <p:nvSpPr>
          <p:cNvPr id="19" name="2 GeV Injection Ring">
            <a:extLst>
              <a:ext uri="{FF2B5EF4-FFF2-40B4-BE49-F238E27FC236}">
                <a16:creationId xmlns:a16="http://schemas.microsoft.com/office/drawing/2014/main" id="{2267749D-EDE5-4F73-8EAC-6BC43521A053}"/>
              </a:ext>
            </a:extLst>
          </p:cNvPr>
          <p:cNvSpPr txBox="1"/>
          <p:nvPr/>
        </p:nvSpPr>
        <p:spPr>
          <a:xfrm>
            <a:off x="1576083" y="1060963"/>
            <a:ext cx="2096919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GeV Injection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four periods</a:t>
            </a:r>
            <a:endParaRPr sz="1800" dirty="0"/>
          </a:p>
        </p:txBody>
      </p:sp>
      <p:sp>
        <p:nvSpPr>
          <p:cNvPr id="20" name="2 GeV Ring Optimized for Injection">
            <a:extLst>
              <a:ext uri="{FF2B5EF4-FFF2-40B4-BE49-F238E27FC236}">
                <a16:creationId xmlns:a16="http://schemas.microsoft.com/office/drawing/2014/main" id="{FCEE88D9-BD9C-4B03-A322-B46A71C0AB81}"/>
              </a:ext>
            </a:extLst>
          </p:cNvPr>
          <p:cNvSpPr txBox="1"/>
          <p:nvPr/>
        </p:nvSpPr>
        <p:spPr>
          <a:xfrm>
            <a:off x="909130" y="5686739"/>
            <a:ext cx="3129894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 dirty="0"/>
              <a:t>2 GeV Ring Optimized for Injection</a:t>
            </a:r>
          </a:p>
        </p:txBody>
      </p:sp>
      <p:sp>
        <p:nvSpPr>
          <p:cNvPr id="21" name="8 GeV Ring Optimized for Acceleration">
            <a:extLst>
              <a:ext uri="{FF2B5EF4-FFF2-40B4-BE49-F238E27FC236}">
                <a16:creationId xmlns:a16="http://schemas.microsoft.com/office/drawing/2014/main" id="{CE8AEBF9-1E5D-445D-BA76-19037D36A320}"/>
              </a:ext>
            </a:extLst>
          </p:cNvPr>
          <p:cNvSpPr txBox="1"/>
          <p:nvPr/>
        </p:nvSpPr>
        <p:spPr>
          <a:xfrm>
            <a:off x="5162710" y="5686739"/>
            <a:ext cx="3456906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8 GeV Ring Optimized for Acceleration</a:t>
            </a:r>
          </a:p>
        </p:txBody>
      </p:sp>
    </p:spTree>
    <p:extLst>
      <p:ext uri="{BB962C8B-B14F-4D97-AF65-F5344CB8AC3E}">
        <p14:creationId xmlns:p14="http://schemas.microsoft.com/office/powerpoint/2010/main" val="1443329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HminusInjectionMockup.png">
            <a:extLst>
              <a:ext uri="{FF2B5EF4-FFF2-40B4-BE49-F238E27FC236}">
                <a16:creationId xmlns:a16="http://schemas.microsoft.com/office/drawing/2014/main" id="{90814074-F170-484E-BC76-04E62507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1111413"/>
            <a:ext cx="5904565" cy="326240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H- Charge-Exchange Injection Straight Section">
            <a:extLst>
              <a:ext uri="{FF2B5EF4-FFF2-40B4-BE49-F238E27FC236}">
                <a16:creationId xmlns:a16="http://schemas.microsoft.com/office/drawing/2014/main" id="{6F453FCB-6287-4155-A6DD-DD41B22CD33D}"/>
              </a:ext>
            </a:extLst>
          </p:cNvPr>
          <p:cNvSpPr txBox="1"/>
          <p:nvPr/>
        </p:nvSpPr>
        <p:spPr>
          <a:xfrm>
            <a:off x="676275" y="4552050"/>
            <a:ext cx="2938567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>
              <a:lnSpc>
                <a:spcPct val="100000"/>
              </a:lnSpc>
            </a:lvl1pPr>
          </a:lstStyle>
          <a:p>
            <a:r>
              <a:rPr sz="1800" dirty="0"/>
              <a:t>H- </a:t>
            </a:r>
            <a:r>
              <a:rPr lang="en-US" sz="1800" dirty="0"/>
              <a:t>Foil Stripping Injection</a:t>
            </a:r>
          </a:p>
          <a:p>
            <a:r>
              <a:rPr lang="en-US" sz="1800" b="1" dirty="0"/>
              <a:t>17 m straight.</a:t>
            </a:r>
            <a:endParaRPr sz="1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0B400-12C7-4573-89FC-FD9073A11D06}"/>
              </a:ext>
            </a:extLst>
          </p:cNvPr>
          <p:cNvSpPr/>
          <p:nvPr/>
        </p:nvSpPr>
        <p:spPr>
          <a:xfrm>
            <a:off x="5214824" y="3562272"/>
            <a:ext cx="3146752" cy="131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">
            <a:extLst>
              <a:ext uri="{FF2B5EF4-FFF2-40B4-BE49-F238E27FC236}">
                <a16:creationId xmlns:a16="http://schemas.microsoft.com/office/drawing/2014/main" id="{EE33DC85-EDC0-4736-8B48-8CEF1F411187}"/>
              </a:ext>
            </a:extLst>
          </p:cNvPr>
          <p:cNvGraphicFramePr/>
          <p:nvPr/>
        </p:nvGraphicFramePr>
        <p:xfrm>
          <a:off x="5214824" y="3578039"/>
          <a:ext cx="3789163" cy="2268082"/>
        </p:xfrm>
        <a:graphic>
          <a:graphicData uri="http://schemas.openxmlformats.org/drawingml/2006/table">
            <a:tbl>
              <a:tblPr firstCol="1" bandRow="1"/>
              <a:tblGrid>
                <a:gridCol w="268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Circumference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570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Energy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Superperiodicity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Injection Insertion Length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Dipoles per Superperiod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 Strength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&lt;0.</a:t>
                      </a:r>
                      <a:r>
                        <a:rPr lang="en-US"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  <a:endParaRPr sz="1300" b="1" i="1" dirty="0">
                        <a:solidFill>
                          <a:srgbClr val="404040"/>
                        </a:solidFill>
                        <a:uFill>
                          <a:solidFill>
                            <a:srgbClr val="404040"/>
                          </a:solidFill>
                        </a:uFill>
                      </a:endParaRP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T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960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6FB0F-E231-44AF-BAEB-39680593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205585"/>
            <a:ext cx="3889717" cy="2182131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Anti-Correlated Painted Injection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A3CC6F3-3D30-4729-9BAB-67AC161343F4}"/>
              </a:ext>
            </a:extLst>
          </p:cNvPr>
          <p:cNvSpPr txBox="1">
            <a:spLocks/>
          </p:cNvSpPr>
          <p:nvPr/>
        </p:nvSpPr>
        <p:spPr bwMode="auto">
          <a:xfrm>
            <a:off x="284306" y="934943"/>
            <a:ext cx="4746271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Beam Distribution during Injection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E35F199C-77E3-42F8-88BA-D2954E528FEB}"/>
              </a:ext>
            </a:extLst>
          </p:cNvPr>
          <p:cNvSpPr txBox="1">
            <a:spLocks/>
          </p:cNvSpPr>
          <p:nvPr/>
        </p:nvSpPr>
        <p:spPr bwMode="auto">
          <a:xfrm>
            <a:off x="5085710" y="947900"/>
            <a:ext cx="3616602" cy="3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Hit Distribution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A8252D1C-BD35-4988-89A9-8388D3A32B20}"/>
              </a:ext>
            </a:extLst>
          </p:cNvPr>
          <p:cNvSpPr txBox="1">
            <a:spLocks/>
          </p:cNvSpPr>
          <p:nvPr/>
        </p:nvSpPr>
        <p:spPr bwMode="auto">
          <a:xfrm>
            <a:off x="228600" y="3560753"/>
            <a:ext cx="3951318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Anti-correlated Painting Injection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C3983-3C39-4C90-A0B9-47EA7765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2" y="3873437"/>
            <a:ext cx="2879610" cy="2415826"/>
          </a:xfrm>
          <a:prstGeom prst="rect">
            <a:avLst/>
          </a:prstGeom>
        </p:spPr>
      </p:pic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968F5EE3-7196-4AA1-B804-0D2E126551C6}"/>
              </a:ext>
            </a:extLst>
          </p:cNvPr>
          <p:cNvSpPr txBox="1">
            <a:spLocks/>
          </p:cNvSpPr>
          <p:nvPr/>
        </p:nvSpPr>
        <p:spPr bwMode="auto">
          <a:xfrm>
            <a:off x="3614034" y="4992877"/>
            <a:ext cx="5301366" cy="11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Injection painting scheme chosen to: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Minimize foil hits from the circulating beam.</a:t>
            </a:r>
          </a:p>
          <a:p>
            <a:pPr>
              <a:spcBef>
                <a:spcPct val="0"/>
              </a:spcBef>
              <a:buAutoNum type="arabicParenR"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Optimize stability of the beam distribution.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82E369F-D3C8-4DF0-985E-F0F9DF3CA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59" y="1263104"/>
            <a:ext cx="4139941" cy="3297220"/>
          </a:xfrm>
          <a:prstGeom prst="rect">
            <a:avLst/>
          </a:prstGeom>
        </p:spPr>
      </p:pic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C3FB346E-9947-4753-AC19-13860938EABD}"/>
              </a:ext>
            </a:extLst>
          </p:cNvPr>
          <p:cNvSpPr txBox="1">
            <a:spLocks/>
          </p:cNvSpPr>
          <p:nvPr/>
        </p:nvSpPr>
        <p:spPr bwMode="auto">
          <a:xfrm>
            <a:off x="5157627" y="4479533"/>
            <a:ext cx="3793237" cy="4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Matthew </a:t>
            </a:r>
            <a:r>
              <a:rPr lang="en-US" altLang="en-US" sz="1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Hoppesch</a:t>
            </a:r>
            <a:r>
              <a:rPr lang="en-US" alt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1800" b="1" dirty="0">
                <a:solidFill>
                  <a:schemeClr val="tx2"/>
                </a:solidFill>
                <a:hlinkClick r:id="rId6"/>
              </a:rPr>
              <a:t>beams-9123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Operations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Keep 8 GeV injection into MI, re-using portions of Recycler as injection line…">
            <a:extLst>
              <a:ext uri="{FF2B5EF4-FFF2-40B4-BE49-F238E27FC236}">
                <a16:creationId xmlns:a16="http://schemas.microsoft.com/office/drawing/2014/main" id="{816D9816-7463-4AE4-9EE3-B58E7875560D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Keep 8 GeV injection into MI, re-using portions of Recycler as injection line</a:t>
            </a:r>
          </a:p>
          <a:p>
            <a:pPr marL="0" indent="0">
              <a:buNone/>
            </a:pPr>
            <a:r>
              <a:rPr lang="en-US" sz="1800" dirty="0"/>
              <a:t>Removing slip stacking operation (Recycler) creates lower momentum spread in MI; helps to alleviate issues at crossing of transition energy </a:t>
            </a:r>
          </a:p>
        </p:txBody>
      </p:sp>
      <p:pic>
        <p:nvPicPr>
          <p:cNvPr id="17" name="gammatjump.png" descr="gammatjump.png">
            <a:extLst>
              <a:ext uri="{FF2B5EF4-FFF2-40B4-BE49-F238E27FC236}">
                <a16:creationId xmlns:a16="http://schemas.microsoft.com/office/drawing/2014/main" id="{B7561028-4181-4A86-A924-74BF241E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" y="1885459"/>
            <a:ext cx="4998577" cy="280753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“Transition”:  energy where revolution frequency is independent of momentum">
            <a:extLst>
              <a:ext uri="{FF2B5EF4-FFF2-40B4-BE49-F238E27FC236}">
                <a16:creationId xmlns:a16="http://schemas.microsoft.com/office/drawing/2014/main" id="{3A035C3C-B64A-4E62-AA4C-2C4334EC3814}"/>
              </a:ext>
            </a:extLst>
          </p:cNvPr>
          <p:cNvSpPr txBox="1"/>
          <p:nvPr/>
        </p:nvSpPr>
        <p:spPr>
          <a:xfrm>
            <a:off x="4690094" y="2079950"/>
            <a:ext cx="4275312" cy="62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“Transition”:  energy where revolution frequency is independent of momentum</a:t>
            </a:r>
          </a:p>
        </p:txBody>
      </p:sp>
      <p:sp>
        <p:nvSpPr>
          <p:cNvPr id="19" name="Special optics manipulation at the transition energy (left; part of PIP-II) and smaller momentum spread  provide adequate phase space through transition:">
            <a:extLst>
              <a:ext uri="{FF2B5EF4-FFF2-40B4-BE49-F238E27FC236}">
                <a16:creationId xmlns:a16="http://schemas.microsoft.com/office/drawing/2014/main" id="{6563758D-FEEB-4682-A276-8CA4022942DB}"/>
              </a:ext>
            </a:extLst>
          </p:cNvPr>
          <p:cNvSpPr txBox="1"/>
          <p:nvPr/>
        </p:nvSpPr>
        <p:spPr>
          <a:xfrm>
            <a:off x="4722696" y="2839254"/>
            <a:ext cx="4421304" cy="114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Special optics manipulation at the transition energy (left; part of PIP-II) and smaller momentum spread  provide adequate phase space through transition:</a:t>
            </a:r>
          </a:p>
        </p:txBody>
      </p:sp>
      <p:pic>
        <p:nvPicPr>
          <p:cNvPr id="20" name="Long_phase_space_PIPII_jump.png" descr="Long_phase_space_PIPII_jump.png">
            <a:extLst>
              <a:ext uri="{FF2B5EF4-FFF2-40B4-BE49-F238E27FC236}">
                <a16:creationId xmlns:a16="http://schemas.microsoft.com/office/drawing/2014/main" id="{5E00ECE6-AB69-47B9-B621-506EB18B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14" y="4025796"/>
            <a:ext cx="2603959" cy="22402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/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799" tIns="50799" rIns="50799" bIns="50799" anchor="ctr">
                <a:spAutoFit/>
              </a:bodyPr>
              <a:lstStyle/>
              <a:p>
                <a:r>
                  <a:rPr sz="1687" dirty="0"/>
                  <a:t>transition energy in </a:t>
                </a:r>
              </a:p>
              <a:p>
                <a:r>
                  <a:rPr sz="1687" dirty="0"/>
                  <a:t>   Main Injector (</a:t>
                </a:r>
                <a14:m>
                  <m:oMath xmlns:m="http://schemas.openxmlformats.org/officeDocument/2006/math">
                    <m:r>
                      <a:rPr sz="2004" i="1">
                        <a:solidFill>
                          <a:srgbClr val="0061A7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sz="1687" dirty="0"/>
                  <a:t> = 21.5)</a:t>
                </a:r>
              </a:p>
            </p:txBody>
          </p:sp>
        </mc:Choice>
        <mc:Fallback xmlns="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blipFill>
                <a:blip r:embed="rId5"/>
                <a:stretch>
                  <a:fillRect l="-3385" t="-1835" r="-2865" b="-119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F17504A-01C2-499F-90ED-04B27E2532CC}"/>
              </a:ext>
            </a:extLst>
          </p:cNvPr>
          <p:cNvSpPr txBox="1"/>
          <p:nvPr/>
        </p:nvSpPr>
        <p:spPr>
          <a:xfrm>
            <a:off x="8681714" y="3637025"/>
            <a:ext cx="430887" cy="230422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R. Ainsworth, 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27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RF System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MI RF system would be upgraded with new modern RF cavity system…">
            <a:extLst>
              <a:ext uri="{FF2B5EF4-FFF2-40B4-BE49-F238E27FC236}">
                <a16:creationId xmlns:a16="http://schemas.microsoft.com/office/drawing/2014/main" id="{E03405D8-AFAC-4E84-81CE-64DDD265158B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MI RF system would be upgraded with new modern RF cavity system</a:t>
            </a:r>
          </a:p>
          <a:p>
            <a:pPr lvl="1"/>
            <a:r>
              <a:rPr lang="en-US" dirty="0"/>
              <a:t>increases RF power to meet final intensity requirements</a:t>
            </a:r>
          </a:p>
          <a:p>
            <a:pPr lvl="1"/>
            <a:r>
              <a:rPr lang="en-US" dirty="0"/>
              <a:t>also enables increased ramp rate to achieve higher overall beam power above 2.4 MW</a:t>
            </a:r>
          </a:p>
        </p:txBody>
      </p:sp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E6674ADF-1A1F-4F6A-AF92-2B82BEA40A92}"/>
              </a:ext>
            </a:extLst>
          </p:cNvPr>
          <p:cNvGraphicFramePr/>
          <p:nvPr/>
        </p:nvGraphicFramePr>
        <p:xfrm>
          <a:off x="342305" y="2568022"/>
          <a:ext cx="4869860" cy="3058660"/>
        </p:xfrm>
        <a:graphic>
          <a:graphicData uri="http://schemas.openxmlformats.org/drawingml/2006/table">
            <a:tbl>
              <a:tblPr firstRow="1" firstCol="1" bandRow="1"/>
              <a:tblGrid>
                <a:gridCol w="267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RF System Specifications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Frequency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52.617 — 53.104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MHz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Max. Acceleration Rate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240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GeV/s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Acceleration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7.1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3.6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4.8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Fundamental RF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4.6-5.2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No. RF Stations required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7" descr="Picture 7">
            <a:extLst>
              <a:ext uri="{FF2B5EF4-FFF2-40B4-BE49-F238E27FC236}">
                <a16:creationId xmlns:a16="http://schemas.microsoft.com/office/drawing/2014/main" id="{7BF1FF8B-A4F5-4EEB-95AC-13AEBED3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9" y="2563557"/>
            <a:ext cx="3209430" cy="182804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94BC19-69E3-4899-924D-E3F87C5B2119}"/>
              </a:ext>
            </a:extLst>
          </p:cNvPr>
          <p:cNvSpPr txBox="1"/>
          <p:nvPr/>
        </p:nvSpPr>
        <p:spPr>
          <a:xfrm>
            <a:off x="8681714" y="4578008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02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Possible MI Upgrade for Higher Power Beyond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Upgrade magnet power supply system to support higher ramp rate — reduce cycle time from ~1.5 s to about 0.9 s — factor of ~ 5/3">
            <a:extLst>
              <a:ext uri="{FF2B5EF4-FFF2-40B4-BE49-F238E27FC236}">
                <a16:creationId xmlns:a16="http://schemas.microsoft.com/office/drawing/2014/main" id="{1D6896B6-FCF1-44F7-BD12-DED6F461426A}"/>
              </a:ext>
            </a:extLst>
          </p:cNvPr>
          <p:cNvSpPr txBox="1"/>
          <p:nvPr/>
        </p:nvSpPr>
        <p:spPr>
          <a:xfrm>
            <a:off x="3619271" y="985949"/>
            <a:ext cx="5087088" cy="88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Upgrade magnet power supply system to support higher ramp rate — reduce cycle time from ~1.5 s to about 0.9 s — factor of ~ 5/3</a:t>
            </a:r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A7D45E32-F40A-4FEC-B3D5-03DCA7A9CDE2}"/>
              </a:ext>
            </a:extLst>
          </p:cNvPr>
          <p:cNvGrpSpPr/>
          <p:nvPr/>
        </p:nvGrpSpPr>
        <p:grpSpPr>
          <a:xfrm>
            <a:off x="1957820" y="1906813"/>
            <a:ext cx="7046831" cy="4317387"/>
            <a:chOff x="0" y="0"/>
            <a:chExt cx="10022158" cy="6140282"/>
          </a:xfrm>
        </p:grpSpPr>
        <p:pic>
          <p:nvPicPr>
            <p:cNvPr id="18" name="MI_Power.png" descr="MI_Power.png">
              <a:extLst>
                <a:ext uri="{FF2B5EF4-FFF2-40B4-BE49-F238E27FC236}">
                  <a16:creationId xmlns:a16="http://schemas.microsoft.com/office/drawing/2014/main" id="{274FC3C3-BA6D-4BF6-ABE1-57FA01E92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51" r="18516"/>
            <a:stretch>
              <a:fillRect/>
            </a:stretch>
          </p:blipFill>
          <p:spPr>
            <a:xfrm>
              <a:off x="0" y="0"/>
              <a:ext cx="10022159" cy="614028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" name="PIP-II">
              <a:extLst>
                <a:ext uri="{FF2B5EF4-FFF2-40B4-BE49-F238E27FC236}">
                  <a16:creationId xmlns:a16="http://schemas.microsoft.com/office/drawing/2014/main" id="{0E738A47-77B1-475D-BB2B-E92A17254ECB}"/>
                </a:ext>
              </a:extLst>
            </p:cNvPr>
            <p:cNvSpPr txBox="1"/>
            <p:nvPr/>
          </p:nvSpPr>
          <p:spPr>
            <a:xfrm>
              <a:off x="8451314" y="3979667"/>
              <a:ext cx="991726" cy="55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>
              <a:lvl1pPr>
                <a:defRPr b="1">
                  <a:solidFill>
                    <a:srgbClr val="000000"/>
                  </a:solidFill>
                </a:defRPr>
              </a:lvl1pPr>
            </a:lstStyle>
            <a:p>
              <a:r>
                <a:rPr sz="1687"/>
                <a:t>PIP-II</a:t>
              </a:r>
            </a:p>
          </p:txBody>
        </p:sp>
        <p:sp>
          <p:nvSpPr>
            <p:cNvPr id="20" name="this…">
              <a:extLst>
                <a:ext uri="{FF2B5EF4-FFF2-40B4-BE49-F238E27FC236}">
                  <a16:creationId xmlns:a16="http://schemas.microsoft.com/office/drawing/2014/main" id="{40E97B1A-EA57-40D3-B9EB-6F4AE69E972F}"/>
                </a:ext>
              </a:extLst>
            </p:cNvPr>
            <p:cNvSpPr txBox="1"/>
            <p:nvPr/>
          </p:nvSpPr>
          <p:spPr>
            <a:xfrm>
              <a:off x="8451314" y="2594817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this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  <p:sp>
          <p:nvSpPr>
            <p:cNvPr id="21" name="MI PS…">
              <a:extLst>
                <a:ext uri="{FF2B5EF4-FFF2-40B4-BE49-F238E27FC236}">
                  <a16:creationId xmlns:a16="http://schemas.microsoft.com/office/drawing/2014/main" id="{DCB0646A-FDB6-4B7C-ABA7-2B854877688A}"/>
                </a:ext>
              </a:extLst>
            </p:cNvPr>
            <p:cNvSpPr txBox="1"/>
            <p:nvPr/>
          </p:nvSpPr>
          <p:spPr>
            <a:xfrm>
              <a:off x="8451314" y="958850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MI PS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</p:grpSp>
      <p:sp>
        <p:nvSpPr>
          <p:cNvPr id="23" name="240 GeV/s —&gt; 600 GeV/s">
            <a:extLst>
              <a:ext uri="{FF2B5EF4-FFF2-40B4-BE49-F238E27FC236}">
                <a16:creationId xmlns:a16="http://schemas.microsoft.com/office/drawing/2014/main" id="{F30ABAA8-7F81-4925-979F-CADB2965F956}"/>
              </a:ext>
            </a:extLst>
          </p:cNvPr>
          <p:cNvSpPr txBox="1"/>
          <p:nvPr/>
        </p:nvSpPr>
        <p:spPr>
          <a:xfrm>
            <a:off x="13395" y="1317674"/>
            <a:ext cx="2298512" cy="36221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240 GeV/s —&gt; 600 GeV/s</a:t>
            </a:r>
          </a:p>
        </p:txBody>
      </p:sp>
      <p:pic>
        <p:nvPicPr>
          <p:cNvPr id="24" name="MI_Ramps.png" descr="MI_Ramps.png">
            <a:extLst>
              <a:ext uri="{FF2B5EF4-FFF2-40B4-BE49-F238E27FC236}">
                <a16:creationId xmlns:a16="http://schemas.microsoft.com/office/drawing/2014/main" id="{8E0013AB-54F6-4275-AA58-79BD4BA390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2" r="2082" b="5116"/>
          <a:stretch>
            <a:fillRect/>
          </a:stretch>
        </p:blipFill>
        <p:spPr>
          <a:xfrm>
            <a:off x="8929" y="1687989"/>
            <a:ext cx="3010544" cy="1732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F6F8C9-3F37-4E11-8B52-7460898EB161}"/>
              </a:ext>
            </a:extLst>
          </p:cNvPr>
          <p:cNvSpPr txBox="1"/>
          <p:nvPr/>
        </p:nvSpPr>
        <p:spPr>
          <a:xfrm>
            <a:off x="1497925" y="4987674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9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73" y="931553"/>
            <a:ext cx="6743196" cy="4750783"/>
          </a:xfrm>
          <a:prstGeom prst="rect">
            <a:avLst/>
          </a:prstGeom>
        </p:spPr>
      </p:pic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PIP-II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1.2MW</a:t>
            </a: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230280" y="4386938"/>
            <a:ext cx="820629" cy="68488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173054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0.8 GeV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DEEB91F-96A5-A3A9-DC72-DC07848CA4CD}"/>
              </a:ext>
            </a:extLst>
          </p:cNvPr>
          <p:cNvSpPr/>
          <p:nvPr/>
        </p:nvSpPr>
        <p:spPr>
          <a:xfrm>
            <a:off x="3037285" y="4342203"/>
            <a:ext cx="220265" cy="172647"/>
          </a:xfrm>
          <a:prstGeom prst="arc">
            <a:avLst>
              <a:gd name="adj1" fmla="val 12198772"/>
              <a:gd name="adj2" fmla="val 3511058"/>
            </a:avLst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6493E380-0645-8725-E2F5-5C482E341360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8501865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New SRF </a:t>
            </a:r>
            <a:r>
              <a:rPr lang="en-US" altLang="en-US" sz="1800" dirty="0" err="1">
                <a:solidFill>
                  <a:schemeClr val="accent6"/>
                </a:solidFill>
              </a:rPr>
              <a:t>linac</a:t>
            </a:r>
            <a:r>
              <a:rPr lang="en-US" altLang="en-US" sz="1800" dirty="0">
                <a:solidFill>
                  <a:schemeClr val="accent6"/>
                </a:solidFill>
              </a:rPr>
              <a:t> raises Booster injection energy, new LBNF beamline.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135B9D-9858-0920-1D9E-DB2DCF44DD70}"/>
              </a:ext>
            </a:extLst>
          </p:cNvPr>
          <p:cNvCxnSpPr>
            <a:cxnSpLocks/>
          </p:cNvCxnSpPr>
          <p:nvPr/>
        </p:nvCxnSpPr>
        <p:spPr>
          <a:xfrm flipV="1">
            <a:off x="6103547" y="2407076"/>
            <a:ext cx="1038350" cy="547457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29CD8043-5DEF-9B6F-1DBA-6EC425A530AF}"/>
              </a:ext>
            </a:extLst>
          </p:cNvPr>
          <p:cNvSpPr txBox="1">
            <a:spLocks/>
          </p:cNvSpPr>
          <p:nvPr/>
        </p:nvSpPr>
        <p:spPr bwMode="auto">
          <a:xfrm>
            <a:off x="7141897" y="214075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1.2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E40CC38F-D28F-431C-2C8D-FBA4DFDF6BF2}"/>
              </a:ext>
            </a:extLst>
          </p:cNvPr>
          <p:cNvSpPr/>
          <p:nvPr/>
        </p:nvSpPr>
        <p:spPr>
          <a:xfrm>
            <a:off x="3068473" y="4462085"/>
            <a:ext cx="189077" cy="253849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2021DC-A06D-CBCD-07ED-5E4969FF9508}"/>
              </a:ext>
            </a:extLst>
          </p:cNvPr>
          <p:cNvGrpSpPr/>
          <p:nvPr/>
        </p:nvGrpSpPr>
        <p:grpSpPr>
          <a:xfrm>
            <a:off x="6322175" y="5493067"/>
            <a:ext cx="2408326" cy="369332"/>
            <a:chOff x="6662738" y="5386343"/>
            <a:chExt cx="2408326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18B98-F84C-8B2C-1998-16EADAEAAEBC}"/>
                </a:ext>
              </a:extLst>
            </p:cNvPr>
            <p:cNvSpPr txBox="1"/>
            <p:nvPr/>
          </p:nvSpPr>
          <p:spPr>
            <a:xfrm>
              <a:off x="6662738" y="5386343"/>
              <a:ext cx="2408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6"/>
                  </a:solidFill>
                </a:rPr>
                <a:t>H- Injection Location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B7C288-06D8-9E33-03EB-3CC6B7E25011}"/>
                </a:ext>
              </a:extLst>
            </p:cNvPr>
            <p:cNvSpPr/>
            <p:nvPr/>
          </p:nvSpPr>
          <p:spPr>
            <a:xfrm>
              <a:off x="6748463" y="5415335"/>
              <a:ext cx="2322601" cy="31134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C1F404E1-7192-1E77-72E0-CB22B800EC04}"/>
                </a:ext>
              </a:extLst>
            </p:cNvPr>
            <p:cNvSpPr/>
            <p:nvPr/>
          </p:nvSpPr>
          <p:spPr>
            <a:xfrm>
              <a:off x="6799098" y="5444086"/>
              <a:ext cx="189077" cy="253849"/>
            </a:xfrm>
            <a:prstGeom prst="irregularSeal1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5FA0B83-B25D-899F-EC10-F661D411C3E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7239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PIP-II Linac &amp; Upgrade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0868"/>
            <a:ext cx="5247248" cy="399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90" y="1170868"/>
            <a:ext cx="3058026" cy="4401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B573-AF4F-4BDC-B71F-38DD96930419}"/>
              </a:ext>
            </a:extLst>
          </p:cNvPr>
          <p:cNvSpPr txBox="1"/>
          <p:nvPr/>
        </p:nvSpPr>
        <p:spPr>
          <a:xfrm>
            <a:off x="8681714" y="969060"/>
            <a:ext cx="430887" cy="247522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E. </a:t>
            </a:r>
            <a:r>
              <a:rPr lang="en-US" sz="1600" b="1" dirty="0" err="1">
                <a:solidFill>
                  <a:schemeClr val="accent6"/>
                </a:solidFill>
              </a:rPr>
              <a:t>Pozdeyev</a:t>
            </a:r>
            <a:r>
              <a:rPr lang="en-US" sz="1600" b="1" dirty="0">
                <a:solidFill>
                  <a:schemeClr val="accent6"/>
                </a:solidFill>
              </a:rPr>
              <a:t>, SpaceCharge19</a:t>
            </a: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785F46CF-6120-C886-76A5-CC3384B68ED2}"/>
              </a:ext>
            </a:extLst>
          </p:cNvPr>
          <p:cNvSpPr txBox="1">
            <a:spLocks/>
          </p:cNvSpPr>
          <p:nvPr/>
        </p:nvSpPr>
        <p:spPr bwMode="auto">
          <a:xfrm>
            <a:off x="326206" y="5250094"/>
            <a:ext cx="5519789" cy="9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Project started in 2016 (CD0)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First beam in Booster: 2028 (plan)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MI 1.2 MW beam on target: 2032 (projection)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743A93F-E19E-B4DF-B808-2CBB47463CA0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06713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PIP-II </a:t>
            </a:r>
            <a:r>
              <a:rPr lang="en-US" sz="2400" dirty="0">
                <a:solidFill>
                  <a:schemeClr val="tx2"/>
                </a:solidFill>
              </a:rPr>
              <a:t>Booster Power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0F848-11F7-4D05-BB10-8108F5BCF4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9191" y="1268229"/>
            <a:ext cx="6798139" cy="27589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3338E512-2758-4C48-8ECC-D40B29713BDE}"/>
              </a:ext>
            </a:extLst>
          </p:cNvPr>
          <p:cNvSpPr txBox="1">
            <a:spLocks/>
          </p:cNvSpPr>
          <p:nvPr/>
        </p:nvSpPr>
        <p:spPr bwMode="auto">
          <a:xfrm>
            <a:off x="3585661" y="846084"/>
            <a:ext cx="4121669" cy="3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PIP                   PIP-II</a:t>
            </a: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FBA0A7B-ADEB-12F4-C2B9-367E097F4DF3}"/>
              </a:ext>
            </a:extLst>
          </p:cNvPr>
          <p:cNvSpPr txBox="1">
            <a:spLocks/>
          </p:cNvSpPr>
          <p:nvPr/>
        </p:nvSpPr>
        <p:spPr bwMode="auto">
          <a:xfrm>
            <a:off x="326206" y="4042949"/>
            <a:ext cx="8672513" cy="21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The primary purpose of the PIP-II is to inject into the Booster, and in turn power the high-energy proton complex including DUNE/LBNF program.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However, the PIP-II </a:t>
            </a:r>
            <a:r>
              <a:rPr lang="en-US" altLang="en-US" sz="2000" dirty="0" err="1">
                <a:solidFill>
                  <a:schemeClr val="tx2"/>
                </a:solidFill>
              </a:rPr>
              <a:t>Linac</a:t>
            </a:r>
            <a:r>
              <a:rPr lang="en-US" altLang="en-US" sz="2000" dirty="0">
                <a:solidFill>
                  <a:schemeClr val="tx2"/>
                </a:solidFill>
              </a:rPr>
              <a:t> is also designed to be CW-capable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and the Booster only uses </a:t>
            </a:r>
            <a:r>
              <a:rPr lang="en-US" altLang="en-US" sz="2000" b="1" dirty="0">
                <a:solidFill>
                  <a:schemeClr val="tx2"/>
                </a:solidFill>
              </a:rPr>
              <a:t>~1.2% of the CW beam power!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	- What will form the GeV-scale experimental program?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	- Do we need H- injection into an accumulator ring?</a:t>
            </a:r>
            <a:endParaRPr lang="en-US" altLang="en-US" sz="2000" dirty="0">
              <a:solidFill>
                <a:schemeClr val="accent6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E6A49C0-49E0-E321-E5CC-087BE07F5E1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18700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Proposed </a:t>
            </a:r>
            <a:r>
              <a:rPr lang="en-US" sz="2400" dirty="0">
                <a:solidFill>
                  <a:schemeClr val="accent6"/>
                </a:solidFill>
              </a:rPr>
              <a:t>“PIP-II Era” </a:t>
            </a:r>
            <a:r>
              <a:rPr lang="en-US" sz="2400" dirty="0">
                <a:solidFill>
                  <a:schemeClr val="tx2"/>
                </a:solidFill>
              </a:rPr>
              <a:t>Accumulator Rings</a:t>
            </a:r>
            <a:endParaRPr lang="en-US" sz="2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272B94DE-C177-1D59-D295-1507EDF5B35B}"/>
              </a:ext>
            </a:extLst>
          </p:cNvPr>
          <p:cNvSpPr txBox="1">
            <a:spLocks/>
          </p:cNvSpPr>
          <p:nvPr/>
        </p:nvSpPr>
        <p:spPr bwMode="auto">
          <a:xfrm>
            <a:off x="228600" y="846083"/>
            <a:ext cx="8686800" cy="38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PIP-II Accumulator Ring (PAR)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0.8-1.0 GeV proton storage ring.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474m folded figure eight, designed to match Booster circumference.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Dark Sector: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100kW hadron-absorber beam dump program that sets new exclusion limits.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Booster-MI Program: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Does not interfere with PIP-II Booster commissioning,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Enables later 1 GeV upgrade to Booster.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Compact PAR (C-PAR)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~0.8-1.2 GeV proton storage ring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~100m ring optimized for low duty factor, intense proton beam experiments.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Dark Sector: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Allows order of magnitude superior limits compared to PAR version.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Muon CLFV program: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Allows 140 kW, 20ns pulses for subsequent muon CLFV AMF program</a:t>
            </a: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0CFEE9CF-4E59-49D9-36FE-72AACC43B42F}"/>
              </a:ext>
            </a:extLst>
          </p:cNvPr>
          <p:cNvSpPr txBox="1">
            <a:spLocks/>
          </p:cNvSpPr>
          <p:nvPr/>
        </p:nvSpPr>
        <p:spPr bwMode="auto">
          <a:xfrm>
            <a:off x="589963" y="4717091"/>
            <a:ext cx="8063500" cy="123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Related Snowmass White Papers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1) PAR </a:t>
            </a:r>
            <a:r>
              <a:rPr lang="en-US" altLang="en-US" sz="1800" dirty="0">
                <a:solidFill>
                  <a:schemeClr val="accent6"/>
                </a:solidFill>
              </a:rPr>
              <a:t>accelerator design </a:t>
            </a:r>
            <a:r>
              <a:rPr lang="en-US" altLang="en-US" sz="1800" b="1" dirty="0" err="1">
                <a:solidFill>
                  <a:schemeClr val="accent6"/>
                </a:solidFill>
                <a:hlinkClick r:id="rId3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3"/>
              </a:rPr>
              <a:t> 2203.07339</a:t>
            </a: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2) PIP2-BD Dark Sector </a:t>
            </a:r>
            <a:r>
              <a:rPr lang="en-US" altLang="en-US" sz="1800" dirty="0">
                <a:solidFill>
                  <a:schemeClr val="accent6"/>
                </a:solidFill>
              </a:rPr>
              <a:t>program (PAR, C-PAR) </a:t>
            </a:r>
            <a:r>
              <a:rPr lang="en-US" altLang="en-US" sz="1800" b="1" dirty="0" err="1">
                <a:solidFill>
                  <a:schemeClr val="accent6"/>
                </a:solidFill>
                <a:hlinkClick r:id="rId4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4"/>
              </a:rPr>
              <a:t> 2203.08079</a:t>
            </a:r>
            <a:endParaRPr lang="en-US" altLang="en-US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3) </a:t>
            </a:r>
            <a:r>
              <a:rPr lang="en-US" altLang="en-US" sz="1800" b="1" dirty="0">
                <a:solidFill>
                  <a:schemeClr val="accent6"/>
                </a:solidFill>
              </a:rPr>
              <a:t>AMF CLFV Muon </a:t>
            </a:r>
            <a:r>
              <a:rPr lang="en-US" altLang="en-US" sz="1800" dirty="0">
                <a:solidFill>
                  <a:schemeClr val="accent6"/>
                </a:solidFill>
              </a:rPr>
              <a:t>program (related to C-PAR) </a:t>
            </a:r>
            <a:r>
              <a:rPr lang="en-US" altLang="en-US" sz="1800" b="1" dirty="0" err="1">
                <a:solidFill>
                  <a:schemeClr val="accent6"/>
                </a:solidFill>
                <a:hlinkClick r:id="rId5"/>
              </a:rPr>
              <a:t>ArXiv</a:t>
            </a:r>
            <a:r>
              <a:rPr lang="en-US" altLang="en-US" sz="1800" b="1" dirty="0">
                <a:solidFill>
                  <a:schemeClr val="accent6"/>
                </a:solidFill>
                <a:hlinkClick r:id="rId5"/>
              </a:rPr>
              <a:t> 2203.08278</a:t>
            </a: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7D1AF51-61E1-E441-4D73-5AB46EECE0AA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00378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Proton Intensity Upgrade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after PIP-II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(construction complete ~2036)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A95BED9-643A-FC9E-FE56-58B4B45D1CE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  <a:ea typeface="Geneva" pitchFamily="121" charset="-128"/>
              </a:rPr>
              <a:t>2.4 MW Upgrade with RCS</a:t>
            </a:r>
            <a:endParaRPr lang="en-US" sz="1200" b="1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93110-016D-18A0-C4AF-AD42C6F9D9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8/2/2022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8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4.702"/>
  <p:tag name="ORIGINALWIDTH" val="3775.277"/>
  <p:tag name="LATEXADDIN" val="\documentclass{article}&#10;\usepackage{amsmath}&#10;\pagestyle{empty}&#10;\begin{document}&#10;&#10;\begin{align} \nonumber&#10;\begin{tabular}{| l | l | l |}&#10;\hline \hline&#10;MI Beamline &amp; NuMI &amp; LBNF \\ \hline&#10;RR/MI Intensity &amp; 54$~\cdot~10^{12}$ protons &amp; 65$~\cdot~10^{12}$ protons \\ \hline&#10;RR/MI Rep. Time &amp; 1.333~s &amp; 1.2~s \\ \hline&#10;MI Power &amp; 0.7 MW &amp; 1.2~MW \\ \hline&#10;\hline&#10;{\bf Booster Intensity } &amp; 4.5$~\cdot~10^{12}$ protons &amp; 6.5$~\cdot~10^{12}$ protons \\ \hline&#10;{\bf Booster Rep. Rate } &amp; 15~Hz &amp; 20~Hz \\ \hline&#10;{\bf Booster Ext. Power } &amp; 85~kW &amp; 165~kW \\ \hline&#10;{\bf Injection Energy } &amp; 0.4~GeV &amp; 0.8~GeV \\ \hline&#10;{\bf Efficiency } &amp; 95\% &amp; 98\% \\ \hline&#10;\end{tabular}&#10;\end{align}&#10;&#10;\end{document}"/>
  <p:tag name="IGUANATEXSIZE" val="20"/>
  <p:tag name="IGUANATEXCURSOR" val="63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72641</TotalTime>
  <Words>3529</Words>
  <Application>Microsoft Office PowerPoint</Application>
  <PresentationFormat>On-screen Show (4:3)</PresentationFormat>
  <Paragraphs>773</Paragraphs>
  <Slides>45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FNAL_TemplateMac_060514</vt:lpstr>
      <vt:lpstr>Fermilab: Footer Only</vt:lpstr>
      <vt:lpstr>2.4 MW Upgrade Paths for the Fermilab Accelerator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DUNE physics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jseldredphysics@gmail.com</cp:lastModifiedBy>
  <cp:revision>932</cp:revision>
  <cp:lastPrinted>2014-01-20T19:40:21Z</cp:lastPrinted>
  <dcterms:created xsi:type="dcterms:W3CDTF">2016-06-09T21:29:32Z</dcterms:created>
  <dcterms:modified xsi:type="dcterms:W3CDTF">2022-08-02T19:03:50Z</dcterms:modified>
</cp:coreProperties>
</file>