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54"/>
  </p:notesMasterIdLst>
  <p:handoutMasterIdLst>
    <p:handoutMasterId r:id="rId55"/>
  </p:handoutMasterIdLst>
  <p:sldIdLst>
    <p:sldId id="256" r:id="rId2"/>
    <p:sldId id="779" r:id="rId3"/>
    <p:sldId id="780" r:id="rId4"/>
    <p:sldId id="785" r:id="rId5"/>
    <p:sldId id="647" r:id="rId6"/>
    <p:sldId id="646" r:id="rId7"/>
    <p:sldId id="648" r:id="rId8"/>
    <p:sldId id="649" r:id="rId9"/>
    <p:sldId id="653" r:id="rId10"/>
    <p:sldId id="656" r:id="rId11"/>
    <p:sldId id="658" r:id="rId12"/>
    <p:sldId id="661" r:id="rId13"/>
    <p:sldId id="662" r:id="rId14"/>
    <p:sldId id="664" r:id="rId15"/>
    <p:sldId id="343" r:id="rId16"/>
    <p:sldId id="379" r:id="rId17"/>
    <p:sldId id="651" r:id="rId18"/>
    <p:sldId id="382" r:id="rId19"/>
    <p:sldId id="384" r:id="rId20"/>
    <p:sldId id="418" r:id="rId21"/>
    <p:sldId id="346" r:id="rId22"/>
    <p:sldId id="383" r:id="rId23"/>
    <p:sldId id="381" r:id="rId24"/>
    <p:sldId id="416" r:id="rId25"/>
    <p:sldId id="392" r:id="rId26"/>
    <p:sldId id="390" r:id="rId27"/>
    <p:sldId id="348" r:id="rId28"/>
    <p:sldId id="349" r:id="rId29"/>
    <p:sldId id="393" r:id="rId30"/>
    <p:sldId id="402" r:id="rId31"/>
    <p:sldId id="394" r:id="rId32"/>
    <p:sldId id="781" r:id="rId33"/>
    <p:sldId id="396" r:id="rId34"/>
    <p:sldId id="782" r:id="rId35"/>
    <p:sldId id="397" r:id="rId36"/>
    <p:sldId id="398" r:id="rId37"/>
    <p:sldId id="783" r:id="rId38"/>
    <p:sldId id="786" r:id="rId39"/>
    <p:sldId id="413" r:id="rId40"/>
    <p:sldId id="357" r:id="rId41"/>
    <p:sldId id="400" r:id="rId42"/>
    <p:sldId id="405" r:id="rId43"/>
    <p:sldId id="403" r:id="rId44"/>
    <p:sldId id="388" r:id="rId45"/>
    <p:sldId id="489" r:id="rId46"/>
    <p:sldId id="399" r:id="rId47"/>
    <p:sldId id="355" r:id="rId48"/>
    <p:sldId id="361" r:id="rId49"/>
    <p:sldId id="784" r:id="rId50"/>
    <p:sldId id="408" r:id="rId51"/>
    <p:sldId id="406" r:id="rId52"/>
    <p:sldId id="410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obert Group" initials="Office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9"/>
    <p:restoredTop sz="94658"/>
  </p:normalViewPr>
  <p:slideViewPr>
    <p:cSldViewPr snapToGrid="0" snapToObjects="1">
      <p:cViewPr varScale="1">
        <p:scale>
          <a:sx n="138" d="100"/>
          <a:sy n="138" d="100"/>
        </p:scale>
        <p:origin x="20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DC9CF2-3575-DF48-9B44-177B899CC59C}" type="datetimeFigureOut">
              <a:rPr lang="en-US" smtClean="0"/>
              <a:pPr/>
              <a:t>8/1/22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15B775-9F89-6D44-8A15-3EB51F5F83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3252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CFAD5E-DCC3-164A-AE83-0D5A859E6839}" type="datetimeFigureOut">
              <a:rPr lang="en-US" smtClean="0"/>
              <a:pPr/>
              <a:t>8/1/22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CB2914-38C1-8542-B27E-6C244FC742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1825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>
              <a:buFont typeface="Arial" charset="0"/>
              <a:buChar char="•"/>
            </a:pPr>
            <a:r>
              <a:rPr lang="en-US" dirty="0"/>
              <a:t>Initial experiments used cosmic rays –but need higher rate of muons so moved to beams. 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Search for coincident electron and a gamma.   First searches </a:t>
            </a:r>
            <a:r>
              <a:rPr lang="en-US" dirty="0">
                <a:ea typeface="ＭＳ ゴシック"/>
              </a:rPr>
              <a:t>s</a:t>
            </a:r>
            <a:r>
              <a:rPr lang="en-US" dirty="0">
                <a:ea typeface="ＭＳ ゴシック"/>
                <a:cs typeface="ＭＳ ゴシック"/>
              </a:rPr>
              <a:t>topped muons in lead absorber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ea typeface="ＭＳ ゴシック"/>
                <a:cs typeface="ＭＳ ゴシック"/>
              </a:rPr>
              <a:t>Looked for coincidence between in two Geiger-Muller counters of the electron and photon.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EC48B-BB33-104C-8559-4749E9596CA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027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EC48B-BB33-104C-8559-4749E9596CA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988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8EC48B-BB33-104C-8559-4749E9596CA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5823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FBF9B5-8D96-4D5A-B09D-14346D4A098A}" type="slidenum">
              <a:rPr lang="en-US"/>
              <a:pPr/>
              <a:t>19</a:t>
            </a:fld>
            <a:endParaRPr lang="en-US"/>
          </a:p>
        </p:txBody>
      </p:sp>
      <p:sp>
        <p:nvSpPr>
          <p:cNvPr id="621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1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782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FBF9B5-8D96-4D5A-B09D-14346D4A098A}" type="slidenum">
              <a:rPr lang="en-US"/>
              <a:pPr/>
              <a:t>20</a:t>
            </a:fld>
            <a:endParaRPr lang="en-US"/>
          </a:p>
        </p:txBody>
      </p:sp>
      <p:sp>
        <p:nvSpPr>
          <p:cNvPr id="621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1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07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8/2022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C. Group - Mu2e - NuFact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fld id="{AEA3BC00-8360-1B4C-9AD1-CDCE739F1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8/2022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C. Group - Mu2e - NuFact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fld id="{AEA3BC00-8360-1B4C-9AD1-CDCE739F1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8/2022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C. Group - Mu2e - NuFact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fld id="{AEA3BC00-8360-1B4C-9AD1-CDCE739F1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52400" y="1143000"/>
            <a:ext cx="8839200" cy="502920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8/2022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fld id="{AEA3BC00-8360-1B4C-9AD1-CDCE739F14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C. Group - Mu2e - NuFact</a:t>
            </a: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143000"/>
            <a:ext cx="43434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143000"/>
            <a:ext cx="4343400" cy="243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33800"/>
            <a:ext cx="4343400" cy="243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8/2022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fld id="{AEA3BC00-8360-1B4C-9AD1-CDCE739F14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C. Group - Mu2e - NuFact</a:t>
            </a: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8/2022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C. Group - Mu2e - NuFact</a:t>
            </a:r>
            <a:endParaRPr lang="en-US" b="1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1804DF-0B78-4CB8-B0BD-49D59D3017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4989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8/2022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C. Group - Mu2e - NuFact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fld id="{AEA3BC00-8360-1B4C-9AD1-CDCE739F1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8/2022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C. Group - Mu2e - NuFact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fld id="{AEA3BC00-8360-1B4C-9AD1-CDCE739F1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8/2022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C. Group - Mu2e - NuFact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fld id="{AEA3BC00-8360-1B4C-9AD1-CDCE739F1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8/2022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C. Group - Mu2e - NuFact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fld id="{AEA3BC00-8360-1B4C-9AD1-CDCE739F1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8/2022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C. Group - Mu2e - NuFact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fld id="{AEA3BC00-8360-1B4C-9AD1-CDCE739F1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8/2022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C. Group - Mu2e - NuFact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fld id="{AEA3BC00-8360-1B4C-9AD1-CDCE739F1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8/2022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C. Group - Mu2e - NuFact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fld id="{AEA3BC00-8360-1B4C-9AD1-CDCE739F1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8/2022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/>
              <a:t>C. Group - Mu2e - NuFact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fld id="{AEA3BC00-8360-1B4C-9AD1-CDCE739F1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526505" y="0"/>
            <a:ext cx="6184349" cy="9144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2EE309-38DD-ED43-A2B6-1FD61003EF6A}"/>
              </a:ext>
            </a:extLst>
          </p:cNvPr>
          <p:cNvSpPr/>
          <p:nvPr userDrawn="1"/>
        </p:nvSpPr>
        <p:spPr>
          <a:xfrm>
            <a:off x="7591398" y="0"/>
            <a:ext cx="1561672" cy="914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796E72-F6BA-3E4C-99DD-C57AC678296B}"/>
              </a:ext>
            </a:extLst>
          </p:cNvPr>
          <p:cNvSpPr/>
          <p:nvPr userDrawn="1"/>
        </p:nvSpPr>
        <p:spPr>
          <a:xfrm>
            <a:off x="0" y="0"/>
            <a:ext cx="1561672" cy="914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561673" y="0"/>
            <a:ext cx="603286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Cick</a:t>
            </a:r>
            <a:r>
              <a:rPr lang="en-US" dirty="0"/>
              <a:t>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049338"/>
            <a:ext cx="8686800" cy="535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2875"/>
            <a:ext cx="838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accent1">
                    <a:lumMod val="50000"/>
                  </a:schemeClr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r>
              <a:rPr lang="en-US"/>
              <a:t>8/2022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0" y="6492875"/>
            <a:ext cx="655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chemeClr val="accent1">
                    <a:lumMod val="50000"/>
                  </a:schemeClr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r>
              <a:rPr lang="en-US"/>
              <a:t>C. Group - Mu2e - NuFact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6492875"/>
            <a:ext cx="838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chemeClr val="accent1">
                    <a:lumMod val="50000"/>
                  </a:schemeClr>
                </a:solidFill>
                <a:latin typeface="Calibri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fld id="{AEA3BC00-8360-1B4C-9AD1-CDCE739F149E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28600" y="6492875"/>
            <a:ext cx="8686800" cy="1588"/>
          </a:xfrm>
          <a:prstGeom prst="line">
            <a:avLst/>
          </a:prstGeom>
          <a:ln w="38100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83415" y="40746"/>
            <a:ext cx="842232" cy="836541"/>
          </a:xfrm>
          <a:prstGeom prst="rect">
            <a:avLst/>
          </a:prstGeom>
        </p:spPr>
      </p:pic>
      <p:pic>
        <p:nvPicPr>
          <p:cNvPr id="12" name="Google Shape;137;p27">
            <a:extLst>
              <a:ext uri="{FF2B5EF4-FFF2-40B4-BE49-F238E27FC236}">
                <a16:creationId xmlns:a16="http://schemas.microsoft.com/office/drawing/2014/main" id="{B1B30E1D-7A33-ED4A-A12B-67A88CACA9F2}"/>
              </a:ext>
            </a:extLst>
          </p:cNvPr>
          <p:cNvPicPr preferRelativeResize="0"/>
          <p:nvPr userDrawn="1"/>
        </p:nvPicPr>
        <p:blipFill>
          <a:blip r:embed="rId1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01" y="50811"/>
            <a:ext cx="1444869" cy="82647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accent1">
              <a:lumMod val="50000"/>
            </a:schemeClr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accent1">
              <a:lumMod val="50000"/>
            </a:schemeClr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accent1">
              <a:lumMod val="50000"/>
            </a:schemeClr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accent1">
              <a:lumMod val="50000"/>
            </a:schemeClr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accent1">
              <a:lumMod val="50000"/>
            </a:schemeClr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rxiv.org/list/physics/recent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C424FC-96C6-B14E-B1F3-920A5C923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5391" y="951404"/>
            <a:ext cx="9857246" cy="66388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2848" y="985126"/>
            <a:ext cx="6563495" cy="968723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The Mu2e Experiment at Fermilab</a:t>
            </a:r>
            <a:br>
              <a:rPr lang="en-US" sz="3200" dirty="0">
                <a:solidFill>
                  <a:schemeClr val="tx1"/>
                </a:solidFill>
              </a:rPr>
            </a:b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942223" y="0"/>
            <a:ext cx="7319297" cy="90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err="1">
                <a:solidFill>
                  <a:schemeClr val="bg1"/>
                </a:solidFill>
              </a:rPr>
              <a:t>NuFact</a:t>
            </a:r>
            <a:r>
              <a:rPr lang="en-US" sz="4400" b="1" dirty="0">
                <a:solidFill>
                  <a:schemeClr val="bg1"/>
                </a:solidFill>
              </a:rPr>
              <a:t> 2022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80466" y="1584517"/>
            <a:ext cx="232493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Craig Group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(University of Virginia)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06942" y="2446291"/>
            <a:ext cx="3795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…on behalf of the Mu2e collaboration.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89356"/>
            <a:ext cx="1338589" cy="76864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History of CLFV Searches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4B886AB-62AA-9146-8262-0164ABF5E8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97798" y="960827"/>
            <a:ext cx="7629835" cy="5181291"/>
          </a:xfr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Group - Mu2e - NuFact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C4739-AB6F-8A41-A55F-00A55BA32535}" type="slidenum">
              <a:rPr lang="en-US" smtClean="0"/>
              <a:t>10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C414AF-4642-4048-8EA5-279D5E49D622}"/>
              </a:ext>
            </a:extLst>
          </p:cNvPr>
          <p:cNvSpPr txBox="1"/>
          <p:nvPr/>
        </p:nvSpPr>
        <p:spPr>
          <a:xfrm>
            <a:off x="6553200" y="6115366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Mu3e, PSI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2286BAD-FBCA-E242-9D66-ED03B876B1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5078" y="3805252"/>
            <a:ext cx="1965672" cy="143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867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History of CLFV Searches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4B886AB-62AA-9146-8262-0164ABF5E8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7798" y="960827"/>
            <a:ext cx="7629835" cy="5181291"/>
          </a:xfr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Group - Mu2e - NuFact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C4739-AB6F-8A41-A55F-00A55BA32535}" type="slidenum">
              <a:rPr lang="en-US" smtClean="0"/>
              <a:t>11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C414AF-4642-4048-8EA5-279D5E49D622}"/>
              </a:ext>
            </a:extLst>
          </p:cNvPr>
          <p:cNvSpPr txBox="1"/>
          <p:nvPr/>
        </p:nvSpPr>
        <p:spPr>
          <a:xfrm>
            <a:off x="4439108" y="6124602"/>
            <a:ext cx="4797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Mu2e, SINDRUM II, COMET, </a:t>
            </a:r>
            <a:r>
              <a:rPr lang="en-US" dirty="0" err="1"/>
              <a:t>DeeMe</a:t>
            </a:r>
            <a:r>
              <a:rPr lang="en-US" dirty="0"/>
              <a:t>, and others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B53B43-D5DA-DD46-A43A-69F1BA3EB40B}"/>
              </a:ext>
            </a:extLst>
          </p:cNvPr>
          <p:cNvSpPr txBox="1"/>
          <p:nvPr/>
        </p:nvSpPr>
        <p:spPr>
          <a:xfrm>
            <a:off x="2445072" y="1652160"/>
            <a:ext cx="1886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Cosmic ray muons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83510C-8379-C142-BB66-27AB98320DF9}"/>
              </a:ext>
            </a:extLst>
          </p:cNvPr>
          <p:cNvSpPr txBox="1"/>
          <p:nvPr/>
        </p:nvSpPr>
        <p:spPr>
          <a:xfrm>
            <a:off x="3786302" y="2901867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Muon beams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22B3C41-28AA-A449-AD5C-2DBCB7B5D4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6876" y="3707493"/>
            <a:ext cx="1657860" cy="145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437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History of CLFV Searches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4B886AB-62AA-9146-8262-0164ABF5E8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7799" y="960827"/>
            <a:ext cx="7629833" cy="5181291"/>
          </a:xfr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Group - Mu2e - NuFact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C4739-AB6F-8A41-A55F-00A55BA32535}" type="slidenum">
              <a:rPr lang="en-US" smtClean="0"/>
              <a:t>12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B53B43-D5DA-DD46-A43A-69F1BA3EB40B}"/>
              </a:ext>
            </a:extLst>
          </p:cNvPr>
          <p:cNvSpPr txBox="1"/>
          <p:nvPr/>
        </p:nvSpPr>
        <p:spPr>
          <a:xfrm>
            <a:off x="2445072" y="1652160"/>
            <a:ext cx="1886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Cosmic ray muons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83510C-8379-C142-BB66-27AB98320DF9}"/>
              </a:ext>
            </a:extLst>
          </p:cNvPr>
          <p:cNvSpPr txBox="1"/>
          <p:nvPr/>
        </p:nvSpPr>
        <p:spPr>
          <a:xfrm>
            <a:off x="3786302" y="2901867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Muon beams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E362F6-5C9E-DE48-A59A-D34760F1430F}"/>
              </a:ext>
            </a:extLst>
          </p:cNvPr>
          <p:cNvSpPr txBox="1"/>
          <p:nvPr/>
        </p:nvSpPr>
        <p:spPr>
          <a:xfrm>
            <a:off x="580681" y="6153252"/>
            <a:ext cx="81903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We did not observe CLFV so far - why don’t we just give up and do something else?  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919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4B886AB-62AA-9146-8262-0164ABF5E8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7799" y="960827"/>
            <a:ext cx="7629833" cy="5181291"/>
          </a:xfr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Group - Mu2e - NuFact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C4739-AB6F-8A41-A55F-00A55BA32535}" type="slidenum">
              <a:rPr lang="en-US" smtClean="0"/>
              <a:t>13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B53B43-D5DA-DD46-A43A-69F1BA3EB40B}"/>
              </a:ext>
            </a:extLst>
          </p:cNvPr>
          <p:cNvSpPr txBox="1"/>
          <p:nvPr/>
        </p:nvSpPr>
        <p:spPr>
          <a:xfrm>
            <a:off x="2445072" y="1652160"/>
            <a:ext cx="1886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Cosmic ray muons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83510C-8379-C142-BB66-27AB98320DF9}"/>
              </a:ext>
            </a:extLst>
          </p:cNvPr>
          <p:cNvSpPr txBox="1"/>
          <p:nvPr/>
        </p:nvSpPr>
        <p:spPr>
          <a:xfrm>
            <a:off x="3786302" y="2901867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Muon beams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E362F6-5C9E-DE48-A59A-D34760F1430F}"/>
              </a:ext>
            </a:extLst>
          </p:cNvPr>
          <p:cNvSpPr txBox="1"/>
          <p:nvPr/>
        </p:nvSpPr>
        <p:spPr>
          <a:xfrm>
            <a:off x="580681" y="6153252"/>
            <a:ext cx="80640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did not observe CLFV so far - why don’t we just give up and do something else?  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AB1B535-E535-5242-9EFF-601F33554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8799"/>
          </a:xfrm>
        </p:spPr>
        <p:txBody>
          <a:bodyPr>
            <a:normAutofit/>
          </a:bodyPr>
          <a:lstStyle/>
          <a:p>
            <a:r>
              <a:rPr lang="en-US" dirty="0"/>
              <a:t>Future of CLFV Searches?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652A273-109A-B040-BC1E-92FAC191DA33}"/>
              </a:ext>
            </a:extLst>
          </p:cNvPr>
          <p:cNvSpPr/>
          <p:nvPr/>
        </p:nvSpPr>
        <p:spPr>
          <a:xfrm>
            <a:off x="2160193" y="1660433"/>
            <a:ext cx="5488404" cy="2486005"/>
          </a:xfrm>
          <a:custGeom>
            <a:avLst/>
            <a:gdLst>
              <a:gd name="connsiteX0" fmla="*/ 0 w 5488404"/>
              <a:gd name="connsiteY0" fmla="*/ 0 h 2486005"/>
              <a:gd name="connsiteX1" fmla="*/ 1184424 w 5488404"/>
              <a:gd name="connsiteY1" fmla="*/ 1583324 h 2486005"/>
              <a:gd name="connsiteX2" fmla="*/ 3099141 w 5488404"/>
              <a:gd name="connsiteY2" fmla="*/ 2332027 h 2486005"/>
              <a:gd name="connsiteX3" fmla="*/ 5431168 w 5488404"/>
              <a:gd name="connsiteY3" fmla="*/ 2479313 h 2486005"/>
              <a:gd name="connsiteX4" fmla="*/ 4774518 w 5488404"/>
              <a:gd name="connsiteY4" fmla="*/ 2460902 h 2486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88404" h="2486005">
                <a:moveTo>
                  <a:pt x="0" y="0"/>
                </a:moveTo>
                <a:cubicBezTo>
                  <a:pt x="333950" y="597326"/>
                  <a:pt x="667901" y="1194653"/>
                  <a:pt x="1184424" y="1583324"/>
                </a:cubicBezTo>
                <a:cubicBezTo>
                  <a:pt x="1700948" y="1971995"/>
                  <a:pt x="2391350" y="2182696"/>
                  <a:pt x="3099141" y="2332027"/>
                </a:cubicBezTo>
                <a:cubicBezTo>
                  <a:pt x="3806932" y="2481358"/>
                  <a:pt x="5151939" y="2457834"/>
                  <a:pt x="5431168" y="2479313"/>
                </a:cubicBezTo>
                <a:cubicBezTo>
                  <a:pt x="5710398" y="2500792"/>
                  <a:pt x="4882937" y="2463970"/>
                  <a:pt x="4774518" y="2460902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9FBF8B-57B5-2A4E-AA7B-EEF39EF4A964}"/>
              </a:ext>
            </a:extLst>
          </p:cNvPr>
          <p:cNvSpPr txBox="1"/>
          <p:nvPr/>
        </p:nvSpPr>
        <p:spPr>
          <a:xfrm>
            <a:off x="6869043" y="2697454"/>
            <a:ext cx="77938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83691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4B886AB-62AA-9146-8262-0164ABF5E8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97799" y="960827"/>
            <a:ext cx="7629833" cy="5181290"/>
          </a:xfr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Group - Mu2e - NuFact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C4739-AB6F-8A41-A55F-00A55BA32535}" type="slidenum">
              <a:rPr lang="en-US" smtClean="0"/>
              <a:t>14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B53B43-D5DA-DD46-A43A-69F1BA3EB40B}"/>
              </a:ext>
            </a:extLst>
          </p:cNvPr>
          <p:cNvSpPr txBox="1"/>
          <p:nvPr/>
        </p:nvSpPr>
        <p:spPr>
          <a:xfrm>
            <a:off x="2445072" y="1652160"/>
            <a:ext cx="1886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Cosmic ray muons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83510C-8379-C142-BB66-27AB98320DF9}"/>
              </a:ext>
            </a:extLst>
          </p:cNvPr>
          <p:cNvSpPr txBox="1"/>
          <p:nvPr/>
        </p:nvSpPr>
        <p:spPr>
          <a:xfrm>
            <a:off x="3786302" y="2901867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Muon beams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E362F6-5C9E-DE48-A59A-D34760F1430F}"/>
              </a:ext>
            </a:extLst>
          </p:cNvPr>
          <p:cNvSpPr txBox="1"/>
          <p:nvPr/>
        </p:nvSpPr>
        <p:spPr>
          <a:xfrm>
            <a:off x="1231147" y="6142117"/>
            <a:ext cx="6532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Future CLFV experiments like Mu2e expect huge gains in sensitivity!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AB1B535-E535-5242-9EFF-601F33554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3457"/>
          </a:xfrm>
        </p:spPr>
        <p:txBody>
          <a:bodyPr>
            <a:normAutofit/>
          </a:bodyPr>
          <a:lstStyle/>
          <a:p>
            <a:r>
              <a:rPr lang="en-US" dirty="0"/>
              <a:t>Future of CLFV Searches!!!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CE420D-5B9B-7F49-B233-011C6BDE56F3}"/>
              </a:ext>
            </a:extLst>
          </p:cNvPr>
          <p:cNvSpPr txBox="1"/>
          <p:nvPr/>
        </p:nvSpPr>
        <p:spPr>
          <a:xfrm>
            <a:off x="6856486" y="4329990"/>
            <a:ext cx="73853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Factor of</a:t>
            </a:r>
          </a:p>
          <a:p>
            <a:pPr algn="ctr"/>
            <a:r>
              <a:rPr lang="en-US" sz="1400" dirty="0"/>
              <a:t>10,000!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137C2B-7B1D-634C-BAE1-AEA45A67FC3C}"/>
              </a:ext>
            </a:extLst>
          </p:cNvPr>
          <p:cNvSpPr txBox="1"/>
          <p:nvPr/>
        </p:nvSpPr>
        <p:spPr>
          <a:xfrm>
            <a:off x="5499774" y="6503307"/>
            <a:ext cx="2701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So, why is that interesting?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104240D-08DC-2348-B350-E46E46595102}"/>
              </a:ext>
            </a:extLst>
          </p:cNvPr>
          <p:cNvSpPr/>
          <p:nvPr/>
        </p:nvSpPr>
        <p:spPr>
          <a:xfrm>
            <a:off x="2160193" y="1660433"/>
            <a:ext cx="5488404" cy="2486005"/>
          </a:xfrm>
          <a:custGeom>
            <a:avLst/>
            <a:gdLst>
              <a:gd name="connsiteX0" fmla="*/ 0 w 5488404"/>
              <a:gd name="connsiteY0" fmla="*/ 0 h 2486005"/>
              <a:gd name="connsiteX1" fmla="*/ 1184424 w 5488404"/>
              <a:gd name="connsiteY1" fmla="*/ 1583324 h 2486005"/>
              <a:gd name="connsiteX2" fmla="*/ 3099141 w 5488404"/>
              <a:gd name="connsiteY2" fmla="*/ 2332027 h 2486005"/>
              <a:gd name="connsiteX3" fmla="*/ 5431168 w 5488404"/>
              <a:gd name="connsiteY3" fmla="*/ 2479313 h 2486005"/>
              <a:gd name="connsiteX4" fmla="*/ 4774518 w 5488404"/>
              <a:gd name="connsiteY4" fmla="*/ 2460902 h 2486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88404" h="2486005">
                <a:moveTo>
                  <a:pt x="0" y="0"/>
                </a:moveTo>
                <a:cubicBezTo>
                  <a:pt x="333950" y="597326"/>
                  <a:pt x="667901" y="1194653"/>
                  <a:pt x="1184424" y="1583324"/>
                </a:cubicBezTo>
                <a:cubicBezTo>
                  <a:pt x="1700948" y="1971995"/>
                  <a:pt x="2391350" y="2182696"/>
                  <a:pt x="3099141" y="2332027"/>
                </a:cubicBezTo>
                <a:cubicBezTo>
                  <a:pt x="3806932" y="2481358"/>
                  <a:pt x="5151939" y="2457834"/>
                  <a:pt x="5431168" y="2479313"/>
                </a:cubicBezTo>
                <a:cubicBezTo>
                  <a:pt x="5710398" y="2500792"/>
                  <a:pt x="4882937" y="2463970"/>
                  <a:pt x="4774518" y="2460902"/>
                </a:cubicBez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40D37D-A165-7A4A-8F94-E1F1B202FE85}"/>
              </a:ext>
            </a:extLst>
          </p:cNvPr>
          <p:cNvSpPr/>
          <p:nvPr/>
        </p:nvSpPr>
        <p:spPr>
          <a:xfrm>
            <a:off x="6633640" y="4878821"/>
            <a:ext cx="859316" cy="6357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2359FC1-A491-644D-A0F4-87A9F5AA72F9}"/>
              </a:ext>
            </a:extLst>
          </p:cNvPr>
          <p:cNvCxnSpPr>
            <a:cxnSpLocks/>
          </p:cNvCxnSpPr>
          <p:nvPr/>
        </p:nvCxnSpPr>
        <p:spPr>
          <a:xfrm flipH="1">
            <a:off x="6842661" y="4096787"/>
            <a:ext cx="7836" cy="882904"/>
          </a:xfrm>
          <a:prstGeom prst="straightConnector1">
            <a:avLst/>
          </a:prstGeom>
          <a:ln>
            <a:solidFill>
              <a:schemeClr val="tx1"/>
            </a:solidFill>
            <a:headEnd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8BA0B61B-D0FB-3048-9598-D16BDA3A46FD}"/>
              </a:ext>
            </a:extLst>
          </p:cNvPr>
          <p:cNvSpPr txBox="1"/>
          <p:nvPr/>
        </p:nvSpPr>
        <p:spPr>
          <a:xfrm>
            <a:off x="5543244" y="4855967"/>
            <a:ext cx="1262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Mu2e</a:t>
            </a:r>
          </a:p>
          <a:p>
            <a:pPr algn="ctr"/>
            <a:r>
              <a:rPr lang="en-US" dirty="0"/>
              <a:t>Experiment</a:t>
            </a:r>
          </a:p>
        </p:txBody>
      </p:sp>
      <p:sp>
        <p:nvSpPr>
          <p:cNvPr id="7" name="5-Point Star 6">
            <a:extLst>
              <a:ext uri="{FF2B5EF4-FFF2-40B4-BE49-F238E27FC236}">
                <a16:creationId xmlns:a16="http://schemas.microsoft.com/office/drawing/2014/main" id="{B8D425D9-760E-724C-9D8B-69B1045F14FF}"/>
              </a:ext>
            </a:extLst>
          </p:cNvPr>
          <p:cNvSpPr/>
          <p:nvPr/>
        </p:nvSpPr>
        <p:spPr>
          <a:xfrm>
            <a:off x="6672084" y="4990708"/>
            <a:ext cx="319120" cy="312983"/>
          </a:xfrm>
          <a:prstGeom prst="star5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1423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/>
              <a:t>Charged Lepton Flavor Violation (CLFV)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06385"/>
            <a:ext cx="838200" cy="365125"/>
          </a:xfrm>
        </p:spPr>
        <p:txBody>
          <a:bodyPr/>
          <a:lstStyle/>
          <a:p>
            <a:r>
              <a:rPr lang="en-US"/>
              <a:t>8/2022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0" y="6506385"/>
            <a:ext cx="6553200" cy="365125"/>
          </a:xfrm>
        </p:spPr>
        <p:txBody>
          <a:bodyPr/>
          <a:lstStyle/>
          <a:p>
            <a:r>
              <a:rPr lang="en-US"/>
              <a:t>C. Group - Mu2e - NuFact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48600" y="6506385"/>
            <a:ext cx="838200" cy="365125"/>
          </a:xfrm>
        </p:spPr>
        <p:txBody>
          <a:bodyPr/>
          <a:lstStyle/>
          <a:p>
            <a:fld id="{AEA3BC00-8360-1B4C-9AD1-CDCE739F149E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25" name="Picture 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1700" y="5192093"/>
            <a:ext cx="6284913" cy="1071563"/>
          </a:xfrm>
          <a:prstGeom prst="rect">
            <a:avLst/>
          </a:prstGeom>
          <a:noFill/>
          <a:ln w="25400" cap="flat">
            <a:noFill/>
            <a:miter lim="800000"/>
            <a:headEnd/>
            <a:tailEnd/>
          </a:ln>
        </p:spPr>
      </p:pic>
      <p:sp>
        <p:nvSpPr>
          <p:cNvPr id="26" name="Rectangle 27"/>
          <p:cNvSpPr>
            <a:spLocks/>
          </p:cNvSpPr>
          <p:nvPr/>
        </p:nvSpPr>
        <p:spPr bwMode="auto">
          <a:xfrm>
            <a:off x="1905001" y="4004192"/>
            <a:ext cx="800100" cy="50800"/>
          </a:xfrm>
          <a:prstGeom prst="rect">
            <a:avLst/>
          </a:prstGeom>
          <a:solidFill>
            <a:srgbClr val="FFFFFF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774899" y="3984737"/>
            <a:ext cx="1986605" cy="50999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0"/>
          <p:cNvSpPr txBox="1">
            <a:spLocks noChangeArrowheads="1"/>
          </p:cNvSpPr>
          <p:nvPr/>
        </p:nvSpPr>
        <p:spPr bwMode="auto">
          <a:xfrm>
            <a:off x="137584" y="748036"/>
            <a:ext cx="9205626" cy="29816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25400" dist="25399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marL="354013" marR="0" lvl="0" indent="-354013" algn="l" defTabSz="914400" rtl="0" eaLnBrk="1" fontAlgn="base" latinLnBrk="0" hangingPunct="1">
              <a:lnSpc>
                <a:spcPct val="100000"/>
              </a:lnSpc>
              <a:spcBef>
                <a:spcPts val="2700"/>
              </a:spcBef>
              <a:spcAft>
                <a:spcPct val="0"/>
              </a:spcAft>
              <a:buClrTx/>
              <a:buSzPct val="125000"/>
              <a:buFont typeface="Arial" pitchFamily="-106" charset="0"/>
              <a:buChar char="•"/>
              <a:tabLst>
                <a:tab pos="1065213" algn="l"/>
                <a:tab pos="1065213" algn="l"/>
                <a:tab pos="1065213" algn="l"/>
                <a:tab pos="1065213" algn="l"/>
              </a:tabLst>
              <a:defRPr/>
            </a:pPr>
            <a:r>
              <a:rPr lang="en-US" sz="2400" kern="0" dirty="0">
                <a:sym typeface="Arial" pitchFamily="-106" charset="0"/>
              </a:rPr>
              <a:t>Neutrinos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itchFamily="-106" charset="0"/>
              </a:rPr>
              <a:t>have mass</a:t>
            </a:r>
            <a:endParaRPr lang="en-US" sz="2400" kern="0" dirty="0">
              <a:sym typeface="Arial" pitchFamily="-106" charset="0"/>
            </a:endParaRPr>
          </a:p>
          <a:p>
            <a:pPr marL="354013" marR="0" lvl="0" indent="-354013" algn="l" defTabSz="914400" rtl="0" eaLnBrk="1" fontAlgn="base" latinLnBrk="0" hangingPunct="1">
              <a:lnSpc>
                <a:spcPct val="100000"/>
              </a:lnSpc>
              <a:spcBef>
                <a:spcPts val="2700"/>
              </a:spcBef>
              <a:spcAft>
                <a:spcPct val="0"/>
              </a:spcAft>
              <a:buClrTx/>
              <a:buSzPct val="125000"/>
              <a:buFont typeface="Arial" pitchFamily="-106" charset="0"/>
              <a:buChar char="•"/>
              <a:tabLst>
                <a:tab pos="1065213" algn="l"/>
                <a:tab pos="1065213" algn="l"/>
                <a:tab pos="1065213" algn="l"/>
                <a:tab pos="1065213" algn="l"/>
              </a:tabLst>
              <a:defRPr/>
            </a:pPr>
            <a:r>
              <a:rPr lang="en-US" sz="2400" kern="0" dirty="0">
                <a:latin typeface="Arial Italic" pitchFamily="-106" charset="0"/>
                <a:ea typeface="Arial Italic" pitchFamily="-106" charset="0"/>
                <a:cs typeface="Arial Italic" pitchFamily="-106" charset="0"/>
                <a:sym typeface="Arial Italic" pitchFamily="-106" charset="0"/>
              </a:rPr>
              <a:t>I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Italic" pitchFamily="-106" charset="0"/>
                <a:ea typeface="Arial Italic" pitchFamily="-106" charset="0"/>
                <a:cs typeface="Arial Italic" pitchFamily="-106" charset="0"/>
                <a:sym typeface="Arial Italic" pitchFamily="-106" charset="0"/>
              </a:rPr>
              <a:t>ndividual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Italic" pitchFamily="-106" charset="0"/>
                <a:ea typeface="Arial Italic" pitchFamily="-106" charset="0"/>
                <a:cs typeface="Arial Italic" pitchFamily="-106" charset="0"/>
                <a:sym typeface="Arial Italic" pitchFamily="-106" charset="0"/>
              </a:rPr>
              <a:t> lepton numbers are not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Italic" pitchFamily="-106" charset="0"/>
                <a:ea typeface="Arial Italic" pitchFamily="-106" charset="0"/>
                <a:cs typeface="Arial Italic" pitchFamily="-106" charset="0"/>
                <a:sym typeface="Arial Italic" pitchFamily="-106" charset="0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Italic" pitchFamily="-106" charset="0"/>
                <a:ea typeface="Arial Italic" pitchFamily="-106" charset="0"/>
                <a:cs typeface="Arial Italic" pitchFamily="-106" charset="0"/>
                <a:sym typeface="Arial Italic" pitchFamily="-106" charset="0"/>
              </a:rPr>
              <a:t>conserved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Arial" pitchFamily="-106" charset="0"/>
            </a:endParaRPr>
          </a:p>
          <a:p>
            <a:pPr marL="354013" marR="0" lvl="0" indent="-354013" algn="l" defTabSz="914400" rtl="0" eaLnBrk="1" fontAlgn="base" latinLnBrk="0" hangingPunct="1">
              <a:lnSpc>
                <a:spcPct val="100000"/>
              </a:lnSpc>
              <a:spcBef>
                <a:spcPts val="2700"/>
              </a:spcBef>
              <a:spcAft>
                <a:spcPct val="0"/>
              </a:spcAft>
              <a:buClrTx/>
              <a:buSzPct val="125000"/>
              <a:buFont typeface="Arial" pitchFamily="-106" charset="0"/>
              <a:buChar char="•"/>
              <a:tabLst>
                <a:tab pos="1065213" algn="l"/>
                <a:tab pos="1065213" algn="l"/>
                <a:tab pos="1065213" algn="l"/>
                <a:tab pos="1065213" algn="l"/>
              </a:tabLst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itchFamily="-106" charset="0"/>
              </a:rPr>
              <a:t>Therefore,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itchFamily="-106" charset="0"/>
              </a:rPr>
              <a:t>Lepton Flavor Violation occurs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itchFamily="-106" charset="0"/>
              </a:rPr>
              <a:t>in Charged Leptons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Arial" pitchFamily="-106" charset="0"/>
            </a:endParaRPr>
          </a:p>
          <a:p>
            <a:pPr marL="354013" marR="0" lvl="0" indent="-354013" algn="l" defTabSz="914400" rtl="0" eaLnBrk="1" fontAlgn="base" latinLnBrk="0" hangingPunct="1">
              <a:lnSpc>
                <a:spcPct val="100000"/>
              </a:lnSpc>
              <a:spcBef>
                <a:spcPts val="2700"/>
              </a:spcBef>
              <a:spcAft>
                <a:spcPct val="0"/>
              </a:spcAft>
              <a:buClr>
                <a:srgbClr val="43412C"/>
              </a:buClr>
              <a:buSzPct val="125000"/>
              <a:buFont typeface="Arial" pitchFamily="-106" charset="0"/>
              <a:buNone/>
              <a:tabLst>
                <a:tab pos="1065213" algn="l"/>
                <a:tab pos="1065213" algn="l"/>
                <a:tab pos="1065213" algn="l"/>
                <a:tab pos="1065213" algn="l"/>
              </a:tabLst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Arial" pitchFamily="-106" charset="0"/>
            </a:endParaRPr>
          </a:p>
        </p:txBody>
      </p:sp>
      <p:sp>
        <p:nvSpPr>
          <p:cNvPr id="29" name="Rectangle 30"/>
          <p:cNvSpPr>
            <a:spLocks/>
          </p:cNvSpPr>
          <p:nvPr/>
        </p:nvSpPr>
        <p:spPr bwMode="auto">
          <a:xfrm rot="19966246">
            <a:off x="5497954" y="3111488"/>
            <a:ext cx="2997200" cy="142611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25400" dist="25399" dir="2700000" algn="ctr" rotWithShape="0">
              <a:schemeClr val="bg2">
                <a:alpha val="75000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tabLst>
                <a:tab pos="279400" algn="l"/>
                <a:tab pos="558800" algn="l"/>
                <a:tab pos="838200" algn="l"/>
                <a:tab pos="1117600" algn="l"/>
                <a:tab pos="1384300" algn="l"/>
                <a:tab pos="1663700" algn="l"/>
                <a:tab pos="1943100" algn="l"/>
                <a:tab pos="2222500" algn="l"/>
                <a:tab pos="2501900" algn="l"/>
                <a:tab pos="2781300" algn="l"/>
                <a:tab pos="3060700" algn="l"/>
                <a:tab pos="3340100" algn="l"/>
              </a:tabLst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itchFamily="-106" charset="0"/>
                <a:ea typeface="Arial" pitchFamily="-106" charset="0"/>
                <a:cs typeface="Arial" pitchFamily="-106" charset="0"/>
                <a:sym typeface="Arial" pitchFamily="-106" charset="0"/>
              </a:rPr>
              <a:t>NO SM PHYSICS BACKGROUND!</a:t>
            </a:r>
          </a:p>
          <a:p>
            <a:pPr algn="ctr">
              <a:tabLst>
                <a:tab pos="279400" algn="l"/>
                <a:tab pos="558800" algn="l"/>
                <a:tab pos="838200" algn="l"/>
                <a:tab pos="1117600" algn="l"/>
                <a:tab pos="1384300" algn="l"/>
                <a:tab pos="1663700" algn="l"/>
                <a:tab pos="1943100" algn="l"/>
                <a:tab pos="2222500" algn="l"/>
                <a:tab pos="2501900" algn="l"/>
                <a:tab pos="2781300" algn="l"/>
                <a:tab pos="3060700" algn="l"/>
                <a:tab pos="3340100" algn="l"/>
              </a:tabLst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Arial" pitchFamily="-106" charset="0"/>
                <a:ea typeface="Arial" pitchFamily="-106" charset="0"/>
                <a:cs typeface="Arial" pitchFamily="-106" charset="0"/>
                <a:sym typeface="Arial" pitchFamily="-106" charset="0"/>
              </a:rPr>
              <a:t>Observation is unambiguous sign of new physics!</a:t>
            </a:r>
          </a:p>
        </p:txBody>
      </p:sp>
      <p:pic>
        <p:nvPicPr>
          <p:cNvPr id="28" name="Picture 27" descr="mu_to_e_gamma_SM.p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476" y="3105174"/>
            <a:ext cx="4867250" cy="1951565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6520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5169" y="1767368"/>
            <a:ext cx="6616796" cy="3898996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Searching for CLFV with </a:t>
            </a:r>
            <a:br>
              <a:rPr lang="en-US" sz="3200" dirty="0"/>
            </a:br>
            <a:r>
              <a:rPr lang="en-US" sz="3200" dirty="0"/>
              <a:t>muon-to-electron conversion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Group - Mu2e - NuFact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3BC00-8360-1B4C-9AD1-CDCE739F149E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200686" y="1677776"/>
            <a:ext cx="21111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/>
              <a:t>μ+N</a:t>
            </a:r>
            <a:r>
              <a:rPr lang="en-US" sz="3600" dirty="0" err="1">
                <a:latin typeface="ＭＳ ゴシック"/>
                <a:ea typeface="ＭＳ ゴシック"/>
                <a:cs typeface="ＭＳ ゴシック"/>
                <a:sym typeface="Wingdings"/>
              </a:rPr>
              <a:t></a:t>
            </a:r>
            <a:r>
              <a:rPr lang="en-US" sz="3600" dirty="0" err="1">
                <a:latin typeface="ＭＳ ゴシック"/>
                <a:ea typeface="ＭＳ ゴシック"/>
                <a:cs typeface="ＭＳ ゴシック"/>
              </a:rPr>
              <a:t>e+N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-67728" y="846673"/>
            <a:ext cx="628120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  Conversion in the presence of a nucleus (N):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534" y="5866703"/>
            <a:ext cx="767467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Experiments: Mu2e, SINDRUM II, COMET, and others… </a:t>
            </a:r>
          </a:p>
        </p:txBody>
      </p:sp>
    </p:spTree>
    <p:extLst>
      <p:ext uri="{BB962C8B-B14F-4D97-AF65-F5344CB8AC3E}">
        <p14:creationId xmlns:p14="http://schemas.microsoft.com/office/powerpoint/2010/main" val="37392397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dirty="0"/>
              <a:t>“New physics” may also provide </a:t>
            </a:r>
            <a:br>
              <a:rPr lang="en-US" sz="3400" dirty="0"/>
            </a:br>
            <a:r>
              <a:rPr lang="en-US" sz="3400" dirty="0"/>
              <a:t>CLFV  signal at higher rate!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Group - Mu2e - NuFact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3BC00-8360-1B4C-9AD1-CDCE739F149E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2535" y="980735"/>
            <a:ext cx="8623300" cy="5113337"/>
          </a:xfrm>
          <a:prstGeom prst="rect">
            <a:avLst/>
          </a:prstGeom>
          <a:noFill/>
          <a:ln w="25400" cap="flat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7005844" y="2447224"/>
            <a:ext cx="491046" cy="43808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94185" y="6127938"/>
            <a:ext cx="43125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4C4C4C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Marciano, Mori, and </a:t>
            </a:r>
            <a:r>
              <a:rPr lang="en-US" sz="1400" dirty="0" err="1">
                <a:solidFill>
                  <a:srgbClr val="4C4C4C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Roney</a:t>
            </a:r>
            <a:r>
              <a:rPr lang="en-US" sz="1400" dirty="0">
                <a:solidFill>
                  <a:srgbClr val="4C4C4C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, Ann. Rev. </a:t>
            </a:r>
            <a:r>
              <a:rPr lang="en-US" sz="1400" dirty="0" err="1">
                <a:solidFill>
                  <a:srgbClr val="4C4C4C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Nucl</a:t>
            </a:r>
            <a:r>
              <a:rPr lang="en-US" sz="1400" dirty="0">
                <a:solidFill>
                  <a:srgbClr val="4C4C4C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. Sci. 58</a:t>
            </a:r>
            <a:endParaRPr lang="en-US" sz="1400" dirty="0"/>
          </a:p>
        </p:txBody>
      </p:sp>
      <p:sp>
        <p:nvSpPr>
          <p:cNvPr id="9" name="Rectangle 8"/>
          <p:cNvSpPr/>
          <p:nvPr/>
        </p:nvSpPr>
        <p:spPr>
          <a:xfrm>
            <a:off x="2030522" y="2146142"/>
            <a:ext cx="491046" cy="43808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2490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Mu2e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520" y="1667883"/>
            <a:ext cx="8686800" cy="4662214"/>
          </a:xfrm>
        </p:spPr>
        <p:txBody>
          <a:bodyPr/>
          <a:lstStyle/>
          <a:p>
            <a:r>
              <a:rPr lang="en-US" dirty="0"/>
              <a:t>Goal: Search for</a:t>
            </a:r>
          </a:p>
          <a:p>
            <a:pPr lvl="1"/>
            <a:r>
              <a:rPr lang="en-US" dirty="0"/>
              <a:t>Measure ratio: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sz="2400" dirty="0"/>
              <a:t>Run 1 (2025-2026) sensitivity to R at 90% C.L. of  6.6*10</a:t>
            </a:r>
            <a:r>
              <a:rPr lang="en-US" sz="2400" baseline="30000" dirty="0"/>
              <a:t>-16 </a:t>
            </a:r>
            <a:endParaRPr lang="en-US" sz="2400" dirty="0"/>
          </a:p>
          <a:p>
            <a:pPr lvl="2">
              <a:buFont typeface="Wingdings" charset="0"/>
              <a:buChar char="à"/>
            </a:pPr>
            <a:r>
              <a:rPr lang="en-US" dirty="0">
                <a:sym typeface="Wingdings"/>
              </a:rPr>
              <a:t>3 orders of magnitude better than current limits</a:t>
            </a:r>
          </a:p>
          <a:p>
            <a:pPr marL="1371600" lvl="3" indent="0">
              <a:buNone/>
            </a:pPr>
            <a:r>
              <a:rPr lang="en-US" sz="1600" dirty="0">
                <a:sym typeface="Wingdings"/>
              </a:rPr>
              <a:t>-- </a:t>
            </a:r>
            <a:r>
              <a:rPr lang="en-US" sz="1600" dirty="0" err="1"/>
              <a:t>R</a:t>
            </a:r>
            <a:r>
              <a:rPr lang="en-US" sz="1600" baseline="-25000" dirty="0" err="1"/>
              <a:t>μe</a:t>
            </a:r>
            <a:r>
              <a:rPr lang="en-US" sz="1600" dirty="0"/>
              <a:t> </a:t>
            </a:r>
            <a:r>
              <a:rPr lang="en-US" sz="1600" dirty="0">
                <a:sym typeface="Wingdings"/>
              </a:rPr>
              <a:t>&lt; 7 x 10</a:t>
            </a:r>
            <a:r>
              <a:rPr lang="en-US" sz="1600" baseline="30000" dirty="0">
                <a:sym typeface="Wingdings"/>
              </a:rPr>
              <a:t>-13 </a:t>
            </a:r>
            <a:r>
              <a:rPr lang="en-US" sz="1600" dirty="0">
                <a:sym typeface="Wingdings"/>
              </a:rPr>
              <a:t>@ 90% CL  (on Au)</a:t>
            </a:r>
          </a:p>
          <a:p>
            <a:pPr marL="1371600" lvl="3" indent="0">
              <a:buNone/>
            </a:pPr>
            <a:r>
              <a:rPr lang="en-US" sz="1600" dirty="0">
                <a:sym typeface="Wingdings"/>
              </a:rPr>
              <a:t>-- SINDRUM II (</a:t>
            </a:r>
            <a:r>
              <a:rPr lang="fr-FR" sz="1600" dirty="0">
                <a:sym typeface="Wingdings"/>
              </a:rPr>
              <a:t>W. </a:t>
            </a:r>
            <a:r>
              <a:rPr lang="fr-FR" sz="1600" dirty="0" err="1">
                <a:sym typeface="Wingdings"/>
              </a:rPr>
              <a:t>Bertl</a:t>
            </a:r>
            <a:r>
              <a:rPr lang="fr-FR" sz="1600" dirty="0">
                <a:sym typeface="Wingdings"/>
              </a:rPr>
              <a:t> et al., </a:t>
            </a:r>
            <a:r>
              <a:rPr lang="fr-FR" sz="1600" dirty="0" err="1">
                <a:sym typeface="Wingdings"/>
              </a:rPr>
              <a:t>Eur</a:t>
            </a:r>
            <a:r>
              <a:rPr lang="fr-FR" sz="1600" dirty="0">
                <a:sym typeface="Wingdings"/>
              </a:rPr>
              <a:t>. Phys. J. C 47, 337–346 (2006))</a:t>
            </a:r>
            <a:endParaRPr lang="en-US" sz="1600" dirty="0">
              <a:sym typeface="Wingdings"/>
            </a:endParaRPr>
          </a:p>
          <a:p>
            <a:pPr lvl="2">
              <a:buFont typeface="Wingdings" charset="2"/>
              <a:buChar char="à"/>
            </a:pPr>
            <a:r>
              <a:rPr lang="en-US" dirty="0">
                <a:sym typeface="Wingdings"/>
              </a:rPr>
              <a:t>Need ~10</a:t>
            </a:r>
            <a:r>
              <a:rPr lang="en-US" baseline="30000" dirty="0">
                <a:sym typeface="Wingdings"/>
              </a:rPr>
              <a:t>17 </a:t>
            </a:r>
            <a:r>
              <a:rPr lang="en-US" dirty="0">
                <a:sym typeface="Wingdings"/>
              </a:rPr>
              <a:t> stopped muons!</a:t>
            </a:r>
          </a:p>
          <a:p>
            <a:pPr marL="1371600" lvl="3" indent="0">
              <a:buNone/>
            </a:pPr>
            <a:r>
              <a:rPr lang="en-US" sz="1600" dirty="0">
                <a:sym typeface="Wingdings"/>
              </a:rPr>
              <a:t>--  ~10</a:t>
            </a:r>
            <a:r>
              <a:rPr lang="en-US" sz="1600" baseline="30000" dirty="0">
                <a:sym typeface="Wingdings"/>
              </a:rPr>
              <a:t>29 </a:t>
            </a:r>
            <a:r>
              <a:rPr lang="en-US" sz="1600" dirty="0">
                <a:sym typeface="Wingdings"/>
              </a:rPr>
              <a:t>protons on target (3 year run)</a:t>
            </a:r>
          </a:p>
          <a:p>
            <a:pPr lvl="2">
              <a:buFont typeface="Wingdings" charset="2"/>
              <a:buChar char="à"/>
            </a:pPr>
            <a:r>
              <a:rPr lang="en-US" dirty="0">
                <a:sym typeface="Wingdings"/>
              </a:rPr>
              <a:t>Need to keep background small and well understood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Group - Mu2e - NuFact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3BC00-8360-1B4C-9AD1-CDCE739F149E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31369" y="1799427"/>
            <a:ext cx="2815378" cy="464848"/>
          </a:xfrm>
          <a:prstGeom prst="rect">
            <a:avLst/>
          </a:prstGeom>
          <a:noFill/>
          <a:ln w="25400" cap="flat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81520" y="845320"/>
            <a:ext cx="8405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Mu2e is a DOE experiment to take place at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Fermilab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that is about 90% constructed. </a:t>
            </a: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517" y="2769401"/>
            <a:ext cx="7314907" cy="834073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1028871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70904" y="2040797"/>
            <a:ext cx="3384551" cy="43680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Group - Mu2e - NuFact</a:t>
            </a:r>
            <a:endParaRPr lang="en-US" baseline="30000"/>
          </a:p>
        </p:txBody>
      </p:sp>
      <p:sp>
        <p:nvSpPr>
          <p:cNvPr id="620547" name="Rectangle 3"/>
          <p:cNvSpPr>
            <a:spLocks noChangeArrowheads="1"/>
          </p:cNvSpPr>
          <p:nvPr/>
        </p:nvSpPr>
        <p:spPr bwMode="auto">
          <a:xfrm>
            <a:off x="6281738" y="2514600"/>
            <a:ext cx="2741612" cy="3611563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 algn="ctr">
            <a:solidFill>
              <a:srgbClr val="0000FF"/>
            </a:solidFill>
            <a:miter lim="800000"/>
            <a:headEnd type="none" w="lg" len="lg"/>
            <a:tailEnd type="none" w="lg" len="lg"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620548" name="Rectangle 4"/>
          <p:cNvSpPr>
            <a:spLocks noChangeArrowheads="1"/>
          </p:cNvSpPr>
          <p:nvPr/>
        </p:nvSpPr>
        <p:spPr bwMode="auto">
          <a:xfrm>
            <a:off x="87313" y="2468563"/>
            <a:ext cx="2741612" cy="3609975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 algn="ctr">
            <a:solidFill>
              <a:srgbClr val="0000FF"/>
            </a:solidFill>
            <a:miter lim="800000"/>
            <a:headEnd type="none" w="lg" len="lg"/>
            <a:tailEnd type="none" w="lg" len="lg"/>
          </a:ln>
          <a:effectLst/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20549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CLFV in μ</a:t>
            </a:r>
            <a:r>
              <a:rPr lang="en-US" sz="3600" baseline="30000" dirty="0"/>
              <a:t>+</a:t>
            </a:r>
            <a:r>
              <a:rPr lang="en-US" sz="3600" dirty="0">
                <a:latin typeface="Century Gothic" pitchFamily="34" charset="0"/>
                <a:sym typeface="Wingdings" pitchFamily="2" charset="2"/>
              </a:rPr>
              <a:t>→</a:t>
            </a:r>
            <a:r>
              <a:rPr lang="en-US" sz="3600" dirty="0" err="1">
                <a:sym typeface="Wingdings" pitchFamily="2" charset="2"/>
              </a:rPr>
              <a:t>e</a:t>
            </a:r>
            <a:r>
              <a:rPr lang="en-US" sz="3600" baseline="30000" dirty="0" err="1">
                <a:sym typeface="Wingdings" pitchFamily="2" charset="2"/>
              </a:rPr>
              <a:t>+</a:t>
            </a:r>
            <a:r>
              <a:rPr lang="en-US" sz="3600" dirty="0" err="1">
                <a:sym typeface="Wingdings" pitchFamily="2" charset="2"/>
              </a:rPr>
              <a:t>γ</a:t>
            </a:r>
            <a:r>
              <a:rPr lang="en-US" sz="3600" dirty="0">
                <a:sym typeface="Wingdings" pitchFamily="2" charset="2"/>
              </a:rPr>
              <a:t> and </a:t>
            </a:r>
            <a:r>
              <a:rPr lang="en-US" sz="3600" dirty="0" err="1">
                <a:sym typeface="Wingdings" pitchFamily="2" charset="2"/>
              </a:rPr>
              <a:t>μ</a:t>
            </a:r>
            <a:r>
              <a:rPr lang="en-US" sz="3600" baseline="30000" dirty="0" err="1">
                <a:sym typeface="Wingdings" pitchFamily="2" charset="2"/>
              </a:rPr>
              <a:t>-</a:t>
            </a:r>
            <a:r>
              <a:rPr lang="en-US" sz="3600" dirty="0" err="1">
                <a:sym typeface="Wingdings" pitchFamily="2" charset="2"/>
              </a:rPr>
              <a:t>N</a:t>
            </a:r>
            <a:r>
              <a:rPr lang="en-US" sz="3600" dirty="0" err="1">
                <a:latin typeface="Century Gothic" pitchFamily="34" charset="0"/>
                <a:sym typeface="Wingdings" pitchFamily="2" charset="2"/>
              </a:rPr>
              <a:t>→</a:t>
            </a:r>
            <a:r>
              <a:rPr lang="en-US" sz="3600" dirty="0" err="1">
                <a:sym typeface="Wingdings" pitchFamily="2" charset="2"/>
              </a:rPr>
              <a:t>e</a:t>
            </a:r>
            <a:r>
              <a:rPr lang="en-US" sz="3600" baseline="30000" dirty="0" err="1">
                <a:sym typeface="Wingdings" pitchFamily="2" charset="2"/>
              </a:rPr>
              <a:t>-</a:t>
            </a:r>
            <a:r>
              <a:rPr lang="en-US" sz="3600" dirty="0" err="1">
                <a:sym typeface="Wingdings" pitchFamily="2" charset="2"/>
              </a:rPr>
              <a:t>N</a:t>
            </a:r>
            <a:endParaRPr lang="en-US" sz="3600" dirty="0"/>
          </a:p>
        </p:txBody>
      </p:sp>
      <p:pic>
        <p:nvPicPr>
          <p:cNvPr id="620550" name="Picture 6" descr="mu2e_four_fermion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0813" y="2978241"/>
            <a:ext cx="2376487" cy="112712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0551" name="Picture 7" descr="mu2e_magnetic_moment_penguin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" y="2956016"/>
            <a:ext cx="2651125" cy="1119187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0552" name="Text Box 8"/>
          <p:cNvSpPr txBox="1">
            <a:spLocks noChangeArrowheads="1"/>
          </p:cNvSpPr>
          <p:nvPr/>
        </p:nvSpPr>
        <p:spPr bwMode="auto">
          <a:xfrm>
            <a:off x="0" y="4008152"/>
            <a:ext cx="29591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2000" dirty="0" err="1">
                <a:solidFill>
                  <a:srgbClr val="000000"/>
                </a:solidFill>
                <a:latin typeface="Symbol" pitchFamily="18" charset="2"/>
              </a:rPr>
              <a:t>κ</a:t>
            </a:r>
            <a:r>
              <a:rPr lang="en-US" sz="2000" dirty="0">
                <a:solidFill>
                  <a:srgbClr val="000000"/>
                </a:solidFill>
                <a:latin typeface="Symbol" pitchFamily="18" charset="2"/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&lt;&lt; 1</a:t>
            </a:r>
          </a:p>
          <a:p>
            <a:pPr algn="ctr" eaLnBrk="1" hangingPunct="1"/>
            <a:r>
              <a:rPr lang="en-US" sz="2000" dirty="0">
                <a:solidFill>
                  <a:srgbClr val="000000"/>
                </a:solidFill>
              </a:rPr>
              <a:t>magnetic moment type operator</a:t>
            </a:r>
          </a:p>
          <a:p>
            <a:pPr algn="ctr" eaLnBrk="1" hangingPunct="1"/>
            <a:endParaRPr lang="en-US" sz="2000" dirty="0">
              <a:solidFill>
                <a:srgbClr val="000000"/>
              </a:solidFill>
            </a:endParaRPr>
          </a:p>
          <a:p>
            <a:pPr algn="ctr" eaLnBrk="1" hangingPunct="1"/>
            <a:r>
              <a:rPr lang="en-US" sz="1500" dirty="0">
                <a:solidFill>
                  <a:srgbClr val="000000"/>
                </a:solidFill>
              </a:rPr>
              <a:t> μ→ </a:t>
            </a:r>
            <a:r>
              <a:rPr lang="en-US" sz="1500" dirty="0" err="1">
                <a:solidFill>
                  <a:srgbClr val="000000"/>
                </a:solidFill>
              </a:rPr>
              <a:t>eγ</a:t>
            </a:r>
            <a:r>
              <a:rPr lang="en-US" sz="1500" dirty="0">
                <a:solidFill>
                  <a:srgbClr val="000000"/>
                </a:solidFill>
                <a:latin typeface="Century Gothic" pitchFamily="34" charset="0"/>
              </a:rPr>
              <a:t> </a:t>
            </a:r>
            <a:r>
              <a:rPr lang="en-US" sz="1500" dirty="0">
                <a:solidFill>
                  <a:srgbClr val="000000"/>
                </a:solidFill>
              </a:rPr>
              <a:t>rate ~300X  </a:t>
            </a:r>
            <a:r>
              <a:rPr lang="en-US" sz="1500" dirty="0" err="1">
                <a:solidFill>
                  <a:srgbClr val="000000"/>
                </a:solidFill>
              </a:rPr>
              <a:t>μN</a:t>
            </a:r>
            <a:r>
              <a:rPr lang="en-US" sz="1500" dirty="0">
                <a:solidFill>
                  <a:srgbClr val="000000"/>
                </a:solidFill>
              </a:rPr>
              <a:t> → </a:t>
            </a:r>
            <a:r>
              <a:rPr lang="en-US" sz="1500" dirty="0" err="1">
                <a:solidFill>
                  <a:srgbClr val="000000"/>
                </a:solidFill>
              </a:rPr>
              <a:t>eN</a:t>
            </a:r>
            <a:r>
              <a:rPr lang="en-US" sz="1500" dirty="0">
                <a:solidFill>
                  <a:srgbClr val="000000"/>
                </a:solidFill>
              </a:rPr>
              <a:t> rate </a:t>
            </a:r>
          </a:p>
        </p:txBody>
      </p:sp>
      <p:sp>
        <p:nvSpPr>
          <p:cNvPr id="620553" name="Text Box 9"/>
          <p:cNvSpPr txBox="1">
            <a:spLocks noChangeArrowheads="1"/>
          </p:cNvSpPr>
          <p:nvPr/>
        </p:nvSpPr>
        <p:spPr bwMode="auto">
          <a:xfrm>
            <a:off x="6213475" y="3968660"/>
            <a:ext cx="2841625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2200" dirty="0" err="1">
                <a:solidFill>
                  <a:srgbClr val="000000"/>
                </a:solidFill>
                <a:latin typeface="Symbol" pitchFamily="18" charset="2"/>
              </a:rPr>
              <a:t>κ</a:t>
            </a:r>
            <a:r>
              <a:rPr lang="en-US" sz="2200" dirty="0">
                <a:solidFill>
                  <a:srgbClr val="000000"/>
                </a:solidFill>
                <a:latin typeface="Symbol" pitchFamily="18" charset="2"/>
              </a:rPr>
              <a:t> </a:t>
            </a:r>
            <a:r>
              <a:rPr lang="en-US" sz="2200" dirty="0">
                <a:solidFill>
                  <a:srgbClr val="000000"/>
                </a:solidFill>
              </a:rPr>
              <a:t>&gt;&gt; 1</a:t>
            </a:r>
          </a:p>
          <a:p>
            <a:pPr algn="ctr" eaLnBrk="1" hangingPunct="1"/>
            <a:r>
              <a:rPr lang="en-US" sz="2200" dirty="0">
                <a:solidFill>
                  <a:srgbClr val="000000"/>
                </a:solidFill>
              </a:rPr>
              <a:t>four-fermion interaction</a:t>
            </a:r>
          </a:p>
          <a:p>
            <a:pPr algn="ctr" eaLnBrk="1" hangingPunct="1"/>
            <a:endParaRPr lang="en-US" sz="2200" dirty="0">
              <a:solidFill>
                <a:srgbClr val="000000"/>
              </a:solidFill>
            </a:endParaRPr>
          </a:p>
          <a:p>
            <a:pPr algn="ctr" eaLnBrk="1" hangingPunct="1"/>
            <a:r>
              <a:rPr lang="en-US" sz="1600" dirty="0" err="1">
                <a:solidFill>
                  <a:srgbClr val="000000"/>
                </a:solidFill>
              </a:rPr>
              <a:t>μN</a:t>
            </a:r>
            <a:r>
              <a:rPr lang="en-US" sz="1600" dirty="0">
                <a:solidFill>
                  <a:srgbClr val="000000"/>
                </a:solidFill>
              </a:rPr>
              <a:t>→ </a:t>
            </a:r>
            <a:r>
              <a:rPr lang="en-US" sz="1600" dirty="0" err="1">
                <a:solidFill>
                  <a:srgbClr val="000000"/>
                </a:solidFill>
              </a:rPr>
              <a:t>eN</a:t>
            </a:r>
            <a:r>
              <a:rPr lang="en-US" sz="1600" dirty="0">
                <a:solidFill>
                  <a:srgbClr val="000000"/>
                </a:solidFill>
              </a:rPr>
              <a:t>  rate &gt;&gt; μ→ </a:t>
            </a:r>
            <a:r>
              <a:rPr lang="en-US" sz="1600" dirty="0" err="1">
                <a:solidFill>
                  <a:srgbClr val="000000"/>
                </a:solidFill>
              </a:rPr>
              <a:t>eγ</a:t>
            </a:r>
            <a:r>
              <a:rPr lang="en-US" sz="1600" dirty="0">
                <a:solidFill>
                  <a:srgbClr val="000000"/>
                </a:solidFill>
              </a:rPr>
              <a:t> rate</a:t>
            </a:r>
          </a:p>
        </p:txBody>
      </p:sp>
      <p:sp>
        <p:nvSpPr>
          <p:cNvPr id="620554" name="AutoShape 10"/>
          <p:cNvSpPr>
            <a:spLocks noChangeArrowheads="1"/>
          </p:cNvSpPr>
          <p:nvPr/>
        </p:nvSpPr>
        <p:spPr bwMode="auto">
          <a:xfrm rot="2354505">
            <a:off x="1922463" y="1585913"/>
            <a:ext cx="457200" cy="882650"/>
          </a:xfrm>
          <a:prstGeom prst="downArrow">
            <a:avLst>
              <a:gd name="adj1" fmla="val 50000"/>
              <a:gd name="adj2" fmla="val 48264"/>
            </a:avLst>
          </a:prstGeom>
          <a:solidFill>
            <a:srgbClr val="FF0000"/>
          </a:solidFill>
          <a:ln w="381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0555" name="Text Box 11"/>
          <p:cNvSpPr txBox="1">
            <a:spLocks noChangeArrowheads="1"/>
          </p:cNvSpPr>
          <p:nvPr/>
        </p:nvSpPr>
        <p:spPr bwMode="auto">
          <a:xfrm>
            <a:off x="39688" y="938499"/>
            <a:ext cx="1498600" cy="123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30000"/>
              </a:spcBef>
            </a:pPr>
            <a:r>
              <a:rPr lang="en-US" sz="1800" dirty="0"/>
              <a:t>Model-independent </a:t>
            </a:r>
            <a:r>
              <a:rPr lang="en-US" sz="2000" dirty="0"/>
              <a:t>effective</a:t>
            </a:r>
            <a:r>
              <a:rPr lang="en-US" sz="1800" dirty="0"/>
              <a:t> CLFV </a:t>
            </a:r>
            <a:r>
              <a:rPr lang="en-US" sz="1800" dirty="0" err="1"/>
              <a:t>Lagrangian</a:t>
            </a:r>
            <a:endParaRPr lang="en-US" sz="1800" dirty="0"/>
          </a:p>
        </p:txBody>
      </p:sp>
      <p:graphicFrame>
        <p:nvGraphicFramePr>
          <p:cNvPr id="620556" name="Object 12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2033620" y="789274"/>
          <a:ext cx="5514975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Equation" r:id="rId6" imgW="2946400" imgH="469900" progId="Equation.3">
                  <p:embed/>
                </p:oleObj>
              </mc:Choice>
              <mc:Fallback>
                <p:oleObj name="Equation" r:id="rId6" imgW="2946400" imgH="469900" progId="Equation.3">
                  <p:embed/>
                  <p:pic>
                    <p:nvPicPr>
                      <p:cNvPr id="620556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3620" y="789274"/>
                        <a:ext cx="5514975" cy="879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0558" name="AutoShape 14"/>
          <p:cNvSpPr>
            <a:spLocks noChangeArrowheads="1"/>
          </p:cNvSpPr>
          <p:nvPr/>
        </p:nvSpPr>
        <p:spPr bwMode="auto">
          <a:xfrm rot="19245495" flipH="1">
            <a:off x="6915150" y="1585913"/>
            <a:ext cx="457200" cy="882650"/>
          </a:xfrm>
          <a:prstGeom prst="downArrow">
            <a:avLst>
              <a:gd name="adj1" fmla="val 50000"/>
              <a:gd name="adj2" fmla="val 48264"/>
            </a:avLst>
          </a:prstGeom>
          <a:solidFill>
            <a:srgbClr val="FF0000"/>
          </a:solidFill>
          <a:ln w="381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8/2022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726A3-A716-4A71-9D08-FA8DCCE7D15A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16987" y="2454132"/>
            <a:ext cx="920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Loops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09843" y="2508875"/>
            <a:ext cx="2722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Contact Interactions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25464" y="5947144"/>
            <a:ext cx="920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Loops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950157" y="5929240"/>
            <a:ext cx="1156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Contact</a:t>
            </a:r>
          </a:p>
        </p:txBody>
      </p:sp>
      <p:pic>
        <p:nvPicPr>
          <p:cNvPr id="24" name="Picture 23" descr="kappagamma-apples2apples-TDR-140626 copy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81400" y="2086174"/>
            <a:ext cx="3329569" cy="3948915"/>
          </a:xfrm>
          <a:prstGeom prst="rect">
            <a:avLst/>
          </a:prstGeom>
          <a:ln w="38100">
            <a:noFill/>
          </a:ln>
        </p:spPr>
      </p:pic>
      <p:sp>
        <p:nvSpPr>
          <p:cNvPr id="6" name="TextBox 5"/>
          <p:cNvSpPr txBox="1"/>
          <p:nvPr/>
        </p:nvSpPr>
        <p:spPr>
          <a:xfrm rot="16200000">
            <a:off x="2759689" y="2460116"/>
            <a:ext cx="728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Λ</a:t>
            </a:r>
            <a:r>
              <a:rPr lang="en-US" sz="1400" dirty="0"/>
              <a:t> (</a:t>
            </a:r>
            <a:r>
              <a:rPr lang="en-US" sz="1400" dirty="0" err="1"/>
              <a:t>TeV</a:t>
            </a:r>
            <a:r>
              <a:rPr lang="en-US" sz="1400" dirty="0"/>
              <a:t>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442459" y="5840681"/>
            <a:ext cx="3129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κ</a:t>
            </a:r>
            <a:endParaRPr lang="en-US" sz="2200" dirty="0"/>
          </a:p>
        </p:txBody>
      </p:sp>
      <p:sp>
        <p:nvSpPr>
          <p:cNvPr id="26" name="TextBox 25"/>
          <p:cNvSpPr txBox="1"/>
          <p:nvPr/>
        </p:nvSpPr>
        <p:spPr>
          <a:xfrm>
            <a:off x="6674993" y="6062471"/>
            <a:ext cx="2518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A. de </a:t>
            </a:r>
            <a:r>
              <a:rPr lang="en-US" sz="1200" dirty="0" err="1"/>
              <a:t>Gouvea</a:t>
            </a:r>
            <a:r>
              <a:rPr lang="en-US" sz="1200" dirty="0"/>
              <a:t> and P. Vogel</a:t>
            </a:r>
          </a:p>
          <a:p>
            <a:r>
              <a:rPr lang="en-US" sz="1200" dirty="0"/>
              <a:t> </a:t>
            </a:r>
            <a:r>
              <a:rPr lang="en-US" sz="1200" dirty="0" err="1"/>
              <a:t>Prog.Part.Nucl.Phys</a:t>
            </a:r>
            <a:r>
              <a:rPr lang="en-US" sz="1200" dirty="0"/>
              <a:t>. 71 (2013) 75-92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18011" y="3239732"/>
            <a:ext cx="735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Mu2e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277814" y="3515119"/>
            <a:ext cx="743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3366FF"/>
                </a:solidFill>
              </a:rPr>
              <a:t>Mu2e II</a:t>
            </a:r>
          </a:p>
        </p:txBody>
      </p:sp>
    </p:spTree>
    <p:extLst>
      <p:ext uri="{BB962C8B-B14F-4D97-AF65-F5344CB8AC3E}">
        <p14:creationId xmlns:p14="http://schemas.microsoft.com/office/powerpoint/2010/main" val="28921485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885349"/>
          </a:xfrm>
        </p:spPr>
        <p:txBody>
          <a:bodyPr/>
          <a:lstStyle/>
          <a:p>
            <a:r>
              <a:rPr lang="en-US" dirty="0"/>
              <a:t>Where is the new physics?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Group - Mu2e - NuFact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3207-39C2-4B35-9EBF-195B2F555FC9}" type="slidenum">
              <a:rPr lang="en-US" smtClean="0"/>
              <a:t>2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E54721-6BBD-C24E-B541-3582FF34A762}"/>
              </a:ext>
            </a:extLst>
          </p:cNvPr>
          <p:cNvSpPr txBox="1"/>
          <p:nvPr/>
        </p:nvSpPr>
        <p:spPr>
          <a:xfrm>
            <a:off x="554182" y="1930400"/>
            <a:ext cx="77246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We know the Standard Model is not complete. </a:t>
            </a:r>
          </a:p>
          <a:p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So, where is the rest of the physics we need to complete it?  </a:t>
            </a:r>
          </a:p>
        </p:txBody>
      </p:sp>
    </p:spTree>
    <p:extLst>
      <p:ext uri="{BB962C8B-B14F-4D97-AF65-F5344CB8AC3E}">
        <p14:creationId xmlns:p14="http://schemas.microsoft.com/office/powerpoint/2010/main" val="2814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70904" y="2040797"/>
            <a:ext cx="3384551" cy="43680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Group - Mu2e - NuFact</a:t>
            </a:r>
            <a:endParaRPr lang="en-US" baseline="30000"/>
          </a:p>
        </p:txBody>
      </p:sp>
      <p:sp>
        <p:nvSpPr>
          <p:cNvPr id="620547" name="Rectangle 3"/>
          <p:cNvSpPr>
            <a:spLocks noChangeArrowheads="1"/>
          </p:cNvSpPr>
          <p:nvPr/>
        </p:nvSpPr>
        <p:spPr bwMode="auto">
          <a:xfrm>
            <a:off x="6281738" y="2514600"/>
            <a:ext cx="2741612" cy="3611563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 algn="ctr">
            <a:solidFill>
              <a:srgbClr val="0000FF"/>
            </a:solidFill>
            <a:miter lim="800000"/>
            <a:headEnd type="none" w="lg" len="lg"/>
            <a:tailEnd type="none" w="lg" len="lg"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620548" name="Rectangle 4"/>
          <p:cNvSpPr>
            <a:spLocks noChangeArrowheads="1"/>
          </p:cNvSpPr>
          <p:nvPr/>
        </p:nvSpPr>
        <p:spPr bwMode="auto">
          <a:xfrm>
            <a:off x="87313" y="2468563"/>
            <a:ext cx="2741612" cy="3609975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 algn="ctr">
            <a:solidFill>
              <a:srgbClr val="0000FF"/>
            </a:solidFill>
            <a:miter lim="800000"/>
            <a:headEnd type="none" w="lg" len="lg"/>
            <a:tailEnd type="none" w="lg" len="lg"/>
          </a:ln>
          <a:effectLst/>
          <a:ex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20549" name="Rectangle 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CLFV in μ</a:t>
            </a:r>
            <a:r>
              <a:rPr lang="en-US" sz="3600" baseline="30000" dirty="0"/>
              <a:t>+</a:t>
            </a:r>
            <a:r>
              <a:rPr lang="en-US" sz="3600" dirty="0">
                <a:latin typeface="Century Gothic" pitchFamily="34" charset="0"/>
                <a:sym typeface="Wingdings" pitchFamily="2" charset="2"/>
              </a:rPr>
              <a:t>→</a:t>
            </a:r>
            <a:r>
              <a:rPr lang="en-US" sz="3600" dirty="0" err="1">
                <a:sym typeface="Wingdings" pitchFamily="2" charset="2"/>
              </a:rPr>
              <a:t>e</a:t>
            </a:r>
            <a:r>
              <a:rPr lang="en-US" sz="3600" baseline="30000" dirty="0" err="1">
                <a:sym typeface="Wingdings" pitchFamily="2" charset="2"/>
              </a:rPr>
              <a:t>+</a:t>
            </a:r>
            <a:r>
              <a:rPr lang="en-US" sz="3600" dirty="0" err="1">
                <a:sym typeface="Wingdings" pitchFamily="2" charset="2"/>
              </a:rPr>
              <a:t>γ</a:t>
            </a:r>
            <a:r>
              <a:rPr lang="en-US" sz="3600" dirty="0">
                <a:sym typeface="Wingdings" pitchFamily="2" charset="2"/>
              </a:rPr>
              <a:t> and </a:t>
            </a:r>
            <a:r>
              <a:rPr lang="en-US" sz="3600" dirty="0" err="1">
                <a:sym typeface="Wingdings" pitchFamily="2" charset="2"/>
              </a:rPr>
              <a:t>μ</a:t>
            </a:r>
            <a:r>
              <a:rPr lang="en-US" sz="3600" baseline="30000" dirty="0" err="1">
                <a:sym typeface="Wingdings" pitchFamily="2" charset="2"/>
              </a:rPr>
              <a:t>-</a:t>
            </a:r>
            <a:r>
              <a:rPr lang="en-US" sz="3600" dirty="0" err="1">
                <a:sym typeface="Wingdings" pitchFamily="2" charset="2"/>
              </a:rPr>
              <a:t>N</a:t>
            </a:r>
            <a:r>
              <a:rPr lang="en-US" sz="3600" dirty="0" err="1">
                <a:latin typeface="Century Gothic" pitchFamily="34" charset="0"/>
                <a:sym typeface="Wingdings" pitchFamily="2" charset="2"/>
              </a:rPr>
              <a:t>→</a:t>
            </a:r>
            <a:r>
              <a:rPr lang="en-US" sz="3600" dirty="0" err="1">
                <a:sym typeface="Wingdings" pitchFamily="2" charset="2"/>
              </a:rPr>
              <a:t>e</a:t>
            </a:r>
            <a:r>
              <a:rPr lang="en-US" sz="3600" baseline="30000" dirty="0" err="1">
                <a:sym typeface="Wingdings" pitchFamily="2" charset="2"/>
              </a:rPr>
              <a:t>-</a:t>
            </a:r>
            <a:r>
              <a:rPr lang="en-US" sz="3600" dirty="0" err="1">
                <a:sym typeface="Wingdings" pitchFamily="2" charset="2"/>
              </a:rPr>
              <a:t>N</a:t>
            </a:r>
            <a:endParaRPr lang="en-US" sz="3600" dirty="0"/>
          </a:p>
        </p:txBody>
      </p:sp>
      <p:pic>
        <p:nvPicPr>
          <p:cNvPr id="620550" name="Picture 6" descr="mu2e_four_fermion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0813" y="2978241"/>
            <a:ext cx="2376487" cy="1127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0551" name="Picture 7" descr="mu2e_magnetic_moment_penguin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0" y="2956016"/>
            <a:ext cx="2651125" cy="11191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0552" name="Text Box 8"/>
          <p:cNvSpPr txBox="1">
            <a:spLocks noChangeArrowheads="1"/>
          </p:cNvSpPr>
          <p:nvPr/>
        </p:nvSpPr>
        <p:spPr bwMode="auto">
          <a:xfrm>
            <a:off x="0" y="4008152"/>
            <a:ext cx="29591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2000" dirty="0" err="1">
                <a:solidFill>
                  <a:srgbClr val="000000"/>
                </a:solidFill>
                <a:latin typeface="Symbol" pitchFamily="18" charset="2"/>
              </a:rPr>
              <a:t>κ</a:t>
            </a:r>
            <a:r>
              <a:rPr lang="en-US" sz="2000" dirty="0">
                <a:solidFill>
                  <a:srgbClr val="000000"/>
                </a:solidFill>
                <a:latin typeface="Symbol" pitchFamily="18" charset="2"/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&lt;&lt; 1</a:t>
            </a:r>
          </a:p>
          <a:p>
            <a:pPr algn="ctr" eaLnBrk="1" hangingPunct="1"/>
            <a:r>
              <a:rPr lang="en-US" sz="2000" dirty="0">
                <a:solidFill>
                  <a:srgbClr val="000000"/>
                </a:solidFill>
              </a:rPr>
              <a:t>magnetic moment type operator</a:t>
            </a:r>
          </a:p>
          <a:p>
            <a:pPr algn="ctr" eaLnBrk="1" hangingPunct="1"/>
            <a:endParaRPr lang="en-US" sz="2000" dirty="0">
              <a:solidFill>
                <a:srgbClr val="000000"/>
              </a:solidFill>
            </a:endParaRPr>
          </a:p>
          <a:p>
            <a:pPr algn="ctr" eaLnBrk="1" hangingPunct="1"/>
            <a:r>
              <a:rPr lang="en-US" sz="1500" dirty="0">
                <a:solidFill>
                  <a:srgbClr val="000000"/>
                </a:solidFill>
              </a:rPr>
              <a:t> μ→ </a:t>
            </a:r>
            <a:r>
              <a:rPr lang="en-US" sz="1500" dirty="0" err="1">
                <a:solidFill>
                  <a:srgbClr val="000000"/>
                </a:solidFill>
              </a:rPr>
              <a:t>eγ</a:t>
            </a:r>
            <a:r>
              <a:rPr lang="en-US" sz="1500" dirty="0">
                <a:solidFill>
                  <a:srgbClr val="000000"/>
                </a:solidFill>
                <a:latin typeface="Century Gothic" pitchFamily="34" charset="0"/>
              </a:rPr>
              <a:t> </a:t>
            </a:r>
            <a:r>
              <a:rPr lang="en-US" sz="1500" dirty="0">
                <a:solidFill>
                  <a:srgbClr val="000000"/>
                </a:solidFill>
              </a:rPr>
              <a:t>rate ~300X  </a:t>
            </a:r>
            <a:r>
              <a:rPr lang="en-US" sz="1500" dirty="0" err="1">
                <a:solidFill>
                  <a:srgbClr val="000000"/>
                </a:solidFill>
              </a:rPr>
              <a:t>μN</a:t>
            </a:r>
            <a:r>
              <a:rPr lang="en-US" sz="1500" dirty="0">
                <a:solidFill>
                  <a:srgbClr val="000000"/>
                </a:solidFill>
              </a:rPr>
              <a:t> → </a:t>
            </a:r>
            <a:r>
              <a:rPr lang="en-US" sz="1500" dirty="0" err="1">
                <a:solidFill>
                  <a:srgbClr val="000000"/>
                </a:solidFill>
              </a:rPr>
              <a:t>eN</a:t>
            </a:r>
            <a:r>
              <a:rPr lang="en-US" sz="1500" dirty="0">
                <a:solidFill>
                  <a:srgbClr val="000000"/>
                </a:solidFill>
              </a:rPr>
              <a:t> rate </a:t>
            </a:r>
          </a:p>
        </p:txBody>
      </p:sp>
      <p:sp>
        <p:nvSpPr>
          <p:cNvPr id="620553" name="Text Box 9"/>
          <p:cNvSpPr txBox="1">
            <a:spLocks noChangeArrowheads="1"/>
          </p:cNvSpPr>
          <p:nvPr/>
        </p:nvSpPr>
        <p:spPr bwMode="auto">
          <a:xfrm>
            <a:off x="6213475" y="3968660"/>
            <a:ext cx="2841625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sz="2200" dirty="0" err="1">
                <a:solidFill>
                  <a:srgbClr val="000000"/>
                </a:solidFill>
                <a:latin typeface="Symbol" pitchFamily="18" charset="2"/>
              </a:rPr>
              <a:t>κ</a:t>
            </a:r>
            <a:r>
              <a:rPr lang="en-US" sz="2200" dirty="0">
                <a:solidFill>
                  <a:srgbClr val="000000"/>
                </a:solidFill>
                <a:latin typeface="Symbol" pitchFamily="18" charset="2"/>
              </a:rPr>
              <a:t> </a:t>
            </a:r>
            <a:r>
              <a:rPr lang="en-US" sz="2200" dirty="0">
                <a:solidFill>
                  <a:srgbClr val="000000"/>
                </a:solidFill>
              </a:rPr>
              <a:t>&gt;&gt; 1</a:t>
            </a:r>
          </a:p>
          <a:p>
            <a:pPr algn="ctr" eaLnBrk="1" hangingPunct="1"/>
            <a:r>
              <a:rPr lang="en-US" sz="2200" dirty="0">
                <a:solidFill>
                  <a:srgbClr val="000000"/>
                </a:solidFill>
              </a:rPr>
              <a:t>four-fermion interaction</a:t>
            </a:r>
          </a:p>
          <a:p>
            <a:pPr algn="ctr" eaLnBrk="1" hangingPunct="1"/>
            <a:endParaRPr lang="en-US" sz="2200" dirty="0">
              <a:solidFill>
                <a:srgbClr val="000000"/>
              </a:solidFill>
            </a:endParaRPr>
          </a:p>
          <a:p>
            <a:pPr algn="ctr" eaLnBrk="1" hangingPunct="1"/>
            <a:r>
              <a:rPr lang="en-US" sz="1600" dirty="0" err="1">
                <a:solidFill>
                  <a:srgbClr val="000000"/>
                </a:solidFill>
              </a:rPr>
              <a:t>μN</a:t>
            </a:r>
            <a:r>
              <a:rPr lang="en-US" sz="1600" dirty="0">
                <a:solidFill>
                  <a:srgbClr val="000000"/>
                </a:solidFill>
              </a:rPr>
              <a:t>→ </a:t>
            </a:r>
            <a:r>
              <a:rPr lang="en-US" sz="1600" dirty="0" err="1">
                <a:solidFill>
                  <a:srgbClr val="000000"/>
                </a:solidFill>
              </a:rPr>
              <a:t>eN</a:t>
            </a:r>
            <a:r>
              <a:rPr lang="en-US" sz="1600" dirty="0">
                <a:solidFill>
                  <a:srgbClr val="000000"/>
                </a:solidFill>
              </a:rPr>
              <a:t>  rate &gt;&gt; μ→ </a:t>
            </a:r>
            <a:r>
              <a:rPr lang="en-US" sz="1600" dirty="0" err="1">
                <a:solidFill>
                  <a:srgbClr val="000000"/>
                </a:solidFill>
              </a:rPr>
              <a:t>eγ</a:t>
            </a:r>
            <a:r>
              <a:rPr lang="en-US" sz="1600" dirty="0">
                <a:solidFill>
                  <a:srgbClr val="000000"/>
                </a:solidFill>
              </a:rPr>
              <a:t> rate</a:t>
            </a:r>
          </a:p>
        </p:txBody>
      </p:sp>
      <p:sp>
        <p:nvSpPr>
          <p:cNvPr id="620554" name="AutoShape 10"/>
          <p:cNvSpPr>
            <a:spLocks noChangeArrowheads="1"/>
          </p:cNvSpPr>
          <p:nvPr/>
        </p:nvSpPr>
        <p:spPr bwMode="auto">
          <a:xfrm rot="2354505">
            <a:off x="1922463" y="1585913"/>
            <a:ext cx="457200" cy="882650"/>
          </a:xfrm>
          <a:prstGeom prst="downArrow">
            <a:avLst>
              <a:gd name="adj1" fmla="val 50000"/>
              <a:gd name="adj2" fmla="val 48264"/>
            </a:avLst>
          </a:prstGeom>
          <a:solidFill>
            <a:srgbClr val="FF0000"/>
          </a:solidFill>
          <a:ln w="381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0555" name="Text Box 11"/>
          <p:cNvSpPr txBox="1">
            <a:spLocks noChangeArrowheads="1"/>
          </p:cNvSpPr>
          <p:nvPr/>
        </p:nvSpPr>
        <p:spPr bwMode="auto">
          <a:xfrm>
            <a:off x="39688" y="938499"/>
            <a:ext cx="1498600" cy="123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30000"/>
              </a:spcBef>
            </a:pPr>
            <a:r>
              <a:rPr lang="en-US" sz="1800" dirty="0"/>
              <a:t>Model-independent </a:t>
            </a:r>
            <a:r>
              <a:rPr lang="en-US" sz="2000" dirty="0"/>
              <a:t>effective</a:t>
            </a:r>
            <a:r>
              <a:rPr lang="en-US" sz="1800" dirty="0"/>
              <a:t> CLFV </a:t>
            </a:r>
            <a:r>
              <a:rPr lang="en-US" sz="1800" dirty="0" err="1"/>
              <a:t>Lagrangian</a:t>
            </a:r>
            <a:endParaRPr lang="en-US" sz="1800" dirty="0"/>
          </a:p>
        </p:txBody>
      </p:sp>
      <p:graphicFrame>
        <p:nvGraphicFramePr>
          <p:cNvPr id="620556" name="Object 12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2033620" y="789274"/>
          <a:ext cx="5514975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Equation" r:id="rId6" imgW="2946400" imgH="469900" progId="Equation.3">
                  <p:embed/>
                </p:oleObj>
              </mc:Choice>
              <mc:Fallback>
                <p:oleObj name="Equation" r:id="rId6" imgW="2946400" imgH="469900" progId="Equation.3">
                  <p:embed/>
                  <p:pic>
                    <p:nvPicPr>
                      <p:cNvPr id="620556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3620" y="789274"/>
                        <a:ext cx="5514975" cy="879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0558" name="AutoShape 14"/>
          <p:cNvSpPr>
            <a:spLocks noChangeArrowheads="1"/>
          </p:cNvSpPr>
          <p:nvPr/>
        </p:nvSpPr>
        <p:spPr bwMode="auto">
          <a:xfrm rot="19245495" flipH="1">
            <a:off x="6915150" y="1585913"/>
            <a:ext cx="457200" cy="882650"/>
          </a:xfrm>
          <a:prstGeom prst="downArrow">
            <a:avLst>
              <a:gd name="adj1" fmla="val 50000"/>
              <a:gd name="adj2" fmla="val 48264"/>
            </a:avLst>
          </a:prstGeom>
          <a:solidFill>
            <a:srgbClr val="FF0000"/>
          </a:solidFill>
          <a:ln w="381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8/2022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726A3-A716-4A71-9D08-FA8DCCE7D15A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16987" y="2454132"/>
            <a:ext cx="920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Loops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09843" y="2508875"/>
            <a:ext cx="2722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Contact Interactions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25464" y="5947144"/>
            <a:ext cx="920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Loops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950157" y="5929240"/>
            <a:ext cx="1156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Contact</a:t>
            </a:r>
          </a:p>
        </p:txBody>
      </p:sp>
      <p:pic>
        <p:nvPicPr>
          <p:cNvPr id="24" name="Picture 23" descr="kappagamma-apples2apples-TDR-140626 copy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81400" y="2086174"/>
            <a:ext cx="3329569" cy="39489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2759689" y="2460116"/>
            <a:ext cx="728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Λ</a:t>
            </a:r>
            <a:r>
              <a:rPr lang="en-US" sz="1400" dirty="0"/>
              <a:t> (</a:t>
            </a:r>
            <a:r>
              <a:rPr lang="en-US" sz="1400" dirty="0" err="1"/>
              <a:t>TeV</a:t>
            </a:r>
            <a:r>
              <a:rPr lang="en-US" sz="1400" dirty="0"/>
              <a:t>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442459" y="5840681"/>
            <a:ext cx="3129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κ</a:t>
            </a:r>
            <a:endParaRPr lang="en-US" sz="2200" dirty="0"/>
          </a:p>
        </p:txBody>
      </p:sp>
      <p:sp>
        <p:nvSpPr>
          <p:cNvPr id="26" name="TextBox 25"/>
          <p:cNvSpPr txBox="1"/>
          <p:nvPr/>
        </p:nvSpPr>
        <p:spPr>
          <a:xfrm>
            <a:off x="6674993" y="6062471"/>
            <a:ext cx="2518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A. de </a:t>
            </a:r>
            <a:r>
              <a:rPr lang="en-US" sz="1200" dirty="0" err="1"/>
              <a:t>Gouvea</a:t>
            </a:r>
            <a:r>
              <a:rPr lang="en-US" sz="1200" dirty="0"/>
              <a:t> and P. Vogel</a:t>
            </a:r>
          </a:p>
          <a:p>
            <a:r>
              <a:rPr lang="en-US" sz="1200" dirty="0"/>
              <a:t> </a:t>
            </a:r>
            <a:r>
              <a:rPr lang="en-US" sz="1200" dirty="0" err="1"/>
              <a:t>Prog.Part.Nucl.Phys</a:t>
            </a:r>
            <a:r>
              <a:rPr lang="en-US" sz="1200" dirty="0"/>
              <a:t>. 71 (2013) 75-92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18011" y="3239732"/>
            <a:ext cx="735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Mu2e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277814" y="3515119"/>
            <a:ext cx="743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3366FF"/>
                </a:solidFill>
              </a:rPr>
              <a:t>Mu2e II</a:t>
            </a:r>
          </a:p>
        </p:txBody>
      </p:sp>
      <p:sp>
        <p:nvSpPr>
          <p:cNvPr id="620560" name="Oval 16"/>
          <p:cNvSpPr>
            <a:spLocks noChangeArrowheads="1"/>
          </p:cNvSpPr>
          <p:nvPr/>
        </p:nvSpPr>
        <p:spPr bwMode="auto">
          <a:xfrm rot="20408866">
            <a:off x="5898540" y="1018773"/>
            <a:ext cx="2741612" cy="1876425"/>
          </a:xfrm>
          <a:prstGeom prst="ellipse">
            <a:avLst/>
          </a:prstGeom>
          <a:solidFill>
            <a:schemeClr val="bg1">
              <a:lumMod val="75000"/>
            </a:schemeClr>
          </a:solidFill>
          <a:ln w="25400" algn="ctr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2200" dirty="0"/>
              <a:t>Mu2e is most  </a:t>
            </a:r>
          </a:p>
          <a:p>
            <a:pPr algn="ctr"/>
            <a:r>
              <a:rPr lang="en-US" sz="2200" dirty="0"/>
              <a:t>sensitive over </a:t>
            </a:r>
          </a:p>
          <a:p>
            <a:pPr algn="ctr"/>
            <a:r>
              <a:rPr lang="en-US" sz="2200" dirty="0"/>
              <a:t>the full range of </a:t>
            </a:r>
            <a:r>
              <a:rPr lang="en-US" sz="2200" dirty="0" err="1"/>
              <a:t>κ</a:t>
            </a:r>
            <a:r>
              <a:rPr lang="en-US" sz="22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198378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Mu2e Discovery Potential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Group - Mu2e - NuFact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3BC00-8360-1B4C-9AD1-CDCE739F149E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93793" y="1091654"/>
            <a:ext cx="7752298" cy="4960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endParaRPr lang="en-US" sz="2700" dirty="0">
              <a:solidFill>
                <a:srgbClr val="0000FF"/>
              </a:solidFill>
            </a:endParaRPr>
          </a:p>
          <a:p>
            <a:pPr marL="628650" lvl="1" indent="-171450" algn="ctr">
              <a:lnSpc>
                <a:spcPct val="90000"/>
              </a:lnSpc>
            </a:pPr>
            <a:r>
              <a:rPr lang="en-US" sz="2700" dirty="0">
                <a:solidFill>
                  <a:schemeClr val="accent6">
                    <a:lumMod val="75000"/>
                  </a:schemeClr>
                </a:solidFill>
              </a:rPr>
              <a:t>Provides information about flavor structure of new physics even if it is not easily accessible at the LHC.</a:t>
            </a:r>
          </a:p>
          <a:p>
            <a:pPr marL="628650" lvl="1" indent="-171450" algn="ctr">
              <a:lnSpc>
                <a:spcPct val="90000"/>
              </a:lnSpc>
            </a:pPr>
            <a:endParaRPr lang="en-US" sz="2700" dirty="0"/>
          </a:p>
          <a:p>
            <a:pPr algn="ctr">
              <a:lnSpc>
                <a:spcPct val="90000"/>
              </a:lnSpc>
            </a:pPr>
            <a:r>
              <a:rPr lang="en-US" sz="2700" dirty="0">
                <a:solidFill>
                  <a:schemeClr val="accent1">
                    <a:lumMod val="50000"/>
                  </a:schemeClr>
                </a:solidFill>
              </a:rPr>
              <a:t>A null Mu2e result at the proposed sensitivity will severely constrain new physics models.</a:t>
            </a:r>
          </a:p>
          <a:p>
            <a:pPr algn="ctr">
              <a:lnSpc>
                <a:spcPct val="90000"/>
              </a:lnSpc>
            </a:pPr>
            <a:endParaRPr lang="en-US" sz="2700" dirty="0">
              <a:solidFill>
                <a:srgbClr val="0000FF"/>
              </a:solidFill>
            </a:endParaRPr>
          </a:p>
          <a:p>
            <a:pPr marL="628650" lvl="1" indent="-171450" algn="ctr">
              <a:lnSpc>
                <a:spcPct val="90000"/>
              </a:lnSpc>
            </a:pPr>
            <a:r>
              <a:rPr lang="en-US" sz="2700" dirty="0">
                <a:solidFill>
                  <a:schemeClr val="accent6">
                    <a:lumMod val="75000"/>
                  </a:schemeClr>
                </a:solidFill>
              </a:rPr>
              <a:t>Discovery potential is high -- CLFV is predicted at observable rates for Mu2e in many models of new physics.</a:t>
            </a:r>
          </a:p>
          <a:p>
            <a:pPr marL="628650" lvl="1" indent="-171450" algn="ctr">
              <a:lnSpc>
                <a:spcPct val="90000"/>
              </a:lnSpc>
            </a:pPr>
            <a:endParaRPr lang="en-US" sz="2700" dirty="0">
              <a:solidFill>
                <a:srgbClr val="007416"/>
              </a:solidFill>
            </a:endParaRPr>
          </a:p>
          <a:p>
            <a:pPr marL="628650" lvl="1" indent="-171450" algn="ctr">
              <a:lnSpc>
                <a:spcPct val="90000"/>
              </a:lnSpc>
            </a:pPr>
            <a:r>
              <a:rPr lang="en-US" sz="2700" dirty="0">
                <a:solidFill>
                  <a:schemeClr val="accent1">
                    <a:lumMod val="50000"/>
                  </a:schemeClr>
                </a:solidFill>
                <a:ea typeface="MS Mincho" charset="-128"/>
                <a:cs typeface="MS Mincho" charset="-128"/>
              </a:rPr>
              <a:t>Mu2e can probe mass scales up to 10</a:t>
            </a:r>
            <a:r>
              <a:rPr lang="en-US" sz="2700" baseline="30000" dirty="0">
                <a:solidFill>
                  <a:schemeClr val="accent1">
                    <a:lumMod val="50000"/>
                  </a:schemeClr>
                </a:solidFill>
                <a:ea typeface="MS Mincho" charset="-128"/>
                <a:cs typeface="MS Mincho" charset="-128"/>
              </a:rPr>
              <a:t>4</a:t>
            </a:r>
            <a:r>
              <a:rPr lang="en-US" sz="27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700" dirty="0" err="1">
                <a:solidFill>
                  <a:schemeClr val="accent1">
                    <a:lumMod val="50000"/>
                  </a:schemeClr>
                </a:solidFill>
              </a:rPr>
              <a:t>TeV</a:t>
            </a:r>
            <a:r>
              <a:rPr lang="en-US" sz="2700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sz="2700" kern="0" dirty="0">
              <a:solidFill>
                <a:schemeClr val="accent1">
                  <a:lumMod val="50000"/>
                </a:schemeClr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846710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Signature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Group - Mu2e - NuFact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36313" y="6518778"/>
            <a:ext cx="838200" cy="365125"/>
          </a:xfrm>
        </p:spPr>
        <p:txBody>
          <a:bodyPr/>
          <a:lstStyle/>
          <a:p>
            <a:fld id="{AEA3BC00-8360-1B4C-9AD1-CDCE739F149E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-189169" y="1354742"/>
            <a:ext cx="5455435" cy="4927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25400" dist="25399" dir="2700000" algn="ctr" rotWithShape="0">
              <a:schemeClr val="bg2">
                <a:alpha val="75000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marL="569913" marR="0" lvl="0" indent="-354013" algn="l" defTabSz="914400" rtl="0" eaLnBrk="1" fontAlgn="base" latinLnBrk="0" hangingPunct="1">
              <a:lnSpc>
                <a:spcPct val="100000"/>
              </a:lnSpc>
              <a:spcBef>
                <a:spcPts val="2700"/>
              </a:spcBef>
              <a:spcAft>
                <a:spcPct val="0"/>
              </a:spcAft>
              <a:buClrTx/>
              <a:buSzPct val="125000"/>
              <a:buFont typeface="Arial" pitchFamily="-106" charset="0"/>
              <a:buChar char="•"/>
              <a:tabLst>
                <a:tab pos="1065213" algn="l"/>
                <a:tab pos="1065213" algn="l"/>
                <a:tab pos="1497013" algn="l"/>
                <a:tab pos="1065213" algn="l"/>
              </a:tabLst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itchFamily="-106" charset="0"/>
              </a:rPr>
              <a:t>A single </a:t>
            </a:r>
            <a:r>
              <a:rPr lang="en-US" sz="2800" kern="0" dirty="0" err="1">
                <a:solidFill>
                  <a:srgbClr val="3366FF"/>
                </a:solidFill>
                <a:sym typeface="Arial" pitchFamily="-106" charset="0"/>
              </a:rPr>
              <a:t>m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itchFamily="-106" charset="0"/>
              </a:rPr>
              <a:t>onoenergetic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itchFamily="-106" charset="0"/>
              </a:rPr>
              <a:t> electron</a:t>
            </a:r>
          </a:p>
          <a:p>
            <a:pPr marL="569913" marR="0" lvl="0" indent="-354013" algn="l" defTabSz="914400" rtl="0" eaLnBrk="1" fontAlgn="base" latinLnBrk="0" hangingPunct="1">
              <a:lnSpc>
                <a:spcPct val="100000"/>
              </a:lnSpc>
              <a:spcBef>
                <a:spcPts val="2700"/>
              </a:spcBef>
              <a:spcAft>
                <a:spcPct val="0"/>
              </a:spcAft>
              <a:buClrTx/>
              <a:buSzPct val="125000"/>
              <a:buFont typeface="Arial" pitchFamily="-106" charset="0"/>
              <a:buChar char="•"/>
              <a:tabLst>
                <a:tab pos="1065213" algn="l"/>
                <a:tab pos="1065213" algn="l"/>
                <a:tab pos="1497013" algn="l"/>
                <a:tab pos="1065213" algn="l"/>
              </a:tabLst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itchFamily="-106" charset="0"/>
              </a:rPr>
              <a:t>If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Italic" pitchFamily="-106" charset="0"/>
                <a:ea typeface="Arial Italic" pitchFamily="-106" charset="0"/>
                <a:cs typeface="Arial Italic" pitchFamily="-106" charset="0"/>
                <a:sym typeface="Arial Italic" pitchFamily="-106" charset="0"/>
              </a:rPr>
              <a:t>N =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itchFamily="-106" charset="0"/>
              </a:rPr>
              <a:t>Al,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itchFamily="-106" charset="0"/>
              </a:rPr>
              <a:t>E</a:t>
            </a:r>
            <a:r>
              <a:rPr kumimoji="0" lang="en-US" sz="2800" b="0" i="0" u="none" strike="noStrike" kern="0" cap="none" spc="0" normalizeH="0" baseline="-600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itchFamily="-106" charset="0"/>
              </a:rPr>
              <a:t>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itchFamily="-106" charset="0"/>
              </a:rPr>
              <a:t> =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itchFamily="-106" charset="0"/>
              </a:rPr>
              <a:t>105.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itchFamily="-106" charset="0"/>
              </a:rPr>
              <a:t>MeV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+mn-lt"/>
              <a:ea typeface="+mn-ea"/>
              <a:cs typeface="+mn-cs"/>
              <a:sym typeface="Arial" pitchFamily="-106" charset="0"/>
            </a:endParaRPr>
          </a:p>
          <a:p>
            <a:pPr marL="647700" marR="0" lvl="1" algn="l" defTabSz="914400" rtl="0" eaLnBrk="1" fontAlgn="base" latinLnBrk="0" hangingPunct="1">
              <a:lnSpc>
                <a:spcPct val="100000"/>
              </a:lnSpc>
              <a:spcBef>
                <a:spcPts val="2700"/>
              </a:spcBef>
              <a:spcAft>
                <a:spcPct val="0"/>
              </a:spcAft>
              <a:buClrTx/>
              <a:buSzPct val="125000"/>
              <a:tabLst>
                <a:tab pos="1065213" algn="l"/>
                <a:tab pos="1065213" algn="l"/>
                <a:tab pos="1497013" algn="l"/>
                <a:tab pos="1065213" algn="l"/>
              </a:tabLst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itchFamily="-106" charset="0"/>
              </a:rPr>
              <a:t>(Electron </a:t>
            </a:r>
            <a:r>
              <a:rPr lang="en-US" sz="2800" kern="0" dirty="0">
                <a:sym typeface="Arial" pitchFamily="-106" charset="0"/>
              </a:rPr>
              <a:t>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itchFamily="-106" charset="0"/>
              </a:rPr>
              <a:t> depends on Z)</a:t>
            </a:r>
          </a:p>
          <a:p>
            <a:pPr marL="647700" marR="0" lvl="1" algn="l" defTabSz="914400" rtl="0" eaLnBrk="1" fontAlgn="base" latinLnBrk="0" hangingPunct="1">
              <a:lnSpc>
                <a:spcPct val="100000"/>
              </a:lnSpc>
              <a:spcBef>
                <a:spcPts val="2700"/>
              </a:spcBef>
              <a:spcAft>
                <a:spcPct val="0"/>
              </a:spcAft>
              <a:buClrTx/>
              <a:buSzPct val="125000"/>
              <a:tabLst>
                <a:tab pos="1065213" algn="l"/>
                <a:tab pos="1065213" algn="l"/>
                <a:tab pos="1497013" algn="l"/>
                <a:tab pos="1065213" algn="l"/>
              </a:tabLst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Arial" pitchFamily="-106" charset="0"/>
            </a:endParaRPr>
          </a:p>
          <a:p>
            <a:pPr marL="569913" marR="0" lvl="0" indent="-354013" algn="l" defTabSz="914400" rtl="0" eaLnBrk="1" fontAlgn="base" latinLnBrk="0" hangingPunct="1">
              <a:lnSpc>
                <a:spcPct val="100000"/>
              </a:lnSpc>
              <a:spcBef>
                <a:spcPts val="2700"/>
              </a:spcBef>
              <a:spcAft>
                <a:spcPct val="0"/>
              </a:spcAft>
              <a:buClrTx/>
              <a:buSzPct val="125000"/>
              <a:buFont typeface="Arial" pitchFamily="-106" charset="0"/>
              <a:buChar char="•"/>
              <a:tabLst>
                <a:tab pos="1065213" algn="l"/>
                <a:tab pos="1065213" algn="l"/>
                <a:tab pos="1497013" algn="l"/>
                <a:tab pos="1065213" algn="l"/>
              </a:tabLst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Arial" pitchFamily="-106" charset="0"/>
              </a:rPr>
              <a:t>Nucleus coherently recoils off outgoing electron, no breakup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9900" y="1358897"/>
            <a:ext cx="3230563" cy="533400"/>
          </a:xfrm>
          <a:prstGeom prst="rect">
            <a:avLst/>
          </a:prstGeom>
          <a:noFill/>
          <a:ln w="25400" cap="flat">
            <a:noFill/>
            <a:miter lim="800000"/>
            <a:headEnd/>
            <a:tailEnd/>
          </a:ln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4" y="4046240"/>
            <a:ext cx="4129203" cy="760222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7" name="Oval 26"/>
          <p:cNvSpPr/>
          <p:nvPr/>
        </p:nvSpPr>
        <p:spPr>
          <a:xfrm>
            <a:off x="5481330" y="4317784"/>
            <a:ext cx="2063982" cy="1982911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5037" y="4834406"/>
            <a:ext cx="870276" cy="1005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 cap="flat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8501801" y="5107725"/>
            <a:ext cx="399208" cy="436061"/>
            <a:chOff x="6918627" y="1392759"/>
            <a:chExt cx="312906" cy="369332"/>
          </a:xfrm>
        </p:grpSpPr>
        <p:pic>
          <p:nvPicPr>
            <p:cNvPr id="30" name="Picture 29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9691" y="1477611"/>
              <a:ext cx="290779" cy="273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Rectangle 30"/>
            <p:cNvSpPr/>
            <p:nvPr/>
          </p:nvSpPr>
          <p:spPr>
            <a:xfrm>
              <a:off x="6918627" y="1392759"/>
              <a:ext cx="3129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Arial" pitchFamily="34" charset="0"/>
                  <a:cs typeface="Arial" pitchFamily="34" charset="0"/>
                </a:rPr>
                <a:t>e</a:t>
              </a:r>
            </a:p>
          </p:txBody>
        </p:sp>
      </p:grpSp>
      <p:cxnSp>
        <p:nvCxnSpPr>
          <p:cNvPr id="32" name="Straight Arrow Connector 31"/>
          <p:cNvCxnSpPr/>
          <p:nvPr/>
        </p:nvCxnSpPr>
        <p:spPr>
          <a:xfrm flipV="1">
            <a:off x="7279168" y="5280931"/>
            <a:ext cx="1039439" cy="28206"/>
          </a:xfrm>
          <a:prstGeom prst="straightConnector1">
            <a:avLst/>
          </a:prstGeom>
          <a:ln>
            <a:solidFill>
              <a:srgbClr val="FF0000"/>
            </a:solidFill>
            <a:headEnd type="non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16"/>
          <p:cNvPicPr>
            <a:picLocks noChangeAspect="1" noChangeArrowheads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219885">
            <a:off x="6807100" y="2075316"/>
            <a:ext cx="776867" cy="906285"/>
          </a:xfrm>
          <a:prstGeom prst="rect">
            <a:avLst/>
          </a:prstGeom>
          <a:noFill/>
          <a:ln>
            <a:noFill/>
          </a:ln>
          <a:effectLst>
            <a:outerShdw blurRad="50800" dist="50800" dir="5400000" sx="16000" sy="16000" algn="ctr" rotWithShape="0">
              <a:schemeClr val="accent6">
                <a:alpha val="43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 cap="flat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Oval 33"/>
          <p:cNvSpPr/>
          <p:nvPr/>
        </p:nvSpPr>
        <p:spPr>
          <a:xfrm>
            <a:off x="6152352" y="1877105"/>
            <a:ext cx="2063982" cy="1982911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6059" y="2464745"/>
            <a:ext cx="870276" cy="1005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 cap="flat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" name="Group 35"/>
          <p:cNvGrpSpPr/>
          <p:nvPr/>
        </p:nvGrpSpPr>
        <p:grpSpPr>
          <a:xfrm>
            <a:off x="6944111" y="1851206"/>
            <a:ext cx="439613" cy="542966"/>
            <a:chOff x="6653168" y="778090"/>
            <a:chExt cx="360861" cy="423456"/>
          </a:xfrm>
        </p:grpSpPr>
        <p:pic>
          <p:nvPicPr>
            <p:cNvPr id="37" name="Picture 36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3168" y="849390"/>
              <a:ext cx="360861" cy="352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6674740" y="778090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Symbol" pitchFamily="18" charset="2"/>
                </a:rPr>
                <a:t>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44351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Processes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4322"/>
            <a:ext cx="6172201" cy="4156045"/>
          </a:xfrm>
        </p:spPr>
        <p:txBody>
          <a:bodyPr/>
          <a:lstStyle/>
          <a:p>
            <a:r>
              <a:rPr lang="en-US" sz="2000" dirty="0"/>
              <a:t>Signal is a single ~105 MeV e-.</a:t>
            </a:r>
          </a:p>
          <a:p>
            <a:r>
              <a:rPr lang="en-US" sz="2000" dirty="0"/>
              <a:t>Major backgrounds:</a:t>
            </a:r>
          </a:p>
          <a:p>
            <a:pPr lvl="1"/>
            <a:r>
              <a:rPr lang="en-US" sz="1600" dirty="0"/>
              <a:t>Intrinsic (~40%) – scale with number of stopped muons</a:t>
            </a:r>
          </a:p>
          <a:p>
            <a:pPr lvl="2"/>
            <a:r>
              <a:rPr lang="en-US" sz="1600" dirty="0">
                <a:solidFill>
                  <a:srgbClr val="FF0000"/>
                </a:solidFill>
              </a:rPr>
              <a:t>Muon decay in Coulomb orbit (DIO is ~40% of total background)</a:t>
            </a:r>
          </a:p>
          <a:p>
            <a:pPr lvl="2"/>
            <a:r>
              <a:rPr lang="en-US" sz="1600" dirty="0" err="1"/>
              <a:t>Radiative</a:t>
            </a:r>
            <a:r>
              <a:rPr lang="en-US" sz="1600" dirty="0"/>
              <a:t> </a:t>
            </a:r>
            <a:r>
              <a:rPr lang="en-US" sz="1600" dirty="0" err="1"/>
              <a:t>muon</a:t>
            </a:r>
            <a:r>
              <a:rPr lang="en-US" sz="1600" dirty="0"/>
              <a:t> capture  (photon can convert asymmetrically)</a:t>
            </a:r>
          </a:p>
          <a:p>
            <a:pPr lvl="1"/>
            <a:r>
              <a:rPr lang="en-US" sz="1600" dirty="0"/>
              <a:t>Late arriving (~10%) – scale with number of late protons</a:t>
            </a:r>
          </a:p>
          <a:p>
            <a:pPr lvl="2"/>
            <a:r>
              <a:rPr lang="en-US" sz="1600" dirty="0" err="1">
                <a:solidFill>
                  <a:srgbClr val="FFFF00"/>
                </a:solidFill>
              </a:rPr>
              <a:t>Radiative</a:t>
            </a:r>
            <a:r>
              <a:rPr lang="en-US" sz="1600" dirty="0">
                <a:solidFill>
                  <a:srgbClr val="FFFF00"/>
                </a:solidFill>
              </a:rPr>
              <a:t> pion capture</a:t>
            </a:r>
          </a:p>
          <a:p>
            <a:pPr lvl="2"/>
            <a:r>
              <a:rPr lang="en-US" sz="1600" dirty="0" err="1"/>
              <a:t>Muon</a:t>
            </a:r>
            <a:r>
              <a:rPr lang="en-US" sz="1600" dirty="0"/>
              <a:t>/pion decay in flight</a:t>
            </a:r>
          </a:p>
          <a:p>
            <a:pPr lvl="1"/>
            <a:r>
              <a:rPr lang="en-US" sz="1600" dirty="0"/>
              <a:t>Miscellaneous (~50%):</a:t>
            </a:r>
          </a:p>
          <a:p>
            <a:pPr lvl="2"/>
            <a:r>
              <a:rPr lang="en-US" sz="1600" dirty="0">
                <a:solidFill>
                  <a:srgbClr val="0070C0"/>
                </a:solidFill>
              </a:rPr>
              <a:t>Antiprotons</a:t>
            </a:r>
            <a:r>
              <a:rPr lang="en-US" sz="1600" dirty="0"/>
              <a:t> and other late arriving particles</a:t>
            </a:r>
          </a:p>
          <a:p>
            <a:pPr lvl="2"/>
            <a:r>
              <a:rPr lang="en-US" sz="1600" dirty="0">
                <a:solidFill>
                  <a:schemeClr val="accent6"/>
                </a:solidFill>
              </a:rPr>
              <a:t>Cosmic-ray-induced (largest - ~45%)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Group - Mu2e - NuFact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3BC00-8360-1B4C-9AD1-CDCE739F149E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95400" y="5570367"/>
            <a:ext cx="621024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/>
              <a:t>These can all be controlled </a:t>
            </a:r>
          </a:p>
          <a:p>
            <a:pPr algn="ctr"/>
            <a:r>
              <a:rPr lang="en-US" sz="2600" dirty="0"/>
              <a:t>and none produce a sharp peak at 105 MeV!</a:t>
            </a:r>
          </a:p>
        </p:txBody>
      </p:sp>
      <p:pic>
        <p:nvPicPr>
          <p:cNvPr id="8" name="Picture 7" descr="Chart, pie chart&#10;&#10;Description automatically generated">
            <a:extLst>
              <a:ext uri="{FF2B5EF4-FFF2-40B4-BE49-F238E27FC236}">
                <a16:creationId xmlns:a16="http://schemas.microsoft.com/office/drawing/2014/main" id="{51B2F5A8-2D7C-5D47-AA51-E8171B9AE1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05841">
            <a:off x="5628133" y="2591219"/>
            <a:ext cx="3497395" cy="1302327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310440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Processes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6467"/>
            <a:ext cx="8686800" cy="4792662"/>
          </a:xfrm>
        </p:spPr>
        <p:txBody>
          <a:bodyPr/>
          <a:lstStyle/>
          <a:p>
            <a:pPr marL="0" indent="0">
              <a:buNone/>
            </a:pPr>
            <a:r>
              <a:rPr lang="en-US" sz="2600" dirty="0"/>
              <a:t>DIO is a large component of the background.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Group - Mu2e - NuFact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3BC00-8360-1B4C-9AD1-CDCE739F149E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8" name="Picture 7" descr="Screen Shot 2015-05-13 at 3.07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7801" y="1719340"/>
            <a:ext cx="6414335" cy="4485786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9" name="Picture 8" descr="Screen Shot 2015-05-13 at 3.08.02 PM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7414" y="2073244"/>
            <a:ext cx="2124262" cy="117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43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mu2edisk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27" t="37332" r="8605" b="49337"/>
          <a:stretch/>
        </p:blipFill>
        <p:spPr>
          <a:xfrm>
            <a:off x="170994" y="1253009"/>
            <a:ext cx="8924888" cy="19401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Mu2e Experiment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Group - Mu2e - NuFact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3BC00-8360-1B4C-9AD1-CDCE739F149E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15" name="TextBox 15"/>
          <p:cNvSpPr txBox="1">
            <a:spLocks noChangeArrowheads="1"/>
          </p:cNvSpPr>
          <p:nvPr/>
        </p:nvSpPr>
        <p:spPr bwMode="auto">
          <a:xfrm>
            <a:off x="2931181" y="3655255"/>
            <a:ext cx="3295869" cy="400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</a:rPr>
              <a:t>(about 25 meters end-to-end)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71623" y="3504415"/>
            <a:ext cx="8215177" cy="1588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-167924" y="876056"/>
            <a:ext cx="27009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</a:rPr>
              <a:t>Production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</a:rPr>
              <a:t>Solenoid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2303589" y="880009"/>
            <a:ext cx="24402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</a:rPr>
              <a:t>Transport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</a:rPr>
              <a:t>Solenoid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121008" y="887859"/>
            <a:ext cx="22708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</a:rPr>
              <a:t>Detector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</a:rPr>
              <a:t>Solenoid</a:t>
            </a:r>
          </a:p>
        </p:txBody>
      </p:sp>
    </p:spTree>
    <p:extLst>
      <p:ext uri="{BB962C8B-B14F-4D97-AF65-F5344CB8AC3E}">
        <p14:creationId xmlns:p14="http://schemas.microsoft.com/office/powerpoint/2010/main" val="24956294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mu2edisk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27" t="37332" r="8605" b="49337"/>
          <a:stretch/>
        </p:blipFill>
        <p:spPr>
          <a:xfrm>
            <a:off x="170994" y="1253009"/>
            <a:ext cx="8924888" cy="19401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Mu2e Experiment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Group - Mu2e - NuFact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3BC00-8360-1B4C-9AD1-CDCE739F149E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508307" y="4397391"/>
            <a:ext cx="6930603" cy="193899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8 </a:t>
            </a:r>
            <a:r>
              <a:rPr lang="en-US" sz="2400" dirty="0" err="1"/>
              <a:t>GeV</a:t>
            </a:r>
            <a:r>
              <a:rPr lang="en-US" sz="2400" dirty="0"/>
              <a:t> proton beam hits Production Target in Production Solenoid.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err="1"/>
              <a:t>Pions</a:t>
            </a:r>
            <a:r>
              <a:rPr lang="en-US" sz="2400" dirty="0"/>
              <a:t> captured and pushed towards Transport Solenoid by graded field.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err="1"/>
              <a:t>Pions</a:t>
            </a:r>
            <a:r>
              <a:rPr lang="en-US" sz="2400" dirty="0"/>
              <a:t> decay to muons.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9509" y="4553030"/>
            <a:ext cx="1368798" cy="19484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dirty="0"/>
              <a:t>1)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576529" y="2889851"/>
            <a:ext cx="440459" cy="2009715"/>
          </a:xfrm>
          <a:prstGeom prst="straightConnector1">
            <a:avLst/>
          </a:prstGeom>
          <a:ln w="63500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4135134" y="3355774"/>
            <a:ext cx="3127589" cy="728924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1800" dirty="0">
                <a:latin typeface="Helvetica" panose="020B0604020202020204" pitchFamily="34" charset="0"/>
              </a:rPr>
              <a:t>      Production Target (Tungsten, size of a pencil)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7811" y="3193202"/>
            <a:ext cx="894701" cy="109106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9" name="Elbow Connector 18"/>
          <p:cNvCxnSpPr/>
          <p:nvPr/>
        </p:nvCxnSpPr>
        <p:spPr>
          <a:xfrm>
            <a:off x="1153549" y="2114773"/>
            <a:ext cx="1993272" cy="1550155"/>
          </a:xfrm>
          <a:prstGeom prst="bentConnector3">
            <a:avLst/>
          </a:prstGeom>
          <a:ln>
            <a:solidFill>
              <a:srgbClr val="C00000"/>
            </a:solidFill>
            <a:headEnd type="triangle" w="lg" len="lg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-167924" y="876056"/>
            <a:ext cx="27009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 dirty="0">
                <a:solidFill>
                  <a:srgbClr val="0000FF"/>
                </a:solidFill>
              </a:rPr>
              <a:t>Production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sz="1800" b="1" dirty="0">
                <a:solidFill>
                  <a:srgbClr val="0000FF"/>
                </a:solidFill>
              </a:rPr>
              <a:t>Solenoid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303589" y="880009"/>
            <a:ext cx="24402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</a:rPr>
              <a:t>Transport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</a:rPr>
              <a:t>Solenoid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121008" y="887859"/>
            <a:ext cx="22708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</a:rPr>
              <a:t>Detector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</a:rPr>
              <a:t>Solenoid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44434" y="119891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2.5T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67014" y="141192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  <a:r>
              <a:rPr lang="en-US" sz="1800" b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.7T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06564" y="1232273"/>
            <a:ext cx="1997026" cy="16575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5903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mu2edisk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27" t="37332" r="8605" b="49337"/>
          <a:stretch/>
        </p:blipFill>
        <p:spPr>
          <a:xfrm>
            <a:off x="170994" y="1253009"/>
            <a:ext cx="8924888" cy="1940193"/>
          </a:xfrm>
          <a:prstGeom prst="rect">
            <a:avLst/>
          </a:prstGeom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-167924" y="876056"/>
            <a:ext cx="27009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</a:rPr>
              <a:t>Production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</a:rPr>
              <a:t>Solenoid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303589" y="880009"/>
            <a:ext cx="24402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 dirty="0">
                <a:solidFill>
                  <a:srgbClr val="0000FF"/>
                </a:solidFill>
              </a:rPr>
              <a:t>Transport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sz="1800" b="1" dirty="0">
                <a:solidFill>
                  <a:srgbClr val="0000FF"/>
                </a:solidFill>
              </a:rPr>
              <a:t>Solenoid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121008" y="887859"/>
            <a:ext cx="22708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</a:rPr>
              <a:t>Detector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</a:rPr>
              <a:t>Solenoid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Mu2e Experiment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Group - Mu2e - NuFact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3BC00-8360-1B4C-9AD1-CDCE739F149E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508307" y="4611826"/>
            <a:ext cx="7178493" cy="15696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Transport solenoid performs sign and momentum selection.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Collimators eliminate high energy negative particles, positive particles, and line-of-sight neutrals.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6800" y="4446455"/>
            <a:ext cx="122348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dirty="0"/>
              <a:t>2)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901700" y="2738251"/>
            <a:ext cx="1803357" cy="1962964"/>
          </a:xfrm>
          <a:prstGeom prst="straightConnector1">
            <a:avLst/>
          </a:prstGeom>
          <a:ln w="63500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docdb-243-charge-selection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0590" y="2996923"/>
            <a:ext cx="2386598" cy="1583416"/>
          </a:xfrm>
          <a:prstGeom prst="rect">
            <a:avLst/>
          </a:prstGeom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0" name="Rectangle 19"/>
          <p:cNvSpPr/>
          <p:nvPr/>
        </p:nvSpPr>
        <p:spPr>
          <a:xfrm>
            <a:off x="2056759" y="1419201"/>
            <a:ext cx="3025039" cy="15777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4924132" y="2969856"/>
            <a:ext cx="157667" cy="22334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371401" y="141192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2.5T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121543" y="207188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2.0T</a:t>
            </a:r>
          </a:p>
        </p:txBody>
      </p:sp>
      <p:pic>
        <p:nvPicPr>
          <p:cNvPr id="25" name="spiral.pdf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64114">
            <a:off x="1118768" y="1989525"/>
            <a:ext cx="924675" cy="924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spiral.pdf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95888">
            <a:off x="2088115" y="1852072"/>
            <a:ext cx="711289" cy="71130"/>
          </a:xfrm>
          <a:prstGeom prst="rect">
            <a:avLst/>
          </a:prstGeom>
          <a:ln w="12700">
            <a:miter lim="400000"/>
          </a:ln>
          <a:effectLst>
            <a:outerShdw blurRad="25400" dist="25400" dir="13320000" rotWithShape="0">
              <a:srgbClr val="FFFFFF">
                <a:alpha val="75000"/>
              </a:srgbClr>
            </a:outerShdw>
          </a:effectLst>
        </p:spPr>
      </p:pic>
      <p:pic>
        <p:nvPicPr>
          <p:cNvPr id="27" name="spiral.pdf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82238">
            <a:off x="2731106" y="1966778"/>
            <a:ext cx="835678" cy="83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spiral.pdf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4315" flipV="1">
            <a:off x="3228213" y="2278605"/>
            <a:ext cx="775461" cy="457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spiral.pdf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89704" flipV="1">
            <a:off x="3916247" y="2508433"/>
            <a:ext cx="775461" cy="4571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829016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Mu2e Experiment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Group - Mu2e - NuFact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3BC00-8360-1B4C-9AD1-CDCE739F149E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508307" y="4611826"/>
            <a:ext cx="6930603" cy="156966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err="1"/>
              <a:t>Muons</a:t>
            </a:r>
            <a:r>
              <a:rPr lang="en-US" sz="2400" dirty="0"/>
              <a:t> captured in stopping target foils.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Conversion electron trajectory measured in tracker, validated in calorimeter.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Cosmic Ray Veto surrounds Detector Solenoid.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6800" y="4446455"/>
            <a:ext cx="122348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dirty="0"/>
              <a:t>3)</a:t>
            </a:r>
            <a:endParaRPr lang="en-US" dirty="0"/>
          </a:p>
        </p:txBody>
      </p:sp>
      <p:pic>
        <p:nvPicPr>
          <p:cNvPr id="26" name="Picture 25" descr="mu2edisk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27" t="37332" r="8605" b="49337"/>
          <a:stretch/>
        </p:blipFill>
        <p:spPr>
          <a:xfrm>
            <a:off x="170994" y="1253009"/>
            <a:ext cx="8924888" cy="1940193"/>
          </a:xfrm>
          <a:prstGeom prst="rect">
            <a:avLst/>
          </a:prstGeom>
        </p:spPr>
      </p:pic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2303589" y="880009"/>
            <a:ext cx="24402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</a:rPr>
              <a:t>Transport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</a:rPr>
              <a:t>Solenoid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5121008" y="887859"/>
            <a:ext cx="22708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 dirty="0">
                <a:solidFill>
                  <a:srgbClr val="0000FF"/>
                </a:solidFill>
              </a:rPr>
              <a:t>Detector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sz="1800" b="1" dirty="0">
                <a:solidFill>
                  <a:srgbClr val="0000FF"/>
                </a:solidFill>
              </a:rPr>
              <a:t>Solenoid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943270" y="286585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2.0T</a:t>
            </a:r>
          </a:p>
        </p:txBody>
      </p:sp>
      <p:pic>
        <p:nvPicPr>
          <p:cNvPr id="33" name="spiral.pdf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64114">
            <a:off x="1118768" y="1989525"/>
            <a:ext cx="924675" cy="924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spiral.pdf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95888">
            <a:off x="2088115" y="1852072"/>
            <a:ext cx="711289" cy="71130"/>
          </a:xfrm>
          <a:prstGeom prst="rect">
            <a:avLst/>
          </a:prstGeom>
          <a:ln w="12700">
            <a:miter lim="400000"/>
          </a:ln>
          <a:effectLst>
            <a:outerShdw blurRad="25400" dist="25400" dir="13320000" rotWithShape="0">
              <a:srgbClr val="FFFFFF">
                <a:alpha val="75000"/>
              </a:srgbClr>
            </a:outerShdw>
          </a:effectLst>
        </p:spPr>
      </p:pic>
      <p:pic>
        <p:nvPicPr>
          <p:cNvPr id="35" name="spiral.pdf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82238">
            <a:off x="2731106" y="1966778"/>
            <a:ext cx="835678" cy="83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spiral.pdf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4315" flipV="1">
            <a:off x="3228213" y="2278605"/>
            <a:ext cx="775461" cy="457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spiral.pdf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89704" flipV="1">
            <a:off x="3916247" y="2508433"/>
            <a:ext cx="775461" cy="45719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14" name="Straight Arrow Connector 13"/>
          <p:cNvCxnSpPr/>
          <p:nvPr/>
        </p:nvCxnSpPr>
        <p:spPr>
          <a:xfrm flipV="1">
            <a:off x="901700" y="3001933"/>
            <a:ext cx="4041570" cy="1699283"/>
          </a:xfrm>
          <a:prstGeom prst="straightConnector1">
            <a:avLst/>
          </a:prstGeom>
          <a:ln w="63500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-167924" y="876056"/>
            <a:ext cx="27009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</a:rPr>
              <a:t>Production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</a:rPr>
              <a:t>Solenoid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935292" y="259720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  <a:r>
              <a:rPr lang="en-US" sz="1800" b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.0T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5840837" y="1718617"/>
            <a:ext cx="2239051" cy="920253"/>
            <a:chOff x="5777136" y="2756041"/>
            <a:chExt cx="2239051" cy="920253"/>
          </a:xfrm>
        </p:grpSpPr>
        <p:sp>
          <p:nvSpPr>
            <p:cNvPr id="41" name="Arc 40"/>
            <p:cNvSpPr/>
            <p:nvPr/>
          </p:nvSpPr>
          <p:spPr>
            <a:xfrm rot="9941458">
              <a:off x="5867576" y="3238995"/>
              <a:ext cx="85803" cy="221103"/>
            </a:xfrm>
            <a:prstGeom prst="arc">
              <a:avLst>
                <a:gd name="adj1" fmla="val 11005528"/>
                <a:gd name="adj2" fmla="val 0"/>
              </a:avLst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Arc 41"/>
            <p:cNvSpPr/>
            <p:nvPr/>
          </p:nvSpPr>
          <p:spPr>
            <a:xfrm rot="9941458">
              <a:off x="6139057" y="3230237"/>
              <a:ext cx="85803" cy="221103"/>
            </a:xfrm>
            <a:prstGeom prst="arc">
              <a:avLst>
                <a:gd name="adj1" fmla="val 11005528"/>
                <a:gd name="adj2" fmla="val 0"/>
              </a:avLst>
            </a:prstGeom>
            <a:ln>
              <a:solidFill>
                <a:srgbClr val="0000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5777136" y="2756041"/>
              <a:ext cx="2239051" cy="920253"/>
              <a:chOff x="5777136" y="2756041"/>
              <a:chExt cx="2239051" cy="920253"/>
            </a:xfrm>
          </p:grpSpPr>
          <p:sp>
            <p:nvSpPr>
              <p:cNvPr id="44" name="Arc 43"/>
              <p:cNvSpPr/>
              <p:nvPr/>
            </p:nvSpPr>
            <p:spPr>
              <a:xfrm rot="20856685">
                <a:off x="6147996" y="3016057"/>
                <a:ext cx="456481" cy="660237"/>
              </a:xfrm>
              <a:prstGeom prst="arc">
                <a:avLst>
                  <a:gd name="adj1" fmla="val 11005528"/>
                  <a:gd name="adj2" fmla="val 21548159"/>
                </a:avLst>
              </a:pr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Arc 44"/>
              <p:cNvSpPr/>
              <p:nvPr/>
            </p:nvSpPr>
            <p:spPr>
              <a:xfrm rot="20673755">
                <a:off x="5777136" y="3225212"/>
                <a:ext cx="179793" cy="306499"/>
              </a:xfrm>
              <a:prstGeom prst="arc">
                <a:avLst>
                  <a:gd name="adj1" fmla="val 11005528"/>
                  <a:gd name="adj2" fmla="val 0"/>
                </a:avLst>
              </a:pr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Arc 45"/>
              <p:cNvSpPr/>
              <p:nvPr/>
            </p:nvSpPr>
            <p:spPr>
              <a:xfrm rot="20921661">
                <a:off x="5892644" y="3138035"/>
                <a:ext cx="342642" cy="494407"/>
              </a:xfrm>
              <a:prstGeom prst="arc">
                <a:avLst>
                  <a:gd name="adj1" fmla="val 11005528"/>
                  <a:gd name="adj2" fmla="val 0"/>
                </a:avLst>
              </a:pr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Freeform 46"/>
              <p:cNvSpPr/>
              <p:nvPr/>
            </p:nvSpPr>
            <p:spPr>
              <a:xfrm>
                <a:off x="7622487" y="3013216"/>
                <a:ext cx="133350" cy="13640"/>
              </a:xfrm>
              <a:custGeom>
                <a:avLst/>
                <a:gdLst>
                  <a:gd name="connsiteX0" fmla="*/ 0 w 133350"/>
                  <a:gd name="connsiteY0" fmla="*/ 0 h 13640"/>
                  <a:gd name="connsiteX1" fmla="*/ 88900 w 133350"/>
                  <a:gd name="connsiteY1" fmla="*/ 12700 h 13640"/>
                  <a:gd name="connsiteX2" fmla="*/ 133350 w 133350"/>
                  <a:gd name="connsiteY2" fmla="*/ 12700 h 13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350" h="13640">
                    <a:moveTo>
                      <a:pt x="0" y="0"/>
                    </a:moveTo>
                    <a:cubicBezTo>
                      <a:pt x="33337" y="5291"/>
                      <a:pt x="66675" y="10583"/>
                      <a:pt x="88900" y="12700"/>
                    </a:cubicBezTo>
                    <a:cubicBezTo>
                      <a:pt x="111125" y="14817"/>
                      <a:pt x="133350" y="12700"/>
                      <a:pt x="133350" y="12700"/>
                    </a:cubicBez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Freeform 47"/>
              <p:cNvSpPr/>
              <p:nvPr/>
            </p:nvSpPr>
            <p:spPr>
              <a:xfrm>
                <a:off x="7854262" y="2756041"/>
                <a:ext cx="161925" cy="261289"/>
              </a:xfrm>
              <a:custGeom>
                <a:avLst/>
                <a:gdLst>
                  <a:gd name="connsiteX0" fmla="*/ 0 w 174625"/>
                  <a:gd name="connsiteY0" fmla="*/ 234950 h 234950"/>
                  <a:gd name="connsiteX1" fmla="*/ 53975 w 174625"/>
                  <a:gd name="connsiteY1" fmla="*/ 212725 h 234950"/>
                  <a:gd name="connsiteX2" fmla="*/ 104775 w 174625"/>
                  <a:gd name="connsiteY2" fmla="*/ 180975 h 234950"/>
                  <a:gd name="connsiteX3" fmla="*/ 142875 w 174625"/>
                  <a:gd name="connsiteY3" fmla="*/ 123825 h 234950"/>
                  <a:gd name="connsiteX4" fmla="*/ 165100 w 174625"/>
                  <a:gd name="connsiteY4" fmla="*/ 60325 h 234950"/>
                  <a:gd name="connsiteX5" fmla="*/ 174625 w 174625"/>
                  <a:gd name="connsiteY5" fmla="*/ 0 h 234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4625" h="234950">
                    <a:moveTo>
                      <a:pt x="0" y="234950"/>
                    </a:moveTo>
                    <a:cubicBezTo>
                      <a:pt x="18256" y="228335"/>
                      <a:pt x="36513" y="221721"/>
                      <a:pt x="53975" y="212725"/>
                    </a:cubicBezTo>
                    <a:cubicBezTo>
                      <a:pt x="71438" y="203729"/>
                      <a:pt x="89958" y="195792"/>
                      <a:pt x="104775" y="180975"/>
                    </a:cubicBezTo>
                    <a:cubicBezTo>
                      <a:pt x="119592" y="166158"/>
                      <a:pt x="132821" y="143933"/>
                      <a:pt x="142875" y="123825"/>
                    </a:cubicBezTo>
                    <a:cubicBezTo>
                      <a:pt x="152929" y="103717"/>
                      <a:pt x="159808" y="80962"/>
                      <a:pt x="165100" y="60325"/>
                    </a:cubicBezTo>
                    <a:cubicBezTo>
                      <a:pt x="170392" y="39688"/>
                      <a:pt x="174625" y="0"/>
                      <a:pt x="174625" y="0"/>
                    </a:cubicBezTo>
                  </a:path>
                </a:pathLst>
              </a:custGeom>
              <a:ln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481" y="3235186"/>
            <a:ext cx="1391124" cy="1334835"/>
          </a:xfrm>
          <a:prstGeom prst="rect">
            <a:avLst/>
          </a:prstGeom>
          <a:ln w="47625">
            <a:solidFill>
              <a:schemeClr val="tx1"/>
            </a:solidFill>
          </a:ln>
        </p:spPr>
      </p:pic>
      <p:cxnSp>
        <p:nvCxnSpPr>
          <p:cNvPr id="50" name="Straight Arrow Connector 49"/>
          <p:cNvCxnSpPr/>
          <p:nvPr/>
        </p:nvCxnSpPr>
        <p:spPr>
          <a:xfrm flipH="1" flipV="1">
            <a:off x="5803287" y="2421090"/>
            <a:ext cx="21210" cy="772112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743859" y="1296309"/>
            <a:ext cx="4135076" cy="18968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014547" y="3562597"/>
            <a:ext cx="17373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Stopping Target</a:t>
            </a:r>
          </a:p>
          <a:p>
            <a:r>
              <a:rPr lang="en-US" dirty="0"/>
              <a:t>(Aluminum foils)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716063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29240"/>
            <a:ext cx="8229600" cy="1219200"/>
          </a:xfrm>
        </p:spPr>
        <p:txBody>
          <a:bodyPr/>
          <a:lstStyle/>
          <a:p>
            <a:pPr algn="ctr"/>
            <a:r>
              <a:rPr lang="en-US" b="1" dirty="0"/>
              <a:t>The Mu2e Tracker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C. Group - Mu2e - NuFact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7C9B2-03D9-704C-9F48-B71FA4375E6A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439148"/>
            <a:ext cx="4493039" cy="1241838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387244"/>
            <a:ext cx="4493039" cy="2569966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1190" y="3387244"/>
            <a:ext cx="2268274" cy="2569966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57200" y="1113556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straw tube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" y="3030422"/>
            <a:ext cx="2353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panel = 96 straw tubes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06082" y="3030422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plane = 6 panels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56834" y="5886655"/>
            <a:ext cx="1869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station = 2 planes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22386" y="1183027"/>
            <a:ext cx="392199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5 mm diameter straw, spiral wound</a:t>
            </a:r>
          </a:p>
          <a:p>
            <a:pPr>
              <a:buFont typeface="Arial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</a:rPr>
              <a:t>Al, Au-coated,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15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μm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Mylar </a:t>
            </a:r>
          </a:p>
          <a:p>
            <a:pPr>
              <a:buFont typeface="Arial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334 – 1174 mm active length</a:t>
            </a:r>
          </a:p>
          <a:p>
            <a:pPr>
              <a:buFont typeface="Arial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80/20 Ar/CO2 with HV &lt; 1500 V</a:t>
            </a:r>
          </a:p>
          <a:p>
            <a:pPr>
              <a:buFont typeface="Arial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100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μm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hit resolution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8/2022</a:t>
            </a:r>
          </a:p>
        </p:txBody>
      </p:sp>
    </p:spTree>
    <p:extLst>
      <p:ext uri="{BB962C8B-B14F-4D97-AF65-F5344CB8AC3E}">
        <p14:creationId xmlns:p14="http://schemas.microsoft.com/office/powerpoint/2010/main" val="3124143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885349"/>
          </a:xfrm>
        </p:spPr>
        <p:txBody>
          <a:bodyPr/>
          <a:lstStyle/>
          <a:p>
            <a:r>
              <a:rPr lang="en-US" dirty="0"/>
              <a:t>Where is the new physics?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Group - Mu2e - NuFact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F3207-39C2-4B35-9EBF-195B2F555FC9}" type="slidenum">
              <a:rPr lang="en-US" smtClean="0"/>
              <a:t>3</a:t>
            </a:fld>
            <a:endParaRPr lang="en-US" dirty="0"/>
          </a:p>
        </p:txBody>
      </p:sp>
      <p:pic>
        <p:nvPicPr>
          <p:cNvPr id="1028" name="Picture 4" descr="mage result for pinata wrong way blindfold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1" y="1099127"/>
            <a:ext cx="3486510" cy="520988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5043055" y="3304790"/>
            <a:ext cx="436487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We don’t know!</a:t>
            </a:r>
          </a:p>
        </p:txBody>
      </p:sp>
    </p:spTree>
    <p:extLst>
      <p:ext uri="{BB962C8B-B14F-4D97-AF65-F5344CB8AC3E}">
        <p14:creationId xmlns:p14="http://schemas.microsoft.com/office/powerpoint/2010/main" val="73004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29240"/>
            <a:ext cx="8229600" cy="1219200"/>
          </a:xfrm>
        </p:spPr>
        <p:txBody>
          <a:bodyPr/>
          <a:lstStyle/>
          <a:p>
            <a:pPr algn="ctr"/>
            <a:r>
              <a:rPr lang="en-US" b="1" dirty="0"/>
              <a:t>The Mu2e Tracker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C. Group - Mu2e - NuFact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7C9B2-03D9-704C-9F48-B71FA4375E6A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888277" y="1190420"/>
            <a:ext cx="392199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5 mm diameter straw, spiral wound</a:t>
            </a:r>
          </a:p>
          <a:p>
            <a:pPr>
              <a:buFont typeface="Arial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n-US" dirty="0">
                <a:solidFill>
                  <a:schemeClr val="accent1">
                    <a:lumMod val="50000"/>
                  </a:schemeClr>
                </a:solidFill>
                <a:latin typeface="Helvetica" panose="020B0604020202020204" pitchFamily="34" charset="0"/>
              </a:rPr>
              <a:t>Al, Au-coated,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15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μm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Mylar </a:t>
            </a:r>
          </a:p>
          <a:p>
            <a:pPr>
              <a:buFont typeface="Arial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334 – 1174 mm active length</a:t>
            </a:r>
          </a:p>
          <a:p>
            <a:pPr>
              <a:buFont typeface="Arial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80/20 Ar/CO2 with HV &lt; 1500 V</a:t>
            </a:r>
          </a:p>
          <a:p>
            <a:pPr>
              <a:buFont typeface="Arial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100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μm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hit resolution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1190" y="3387244"/>
            <a:ext cx="2268274" cy="2569966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57200" y="1113556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straw tube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" y="3030422"/>
            <a:ext cx="2353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panel = 96 straw tubes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06082" y="3030422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plane = 6 panels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56834" y="5886655"/>
            <a:ext cx="1869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station = 2 planes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8629" y="1430972"/>
            <a:ext cx="3535233" cy="1599449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3" name="Picture 2" descr="Screen Shot 2015-04-30 at 11.23.14 A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1864" y="3469659"/>
            <a:ext cx="2138271" cy="288395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8/2022</a:t>
            </a:r>
          </a:p>
        </p:txBody>
      </p:sp>
    </p:spTree>
    <p:extLst>
      <p:ext uri="{BB962C8B-B14F-4D97-AF65-F5344CB8AC3E}">
        <p14:creationId xmlns:p14="http://schemas.microsoft.com/office/powerpoint/2010/main" val="18427269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29240"/>
            <a:ext cx="8229600" cy="1219200"/>
          </a:xfrm>
        </p:spPr>
        <p:txBody>
          <a:bodyPr/>
          <a:lstStyle/>
          <a:p>
            <a:pPr algn="ctr"/>
            <a:r>
              <a:rPr lang="en-US" b="1" dirty="0"/>
              <a:t>The Mu2e Tracker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329623" y="4035368"/>
            <a:ext cx="5187244" cy="2158186"/>
          </a:xfrm>
        </p:spPr>
        <p:txBody>
          <a:bodyPr>
            <a:normAutofit/>
          </a:bodyPr>
          <a:lstStyle/>
          <a:p>
            <a:r>
              <a:rPr lang="en-US" sz="1800" dirty="0"/>
              <a:t>Detector is in vacuum and inner 38 cm is purposefully un-instrumented</a:t>
            </a:r>
          </a:p>
          <a:p>
            <a:pPr lvl="1"/>
            <a:r>
              <a:rPr lang="en-US" sz="1600" dirty="0"/>
              <a:t>Blind to beam flash</a:t>
            </a:r>
          </a:p>
          <a:p>
            <a:pPr lvl="1"/>
            <a:r>
              <a:rPr lang="en-US" sz="1600" dirty="0"/>
              <a:t>Blind to &gt;99% of DIO spectrum</a:t>
            </a:r>
          </a:p>
          <a:p>
            <a:r>
              <a:rPr lang="en-US" sz="1800" dirty="0"/>
              <a:t>Active tracking region from 38 cm to 70 cm</a:t>
            </a:r>
          </a:p>
          <a:p>
            <a:r>
              <a:rPr lang="en-US" sz="1800" dirty="0"/>
              <a:t>Services and structure beyond 70 cm</a:t>
            </a:r>
          </a:p>
          <a:p>
            <a:pPr lvl="1"/>
            <a:endParaRPr lang="en-US" sz="1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C. Group - Mu2e - NuFact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7C9B2-03D9-704C-9F48-B71FA4375E6A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78" y="1189442"/>
            <a:ext cx="5362222" cy="2859367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grpSp>
        <p:nvGrpSpPr>
          <p:cNvPr id="19" name="Group 18"/>
          <p:cNvGrpSpPr/>
          <p:nvPr/>
        </p:nvGrpSpPr>
        <p:grpSpPr>
          <a:xfrm>
            <a:off x="5715000" y="4140328"/>
            <a:ext cx="3093818" cy="2146162"/>
            <a:chOff x="4050417" y="1324011"/>
            <a:chExt cx="4762005" cy="3303372"/>
          </a:xfrm>
        </p:grpSpPr>
        <p:pic>
          <p:nvPicPr>
            <p:cNvPr id="20" name="Picture 19" descr="diocartoon_1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0417" y="1324011"/>
              <a:ext cx="4762005" cy="3303372"/>
            </a:xfrm>
            <a:prstGeom prst="rect">
              <a:avLst/>
            </a:prstGeom>
            <a:ln w="38100" cmpd="sng">
              <a:solidFill>
                <a:schemeClr val="accent6">
                  <a:lumMod val="75000"/>
                </a:schemeClr>
              </a:solidFill>
            </a:ln>
          </p:spPr>
        </p:pic>
        <p:grpSp>
          <p:nvGrpSpPr>
            <p:cNvPr id="21" name="Group 20"/>
            <p:cNvGrpSpPr/>
            <p:nvPr/>
          </p:nvGrpSpPr>
          <p:grpSpPr>
            <a:xfrm>
              <a:off x="5259517" y="3591096"/>
              <a:ext cx="1317459" cy="630897"/>
              <a:chOff x="5259517" y="3591096"/>
              <a:chExt cx="1317459" cy="630897"/>
            </a:xfrm>
          </p:grpSpPr>
          <p:cxnSp>
            <p:nvCxnSpPr>
              <p:cNvPr id="27" name="Straight Connector 26"/>
              <p:cNvCxnSpPr/>
              <p:nvPr/>
            </p:nvCxnSpPr>
            <p:spPr>
              <a:xfrm>
                <a:off x="6553202" y="3591096"/>
                <a:ext cx="0" cy="630897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  <a:effectLst>
                <a:softEdge rad="12700"/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 flipH="1">
                <a:off x="5259517" y="3610644"/>
                <a:ext cx="1317459" cy="2"/>
              </a:xfrm>
              <a:prstGeom prst="straightConnector1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  <a:tailEnd type="arrow"/>
              </a:ln>
              <a:effectLst>
                <a:softEdge rad="12700"/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21"/>
            <p:cNvSpPr txBox="1"/>
            <p:nvPr/>
          </p:nvSpPr>
          <p:spPr>
            <a:xfrm>
              <a:off x="4729704" y="3612981"/>
              <a:ext cx="1847271" cy="615849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accent6"/>
                  </a:solidFill>
                </a:rPr>
                <a:t>Escape thru </a:t>
              </a:r>
            </a:p>
            <a:p>
              <a:pPr algn="ctr"/>
              <a:r>
                <a:rPr lang="en-US" sz="1000" dirty="0">
                  <a:solidFill>
                    <a:schemeClr val="accent6"/>
                  </a:solidFill>
                </a:rPr>
                <a:t>center of Tracker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 rot="16200000" flipH="1">
              <a:off x="7046580" y="3124437"/>
              <a:ext cx="2164111" cy="11441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  <a:effectLst>
              <a:softEdge rad="1270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7506588" y="3600871"/>
              <a:ext cx="0" cy="621118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  <a:effectLst>
              <a:softEdge rad="1270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7479164" y="3609056"/>
              <a:ext cx="902709" cy="0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arrow"/>
            </a:ln>
            <a:effectLst>
              <a:softEdge rad="12700"/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7366948" y="3562917"/>
              <a:ext cx="921023" cy="615849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accent6"/>
                  </a:solidFill>
                </a:rPr>
                <a:t>Fully</a:t>
              </a:r>
            </a:p>
            <a:p>
              <a:pPr algn="ctr"/>
              <a:r>
                <a:rPr lang="en-US" sz="1000" dirty="0" err="1">
                  <a:solidFill>
                    <a:schemeClr val="accent6"/>
                  </a:solidFill>
                </a:rPr>
                <a:t>fiducial</a:t>
              </a:r>
              <a:endParaRPr lang="en-US" sz="1000" dirty="0">
                <a:solidFill>
                  <a:schemeClr val="accent6"/>
                </a:solidFill>
              </a:endParaRPr>
            </a:p>
          </p:txBody>
        </p:sp>
      </p:grpSp>
      <p:cxnSp>
        <p:nvCxnSpPr>
          <p:cNvPr id="31" name="Straight Connector 30"/>
          <p:cNvCxnSpPr/>
          <p:nvPr/>
        </p:nvCxnSpPr>
        <p:spPr>
          <a:xfrm rot="16200000" flipH="1">
            <a:off x="6524920" y="5323271"/>
            <a:ext cx="1405998" cy="7433"/>
          </a:xfrm>
          <a:prstGeom prst="line">
            <a:avLst/>
          </a:prstGeom>
          <a:ln>
            <a:solidFill>
              <a:srgbClr val="FF0000"/>
            </a:solidFill>
          </a:ln>
          <a:effectLst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3" name="Group 32"/>
          <p:cNvGrpSpPr/>
          <p:nvPr/>
        </p:nvGrpSpPr>
        <p:grpSpPr>
          <a:xfrm>
            <a:off x="5696460" y="1180758"/>
            <a:ext cx="3101863" cy="2868051"/>
            <a:chOff x="457200" y="1467944"/>
            <a:chExt cx="3277263" cy="3030230"/>
          </a:xfrm>
        </p:grpSpPr>
        <p:pic>
          <p:nvPicPr>
            <p:cNvPr id="34" name="Picture 33" descr="Station-rphiView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57200" y="1467944"/>
              <a:ext cx="3277263" cy="3030230"/>
            </a:xfrm>
            <a:prstGeom prst="rect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</p:pic>
        <p:sp>
          <p:nvSpPr>
            <p:cNvPr id="35" name="Donut 34"/>
            <p:cNvSpPr/>
            <p:nvPr/>
          </p:nvSpPr>
          <p:spPr>
            <a:xfrm>
              <a:off x="892378" y="2764717"/>
              <a:ext cx="1086868" cy="1022558"/>
            </a:xfrm>
            <a:prstGeom prst="donut">
              <a:avLst>
                <a:gd name="adj" fmla="val 5393"/>
              </a:avLst>
            </a:prstGeom>
            <a:solidFill>
              <a:srgbClr val="008000"/>
            </a:solidFill>
            <a:ln w="38100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Donut 35"/>
            <p:cNvSpPr/>
            <p:nvPr/>
          </p:nvSpPr>
          <p:spPr>
            <a:xfrm>
              <a:off x="1899158" y="2448571"/>
              <a:ext cx="611555" cy="560654"/>
            </a:xfrm>
            <a:prstGeom prst="donut">
              <a:avLst>
                <a:gd name="adj" fmla="val 11017"/>
              </a:avLst>
            </a:prstGeom>
            <a:solidFill>
              <a:srgbClr val="0000FF"/>
            </a:solidFill>
            <a:ln w="38100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257478" y="889320"/>
            <a:ext cx="3536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detector= 18 stations (3m cylinder)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8/2022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31699" y="4880418"/>
            <a:ext cx="537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DIO</a:t>
            </a:r>
          </a:p>
        </p:txBody>
      </p:sp>
    </p:spTree>
    <p:extLst>
      <p:ext uri="{BB962C8B-B14F-4D97-AF65-F5344CB8AC3E}">
        <p14:creationId xmlns:p14="http://schemas.microsoft.com/office/powerpoint/2010/main" val="3994412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29240"/>
            <a:ext cx="8229600" cy="1219200"/>
          </a:xfrm>
        </p:spPr>
        <p:txBody>
          <a:bodyPr/>
          <a:lstStyle/>
          <a:p>
            <a:pPr algn="ctr"/>
            <a:r>
              <a:rPr lang="en-US" b="1" dirty="0"/>
              <a:t>The Mu2e Tracker Status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C. Group - Mu2e - NuFact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7C9B2-03D9-704C-9F48-B71FA4375E6A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8/2022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A1713C-87ED-5249-86EB-32A351DCC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6692" y="1089960"/>
            <a:ext cx="949976" cy="4805761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379E66-AA7E-9342-B312-304E59B93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581" y="2161309"/>
            <a:ext cx="3687262" cy="3038953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CA96857-4EB9-1447-A23A-B911DC4358AB}"/>
              </a:ext>
            </a:extLst>
          </p:cNvPr>
          <p:cNvSpPr txBox="1"/>
          <p:nvPr/>
        </p:nvSpPr>
        <p:spPr>
          <a:xfrm>
            <a:off x="387927" y="2466103"/>
            <a:ext cx="275697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All straws produced.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167 / 216 panels produced.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16 / 36 planes are built.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Cosmic ray tests with a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single plane!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2603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4153"/>
            <a:ext cx="8229600" cy="1219200"/>
          </a:xfrm>
        </p:spPr>
        <p:txBody>
          <a:bodyPr/>
          <a:lstStyle/>
          <a:p>
            <a:pPr algn="ctr"/>
            <a:r>
              <a:rPr lang="en-US" b="1" dirty="0"/>
              <a:t>The Mu2e Calorimeter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215" y="2453471"/>
            <a:ext cx="3991454" cy="2243775"/>
          </a:xfrm>
        </p:spPr>
        <p:txBody>
          <a:bodyPr/>
          <a:lstStyle/>
          <a:p>
            <a:pPr>
              <a:buSzPct val="150000"/>
            </a:pPr>
            <a:r>
              <a:rPr lang="en-US" sz="2400" dirty="0"/>
              <a:t>Crystal calorimeter</a:t>
            </a:r>
          </a:p>
          <a:p>
            <a:pPr lvl="1">
              <a:buFont typeface="Arial"/>
              <a:buChar char="•"/>
            </a:pPr>
            <a:r>
              <a:rPr lang="en-US" sz="2000" dirty="0">
                <a:solidFill>
                  <a:srgbClr val="3366FF"/>
                </a:solidFill>
              </a:rPr>
              <a:t>Compact</a:t>
            </a:r>
          </a:p>
          <a:p>
            <a:pPr lvl="1">
              <a:buFont typeface="Arial"/>
              <a:buChar char="•"/>
            </a:pPr>
            <a:r>
              <a:rPr lang="en-US" sz="2000" dirty="0">
                <a:solidFill>
                  <a:srgbClr val="3366FF"/>
                </a:solidFill>
              </a:rPr>
              <a:t>Radiation hard</a:t>
            </a:r>
          </a:p>
          <a:p>
            <a:pPr lvl="1">
              <a:buFont typeface="Arial"/>
              <a:buChar char="•"/>
            </a:pPr>
            <a:r>
              <a:rPr lang="en-US" sz="2000" dirty="0">
                <a:solidFill>
                  <a:srgbClr val="3366FF"/>
                </a:solidFill>
              </a:rPr>
              <a:t>Good timing (&lt;1 ns) and energy resolution (5%</a:t>
            </a:r>
            <a:r>
              <a:rPr lang="en-US" sz="2000" dirty="0"/>
              <a:t>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C. Group - Mu2e - NuFact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7C9B2-03D9-704C-9F48-B71FA4375E6A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23215" y="4356573"/>
            <a:ext cx="8497569" cy="236645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SzPct val="100000"/>
            </a:pPr>
            <a:r>
              <a:rPr lang="en-US" sz="2400" dirty="0"/>
              <a:t>Will employ 2 disks </a:t>
            </a:r>
          </a:p>
          <a:p>
            <a:pPr marL="0" indent="0">
              <a:buNone/>
            </a:pPr>
            <a:r>
              <a:rPr lang="en-US" sz="2400" dirty="0"/>
              <a:t>	(radius = 36-70 cm)</a:t>
            </a:r>
          </a:p>
          <a:p>
            <a:pPr marL="365760" lvl="1" indent="0">
              <a:buNone/>
            </a:pPr>
            <a:r>
              <a:rPr lang="en-US" sz="1800" dirty="0"/>
              <a:t>~</a:t>
            </a:r>
            <a:r>
              <a:rPr lang="en-US" sz="1800" dirty="0">
                <a:solidFill>
                  <a:srgbClr val="3366FF"/>
                </a:solidFill>
              </a:rPr>
              <a:t>700 undoped </a:t>
            </a:r>
            <a:r>
              <a:rPr lang="en-US" sz="1800" dirty="0" err="1">
                <a:solidFill>
                  <a:srgbClr val="3366FF"/>
                </a:solidFill>
              </a:rPr>
              <a:t>CsI</a:t>
            </a:r>
            <a:r>
              <a:rPr lang="en-US" sz="1800" dirty="0">
                <a:solidFill>
                  <a:srgbClr val="3366FF"/>
                </a:solidFill>
              </a:rPr>
              <a:t> crystals  </a:t>
            </a:r>
          </a:p>
          <a:p>
            <a:pPr marL="365760" lvl="1" indent="0">
              <a:buNone/>
            </a:pPr>
            <a:r>
              <a:rPr lang="en-US" dirty="0">
                <a:solidFill>
                  <a:srgbClr val="3366FF"/>
                </a:solidFill>
              </a:rPr>
              <a:t> </a:t>
            </a:r>
            <a:r>
              <a:rPr lang="en-US" sz="2000" dirty="0">
                <a:solidFill>
                  <a:srgbClr val="3366FF"/>
                </a:solidFill>
              </a:rPr>
              <a:t>Photo-sensors - </a:t>
            </a:r>
            <a:r>
              <a:rPr lang="en-US" sz="2000" dirty="0" err="1">
                <a:solidFill>
                  <a:srgbClr val="3366FF"/>
                </a:solidFill>
              </a:rPr>
              <a:t>SiPMs</a:t>
            </a:r>
            <a:endParaRPr lang="en-US" sz="2000" dirty="0">
              <a:solidFill>
                <a:srgbClr val="3366FF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45306" y="1189023"/>
            <a:ext cx="3991454" cy="1264448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SzPct val="100000"/>
            </a:pPr>
            <a:r>
              <a:rPr lang="en-US" sz="2400" dirty="0"/>
              <a:t>Role of calorimeter</a:t>
            </a:r>
          </a:p>
          <a:p>
            <a:pPr lvl="1"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2000" dirty="0">
                <a:solidFill>
                  <a:srgbClr val="3366FF"/>
                </a:solidFill>
              </a:rPr>
              <a:t>Particle ID (e vs </a:t>
            </a:r>
            <a:r>
              <a:rPr lang="en-US" sz="2000" dirty="0" err="1">
                <a:solidFill>
                  <a:srgbClr val="3366FF"/>
                </a:solidFill>
              </a:rPr>
              <a:t>μ</a:t>
            </a:r>
            <a:r>
              <a:rPr lang="en-US" sz="2000" dirty="0">
                <a:solidFill>
                  <a:srgbClr val="3366FF"/>
                </a:solidFill>
              </a:rPr>
              <a:t>)</a:t>
            </a:r>
          </a:p>
          <a:p>
            <a:pPr lvl="1"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2000" dirty="0">
                <a:solidFill>
                  <a:srgbClr val="3366FF"/>
                </a:solidFill>
              </a:rPr>
              <a:t>Cosmic ray rejection</a:t>
            </a:r>
          </a:p>
          <a:p>
            <a:pPr lvl="1"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2000" dirty="0">
                <a:solidFill>
                  <a:srgbClr val="3366FF"/>
                </a:solidFill>
              </a:rPr>
              <a:t>Fast/energy - trigger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8/2022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FDE915-4F0A-5047-AEFF-2E9441DD5D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1415" y="5090609"/>
            <a:ext cx="2502478" cy="1008904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FB85A65-ED7B-BD4A-AA6A-5F49B4AAF110}"/>
              </a:ext>
            </a:extLst>
          </p:cNvPr>
          <p:cNvSpPr txBox="1"/>
          <p:nvPr/>
        </p:nvSpPr>
        <p:spPr>
          <a:xfrm>
            <a:off x="5559001" y="6029106"/>
            <a:ext cx="20056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(20 x 3.4 x 3.4 cm3)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4F2171-FDC2-0349-B8A1-A630AB6C0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3068" y="833749"/>
            <a:ext cx="4279900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0370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4153"/>
            <a:ext cx="8229600" cy="1219200"/>
          </a:xfrm>
        </p:spPr>
        <p:txBody>
          <a:bodyPr/>
          <a:lstStyle/>
          <a:p>
            <a:pPr algn="ctr"/>
            <a:r>
              <a:rPr lang="en-US" b="1" dirty="0"/>
              <a:t>Mu2e Calorimeter Status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C. Group - Mu2e - NuFact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7C9B2-03D9-704C-9F48-B71FA4375E6A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8/2022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FCF01F6-0037-5C41-A88A-B060CFABE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2205" y="1115047"/>
            <a:ext cx="3670345" cy="4885772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C030D9C-D35F-3C45-87B8-989AC8C5B49E}"/>
              </a:ext>
            </a:extLst>
          </p:cNvPr>
          <p:cNvSpPr txBox="1"/>
          <p:nvPr/>
        </p:nvSpPr>
        <p:spPr>
          <a:xfrm>
            <a:off x="230909" y="1921164"/>
            <a:ext cx="37314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All crystals,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SiPMs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, and FEEs produced.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All mechanical parts in hand to build the first disk. 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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Finished stacking crystals!  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Cosmic ray test underway with subset of crystals.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680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6981"/>
            <a:ext cx="8229600" cy="1219200"/>
          </a:xfrm>
        </p:spPr>
        <p:txBody>
          <a:bodyPr/>
          <a:lstStyle/>
          <a:p>
            <a:pPr algn="ctr"/>
            <a:r>
              <a:rPr lang="en-US" b="1" dirty="0"/>
              <a:t>Mu2e Cosmic-Ray Veto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8521" y="5750809"/>
            <a:ext cx="7105772" cy="6879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Veto system covers entire DS and half TS.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C. Group - Mu2e - NuFact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7C9B2-03D9-704C-9F48-B71FA4375E6A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98637" y="4920948"/>
            <a:ext cx="9000548" cy="100045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Cosmic ray muons can generate background events via decay, 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scattering, or material interactions.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3255" y="3640338"/>
            <a:ext cx="3526081" cy="92333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Without the veto system,</a:t>
            </a:r>
          </a:p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expect ~1 cosmic-ray induced </a:t>
            </a:r>
          </a:p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background event per day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8/2022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17992A-A990-9644-A77E-F4CC411B0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573" y="793973"/>
            <a:ext cx="4982736" cy="413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595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29809"/>
            <a:ext cx="8229600" cy="1219200"/>
          </a:xfrm>
        </p:spPr>
        <p:txBody>
          <a:bodyPr/>
          <a:lstStyle/>
          <a:p>
            <a:pPr algn="ctr"/>
            <a:r>
              <a:rPr lang="en-US" b="1" dirty="0"/>
              <a:t>Mu2e Cosmic-Ray Veto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7004" y="3846388"/>
            <a:ext cx="8229600" cy="2710376"/>
          </a:xfrm>
        </p:spPr>
        <p:txBody>
          <a:bodyPr>
            <a:norm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dirty="0"/>
              <a:t>Will use 4 overlapping layers of scintillator bars separated by ~ 10 mm absorber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sz="1000" dirty="0"/>
              <a:t> </a:t>
            </a:r>
          </a:p>
          <a:p>
            <a:pPr lvl="1">
              <a:lnSpc>
                <a:spcPct val="70000"/>
              </a:lnSpc>
            </a:pPr>
            <a:r>
              <a:rPr lang="en-US" dirty="0"/>
              <a:t>Each bar is 5 x 2 x (300 - 660) cm</a:t>
            </a:r>
            <a:r>
              <a:rPr lang="en-US" baseline="30000" dirty="0"/>
              <a:t>3</a:t>
            </a:r>
          </a:p>
          <a:p>
            <a:pPr lvl="1">
              <a:lnSpc>
                <a:spcPct val="70000"/>
              </a:lnSpc>
            </a:pPr>
            <a:r>
              <a:rPr lang="en-US" dirty="0"/>
              <a:t>2 wavelength shifting fibers / bar</a:t>
            </a:r>
          </a:p>
          <a:p>
            <a:pPr lvl="1">
              <a:lnSpc>
                <a:spcPct val="70000"/>
              </a:lnSpc>
            </a:pPr>
            <a:r>
              <a:rPr lang="en-US" dirty="0"/>
              <a:t>Read-out both ends of each fiber with </a:t>
            </a:r>
            <a:r>
              <a:rPr lang="en-US" dirty="0" err="1"/>
              <a:t>SiPM</a:t>
            </a:r>
            <a:endParaRPr lang="en-US" dirty="0"/>
          </a:p>
          <a:p>
            <a:pPr lvl="1">
              <a:lnSpc>
                <a:spcPct val="70000"/>
              </a:lnSpc>
            </a:pPr>
            <a:r>
              <a:rPr lang="en-US" dirty="0"/>
              <a:t>Have achieved &gt; 99.4% (per layer) in test beam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C. Group - Mu2e - NuFact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7C9B2-03D9-704C-9F48-B71FA4375E6A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9" name="Picture 8" descr="CRV-4Layer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32818" y="1321106"/>
            <a:ext cx="4463376" cy="228600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10" name="Picture 9" descr="CRV-AnnaExtrusi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574" y="1319765"/>
            <a:ext cx="4158030" cy="2287341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8/2022</a:t>
            </a:r>
          </a:p>
        </p:txBody>
      </p:sp>
    </p:spTree>
    <p:extLst>
      <p:ext uri="{BB962C8B-B14F-4D97-AF65-F5344CB8AC3E}">
        <p14:creationId xmlns:p14="http://schemas.microsoft.com/office/powerpoint/2010/main" val="12514167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29809"/>
            <a:ext cx="8229600" cy="1219200"/>
          </a:xfrm>
        </p:spPr>
        <p:txBody>
          <a:bodyPr/>
          <a:lstStyle/>
          <a:p>
            <a:pPr algn="ctr"/>
            <a:r>
              <a:rPr lang="en-US" b="1" dirty="0"/>
              <a:t>The Mu2e CRV Status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C. Group - Mu2e - NuFact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7C9B2-03D9-704C-9F48-B71FA4375E6A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8/2022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E409A8-E37F-A948-B612-B7DD0916D6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2472" y="1006764"/>
            <a:ext cx="4682604" cy="3173268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C29FCC-3188-EE41-A4B9-1F9AA5175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193" y="4389726"/>
            <a:ext cx="2438400" cy="182880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3B2B424-CADC-0C4B-A748-C3F4ADCE82D0}"/>
              </a:ext>
            </a:extLst>
          </p:cNvPr>
          <p:cNvSpPr txBox="1"/>
          <p:nvPr/>
        </p:nvSpPr>
        <p:spPr>
          <a:xfrm>
            <a:off x="208079" y="1159644"/>
            <a:ext cx="384791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2500 / 2700 di-counters produced.</a:t>
            </a:r>
          </a:p>
          <a:p>
            <a:endParaRPr lang="en-US" dirty="0"/>
          </a:p>
          <a:p>
            <a:r>
              <a:rPr lang="en-US" dirty="0"/>
              <a:t>68 / 83 modules produced.</a:t>
            </a:r>
          </a:p>
          <a:p>
            <a:endParaRPr lang="en-US" dirty="0"/>
          </a:p>
          <a:p>
            <a:r>
              <a:rPr lang="en-US" dirty="0"/>
              <a:t>Cosmic ray tests underway at </a:t>
            </a:r>
            <a:r>
              <a:rPr lang="en-US" dirty="0" err="1"/>
              <a:t>Fermilab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38BAE53-CDDF-3C47-8016-9F9D8C239ED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031" y="2896683"/>
            <a:ext cx="3464482" cy="3459018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36290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E0974-CEC0-6848-B71F-57945B9BF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CRV Summer 2022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67C84-F629-2446-97DF-9E0C8E649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043989-3FF3-EA4C-87A9-34CFF512C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Group - Mu2e - NuFact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70DF1-9B63-BF42-8BC4-28393AA4E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3BC00-8360-1B4C-9AD1-CDCE739F149E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A2BC7B-66B7-E344-8F38-235AE4563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654"/>
            <a:ext cx="8938466" cy="5147564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110939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8/2022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 Group - Mu2e - NuFact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804DF-0B78-4CB8-B0BD-49D59D30171B}" type="slidenum">
              <a:rPr lang="en-US" altLang="en-US" smtClean="0"/>
              <a:pPr/>
              <a:t>39</a:t>
            </a:fld>
            <a:endParaRPr lang="en-US" alt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/>
          <a:lstStyle/>
          <a:p>
            <a:r>
              <a:rPr lang="en-US" sz="3600" dirty="0">
                <a:solidFill>
                  <a:srgbClr val="FFFFFF"/>
                </a:solidFill>
              </a:rPr>
              <a:t>Other Recent </a:t>
            </a:r>
            <a:r>
              <a:rPr lang="en-US" sz="3600" dirty="0" err="1">
                <a:solidFill>
                  <a:srgbClr val="FFFFFF"/>
                </a:solidFill>
              </a:rPr>
              <a:t>Achivements</a:t>
            </a:r>
            <a:r>
              <a:rPr lang="en-US" sz="3600" dirty="0">
                <a:solidFill>
                  <a:srgbClr val="FFFFFF"/>
                </a:solidFill>
              </a:rPr>
              <a:t>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3F6616-59CB-E647-9FB1-B95A7B7523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2680" y="1224954"/>
            <a:ext cx="4702644" cy="2817091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B302C1-8854-DB42-BFEC-6D1F345434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1798" y="4349381"/>
            <a:ext cx="2492204" cy="1863437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4E0D57-118F-B94C-B676-178DE986A91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9419" y="4349382"/>
            <a:ext cx="2484582" cy="1863437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BE1D400-1279-B44B-AA55-F611F0CA634A}"/>
              </a:ext>
            </a:extLst>
          </p:cNvPr>
          <p:cNvSpPr txBox="1"/>
          <p:nvPr/>
        </p:nvSpPr>
        <p:spPr>
          <a:xfrm>
            <a:off x="8411" y="1356981"/>
            <a:ext cx="41205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Accelerator: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Recently delivered protons to diagnostic absorber (just upstream of production target).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Solenoids: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All coils for PS and TS are fabricated.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Cold mass fabricated for 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Everything else under construction.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Targets: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Production and stopping targets assembled.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263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a muon?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Group - Mu2e - NuFact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C4739-AB6F-8A41-A55F-00A55BA325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2500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Group - Mu2e - NuFact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3BC00-8360-1B4C-9AD1-CDCE739F149E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Sensitivity Goal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1176" y="3018833"/>
            <a:ext cx="7753845" cy="58477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X10000 improvement over current best limit!</a:t>
            </a:r>
          </a:p>
        </p:txBody>
      </p:sp>
      <p:pic>
        <p:nvPicPr>
          <p:cNvPr id="2" name="Picture 1" descr="Picture 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40944"/>
            <a:ext cx="9144000" cy="85344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pic>
        <p:nvPicPr>
          <p:cNvPr id="3" name="Picture 2" descr="Picture 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65" y="1859038"/>
            <a:ext cx="8965079" cy="1092063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92163" y="3537815"/>
            <a:ext cx="890500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How???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Improved efficiency for producing and stopping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muons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Production target in gradient field* (magnetic mirror)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Mu2e will stop ~10 billion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muons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per second! 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Expect to stop ~20 muons per 10,000 proton on target.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Reduced backgrounds and detector occupancy due to pulsed beam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Keep backgrounds small!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28777" y="6078992"/>
            <a:ext cx="3060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</a:t>
            </a:r>
            <a:r>
              <a:rPr lang="da-DK" dirty="0" err="1"/>
              <a:t>Djilkibaev</a:t>
            </a:r>
            <a:r>
              <a:rPr lang="da-DK" dirty="0"/>
              <a:t>, </a:t>
            </a:r>
            <a:r>
              <a:rPr lang="da-DK" dirty="0" err="1"/>
              <a:t>Lobashev</a:t>
            </a:r>
            <a:r>
              <a:rPr lang="da-DK" dirty="0"/>
              <a:t> </a:t>
            </a:r>
            <a:r>
              <a:rPr lang="da-DK" i="1" dirty="0"/>
              <a:t>et al.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2922690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How to get 4 orders of magnitude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118" y="891886"/>
            <a:ext cx="8686800" cy="1507463"/>
          </a:xfrm>
        </p:spPr>
        <p:txBody>
          <a:bodyPr/>
          <a:lstStyle/>
          <a:p>
            <a:r>
              <a:rPr lang="en-US" sz="2200" dirty="0"/>
              <a:t>We have the best accelerator setup in the world for this measurement! Ideal pulse spacing…</a:t>
            </a:r>
          </a:p>
          <a:p>
            <a:r>
              <a:rPr lang="en-US" altLang="en-US" sz="2200" dirty="0">
                <a:latin typeface="Helvetica" panose="020B0604020202020204" pitchFamily="34" charset="0"/>
              </a:rPr>
              <a:t>Pulsed beam:</a:t>
            </a:r>
          </a:p>
          <a:p>
            <a:pPr lvl="1"/>
            <a:r>
              <a:rPr lang="en-US" altLang="en-US" sz="1800" dirty="0">
                <a:latin typeface="Helvetica" panose="020B0604020202020204" pitchFamily="34" charset="0"/>
              </a:rPr>
              <a:t>beam on target – produce and stop </a:t>
            </a:r>
            <a:r>
              <a:rPr lang="en-US" altLang="en-US" sz="1800" dirty="0" err="1">
                <a:latin typeface="Helvetica" panose="020B0604020202020204" pitchFamily="34" charset="0"/>
              </a:rPr>
              <a:t>muons</a:t>
            </a:r>
            <a:r>
              <a:rPr lang="en-US" altLang="en-US" sz="1800" dirty="0">
                <a:latin typeface="Helvetica" panose="020B0604020202020204" pitchFamily="34" charset="0"/>
              </a:rPr>
              <a:t> (detector blinded)</a:t>
            </a:r>
          </a:p>
          <a:p>
            <a:pPr lvl="1"/>
            <a:r>
              <a:rPr lang="en-US" altLang="en-US" sz="1800" dirty="0">
                <a:latin typeface="Helvetica" panose="020B0604020202020204" pitchFamily="34" charset="0"/>
              </a:rPr>
              <a:t>observe stopped </a:t>
            </a:r>
            <a:r>
              <a:rPr lang="en-US" altLang="en-US" sz="1800" dirty="0" err="1">
                <a:latin typeface="Helvetica" panose="020B0604020202020204" pitchFamily="34" charset="0"/>
              </a:rPr>
              <a:t>muon</a:t>
            </a:r>
            <a:r>
              <a:rPr lang="en-US" altLang="en-US" sz="1800" dirty="0">
                <a:latin typeface="Helvetica" panose="020B0604020202020204" pitchFamily="34" charset="0"/>
              </a:rPr>
              <a:t> decays </a:t>
            </a:r>
          </a:p>
          <a:p>
            <a:endParaRPr lang="en-US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Group - Mu2e - NuFact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3BC00-8360-1B4C-9AD1-CDCE739F149E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5662605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Extinction level of 10</a:t>
            </a:r>
            <a:r>
              <a:rPr lang="en-US" sz="2400" baseline="30000" dirty="0">
                <a:solidFill>
                  <a:schemeClr val="accent6">
                    <a:lumMod val="75000"/>
                  </a:schemeClr>
                </a:solidFill>
              </a:rPr>
              <a:t>-10 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between bunches is crucial!</a:t>
            </a:r>
          </a:p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(Removes ‘prompt’ backgrounds!)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14354" y="2735364"/>
            <a:ext cx="7606450" cy="2986560"/>
            <a:chOff x="452437" y="3368483"/>
            <a:chExt cx="7606450" cy="2986560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437" y="3368483"/>
              <a:ext cx="7606450" cy="2986560"/>
            </a:xfrm>
            <a:prstGeom prst="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Straight Arrow Connector 13"/>
            <p:cNvCxnSpPr/>
            <p:nvPr/>
          </p:nvCxnSpPr>
          <p:spPr>
            <a:xfrm flipH="1">
              <a:off x="2279986" y="4343400"/>
              <a:ext cx="517356" cy="139578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2949742" y="4791974"/>
              <a:ext cx="517356" cy="417700"/>
            </a:xfrm>
            <a:prstGeom prst="straightConnector1">
              <a:avLst/>
            </a:prstGeom>
            <a:ln w="31750">
              <a:solidFill>
                <a:srgbClr val="0070C0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839445" y="4172727"/>
              <a:ext cx="3236784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solidFill>
                    <a:srgbClr val="FF0000"/>
                  </a:solidFill>
                  <a:latin typeface="Arial Black" panose="020B0A04020102020204" pitchFamily="34" charset="0"/>
                </a:rPr>
                <a:t>Muon</a:t>
              </a:r>
              <a:r>
                <a:rPr lang="en-US" sz="14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 arrival at stopping target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493294" y="4549230"/>
              <a:ext cx="2713340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solidFill>
                    <a:srgbClr val="0070C0"/>
                  </a:solidFill>
                  <a:latin typeface="Arial Black" panose="020B0A04020102020204" pitchFamily="34" charset="0"/>
                </a:rPr>
                <a:t>Muon</a:t>
              </a:r>
              <a:r>
                <a:rPr lang="en-US" sz="1400" dirty="0">
                  <a:solidFill>
                    <a:srgbClr val="0070C0"/>
                  </a:solidFill>
                  <a:latin typeface="Arial Black" panose="020B0A04020102020204" pitchFamily="34" charset="0"/>
                </a:rPr>
                <a:t> decays and capture</a:t>
              </a:r>
              <a:endParaRPr lang="en-US" sz="1400" baseline="20000" dirty="0">
                <a:solidFill>
                  <a:srgbClr val="0070C0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2068744" y="2704042"/>
            <a:ext cx="3523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(μ lifetime in 1s orbit of AL ~864 ns) 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461555" y="3082894"/>
            <a:ext cx="2793554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29646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How to get 4 orders of magnitude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610667"/>
            <a:ext cx="8686800" cy="1405467"/>
          </a:xfrm>
        </p:spPr>
        <p:txBody>
          <a:bodyPr/>
          <a:lstStyle/>
          <a:p>
            <a:pPr marL="457200" lvl="1" indent="0">
              <a:buNone/>
            </a:pPr>
            <a:r>
              <a:rPr lang="en-US" dirty="0">
                <a:sym typeface="Wingdings"/>
              </a:rPr>
              <a:t> </a:t>
            </a:r>
            <a:r>
              <a:rPr lang="en-US" sz="2600" dirty="0">
                <a:sym typeface="Wingdings"/>
              </a:rPr>
              <a:t>Straw tracker designed such that no acceptance for lower-energy electrons from </a:t>
            </a:r>
            <a:r>
              <a:rPr lang="en-US" sz="2600" dirty="0" err="1">
                <a:sym typeface="Wingdings"/>
              </a:rPr>
              <a:t>muon</a:t>
            </a:r>
            <a:r>
              <a:rPr lang="en-US" sz="2600" dirty="0">
                <a:sym typeface="Wingdings"/>
              </a:rPr>
              <a:t> decay in orbit.</a:t>
            </a:r>
            <a:endParaRPr lang="en-US" sz="2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Group - Mu2e - NuFact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3BC00-8360-1B4C-9AD1-CDCE739F149E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8" name="Picture 7" descr="diocartoon_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022" y="966779"/>
            <a:ext cx="6884894" cy="4776006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grpSp>
        <p:nvGrpSpPr>
          <p:cNvPr id="10" name="Group 9"/>
          <p:cNvGrpSpPr/>
          <p:nvPr/>
        </p:nvGrpSpPr>
        <p:grpSpPr>
          <a:xfrm>
            <a:off x="3491425" y="4518700"/>
            <a:ext cx="1279025" cy="630891"/>
            <a:chOff x="5274176" y="3581322"/>
            <a:chExt cx="1279025" cy="630891"/>
          </a:xfrm>
        </p:grpSpPr>
        <p:cxnSp>
          <p:nvCxnSpPr>
            <p:cNvPr id="12" name="Straight Connector 11"/>
            <p:cNvCxnSpPr/>
            <p:nvPr/>
          </p:nvCxnSpPr>
          <p:spPr>
            <a:xfrm rot="5400000">
              <a:off x="6237357" y="3896370"/>
              <a:ext cx="630099" cy="1588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rot="10800000">
              <a:off x="5274176" y="3581322"/>
              <a:ext cx="1278231" cy="11441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3215816" y="3724596"/>
            <a:ext cx="14385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0000FF"/>
                </a:solidFill>
              </a:rPr>
              <a:t>Escape</a:t>
            </a:r>
          </a:p>
          <a:p>
            <a:pPr algn="ctr"/>
            <a:r>
              <a:rPr lang="en-US" sz="1600" dirty="0">
                <a:solidFill>
                  <a:srgbClr val="0000FF"/>
                </a:solidFill>
              </a:rPr>
              <a:t>through center</a:t>
            </a:r>
          </a:p>
          <a:p>
            <a:pPr algn="ctr"/>
            <a:r>
              <a:rPr lang="en-US" sz="1600" dirty="0">
                <a:solidFill>
                  <a:srgbClr val="0000FF"/>
                </a:solidFill>
              </a:rPr>
              <a:t>of Tracker</a:t>
            </a:r>
          </a:p>
        </p:txBody>
      </p:sp>
      <p:cxnSp>
        <p:nvCxnSpPr>
          <p:cNvPr id="15" name="Straight Connector 14"/>
          <p:cNvCxnSpPr/>
          <p:nvPr/>
        </p:nvCxnSpPr>
        <p:spPr>
          <a:xfrm rot="5400000">
            <a:off x="5781457" y="4839977"/>
            <a:ext cx="529947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045636" y="4575796"/>
            <a:ext cx="779486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183602" y="3992608"/>
            <a:ext cx="78809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Fully</a:t>
            </a:r>
          </a:p>
          <a:p>
            <a:pPr algn="ctr"/>
            <a:r>
              <a:rPr lang="en-US" sz="1600" dirty="0" err="1">
                <a:solidFill>
                  <a:srgbClr val="FF0000"/>
                </a:solidFill>
              </a:rPr>
              <a:t>fiducial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19" name="Picture 18" descr="Station-rphiView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35370" y="1511435"/>
            <a:ext cx="1663477" cy="1538088"/>
          </a:xfrm>
          <a:prstGeom prst="rect">
            <a:avLst/>
          </a:prstGeom>
        </p:spPr>
      </p:pic>
      <p:sp>
        <p:nvSpPr>
          <p:cNvPr id="20" name="Donut 19"/>
          <p:cNvSpPr/>
          <p:nvPr/>
        </p:nvSpPr>
        <p:spPr>
          <a:xfrm>
            <a:off x="5736280" y="1932890"/>
            <a:ext cx="551674" cy="502244"/>
          </a:xfrm>
          <a:prstGeom prst="donut">
            <a:avLst>
              <a:gd name="adj" fmla="val 5393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5746836" y="2268767"/>
            <a:ext cx="93132" cy="5448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nut 21"/>
          <p:cNvSpPr/>
          <p:nvPr/>
        </p:nvSpPr>
        <p:spPr>
          <a:xfrm>
            <a:off x="5493483" y="2217765"/>
            <a:ext cx="310414" cy="301339"/>
          </a:xfrm>
          <a:prstGeom prst="donut">
            <a:avLst>
              <a:gd name="adj" fmla="val 11017"/>
            </a:avLst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3" name="Straight Arrow Connector 22"/>
          <p:cNvCxnSpPr>
            <a:endCxn id="20" idx="4"/>
          </p:cNvCxnSpPr>
          <p:nvPr/>
        </p:nvCxnSpPr>
        <p:spPr>
          <a:xfrm flipH="1" flipV="1">
            <a:off x="6012117" y="2435134"/>
            <a:ext cx="551312" cy="16689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endCxn id="22" idx="3"/>
          </p:cNvCxnSpPr>
          <p:nvPr/>
        </p:nvCxnSpPr>
        <p:spPr>
          <a:xfrm flipV="1">
            <a:off x="4310956" y="2474974"/>
            <a:ext cx="1227986" cy="151763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11931" y="992540"/>
            <a:ext cx="3816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3366FF"/>
                </a:solidFill>
              </a:rPr>
              <a:t>Muon</a:t>
            </a:r>
            <a:r>
              <a:rPr lang="en-US" dirty="0">
                <a:solidFill>
                  <a:srgbClr val="3366FF"/>
                </a:solidFill>
              </a:rPr>
              <a:t> decay in orbit spectrum for </a:t>
            </a:r>
            <a:r>
              <a:rPr lang="en-US" baseline="30000" dirty="0">
                <a:solidFill>
                  <a:srgbClr val="3366FF"/>
                </a:solidFill>
              </a:rPr>
              <a:t>27</a:t>
            </a:r>
            <a:r>
              <a:rPr lang="en-US" dirty="0">
                <a:solidFill>
                  <a:srgbClr val="3366FF"/>
                </a:solidFill>
              </a:rPr>
              <a:t>Al</a:t>
            </a:r>
          </a:p>
        </p:txBody>
      </p:sp>
    </p:spTree>
    <p:extLst>
      <p:ext uri="{BB962C8B-B14F-4D97-AF65-F5344CB8AC3E}">
        <p14:creationId xmlns:p14="http://schemas.microsoft.com/office/powerpoint/2010/main" val="28355985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4289"/>
            <a:ext cx="8229600" cy="1219200"/>
          </a:xfrm>
        </p:spPr>
        <p:txBody>
          <a:bodyPr/>
          <a:lstStyle/>
          <a:p>
            <a:pPr algn="ctr"/>
            <a:r>
              <a:rPr lang="en-US" b="1" dirty="0"/>
              <a:t>Run 1 Sensitivity Estimate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C. Group - Mu2e - NuFact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7C9B2-03D9-704C-9F48-B71FA4375E6A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42759D-D82F-F749-88EF-4ACB6802EB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2703" y="1690617"/>
            <a:ext cx="5116945" cy="3291901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A11F0E-4E57-E845-AE1B-0DF3A4D88B2A}"/>
              </a:ext>
            </a:extLst>
          </p:cNvPr>
          <p:cNvSpPr txBox="1"/>
          <p:nvPr/>
        </p:nvSpPr>
        <p:spPr>
          <a:xfrm>
            <a:off x="84287" y="1615883"/>
            <a:ext cx="3794052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Recently completed a sensitivity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estimate for Run 1: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5σ discovery R = 1.1 x 10</a:t>
            </a:r>
            <a:r>
              <a:rPr lang="en-US" baseline="30000" dirty="0">
                <a:solidFill>
                  <a:schemeClr val="accent1">
                    <a:lumMod val="50000"/>
                  </a:schemeClr>
                </a:solidFill>
              </a:rPr>
              <a:t>-15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90% CL  R &lt; 5.9 x 10</a:t>
            </a:r>
            <a:r>
              <a:rPr lang="en-US" baseline="30000" dirty="0">
                <a:solidFill>
                  <a:schemeClr val="accent1">
                    <a:lumMod val="50000"/>
                  </a:schemeClr>
                </a:solidFill>
              </a:rPr>
              <a:t>-16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1000x better than SINDRUM-II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Paper to be submitted to Universe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Total background: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0.11 +- 0.03 (stat.+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syst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.)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cosmics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= 0.05 +- 0.01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DIO = 0.04 +- 0.02 events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50F01F-AD4A-7A4F-A7EA-FEEDDF2C6644}"/>
              </a:ext>
            </a:extLst>
          </p:cNvPr>
          <p:cNvSpPr txBox="1"/>
          <p:nvPr/>
        </p:nvSpPr>
        <p:spPr>
          <a:xfrm>
            <a:off x="3426174" y="5537053"/>
            <a:ext cx="1918346" cy="584775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B050"/>
                </a:solidFill>
              </a:rPr>
              <a:t>Long DIO tail due to </a:t>
            </a:r>
          </a:p>
          <a:p>
            <a:pPr algn="ctr"/>
            <a:r>
              <a:rPr lang="en-US" sz="1600" b="1" dirty="0">
                <a:solidFill>
                  <a:srgbClr val="00B050"/>
                </a:solidFill>
              </a:rPr>
              <a:t>nuclear recoil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0142E17-02A3-7C44-BFE0-AF4A4FDC66B3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4385347" y="3722255"/>
            <a:ext cx="731598" cy="1814798"/>
          </a:xfrm>
          <a:prstGeom prst="line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12CA88D4-2147-EC47-9201-A4203D7BED20}"/>
              </a:ext>
            </a:extLst>
          </p:cNvPr>
          <p:cNvSpPr/>
          <p:nvPr/>
        </p:nvSpPr>
        <p:spPr>
          <a:xfrm>
            <a:off x="7299287" y="5558224"/>
            <a:ext cx="1660361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150" dirty="0">
                <a:solidFill>
                  <a:srgbClr val="FF0000"/>
                </a:solidFill>
              </a:rPr>
              <a:t>Conversion momentum shifted due to material interactions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184AA84-DF38-DE45-A021-A3528F1870CA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8129468" y="5016056"/>
            <a:ext cx="0" cy="542168"/>
          </a:xfrm>
          <a:prstGeom prst="line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55346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9" name="Title 1"/>
          <p:cNvSpPr>
            <a:spLocks noGrp="1"/>
          </p:cNvSpPr>
          <p:nvPr>
            <p:ph type="title"/>
          </p:nvPr>
        </p:nvSpPr>
        <p:spPr>
          <a:xfrm>
            <a:off x="428626" y="-147948"/>
            <a:ext cx="8229600" cy="1143000"/>
          </a:xfrm>
        </p:spPr>
        <p:txBody>
          <a:bodyPr/>
          <a:lstStyle/>
          <a:p>
            <a:pPr algn="ctr"/>
            <a:r>
              <a:rPr lang="en-US" b="1" dirty="0"/>
              <a:t> Mu2e Timeline</a:t>
            </a:r>
          </a:p>
        </p:txBody>
      </p:sp>
      <p:sp>
        <p:nvSpPr>
          <p:cNvPr id="1536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2895600" cy="381000"/>
          </a:xfrm>
          <a:noFill/>
        </p:spPr>
        <p:txBody>
          <a:bodyPr/>
          <a:lstStyle/>
          <a:p>
            <a:r>
              <a:rPr lang="it-IT"/>
              <a:t>C. Group - Mu2e - NuFact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8/2022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3BC00-8360-1B4C-9AD1-CDCE739F149E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5A12D5-4D22-B149-B03C-0757A68D1869}"/>
              </a:ext>
            </a:extLst>
          </p:cNvPr>
          <p:cNvSpPr/>
          <p:nvPr/>
        </p:nvSpPr>
        <p:spPr>
          <a:xfrm>
            <a:off x="1295400" y="1748320"/>
            <a:ext cx="657629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Detector commissioning through late 2024.</a:t>
            </a:r>
          </a:p>
          <a:p>
            <a:endParaRPr lang="en-US" sz="2400" dirty="0">
              <a:solidFill>
                <a:schemeClr val="accent1">
                  <a:lumMod val="50000"/>
                </a:schemeClr>
              </a:solidFill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Take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Run 1 data in 2025 and 2026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until LBNF/PIP-II shutdown.</a:t>
            </a:r>
          </a:p>
          <a:p>
            <a:endParaRPr lang="en-US" sz="2400" dirty="0">
              <a:solidFill>
                <a:schemeClr val="accent1">
                  <a:lumMod val="50000"/>
                </a:schemeClr>
              </a:solidFill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x1000 improvement over SINDRUM-II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.</a:t>
            </a:r>
          </a:p>
          <a:p>
            <a:endParaRPr lang="en-US" sz="2400" dirty="0">
              <a:solidFill>
                <a:schemeClr val="accent1">
                  <a:lumMod val="50000"/>
                </a:schemeClr>
              </a:solidFill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Resume data collection in 2029 after long shutdown.</a:t>
            </a:r>
            <a:endParaRPr lang="en-US" sz="2400" dirty="0">
              <a:solidFill>
                <a:schemeClr val="accent1">
                  <a:lumMod val="50000"/>
                </a:schemeClr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7180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8/2022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C. Group - Mu2e - NuFact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3BC00-8360-1B4C-9AD1-CDCE739F149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8707"/>
          </a:xfrm>
        </p:spPr>
        <p:txBody>
          <a:bodyPr>
            <a:normAutofit fontScale="90000"/>
          </a:bodyPr>
          <a:lstStyle/>
          <a:p>
            <a:r>
              <a:rPr lang="en-US" dirty="0"/>
              <a:t>The Mu2e Collaboration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1210" y="2039086"/>
            <a:ext cx="1384640" cy="8556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1210" y="2972224"/>
            <a:ext cx="1380744" cy="9391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1210" y="3961315"/>
            <a:ext cx="1380744" cy="91957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844141" y="5023721"/>
            <a:ext cx="2506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Mu2e Collaboration, November 2013</a:t>
            </a:r>
          </a:p>
        </p:txBody>
      </p: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0512" y="1064126"/>
            <a:ext cx="1568441" cy="900629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5619" y="4977251"/>
            <a:ext cx="1380744" cy="828446"/>
          </a:xfrm>
          <a:prstGeom prst="rect">
            <a:avLst/>
          </a:prstGeom>
        </p:spPr>
      </p:pic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-159364" y="5947114"/>
            <a:ext cx="8284118" cy="8359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~160 People, 32 Institutions, 4 Countries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399" y="1060211"/>
            <a:ext cx="5374593" cy="4981878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Oval 1"/>
          <p:cNvSpPr/>
          <p:nvPr/>
        </p:nvSpPr>
        <p:spPr>
          <a:xfrm>
            <a:off x="2823245" y="4926984"/>
            <a:ext cx="381000" cy="372587"/>
          </a:xfrm>
          <a:prstGeom prst="ellipse">
            <a:avLst/>
          </a:prstGeom>
          <a:noFill/>
          <a:ln w="47625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8154"/>
            <a:ext cx="8229600" cy="1219200"/>
          </a:xfrm>
        </p:spPr>
        <p:txBody>
          <a:bodyPr/>
          <a:lstStyle/>
          <a:p>
            <a:pPr algn="ctr"/>
            <a:r>
              <a:rPr lang="en-US" b="1" dirty="0"/>
              <a:t>Additional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743" y="2299762"/>
            <a:ext cx="5480384" cy="3548127"/>
          </a:xfrm>
        </p:spPr>
        <p:txBody>
          <a:bodyPr/>
          <a:lstStyle/>
          <a:p>
            <a:r>
              <a:rPr lang="en-US" sz="3600" dirty="0"/>
              <a:t>Technical Design Report</a:t>
            </a:r>
          </a:p>
          <a:p>
            <a:endParaRPr lang="en-US" dirty="0"/>
          </a:p>
          <a:p>
            <a:r>
              <a:rPr lang="en-US" sz="3600" dirty="0"/>
              <a:t>Experiment web site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C. Group - Mu2e - NuFact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7C9B2-03D9-704C-9F48-B71FA4375E6A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4614" y="1665969"/>
            <a:ext cx="3206416" cy="4138245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-37499" y="3038020"/>
            <a:ext cx="588862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hlinkClick r:id="rId3"/>
              </a:rPr>
              <a:t>arXiv.org &gt; </a:t>
            </a:r>
            <a:r>
              <a:rPr lang="en-US" sz="2800" b="1" dirty="0">
                <a:solidFill>
                  <a:srgbClr val="FF0000"/>
                </a:solidFill>
                <a:hlinkClick r:id="rId4"/>
              </a:rPr>
              <a:t>physics &gt; arXiv:1501.05241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92169" y="4080066"/>
            <a:ext cx="45829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2800" b="1" dirty="0">
                <a:solidFill>
                  <a:srgbClr val="0000FF"/>
                </a:solidFill>
              </a:rPr>
              <a:t>http://mu2e.fnal.gov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8/2022</a:t>
            </a:r>
          </a:p>
        </p:txBody>
      </p:sp>
    </p:spTree>
    <p:extLst>
      <p:ext uri="{BB962C8B-B14F-4D97-AF65-F5344CB8AC3E}">
        <p14:creationId xmlns:p14="http://schemas.microsoft.com/office/powerpoint/2010/main" val="12977788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8977745" cy="5351462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Muon physics may well reveal a sign of exotic physics!</a:t>
            </a:r>
          </a:p>
          <a:p>
            <a:r>
              <a:rPr lang="en-US" dirty="0"/>
              <a:t>In Run 1, Mu2e will improve sensitivity by 3 orders-of-magnitude relative to past CLFV searches.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Mu2e will provide complementary information relative to the LHC and is sensitive to mass scales many orders of magnitude higher than can be directly probed at colliders. </a:t>
            </a:r>
          </a:p>
          <a:p>
            <a:r>
              <a:rPr lang="en-US" dirty="0"/>
              <a:t>Much recent progress, and hoping for a discovery in 2026!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8/2022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Group - Mu2e - NuFact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C1F1C-F708-3F4B-8ECB-6D467F0718B5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4409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Group - Mu2e - NuFact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3BC00-8360-1B4C-9AD1-CDCE739F149E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400466" y="2561090"/>
            <a:ext cx="25563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3415758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4289"/>
            <a:ext cx="8229600" cy="1219200"/>
          </a:xfrm>
        </p:spPr>
        <p:txBody>
          <a:bodyPr/>
          <a:lstStyle/>
          <a:p>
            <a:pPr algn="ctr"/>
            <a:r>
              <a:rPr lang="en-US" b="1" dirty="0"/>
              <a:t>Run 1 Sensitivity Estimate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C. Group - Mu2e - NuFact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7C9B2-03D9-704C-9F48-B71FA4375E6A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A11F0E-4E57-E845-AE1B-0DF3A4D88B2A}"/>
              </a:ext>
            </a:extLst>
          </p:cNvPr>
          <p:cNvSpPr txBox="1"/>
          <p:nvPr/>
        </p:nvSpPr>
        <p:spPr>
          <a:xfrm>
            <a:off x="84287" y="1615883"/>
            <a:ext cx="3794052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Recently completed a sensitivity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estimate for Run 1: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5σ discovery R = 1.1 x 10</a:t>
            </a:r>
            <a:r>
              <a:rPr lang="en-US" baseline="30000" dirty="0">
                <a:solidFill>
                  <a:schemeClr val="accent1">
                    <a:lumMod val="50000"/>
                  </a:schemeClr>
                </a:solidFill>
              </a:rPr>
              <a:t>-15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90% CL  R &lt; 5.9 x 10</a:t>
            </a:r>
            <a:r>
              <a:rPr lang="en-US" baseline="30000" dirty="0">
                <a:solidFill>
                  <a:schemeClr val="accent1">
                    <a:lumMod val="50000"/>
                  </a:schemeClr>
                </a:solidFill>
              </a:rPr>
              <a:t>-16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1000x better than SINDRUM-II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Paper to be submitted to Universe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Total background: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0.11 +- 0.03 (stat.+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syst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.)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cosmics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= 0.05 +- 0.01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DIO = 0.04 +- 0.02 events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A4CCC2-FE9C-9745-B3F9-C2FDFD56F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8193" y="1679623"/>
            <a:ext cx="5405807" cy="3565837"/>
          </a:xfrm>
          <a:prstGeom prst="rect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21397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a muon?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Group - Mu2e - NuFact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C4739-AB6F-8A41-A55F-00A55BA32535}" type="slidenum">
              <a:rPr lang="en-US" smtClean="0"/>
              <a:t>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FE4096-6600-F846-8FAB-267CD11CAAE6}"/>
              </a:ext>
            </a:extLst>
          </p:cNvPr>
          <p:cNvSpPr txBox="1"/>
          <p:nvPr/>
        </p:nvSpPr>
        <p:spPr>
          <a:xfrm>
            <a:off x="295564" y="1588654"/>
            <a:ext cx="86637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A surprise! </a:t>
            </a:r>
          </a:p>
          <a:p>
            <a:endParaRPr lang="en-US" sz="3600" dirty="0"/>
          </a:p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Discovered (by mistake in 1936) while looking for the mediator of the strong nuclear force in cosmic rays… </a:t>
            </a:r>
          </a:p>
        </p:txBody>
      </p:sp>
    </p:spTree>
    <p:extLst>
      <p:ext uri="{BB962C8B-B14F-4D97-AF65-F5344CB8AC3E}">
        <p14:creationId xmlns:p14="http://schemas.microsoft.com/office/powerpoint/2010/main" val="17059601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8/2022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 Group - Mu2e - NuFact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804DF-0B78-4CB8-B0BD-49D59D30171B}" type="slidenum">
              <a:rPr lang="en-US" altLang="en-US" smtClean="0"/>
              <a:pPr/>
              <a:t>50</a:t>
            </a:fld>
            <a:endParaRPr lang="en-US" alt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21444" y="952880"/>
            <a:ext cx="6850063" cy="575669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Helvetica" panose="020B0604020202020204" pitchFamily="34" charset="0"/>
              </a:rPr>
              <a:t>Background counts expected with 6x10</a:t>
            </a:r>
            <a:r>
              <a:rPr lang="en-US" altLang="en-US" baseline="30000" dirty="0">
                <a:solidFill>
                  <a:schemeClr val="tx1"/>
                </a:solidFill>
                <a:latin typeface="Helvetica" panose="020B0604020202020204" pitchFamily="34" charset="0"/>
              </a:rPr>
              <a:t>16 </a:t>
            </a:r>
            <a:r>
              <a:rPr lang="en-US" altLang="en-US" dirty="0">
                <a:solidFill>
                  <a:schemeClr val="tx1"/>
                </a:solidFill>
                <a:latin typeface="Helvetica" panose="020B0604020202020204" pitchFamily="34" charset="0"/>
              </a:rPr>
              <a:t>stopped muons. </a:t>
            </a:r>
            <a:endParaRPr lang="en-US" altLang="en-US" baseline="30000" dirty="0">
              <a:solidFill>
                <a:schemeClr val="tx1"/>
              </a:solidFill>
              <a:latin typeface="Helvetica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Backgrounds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D36671-1DE9-4C47-877E-C039EBE79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146" y="1991179"/>
            <a:ext cx="7744807" cy="3790784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080369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8/2022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 Group - Mu2e - NuFact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804DF-0B78-4CB8-B0BD-49D59D30171B}" type="slidenum">
              <a:rPr lang="en-US" altLang="en-US" smtClean="0"/>
              <a:pPr/>
              <a:t>51</a:t>
            </a:fld>
            <a:endParaRPr lang="en-US" alt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Tracker Performance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1349277"/>
            <a:ext cx="3894221" cy="4573848"/>
          </a:xfrm>
        </p:spPr>
        <p:txBody>
          <a:bodyPr/>
          <a:lstStyle/>
          <a:p>
            <a:r>
              <a:rPr lang="en-US" altLang="en-US" dirty="0">
                <a:latin typeface="Helvetica" panose="020B0604020202020204" pitchFamily="34" charset="0"/>
              </a:rPr>
              <a:t>Meets all physics requirements</a:t>
            </a:r>
          </a:p>
          <a:p>
            <a:r>
              <a:rPr lang="en-US" altLang="en-US" dirty="0">
                <a:latin typeface="Helvetica" panose="020B0604020202020204" pitchFamily="34" charset="0"/>
              </a:rPr>
              <a:t>Total efficiency 9.2%</a:t>
            </a:r>
          </a:p>
          <a:p>
            <a:pPr lvl="1"/>
            <a:r>
              <a:rPr lang="en-US" altLang="en-US" dirty="0">
                <a:latin typeface="Helvetica" panose="020B0604020202020204" pitchFamily="34" charset="0"/>
              </a:rPr>
              <a:t> mostly acceptance</a:t>
            </a:r>
          </a:p>
          <a:p>
            <a:r>
              <a:rPr lang="en-US" altLang="en-US" dirty="0">
                <a:latin typeface="Helvetica" panose="020B0604020202020204" pitchFamily="34" charset="0"/>
              </a:rPr>
              <a:t>Resolution ~120 </a:t>
            </a:r>
            <a:r>
              <a:rPr lang="en-US" altLang="en-US" dirty="0" err="1">
                <a:latin typeface="Helvetica" panose="020B0604020202020204" pitchFamily="34" charset="0"/>
              </a:rPr>
              <a:t>keV</a:t>
            </a:r>
            <a:endParaRPr lang="en-US" altLang="en-US" dirty="0">
              <a:latin typeface="Helvetica" panose="020B0604020202020204" pitchFamily="34" charset="0"/>
            </a:endParaRPr>
          </a:p>
          <a:p>
            <a:r>
              <a:rPr lang="en-US" altLang="en-US" dirty="0">
                <a:latin typeface="Helvetica" panose="020B0604020202020204" pitchFamily="34" charset="0"/>
              </a:rPr>
              <a:t>Robust against rate increases </a:t>
            </a:r>
          </a:p>
          <a:p>
            <a:r>
              <a:rPr lang="en-US" altLang="en-US" dirty="0">
                <a:latin typeface="Helvetica" panose="020B0604020202020204" pitchFamily="34" charset="0"/>
              </a:rPr>
              <a:t>Low end is energy loss (lowers efficiency)</a:t>
            </a:r>
          </a:p>
          <a:p>
            <a:r>
              <a:rPr lang="en-US" altLang="en-US" dirty="0">
                <a:latin typeface="Helvetica" panose="020B0604020202020204" pitchFamily="34" charset="0"/>
              </a:rPr>
              <a:t>High end tail smears DIO into signal region</a:t>
            </a:r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122821" y="1304270"/>
            <a:ext cx="4931315" cy="4760779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73761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8/2022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C. Group - Mu2e - NuFact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804DF-0B78-4CB8-B0BD-49D59D30171B}" type="slidenum">
              <a:rPr lang="en-US" altLang="en-US" smtClean="0"/>
              <a:pPr/>
              <a:t>52</a:t>
            </a:fld>
            <a:endParaRPr lang="en-US" alt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Why this Experiment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1" y="1043047"/>
            <a:ext cx="2479177" cy="3392444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>
                <a:latin typeface="Helvetica" panose="020B0604020202020204" pitchFamily="34" charset="0"/>
              </a:rPr>
              <a:t>It can happen in </a:t>
            </a:r>
            <a:r>
              <a:rPr lang="en-US" altLang="en-US" b="1" dirty="0">
                <a:latin typeface="Helvetica" panose="020B0604020202020204" pitchFamily="34" charset="0"/>
              </a:rPr>
              <a:t>many</a:t>
            </a:r>
            <a:r>
              <a:rPr lang="en-US" altLang="en-US" dirty="0">
                <a:latin typeface="Helvetica" panose="020B0604020202020204" pitchFamily="34" charset="0"/>
              </a:rPr>
              <a:t> New Physics scenarios</a:t>
            </a:r>
          </a:p>
        </p:txBody>
      </p:sp>
      <p:grpSp>
        <p:nvGrpSpPr>
          <p:cNvPr id="9" name="Group 10"/>
          <p:cNvGrpSpPr/>
          <p:nvPr/>
        </p:nvGrpSpPr>
        <p:grpSpPr>
          <a:xfrm>
            <a:off x="2823226" y="1087491"/>
            <a:ext cx="6320772" cy="5231263"/>
            <a:chOff x="2241919" y="1159528"/>
            <a:chExt cx="4878492" cy="4480277"/>
          </a:xfrm>
        </p:grpSpPr>
        <p:pic>
          <p:nvPicPr>
            <p:cNvPr id="10" name="Picture 9" descr="Comparison-arxiv0909-1333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41920" y="1332352"/>
              <a:ext cx="4509161" cy="430745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 rot="5400000">
              <a:off x="6081372" y="4600766"/>
              <a:ext cx="1708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</a:rPr>
                <a:t>arXiv:0909.1333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41919" y="1159528"/>
              <a:ext cx="450916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W. </a:t>
              </a:r>
              <a:r>
                <a:rPr lang="en-US" sz="1200" dirty="0" err="1"/>
                <a:t>Altmannshofer</a:t>
              </a:r>
              <a:r>
                <a:rPr lang="en-US" sz="1200" dirty="0"/>
                <a:t>, </a:t>
              </a:r>
              <a:r>
                <a:rPr lang="en-US" sz="1200" dirty="0" err="1"/>
                <a:t>A.J.Buras</a:t>
              </a:r>
              <a:r>
                <a:rPr lang="en-US" sz="1200" dirty="0"/>
                <a:t>, </a:t>
              </a:r>
              <a:r>
                <a:rPr lang="en-US" sz="1200" dirty="0" err="1"/>
                <a:t>S.Gori</a:t>
              </a:r>
              <a:r>
                <a:rPr lang="en-US" sz="1200" dirty="0"/>
                <a:t>, </a:t>
              </a:r>
              <a:r>
                <a:rPr lang="en-US" sz="1200" dirty="0" err="1"/>
                <a:t>P.Paradisi</a:t>
              </a:r>
              <a:r>
                <a:rPr lang="en-US" sz="1200" dirty="0"/>
                <a:t>, </a:t>
              </a:r>
              <a:r>
                <a:rPr lang="en-US" sz="1200" dirty="0" err="1"/>
                <a:t>D.M.Straub</a:t>
              </a:r>
              <a:endParaRPr lang="en-US" sz="1200" dirty="0"/>
            </a:p>
          </p:txBody>
        </p:sp>
      </p:grpSp>
      <p:sp>
        <p:nvSpPr>
          <p:cNvPr id="13" name="Rectangle 12"/>
          <p:cNvSpPr/>
          <p:nvPr/>
        </p:nvSpPr>
        <p:spPr>
          <a:xfrm flipV="1">
            <a:off x="4284195" y="4799186"/>
            <a:ext cx="4337072" cy="182096"/>
          </a:xfrm>
          <a:prstGeom prst="rect">
            <a:avLst/>
          </a:prstGeom>
          <a:noFill/>
          <a:ln w="4445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505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a muon?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940" y="861647"/>
            <a:ext cx="8542750" cy="5317271"/>
          </a:xfrm>
        </p:spPr>
        <p:txBody>
          <a:bodyPr>
            <a:normAutofit/>
          </a:bodyPr>
          <a:lstStyle/>
          <a:p>
            <a:r>
              <a:rPr lang="en-US" u="sng" dirty="0" err="1"/>
              <a:t>Pontecorvo</a:t>
            </a:r>
            <a:r>
              <a:rPr lang="en-US" dirty="0"/>
              <a:t> (1947) suggested that the muon may have been some kind of “isomer” of the electron.</a:t>
            </a:r>
          </a:p>
          <a:p>
            <a:pPr lvl="1"/>
            <a:r>
              <a:rPr lang="en-US" dirty="0"/>
              <a:t>If so, he suggested you would see the decay </a:t>
            </a:r>
            <a:r>
              <a:rPr lang="en-US" dirty="0" err="1"/>
              <a:t>μ</a:t>
            </a:r>
            <a:r>
              <a:rPr lang="en-US" dirty="0" err="1">
                <a:latin typeface="ＭＳ ゴシック"/>
                <a:ea typeface="ＭＳ ゴシック"/>
                <a:cs typeface="ＭＳ ゴシック"/>
                <a:sym typeface="Wingdings"/>
              </a:rPr>
              <a:t></a:t>
            </a:r>
            <a:r>
              <a:rPr lang="en-US" dirty="0" err="1">
                <a:latin typeface="ＭＳ ゴシック"/>
                <a:ea typeface="ＭＳ ゴシック"/>
                <a:cs typeface="ＭＳ ゴシック"/>
              </a:rPr>
              <a:t>eγ</a:t>
            </a:r>
            <a:r>
              <a:rPr lang="en-US" dirty="0">
                <a:ea typeface="ＭＳ ゴシック"/>
                <a:cs typeface="ＭＳ ゴシック"/>
              </a:rPr>
              <a:t>.</a:t>
            </a:r>
          </a:p>
          <a:p>
            <a:pPr lvl="1"/>
            <a:r>
              <a:rPr lang="en-US" dirty="0">
                <a:ea typeface="ＭＳ ゴシック"/>
                <a:cs typeface="ＭＳ ゴシック"/>
              </a:rPr>
              <a:t>He and </a:t>
            </a:r>
            <a:r>
              <a:rPr lang="en-US" u="sng" dirty="0">
                <a:ea typeface="ＭＳ ゴシック"/>
                <a:cs typeface="ＭＳ ゴシック"/>
              </a:rPr>
              <a:t>Hincks</a:t>
            </a:r>
            <a:r>
              <a:rPr lang="en-US" dirty="0">
                <a:ea typeface="ＭＳ ゴシック"/>
                <a:cs typeface="ＭＳ ゴシック"/>
              </a:rPr>
              <a:t> performed the first search for </a:t>
            </a:r>
            <a:r>
              <a:rPr lang="en-US" dirty="0" err="1"/>
              <a:t>μ</a:t>
            </a:r>
            <a:r>
              <a:rPr lang="en-US" dirty="0" err="1">
                <a:latin typeface="ＭＳ ゴシック"/>
                <a:ea typeface="ＭＳ ゴシック"/>
                <a:cs typeface="ＭＳ ゴシック"/>
                <a:sym typeface="Wingdings"/>
              </a:rPr>
              <a:t></a:t>
            </a:r>
            <a:r>
              <a:rPr lang="en-US" dirty="0" err="1">
                <a:latin typeface="ＭＳ ゴシック"/>
                <a:ea typeface="ＭＳ ゴシック"/>
                <a:cs typeface="ＭＳ ゴシック"/>
              </a:rPr>
              <a:t>eγ</a:t>
            </a:r>
            <a:r>
              <a:rPr lang="en-US" dirty="0" err="1">
                <a:latin typeface="+mj-lt"/>
                <a:ea typeface="ＭＳ ゴシック"/>
                <a:cs typeface="ＭＳ ゴシック"/>
              </a:rPr>
              <a:t>in</a:t>
            </a:r>
            <a:r>
              <a:rPr lang="en-US" dirty="0">
                <a:latin typeface="+mj-lt"/>
                <a:ea typeface="ＭＳ ゴシック"/>
                <a:cs typeface="ＭＳ ゴシック"/>
              </a:rPr>
              <a:t> 1948.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Group - Mu2e - NuFact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C4739-AB6F-8A41-A55F-00A55BA3253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946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a muon?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940" y="861647"/>
            <a:ext cx="8542750" cy="5317271"/>
          </a:xfrm>
        </p:spPr>
        <p:txBody>
          <a:bodyPr>
            <a:normAutofit/>
          </a:bodyPr>
          <a:lstStyle/>
          <a:p>
            <a:r>
              <a:rPr lang="en-US" u="sng" dirty="0" err="1"/>
              <a:t>Pontecorvo</a:t>
            </a:r>
            <a:r>
              <a:rPr lang="en-US" dirty="0"/>
              <a:t> (1947) suggested that the muon may have been some kind of “isomer” of the electron.</a:t>
            </a:r>
          </a:p>
          <a:p>
            <a:pPr lvl="1"/>
            <a:r>
              <a:rPr lang="en-US" dirty="0"/>
              <a:t>If so, he suggested you would see the decay </a:t>
            </a:r>
            <a:r>
              <a:rPr lang="en-US" dirty="0" err="1"/>
              <a:t>μ</a:t>
            </a:r>
            <a:r>
              <a:rPr lang="en-US" dirty="0" err="1">
                <a:latin typeface="ＭＳ ゴシック"/>
                <a:ea typeface="ＭＳ ゴシック"/>
                <a:cs typeface="ＭＳ ゴシック"/>
                <a:sym typeface="Wingdings"/>
              </a:rPr>
              <a:t></a:t>
            </a:r>
            <a:r>
              <a:rPr lang="en-US" dirty="0" err="1">
                <a:latin typeface="ＭＳ ゴシック"/>
                <a:ea typeface="ＭＳ ゴシック"/>
                <a:cs typeface="ＭＳ ゴシック"/>
              </a:rPr>
              <a:t>eγ</a:t>
            </a:r>
            <a:r>
              <a:rPr lang="en-US" dirty="0">
                <a:ea typeface="ＭＳ ゴシック"/>
                <a:cs typeface="ＭＳ ゴシック"/>
              </a:rPr>
              <a:t>.</a:t>
            </a:r>
          </a:p>
          <a:p>
            <a:pPr lvl="1"/>
            <a:r>
              <a:rPr lang="en-US" dirty="0">
                <a:ea typeface="ＭＳ ゴシック"/>
                <a:cs typeface="ＭＳ ゴシック"/>
              </a:rPr>
              <a:t>He and </a:t>
            </a:r>
            <a:r>
              <a:rPr lang="en-US" u="sng" dirty="0">
                <a:ea typeface="ＭＳ ゴシック"/>
                <a:cs typeface="ＭＳ ゴシック"/>
              </a:rPr>
              <a:t>Hincks</a:t>
            </a:r>
            <a:r>
              <a:rPr lang="en-US" dirty="0">
                <a:ea typeface="ＭＳ ゴシック"/>
                <a:cs typeface="ＭＳ ゴシック"/>
              </a:rPr>
              <a:t> performed the first search for </a:t>
            </a:r>
            <a:r>
              <a:rPr lang="en-US" dirty="0" err="1"/>
              <a:t>μ</a:t>
            </a:r>
            <a:r>
              <a:rPr lang="en-US" dirty="0" err="1">
                <a:latin typeface="ＭＳ ゴシック"/>
                <a:ea typeface="ＭＳ ゴシック"/>
                <a:cs typeface="ＭＳ ゴシック"/>
                <a:sym typeface="Wingdings"/>
              </a:rPr>
              <a:t></a:t>
            </a:r>
            <a:r>
              <a:rPr lang="en-US" dirty="0" err="1">
                <a:latin typeface="ＭＳ ゴシック"/>
                <a:ea typeface="ＭＳ ゴシック"/>
                <a:cs typeface="ＭＳ ゴシック"/>
              </a:rPr>
              <a:t>eγ</a:t>
            </a:r>
            <a:r>
              <a:rPr lang="en-US" dirty="0" err="1">
                <a:latin typeface="+mj-lt"/>
                <a:ea typeface="ＭＳ ゴシック"/>
                <a:cs typeface="ＭＳ ゴシック"/>
              </a:rPr>
              <a:t>in</a:t>
            </a:r>
            <a:r>
              <a:rPr lang="en-US" dirty="0">
                <a:latin typeface="+mj-lt"/>
                <a:ea typeface="ＭＳ ゴシック"/>
                <a:cs typeface="ＭＳ ゴシック"/>
              </a:rPr>
              <a:t> 1948.</a:t>
            </a:r>
          </a:p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ＭＳ ゴシック"/>
                <a:cs typeface="ＭＳ ゴシック"/>
              </a:rPr>
              <a:t>By 1950, it was clear that this decay did not occur at the percent level (&lt;10</a:t>
            </a:r>
            <a:r>
              <a:rPr lang="en-US" b="1" baseline="30000" dirty="0">
                <a:solidFill>
                  <a:schemeClr val="accent1">
                    <a:lumMod val="50000"/>
                  </a:schemeClr>
                </a:solidFill>
                <a:latin typeface="+mj-lt"/>
                <a:ea typeface="ＭＳ ゴシック"/>
                <a:cs typeface="ＭＳ ゴシック"/>
              </a:rPr>
              <a:t>-2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ＭＳ ゴシック"/>
                <a:cs typeface="ＭＳ ゴシック"/>
              </a:rPr>
              <a:t>).  Lepton flavor matters!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Group - Mu2e - NuFact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C4739-AB6F-8A41-A55F-00A55BA3253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931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a muon?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940" y="861647"/>
            <a:ext cx="8542750" cy="5317271"/>
          </a:xfrm>
        </p:spPr>
        <p:txBody>
          <a:bodyPr>
            <a:normAutofit/>
          </a:bodyPr>
          <a:lstStyle/>
          <a:p>
            <a:r>
              <a:rPr lang="en-US" u="sng" dirty="0" err="1"/>
              <a:t>Pontecorvo</a:t>
            </a:r>
            <a:r>
              <a:rPr lang="en-US" dirty="0"/>
              <a:t> (1947) suggested that the muon may have been some kind of “isomer” of the electron.</a:t>
            </a:r>
          </a:p>
          <a:p>
            <a:pPr lvl="1"/>
            <a:r>
              <a:rPr lang="en-US" dirty="0"/>
              <a:t>If so, he suggested you would see the decay </a:t>
            </a:r>
            <a:r>
              <a:rPr lang="en-US" dirty="0" err="1"/>
              <a:t>μ</a:t>
            </a:r>
            <a:r>
              <a:rPr lang="en-US" dirty="0" err="1">
                <a:latin typeface="ＭＳ ゴシック"/>
                <a:ea typeface="ＭＳ ゴシック"/>
                <a:cs typeface="ＭＳ ゴシック"/>
                <a:sym typeface="Wingdings"/>
              </a:rPr>
              <a:t></a:t>
            </a:r>
            <a:r>
              <a:rPr lang="en-US" dirty="0" err="1">
                <a:latin typeface="ＭＳ ゴシック"/>
                <a:ea typeface="ＭＳ ゴシック"/>
                <a:cs typeface="ＭＳ ゴシック"/>
              </a:rPr>
              <a:t>eγ</a:t>
            </a:r>
            <a:r>
              <a:rPr lang="en-US" dirty="0">
                <a:ea typeface="ＭＳ ゴシック"/>
                <a:cs typeface="ＭＳ ゴシック"/>
              </a:rPr>
              <a:t>.</a:t>
            </a:r>
          </a:p>
          <a:p>
            <a:pPr lvl="1"/>
            <a:r>
              <a:rPr lang="en-US" dirty="0">
                <a:ea typeface="ＭＳ ゴシック"/>
                <a:cs typeface="ＭＳ ゴシック"/>
              </a:rPr>
              <a:t>He and </a:t>
            </a:r>
            <a:r>
              <a:rPr lang="en-US" u="sng" dirty="0">
                <a:ea typeface="ＭＳ ゴシック"/>
                <a:cs typeface="ＭＳ ゴシック"/>
              </a:rPr>
              <a:t>Hincks</a:t>
            </a:r>
            <a:r>
              <a:rPr lang="en-US" dirty="0">
                <a:ea typeface="ＭＳ ゴシック"/>
                <a:cs typeface="ＭＳ ゴシック"/>
              </a:rPr>
              <a:t> performed the first search for </a:t>
            </a:r>
            <a:r>
              <a:rPr lang="en-US" dirty="0" err="1"/>
              <a:t>μ</a:t>
            </a:r>
            <a:r>
              <a:rPr lang="en-US" dirty="0" err="1">
                <a:latin typeface="ＭＳ ゴシック"/>
                <a:ea typeface="ＭＳ ゴシック"/>
                <a:cs typeface="ＭＳ ゴシック"/>
                <a:sym typeface="Wingdings"/>
              </a:rPr>
              <a:t></a:t>
            </a:r>
            <a:r>
              <a:rPr lang="en-US" dirty="0" err="1">
                <a:latin typeface="ＭＳ ゴシック"/>
                <a:ea typeface="ＭＳ ゴシック"/>
                <a:cs typeface="ＭＳ ゴシック"/>
              </a:rPr>
              <a:t>eγ</a:t>
            </a:r>
            <a:r>
              <a:rPr lang="en-US" dirty="0" err="1">
                <a:latin typeface="+mj-lt"/>
                <a:ea typeface="ＭＳ ゴシック"/>
                <a:cs typeface="ＭＳ ゴシック"/>
              </a:rPr>
              <a:t>in</a:t>
            </a:r>
            <a:r>
              <a:rPr lang="en-US" dirty="0">
                <a:latin typeface="+mj-lt"/>
                <a:ea typeface="ＭＳ ゴシック"/>
                <a:cs typeface="ＭＳ ゴシック"/>
              </a:rPr>
              <a:t> 1948.</a:t>
            </a:r>
          </a:p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ＭＳ ゴシック"/>
                <a:cs typeface="ＭＳ ゴシック"/>
              </a:rPr>
              <a:t>By 1950, it was clear that this decay did not occur at the percent level (&lt;10</a:t>
            </a:r>
            <a:r>
              <a:rPr lang="en-US" b="1" baseline="30000" dirty="0">
                <a:solidFill>
                  <a:schemeClr val="accent1">
                    <a:lumMod val="50000"/>
                  </a:schemeClr>
                </a:solidFill>
                <a:latin typeface="+mj-lt"/>
                <a:ea typeface="ＭＳ ゴシック"/>
                <a:cs typeface="ＭＳ ゴシック"/>
              </a:rPr>
              <a:t>-2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ＭＳ ゴシック"/>
                <a:cs typeface="ＭＳ ゴシック"/>
              </a:rPr>
              <a:t>).  Lepton flavor matters!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Group - Mu2e - NuFact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C4739-AB6F-8A41-A55F-00A55BA32535}" type="slidenum">
              <a:rPr lang="en-US" smtClean="0"/>
              <a:t>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6A905A-36B3-8D4E-8D89-47B1A77932FB}"/>
              </a:ext>
            </a:extLst>
          </p:cNvPr>
          <p:cNvSpPr/>
          <p:nvPr/>
        </p:nvSpPr>
        <p:spPr>
          <a:xfrm>
            <a:off x="2702790" y="4978399"/>
            <a:ext cx="5702300" cy="144087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The birth of charge lepton flavor conservation!</a:t>
            </a:r>
          </a:p>
        </p:txBody>
      </p:sp>
    </p:spTree>
    <p:extLst>
      <p:ext uri="{BB962C8B-B14F-4D97-AF65-F5344CB8AC3E}">
        <p14:creationId xmlns:p14="http://schemas.microsoft.com/office/powerpoint/2010/main" val="1041748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History of CLFV Searches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4B886AB-62AA-9146-8262-0164ABF5E8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97798" y="951591"/>
            <a:ext cx="7629835" cy="5181292"/>
          </a:xfr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C. Group - Mu2e - NuFact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C4739-AB6F-8A41-A55F-00A55BA32535}" type="slidenum">
              <a:rPr lang="en-US" smtClean="0"/>
              <a:t>9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F1083F-4EC7-1B40-A2EC-48E66109B75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1949" y="3811391"/>
            <a:ext cx="2490461" cy="15873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FC414AF-4642-4048-8EA5-279D5E49D622}"/>
              </a:ext>
            </a:extLst>
          </p:cNvPr>
          <p:cNvSpPr txBox="1"/>
          <p:nvPr/>
        </p:nvSpPr>
        <p:spPr>
          <a:xfrm>
            <a:off x="5500794" y="6132883"/>
            <a:ext cx="3089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MEGA, MEG (PSI), and others…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B53B43-D5DA-DD46-A43A-69F1BA3EB40B}"/>
              </a:ext>
            </a:extLst>
          </p:cNvPr>
          <p:cNvSpPr txBox="1"/>
          <p:nvPr/>
        </p:nvSpPr>
        <p:spPr>
          <a:xfrm>
            <a:off x="2181185" y="1528458"/>
            <a:ext cx="1886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Cosmic ray muons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83510C-8379-C142-BB66-27AB98320DF9}"/>
              </a:ext>
            </a:extLst>
          </p:cNvPr>
          <p:cNvSpPr txBox="1"/>
          <p:nvPr/>
        </p:nvSpPr>
        <p:spPr>
          <a:xfrm>
            <a:off x="3786302" y="2892631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Muon beams</a:t>
            </a:r>
          </a:p>
        </p:txBody>
      </p:sp>
    </p:spTree>
    <p:extLst>
      <p:ext uri="{BB962C8B-B14F-4D97-AF65-F5344CB8AC3E}">
        <p14:creationId xmlns:p14="http://schemas.microsoft.com/office/powerpoint/2010/main" val="1017583492"/>
      </p:ext>
    </p:extLst>
  </p:cSld>
  <p:clrMapOvr>
    <a:masterClrMapping/>
  </p:clrMapOvr>
</p:sld>
</file>

<file path=ppt/theme/theme1.xml><?xml version="1.0" encoding="utf-8"?>
<a:theme xmlns:a="http://schemas.openxmlformats.org/drawingml/2006/main" name="MyFermi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tailEnd type="arrow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91453</TotalTime>
  <Words>2750</Words>
  <Application>Microsoft Macintosh PowerPoint</Application>
  <PresentationFormat>On-screen Show (4:3)</PresentationFormat>
  <Paragraphs>549</Paragraphs>
  <Slides>52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8" baseType="lpstr">
      <vt:lpstr>ＭＳ ゴシック</vt:lpstr>
      <vt:lpstr>MS Mincho</vt:lpstr>
      <vt:lpstr>MS PGothic</vt:lpstr>
      <vt:lpstr>MS PGothic</vt:lpstr>
      <vt:lpstr>Arial</vt:lpstr>
      <vt:lpstr>Arial Black</vt:lpstr>
      <vt:lpstr>Arial Italic</vt:lpstr>
      <vt:lpstr>Calibri</vt:lpstr>
      <vt:lpstr>Century Gothic</vt:lpstr>
      <vt:lpstr>Helvetica</vt:lpstr>
      <vt:lpstr>Mangal</vt:lpstr>
      <vt:lpstr>Symbol</vt:lpstr>
      <vt:lpstr>Wingdings</vt:lpstr>
      <vt:lpstr>Wingdings 2</vt:lpstr>
      <vt:lpstr>MyFermiTemplate</vt:lpstr>
      <vt:lpstr>Equation</vt:lpstr>
      <vt:lpstr>The Mu2e Experiment at Fermilab </vt:lpstr>
      <vt:lpstr>Where is the new physics?</vt:lpstr>
      <vt:lpstr>Where is the new physics?</vt:lpstr>
      <vt:lpstr>What is a muon?</vt:lpstr>
      <vt:lpstr>What is a muon?</vt:lpstr>
      <vt:lpstr>What is a muon?</vt:lpstr>
      <vt:lpstr>What is a muon?</vt:lpstr>
      <vt:lpstr>What is a muon?</vt:lpstr>
      <vt:lpstr>History of CLFV Searches</vt:lpstr>
      <vt:lpstr>History of CLFV Searches</vt:lpstr>
      <vt:lpstr>History of CLFV Searches</vt:lpstr>
      <vt:lpstr>History of CLFV Searches</vt:lpstr>
      <vt:lpstr>Future of CLFV Searches?</vt:lpstr>
      <vt:lpstr>Future of CLFV Searches!!!</vt:lpstr>
      <vt:lpstr>Charged Lepton Flavor Violation (CLFV)</vt:lpstr>
      <vt:lpstr>Searching for CLFV with  muon-to-electron conversion</vt:lpstr>
      <vt:lpstr>“New physics” may also provide  CLFV  signal at higher rate!</vt:lpstr>
      <vt:lpstr>Mu2e</vt:lpstr>
      <vt:lpstr>CLFV in μ+→e+γ and μ-N→e-N</vt:lpstr>
      <vt:lpstr>CLFV in μ+→e+γ and μ-N→e-N</vt:lpstr>
      <vt:lpstr>Mu2e Discovery Potential</vt:lpstr>
      <vt:lpstr>Experimental Signature</vt:lpstr>
      <vt:lpstr>Background Processes</vt:lpstr>
      <vt:lpstr>Background Processes</vt:lpstr>
      <vt:lpstr>The Mu2e Experiment</vt:lpstr>
      <vt:lpstr>The Mu2e Experiment</vt:lpstr>
      <vt:lpstr>The Mu2e Experiment</vt:lpstr>
      <vt:lpstr>The Mu2e Experiment</vt:lpstr>
      <vt:lpstr>The Mu2e Tracker</vt:lpstr>
      <vt:lpstr>The Mu2e Tracker</vt:lpstr>
      <vt:lpstr>The Mu2e Tracker</vt:lpstr>
      <vt:lpstr>The Mu2e Tracker Status</vt:lpstr>
      <vt:lpstr>The Mu2e Calorimeter</vt:lpstr>
      <vt:lpstr>Mu2e Calorimeter Status</vt:lpstr>
      <vt:lpstr>Mu2e Cosmic-Ray Veto</vt:lpstr>
      <vt:lpstr>Mu2e Cosmic-Ray Veto</vt:lpstr>
      <vt:lpstr>The Mu2e CRV Status</vt:lpstr>
      <vt:lpstr>CRV Summer 2022</vt:lpstr>
      <vt:lpstr>Other Recent Achivements…</vt:lpstr>
      <vt:lpstr>Sensitivity Goal</vt:lpstr>
      <vt:lpstr>How to get 4 orders of magnitude</vt:lpstr>
      <vt:lpstr>How to get 4 orders of magnitude</vt:lpstr>
      <vt:lpstr>Run 1 Sensitivity Estimate</vt:lpstr>
      <vt:lpstr> Mu2e Timeline</vt:lpstr>
      <vt:lpstr>The Mu2e Collaboration</vt:lpstr>
      <vt:lpstr>Additional information</vt:lpstr>
      <vt:lpstr>Summary</vt:lpstr>
      <vt:lpstr>PowerPoint Presentation</vt:lpstr>
      <vt:lpstr>Run 1 Sensitivity Estimate</vt:lpstr>
      <vt:lpstr>Backgrounds</vt:lpstr>
      <vt:lpstr>Tracker Performance</vt:lpstr>
      <vt:lpstr>Why this Experiment</vt:lpstr>
    </vt:vector>
  </TitlesOfParts>
  <Company>Fermilab - CDF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Race for the Higgs Boson (A Tevatron Perspective)</dc:title>
  <dc:creator>Robert Group</dc:creator>
  <cp:lastModifiedBy>Group, Robert Craig (rcg6p)</cp:lastModifiedBy>
  <cp:revision>241</cp:revision>
  <cp:lastPrinted>2022-07-20T17:15:58Z</cp:lastPrinted>
  <dcterms:created xsi:type="dcterms:W3CDTF">2011-04-07T20:12:13Z</dcterms:created>
  <dcterms:modified xsi:type="dcterms:W3CDTF">2022-08-01T22:47:00Z</dcterms:modified>
</cp:coreProperties>
</file>