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7" r:id="rId12"/>
    <p:sldId id="264" r:id="rId13"/>
  </p:sldIdLst>
  <p:sldSz cx="10080625" cy="5670550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B1"/>
    <a:srgbClr val="5C7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8" autoAdjust="0"/>
    <p:restoredTop sz="86441" autoAdjust="0"/>
  </p:normalViewPr>
  <p:slideViewPr>
    <p:cSldViewPr snapToGrid="0">
      <p:cViewPr>
        <p:scale>
          <a:sx n="70" d="100"/>
          <a:sy n="70" d="100"/>
        </p:scale>
        <p:origin x="304" y="32"/>
      </p:cViewPr>
      <p:guideLst/>
    </p:cSldViewPr>
  </p:slideViewPr>
  <p:outlineViewPr>
    <p:cViewPr>
      <p:scale>
        <a:sx n="33" d="100"/>
        <a:sy n="33" d="100"/>
      </p:scale>
      <p:origin x="0" y="-1177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8BFB6556-88BE-42E8-8516-6F2FE62632A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90400" y="587520"/>
            <a:ext cx="8961120" cy="77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A</a:t>
            </a:r>
            <a:r>
              <a:rPr lang="en-US" sz="3200" b="0" strike="noStrike" spc="-1" dirty="0">
                <a:latin typeface="Arial"/>
              </a:rPr>
              <a:t> low energy </a:t>
            </a:r>
            <a:r>
              <a:rPr lang="en-US" sz="3200" b="0" strike="noStrike" spc="-1" dirty="0" err="1">
                <a:latin typeface="Arial"/>
              </a:rPr>
              <a:t>nuSTORM</a:t>
            </a:r>
            <a:r>
              <a:rPr lang="en-US" sz="3200" b="0" strike="noStrike" spc="-1" dirty="0">
                <a:latin typeface="Arial"/>
              </a:rPr>
              <a:t> facility at ESS</a:t>
            </a:r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730080" y="1640160"/>
            <a:ext cx="3456720" cy="2913840"/>
          </a:xfrm>
          <a:prstGeom prst="rect">
            <a:avLst/>
          </a:prstGeom>
          <a:ln w="76320">
            <a:solidFill>
              <a:srgbClr val="EEEEEE"/>
            </a:solidFill>
            <a:round/>
          </a:ln>
        </p:spPr>
      </p:pic>
      <p:pic>
        <p:nvPicPr>
          <p:cNvPr id="43" name="Picture 42"/>
          <p:cNvPicPr/>
          <p:nvPr/>
        </p:nvPicPr>
        <p:blipFill>
          <a:blip r:embed="rId3"/>
          <a:stretch/>
        </p:blipFill>
        <p:spPr>
          <a:xfrm>
            <a:off x="6858000" y="3831480"/>
            <a:ext cx="2743200" cy="74052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4"/>
          <a:stretch/>
        </p:blipFill>
        <p:spPr>
          <a:xfrm>
            <a:off x="4572000" y="4078080"/>
            <a:ext cx="1828800" cy="493920"/>
          </a:xfrm>
          <a:prstGeom prst="rect">
            <a:avLst/>
          </a:prstGeom>
          <a:ln>
            <a:noFill/>
          </a:ln>
        </p:spPr>
      </p:pic>
      <p:sp>
        <p:nvSpPr>
          <p:cNvPr id="45" name="TextShape 2"/>
          <p:cNvSpPr txBox="1"/>
          <p:nvPr/>
        </p:nvSpPr>
        <p:spPr>
          <a:xfrm>
            <a:off x="4663440" y="1839070"/>
            <a:ext cx="438912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Maja Olvegård, Uppsala University</a:t>
            </a:r>
          </a:p>
          <a:p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982B-AD64-4A2B-AE45-9BC08484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LEnuSTORM</a:t>
            </a:r>
            <a:r>
              <a:rPr lang="sv-SE" dirty="0"/>
              <a:t> in </a:t>
            </a:r>
            <a:r>
              <a:rPr lang="sv-SE" dirty="0" err="1"/>
              <a:t>ESSnuSB</a:t>
            </a:r>
            <a:r>
              <a:rPr lang="sv-SE" dirty="0"/>
              <a:t>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10F3-5F35-4D4D-AC5F-522B0110E58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8489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sv-SE" dirty="0"/>
              <a:t>169 man </a:t>
            </a:r>
            <a:r>
              <a:rPr lang="sv-SE" dirty="0" err="1"/>
              <a:t>months</a:t>
            </a:r>
            <a:r>
              <a:rPr lang="sv-SE" dirty="0"/>
              <a:t> over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years</a:t>
            </a:r>
            <a:endParaRPr lang="sv-SE" dirty="0"/>
          </a:p>
          <a:p>
            <a:pPr lvl="1">
              <a:lnSpc>
                <a:spcPct val="120000"/>
              </a:lnSpc>
              <a:spcAft>
                <a:spcPts val="100"/>
              </a:spcAft>
            </a:pPr>
            <a:r>
              <a:rPr lang="sv-SE" dirty="0" err="1"/>
              <a:t>Postdocs</a:t>
            </a:r>
            <a:r>
              <a:rPr lang="sv-SE" dirty="0"/>
              <a:t> at Uppsala, ESS and CERN</a:t>
            </a:r>
          </a:p>
          <a:p>
            <a:pPr lvl="1">
              <a:lnSpc>
                <a:spcPct val="120000"/>
              </a:lnSpc>
              <a:spcAft>
                <a:spcPts val="100"/>
              </a:spcAft>
            </a:pPr>
            <a:r>
              <a:rPr lang="sv-SE" dirty="0" err="1"/>
              <a:t>Phd</a:t>
            </a:r>
            <a:r>
              <a:rPr lang="sv-SE" dirty="0"/>
              <a:t> student in Uppsala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endParaRPr lang="sv-SE" dirty="0"/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sv-SE" dirty="0" err="1"/>
              <a:t>Objectives</a:t>
            </a:r>
            <a:r>
              <a:rPr lang="sv-SE" dirty="0"/>
              <a:t>:</a:t>
            </a:r>
          </a:p>
          <a:p>
            <a:pPr lvl="1" fontAlgn="base">
              <a:lnSpc>
                <a:spcPct val="120000"/>
              </a:lnSpc>
              <a:spcAft>
                <a:spcPts val="100"/>
              </a:spcAft>
            </a:pPr>
            <a:r>
              <a:rPr lang="en-GB" dirty="0"/>
              <a:t>Design a transfer line from the ESSνSB ring-to-switchyard transfer line to the </a:t>
            </a:r>
            <a:r>
              <a:rPr lang="en-GB" dirty="0" err="1"/>
              <a:t>LEnuSTORM</a:t>
            </a:r>
            <a:r>
              <a:rPr lang="en-GB" dirty="0"/>
              <a:t> target.</a:t>
            </a:r>
            <a:endParaRPr lang="sv-SE" dirty="0"/>
          </a:p>
          <a:p>
            <a:pPr lvl="1" fontAlgn="base">
              <a:lnSpc>
                <a:spcPct val="120000"/>
              </a:lnSpc>
              <a:spcAft>
                <a:spcPts val="100"/>
              </a:spcAft>
            </a:pPr>
            <a:r>
              <a:rPr lang="en-GB" dirty="0"/>
              <a:t>Design a transfer system from the initial collection and extraction behind the target station up to the injection point.</a:t>
            </a:r>
            <a:endParaRPr lang="sv-SE" dirty="0"/>
          </a:p>
          <a:p>
            <a:pPr lvl="1" fontAlgn="base">
              <a:lnSpc>
                <a:spcPct val="120000"/>
              </a:lnSpc>
              <a:spcAft>
                <a:spcPts val="100"/>
              </a:spcAft>
            </a:pPr>
            <a:r>
              <a:rPr lang="en-GB" dirty="0"/>
              <a:t>Design an injection scheme into the racetrack storage ring.</a:t>
            </a:r>
            <a:endParaRPr lang="sv-SE" dirty="0"/>
          </a:p>
          <a:p>
            <a:pPr lvl="1" fontAlgn="base">
              <a:lnSpc>
                <a:spcPct val="120000"/>
              </a:lnSpc>
              <a:spcAft>
                <a:spcPts val="100"/>
              </a:spcAft>
            </a:pPr>
            <a:r>
              <a:rPr lang="en-GB" dirty="0"/>
              <a:t>To make a conceptual design of a racetrack storage ring for low energy muons produced with a beam from the ESS </a:t>
            </a:r>
            <a:r>
              <a:rPr lang="en-GB" dirty="0" err="1"/>
              <a:t>linac</a:t>
            </a:r>
            <a:r>
              <a:rPr lang="en-GB" dirty="0"/>
              <a:t>.</a:t>
            </a:r>
            <a:endParaRPr lang="sv-SE" dirty="0"/>
          </a:p>
          <a:p>
            <a:pPr lvl="1">
              <a:lnSpc>
                <a:spcPct val="120000"/>
              </a:lnSpc>
              <a:spcAft>
                <a:spcPts val="100"/>
              </a:spcAft>
            </a:pPr>
            <a:r>
              <a:rPr lang="en-GB" dirty="0"/>
              <a:t>Reassess the design of the ESSνSB accelerator complex in view of </a:t>
            </a:r>
            <a:r>
              <a:rPr lang="en-GB" dirty="0" err="1"/>
              <a:t>LEnuSTORM</a:t>
            </a:r>
            <a:r>
              <a:rPr lang="en-GB" dirty="0"/>
              <a:t>.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416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90400" y="587520"/>
            <a:ext cx="4018176" cy="77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A</a:t>
            </a:r>
            <a:r>
              <a:rPr lang="en-US" sz="3200" b="0" strike="noStrike" spc="-1" dirty="0">
                <a:latin typeface="Arial"/>
              </a:rPr>
              <a:t> low energy </a:t>
            </a:r>
            <a:r>
              <a:rPr lang="en-US" sz="3200" b="0" strike="noStrike" spc="-1" dirty="0" err="1">
                <a:latin typeface="Arial"/>
              </a:rPr>
              <a:t>nuSTORM</a:t>
            </a:r>
            <a:r>
              <a:rPr lang="en-US" sz="3200" b="0" strike="noStrike" spc="-1" dirty="0">
                <a:latin typeface="Arial"/>
              </a:rPr>
              <a:t> facility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913" y="512352"/>
            <a:ext cx="5566000" cy="4692000"/>
          </a:xfrm>
          <a:prstGeom prst="rect">
            <a:avLst/>
          </a:prstGeom>
          <a:ln w="76320">
            <a:solidFill>
              <a:srgbClr val="EEEEEE"/>
            </a:solidFill>
            <a:round/>
          </a:ln>
        </p:spPr>
      </p:pic>
      <p:pic>
        <p:nvPicPr>
          <p:cNvPr id="43" name="Picture 42"/>
          <p:cNvPicPr/>
          <p:nvPr/>
        </p:nvPicPr>
        <p:blipFill>
          <a:blip r:embed="rId3"/>
          <a:stretch/>
        </p:blipFill>
        <p:spPr>
          <a:xfrm>
            <a:off x="6318504" y="466198"/>
            <a:ext cx="2743200" cy="74052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4"/>
          <a:stretch/>
        </p:blipFill>
        <p:spPr>
          <a:xfrm>
            <a:off x="6318504" y="4710432"/>
            <a:ext cx="1828800" cy="493920"/>
          </a:xfrm>
          <a:prstGeom prst="rect">
            <a:avLst/>
          </a:prstGeom>
          <a:ln>
            <a:noFill/>
          </a:ln>
        </p:spPr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A89F52CF-3771-4EF0-BD79-27F980AAAD76}"/>
              </a:ext>
            </a:extLst>
          </p:cNvPr>
          <p:cNvSpPr/>
          <p:nvPr/>
        </p:nvSpPr>
        <p:spPr>
          <a:xfrm>
            <a:off x="9209364" y="641001"/>
            <a:ext cx="378841" cy="390914"/>
          </a:xfrm>
          <a:prstGeom prst="plus">
            <a:avLst>
              <a:gd name="adj" fmla="val 39482"/>
            </a:avLst>
          </a:prstGeom>
          <a:solidFill>
            <a:srgbClr val="355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5700B-E7A5-4F90-A8FA-A15BF99D9841}"/>
              </a:ext>
            </a:extLst>
          </p:cNvPr>
          <p:cNvSpPr txBox="1"/>
          <p:nvPr/>
        </p:nvSpPr>
        <p:spPr>
          <a:xfrm>
            <a:off x="6318504" y="2615184"/>
            <a:ext cx="330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LEnuSTORM@ESS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83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/>
          <p:nvPr/>
        </p:nvPicPr>
        <p:blipFill>
          <a:blip r:embed="rId2"/>
          <a:srcRect l="16974" t="26387" r="7949" b="15213"/>
          <a:stretch/>
        </p:blipFill>
        <p:spPr>
          <a:xfrm>
            <a:off x="585000" y="1734840"/>
            <a:ext cx="4388760" cy="191988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509760" y="1313280"/>
            <a:ext cx="4572000" cy="2377440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4937760" y="1637280"/>
            <a:ext cx="4754880" cy="3535920"/>
          </a:xfrm>
          <a:prstGeom prst="rect">
            <a:avLst/>
          </a:prstGeom>
          <a:solidFill>
            <a:srgbClr val="FFFFFF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TextShape 3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Decay ring lattice: FFAG</a:t>
            </a:r>
          </a:p>
        </p:txBody>
      </p:sp>
      <p:sp>
        <p:nvSpPr>
          <p:cNvPr id="79" name="TextShape 4"/>
          <p:cNvSpPr txBox="1"/>
          <p:nvPr/>
        </p:nvSpPr>
        <p:spPr>
          <a:xfrm>
            <a:off x="280800" y="5203080"/>
            <a:ext cx="41148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latin typeface="Arial"/>
              </a:rPr>
              <a:t>J.-B. Lagrange et al., https://arxiv.org/pdf/1806.02172.pdf</a:t>
            </a:r>
          </a:p>
        </p:txBody>
      </p:sp>
      <p:sp>
        <p:nvSpPr>
          <p:cNvPr id="80" name="TextShape 5"/>
          <p:cNvSpPr txBox="1"/>
          <p:nvPr/>
        </p:nvSpPr>
        <p:spPr>
          <a:xfrm>
            <a:off x="513360" y="1352520"/>
            <a:ext cx="43884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0" strike="noStrike" spc="-1">
                <a:latin typeface="Arial"/>
              </a:rPr>
              <a:t>FFAG racetrack for nuSTORM at CERN</a:t>
            </a:r>
          </a:p>
        </p:txBody>
      </p:sp>
      <p:grpSp>
        <p:nvGrpSpPr>
          <p:cNvPr id="81" name="Group 6"/>
          <p:cNvGrpSpPr/>
          <p:nvPr/>
        </p:nvGrpSpPr>
        <p:grpSpPr>
          <a:xfrm>
            <a:off x="5062320" y="1660680"/>
            <a:ext cx="4590360" cy="3127320"/>
            <a:chOff x="5062320" y="1660680"/>
            <a:chExt cx="4590360" cy="3127320"/>
          </a:xfrm>
        </p:grpSpPr>
        <p:pic>
          <p:nvPicPr>
            <p:cNvPr id="82" name="Picture 81"/>
            <p:cNvPicPr/>
            <p:nvPr/>
          </p:nvPicPr>
          <p:blipFill>
            <a:blip r:embed="rId3"/>
            <a:srcRect l="34388" t="27325" r="25695" b="25907"/>
            <a:stretch/>
          </p:blipFill>
          <p:spPr>
            <a:xfrm>
              <a:off x="5062320" y="1660680"/>
              <a:ext cx="4590360" cy="3020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3" name="Line 7"/>
            <p:cNvSpPr/>
            <p:nvPr/>
          </p:nvSpPr>
          <p:spPr>
            <a:xfrm>
              <a:off x="5792760" y="4788000"/>
              <a:ext cx="1043280" cy="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Line 8"/>
            <p:cNvSpPr/>
            <p:nvPr/>
          </p:nvSpPr>
          <p:spPr>
            <a:xfrm>
              <a:off x="7928640" y="4788000"/>
              <a:ext cx="1043280" cy="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Line 9"/>
            <p:cNvSpPr/>
            <p:nvPr/>
          </p:nvSpPr>
          <p:spPr>
            <a:xfrm>
              <a:off x="6860520" y="4788000"/>
              <a:ext cx="1043280" cy="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" name="TextShape 10"/>
          <p:cNvSpPr txBox="1"/>
          <p:nvPr/>
        </p:nvSpPr>
        <p:spPr>
          <a:xfrm>
            <a:off x="6979680" y="476280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arc</a:t>
            </a:r>
          </a:p>
        </p:txBody>
      </p:sp>
      <p:sp>
        <p:nvSpPr>
          <p:cNvPr id="87" name="TextShape 11"/>
          <p:cNvSpPr txBox="1"/>
          <p:nvPr/>
        </p:nvSpPr>
        <p:spPr>
          <a:xfrm>
            <a:off x="5971680" y="476280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s1</a:t>
            </a:r>
          </a:p>
        </p:txBody>
      </p:sp>
      <p:sp>
        <p:nvSpPr>
          <p:cNvPr id="88" name="TextShape 12"/>
          <p:cNvSpPr txBox="1"/>
          <p:nvPr/>
        </p:nvSpPr>
        <p:spPr>
          <a:xfrm>
            <a:off x="8095680" y="4762800"/>
            <a:ext cx="640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s2</a:t>
            </a:r>
          </a:p>
        </p:txBody>
      </p:sp>
      <p:sp>
        <p:nvSpPr>
          <p:cNvPr id="89" name="TextShape 13"/>
          <p:cNvSpPr txBox="1"/>
          <p:nvPr/>
        </p:nvSpPr>
        <p:spPr>
          <a:xfrm>
            <a:off x="2350098" y="2899324"/>
            <a:ext cx="36576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latin typeface="Arial"/>
              </a:rPr>
              <a:t>s1</a:t>
            </a:r>
          </a:p>
        </p:txBody>
      </p:sp>
      <p:sp>
        <p:nvSpPr>
          <p:cNvPr id="90" name="TextShape 14"/>
          <p:cNvSpPr txBox="1"/>
          <p:nvPr/>
        </p:nvSpPr>
        <p:spPr>
          <a:xfrm>
            <a:off x="2341220" y="2513538"/>
            <a:ext cx="36576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latin typeface="Arial"/>
              </a:rPr>
              <a:t>s2</a:t>
            </a:r>
          </a:p>
        </p:txBody>
      </p:sp>
      <p:sp>
        <p:nvSpPr>
          <p:cNvPr id="91" name="Line 15"/>
          <p:cNvSpPr/>
          <p:nvPr/>
        </p:nvSpPr>
        <p:spPr>
          <a:xfrm>
            <a:off x="2167822" y="2684880"/>
            <a:ext cx="0" cy="640080"/>
          </a:xfrm>
          <a:prstGeom prst="line">
            <a:avLst/>
          </a:prstGeom>
          <a:ln>
            <a:solidFill>
              <a:srgbClr val="000000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4109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/>
          <p:nvPr/>
        </p:nvPicPr>
        <p:blipFill>
          <a:blip r:embed="rId2"/>
          <a:srcRect l="25317" t="27325" r="22067" b="1946"/>
          <a:stretch/>
        </p:blipFill>
        <p:spPr>
          <a:xfrm>
            <a:off x="274680" y="1208520"/>
            <a:ext cx="5303160" cy="400968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nuSTORM at FNAL &amp; CERN</a:t>
            </a:r>
          </a:p>
        </p:txBody>
      </p:sp>
      <p:pic>
        <p:nvPicPr>
          <p:cNvPr id="58" name="Picture 57"/>
          <p:cNvPicPr/>
          <p:nvPr/>
        </p:nvPicPr>
        <p:blipFill>
          <a:blip r:embed="rId3"/>
          <a:srcRect l="6026" t="31948" r="3254" b="29116"/>
          <a:stretch/>
        </p:blipFill>
        <p:spPr>
          <a:xfrm>
            <a:off x="4389120" y="1227600"/>
            <a:ext cx="5303160" cy="12798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9" name="CustomShape 2"/>
          <p:cNvSpPr/>
          <p:nvPr/>
        </p:nvSpPr>
        <p:spPr>
          <a:xfrm>
            <a:off x="4425840" y="1227600"/>
            <a:ext cx="5230440" cy="1279800"/>
          </a:xfrm>
          <a:prstGeom prst="rect">
            <a:avLst/>
          </a:prstGeom>
          <a:noFill/>
          <a:ln w="1144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TextShape 3"/>
          <p:cNvSpPr txBox="1"/>
          <p:nvPr/>
        </p:nvSpPr>
        <p:spPr>
          <a:xfrm>
            <a:off x="4370760" y="2471400"/>
            <a:ext cx="5303520" cy="26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latin typeface="Arial"/>
              </a:rPr>
              <a:t>K. Long, https://indico.cern.ch/event/768000/contributions/3275092/</a:t>
            </a:r>
          </a:p>
        </p:txBody>
      </p:sp>
      <p:sp>
        <p:nvSpPr>
          <p:cNvPr id="61" name="TextShape 4"/>
          <p:cNvSpPr txBox="1"/>
          <p:nvPr/>
        </p:nvSpPr>
        <p:spPr>
          <a:xfrm>
            <a:off x="274320" y="5159520"/>
            <a:ext cx="6400800" cy="26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latin typeface="Arial"/>
              </a:rPr>
              <a:t>J.-P. Delahaye,  https://arxiv.org/abs/1308.0494</a:t>
            </a:r>
          </a:p>
        </p:txBody>
      </p:sp>
      <p:pic>
        <p:nvPicPr>
          <p:cNvPr id="62" name="Picture 61"/>
          <p:cNvPicPr/>
          <p:nvPr/>
        </p:nvPicPr>
        <p:blipFill>
          <a:blip r:embed="rId4"/>
          <a:stretch/>
        </p:blipFill>
        <p:spPr>
          <a:xfrm>
            <a:off x="365760" y="1353240"/>
            <a:ext cx="1828800" cy="36576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5"/>
          <a:stretch/>
        </p:blipFill>
        <p:spPr>
          <a:xfrm>
            <a:off x="9144000" y="2103120"/>
            <a:ext cx="585360" cy="5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188720" y="1280160"/>
            <a:ext cx="7680960" cy="3657600"/>
          </a:xfrm>
          <a:prstGeom prst="rect">
            <a:avLst/>
          </a:prstGeom>
          <a:solidFill>
            <a:srgbClr val="EEEEEE"/>
          </a:solidFill>
          <a:ln>
            <a:solidFill>
              <a:srgbClr val="DDD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TextShape 2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Decay ring for </a:t>
            </a:r>
            <a:r>
              <a:rPr lang="en-US" sz="4400" b="0" strike="noStrike" spc="-1" dirty="0" err="1">
                <a:latin typeface="Arial"/>
              </a:rPr>
              <a:t>nuSTORM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1598400" y="1512720"/>
            <a:ext cx="4114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  <a:ea typeface="Noto Sans CJK SC"/>
              </a:rPr>
              <a:t>nuSTORM </a:t>
            </a:r>
            <a:r>
              <a:rPr lang="en-US" sz="1800" b="0" strike="noStrike" spc="-1">
                <a:latin typeface="Arial"/>
              </a:rPr>
              <a:t>racetrack at FNAL:</a:t>
            </a:r>
          </a:p>
        </p:txBody>
      </p:sp>
      <p:sp>
        <p:nvSpPr>
          <p:cNvPr id="49" name="TextShape 4"/>
          <p:cNvSpPr txBox="1"/>
          <p:nvPr/>
        </p:nvSpPr>
        <p:spPr>
          <a:xfrm>
            <a:off x="2895840" y="4591440"/>
            <a:ext cx="566892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latin typeface="Arial"/>
              </a:rPr>
              <a:t>A. Liu et al., https://iopscience.iop.org/article/10.1088/1748-0221/12/07/P07018</a:t>
            </a:r>
          </a:p>
        </p:txBody>
      </p:sp>
      <p:pic>
        <p:nvPicPr>
          <p:cNvPr id="50" name="Picture 49"/>
          <p:cNvPicPr/>
          <p:nvPr/>
        </p:nvPicPr>
        <p:blipFill>
          <a:blip r:embed="rId2"/>
          <a:srcRect l="25335" t="43433" r="8441" b="8171"/>
          <a:stretch/>
        </p:blipFill>
        <p:spPr>
          <a:xfrm>
            <a:off x="1679400" y="1828800"/>
            <a:ext cx="6674760" cy="2742840"/>
          </a:xfrm>
          <a:prstGeom prst="rect">
            <a:avLst/>
          </a:prstGeom>
          <a:ln>
            <a:noFill/>
          </a:ln>
        </p:spPr>
      </p:pic>
      <p:sp>
        <p:nvSpPr>
          <p:cNvPr id="51" name="TextShape 5"/>
          <p:cNvSpPr txBox="1"/>
          <p:nvPr/>
        </p:nvSpPr>
        <p:spPr>
          <a:xfrm>
            <a:off x="7955280" y="3656520"/>
            <a:ext cx="1188720" cy="60228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FF"/>
                </a:solidFill>
                <a:latin typeface="Arial"/>
              </a:rPr>
              <a:t>Neutrino Detectors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2" name="TextShape 6"/>
          <p:cNvSpPr txBox="1"/>
          <p:nvPr/>
        </p:nvSpPr>
        <p:spPr>
          <a:xfrm>
            <a:off x="548640" y="3840480"/>
            <a:ext cx="2926080" cy="365760"/>
          </a:xfrm>
          <a:prstGeom prst="rect">
            <a:avLst/>
          </a:prstGeom>
          <a:solidFill>
            <a:srgbClr val="FFFFFF"/>
          </a:solidFill>
          <a:ln>
            <a:solidFill>
              <a:srgbClr val="00763B"/>
            </a:solidFill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763B"/>
                </a:solidFill>
                <a:latin typeface="Arial"/>
              </a:rPr>
              <a:t>Optical Correction Scheme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3" name="Line 7"/>
          <p:cNvSpPr/>
          <p:nvPr/>
        </p:nvSpPr>
        <p:spPr>
          <a:xfrm flipH="1">
            <a:off x="3108960" y="3566160"/>
            <a:ext cx="274320" cy="274320"/>
          </a:xfrm>
          <a:prstGeom prst="line">
            <a:avLst/>
          </a:prstGeom>
          <a:ln>
            <a:solidFill>
              <a:srgbClr val="00763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8"/>
          <p:cNvSpPr/>
          <p:nvPr/>
        </p:nvSpPr>
        <p:spPr>
          <a:xfrm>
            <a:off x="7004880" y="3438720"/>
            <a:ext cx="950400" cy="584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9"/>
          <p:cNvSpPr/>
          <p:nvPr/>
        </p:nvSpPr>
        <p:spPr>
          <a:xfrm>
            <a:off x="7688880" y="3474720"/>
            <a:ext cx="266400" cy="36576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199447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Decay ring: Important features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504000" y="1326600"/>
            <a:ext cx="9071640" cy="41178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Short arcs</a:t>
            </a:r>
          </a:p>
          <a:p>
            <a:pPr marL="864000" lvl="1" indent="-324000">
              <a:spcBef>
                <a:spcPts val="1134"/>
              </a:spcBef>
              <a:spcAft>
                <a:spcPts val="1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 dirty="0">
                <a:latin typeface="Arial"/>
              </a:rPr>
              <a:t>Strong magnets in arcs</a:t>
            </a:r>
          </a:p>
          <a:p>
            <a:pPr marL="864000" lvl="1" indent="-324000">
              <a:spcBef>
                <a:spcPts val="1134"/>
              </a:spcBef>
              <a:spcAft>
                <a:spcPts val="1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 dirty="0">
                <a:latin typeface="Arial"/>
              </a:rPr>
              <a:t>Compact arc lattice</a:t>
            </a:r>
          </a:p>
          <a:p>
            <a:pPr marL="432000" indent="-324000">
              <a:spcBef>
                <a:spcPts val="1417"/>
              </a:spcBef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Large momentum acceptance</a:t>
            </a:r>
          </a:p>
          <a:p>
            <a:pPr marL="864000" lvl="1" indent="-324000">
              <a:spcBef>
                <a:spcPts val="1134"/>
              </a:spcBef>
              <a:spcAft>
                <a:spcPts val="1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 dirty="0">
                <a:latin typeface="Arial"/>
              </a:rPr>
              <a:t>Large magnet bores</a:t>
            </a:r>
          </a:p>
          <a:p>
            <a:pPr marL="864000" lvl="1" indent="-324000">
              <a:spcBef>
                <a:spcPts val="1134"/>
              </a:spcBef>
              <a:spcAft>
                <a:spcPts val="1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 dirty="0">
                <a:latin typeface="Arial"/>
              </a:rPr>
              <a:t>Special lattice, like FFAG</a:t>
            </a:r>
          </a:p>
          <a:p>
            <a:pPr marL="432000" indent="-324000">
              <a:spcBef>
                <a:spcPts val="1417"/>
              </a:spcBef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Large emittance acceptance</a:t>
            </a:r>
          </a:p>
          <a:p>
            <a:pPr marL="864000" lvl="1" indent="-324000">
              <a:spcBef>
                <a:spcPts val="1134"/>
              </a:spcBef>
              <a:spcAft>
                <a:spcPts val="1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 dirty="0">
                <a:latin typeface="Arial"/>
              </a:rPr>
              <a:t>Large magnet bores</a:t>
            </a:r>
          </a:p>
          <a:p>
            <a:pPr marL="432000" indent="-324000">
              <a:spcBef>
                <a:spcPts val="1417"/>
              </a:spcBef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Chromatic compensation</a:t>
            </a:r>
          </a:p>
          <a:p>
            <a:pPr marL="432000" indent="-324000">
              <a:spcBef>
                <a:spcPts val="1417"/>
              </a:spcBef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...</a:t>
            </a:r>
          </a:p>
        </p:txBody>
      </p:sp>
      <p:sp>
        <p:nvSpPr>
          <p:cNvPr id="66" name="CustomShape 3"/>
          <p:cNvSpPr/>
          <p:nvPr/>
        </p:nvSpPr>
        <p:spPr>
          <a:xfrm rot="18000000">
            <a:off x="5661720" y="2622240"/>
            <a:ext cx="3017520" cy="914400"/>
          </a:xfrm>
          <a:custGeom>
            <a:avLst/>
            <a:gdLst/>
            <a:ahLst/>
            <a:cxnLst/>
            <a:rect l="0" t="0" r="r" b="b"/>
            <a:pathLst>
              <a:path w="8384" h="2543">
                <a:moveTo>
                  <a:pt x="1270" y="1"/>
                </a:moveTo>
                <a:cubicBezTo>
                  <a:pt x="635" y="1"/>
                  <a:pt x="0" y="636"/>
                  <a:pt x="0" y="1271"/>
                </a:cubicBezTo>
                <a:lnTo>
                  <a:pt x="0" y="1271"/>
                </a:lnTo>
                <a:cubicBezTo>
                  <a:pt x="0" y="1905"/>
                  <a:pt x="635" y="2542"/>
                  <a:pt x="1270" y="2541"/>
                </a:cubicBezTo>
                <a:lnTo>
                  <a:pt x="7112" y="2541"/>
                </a:lnTo>
                <a:cubicBezTo>
                  <a:pt x="7747" y="2542"/>
                  <a:pt x="8383" y="1905"/>
                  <a:pt x="8383" y="1271"/>
                </a:cubicBezTo>
                <a:lnTo>
                  <a:pt x="8383" y="1271"/>
                </a:lnTo>
                <a:cubicBezTo>
                  <a:pt x="8383" y="635"/>
                  <a:pt x="7747" y="0"/>
                  <a:pt x="7112" y="1"/>
                </a:cubicBezTo>
                <a:lnTo>
                  <a:pt x="1270" y="1"/>
                </a:lnTo>
              </a:path>
            </a:pathLst>
          </a:custGeom>
          <a:noFill/>
          <a:ln w="763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Decay ring lattice: FODO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513144" y="1326600"/>
            <a:ext cx="9071640" cy="3809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Bef>
                <a:spcPts val="1417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Superconducting combined-function magnets in the arcs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Compact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latin typeface="Arial"/>
              </a:rPr>
              <a:t>Strong field</a:t>
            </a:r>
          </a:p>
          <a:p>
            <a:pPr marL="565200" indent="-457200">
              <a:spcBef>
                <a:spcPts val="1417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Very large bores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 60 cm diameter</a:t>
            </a:r>
          </a:p>
        </p:txBody>
      </p:sp>
      <p:pic>
        <p:nvPicPr>
          <p:cNvPr id="69" name="Picture 68"/>
          <p:cNvPicPr/>
          <p:nvPr/>
        </p:nvPicPr>
        <p:blipFill>
          <a:blip r:embed="rId2"/>
          <a:srcRect l="34388" t="23304" r="22067" b="18695"/>
          <a:stretch/>
        </p:blipFill>
        <p:spPr>
          <a:xfrm>
            <a:off x="5248440" y="1848240"/>
            <a:ext cx="4388760" cy="3287880"/>
          </a:xfrm>
          <a:prstGeom prst="rect">
            <a:avLst/>
          </a:prstGeom>
          <a:ln>
            <a:noFill/>
          </a:ln>
        </p:spPr>
      </p:pic>
      <p:sp>
        <p:nvSpPr>
          <p:cNvPr id="10" name="TextShape 2">
            <a:extLst>
              <a:ext uri="{FF2B5EF4-FFF2-40B4-BE49-F238E27FC236}">
                <a16:creationId xmlns:a16="http://schemas.microsoft.com/office/drawing/2014/main" id="{6B0F314D-5353-43D5-9086-DB2D50464811}"/>
              </a:ext>
            </a:extLst>
          </p:cNvPr>
          <p:cNvSpPr txBox="1"/>
          <p:nvPr/>
        </p:nvSpPr>
        <p:spPr>
          <a:xfrm>
            <a:off x="510096" y="3527256"/>
            <a:ext cx="4820856" cy="1608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40000" indent="-457200">
              <a:spcBef>
                <a:spcPts val="1134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latin typeface="Arial"/>
              </a:rPr>
              <a:t>Dispersion free straight sections</a:t>
            </a:r>
          </a:p>
          <a:p>
            <a:pPr marL="540000" indent="-457200">
              <a:spcBef>
                <a:spcPts val="1134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atin typeface="Arial"/>
              </a:rPr>
              <a:t>Large losses even within acceptance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30113-1F29-40F9-A844-D17628CF935A}"/>
              </a:ext>
            </a:extLst>
          </p:cNvPr>
          <p:cNvGrpSpPr/>
          <p:nvPr/>
        </p:nvGrpSpPr>
        <p:grpSpPr>
          <a:xfrm>
            <a:off x="387985" y="3263626"/>
            <a:ext cx="4342948" cy="2075699"/>
            <a:chOff x="683710" y="1435681"/>
            <a:chExt cx="4114801" cy="17953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990BBA-DA3A-4A02-8E4C-AF8AF628D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46" t="26964" r="22132" b="14690"/>
            <a:stretch/>
          </p:blipFill>
          <p:spPr>
            <a:xfrm>
              <a:off x="683710" y="1435681"/>
              <a:ext cx="4114801" cy="179534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9E025AD-BBED-4E6E-8B60-CBD9E11F770E}"/>
                </a:ext>
              </a:extLst>
            </p:cNvPr>
            <p:cNvSpPr/>
            <p:nvPr/>
          </p:nvSpPr>
          <p:spPr>
            <a:xfrm>
              <a:off x="1239011" y="2027880"/>
              <a:ext cx="3039533" cy="6606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77" name="CustomShape 2"/>
          <p:cNvSpPr/>
          <p:nvPr/>
        </p:nvSpPr>
        <p:spPr>
          <a:xfrm>
            <a:off x="5296219" y="1311996"/>
            <a:ext cx="4590860" cy="3217352"/>
          </a:xfrm>
          <a:prstGeom prst="rect">
            <a:avLst/>
          </a:prstGeom>
          <a:solidFill>
            <a:schemeClr val="bg1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 dirty="0"/>
          </a:p>
        </p:txBody>
      </p:sp>
      <p:sp>
        <p:nvSpPr>
          <p:cNvPr id="78" name="TextShape 3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Decay ring lattice: FFAG</a:t>
            </a:r>
          </a:p>
        </p:txBody>
      </p:sp>
      <p:sp>
        <p:nvSpPr>
          <p:cNvPr id="79" name="TextShape 4"/>
          <p:cNvSpPr txBox="1"/>
          <p:nvPr/>
        </p:nvSpPr>
        <p:spPr>
          <a:xfrm>
            <a:off x="5686995" y="4271686"/>
            <a:ext cx="4154365" cy="2576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latin typeface="Arial"/>
              </a:rPr>
              <a:t>J.-B. Lagrange et al., https://arxiv.org/pdf/1806.02172.pdf</a:t>
            </a:r>
          </a:p>
        </p:txBody>
      </p:sp>
      <p:pic>
        <p:nvPicPr>
          <p:cNvPr id="82" name="Picture 81"/>
          <p:cNvPicPr/>
          <p:nvPr/>
        </p:nvPicPr>
        <p:blipFill>
          <a:blip r:embed="rId3"/>
          <a:srcRect l="34388" t="27325" r="25695" b="25907"/>
          <a:stretch/>
        </p:blipFill>
        <p:spPr>
          <a:xfrm>
            <a:off x="5323651" y="1409326"/>
            <a:ext cx="4545141" cy="2848524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21ADA1-F6FE-4FE1-A396-F3CAEA262E06}"/>
              </a:ext>
            </a:extLst>
          </p:cNvPr>
          <p:cNvSpPr txBox="1"/>
          <p:nvPr/>
        </p:nvSpPr>
        <p:spPr>
          <a:xfrm>
            <a:off x="4300227" y="5083771"/>
            <a:ext cx="5065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https://ffa20.triumf.ca/wp-content/uploads/2020/11/lagrange_nustorm.pdf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CB9C6-784C-4991-A740-0928C1237068}"/>
              </a:ext>
            </a:extLst>
          </p:cNvPr>
          <p:cNvSpPr txBox="1"/>
          <p:nvPr/>
        </p:nvSpPr>
        <p:spPr>
          <a:xfrm>
            <a:off x="387985" y="1340910"/>
            <a:ext cx="434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Inherently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momentum</a:t>
            </a:r>
            <a:r>
              <a:rPr lang="sv-SE" dirty="0"/>
              <a:t> </a:t>
            </a:r>
            <a:r>
              <a:rPr lang="sv-SE" dirty="0" err="1"/>
              <a:t>acceptance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“</a:t>
            </a:r>
            <a:r>
              <a:rPr lang="sv-SE" dirty="0" err="1"/>
              <a:t>Wriggle</a:t>
            </a:r>
            <a:r>
              <a:rPr lang="sv-SE" dirty="0"/>
              <a:t>” in straight </a:t>
            </a:r>
            <a:r>
              <a:rPr lang="sv-SE" dirty="0" err="1"/>
              <a:t>sections</a:t>
            </a: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Lowers neutrino flux by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Slightly</a:t>
            </a:r>
            <a:r>
              <a:rPr lang="sv-SE" dirty="0"/>
              <a:t> </a:t>
            </a: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losses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Reduced</a:t>
            </a:r>
            <a:r>
              <a:rPr lang="sv-SE" dirty="0"/>
              <a:t> pion </a:t>
            </a:r>
            <a:r>
              <a:rPr lang="sv-SE" dirty="0" err="1"/>
              <a:t>capture</a:t>
            </a:r>
            <a:r>
              <a:rPr lang="sv-SE" dirty="0"/>
              <a:t> </a:t>
            </a:r>
            <a:r>
              <a:rPr lang="sv-SE" dirty="0" err="1"/>
              <a:t>efficiency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0341AD-562D-4E43-A40D-6BB8CF5F4CB3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FFAG </a:t>
            </a:r>
            <a:r>
              <a:rPr lang="sv-SE" dirty="0" err="1"/>
              <a:t>arcs</a:t>
            </a:r>
            <a:endParaRPr lang="sv-SE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acceptance</a:t>
            </a:r>
            <a:endParaRPr lang="sv-SE" dirty="0"/>
          </a:p>
          <a:p>
            <a:r>
              <a:rPr lang="sv-SE" dirty="0"/>
              <a:t>FODO in straight </a:t>
            </a:r>
            <a:r>
              <a:rPr lang="sv-SE" dirty="0" err="1"/>
              <a:t>sections</a:t>
            </a:r>
            <a:endParaRPr lang="sv-SE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capture</a:t>
            </a:r>
            <a:r>
              <a:rPr lang="sv-SE" dirty="0"/>
              <a:t> </a:t>
            </a:r>
            <a:r>
              <a:rPr lang="sv-SE" dirty="0" err="1"/>
              <a:t>efficiency</a:t>
            </a:r>
            <a:endParaRPr lang="sv-SE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neutrino flux</a:t>
            </a:r>
          </a:p>
          <a:p>
            <a:r>
              <a:rPr lang="en-US" dirty="0"/>
              <a:t>Slightly reduced 6D acceptance compared to full FFAG solution</a:t>
            </a:r>
          </a:p>
          <a:p>
            <a:r>
              <a:rPr lang="en-US" dirty="0"/>
              <a:t>Magnet R&amp;D needed</a:t>
            </a:r>
            <a:endParaRPr lang="sv-SE" dirty="0"/>
          </a:p>
        </p:txBody>
      </p:sp>
      <p:sp>
        <p:nvSpPr>
          <p:cNvPr id="4" name="TextShape 3">
            <a:extLst>
              <a:ext uri="{FF2B5EF4-FFF2-40B4-BE49-F238E27FC236}">
                <a16:creationId xmlns:a16="http://schemas.microsoft.com/office/drawing/2014/main" id="{DCD8EA79-70E4-427F-9576-11F3AF807883}"/>
              </a:ext>
            </a:extLst>
          </p:cNvPr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Decay ring lattice: </a:t>
            </a:r>
            <a:r>
              <a:rPr lang="en-US" sz="4400" spc="-1" dirty="0">
                <a:latin typeface="Arial"/>
              </a:rPr>
              <a:t>hybrid</a:t>
            </a:r>
            <a:endParaRPr lang="en-US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88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ESS based nuSTORM</a:t>
            </a:r>
          </a:p>
        </p:txBody>
      </p:sp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730080" y="1640160"/>
            <a:ext cx="3657600" cy="3072240"/>
          </a:xfrm>
          <a:prstGeom prst="rect">
            <a:avLst/>
          </a:prstGeom>
          <a:ln w="76320">
            <a:solidFill>
              <a:srgbClr val="EEEEEE"/>
            </a:solidFill>
            <a:round/>
          </a:ln>
        </p:spPr>
      </p:pic>
      <p:sp>
        <p:nvSpPr>
          <p:cNvPr id="94" name="TextShape 2"/>
          <p:cNvSpPr txBox="1"/>
          <p:nvPr/>
        </p:nvSpPr>
        <p:spPr>
          <a:xfrm>
            <a:off x="4876560" y="1506600"/>
            <a:ext cx="4904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latin typeface="Arial"/>
              </a:rPr>
              <a:t>Pions</a:t>
            </a:r>
            <a:r>
              <a:rPr lang="en-US" sz="2400" b="0" strike="noStrike" spc="-1" dirty="0">
                <a:latin typeface="Arial"/>
              </a:rPr>
              <a:t> from separate target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Low energy </a:t>
            </a:r>
            <a:r>
              <a:rPr lang="en-US" sz="2400" b="0" strike="noStrike" spc="-1" dirty="0" err="1">
                <a:latin typeface="Arial"/>
              </a:rPr>
              <a:t>pions</a:t>
            </a:r>
            <a:r>
              <a:rPr lang="en-US" sz="2400" b="0" strike="noStrike" spc="-1" dirty="0">
                <a:latin typeface="Arial"/>
              </a:rPr>
              <a:t>/muons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Can have a smaller ring and/or shorter arcs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Wide angle neutrino source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Need to capture soon after target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422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Decay ring comparison </a:t>
            </a:r>
          </a:p>
        </p:txBody>
      </p:sp>
      <p:graphicFrame>
        <p:nvGraphicFramePr>
          <p:cNvPr id="96" name="Table 2"/>
          <p:cNvGraphicFramePr/>
          <p:nvPr>
            <p:extLst>
              <p:ext uri="{D42A27DB-BD31-4B8C-83A1-F6EECF244321}">
                <p14:modId xmlns:p14="http://schemas.microsoft.com/office/powerpoint/2010/main" val="3909967775"/>
              </p:ext>
            </p:extLst>
          </p:nvPr>
        </p:nvGraphicFramePr>
        <p:xfrm>
          <a:off x="505080" y="1181088"/>
          <a:ext cx="6151320" cy="4246920"/>
        </p:xfrm>
        <a:graphic>
          <a:graphicData uri="http://schemas.openxmlformats.org/drawingml/2006/table">
            <a:tbl>
              <a:tblPr/>
              <a:tblGrid>
                <a:gridCol w="229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32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FNAL FODO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CERN FFAG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ESS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Proton energy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120 GeV/c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100 GeV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2.5 GeV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Pion energy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5 GeV/c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5 GeV/c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?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Muon momentum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3.8 GeV/c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3.8 GeV/c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0.45 GeV/c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Momentum acceptance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  <a:ea typeface="Arial"/>
                        </a:rPr>
                        <a:t>±</a:t>
                      </a:r>
                      <a:r>
                        <a:rPr lang="en-US" sz="1400" b="0" strike="noStrike" spc="-1">
                          <a:latin typeface="Arial"/>
                        </a:rPr>
                        <a:t>10%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  <a:ea typeface="Arial"/>
                        </a:rPr>
                        <a:t>±</a:t>
                      </a:r>
                      <a:r>
                        <a:rPr lang="en-US" sz="1400" b="0" strike="noStrike" spc="-1">
                          <a:latin typeface="Arial"/>
                        </a:rPr>
                        <a:t>16%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Emittance acceptance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2</a:t>
                      </a:r>
                      <a:r>
                        <a:rPr lang="en-US" sz="1400" b="0" strike="noStrike" spc="-1">
                          <a:latin typeface="Arial"/>
                          <a:ea typeface="Arial"/>
                        </a:rPr>
                        <a:t>π mm rad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  <a:ea typeface="Arial"/>
                        </a:rPr>
                        <a:t>1π mm rad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Length of decay straight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181 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180 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Circumference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490 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510 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60-300 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Mean distance traveled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24 km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24 km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2.8 km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~ 50 turns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latin typeface="Arial"/>
                        </a:rPr>
                        <a:t> ~ 50 turns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10-50 turns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320"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Arial"/>
                        </a:rPr>
                        <a:t>Muon &amp; neutrino flux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7" name="TextShape 3"/>
          <p:cNvSpPr txBox="1"/>
          <p:nvPr/>
        </p:nvSpPr>
        <p:spPr>
          <a:xfrm>
            <a:off x="7038000" y="1388160"/>
            <a:ext cx="256032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latin typeface="Arial"/>
              </a:rPr>
              <a:t>F</a:t>
            </a:r>
            <a:r>
              <a:rPr lang="en-US" sz="1800" b="0" strike="noStrike" spc="-1">
                <a:solidFill>
                  <a:srgbClr val="666666"/>
                </a:solidFill>
                <a:latin typeface="Arial"/>
              </a:rPr>
              <a:t>ocusing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latin typeface="Arial"/>
              </a:rPr>
              <a:t>O</a:t>
            </a:r>
            <a:r>
              <a:rPr lang="en-US" sz="1800" b="0" strike="noStrike" spc="-1">
                <a:latin typeface="Arial"/>
              </a:rPr>
              <a:t>  </a:t>
            </a:r>
            <a:r>
              <a:rPr lang="en-US" sz="1800" b="0" strike="noStrike" spc="-1">
                <a:solidFill>
                  <a:srgbClr val="999999"/>
                </a:solidFill>
                <a:latin typeface="Arial"/>
              </a:rPr>
              <a:t>(vacuum)</a:t>
            </a:r>
            <a:r>
              <a:rPr lang="en-US" sz="1800" b="0" strike="noStrike" spc="-1">
                <a:latin typeface="Arial"/>
              </a:rPr>
              <a:t> </a:t>
            </a:r>
          </a:p>
          <a:p>
            <a:r>
              <a:rPr lang="en-US" sz="1800" b="1" strike="noStrike" spc="-1">
                <a:latin typeface="Arial"/>
              </a:rPr>
              <a:t>D</a:t>
            </a:r>
            <a:r>
              <a:rPr lang="en-US" sz="1800" b="0" strike="noStrike" spc="-1">
                <a:solidFill>
                  <a:srgbClr val="666666"/>
                </a:solidFill>
                <a:latin typeface="Arial"/>
              </a:rPr>
              <a:t>efocusing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latin typeface="Arial"/>
                <a:ea typeface="Noto Sans CJK SC"/>
              </a:rPr>
              <a:t>O</a:t>
            </a:r>
            <a:r>
              <a:rPr lang="en-US" sz="1800" b="1" strike="noStrike" spc="-1">
                <a:latin typeface="Arial"/>
              </a:rPr>
              <a:t> </a:t>
            </a:r>
            <a:r>
              <a:rPr lang="en-US" sz="1800" b="0" strike="noStrike" spc="-1">
                <a:latin typeface="Arial"/>
              </a:rPr>
              <a:t> </a:t>
            </a:r>
            <a:r>
              <a:rPr lang="en-US" sz="1800" b="0" strike="noStrike" spc="-1">
                <a:solidFill>
                  <a:srgbClr val="999999"/>
                </a:solidFill>
                <a:latin typeface="Arial"/>
              </a:rPr>
              <a:t>(vacuum)</a:t>
            </a:r>
            <a:r>
              <a:rPr lang="en-US" sz="1800" b="0" strike="noStrike" spc="-1">
                <a:latin typeface="Arial"/>
              </a:rPr>
              <a:t> </a:t>
            </a:r>
          </a:p>
        </p:txBody>
      </p:sp>
      <p:sp>
        <p:nvSpPr>
          <p:cNvPr id="98" name="TextShape 4"/>
          <p:cNvSpPr txBox="1"/>
          <p:nvPr/>
        </p:nvSpPr>
        <p:spPr>
          <a:xfrm>
            <a:off x="7059240" y="2756160"/>
            <a:ext cx="256032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latin typeface="Arial"/>
              </a:rPr>
              <a:t>F</a:t>
            </a:r>
            <a:r>
              <a:rPr lang="en-US" sz="1800" b="0" strike="noStrike" spc="-1">
                <a:solidFill>
                  <a:srgbClr val="666666"/>
                </a:solidFill>
                <a:latin typeface="Arial"/>
              </a:rPr>
              <a:t>ixed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latin typeface="Arial"/>
              </a:rPr>
              <a:t>F</a:t>
            </a:r>
            <a:r>
              <a:rPr lang="en-US" sz="1800" b="0" strike="noStrike" spc="-1">
                <a:solidFill>
                  <a:srgbClr val="666666"/>
                </a:solidFill>
                <a:latin typeface="Arial"/>
              </a:rPr>
              <a:t>ield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latin typeface="Arial"/>
              </a:rPr>
              <a:t>A</a:t>
            </a:r>
            <a:r>
              <a:rPr lang="en-US" sz="1800" b="0" strike="noStrike" spc="-1">
                <a:solidFill>
                  <a:srgbClr val="666666"/>
                </a:solidFill>
                <a:latin typeface="Arial"/>
              </a:rPr>
              <a:t>lternating</a:t>
            </a:r>
            <a:endParaRPr lang="en-US" sz="1800" b="0" strike="noStrike" spc="-1">
              <a:latin typeface="Arial"/>
            </a:endParaRPr>
          </a:p>
          <a:p>
            <a:r>
              <a:rPr lang="en-US" sz="1800" b="1" strike="noStrike" spc="-1">
                <a:latin typeface="Arial"/>
              </a:rPr>
              <a:t>G</a:t>
            </a:r>
            <a:r>
              <a:rPr lang="en-US" sz="1800" b="0" strike="noStrike" spc="-1">
                <a:solidFill>
                  <a:srgbClr val="666666"/>
                </a:solidFill>
                <a:latin typeface="Arial"/>
              </a:rPr>
              <a:t>radient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540</Words>
  <Application>Microsoft Office PowerPoint</Application>
  <PresentationFormat>Custom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DejaVu Sans</vt:lpstr>
      <vt:lpstr>Noto Sans CJK SC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LEnuSTORM in ESSnuSB+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Maja Olvegård</cp:lastModifiedBy>
  <cp:revision>74</cp:revision>
  <dcterms:created xsi:type="dcterms:W3CDTF">2021-08-18T12:33:54Z</dcterms:created>
  <dcterms:modified xsi:type="dcterms:W3CDTF">2022-07-30T21:35:32Z</dcterms:modified>
  <dc:language>en-US</dc:language>
</cp:coreProperties>
</file>