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359" r:id="rId2"/>
    <p:sldId id="1538" r:id="rId3"/>
    <p:sldId id="1628" r:id="rId4"/>
    <p:sldId id="1629" r:id="rId5"/>
    <p:sldId id="1630" r:id="rId6"/>
    <p:sldId id="1631" r:id="rId7"/>
    <p:sldId id="1632" r:id="rId8"/>
    <p:sldId id="1633" r:id="rId9"/>
    <p:sldId id="1634" r:id="rId10"/>
    <p:sldId id="1636" r:id="rId11"/>
    <p:sldId id="1496" r:id="rId12"/>
    <p:sldId id="1600" r:id="rId13"/>
    <p:sldId id="1534" r:id="rId14"/>
    <p:sldId id="1637" r:id="rId15"/>
    <p:sldId id="1539" r:id="rId16"/>
    <p:sldId id="1541" r:id="rId17"/>
    <p:sldId id="1542" r:id="rId18"/>
    <p:sldId id="1543" r:id="rId19"/>
    <p:sldId id="1603" r:id="rId20"/>
    <p:sldId id="1545" r:id="rId21"/>
    <p:sldId id="1639" r:id="rId22"/>
    <p:sldId id="1552" r:id="rId23"/>
    <p:sldId id="546" r:id="rId24"/>
    <p:sldId id="1421" r:id="rId25"/>
    <p:sldId id="1557" r:id="rId26"/>
    <p:sldId id="1555" r:id="rId27"/>
    <p:sldId id="1647" r:id="rId28"/>
    <p:sldId id="1503" r:id="rId29"/>
    <p:sldId id="1601" r:id="rId30"/>
    <p:sldId id="1607" r:id="rId31"/>
    <p:sldId id="1581" r:id="rId32"/>
    <p:sldId id="266" r:id="rId33"/>
    <p:sldId id="1575" r:id="rId34"/>
    <p:sldId id="606" r:id="rId35"/>
    <p:sldId id="1577" r:id="rId36"/>
    <p:sldId id="1578" r:id="rId37"/>
    <p:sldId id="1582" r:id="rId38"/>
    <p:sldId id="1608" r:id="rId39"/>
    <p:sldId id="1583" r:id="rId40"/>
    <p:sldId id="1586" r:id="rId41"/>
    <p:sldId id="1589" r:id="rId42"/>
    <p:sldId id="1594" r:id="rId43"/>
    <p:sldId id="1595" r:id="rId44"/>
    <p:sldId id="1588" r:id="rId45"/>
    <p:sldId id="1611" r:id="rId46"/>
    <p:sldId id="1609" r:id="rId47"/>
    <p:sldId id="1612" r:id="rId48"/>
    <p:sldId id="1645" r:id="rId49"/>
    <p:sldId id="1646" r:id="rId50"/>
    <p:sldId id="1648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0000"/>
    <a:srgbClr val="4220FF"/>
    <a:srgbClr val="2D14BB"/>
    <a:srgbClr val="0028D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557"/>
    <p:restoredTop sz="96197"/>
  </p:normalViewPr>
  <p:slideViewPr>
    <p:cSldViewPr snapToGrid="0" snapToObjects="1">
      <p:cViewPr varScale="1">
        <p:scale>
          <a:sx n="124" d="100"/>
          <a:sy n="124" d="100"/>
        </p:scale>
        <p:origin x="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5FAD4-42AA-964C-B941-4300F115A159}" type="datetimeFigureOut">
              <a:rPr lang="en-US" smtClean="0"/>
              <a:t>7/29/22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DC5EB-DF0F-2949-BC60-B469442C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2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71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04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5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9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88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04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252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60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5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56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98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9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Shape 5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0509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Shape 5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152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Shape 5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633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Shape 5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1944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Shape 5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9131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2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85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99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2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50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1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66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086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8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4B0EAB-0042-924E-9A3A-F91B498B7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F187500-2918-744D-AA7E-EF388934F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6C7610-0BF7-5B46-BB57-DA5FF812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2C76-85AA-D949-A7D0-01517A5FD4D4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47E776-EF62-BD48-B108-5F4131F4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76D70A-85F0-904D-BFE2-6CD7E87A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7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A355BF-5BBF-0440-958D-63720899B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2C217D6-04E4-2F4B-B0D6-75EAABFA6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B4D546-6990-CA4B-9ACC-6365931E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6E48-4968-3448-B15B-99CCFB7838C3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EFC083-1844-A34D-AEA9-70BF50B7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30BA6C-2E17-3144-87E9-BC2C8679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5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C99CFFC-B012-BE4C-94D3-9F50AB961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E83E25F-976D-D64A-9ADC-37FC13BD4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39E9EB-A266-5746-A093-4F182136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C2D4-CCF1-BA4F-8C52-B4C811476240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BBFFFE-C82D-DA4F-B36A-AA672668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2A3BE59-B060-E444-87B0-42A6FC97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9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F7C11B-FC92-E441-AF7E-552F9594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A474A4-FB8E-7943-87FD-053F78484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E48711-B528-684A-880B-A68A7C3E4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BF52-CD5E-CB4D-94E7-56A5D5316F81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019E0A-72EE-BC4C-B20C-AC6416FD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419A2C-F52F-D644-935A-BA500121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F1E3BC-25F7-DA45-B69C-56E6A35A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C6DF1A-72E5-9C46-ABCA-72AD35582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12AAC-7BF3-6D49-B306-36FAF2E2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313-6E70-8942-AE2A-15A36B9B14E2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7FB95A-1DF8-DA43-8D80-324D819D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416A1B-60AE-5A47-A985-46BF3EBB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6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C861DB-93CF-114D-842E-4CE9C7A7D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CA78D5-9F99-D647-833C-C587360F0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45D598E-B1B8-E54D-9290-0F46CEDC9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04ED919-2954-BF46-B842-30D95C21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3156-9F45-994B-B0E4-286995106FBA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C1849BD-FC31-434B-9ADE-0F34F9EA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1758DA5-6DD4-FE4E-913F-4F921CBA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0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9893DF-D076-414D-8798-B6A3C2C1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40A18E-7B1A-C140-9C9D-2942BBB13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D349D69-34E4-384A-ADCB-0AAA5C426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7AC9B76-FEBA-5D46-AC35-C76BABAB4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2487DD0-1408-F54F-9EFC-AB4E6C092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D481E2C-A530-2942-9371-D7CCA4CC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63D16-9E04-DC4E-8749-A96B538F5813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9AA7C7-4690-1343-9D10-B0D339DA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40D1B45-CB21-C746-9911-AEC78C81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6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D3DEB0-B59F-0D49-9E60-85369D43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D640913-E6BC-4E4E-916C-473D5A8E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44134-0FD9-ED40-8E51-DB2C03B94D52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0696A9-18FD-214B-8F0A-6832F171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F1C1990-7D9D-144F-820C-FA5E55DD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3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D583F89-A2F5-8247-9E6F-E497D389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D389-22B5-1F41-A2AC-41C40454C594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CD7D50E-8A9C-EE4F-9CF0-FB4380B1B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B51984-BBB4-E04D-B268-0B17536A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6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FDB27-CDC3-7946-B778-1318B41AB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32B121-D047-8741-8A99-171ECB2F6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735FCC-C99C-2445-A16D-EA4D14E11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4D237F-424A-7D44-A929-892CDD53F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FDD9-101F-994F-98AF-233F4A94FCCE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088FEC4-E2A0-534F-AC4B-8552D40B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64C9BAE-6B91-AD46-B5E1-E4E3D0D8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8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319E5C-E8F0-4F48-9078-883D5C17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C867787-765B-E044-8F87-19BA0D810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4F474DD-C6CF-0C4F-B8DF-7A43ABA55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C76F42C-9B68-D84A-965F-6310E2E6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2078B-4E9A-B44F-B2B8-E36472946413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D6ECFFD-AF9B-4C45-954D-D6B4C9E89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E318352-D373-1444-B173-5D9245E8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4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C6D7647-7B7C-1B4F-93D4-9D87530C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85C8ADE-4A05-3743-84C0-40AB1EF0C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C0DBE9-87D0-434C-8DE7-C4B19DE98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EB400-987B-7244-9EBC-B3208072640D}" type="datetime1">
              <a:rPr lang="ja-JP" altLang="en-US" smtClean="0"/>
              <a:t>2022/7/29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51B96A-BD27-6B4E-A793-C2EBAE6A1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D3D319-A3A1-554C-88F9-09EFDC65B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9C9F0-9B3B-5244-B482-1F2D18C1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6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15" y="3323974"/>
            <a:ext cx="3363686" cy="353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B30528-F139-DA9D-01AE-E11B803A65A8}"/>
              </a:ext>
            </a:extLst>
          </p:cNvPr>
          <p:cNvSpPr txBox="1"/>
          <p:nvPr/>
        </p:nvSpPr>
        <p:spPr>
          <a:xfrm>
            <a:off x="1918778" y="4016431"/>
            <a:ext cx="64757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Kei Hirose</a:t>
            </a:r>
          </a:p>
          <a:p>
            <a:pPr>
              <a:spcBef>
                <a:spcPts val="600"/>
              </a:spcBef>
            </a:pP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 Tokyo</a:t>
            </a:r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ELSI-Tokyo Tech</a:t>
            </a:r>
            <a:endParaRPr kumimoji="1" lang="ja-JP" altLang="en-US" sz="3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FE5BB5E-012B-1C98-D8AD-403B22FA0603}"/>
              </a:ext>
            </a:extLst>
          </p:cNvPr>
          <p:cNvSpPr/>
          <p:nvPr/>
        </p:nvSpPr>
        <p:spPr>
          <a:xfrm>
            <a:off x="0" y="0"/>
            <a:ext cx="12192000" cy="3323974"/>
          </a:xfrm>
          <a:prstGeom prst="rect">
            <a:avLst/>
          </a:prstGeom>
          <a:solidFill>
            <a:srgbClr val="2D14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0" y="887279"/>
            <a:ext cx="121919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" altLang="ja-JP" sz="5400" dirty="0">
                <a:solidFill>
                  <a:schemeClr val="bg1"/>
                </a:solidFill>
              </a:rPr>
              <a:t>Chemical composition and hydrogen content inside Earth</a:t>
            </a:r>
            <a:endParaRPr lang="en" altLang="ja-JP" sz="5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2947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EF703E9-8A83-4F1E-4D06-034985BD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図 5" descr="グラフ, 散布図&#10;&#10;自動的に生成された説明">
            <a:extLst>
              <a:ext uri="{FF2B5EF4-FFF2-40B4-BE49-F238E27FC236}">
                <a16:creationId xmlns:a16="http://schemas.microsoft.com/office/drawing/2014/main" id="{A0FFA17A-C94D-5377-3DBD-205EF0CB4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5534"/>
            <a:ext cx="6177617" cy="537594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2A6626-41B3-CC5C-C886-6B98116EC34A}"/>
              </a:ext>
            </a:extLst>
          </p:cNvPr>
          <p:cNvSpPr txBox="1"/>
          <p:nvPr/>
        </p:nvSpPr>
        <p:spPr>
          <a:xfrm>
            <a:off x="7681098" y="1510914"/>
            <a:ext cx="4361965" cy="4447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core is not pure Fe nor Fe-Ni alloy.</a:t>
            </a:r>
          </a:p>
          <a:p>
            <a:endParaRPr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outer core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includes </a:t>
            </a:r>
            <a:r>
              <a:rPr lang="en-US" altLang="ja-JP" sz="28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amounts of light elements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dense than Fe by ~8%.</a:t>
            </a:r>
          </a:p>
          <a:p>
            <a:pPr>
              <a:spcBef>
                <a:spcPts val="1800"/>
              </a:spcBef>
            </a:pP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 liquid outer core constitutes 95% of the entire core by volume)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9DC67B-1AF8-FF16-1AF2-16FC4EF3667A}"/>
              </a:ext>
            </a:extLst>
          </p:cNvPr>
          <p:cNvSpPr txBox="1"/>
          <p:nvPr/>
        </p:nvSpPr>
        <p:spPr>
          <a:xfrm>
            <a:off x="2393435" y="4608312"/>
            <a:ext cx="40176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Hirose, Wood &amp; </a:t>
            </a:r>
            <a:r>
              <a:rPr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Vočadlo</a:t>
            </a:r>
            <a:r>
              <a:rPr lang="ja-JP" altLang="ja-JP" sz="1600" b="1" i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ja-JP" sz="1600" b="1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 Nature Reviews Earth &amp; Environ.)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8BC24A-01B9-4AD8-1496-8F22BCDE3E26}"/>
              </a:ext>
            </a:extLst>
          </p:cNvPr>
          <p:cNvSpPr txBox="1"/>
          <p:nvPr/>
        </p:nvSpPr>
        <p:spPr>
          <a:xfrm rot="20417899">
            <a:off x="2664865" y="2465751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Liquid Fe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3A2EEC-6A74-A8BE-C42B-FD8951697AE1}"/>
              </a:ext>
            </a:extLst>
          </p:cNvPr>
          <p:cNvSpPr txBox="1"/>
          <p:nvPr/>
        </p:nvSpPr>
        <p:spPr>
          <a:xfrm rot="20628761">
            <a:off x="5752341" y="1322218"/>
            <a:ext cx="124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Solid Fe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3E932F-3841-9906-EC81-76B8210F85AF}"/>
              </a:ext>
            </a:extLst>
          </p:cNvPr>
          <p:cNvSpPr txBox="1"/>
          <p:nvPr/>
        </p:nvSpPr>
        <p:spPr>
          <a:xfrm rot="20417899">
            <a:off x="2891847" y="3644730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Outer Core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2BA678-DD27-0D50-D538-02869415A827}"/>
              </a:ext>
            </a:extLst>
          </p:cNvPr>
          <p:cNvSpPr txBox="1"/>
          <p:nvPr/>
        </p:nvSpPr>
        <p:spPr>
          <a:xfrm rot="20628761">
            <a:off x="6209103" y="2267251"/>
            <a:ext cx="91416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Inner</a:t>
            </a:r>
          </a:p>
          <a:p>
            <a:pPr algn="l">
              <a:lnSpc>
                <a:spcPct val="80000"/>
              </a:lnSpc>
            </a:pP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2">
            <a:extLst>
              <a:ext uri="{FF2B5EF4-FFF2-40B4-BE49-F238E27FC236}">
                <a16:creationId xmlns:a16="http://schemas.microsoft.com/office/drawing/2014/main" id="{5F4C02E8-BFD6-EE39-B435-B3BF7650F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184" y="161721"/>
            <a:ext cx="111796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4200" dirty="0">
                <a:solidFill>
                  <a:srgbClr val="0432FF"/>
                </a:solidFill>
              </a:rPr>
              <a:t>2. Core composition</a:t>
            </a: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41CE4E66-B1B4-2714-FB33-E32C5EE4CA74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013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A8A7F06-FE65-E13A-308D-14F75C075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11</a:t>
            </a:fld>
            <a:endParaRPr lang="en-US"/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BBFA585E-2A5A-2FB3-1725-810189D9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71" y="905009"/>
            <a:ext cx="9585789" cy="622419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7C01BC-39E6-4C73-9D25-D1A880801759}"/>
              </a:ext>
            </a:extLst>
          </p:cNvPr>
          <p:cNvSpPr txBox="1"/>
          <p:nvPr/>
        </p:nvSpPr>
        <p:spPr>
          <a:xfrm>
            <a:off x="7489416" y="3606668"/>
            <a:ext cx="45411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Hirose, Wood &amp; </a:t>
            </a:r>
            <a:r>
              <a:rPr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Vočadlo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Nature Reviews Earth &amp; Environ.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288F0438-ACD7-6622-DE02-A8C6CCF99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444" y="56314"/>
            <a:ext cx="118255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4400" dirty="0"/>
              <a:t>Why do we explore the core composition?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DC0E065-88ED-7507-5352-A082AEC29249}"/>
              </a:ext>
            </a:extLst>
          </p:cNvPr>
          <p:cNvCxnSpPr/>
          <p:nvPr/>
        </p:nvCxnSpPr>
        <p:spPr>
          <a:xfrm>
            <a:off x="275688" y="872351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CB0B89-4828-9F18-DBA8-427F408CF4BD}"/>
              </a:ext>
            </a:extLst>
          </p:cNvPr>
          <p:cNvSpPr txBox="1"/>
          <p:nvPr/>
        </p:nvSpPr>
        <p:spPr>
          <a:xfrm>
            <a:off x="10333600" y="1600884"/>
            <a:ext cx="178525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properties</a:t>
            </a:r>
            <a:endParaRPr kumimoji="1" lang="ja-JP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FA2375-941A-7108-0C54-50A2E7141E37}"/>
              </a:ext>
            </a:extLst>
          </p:cNvPr>
          <p:cNvSpPr txBox="1"/>
          <p:nvPr/>
        </p:nvSpPr>
        <p:spPr>
          <a:xfrm>
            <a:off x="3352800" y="2397281"/>
            <a:ext cx="212271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Bulk Earth composition</a:t>
            </a:r>
            <a:endParaRPr kumimoji="1" lang="ja-JP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15F3C2-63D2-4A5A-EBC8-9950AFBF8994}"/>
              </a:ext>
            </a:extLst>
          </p:cNvPr>
          <p:cNvSpPr txBox="1"/>
          <p:nvPr/>
        </p:nvSpPr>
        <p:spPr>
          <a:xfrm>
            <a:off x="4866036" y="1123831"/>
            <a:ext cx="178525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structures</a:t>
            </a:r>
            <a:endParaRPr kumimoji="1" lang="ja-JP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219076-AFAE-157D-15EC-6D6676256BB9}"/>
              </a:ext>
            </a:extLst>
          </p:cNvPr>
          <p:cNvSpPr txBox="1"/>
          <p:nvPr/>
        </p:nvSpPr>
        <p:spPr>
          <a:xfrm>
            <a:off x="2028655" y="5259507"/>
            <a:ext cx="1698171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formation</a:t>
            </a:r>
            <a:endParaRPr kumimoji="1" lang="ja-JP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A24019-730D-A253-CE55-6ABED6262150}"/>
              </a:ext>
            </a:extLst>
          </p:cNvPr>
          <p:cNvSpPr txBox="1"/>
          <p:nvPr/>
        </p:nvSpPr>
        <p:spPr>
          <a:xfrm>
            <a:off x="5374768" y="5733632"/>
            <a:ext cx="186351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Inner core dynamics</a:t>
            </a:r>
            <a:endParaRPr kumimoji="1" lang="ja-JP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F6D1F7-40C0-56E6-39CC-94F7B0D11E5E}"/>
              </a:ext>
            </a:extLst>
          </p:cNvPr>
          <p:cNvSpPr txBox="1"/>
          <p:nvPr/>
        </p:nvSpPr>
        <p:spPr>
          <a:xfrm>
            <a:off x="10225701" y="4350569"/>
            <a:ext cx="1698171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Magnetic field</a:t>
            </a:r>
            <a:endParaRPr kumimoji="1" lang="ja-JP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01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366444" y="191903"/>
            <a:ext cx="118255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4400" dirty="0"/>
              <a:t>Why do we explore the core composition?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B30528-F139-DA9D-01AE-E11B803A65A8}"/>
              </a:ext>
            </a:extLst>
          </p:cNvPr>
          <p:cNvSpPr txBox="1"/>
          <p:nvPr/>
        </p:nvSpPr>
        <p:spPr>
          <a:xfrm>
            <a:off x="729263" y="1376603"/>
            <a:ext cx="1108430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gives 1) </a:t>
            </a:r>
            <a:r>
              <a:rPr lang="en-US" altLang="ja-JP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properties</a:t>
            </a:r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thermal conductivity, viscosity, melting temperature, etc.</a:t>
            </a:r>
          </a:p>
          <a:p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Depending on the light element composition,</a:t>
            </a:r>
            <a:endParaRPr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thermal conductivity can be doubled. Mechanism of core convection and </a:t>
            </a:r>
            <a:r>
              <a:rPr lang="en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geodynamo</a:t>
            </a: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estimates of core temperature based on melting temperatures of Fe alloys can change by &gt;1000 K</a:t>
            </a:r>
            <a:endParaRPr kumimoji="1"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275688" y="1133064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下矢印 1">
            <a:extLst>
              <a:ext uri="{FF2B5EF4-FFF2-40B4-BE49-F238E27FC236}">
                <a16:creationId xmlns:a16="http://schemas.microsoft.com/office/drawing/2014/main" id="{C6EC4E03-6CCE-E75A-8A6A-DB88D3196362}"/>
              </a:ext>
            </a:extLst>
          </p:cNvPr>
          <p:cNvSpPr/>
          <p:nvPr/>
        </p:nvSpPr>
        <p:spPr>
          <a:xfrm>
            <a:off x="2948716" y="5581330"/>
            <a:ext cx="641034" cy="517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B70A364-279F-5FDA-82DF-0A91133ED338}"/>
              </a:ext>
            </a:extLst>
          </p:cNvPr>
          <p:cNvSpPr txBox="1"/>
          <p:nvPr/>
        </p:nvSpPr>
        <p:spPr>
          <a:xfrm>
            <a:off x="729263" y="6035499"/>
            <a:ext cx="920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 state and evolution of the core</a:t>
            </a:r>
            <a:endParaRPr kumimoji="1" lang="ja-JP" altLang="en-US" sz="3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64CC51B-867D-EC0C-457D-1C1CAB1A8179}"/>
              </a:ext>
            </a:extLst>
          </p:cNvPr>
          <p:cNvSpPr/>
          <p:nvPr/>
        </p:nvSpPr>
        <p:spPr>
          <a:xfrm>
            <a:off x="616449" y="1376603"/>
            <a:ext cx="11084302" cy="1167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D34B6E4-E268-C78C-3CD5-C0FD6F30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96292" y="2172768"/>
            <a:ext cx="1158518" cy="1834388"/>
          </a:xfrm>
          <a:prstGeom prst="rect">
            <a:avLst/>
          </a:prstGeom>
          <a:solidFill>
            <a:srgbClr val="0432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639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B30528-F139-DA9D-01AE-E11B803A65A8}"/>
              </a:ext>
            </a:extLst>
          </p:cNvPr>
          <p:cNvSpPr txBox="1"/>
          <p:nvPr/>
        </p:nvSpPr>
        <p:spPr>
          <a:xfrm>
            <a:off x="729263" y="206769"/>
            <a:ext cx="1108430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core composition also gives 2) the </a:t>
            </a:r>
            <a:r>
              <a:rPr lang="en-US" altLang="ja-JP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1" lang="en-US" altLang="ja-JP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ulk Earth composition </a:t>
            </a: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 the amount of </a:t>
            </a:r>
            <a:r>
              <a:rPr kumimoji="1" lang="en-US" altLang="ja-JP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 volatile elements (H, C, O) </a:t>
            </a: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the </a:t>
            </a:r>
            <a:r>
              <a:rPr kumimoji="1" lang="en-US" altLang="ja-JP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Mg/Si </a:t>
            </a: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ratio</a:t>
            </a:r>
          </a:p>
          <a:p>
            <a:endParaRPr lang="en-US" altLang="ja-JP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and how much water and organic materials were delivered to the Earth?</a:t>
            </a:r>
            <a:endParaRPr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 Si in the core reconcile the bulk Earth Mg/Si ratio with the solar value? </a:t>
            </a:r>
            <a:endParaRPr kumimoji="1"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F282C5-DF67-8F43-4FD2-D0C6E3C81397}"/>
              </a:ext>
            </a:extLst>
          </p:cNvPr>
          <p:cNvSpPr/>
          <p:nvPr/>
        </p:nvSpPr>
        <p:spPr>
          <a:xfrm>
            <a:off x="729263" y="245953"/>
            <a:ext cx="10613205" cy="1712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名称未設定-12.jpg">
            <a:extLst>
              <a:ext uri="{FF2B5EF4-FFF2-40B4-BE49-F238E27FC236}">
                <a16:creationId xmlns:a16="http://schemas.microsoft.com/office/drawing/2014/main" id="{DC33EA04-1A5E-ADEA-17EA-679066FA0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3" t="-3274" r="-1" b="2"/>
          <a:stretch/>
        </p:blipFill>
        <p:spPr>
          <a:xfrm>
            <a:off x="9339656" y="4177145"/>
            <a:ext cx="2464145" cy="2477633"/>
          </a:xfrm>
          <a:prstGeom prst="rect">
            <a:avLst/>
          </a:prstGeom>
        </p:spPr>
      </p:pic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87B9836E-7ED6-D4CB-4848-7C54A4283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217" y="4093452"/>
            <a:ext cx="2989996" cy="2663194"/>
          </a:xfrm>
          <a:prstGeom prst="rect">
            <a:avLst/>
          </a:prstGeom>
        </p:spPr>
      </p:pic>
      <p:sp>
        <p:nvSpPr>
          <p:cNvPr id="16" name="下矢印 15">
            <a:extLst>
              <a:ext uri="{FF2B5EF4-FFF2-40B4-BE49-F238E27FC236}">
                <a16:creationId xmlns:a16="http://schemas.microsoft.com/office/drawing/2014/main" id="{CD58E195-D730-0B17-E192-15AE3C83E9BC}"/>
              </a:ext>
            </a:extLst>
          </p:cNvPr>
          <p:cNvSpPr/>
          <p:nvPr/>
        </p:nvSpPr>
        <p:spPr>
          <a:xfrm>
            <a:off x="2414259" y="4822787"/>
            <a:ext cx="641034" cy="517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2B72258-F7F1-F9E3-BE76-CDFAABCED578}"/>
              </a:ext>
            </a:extLst>
          </p:cNvPr>
          <p:cNvSpPr txBox="1"/>
          <p:nvPr/>
        </p:nvSpPr>
        <p:spPr>
          <a:xfrm>
            <a:off x="729263" y="5380980"/>
            <a:ext cx="4479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 of the Earth</a:t>
            </a:r>
            <a:endParaRPr kumimoji="1" lang="ja-JP" altLang="en-US" sz="3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E57ED-0DC1-0C59-7497-71AFB63FDE20}"/>
              </a:ext>
            </a:extLst>
          </p:cNvPr>
          <p:cNvSpPr txBox="1"/>
          <p:nvPr/>
        </p:nvSpPr>
        <p:spPr>
          <a:xfrm>
            <a:off x="4925291" y="3862619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“Missing Si problem”</a:t>
            </a:r>
          </a:p>
        </p:txBody>
      </p:sp>
    </p:spTree>
    <p:extLst>
      <p:ext uri="{BB962C8B-B14F-4D97-AF65-F5344CB8AC3E}">
        <p14:creationId xmlns:p14="http://schemas.microsoft.com/office/powerpoint/2010/main" val="131653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0" y="185505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200" dirty="0"/>
              <a:t>Core light elements unidentified for 70 years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 descr="グラフ, ヒストグラム&#10;&#10;自動的に生成された説明">
            <a:extLst>
              <a:ext uri="{FF2B5EF4-FFF2-40B4-BE49-F238E27FC236}">
                <a16:creationId xmlns:a16="http://schemas.microsoft.com/office/drawing/2014/main" id="{933B3F44-0130-52BC-18BA-2274D4EE3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57" y="1288657"/>
            <a:ext cx="7289485" cy="538383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CE5B9A-1CB9-45C2-5742-A0B35F6AFD7E}"/>
              </a:ext>
            </a:extLst>
          </p:cNvPr>
          <p:cNvSpPr txBox="1"/>
          <p:nvPr/>
        </p:nvSpPr>
        <p:spPr>
          <a:xfrm>
            <a:off x="7765142" y="2114519"/>
            <a:ext cx="3969168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</a:t>
            </a: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 really </a:t>
            </a:r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reveal the core light elements?</a:t>
            </a:r>
            <a:endParaRPr kumimoji="1" lang="ja-JP" altLang="en-US" sz="3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8EB10C9-168A-5564-D2C8-246450321006}"/>
              </a:ext>
            </a:extLst>
          </p:cNvPr>
          <p:cNvSpPr txBox="1"/>
          <p:nvPr/>
        </p:nvSpPr>
        <p:spPr>
          <a:xfrm>
            <a:off x="1387402" y="1682393"/>
            <a:ext cx="526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Hirose et al., 2013 </a:t>
            </a:r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Rev. 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Planet. Sci</a:t>
            </a:r>
            <a:endParaRPr kumimoji="1" lang="ja-JP" altLang="en-US" b="1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F00D32-DFF2-B446-0960-A3D75D772FC6}"/>
              </a:ext>
            </a:extLst>
          </p:cNvPr>
          <p:cNvSpPr txBox="1"/>
          <p:nvPr/>
        </p:nvSpPr>
        <p:spPr>
          <a:xfrm>
            <a:off x="8345381" y="4224229"/>
            <a:ext cx="3094117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Five candidates:</a:t>
            </a:r>
          </a:p>
          <a:p>
            <a:pPr algn="l"/>
            <a:r>
              <a:rPr kumimoji="1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S, Si, O, C, and H</a:t>
            </a:r>
            <a:endParaRPr kumimoji="1"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10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0" y="185505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Constraints on core light element composition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919959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>
            <a:extLst>
              <a:ext uri="{FF2B5EF4-FFF2-40B4-BE49-F238E27FC236}">
                <a16:creationId xmlns:a16="http://schemas.microsoft.com/office/drawing/2014/main" id="{CD34B6E4-E268-C78C-3CD5-C0FD6F30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04582" y="2895720"/>
            <a:ext cx="1281243" cy="2028709"/>
          </a:xfrm>
          <a:prstGeom prst="rect">
            <a:avLst/>
          </a:prstGeom>
          <a:solidFill>
            <a:srgbClr val="0432FF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890710-5B2D-560C-A8CB-E7E82E88D20E}"/>
              </a:ext>
            </a:extLst>
          </p:cNvPr>
          <p:cNvSpPr txBox="1"/>
          <p:nvPr/>
        </p:nvSpPr>
        <p:spPr>
          <a:xfrm>
            <a:off x="606175" y="1978940"/>
            <a:ext cx="5521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Seismological observations:</a:t>
            </a:r>
            <a:endParaRPr kumimoji="1" lang="ja-JP" altLang="en-US" sz="2800" b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5D5DA1-87B0-A5D3-0441-82B9348C28FC}"/>
              </a:ext>
            </a:extLst>
          </p:cNvPr>
          <p:cNvSpPr txBox="1"/>
          <p:nvPr/>
        </p:nvSpPr>
        <p:spPr>
          <a:xfrm>
            <a:off x="1066799" y="2442081"/>
            <a:ext cx="5374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Outer core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&amp;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kumimoji="1" lang="en-US" altLang="ja-JP" sz="2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</a:p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</a:t>
            </a:r>
            <a:r>
              <a:rPr lang="ja-JP" altLang="ja-JP" sz="24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Inner core 4) density, 5) V</a:t>
            </a:r>
            <a:r>
              <a:rPr lang="en-US" altLang="ja-JP" sz="2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6) V</a:t>
            </a:r>
            <a:r>
              <a:rPr lang="en-US" altLang="ja-JP" sz="2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kumimoji="1" lang="ja-JP" altLang="en-US" sz="2400" baseline="-250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459E40-C2E4-3B4A-0866-1053F325774D}"/>
              </a:ext>
            </a:extLst>
          </p:cNvPr>
          <p:cNvSpPr txBox="1"/>
          <p:nvPr/>
        </p:nvSpPr>
        <p:spPr>
          <a:xfrm>
            <a:off x="606175" y="3282823"/>
            <a:ext cx="3424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relations:</a:t>
            </a:r>
            <a:endParaRPr kumimoji="1" lang="ja-JP" altLang="en-US" sz="2800" b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9760135-BCE4-90E6-BD05-C8FAFC2F7361}"/>
              </a:ext>
            </a:extLst>
          </p:cNvPr>
          <p:cNvSpPr txBox="1"/>
          <p:nvPr/>
        </p:nvSpPr>
        <p:spPr>
          <a:xfrm>
            <a:off x="995467" y="3739570"/>
            <a:ext cx="8162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</a:t>
            </a:r>
            <a:r>
              <a:rPr lang="ja-JP" altLang="ja-JP" sz="24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7) Crystallization of solid Fe at the inner core boundary</a:t>
            </a:r>
            <a:endParaRPr kumimoji="1" lang="en-US" altLang="ja-JP" sz="24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</a:t>
            </a:r>
            <a:r>
              <a:rPr lang="ja-JP" altLang="ja-JP" sz="24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8) Si + O simultaneous solubility limit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7FC38FB-4D1C-C8D2-3ECA-AC6D4670DEA8}"/>
              </a:ext>
            </a:extLst>
          </p:cNvPr>
          <p:cNvSpPr txBox="1"/>
          <p:nvPr/>
        </p:nvSpPr>
        <p:spPr>
          <a:xfrm>
            <a:off x="606175" y="1039627"/>
            <a:ext cx="830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Cosmochemical</a:t>
            </a:r>
            <a:r>
              <a:rPr kumimoji="1" lang="en-US" altLang="ja-JP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geochemical estimates:</a:t>
            </a:r>
            <a:endParaRPr kumimoji="1" lang="ja-JP" altLang="en-US" sz="2800" b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D689E99-736A-43DB-8820-A3C2FC7FAF56}"/>
              </a:ext>
            </a:extLst>
          </p:cNvPr>
          <p:cNvSpPr txBox="1"/>
          <p:nvPr/>
        </p:nvSpPr>
        <p:spPr>
          <a:xfrm>
            <a:off x="1066799" y="1497669"/>
            <a:ext cx="865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Calculated from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chondrite &amp; mantle compositions</a:t>
            </a:r>
            <a:endParaRPr kumimoji="1" lang="en-US" altLang="ja-JP" sz="24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17D8DFC-4B22-1A89-588F-76FF174939D5}"/>
              </a:ext>
            </a:extLst>
          </p:cNvPr>
          <p:cNvSpPr txBox="1"/>
          <p:nvPr/>
        </p:nvSpPr>
        <p:spPr>
          <a:xfrm>
            <a:off x="606175" y="4678955"/>
            <a:ext cx="7481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Metal-silicate (core-mantle) partitioning:</a:t>
            </a:r>
            <a:endParaRPr kumimoji="1" lang="ja-JP" altLang="en-US" sz="2800" b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D158D5D-38C2-DCBC-36AE-6BAAD481B31E}"/>
              </a:ext>
            </a:extLst>
          </p:cNvPr>
          <p:cNvSpPr txBox="1"/>
          <p:nvPr/>
        </p:nvSpPr>
        <p:spPr>
          <a:xfrm>
            <a:off x="995466" y="5150815"/>
            <a:ext cx="1119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</a:t>
            </a:r>
            <a:r>
              <a:rPr lang="ja-JP" altLang="ja-JP" sz="24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9)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Calculated from metal/silicate partition coefficients &amp; BSE abundance </a:t>
            </a:r>
            <a:endParaRPr kumimoji="1" lang="en-US" altLang="ja-JP" sz="24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128584-44A2-3F00-9697-77E6176C4476}"/>
              </a:ext>
            </a:extLst>
          </p:cNvPr>
          <p:cNvSpPr txBox="1"/>
          <p:nvPr/>
        </p:nvSpPr>
        <p:spPr>
          <a:xfrm>
            <a:off x="8906806" y="1789233"/>
            <a:ext cx="3094117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Five candidates:</a:t>
            </a:r>
          </a:p>
          <a:p>
            <a:pPr algn="l"/>
            <a:r>
              <a:rPr kumimoji="1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S, Si, O, C, and H</a:t>
            </a:r>
            <a:endParaRPr kumimoji="1"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42481BF-7FE2-4BFE-EF8A-0D2075653B96}"/>
              </a:ext>
            </a:extLst>
          </p:cNvPr>
          <p:cNvSpPr txBox="1"/>
          <p:nvPr/>
        </p:nvSpPr>
        <p:spPr>
          <a:xfrm>
            <a:off x="606175" y="5694170"/>
            <a:ext cx="458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observations: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294606-6560-C40E-1825-9D346DBC8AC8}"/>
              </a:ext>
            </a:extLst>
          </p:cNvPr>
          <p:cNvSpPr txBox="1"/>
          <p:nvPr/>
        </p:nvSpPr>
        <p:spPr>
          <a:xfrm>
            <a:off x="995467" y="6161807"/>
            <a:ext cx="1119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</a:t>
            </a:r>
            <a:r>
              <a:rPr lang="ja-JP" altLang="ja-JP" sz="24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10)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Z/A ratio</a:t>
            </a:r>
            <a:endParaRPr kumimoji="1" lang="en-US" altLang="ja-JP" sz="24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576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0" y="123861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I. Cosmo-/geochemical constraints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919959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E93D96-6ABE-D44F-C85E-ED7DD2B3F182}"/>
              </a:ext>
            </a:extLst>
          </p:cNvPr>
          <p:cNvSpPr txBox="1"/>
          <p:nvPr/>
        </p:nvSpPr>
        <p:spPr>
          <a:xfrm>
            <a:off x="8804926" y="1223020"/>
            <a:ext cx="30600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may employ </a:t>
            </a:r>
            <a:r>
              <a:rPr lang="en" altLang="ja-JP" sz="2400" b="1" dirty="0" err="1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cosmochemical</a:t>
            </a:r>
            <a:r>
              <a:rPr lang="en" altLang="ja-JP" sz="24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geochemical estimates </a:t>
            </a:r>
            <a:r>
              <a:rPr lang="en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" altLang="ja-JP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" altLang="ja-JP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" altLang="ja-JP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Ni &amp; 1.7 </a:t>
            </a:r>
            <a:r>
              <a:rPr lang="en" altLang="ja-JP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" altLang="ja-JP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S</a:t>
            </a:r>
            <a:r>
              <a:rPr lang="en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core.</a:t>
            </a:r>
          </a:p>
          <a:p>
            <a:endParaRPr lang="en" altLang="ja-JP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Difficult to estimate the amounts of highly volatile elements; H, C, &amp; O.</a:t>
            </a:r>
          </a:p>
        </p:txBody>
      </p:sp>
      <p:pic>
        <p:nvPicPr>
          <p:cNvPr id="16" name="図 15" descr="グラフ&#10;&#10;自動的に生成された説明">
            <a:extLst>
              <a:ext uri="{FF2B5EF4-FFF2-40B4-BE49-F238E27FC236}">
                <a16:creationId xmlns:a16="http://schemas.microsoft.com/office/drawing/2014/main" id="{9A7143C0-2559-3FE1-ECC6-0DF83B218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70" y="1223020"/>
            <a:ext cx="7866988" cy="54494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D79A13-4F9B-4852-236A-9D59C65C048B}"/>
              </a:ext>
            </a:extLst>
          </p:cNvPr>
          <p:cNvSpPr txBox="1"/>
          <p:nvPr/>
        </p:nvSpPr>
        <p:spPr>
          <a:xfrm>
            <a:off x="4579364" y="5474500"/>
            <a:ext cx="221086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mantle abundance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5C2BF34-6BA0-2D13-A21E-012EBBDD3DCE}"/>
              </a:ext>
            </a:extLst>
          </p:cNvPr>
          <p:cNvSpPr txBox="1"/>
          <p:nvPr/>
        </p:nvSpPr>
        <p:spPr>
          <a:xfrm rot="20871011">
            <a:off x="3281574" y="2808205"/>
            <a:ext cx="259558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bulk Earth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abundance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17C4A1A-3C69-D394-D593-3E1EFCB234EC}"/>
              </a:ext>
            </a:extLst>
          </p:cNvPr>
          <p:cNvSpPr txBox="1"/>
          <p:nvPr/>
        </p:nvSpPr>
        <p:spPr>
          <a:xfrm>
            <a:off x="7786549" y="5710231"/>
            <a:ext cx="4256515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Hirose, Wood &amp; </a:t>
            </a:r>
            <a:r>
              <a:rPr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Vočadlo</a:t>
            </a:r>
            <a:r>
              <a:rPr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ja-JP" sz="1600" b="1" i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ja-JP" sz="1600" b="1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2021 Nature Reviews Earth &amp; Environ.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McDonough, 2014 </a:t>
            </a:r>
            <a:r>
              <a:rPr lang="en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Treatise Geochem.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97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0" y="123861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600" dirty="0"/>
              <a:t>II. Constraints from seismological OC observations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878863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E93D96-6ABE-D44F-C85E-ED7DD2B3F182}"/>
              </a:ext>
            </a:extLst>
          </p:cNvPr>
          <p:cNvSpPr txBox="1"/>
          <p:nvPr/>
        </p:nvSpPr>
        <p:spPr>
          <a:xfrm>
            <a:off x="8433196" y="1870406"/>
            <a:ext cx="365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initio </a:t>
            </a:r>
            <a:r>
              <a:rPr lang="en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calculations explored the range of </a:t>
            </a:r>
            <a:r>
              <a:rPr lang="en" altLang="ja-JP" sz="24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outer core composition </a:t>
            </a:r>
            <a:r>
              <a:rPr lang="en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Fe-Ni-S-Si-O-C-H that </a:t>
            </a:r>
            <a:r>
              <a:rPr lang="en" altLang="ja-JP" sz="24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explains the observed density and </a:t>
            </a:r>
            <a:r>
              <a:rPr lang="en" altLang="ja-JP" sz="2400" b="1" i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" altLang="ja-JP" sz="2400" b="1" baseline="-25000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17C4A1A-3C69-D394-D593-3E1EFCB234EC}"/>
              </a:ext>
            </a:extLst>
          </p:cNvPr>
          <p:cNvSpPr txBox="1"/>
          <p:nvPr/>
        </p:nvSpPr>
        <p:spPr>
          <a:xfrm>
            <a:off x="8308368" y="5648277"/>
            <a:ext cx="3657600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Badro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2014 PNAS</a:t>
            </a:r>
            <a:endParaRPr lang="en-US" altLang="ja-JP" sz="1600" b="1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Umemoto &amp; Hirose, 2020 EPSL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 descr="グラフ&#10;&#10;自動的に生成された説明">
            <a:extLst>
              <a:ext uri="{FF2B5EF4-FFF2-40B4-BE49-F238E27FC236}">
                <a16:creationId xmlns:a16="http://schemas.microsoft.com/office/drawing/2014/main" id="{06F4243C-C066-EE32-084C-AD678A38E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2" y="990394"/>
            <a:ext cx="8003724" cy="623233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49D8E6-62E2-5223-EFB5-8012283408BA}"/>
              </a:ext>
            </a:extLst>
          </p:cNvPr>
          <p:cNvSpPr txBox="1"/>
          <p:nvPr/>
        </p:nvSpPr>
        <p:spPr>
          <a:xfrm>
            <a:off x="3421295" y="1417834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AB09765-1A65-D63C-E4D3-43B929EC9F99}"/>
              </a:ext>
            </a:extLst>
          </p:cNvPr>
          <p:cNvSpPr txBox="1"/>
          <p:nvPr/>
        </p:nvSpPr>
        <p:spPr>
          <a:xfrm>
            <a:off x="3279269" y="2099086"/>
            <a:ext cx="3513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58EDEBF-F59F-2352-278D-89467BA2B3EA}"/>
              </a:ext>
            </a:extLst>
          </p:cNvPr>
          <p:cNvSpPr txBox="1"/>
          <p:nvPr/>
        </p:nvSpPr>
        <p:spPr>
          <a:xfrm>
            <a:off x="3834087" y="2468418"/>
            <a:ext cx="3513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9B0D4DD-EEBF-2B72-E311-B88B8460426F}"/>
              </a:ext>
            </a:extLst>
          </p:cNvPr>
          <p:cNvSpPr txBox="1"/>
          <p:nvPr/>
        </p:nvSpPr>
        <p:spPr>
          <a:xfrm>
            <a:off x="3397465" y="2512352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9B61399-68D7-3FE9-C9AF-23AE8F926E0E}"/>
              </a:ext>
            </a:extLst>
          </p:cNvPr>
          <p:cNvSpPr txBox="1"/>
          <p:nvPr/>
        </p:nvSpPr>
        <p:spPr>
          <a:xfrm>
            <a:off x="3671222" y="2805484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5114F3D-EA60-F970-2454-66157BE8B1C9}"/>
              </a:ext>
            </a:extLst>
          </p:cNvPr>
          <p:cNvSpPr txBox="1"/>
          <p:nvPr/>
        </p:nvSpPr>
        <p:spPr>
          <a:xfrm>
            <a:off x="3338690" y="2957884"/>
            <a:ext cx="389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33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E93D96-6ABE-D44F-C85E-ED7DD2B3F182}"/>
              </a:ext>
            </a:extLst>
          </p:cNvPr>
          <p:cNvSpPr txBox="1"/>
          <p:nvPr/>
        </p:nvSpPr>
        <p:spPr>
          <a:xfrm>
            <a:off x="727347" y="4834312"/>
            <a:ext cx="11033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calculations concluded that </a:t>
            </a:r>
            <a:r>
              <a:rPr lang="en" altLang="ja-JP" sz="28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and O are major outer core light elements when </a:t>
            </a:r>
            <a:r>
              <a:rPr lang="en" altLang="ja-JP" sz="2800" b="1" i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" altLang="ja-JP" sz="2800" b="1" baseline="-25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ICB</a:t>
            </a:r>
            <a:r>
              <a:rPr lang="en" altLang="ja-JP" sz="28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5400 K and &gt;6000 K</a:t>
            </a: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respectively.</a:t>
            </a:r>
          </a:p>
        </p:txBody>
      </p:sp>
      <p:pic>
        <p:nvPicPr>
          <p:cNvPr id="4" name="図 3" descr="グラフィカル ユーザー インターフェイス, グラフ&#10;&#10;自動的に生成された説明">
            <a:extLst>
              <a:ext uri="{FF2B5EF4-FFF2-40B4-BE49-F238E27FC236}">
                <a16:creationId xmlns:a16="http://schemas.microsoft.com/office/drawing/2014/main" id="{DB9BE32B-14E3-529A-A613-EA37A0461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3"/>
          <a:stretch/>
        </p:blipFill>
        <p:spPr>
          <a:xfrm>
            <a:off x="430712" y="526229"/>
            <a:ext cx="11330575" cy="390778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634364-292B-E885-3277-C73DD004D2A3}"/>
              </a:ext>
            </a:extLst>
          </p:cNvPr>
          <p:cNvSpPr txBox="1"/>
          <p:nvPr/>
        </p:nvSpPr>
        <p:spPr>
          <a:xfrm>
            <a:off x="6302038" y="5961696"/>
            <a:ext cx="57964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Badro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2014 PNAS;</a:t>
            </a:r>
            <a:r>
              <a:rPr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Umemoto &amp; Hirose, 2020 EPSL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29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&#10;&#10;自動的に生成された説明">
            <a:extLst>
              <a:ext uri="{FF2B5EF4-FFF2-40B4-BE49-F238E27FC236}">
                <a16:creationId xmlns:a16="http://schemas.microsoft.com/office/drawing/2014/main" id="{53449D50-7F16-4030-8304-D3C8F486C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01" y="965622"/>
            <a:ext cx="4780724" cy="4603173"/>
          </a:xfrm>
          <a:prstGeom prst="rect">
            <a:avLst/>
          </a:prstGeom>
        </p:spPr>
      </p:pic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0" y="123861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600" dirty="0"/>
              <a:t>III. Constraints from seismological IC observations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858081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">
            <a:extLst>
              <a:ext uri="{FF2B5EF4-FFF2-40B4-BE49-F238E27FC236}">
                <a16:creationId xmlns:a16="http://schemas.microsoft.com/office/drawing/2014/main" id="{E954BF1D-5276-ACC1-FAC1-7EB5BC324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601" y="5742833"/>
            <a:ext cx="106870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763"/>
              </a:spcBef>
              <a:buNone/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measured density &amp; </a:t>
            </a:r>
            <a:r>
              <a:rPr lang="en-US" altLang="ja-JP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solid Fe and Fe alloys suggest that </a:t>
            </a:r>
            <a:r>
              <a:rPr lang="en-US" altLang="ja-JP" sz="28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and/or Si are important inner core light elements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17C4A1A-3C69-D394-D593-3E1EFCB234EC}"/>
              </a:ext>
            </a:extLst>
          </p:cNvPr>
          <p:cNvSpPr txBox="1"/>
          <p:nvPr/>
        </p:nvSpPr>
        <p:spPr>
          <a:xfrm>
            <a:off x="1681713" y="1287878"/>
            <a:ext cx="26027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Sakamaki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2016 </a:t>
            </a:r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Sci.Adv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ja-JP" sz="1600" b="1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 descr="グラフ, 散布図&#10;&#10;自動的に生成された説明">
            <a:extLst>
              <a:ext uri="{FF2B5EF4-FFF2-40B4-BE49-F238E27FC236}">
                <a16:creationId xmlns:a16="http://schemas.microsoft.com/office/drawing/2014/main" id="{E7BCBC7E-5DC4-667C-FC7F-B17BEE346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972" y="1115167"/>
            <a:ext cx="5634634" cy="436569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43F473-8951-6547-35A4-0A3D5175CE16}"/>
              </a:ext>
            </a:extLst>
          </p:cNvPr>
          <p:cNvSpPr txBox="1"/>
          <p:nvPr/>
        </p:nvSpPr>
        <p:spPr>
          <a:xfrm>
            <a:off x="7966586" y="3105834"/>
            <a:ext cx="26027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" altLang="ja-JP" sz="1600" b="1" i="1" dirty="0" err="1">
                <a:solidFill>
                  <a:srgbClr val="422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Antonangeli</a:t>
            </a:r>
            <a:r>
              <a:rPr lang="en" altLang="ja-JP" sz="1600" b="1" i="1" dirty="0">
                <a:solidFill>
                  <a:srgbClr val="422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i="1" dirty="0">
                <a:solidFill>
                  <a:srgbClr val="422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2018 EPSL</a:t>
            </a:r>
            <a:endParaRPr lang="en-US" altLang="ja-JP" sz="1600" b="1" i="1" dirty="0">
              <a:solidFill>
                <a:srgbClr val="422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6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1012370" y="185505"/>
            <a:ext cx="111796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4200" dirty="0"/>
              <a:t>Contents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>
            <a:extLst>
              <a:ext uri="{FF2B5EF4-FFF2-40B4-BE49-F238E27FC236}">
                <a16:creationId xmlns:a16="http://schemas.microsoft.com/office/drawing/2014/main" id="{CD34B6E4-E268-C78C-3CD5-C0FD6F30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79242" y="4644812"/>
            <a:ext cx="1281243" cy="2028709"/>
          </a:xfrm>
          <a:prstGeom prst="rect">
            <a:avLst/>
          </a:prstGeom>
          <a:solidFill>
            <a:srgbClr val="0432FF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ECED5D-40B4-696E-D710-D53949A9F1E5}"/>
              </a:ext>
            </a:extLst>
          </p:cNvPr>
          <p:cNvSpPr txBox="1"/>
          <p:nvPr/>
        </p:nvSpPr>
        <p:spPr>
          <a:xfrm>
            <a:off x="783771" y="1426029"/>
            <a:ext cx="109787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kumimoji="1" lang="en-US" altLang="ja-JP" sz="3600" b="1" dirty="0">
                <a:solidFill>
                  <a:srgbClr val="422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Mantle composition</a:t>
            </a:r>
          </a:p>
          <a:p>
            <a:pPr>
              <a:spcBef>
                <a:spcPts val="12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GB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ja-JP" altLang="ja-JP" sz="28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</a:t>
            </a:r>
            <a:r>
              <a:rPr lang="en-US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mantle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in </a:t>
            </a:r>
            <a:r>
              <a:rPr lang="en-US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from the 		   		upper mantle?</a:t>
            </a:r>
          </a:p>
          <a:p>
            <a:pPr>
              <a:spcBef>
                <a:spcPts val="6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GB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ja-JP" altLang="ja-JP" sz="28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</a:t>
            </a:r>
            <a:r>
              <a:rPr lang="en-US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altLang="ja-JP" sz="2800" b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transition zone and the lower mantle?</a:t>
            </a:r>
            <a:endParaRPr kumimoji="1"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endParaRPr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l">
              <a:buFont typeface="+mj-lt"/>
              <a:buAutoNum type="arabicPeriod" startAt="2"/>
            </a:pPr>
            <a:r>
              <a:rPr lang="en-US" altLang="ja-JP" sz="3600" b="1" dirty="0">
                <a:solidFill>
                  <a:srgbClr val="422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composition</a:t>
            </a:r>
          </a:p>
          <a:p>
            <a:pPr>
              <a:spcBef>
                <a:spcPts val="12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GB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What is the </a:t>
            </a:r>
            <a:r>
              <a:rPr lang="en-GB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 element </a:t>
            </a:r>
            <a:r>
              <a:rPr lang="en-GB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 of the core?</a:t>
            </a:r>
          </a:p>
          <a:p>
            <a:pPr>
              <a:spcBef>
                <a:spcPts val="600"/>
              </a:spcBef>
            </a:pPr>
            <a:r>
              <a:rPr lang="en-GB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– Is </a:t>
            </a:r>
            <a:r>
              <a:rPr lang="en-GB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</a:t>
            </a:r>
            <a:r>
              <a:rPr lang="en-GB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major impurity element in the core?</a:t>
            </a:r>
            <a:endParaRPr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27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4393771" y="123861"/>
            <a:ext cx="74368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600" dirty="0"/>
              <a:t>III. Constraints from seismological IC observations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>
            <a:cxnSpLocks/>
          </p:cNvCxnSpPr>
          <p:nvPr/>
        </p:nvCxnSpPr>
        <p:spPr>
          <a:xfrm>
            <a:off x="4234665" y="1412878"/>
            <a:ext cx="783746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E93D96-6ABE-D44F-C85E-ED7DD2B3F182}"/>
              </a:ext>
            </a:extLst>
          </p:cNvPr>
          <p:cNvSpPr txBox="1"/>
          <p:nvPr/>
        </p:nvSpPr>
        <p:spPr>
          <a:xfrm>
            <a:off x="4393771" y="2117308"/>
            <a:ext cx="74368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initio </a:t>
            </a: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calculations proposed the possible range of inner core composition that explains density, </a:t>
            </a:r>
            <a:r>
              <a:rPr lang="en" altLang="ja-JP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" altLang="ja-JP" sz="28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" altLang="ja-JP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" altLang="ja-JP" sz="28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en" altLang="ja-JP" sz="2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" altLang="ja-JP" sz="28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or H are important to account for the high </a:t>
            </a:r>
            <a:r>
              <a:rPr lang="en" altLang="ja-JP" sz="2800" b="1" i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" altLang="ja-JP" sz="2800" b="1" baseline="-25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" altLang="ja-JP" sz="28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" altLang="ja-JP" sz="2800" b="1" i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" altLang="ja-JP" sz="2800" b="1" baseline="-25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" altLang="ja-JP" sz="28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ratio of the inner core</a:t>
            </a:r>
            <a:r>
              <a:rPr lang="en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2261E79-A063-A8F0-27A7-55DDFF3F7076}"/>
              </a:ext>
            </a:extLst>
          </p:cNvPr>
          <p:cNvSpPr txBox="1"/>
          <p:nvPr/>
        </p:nvSpPr>
        <p:spPr>
          <a:xfrm>
            <a:off x="7506166" y="5018292"/>
            <a:ext cx="45659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et al., 2018 EPSL; Wang et al., 2021 EPSL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 descr="グラフ, ダイアグラム, レーダー チャート&#10;&#10;自動的に生成された説明">
            <a:extLst>
              <a:ext uri="{FF2B5EF4-FFF2-40B4-BE49-F238E27FC236}">
                <a16:creationId xmlns:a16="http://schemas.microsoft.com/office/drawing/2014/main" id="{481E770D-449D-27DE-C488-799BC8C3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62" y="0"/>
            <a:ext cx="3150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2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8FD888-5EA8-D856-1886-1366A8BE57B9}"/>
              </a:ext>
            </a:extLst>
          </p:cNvPr>
          <p:cNvSpPr txBox="1"/>
          <p:nvPr/>
        </p:nvSpPr>
        <p:spPr>
          <a:xfrm>
            <a:off x="8746557" y="4519718"/>
            <a:ext cx="29804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Kuwayama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2020 PRL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57E14DB-AA28-7C39-0199-55800007BCBD}"/>
              </a:ext>
            </a:extLst>
          </p:cNvPr>
          <p:cNvSpPr txBox="1"/>
          <p:nvPr/>
        </p:nvSpPr>
        <p:spPr>
          <a:xfrm>
            <a:off x="7421515" y="1748981"/>
            <a:ext cx="44434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jump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across the boundary b/w liquid outer core and solid inner core gives the </a:t>
            </a:r>
            <a:r>
              <a:rPr lang="en-US" altLang="ja-JP" sz="28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 O content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former because O is not soluble into solid Fe.</a:t>
            </a:r>
            <a:endParaRPr lang="ja-JP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テキスト ボックス 2">
            <a:extLst>
              <a:ext uri="{FF2B5EF4-FFF2-40B4-BE49-F238E27FC236}">
                <a16:creationId xmlns:a16="http://schemas.microsoft.com/office/drawing/2014/main" id="{900ADB63-3C03-4251-9920-8BA15DCCB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3861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600" dirty="0"/>
              <a:t>III. Constraints from seismological IC observations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DCCB88E4-6EA5-9A14-4268-1CD4E4B56DEC}"/>
              </a:ext>
            </a:extLst>
          </p:cNvPr>
          <p:cNvCxnSpPr/>
          <p:nvPr/>
        </p:nvCxnSpPr>
        <p:spPr>
          <a:xfrm>
            <a:off x="327060" y="858081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D270A1A-6EA8-36BA-C1C7-6AD647259B89}"/>
              </a:ext>
            </a:extLst>
          </p:cNvPr>
          <p:cNvGrpSpPr/>
          <p:nvPr/>
        </p:nvGrpSpPr>
        <p:grpSpPr>
          <a:xfrm>
            <a:off x="652010" y="1110514"/>
            <a:ext cx="6285064" cy="5399257"/>
            <a:chOff x="652010" y="1110514"/>
            <a:chExt cx="6285064" cy="5399257"/>
          </a:xfrm>
        </p:grpSpPr>
        <p:pic>
          <p:nvPicPr>
            <p:cNvPr id="4" name="図 3" descr="グラフ, 散布図&#10;&#10;自動的に生成された説明">
              <a:extLst>
                <a:ext uri="{FF2B5EF4-FFF2-40B4-BE49-F238E27FC236}">
                  <a16:creationId xmlns:a16="http://schemas.microsoft.com/office/drawing/2014/main" id="{F9AA1261-8A7C-F156-E211-73B6282F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010" y="1133830"/>
              <a:ext cx="6177617" cy="5375941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8545D89-A71B-53A4-D1E5-3F44A1624296}"/>
                </a:ext>
              </a:extLst>
            </p:cNvPr>
            <p:cNvSpPr txBox="1"/>
            <p:nvPr/>
          </p:nvSpPr>
          <p:spPr>
            <a:xfrm>
              <a:off x="2207245" y="4396608"/>
              <a:ext cx="37282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i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Hirose, Wood &amp; </a:t>
              </a:r>
              <a:r>
                <a:rPr lang="en-US" altLang="ja-JP" sz="1600" b="1" i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Vočadlo</a:t>
              </a:r>
              <a:r>
                <a:rPr lang="en-US" altLang="ja-JP" sz="1600" b="1" i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2021 Nature Reviews Earth &amp; Environ.</a:t>
              </a:r>
              <a:endParaRPr kumimoji="1" lang="ja-JP" altLang="en-US" sz="1600" b="1" i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B292F3E-7F20-C693-B51E-B5A844E690DD}"/>
                </a:ext>
              </a:extLst>
            </p:cNvPr>
            <p:cNvSpPr txBox="1"/>
            <p:nvPr/>
          </p:nvSpPr>
          <p:spPr>
            <a:xfrm rot="20417899">
              <a:off x="2478675" y="2254047"/>
              <a:ext cx="1452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Liquid Fe</a:t>
              </a:r>
              <a:endParaRPr kumimoji="1" lang="ja-JP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A59F549-7A51-BFEF-69EE-D72D79103DD8}"/>
                </a:ext>
              </a:extLst>
            </p:cNvPr>
            <p:cNvSpPr txBox="1"/>
            <p:nvPr/>
          </p:nvSpPr>
          <p:spPr>
            <a:xfrm rot="20628761">
              <a:off x="5566151" y="1110514"/>
              <a:ext cx="1246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Solid Fe</a:t>
              </a:r>
              <a:endParaRPr kumimoji="1" lang="ja-JP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00BFC02-394A-1A5F-9B0F-C593076F0F1A}"/>
                </a:ext>
              </a:extLst>
            </p:cNvPr>
            <p:cNvSpPr txBox="1"/>
            <p:nvPr/>
          </p:nvSpPr>
          <p:spPr>
            <a:xfrm rot="20417899">
              <a:off x="2705657" y="3433026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Outer Core</a:t>
              </a:r>
              <a:endParaRPr kumimoji="1" lang="ja-JP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39E72C0-19A2-EAE8-8D58-DB61016FA0BD}"/>
                </a:ext>
              </a:extLst>
            </p:cNvPr>
            <p:cNvSpPr txBox="1"/>
            <p:nvPr/>
          </p:nvSpPr>
          <p:spPr>
            <a:xfrm rot="20628761">
              <a:off x="6022913" y="2055547"/>
              <a:ext cx="914161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Inner</a:t>
              </a:r>
            </a:p>
            <a:p>
              <a:pPr algn="l">
                <a:lnSpc>
                  <a:spcPct val="80000"/>
                </a:lnSpc>
              </a:pPr>
              <a:r>
                <a:rPr kumimoji="1" lang="en-US" altLang="ja-JP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core</a:t>
              </a:r>
              <a:endParaRPr kumimoji="1" lang="ja-JP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上下矢印 14">
              <a:extLst>
                <a:ext uri="{FF2B5EF4-FFF2-40B4-BE49-F238E27FC236}">
                  <a16:creationId xmlns:a16="http://schemas.microsoft.com/office/drawing/2014/main" id="{4F5F5C52-AD1D-A10F-F38C-389DFF2ACDCE}"/>
                </a:ext>
              </a:extLst>
            </p:cNvPr>
            <p:cNvSpPr/>
            <p:nvPr/>
          </p:nvSpPr>
          <p:spPr>
            <a:xfrm>
              <a:off x="5747590" y="2241706"/>
              <a:ext cx="175229" cy="335239"/>
            </a:xfrm>
            <a:prstGeom prst="up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4266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0" y="123861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600" dirty="0"/>
              <a:t>IV. Liquidus phase constraints on OC composition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878863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F6D39C-3B17-FFB1-8A28-72D8A4707258}"/>
              </a:ext>
            </a:extLst>
          </p:cNvPr>
          <p:cNvSpPr txBox="1"/>
          <p:nvPr/>
        </p:nvSpPr>
        <p:spPr>
          <a:xfrm>
            <a:off x="6851410" y="2228541"/>
            <a:ext cx="46721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inner core must be solid Fe that is depleted in light elements. Thus, the outer core liquid should be </a:t>
            </a:r>
            <a:r>
              <a:rPr lang="en-US" altLang="ja-JP" sz="28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 Fe-rich side of the eutectic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inner core pressures.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94843DA-6E10-5022-66A4-BC9B08FBFC71}"/>
              </a:ext>
            </a:extLst>
          </p:cNvPr>
          <p:cNvGrpSpPr/>
          <p:nvPr/>
        </p:nvGrpSpPr>
        <p:grpSpPr>
          <a:xfrm>
            <a:off x="327060" y="1276405"/>
            <a:ext cx="6269784" cy="5266683"/>
            <a:chOff x="0" y="1099780"/>
            <a:chExt cx="4372835" cy="3755972"/>
          </a:xfrm>
        </p:grpSpPr>
        <p:pic>
          <p:nvPicPr>
            <p:cNvPr id="8" name="図 7" descr="名称未設定-18.jpg">
              <a:extLst>
                <a:ext uri="{FF2B5EF4-FFF2-40B4-BE49-F238E27FC236}">
                  <a16:creationId xmlns:a16="http://schemas.microsoft.com/office/drawing/2014/main" id="{BF7F138C-41CF-523B-36CB-18F933D6E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48" t="50967" r="31822" b="-93"/>
            <a:stretch/>
          </p:blipFill>
          <p:spPr>
            <a:xfrm>
              <a:off x="0" y="1099780"/>
              <a:ext cx="4372835" cy="3755972"/>
            </a:xfrm>
            <a:prstGeom prst="rect">
              <a:avLst/>
            </a:prstGeom>
          </p:spPr>
        </p:pic>
        <p:sp>
          <p:nvSpPr>
            <p:cNvPr id="4" name="上矢印 3">
              <a:extLst>
                <a:ext uri="{FF2B5EF4-FFF2-40B4-BE49-F238E27FC236}">
                  <a16:creationId xmlns:a16="http://schemas.microsoft.com/office/drawing/2014/main" id="{1A4D3A27-6975-23CD-95CA-2DA7016A65FB}"/>
                </a:ext>
              </a:extLst>
            </p:cNvPr>
            <p:cNvSpPr/>
            <p:nvPr/>
          </p:nvSpPr>
          <p:spPr>
            <a:xfrm>
              <a:off x="2634342" y="3065679"/>
              <a:ext cx="326572" cy="337457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7BC2F8-4BA5-CCAA-4030-4AA63261153D}"/>
              </a:ext>
            </a:extLst>
          </p:cNvPr>
          <p:cNvSpPr txBox="1"/>
          <p:nvPr/>
        </p:nvSpPr>
        <p:spPr>
          <a:xfrm>
            <a:off x="2910284" y="1566833"/>
            <a:ext cx="2176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outer core liquid comp.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442FC32-80DF-5543-D755-B157CF4B6B4F}"/>
              </a:ext>
            </a:extLst>
          </p:cNvPr>
          <p:cNvSpPr txBox="1"/>
          <p:nvPr/>
        </p:nvSpPr>
        <p:spPr>
          <a:xfrm>
            <a:off x="3250252" y="4506207"/>
            <a:ext cx="217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eutectic comp.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97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61409" y="1175751"/>
            <a:ext cx="11669182" cy="829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90756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High-pressure melting</a:t>
            </a:r>
            <a:r>
              <a:rPr lang="ja-JP" altLang="en-US" sz="4800" b="1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 </a:t>
            </a:r>
            <a:r>
              <a:rPr lang="en-US" altLang="ja-JP" sz="4800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experiments</a:t>
            </a:r>
            <a:endParaRPr lang="ja-JP" altLang="en-US" sz="4800" b="1" dirty="0">
              <a:solidFill>
                <a:srgbClr val="0000B9"/>
              </a:solidFill>
              <a:latin typeface="Arial"/>
              <a:ea typeface="ヒラギノ角ゴ Std W8"/>
              <a:cs typeface="Arial"/>
            </a:endParaRPr>
          </a:p>
        </p:txBody>
      </p:sp>
      <p:pic>
        <p:nvPicPr>
          <p:cNvPr id="6" name="図 3" descr="ダイヤ縦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187" y="1574426"/>
            <a:ext cx="2264934" cy="2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96" t="-5873" r="856" b="7994"/>
          <a:stretch/>
        </p:blipFill>
        <p:spPr>
          <a:xfrm>
            <a:off x="3810460" y="1425803"/>
            <a:ext cx="4165279" cy="3026010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9F87755-B7E7-9D15-C89C-9BC15F311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6" y="4320210"/>
            <a:ext cx="2578329" cy="19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E913C1-F455-A1F3-482A-7670C0A87A45}"/>
              </a:ext>
            </a:extLst>
          </p:cNvPr>
          <p:cNvSpPr txBox="1"/>
          <p:nvPr/>
        </p:nvSpPr>
        <p:spPr>
          <a:xfrm>
            <a:off x="122328" y="6279714"/>
            <a:ext cx="2704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Diamond-anvil cell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右矢印 2">
            <a:extLst>
              <a:ext uri="{FF2B5EF4-FFF2-40B4-BE49-F238E27FC236}">
                <a16:creationId xmlns:a16="http://schemas.microsoft.com/office/drawing/2014/main" id="{A65B9DAC-4AE0-1C65-54D5-FF9910AD93C1}"/>
              </a:ext>
            </a:extLst>
          </p:cNvPr>
          <p:cNvSpPr/>
          <p:nvPr/>
        </p:nvSpPr>
        <p:spPr>
          <a:xfrm>
            <a:off x="2904565" y="3562495"/>
            <a:ext cx="698642" cy="7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810460" y="4650916"/>
            <a:ext cx="416527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cross-section by FIB</a:t>
            </a:r>
          </a:p>
          <a:p>
            <a:endParaRPr lang="en-US" altLang="ja-JP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Melting texture &amp; composition by SEM-EDS &amp;</a:t>
            </a:r>
          </a:p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FE-EPMA</a:t>
            </a:r>
            <a:endParaRPr lang="ja-JP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CA34A3A-934E-4AB3-DB33-81D9CE013A81}"/>
              </a:ext>
            </a:extLst>
          </p:cNvPr>
          <p:cNvGrpSpPr/>
          <p:nvPr/>
        </p:nvGrpSpPr>
        <p:grpSpPr>
          <a:xfrm>
            <a:off x="8724914" y="2343683"/>
            <a:ext cx="3546180" cy="3045931"/>
            <a:chOff x="8724914" y="2343683"/>
            <a:chExt cx="3546180" cy="3045931"/>
          </a:xfrm>
        </p:grpSpPr>
        <p:pic>
          <p:nvPicPr>
            <p:cNvPr id="18" name="図 17" descr="名称未設定-18.jpg">
              <a:extLst>
                <a:ext uri="{FF2B5EF4-FFF2-40B4-BE49-F238E27FC236}">
                  <a16:creationId xmlns:a16="http://schemas.microsoft.com/office/drawing/2014/main" id="{948C5508-A6CE-0E95-801A-2EB7DB6FE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48" t="50967" r="31822" b="-93"/>
            <a:stretch/>
          </p:blipFill>
          <p:spPr>
            <a:xfrm>
              <a:off x="8724914" y="2343683"/>
              <a:ext cx="3546180" cy="3045931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F6F5C75-2CAE-3B8B-8D2C-8390B176A712}"/>
                </a:ext>
              </a:extLst>
            </p:cNvPr>
            <p:cNvSpPr/>
            <p:nvPr/>
          </p:nvSpPr>
          <p:spPr>
            <a:xfrm rot="2795598">
              <a:off x="10609534" y="2897332"/>
              <a:ext cx="361507" cy="55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右矢印 15">
            <a:extLst>
              <a:ext uri="{FF2B5EF4-FFF2-40B4-BE49-F238E27FC236}">
                <a16:creationId xmlns:a16="http://schemas.microsoft.com/office/drawing/2014/main" id="{B63661D5-99DD-1366-434B-4C11A430C2A0}"/>
              </a:ext>
            </a:extLst>
          </p:cNvPr>
          <p:cNvSpPr/>
          <p:nvPr/>
        </p:nvSpPr>
        <p:spPr>
          <a:xfrm>
            <a:off x="8256501" y="3562495"/>
            <a:ext cx="698642" cy="7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7E644B-8F81-E6F1-AB1D-AFD57720E7F2}"/>
              </a:ext>
            </a:extLst>
          </p:cNvPr>
          <p:cNvSpPr txBox="1"/>
          <p:nvPr/>
        </p:nvSpPr>
        <p:spPr>
          <a:xfrm>
            <a:off x="9248296" y="5505892"/>
            <a:ext cx="275824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Determine eutectic liquid composition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上矢印 9">
            <a:extLst>
              <a:ext uri="{FF2B5EF4-FFF2-40B4-BE49-F238E27FC236}">
                <a16:creationId xmlns:a16="http://schemas.microsoft.com/office/drawing/2014/main" id="{5E41E69D-38BD-310E-481D-14F3A2BADF54}"/>
              </a:ext>
            </a:extLst>
          </p:cNvPr>
          <p:cNvSpPr/>
          <p:nvPr/>
        </p:nvSpPr>
        <p:spPr>
          <a:xfrm>
            <a:off x="10828256" y="4003874"/>
            <a:ext cx="318977" cy="33701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ABA1E80-EF84-5A45-BB64-4BA3A79E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24</a:t>
            </a:fld>
            <a:endParaRPr 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3F22BBD-7C21-E462-7D8F-15CEFEF06272}"/>
              </a:ext>
            </a:extLst>
          </p:cNvPr>
          <p:cNvSpPr/>
          <p:nvPr/>
        </p:nvSpPr>
        <p:spPr>
          <a:xfrm>
            <a:off x="488323" y="181269"/>
            <a:ext cx="1880304" cy="8835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5400" b="1" dirty="0">
                <a:latin typeface="Arial" panose="020B0604020202020204" pitchFamily="34" charset="0"/>
                <a:cs typeface="Arial" panose="020B0604020202020204" pitchFamily="34" charset="0"/>
              </a:rPr>
              <a:t>Fe-C</a:t>
            </a:r>
            <a:endParaRPr kumimoji="1" lang="ja-JP" alt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535E07E-6A0B-C7D2-20FE-9DA25A45D892}"/>
              </a:ext>
            </a:extLst>
          </p:cNvPr>
          <p:cNvSpPr txBox="1"/>
          <p:nvPr/>
        </p:nvSpPr>
        <p:spPr>
          <a:xfrm>
            <a:off x="8472812" y="82949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Mashino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 EPSL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 descr="マップ&#10;&#10;中程度の精度で自動的に生成された説明">
            <a:extLst>
              <a:ext uri="{FF2B5EF4-FFF2-40B4-BE49-F238E27FC236}">
                <a16:creationId xmlns:a16="http://schemas.microsoft.com/office/drawing/2014/main" id="{B9524F9F-461B-E0E9-80E2-1215E55FF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812"/>
            <a:ext cx="12192000" cy="419237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CC3B239-6DDA-AD89-8488-FFCFF18ABB48}"/>
              </a:ext>
            </a:extLst>
          </p:cNvPr>
          <p:cNvSpPr txBox="1"/>
          <p:nvPr/>
        </p:nvSpPr>
        <p:spPr>
          <a:xfrm>
            <a:off x="10510092" y="1466795"/>
            <a:ext cx="14029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386AB31-C0D1-54AB-7A79-58EC525370FD}"/>
              </a:ext>
            </a:extLst>
          </p:cNvPr>
          <p:cNvSpPr/>
          <p:nvPr/>
        </p:nvSpPr>
        <p:spPr>
          <a:xfrm>
            <a:off x="1664239" y="5833130"/>
            <a:ext cx="91470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Fe-C binary eutectic liquid coexisting with Fe and Fe</a:t>
            </a:r>
            <a:r>
              <a:rPr lang="en-US" altLang="ja-JP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9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ABA1E80-EF84-5A45-BB64-4BA3A79E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C9F0-9B3B-5244-B482-1F2D18C18553}" type="slidenum">
              <a:rPr lang="en-US" smtClean="0"/>
              <a:t>25</a:t>
            </a:fld>
            <a:endParaRPr 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3F22BBD-7C21-E462-7D8F-15CEFEF06272}"/>
              </a:ext>
            </a:extLst>
          </p:cNvPr>
          <p:cNvSpPr/>
          <p:nvPr/>
        </p:nvSpPr>
        <p:spPr>
          <a:xfrm>
            <a:off x="488323" y="181269"/>
            <a:ext cx="1880304" cy="8835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5400" b="1" dirty="0">
                <a:latin typeface="Arial" panose="020B0604020202020204" pitchFamily="34" charset="0"/>
                <a:cs typeface="Arial" panose="020B0604020202020204" pitchFamily="34" charset="0"/>
              </a:rPr>
              <a:t>Fe-C</a:t>
            </a:r>
            <a:endParaRPr kumimoji="1" lang="ja-JP" alt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535E07E-6A0B-C7D2-20FE-9DA25A45D892}"/>
              </a:ext>
            </a:extLst>
          </p:cNvPr>
          <p:cNvSpPr txBox="1"/>
          <p:nvPr/>
        </p:nvSpPr>
        <p:spPr>
          <a:xfrm>
            <a:off x="8472812" y="82949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Mashino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 EPSL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id="{DDA839FF-AF97-170B-2898-3BCB8A6BE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369"/>
            <a:ext cx="12192000" cy="423979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CC3B239-6DDA-AD89-8488-FFCFF18ABB48}"/>
              </a:ext>
            </a:extLst>
          </p:cNvPr>
          <p:cNvSpPr txBox="1"/>
          <p:nvPr/>
        </p:nvSpPr>
        <p:spPr>
          <a:xfrm>
            <a:off x="9758708" y="1540546"/>
            <a:ext cx="18216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255 </a:t>
            </a:r>
            <a:r>
              <a:rPr kumimoji="1"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endParaRPr kumimoji="1" lang="ja-JP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F53149-039A-018D-2877-31B3220745C1}"/>
              </a:ext>
            </a:extLst>
          </p:cNvPr>
          <p:cNvSpPr txBox="1"/>
          <p:nvPr/>
        </p:nvSpPr>
        <p:spPr>
          <a:xfrm>
            <a:off x="1522472" y="5917767"/>
            <a:ext cx="9147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Fe-C binary eutectic liquid coexisting with Fe and Fe</a:t>
            </a:r>
            <a:r>
              <a:rPr kumimoji="1" lang="en-US" altLang="ja-JP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1" lang="en-US" altLang="ja-JP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84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, 散布図&#10;&#10;自動的に生成された説明">
            <a:extLst>
              <a:ext uri="{FF2B5EF4-FFF2-40B4-BE49-F238E27FC236}">
                <a16:creationId xmlns:a16="http://schemas.microsoft.com/office/drawing/2014/main" id="{2DC2AD00-10D6-4346-9A81-2C035A6E3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025" y="399811"/>
            <a:ext cx="6438565" cy="632166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535E07E-6A0B-C7D2-20FE-9DA25A45D892}"/>
              </a:ext>
            </a:extLst>
          </p:cNvPr>
          <p:cNvSpPr txBox="1"/>
          <p:nvPr/>
        </p:nvSpPr>
        <p:spPr>
          <a:xfrm>
            <a:off x="4757983" y="808187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Mashino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 EPSL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C2A811D-C3C3-26FC-0474-F2354F877A4C}"/>
              </a:ext>
            </a:extLst>
          </p:cNvPr>
          <p:cNvSpPr/>
          <p:nvPr/>
        </p:nvSpPr>
        <p:spPr>
          <a:xfrm>
            <a:off x="488323" y="181269"/>
            <a:ext cx="1880304" cy="8835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5400" b="1" dirty="0">
                <a:latin typeface="Arial" panose="020B0604020202020204" pitchFamily="34" charset="0"/>
                <a:cs typeface="Arial" panose="020B0604020202020204" pitchFamily="34" charset="0"/>
              </a:rPr>
              <a:t>Fe-C</a:t>
            </a:r>
            <a:endParaRPr kumimoji="1" lang="ja-JP" alt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473D46E-B8E0-FF6A-75DB-42454A0B5A58}"/>
              </a:ext>
            </a:extLst>
          </p:cNvPr>
          <p:cNvSpPr txBox="1"/>
          <p:nvPr/>
        </p:nvSpPr>
        <p:spPr>
          <a:xfrm>
            <a:off x="3531845" y="2324559"/>
            <a:ext cx="31983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Eutectic liquid composition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562499-4285-6447-A12E-5CC988294C72}"/>
              </a:ext>
            </a:extLst>
          </p:cNvPr>
          <p:cNvSpPr txBox="1"/>
          <p:nvPr/>
        </p:nvSpPr>
        <p:spPr>
          <a:xfrm>
            <a:off x="8387449" y="399811"/>
            <a:ext cx="3489309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~3 </a:t>
            </a:r>
            <a:r>
              <a:rPr kumimoji="1"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% C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 the Fe-C eutectic liquid at inner core pressures</a:t>
            </a:r>
          </a:p>
          <a:p>
            <a:pPr algn="l"/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It gives </a:t>
            </a:r>
            <a:r>
              <a:rPr kumimoji="1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the max C content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 the outer core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5DD380C-E2CC-1A51-0F85-E09472D25AAC}"/>
              </a:ext>
            </a:extLst>
          </p:cNvPr>
          <p:cNvGrpSpPr/>
          <p:nvPr/>
        </p:nvGrpSpPr>
        <p:grpSpPr>
          <a:xfrm>
            <a:off x="8794379" y="3725356"/>
            <a:ext cx="3213315" cy="3072319"/>
            <a:chOff x="8712317" y="3560643"/>
            <a:chExt cx="3213315" cy="307231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400D2901-D673-BCAC-009F-444113A0D567}"/>
                </a:ext>
              </a:extLst>
            </p:cNvPr>
            <p:cNvGrpSpPr/>
            <p:nvPr/>
          </p:nvGrpSpPr>
          <p:grpSpPr>
            <a:xfrm>
              <a:off x="8712317" y="3587894"/>
              <a:ext cx="3213315" cy="2951018"/>
              <a:chOff x="0" y="1099780"/>
              <a:chExt cx="4372835" cy="3755972"/>
            </a:xfrm>
          </p:grpSpPr>
          <p:pic>
            <p:nvPicPr>
              <p:cNvPr id="14" name="図 13" descr="名称未設定-18.jpg">
                <a:extLst>
                  <a:ext uri="{FF2B5EF4-FFF2-40B4-BE49-F238E27FC236}">
                    <a16:creationId xmlns:a16="http://schemas.microsoft.com/office/drawing/2014/main" id="{C19520E7-6DF1-61F5-4E85-16BB931FD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748" t="50967" r="31822" b="-93"/>
              <a:stretch/>
            </p:blipFill>
            <p:spPr>
              <a:xfrm>
                <a:off x="0" y="1099780"/>
                <a:ext cx="4372835" cy="3755972"/>
              </a:xfrm>
              <a:prstGeom prst="rect">
                <a:avLst/>
              </a:prstGeom>
            </p:spPr>
          </p:pic>
          <p:sp>
            <p:nvSpPr>
              <p:cNvPr id="15" name="上矢印 14">
                <a:extLst>
                  <a:ext uri="{FF2B5EF4-FFF2-40B4-BE49-F238E27FC236}">
                    <a16:creationId xmlns:a16="http://schemas.microsoft.com/office/drawing/2014/main" id="{A40D041D-3EB9-3D1B-FE51-85B5DB6E3D87}"/>
                  </a:ext>
                </a:extLst>
              </p:cNvPr>
              <p:cNvSpPr/>
              <p:nvPr/>
            </p:nvSpPr>
            <p:spPr>
              <a:xfrm>
                <a:off x="2634342" y="3124200"/>
                <a:ext cx="326572" cy="337457"/>
              </a:xfrm>
              <a:prstGeom prst="up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48DCDF2-EA4B-67BF-7043-9C52D384690B}"/>
                </a:ext>
              </a:extLst>
            </p:cNvPr>
            <p:cNvSpPr txBox="1"/>
            <p:nvPr/>
          </p:nvSpPr>
          <p:spPr>
            <a:xfrm>
              <a:off x="9774080" y="3560643"/>
              <a:ext cx="1471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outer core liquid comp.</a:t>
              </a:r>
              <a:endParaRPr kumimoji="1" lang="ja-JP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ABA24FC-A542-2ECE-C58C-2F4B5819182E}"/>
                </a:ext>
              </a:extLst>
            </p:cNvPr>
            <p:cNvSpPr txBox="1"/>
            <p:nvPr/>
          </p:nvSpPr>
          <p:spPr>
            <a:xfrm>
              <a:off x="10246175" y="5470841"/>
              <a:ext cx="104387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kumimoji="1" lang="en-US" altLang="ja-JP" dirty="0" err="1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% C</a:t>
              </a:r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BE4A01C-C639-8107-6C9D-2953ECE7C13A}"/>
                </a:ext>
              </a:extLst>
            </p:cNvPr>
            <p:cNvSpPr txBox="1"/>
            <p:nvPr/>
          </p:nvSpPr>
          <p:spPr>
            <a:xfrm>
              <a:off x="11203960" y="6068955"/>
              <a:ext cx="7216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r>
                <a:rPr kumimoji="1" lang="en-US" altLang="ja-JP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kumimoji="1" lang="en-US" altLang="ja-JP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1" lang="ja-JP" altLang="en-US" sz="1600" b="1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ECD0608-3A7E-71C1-8CAB-169B0587C8F1}"/>
                </a:ext>
              </a:extLst>
            </p:cNvPr>
            <p:cNvSpPr txBox="1"/>
            <p:nvPr/>
          </p:nvSpPr>
          <p:spPr>
            <a:xfrm>
              <a:off x="10239981" y="6263630"/>
              <a:ext cx="349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kumimoji="1" lang="ja-JP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430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508CF8-F345-5CAA-A177-CD7796D2B57F}"/>
              </a:ext>
            </a:extLst>
          </p:cNvPr>
          <p:cNvSpPr txBox="1"/>
          <p:nvPr/>
        </p:nvSpPr>
        <p:spPr>
          <a:xfrm>
            <a:off x="7570420" y="4404148"/>
            <a:ext cx="442791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liquidus field of Fe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 Fe-rich side of any eutectics) </a:t>
            </a:r>
            <a:r>
              <a:rPr lang="en-US" altLang="ja-JP" sz="24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Fe-S-Si-O-C-H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narrow down the possible range of the outer core composition.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D0036CC-61C0-89D2-CCA8-37738EB460C5}"/>
              </a:ext>
            </a:extLst>
          </p:cNvPr>
          <p:cNvGrpSpPr/>
          <p:nvPr/>
        </p:nvGrpSpPr>
        <p:grpSpPr>
          <a:xfrm>
            <a:off x="7570420" y="393178"/>
            <a:ext cx="4202756" cy="3790620"/>
            <a:chOff x="4056733" y="875458"/>
            <a:chExt cx="4463534" cy="420678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97972B1-C2CB-3B84-A099-834CA4631CAA}"/>
                </a:ext>
              </a:extLst>
            </p:cNvPr>
            <p:cNvSpPr txBox="1"/>
            <p:nvPr/>
          </p:nvSpPr>
          <p:spPr>
            <a:xfrm>
              <a:off x="6048712" y="875458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800" dirty="0"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endPara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84156CC-2A75-1AA5-5552-DF3FE39CD6C2}"/>
                </a:ext>
              </a:extLst>
            </p:cNvPr>
            <p:cNvGrpSpPr/>
            <p:nvPr/>
          </p:nvGrpSpPr>
          <p:grpSpPr>
            <a:xfrm>
              <a:off x="4056733" y="1303732"/>
              <a:ext cx="4463534" cy="3778515"/>
              <a:chOff x="4056733" y="1303732"/>
              <a:chExt cx="4463534" cy="3778515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DB12EDA4-CDFE-2BEB-3540-3D7ADD8FD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78484" y="1303732"/>
                <a:ext cx="3745110" cy="3243137"/>
              </a:xfrm>
              <a:prstGeom prst="rect">
                <a:avLst/>
              </a:prstGeom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2931A78-1E01-837B-D951-45FE34495A71}"/>
                  </a:ext>
                </a:extLst>
              </p:cNvPr>
              <p:cNvSpPr txBox="1"/>
              <p:nvPr/>
            </p:nvSpPr>
            <p:spPr>
              <a:xfrm>
                <a:off x="4056733" y="4559027"/>
                <a:ext cx="843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FeX</a:t>
                </a:r>
                <a:endParaRPr kumimoji="1" lang="ja-JP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D9D0DC0-B9CD-5165-5611-22A95EA6014B}"/>
                  </a:ext>
                </a:extLst>
              </p:cNvPr>
              <p:cNvSpPr txBox="1"/>
              <p:nvPr/>
            </p:nvSpPr>
            <p:spPr>
              <a:xfrm>
                <a:off x="7676766" y="4559027"/>
                <a:ext cx="843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FeY</a:t>
                </a:r>
                <a:endParaRPr kumimoji="1" lang="ja-JP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6E69C0-61A9-CC74-AE8B-5DB82C6C8C06}"/>
              </a:ext>
            </a:extLst>
          </p:cNvPr>
          <p:cNvSpPr txBox="1"/>
          <p:nvPr/>
        </p:nvSpPr>
        <p:spPr>
          <a:xfrm>
            <a:off x="540882" y="600413"/>
            <a:ext cx="6528134" cy="4670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 amount of each light element:</a:t>
            </a:r>
          </a:p>
          <a:p>
            <a:pPr algn="l"/>
            <a:endParaRPr lang="en-US" altLang="ja-JP" sz="32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50000"/>
              </a:lnSpc>
            </a:pP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&lt;5 </a:t>
            </a:r>
            <a:r>
              <a:rPr kumimoji="1" lang="en-US" altLang="ja-JP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S</a:t>
            </a:r>
          </a:p>
          <a:p>
            <a:pPr algn="l">
              <a:lnSpc>
                <a:spcPct val="150000"/>
              </a:lnSpc>
            </a:pPr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&lt;8 </a:t>
            </a:r>
            <a:r>
              <a:rPr lang="en-US" altLang="ja-JP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Si</a:t>
            </a:r>
          </a:p>
          <a:p>
            <a:pPr algn="l">
              <a:lnSpc>
                <a:spcPct val="150000"/>
              </a:lnSpc>
            </a:pP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&lt;15 </a:t>
            </a:r>
            <a:r>
              <a:rPr kumimoji="1" lang="en-US" altLang="ja-JP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O</a:t>
            </a:r>
          </a:p>
          <a:p>
            <a:pPr algn="l">
              <a:lnSpc>
                <a:spcPct val="150000"/>
              </a:lnSpc>
            </a:pP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&lt;3 </a:t>
            </a:r>
            <a:r>
              <a:rPr kumimoji="1" lang="en-US" altLang="ja-JP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kumimoji="1"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C</a:t>
            </a:r>
          </a:p>
          <a:p>
            <a:pPr algn="l">
              <a:lnSpc>
                <a:spcPct val="150000"/>
              </a:lnSpc>
            </a:pPr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&lt;0.8 </a:t>
            </a:r>
            <a:r>
              <a:rPr lang="en-US" altLang="ja-JP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H</a:t>
            </a:r>
            <a:endParaRPr kumimoji="1" lang="ja-JP" altLang="en-US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E529D74-421B-38DA-6EEC-F0186FA1797C}"/>
              </a:ext>
            </a:extLst>
          </p:cNvPr>
          <p:cNvCxnSpPr/>
          <p:nvPr/>
        </p:nvCxnSpPr>
        <p:spPr>
          <a:xfrm>
            <a:off x="7219307" y="393178"/>
            <a:ext cx="0" cy="6176794"/>
          </a:xfrm>
          <a:prstGeom prst="line">
            <a:avLst/>
          </a:prstGeom>
          <a:ln w="412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540048-D2DD-1AFF-7A18-E83A35017134}"/>
              </a:ext>
            </a:extLst>
          </p:cNvPr>
          <p:cNvSpPr txBox="1"/>
          <p:nvPr/>
        </p:nvSpPr>
        <p:spPr>
          <a:xfrm>
            <a:off x="3256355" y="1850281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 et al. 2017 EPSL</a:t>
            </a:r>
            <a:endParaRPr kumimoji="1" lang="ja-JP" altLang="en-US" sz="1600" b="1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83305F9-104E-F883-1620-C241656A0105}"/>
              </a:ext>
            </a:extLst>
          </p:cNvPr>
          <p:cNvSpPr txBox="1"/>
          <p:nvPr/>
        </p:nvSpPr>
        <p:spPr>
          <a:xfrm>
            <a:off x="3239891" y="2586058"/>
            <a:ext cx="2717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Hasegawa et al. 2021 GRL</a:t>
            </a:r>
            <a:endParaRPr kumimoji="1" lang="ja-JP" altLang="en-US" sz="1600" b="1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88D54EB-D612-1D73-77AA-E286486846B9}"/>
              </a:ext>
            </a:extLst>
          </p:cNvPr>
          <p:cNvSpPr txBox="1"/>
          <p:nvPr/>
        </p:nvSpPr>
        <p:spPr>
          <a:xfrm>
            <a:off x="3245133" y="3312298"/>
            <a:ext cx="2988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 et al. 2019 Am. Mineral.</a:t>
            </a:r>
            <a:endParaRPr kumimoji="1" lang="ja-JP" altLang="en-US" sz="1600" b="1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32CCC38-A36F-6959-5EDD-EA2CAA73BBDC}"/>
              </a:ext>
            </a:extLst>
          </p:cNvPr>
          <p:cNvSpPr txBox="1"/>
          <p:nvPr/>
        </p:nvSpPr>
        <p:spPr>
          <a:xfrm>
            <a:off x="3256246" y="4038538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Mashino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2019 EPSL</a:t>
            </a:r>
            <a:endParaRPr kumimoji="1" lang="ja-JP" altLang="en-US" sz="1600" b="1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140AD62-E952-8BF0-E227-9E22F2F9D0FB}"/>
              </a:ext>
            </a:extLst>
          </p:cNvPr>
          <p:cNvSpPr txBox="1"/>
          <p:nvPr/>
        </p:nvSpPr>
        <p:spPr>
          <a:xfrm>
            <a:off x="3256246" y="4785326"/>
            <a:ext cx="3049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Hikosaka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2022 Sci. Rep.</a:t>
            </a:r>
            <a:endParaRPr kumimoji="1" lang="ja-JP" altLang="en-US" sz="1600" b="1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60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V. Constraints from core-mantle partitioning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1" descr="Wood_2006_Nature_441_825.pdf">
            <a:extLst>
              <a:ext uri="{FF2B5EF4-FFF2-40B4-BE49-F238E27FC236}">
                <a16:creationId xmlns:a16="http://schemas.microsoft.com/office/drawing/2014/main" id="{93626964-0D9E-DF6C-228A-07A0C29F4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t="54581" r="54424" b="16106"/>
          <a:stretch>
            <a:fillRect/>
          </a:stretch>
        </p:blipFill>
        <p:spPr bwMode="auto">
          <a:xfrm>
            <a:off x="0" y="1175342"/>
            <a:ext cx="5202833" cy="537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832A81F-CF0B-A18F-FAFF-10870FF2C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22" t="64601" r="10650" b="16169"/>
          <a:stretch/>
        </p:blipFill>
        <p:spPr>
          <a:xfrm>
            <a:off x="5633989" y="1304285"/>
            <a:ext cx="4688815" cy="373868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7EF28A-5B31-CA6E-9618-531B4F8CFCA0}"/>
              </a:ext>
            </a:extLst>
          </p:cNvPr>
          <p:cNvSpPr txBox="1"/>
          <p:nvPr/>
        </p:nvSpPr>
        <p:spPr>
          <a:xfrm>
            <a:off x="4388844" y="5431042"/>
            <a:ext cx="7179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Core-forming metals chemically equilibrated with silicate in a deep magma ocean.</a:t>
            </a:r>
            <a:endParaRPr lang="en" altLang="ja-JP" sz="2800" b="1" dirty="0">
              <a:solidFill>
                <a:srgbClr val="0432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0E4059-A461-6630-910D-DD4DC41AA7E0}"/>
              </a:ext>
            </a:extLst>
          </p:cNvPr>
          <p:cNvSpPr txBox="1"/>
          <p:nvPr/>
        </p:nvSpPr>
        <p:spPr>
          <a:xfrm>
            <a:off x="120493" y="5754775"/>
            <a:ext cx="18515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et al., 2006 Nature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BE1B358-33BA-1BCC-49CE-682CD7849F89}"/>
              </a:ext>
            </a:extLst>
          </p:cNvPr>
          <p:cNvSpPr txBox="1"/>
          <p:nvPr/>
        </p:nvSpPr>
        <p:spPr>
          <a:xfrm>
            <a:off x="9345596" y="4173559"/>
            <a:ext cx="28167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and Agee, 1996 Nature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44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id="{1FE53B1C-4171-0A4E-8CA8-48E4FA37E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9" y="911866"/>
            <a:ext cx="11669182" cy="829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6A2D6B4E-7530-DD83-B20F-6C0818A75A59}"/>
              </a:ext>
            </a:extLst>
          </p:cNvPr>
          <p:cNvSpPr txBox="1">
            <a:spLocks/>
          </p:cNvSpPr>
          <p:nvPr/>
        </p:nvSpPr>
        <p:spPr>
          <a:xfrm>
            <a:off x="0" y="24654"/>
            <a:ext cx="12192000" cy="927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Metal-silicate partitioning of Si &amp; O</a:t>
            </a:r>
            <a:endParaRPr lang="ja-JP" altLang="en-US" sz="4800" b="1" dirty="0">
              <a:solidFill>
                <a:srgbClr val="0000B9"/>
              </a:solidFill>
              <a:latin typeface="Arial"/>
              <a:ea typeface="ヒラギノ角ゴ Std W8"/>
              <a:cs typeface="Arial"/>
            </a:endParaRPr>
          </a:p>
        </p:txBody>
      </p:sp>
      <p:pic>
        <p:nvPicPr>
          <p:cNvPr id="8" name="図 7" descr="名称未設定-16.jpg">
            <a:extLst>
              <a:ext uri="{FF2B5EF4-FFF2-40B4-BE49-F238E27FC236}">
                <a16:creationId xmlns:a16="http://schemas.microsoft.com/office/drawing/2014/main" id="{ACD76772-6EE3-9207-C1DA-3834AD388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6" y="1301043"/>
            <a:ext cx="5844071" cy="509657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086E8D5-DDB7-637D-5B48-BCFD18C340FA}"/>
              </a:ext>
            </a:extLst>
          </p:cNvPr>
          <p:cNvSpPr txBox="1"/>
          <p:nvPr/>
        </p:nvSpPr>
        <p:spPr>
          <a:xfrm>
            <a:off x="2171335" y="2986021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Siebert et al., 2013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6771B4-04F3-75BF-8E82-DD732C4C49B2}"/>
              </a:ext>
            </a:extLst>
          </p:cNvPr>
          <p:cNvSpPr txBox="1"/>
          <p:nvPr/>
        </p:nvSpPr>
        <p:spPr>
          <a:xfrm>
            <a:off x="4802675" y="357610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Rubie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et al., 2015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7A4D68D-6DEC-F35B-754C-2DC5AA8971DE}"/>
              </a:ext>
            </a:extLst>
          </p:cNvPr>
          <p:cNvSpPr txBox="1"/>
          <p:nvPr/>
        </p:nvSpPr>
        <p:spPr>
          <a:xfrm>
            <a:off x="4618969" y="5202271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Fischer et al., 2015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DD8652-BBD1-78D9-0418-8809AF735BF3}"/>
              </a:ext>
            </a:extLst>
          </p:cNvPr>
          <p:cNvSpPr txBox="1"/>
          <p:nvPr/>
        </p:nvSpPr>
        <p:spPr>
          <a:xfrm>
            <a:off x="7546145" y="1715199"/>
            <a:ext cx="41864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Metal-silicate partitioning at high </a:t>
            </a:r>
            <a:r>
              <a:rPr kumimoji="1" lang="en-US" altLang="ja-JP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P-T</a:t>
            </a:r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a deep magma ocean should have led to </a:t>
            </a:r>
            <a:r>
              <a:rPr kumimoji="1" lang="en-US" altLang="ja-JP" sz="28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Si &amp; O contents in core-forming metals</a:t>
            </a:r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1" lang="ja-JP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2D98B7-704A-86F5-51FA-AFDF228540BE}"/>
              </a:ext>
            </a:extLst>
          </p:cNvPr>
          <p:cNvSpPr/>
          <p:nvPr/>
        </p:nvSpPr>
        <p:spPr>
          <a:xfrm>
            <a:off x="2632264" y="3849329"/>
            <a:ext cx="727113" cy="44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9ED384-BB0F-A480-97A8-753E463013AF}"/>
              </a:ext>
            </a:extLst>
          </p:cNvPr>
          <p:cNvSpPr txBox="1"/>
          <p:nvPr/>
        </p:nvSpPr>
        <p:spPr>
          <a:xfrm>
            <a:off x="3742661" y="6100118"/>
            <a:ext cx="152157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Si (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3913BE-1E91-2527-0E88-806D59109F07}"/>
              </a:ext>
            </a:extLst>
          </p:cNvPr>
          <p:cNvSpPr txBox="1"/>
          <p:nvPr/>
        </p:nvSpPr>
        <p:spPr>
          <a:xfrm rot="16200000">
            <a:off x="230587" y="3108248"/>
            <a:ext cx="152157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O (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74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506184" y="161721"/>
            <a:ext cx="111796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4200" dirty="0">
                <a:solidFill>
                  <a:srgbClr val="0432FF"/>
                </a:solidFill>
              </a:rPr>
              <a:t>1. Mantle composition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ECED5D-40B4-696E-D710-D53949A9F1E5}"/>
              </a:ext>
            </a:extLst>
          </p:cNvPr>
          <p:cNvSpPr txBox="1"/>
          <p:nvPr/>
        </p:nvSpPr>
        <p:spPr>
          <a:xfrm>
            <a:off x="783771" y="1426029"/>
            <a:ext cx="1117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upper mantle is known to be </a:t>
            </a:r>
            <a:r>
              <a:rPr kumimoji="1" lang="en-US" altLang="ja-JP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pyrolitic</a:t>
            </a:r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composition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1"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IMGP1978">
            <a:extLst>
              <a:ext uri="{FF2B5EF4-FFF2-40B4-BE49-F238E27FC236}">
                <a16:creationId xmlns:a16="http://schemas.microsoft.com/office/drawing/2014/main" id="{63029B79-A1AB-3F65-C53A-640CD358F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3580" t="7036" r="16028" b="14533"/>
          <a:stretch/>
        </p:blipFill>
        <p:spPr bwMode="auto">
          <a:xfrm>
            <a:off x="471896" y="3428999"/>
            <a:ext cx="3541123" cy="3041344"/>
          </a:xfrm>
          <a:prstGeom prst="rect">
            <a:avLst/>
          </a:prstGeom>
          <a:noFill/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F57085-BE1D-AF2B-4FF5-E37F21569792}"/>
              </a:ext>
            </a:extLst>
          </p:cNvPr>
          <p:cNvSpPr txBox="1"/>
          <p:nvPr/>
        </p:nvSpPr>
        <p:spPr>
          <a:xfrm>
            <a:off x="783771" y="2332030"/>
            <a:ext cx="11176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But, we do not have rock samples from the deeper level; transition zone (410</a:t>
            </a:r>
            <a:r>
              <a:rPr lang="en-GB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660 km depth) and the lower mantle (&gt;660 km depth).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788DF4-A463-16BF-26E9-BBA76F628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8"/>
          <a:stretch/>
        </p:blipFill>
        <p:spPr bwMode="auto">
          <a:xfrm>
            <a:off x="4426947" y="3592285"/>
            <a:ext cx="3756887" cy="266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329D76A-30C6-29CF-C8B8-51B059643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731" y="3592285"/>
            <a:ext cx="3550259" cy="266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957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名称未設定-16.jpg">
            <a:extLst>
              <a:ext uri="{FF2B5EF4-FFF2-40B4-BE49-F238E27FC236}">
                <a16:creationId xmlns:a16="http://schemas.microsoft.com/office/drawing/2014/main" id="{E45DA4DE-2BBA-4B9E-E7C5-96687C1C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6" y="1301043"/>
            <a:ext cx="5844071" cy="509657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A9D6A88-6B60-49EA-0BA9-DB79CBBACEF7}"/>
              </a:ext>
            </a:extLst>
          </p:cNvPr>
          <p:cNvSpPr txBox="1"/>
          <p:nvPr/>
        </p:nvSpPr>
        <p:spPr>
          <a:xfrm>
            <a:off x="2171335" y="2986021"/>
            <a:ext cx="1907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Siebert et al., 2013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D081BFC-D7ED-73DD-76C3-783246636EB3}"/>
              </a:ext>
            </a:extLst>
          </p:cNvPr>
          <p:cNvSpPr txBox="1"/>
          <p:nvPr/>
        </p:nvSpPr>
        <p:spPr>
          <a:xfrm>
            <a:off x="4802675" y="3576107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Rubie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et al., 2015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B7B7809-2A2B-CE3C-7F24-8C654781867B}"/>
              </a:ext>
            </a:extLst>
          </p:cNvPr>
          <p:cNvSpPr txBox="1"/>
          <p:nvPr/>
        </p:nvSpPr>
        <p:spPr>
          <a:xfrm>
            <a:off x="4618969" y="5202271"/>
            <a:ext cx="1930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Fischer et al., 2015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18C9DCF-9224-8110-B2F7-7203B855D036}"/>
              </a:ext>
            </a:extLst>
          </p:cNvPr>
          <p:cNvSpPr/>
          <p:nvPr/>
        </p:nvSpPr>
        <p:spPr>
          <a:xfrm>
            <a:off x="2632264" y="3849329"/>
            <a:ext cx="727113" cy="44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9F0B68D-C0BD-73AE-26EE-26343D3008B9}"/>
              </a:ext>
            </a:extLst>
          </p:cNvPr>
          <p:cNvSpPr txBox="1"/>
          <p:nvPr/>
        </p:nvSpPr>
        <p:spPr>
          <a:xfrm>
            <a:off x="3742661" y="6100118"/>
            <a:ext cx="152157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Si (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DCABE3-3970-66BE-99EF-CFAC18360811}"/>
              </a:ext>
            </a:extLst>
          </p:cNvPr>
          <p:cNvSpPr txBox="1"/>
          <p:nvPr/>
        </p:nvSpPr>
        <p:spPr>
          <a:xfrm rot="16200000">
            <a:off x="230587" y="3108248"/>
            <a:ext cx="152157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O (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1FE53B1C-4171-0A4E-8CA8-48E4FA37E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9" y="911866"/>
            <a:ext cx="11669182" cy="829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6A2D6B4E-7530-DD83-B20F-6C0818A75A59}"/>
              </a:ext>
            </a:extLst>
          </p:cNvPr>
          <p:cNvSpPr txBox="1">
            <a:spLocks/>
          </p:cNvSpPr>
          <p:nvPr/>
        </p:nvSpPr>
        <p:spPr>
          <a:xfrm>
            <a:off x="0" y="24654"/>
            <a:ext cx="12192000" cy="927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Metal-silicate partitioning of Si &amp; O</a:t>
            </a:r>
            <a:endParaRPr lang="ja-JP" altLang="en-US" sz="4800" b="1" dirty="0">
              <a:solidFill>
                <a:srgbClr val="0000B9"/>
              </a:solidFill>
              <a:latin typeface="Arial"/>
              <a:ea typeface="ヒラギノ角ゴ Std W8"/>
              <a:cs typeface="Arial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DD8652-BBD1-78D9-0418-8809AF735BF3}"/>
              </a:ext>
            </a:extLst>
          </p:cNvPr>
          <p:cNvSpPr txBox="1"/>
          <p:nvPr/>
        </p:nvSpPr>
        <p:spPr>
          <a:xfrm>
            <a:off x="7567916" y="1301043"/>
            <a:ext cx="41864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Metal-silicate partitioning in a deep magma ocean should have led to </a:t>
            </a:r>
            <a:r>
              <a:rPr kumimoji="1" lang="en-US" altLang="ja-JP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Si &amp; O contents in the initial core</a:t>
            </a:r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1" lang="ja-JP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2D98B7-704A-86F5-51FA-AFDF228540BE}"/>
              </a:ext>
            </a:extLst>
          </p:cNvPr>
          <p:cNvSpPr/>
          <p:nvPr/>
        </p:nvSpPr>
        <p:spPr>
          <a:xfrm>
            <a:off x="2610998" y="4071883"/>
            <a:ext cx="727113" cy="44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890F9A8-B3B9-98E0-8F71-432972D7B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556" y="3738859"/>
            <a:ext cx="2548275" cy="3265377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9BF2EC5-D7D5-CC88-65B8-543296B9B6C3}"/>
              </a:ext>
            </a:extLst>
          </p:cNvPr>
          <p:cNvGrpSpPr/>
          <p:nvPr/>
        </p:nvGrpSpPr>
        <p:grpSpPr>
          <a:xfrm>
            <a:off x="1822425" y="2279541"/>
            <a:ext cx="4382432" cy="3514338"/>
            <a:chOff x="1873405" y="2386361"/>
            <a:chExt cx="4382432" cy="3514338"/>
          </a:xfrm>
        </p:grpSpPr>
        <p:cxnSp>
          <p:nvCxnSpPr>
            <p:cNvPr id="3" name="直線コネクタ 2">
              <a:extLst>
                <a:ext uri="{FF2B5EF4-FFF2-40B4-BE49-F238E27FC236}">
                  <a16:creationId xmlns:a16="http://schemas.microsoft.com/office/drawing/2014/main" id="{278CCAA4-02AF-A5A5-B937-D57781A304AA}"/>
                </a:ext>
              </a:extLst>
            </p:cNvPr>
            <p:cNvCxnSpPr>
              <a:cxnSpLocks/>
            </p:cNvCxnSpPr>
            <p:nvPr/>
          </p:nvCxnSpPr>
          <p:spPr>
            <a:xfrm>
              <a:off x="1873405" y="2386361"/>
              <a:ext cx="4382432" cy="351433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曲折矢印 6">
              <a:extLst>
                <a:ext uri="{FF2B5EF4-FFF2-40B4-BE49-F238E27FC236}">
                  <a16:creationId xmlns:a16="http://schemas.microsoft.com/office/drawing/2014/main" id="{05313C7E-2FC5-C207-E8A5-7531D0A68AE5}"/>
                </a:ext>
              </a:extLst>
            </p:cNvPr>
            <p:cNvSpPr/>
            <p:nvPr/>
          </p:nvSpPr>
          <p:spPr>
            <a:xfrm rot="20340994">
              <a:off x="3468029" y="4128698"/>
              <a:ext cx="546640" cy="511895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6BEE7549-0BBA-05BC-6151-8B20844522F5}"/>
                </a:ext>
              </a:extLst>
            </p:cNvPr>
            <p:cNvSpPr txBox="1"/>
            <p:nvPr/>
          </p:nvSpPr>
          <p:spPr>
            <a:xfrm>
              <a:off x="1981127" y="4640593"/>
              <a:ext cx="2417521" cy="10156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required to explain outer core density &amp; </a:t>
              </a:r>
              <a:r>
                <a:rPr kumimoji="1" lang="en-US" altLang="ja-JP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kumimoji="1" lang="en-US" altLang="ja-JP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kumimoji="1" lang="ja-JP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AD4C2F-D345-744F-A40B-1B9772FBD025}"/>
              </a:ext>
            </a:extLst>
          </p:cNvPr>
          <p:cNvSpPr txBox="1"/>
          <p:nvPr/>
        </p:nvSpPr>
        <p:spPr>
          <a:xfrm>
            <a:off x="7589004" y="4133663"/>
            <a:ext cx="22687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Already full, </a:t>
            </a:r>
            <a:r>
              <a:rPr kumimoji="1" lang="en-US" altLang="ja-JP" sz="28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room for other light elements</a:t>
            </a:r>
            <a:endParaRPr kumimoji="1" lang="ja-JP" altLang="en-US" sz="2800" b="1" dirty="0">
              <a:solidFill>
                <a:srgbClr val="0432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44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7EF28A-5B31-CA6E-9618-531B4F8CFCA0}"/>
              </a:ext>
            </a:extLst>
          </p:cNvPr>
          <p:cNvSpPr txBox="1"/>
          <p:nvPr/>
        </p:nvSpPr>
        <p:spPr>
          <a:xfrm>
            <a:off x="1630650" y="5683952"/>
            <a:ext cx="9154934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Solubility of </a:t>
            </a:r>
            <a:r>
              <a:rPr lang="en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Si+O</a:t>
            </a: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liquid Fe is limited. 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Present-day liquid core may be </a:t>
            </a:r>
            <a:r>
              <a:rPr lang="en" altLang="ja-JP" sz="28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saturated in Si + O</a:t>
            </a:r>
            <a:r>
              <a:rPr lang="en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" altLang="ja-JP" sz="28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図 3" descr="グラフ, ダイアグラム&#10;&#10;自動的に生成された説明">
            <a:extLst>
              <a:ext uri="{FF2B5EF4-FFF2-40B4-BE49-F238E27FC236}">
                <a16:creationId xmlns:a16="http://schemas.microsoft.com/office/drawing/2014/main" id="{CC688A44-145A-C526-2A0B-4F3042FEC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40"/>
          <a:stretch/>
        </p:blipFill>
        <p:spPr>
          <a:xfrm>
            <a:off x="859514" y="1207090"/>
            <a:ext cx="4754979" cy="4439797"/>
          </a:xfrm>
          <a:prstGeom prst="rect">
            <a:avLst/>
          </a:prstGeom>
        </p:spPr>
      </p:pic>
      <p:pic>
        <p:nvPicPr>
          <p:cNvPr id="6" name="図 5" descr="グラフ, ダイアグラム&#10;&#10;自動的に生成された説明">
            <a:extLst>
              <a:ext uri="{FF2B5EF4-FFF2-40B4-BE49-F238E27FC236}">
                <a16:creationId xmlns:a16="http://schemas.microsoft.com/office/drawing/2014/main" id="{D9D8CDE4-8939-CE0F-F88E-208CF267D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40"/>
          <a:stretch/>
        </p:blipFill>
        <p:spPr>
          <a:xfrm>
            <a:off x="6295203" y="1216289"/>
            <a:ext cx="4754979" cy="443979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0E4059-A461-6630-910D-DD4DC41AA7E0}"/>
              </a:ext>
            </a:extLst>
          </p:cNvPr>
          <p:cNvSpPr txBox="1"/>
          <p:nvPr/>
        </p:nvSpPr>
        <p:spPr>
          <a:xfrm>
            <a:off x="8769428" y="1068102"/>
            <a:ext cx="28167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Hirose et al., 2017 Nature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0DF675-26ED-A49F-5D37-08D0DFCD6EFA}"/>
              </a:ext>
            </a:extLst>
          </p:cNvPr>
          <p:cNvSpPr txBox="1"/>
          <p:nvPr/>
        </p:nvSpPr>
        <p:spPr>
          <a:xfrm>
            <a:off x="9178491" y="2826823"/>
            <a:ext cx="1694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&amp; O contents in initial core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25267E-BA73-84B9-E3D4-9C3A8899F497}"/>
              </a:ext>
            </a:extLst>
          </p:cNvPr>
          <p:cNvSpPr txBox="1"/>
          <p:nvPr/>
        </p:nvSpPr>
        <p:spPr>
          <a:xfrm>
            <a:off x="2665686" y="2457492"/>
            <a:ext cx="267749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&amp; O solubility curves (well-known in steel-making industry)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944EA9F1-F9B2-2C06-E179-939A24EB8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9" y="911866"/>
            <a:ext cx="11669182" cy="829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91C9A00A-E2CE-A3A3-C705-AD9CD955F964}"/>
              </a:ext>
            </a:extLst>
          </p:cNvPr>
          <p:cNvSpPr txBox="1">
            <a:spLocks/>
          </p:cNvSpPr>
          <p:nvPr/>
        </p:nvSpPr>
        <p:spPr>
          <a:xfrm>
            <a:off x="0" y="24654"/>
            <a:ext cx="12192000" cy="927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SiO</a:t>
            </a:r>
            <a:r>
              <a:rPr lang="en-US" altLang="ja-JP" sz="4800" b="1" baseline="-25000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2</a:t>
            </a:r>
            <a:r>
              <a:rPr lang="en-US" altLang="ja-JP" sz="4800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 saturation in liquid core</a:t>
            </a:r>
            <a:endParaRPr lang="ja-JP" altLang="en-US" sz="4800" b="1" dirty="0">
              <a:solidFill>
                <a:srgbClr val="0000B9"/>
              </a:solidFill>
              <a:latin typeface="Arial"/>
              <a:ea typeface="ヒラギノ角ゴ Std W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104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A69EC9A-1A79-F0F4-0531-3F803460ACAD}"/>
              </a:ext>
            </a:extLst>
          </p:cNvPr>
          <p:cNvGrpSpPr/>
          <p:nvPr/>
        </p:nvGrpSpPr>
        <p:grpSpPr>
          <a:xfrm>
            <a:off x="691241" y="1178911"/>
            <a:ext cx="4751091" cy="5458440"/>
            <a:chOff x="6309844" y="1449136"/>
            <a:chExt cx="4080716" cy="4949735"/>
          </a:xfrm>
        </p:grpSpPr>
        <p:sp>
          <p:nvSpPr>
            <p:cNvPr id="483" name="線"/>
            <p:cNvSpPr/>
            <p:nvPr/>
          </p:nvSpPr>
          <p:spPr>
            <a:xfrm>
              <a:off x="9495095" y="6313828"/>
              <a:ext cx="754559" cy="1"/>
            </a:xfrm>
            <a:prstGeom prst="line">
              <a:avLst/>
            </a:prstGeom>
            <a:ln w="762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489" name="イメージ" descr="イメージ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9844" y="3977272"/>
              <a:ext cx="4066215" cy="24215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0" name="イメージ" descr="イメージ"/>
            <p:cNvPicPr>
              <a:picLocks noChangeAspect="1"/>
            </p:cNvPicPr>
            <p:nvPr/>
          </p:nvPicPr>
          <p:blipFill>
            <a:blip r:embed="rId4"/>
            <a:srcRect l="35011" r="22014"/>
            <a:stretch>
              <a:fillRect/>
            </a:stretch>
          </p:blipFill>
          <p:spPr>
            <a:xfrm rot="5400000">
              <a:off x="7118431" y="659586"/>
              <a:ext cx="2449162" cy="406623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92" name="Fe"/>
            <p:cNvSpPr txBox="1"/>
            <p:nvPr/>
          </p:nvSpPr>
          <p:spPr>
            <a:xfrm>
              <a:off x="7878268" y="4995551"/>
              <a:ext cx="1211871" cy="379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Liquid </a:t>
              </a:r>
              <a:r>
                <a:rPr sz="2000" dirty="0"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</a:p>
          </p:txBody>
        </p:sp>
        <p:sp>
          <p:nvSpPr>
            <p:cNvPr id="493" name="Silicate…"/>
            <p:cNvSpPr txBox="1"/>
            <p:nvPr/>
          </p:nvSpPr>
          <p:spPr>
            <a:xfrm>
              <a:off x="7093399" y="4522936"/>
              <a:ext cx="1038747" cy="6107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lnSpc>
                  <a:spcPts val="2100"/>
                </a:lnSpc>
                <a:defRPr sz="19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Silicate </a:t>
              </a:r>
            </a:p>
            <a:p>
              <a:pPr>
                <a:lnSpc>
                  <a:spcPts val="2100"/>
                </a:lnSpc>
                <a:defRPr sz="19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melt</a:t>
              </a:r>
              <a:endParaRPr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四角形"/>
            <p:cNvSpPr/>
            <p:nvPr/>
          </p:nvSpPr>
          <p:spPr>
            <a:xfrm>
              <a:off x="7497304" y="2144141"/>
              <a:ext cx="1828418" cy="982585"/>
            </a:xfrm>
            <a:prstGeom prst="rect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95" name="10 μm"/>
            <p:cNvSpPr txBox="1"/>
            <p:nvPr/>
          </p:nvSpPr>
          <p:spPr>
            <a:xfrm>
              <a:off x="9475403" y="5919631"/>
              <a:ext cx="706925" cy="3642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7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898" b="1" dirty="0"/>
                <a:t>10μm</a:t>
              </a:r>
            </a:p>
          </p:txBody>
        </p:sp>
        <p:sp>
          <p:nvSpPr>
            <p:cNvPr id="497" name="線"/>
            <p:cNvSpPr/>
            <p:nvPr/>
          </p:nvSpPr>
          <p:spPr>
            <a:xfrm>
              <a:off x="9163803" y="3707014"/>
              <a:ext cx="347265" cy="1"/>
            </a:xfrm>
            <a:prstGeom prst="line">
              <a:avLst/>
            </a:prstGeom>
            <a:ln w="762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98" name="10 μm"/>
            <p:cNvSpPr txBox="1"/>
            <p:nvPr/>
          </p:nvSpPr>
          <p:spPr>
            <a:xfrm>
              <a:off x="8928822" y="3333601"/>
              <a:ext cx="692498" cy="3642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7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898" dirty="0"/>
                <a:t>10μm</a:t>
              </a:r>
            </a:p>
          </p:txBody>
        </p:sp>
        <p:sp>
          <p:nvSpPr>
            <p:cNvPr id="499" name="線"/>
            <p:cNvSpPr/>
            <p:nvPr/>
          </p:nvSpPr>
          <p:spPr>
            <a:xfrm>
              <a:off x="9495095" y="6313828"/>
              <a:ext cx="754559" cy="1"/>
            </a:xfrm>
            <a:prstGeom prst="line">
              <a:avLst/>
            </a:prstGeom>
            <a:ln w="762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00" name="Cross section of sample"/>
            <p:cNvSpPr txBox="1"/>
            <p:nvPr/>
          </p:nvSpPr>
          <p:spPr>
            <a:xfrm>
              <a:off x="6355066" y="1449136"/>
              <a:ext cx="2866170" cy="3859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9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39" dirty="0"/>
                <a:t>Cross section of sample</a:t>
              </a:r>
            </a:p>
          </p:txBody>
        </p:sp>
        <p:sp>
          <p:nvSpPr>
            <p:cNvPr id="503" name="線"/>
            <p:cNvSpPr/>
            <p:nvPr/>
          </p:nvSpPr>
          <p:spPr>
            <a:xfrm flipV="1">
              <a:off x="6316158" y="3113867"/>
              <a:ext cx="1191497" cy="892969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04" name="線"/>
            <p:cNvSpPr/>
            <p:nvPr/>
          </p:nvSpPr>
          <p:spPr>
            <a:xfrm>
              <a:off x="9297644" y="3113661"/>
              <a:ext cx="1092916" cy="872139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8AF09A5A-F9D6-8E4F-95FC-1BC451C38EDD}"/>
                </a:ext>
              </a:extLst>
            </p:cNvPr>
            <p:cNvSpPr txBox="1"/>
            <p:nvPr/>
          </p:nvSpPr>
          <p:spPr>
            <a:xfrm>
              <a:off x="6324761" y="4535227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Ca-</a:t>
              </a:r>
              <a:r>
                <a:rPr lang="en-US" altLang="ja-JP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pv</a:t>
              </a:r>
              <a:endParaRPr lang="ja-JP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17">
            <a:extLst>
              <a:ext uri="{FF2B5EF4-FFF2-40B4-BE49-F238E27FC236}">
                <a16:creationId xmlns:a16="http://schemas.microsoft.com/office/drawing/2014/main" id="{1FE53B1C-4171-0A4E-8CA8-48E4FA37E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9" y="911866"/>
            <a:ext cx="11669182" cy="829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6A2D6B4E-7530-DD83-B20F-6C0818A75A59}"/>
              </a:ext>
            </a:extLst>
          </p:cNvPr>
          <p:cNvSpPr txBox="1">
            <a:spLocks/>
          </p:cNvSpPr>
          <p:nvPr/>
        </p:nvSpPr>
        <p:spPr>
          <a:xfrm>
            <a:off x="0" y="24654"/>
            <a:ext cx="12192000" cy="927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Metal-silicate partitioning of H</a:t>
            </a:r>
            <a:endParaRPr lang="ja-JP" altLang="en-US" sz="4800" b="1" dirty="0">
              <a:solidFill>
                <a:srgbClr val="0000B9"/>
              </a:solidFill>
              <a:latin typeface="Arial"/>
              <a:ea typeface="ヒラギノ角ゴ Std W8"/>
              <a:cs typeface="Arial"/>
            </a:endParaRP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DC51908B-D3D3-9AB8-0D71-3EE17F8A3DAA}"/>
              </a:ext>
            </a:extLst>
          </p:cNvPr>
          <p:cNvSpPr/>
          <p:nvPr/>
        </p:nvSpPr>
        <p:spPr>
          <a:xfrm>
            <a:off x="3189649" y="4819841"/>
            <a:ext cx="392935" cy="4076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3C60C40-437A-0472-9AAD-335F489FD304}"/>
              </a:ext>
            </a:extLst>
          </p:cNvPr>
          <p:cNvGrpSpPr/>
          <p:nvPr/>
        </p:nvGrpSpPr>
        <p:grpSpPr>
          <a:xfrm>
            <a:off x="4092942" y="5022535"/>
            <a:ext cx="567784" cy="373825"/>
            <a:chOff x="6159423" y="3900720"/>
            <a:chExt cx="567784" cy="373825"/>
          </a:xfrm>
        </p:grpSpPr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DE983B9D-D553-9C1F-BE3A-9EC78EDCCC41}"/>
                </a:ext>
              </a:extLst>
            </p:cNvPr>
            <p:cNvSpPr/>
            <p:nvPr/>
          </p:nvSpPr>
          <p:spPr>
            <a:xfrm>
              <a:off x="6237833" y="3900720"/>
              <a:ext cx="372287" cy="37382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5EA732B-30FC-2E4F-3DF1-12004A8963EC}"/>
                </a:ext>
              </a:extLst>
            </p:cNvPr>
            <p:cNvSpPr txBox="1"/>
            <p:nvPr/>
          </p:nvSpPr>
          <p:spPr>
            <a:xfrm>
              <a:off x="6159423" y="3935991"/>
              <a:ext cx="567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kumimoji="1" lang="en-US" altLang="ja-JP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kumimoji="1" lang="ja-JP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テキスト プレースホルダー 9">
            <a:extLst>
              <a:ext uri="{FF2B5EF4-FFF2-40B4-BE49-F238E27FC236}">
                <a16:creationId xmlns:a16="http://schemas.microsoft.com/office/drawing/2014/main" id="{00D4386F-1C74-ED49-A4A5-BB46EC5C8361}"/>
              </a:ext>
            </a:extLst>
          </p:cNvPr>
          <p:cNvSpPr txBox="1">
            <a:spLocks/>
          </p:cNvSpPr>
          <p:nvPr/>
        </p:nvSpPr>
        <p:spPr>
          <a:xfrm>
            <a:off x="987920" y="3974718"/>
            <a:ext cx="3837467" cy="4951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  <a:defRPr kumimoji="1" sz="3300" kern="1200">
                <a:solidFill>
                  <a:srgbClr val="C00000"/>
                </a:solidFill>
                <a:latin typeface="+mj-ea"/>
                <a:ea typeface="+mj-ea"/>
                <a:cs typeface="+mn-cs"/>
              </a:defRPr>
            </a:lvl1pPr>
            <a:lvl2pPr marL="342891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84185" hangingPunct="0"/>
            <a:r>
              <a:rPr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30–60 </a:t>
            </a:r>
            <a:r>
              <a:rPr lang="en-US" altLang="ja-JP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3100–4600 K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DEE5146-E940-9151-8ABB-1DC5FB293F52}"/>
              </a:ext>
            </a:extLst>
          </p:cNvPr>
          <p:cNvSpPr txBox="1"/>
          <p:nvPr/>
        </p:nvSpPr>
        <p:spPr>
          <a:xfrm>
            <a:off x="8309783" y="6464014"/>
            <a:ext cx="388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Tagawa et al., 2021 Nat. </a:t>
            </a:r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fig.1.pdf" descr="fig.1.pdf">
            <a:extLst>
              <a:ext uri="{FF2B5EF4-FFF2-40B4-BE49-F238E27FC236}">
                <a16:creationId xmlns:a16="http://schemas.microsoft.com/office/drawing/2014/main" id="{888042AF-0071-55D7-FBE4-15A5A0135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87" t="5019" r="24392" b="33817"/>
          <a:stretch/>
        </p:blipFill>
        <p:spPr>
          <a:xfrm>
            <a:off x="5510802" y="937602"/>
            <a:ext cx="4249652" cy="5572889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hcp Fe">
            <a:extLst>
              <a:ext uri="{FF2B5EF4-FFF2-40B4-BE49-F238E27FC236}">
                <a16:creationId xmlns:a16="http://schemas.microsoft.com/office/drawing/2014/main" id="{120204B9-5D27-A57E-C899-B9F28F25A9A1}"/>
              </a:ext>
            </a:extLst>
          </p:cNvPr>
          <p:cNvSpPr txBox="1"/>
          <p:nvPr/>
        </p:nvSpPr>
        <p:spPr>
          <a:xfrm>
            <a:off x="9650267" y="4071937"/>
            <a:ext cx="1547415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900">
                <a:solidFill>
                  <a:srgbClr val="5EA0D4"/>
                </a:solidFill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FeHx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27EDA48-20B0-359F-9E3B-0BD76749B59A}"/>
              </a:ext>
            </a:extLst>
          </p:cNvPr>
          <p:cNvSpPr txBox="1"/>
          <p:nvPr/>
        </p:nvSpPr>
        <p:spPr>
          <a:xfrm>
            <a:off x="9615564" y="4841548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x =</a:t>
            </a:r>
            <a:endParaRPr lang="en" altLang="ja-JP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9FE9B3B-ADA6-9D82-711F-D0B6003B1B9C}"/>
              </a:ext>
            </a:extLst>
          </p:cNvPr>
          <p:cNvCxnSpPr>
            <a:cxnSpLocks/>
          </p:cNvCxnSpPr>
          <p:nvPr/>
        </p:nvCxnSpPr>
        <p:spPr>
          <a:xfrm flipH="1">
            <a:off x="3504948" y="4515386"/>
            <a:ext cx="2443341" cy="46979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C19609D-7350-07FF-DE62-F614096BAD02}"/>
              </a:ext>
            </a:extLst>
          </p:cNvPr>
          <p:cNvSpPr/>
          <p:nvPr/>
        </p:nvSpPr>
        <p:spPr>
          <a:xfrm>
            <a:off x="10217840" y="4587828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" altLang="ja-JP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FeHx</a:t>
            </a:r>
            <a:r>
              <a:rPr lang="en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−V</a:t>
            </a:r>
            <a:r>
              <a:rPr lang="en" altLang="ja-JP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endParaRPr lang="ja-JP" altLang="en-US" sz="28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89419E6-C625-E11E-A94F-F83F940ECA3D}"/>
              </a:ext>
            </a:extLst>
          </p:cNvPr>
          <p:cNvSpPr txBox="1"/>
          <p:nvPr/>
        </p:nvSpPr>
        <p:spPr>
          <a:xfrm>
            <a:off x="10620429" y="5111377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" altLang="ja-JP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D638E95-AA12-F4A7-DC43-B7DB2245D681}"/>
              </a:ext>
            </a:extLst>
          </p:cNvPr>
          <p:cNvCxnSpPr>
            <a:cxnSpLocks/>
          </p:cNvCxnSpPr>
          <p:nvPr/>
        </p:nvCxnSpPr>
        <p:spPr>
          <a:xfrm>
            <a:off x="10250891" y="5089806"/>
            <a:ext cx="1679700" cy="1335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B6614D5-D0BD-67ED-81A0-A047999A6AF1}"/>
              </a:ext>
            </a:extLst>
          </p:cNvPr>
          <p:cNvSpPr txBox="1"/>
          <p:nvPr/>
        </p:nvSpPr>
        <p:spPr>
          <a:xfrm>
            <a:off x="9650267" y="1358796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XRD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37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A69EC9A-1A79-F0F4-0531-3F803460ACAD}"/>
              </a:ext>
            </a:extLst>
          </p:cNvPr>
          <p:cNvGrpSpPr/>
          <p:nvPr/>
        </p:nvGrpSpPr>
        <p:grpSpPr>
          <a:xfrm>
            <a:off x="691241" y="1178911"/>
            <a:ext cx="4751091" cy="5458440"/>
            <a:chOff x="6309844" y="1449136"/>
            <a:chExt cx="4080716" cy="4949735"/>
          </a:xfrm>
        </p:grpSpPr>
        <p:sp>
          <p:nvSpPr>
            <p:cNvPr id="483" name="線"/>
            <p:cNvSpPr/>
            <p:nvPr/>
          </p:nvSpPr>
          <p:spPr>
            <a:xfrm>
              <a:off x="9495095" y="6313828"/>
              <a:ext cx="754559" cy="1"/>
            </a:xfrm>
            <a:prstGeom prst="line">
              <a:avLst/>
            </a:prstGeom>
            <a:ln w="762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489" name="イメージ" descr="イメージ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9844" y="3977272"/>
              <a:ext cx="4066215" cy="24215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0" name="イメージ" descr="イメージ"/>
            <p:cNvPicPr>
              <a:picLocks noChangeAspect="1"/>
            </p:cNvPicPr>
            <p:nvPr/>
          </p:nvPicPr>
          <p:blipFill>
            <a:blip r:embed="rId4"/>
            <a:srcRect l="35011" r="22014"/>
            <a:stretch>
              <a:fillRect/>
            </a:stretch>
          </p:blipFill>
          <p:spPr>
            <a:xfrm rot="5400000">
              <a:off x="7118431" y="659586"/>
              <a:ext cx="2449162" cy="406623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92" name="Fe"/>
            <p:cNvSpPr txBox="1"/>
            <p:nvPr/>
          </p:nvSpPr>
          <p:spPr>
            <a:xfrm>
              <a:off x="7878268" y="4995551"/>
              <a:ext cx="1211871" cy="379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Liquid </a:t>
              </a:r>
              <a:r>
                <a:rPr sz="2000" dirty="0"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</a:p>
          </p:txBody>
        </p:sp>
        <p:sp>
          <p:nvSpPr>
            <p:cNvPr id="493" name="Silicate…"/>
            <p:cNvSpPr txBox="1"/>
            <p:nvPr/>
          </p:nvSpPr>
          <p:spPr>
            <a:xfrm>
              <a:off x="7093399" y="4522936"/>
              <a:ext cx="1038747" cy="6107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lnSpc>
                  <a:spcPts val="2100"/>
                </a:lnSpc>
                <a:defRPr sz="19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Silicate </a:t>
              </a:r>
            </a:p>
            <a:p>
              <a:pPr>
                <a:lnSpc>
                  <a:spcPts val="2100"/>
                </a:lnSpc>
                <a:defRPr sz="19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melt</a:t>
              </a:r>
              <a:endParaRPr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四角形"/>
            <p:cNvSpPr/>
            <p:nvPr/>
          </p:nvSpPr>
          <p:spPr>
            <a:xfrm>
              <a:off x="7497304" y="2144141"/>
              <a:ext cx="1828418" cy="982585"/>
            </a:xfrm>
            <a:prstGeom prst="rect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495" name="10 μm"/>
            <p:cNvSpPr txBox="1"/>
            <p:nvPr/>
          </p:nvSpPr>
          <p:spPr>
            <a:xfrm>
              <a:off x="9475403" y="5919631"/>
              <a:ext cx="706925" cy="3642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7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898" b="1" dirty="0"/>
                <a:t>10μm</a:t>
              </a:r>
            </a:p>
          </p:txBody>
        </p:sp>
        <p:sp>
          <p:nvSpPr>
            <p:cNvPr id="497" name="線"/>
            <p:cNvSpPr/>
            <p:nvPr/>
          </p:nvSpPr>
          <p:spPr>
            <a:xfrm>
              <a:off x="9163803" y="3707014"/>
              <a:ext cx="347265" cy="1"/>
            </a:xfrm>
            <a:prstGeom prst="line">
              <a:avLst/>
            </a:prstGeom>
            <a:ln w="762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98" name="10 μm"/>
            <p:cNvSpPr txBox="1"/>
            <p:nvPr/>
          </p:nvSpPr>
          <p:spPr>
            <a:xfrm>
              <a:off x="8928822" y="3333601"/>
              <a:ext cx="692498" cy="3642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7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898" dirty="0"/>
                <a:t>10μm</a:t>
              </a:r>
            </a:p>
          </p:txBody>
        </p:sp>
        <p:sp>
          <p:nvSpPr>
            <p:cNvPr id="499" name="線"/>
            <p:cNvSpPr/>
            <p:nvPr/>
          </p:nvSpPr>
          <p:spPr>
            <a:xfrm>
              <a:off x="9495095" y="6313828"/>
              <a:ext cx="754559" cy="1"/>
            </a:xfrm>
            <a:prstGeom prst="line">
              <a:avLst/>
            </a:prstGeom>
            <a:ln w="762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00" name="Cross section of sample"/>
            <p:cNvSpPr txBox="1"/>
            <p:nvPr/>
          </p:nvSpPr>
          <p:spPr>
            <a:xfrm>
              <a:off x="6355066" y="1449136"/>
              <a:ext cx="2866170" cy="3859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9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39" dirty="0"/>
                <a:t>Cross section of sample</a:t>
              </a:r>
            </a:p>
          </p:txBody>
        </p:sp>
        <p:sp>
          <p:nvSpPr>
            <p:cNvPr id="503" name="線"/>
            <p:cNvSpPr/>
            <p:nvPr/>
          </p:nvSpPr>
          <p:spPr>
            <a:xfrm flipV="1">
              <a:off x="6316158" y="3113867"/>
              <a:ext cx="1191497" cy="892969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04" name="線"/>
            <p:cNvSpPr/>
            <p:nvPr/>
          </p:nvSpPr>
          <p:spPr>
            <a:xfrm>
              <a:off x="9297644" y="3113661"/>
              <a:ext cx="1092916" cy="872139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8AF09A5A-F9D6-8E4F-95FC-1BC451C38EDD}"/>
                </a:ext>
              </a:extLst>
            </p:cNvPr>
            <p:cNvSpPr txBox="1"/>
            <p:nvPr/>
          </p:nvSpPr>
          <p:spPr>
            <a:xfrm>
              <a:off x="6324761" y="4535227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Ca-</a:t>
              </a:r>
              <a:r>
                <a:rPr lang="en-US" altLang="ja-JP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pv</a:t>
              </a:r>
              <a:endParaRPr lang="ja-JP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17">
            <a:extLst>
              <a:ext uri="{FF2B5EF4-FFF2-40B4-BE49-F238E27FC236}">
                <a16:creationId xmlns:a16="http://schemas.microsoft.com/office/drawing/2014/main" id="{1FE53B1C-4171-0A4E-8CA8-48E4FA37E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9" y="911866"/>
            <a:ext cx="11669182" cy="829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6A2D6B4E-7530-DD83-B20F-6C0818A75A59}"/>
              </a:ext>
            </a:extLst>
          </p:cNvPr>
          <p:cNvSpPr txBox="1">
            <a:spLocks/>
          </p:cNvSpPr>
          <p:nvPr/>
        </p:nvSpPr>
        <p:spPr>
          <a:xfrm>
            <a:off x="0" y="24654"/>
            <a:ext cx="12192000" cy="927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Metal-silicate partitioning of H</a:t>
            </a:r>
            <a:endParaRPr lang="ja-JP" altLang="en-US" sz="4800" b="1" dirty="0">
              <a:solidFill>
                <a:srgbClr val="0000B9"/>
              </a:solidFill>
              <a:latin typeface="Arial"/>
              <a:ea typeface="ヒラギノ角ゴ Std W8"/>
              <a:cs typeface="Arial"/>
            </a:endParaRP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DC51908B-D3D3-9AB8-0D71-3EE17F8A3DAA}"/>
              </a:ext>
            </a:extLst>
          </p:cNvPr>
          <p:cNvSpPr/>
          <p:nvPr/>
        </p:nvSpPr>
        <p:spPr>
          <a:xfrm>
            <a:off x="3189649" y="4819841"/>
            <a:ext cx="392935" cy="4076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3C60C40-437A-0472-9AAD-335F489FD304}"/>
              </a:ext>
            </a:extLst>
          </p:cNvPr>
          <p:cNvGrpSpPr/>
          <p:nvPr/>
        </p:nvGrpSpPr>
        <p:grpSpPr>
          <a:xfrm>
            <a:off x="4092942" y="5022535"/>
            <a:ext cx="567784" cy="373825"/>
            <a:chOff x="6159423" y="3900720"/>
            <a:chExt cx="567784" cy="373825"/>
          </a:xfrm>
        </p:grpSpPr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DE983B9D-D553-9C1F-BE3A-9EC78EDCCC41}"/>
                </a:ext>
              </a:extLst>
            </p:cNvPr>
            <p:cNvSpPr/>
            <p:nvPr/>
          </p:nvSpPr>
          <p:spPr>
            <a:xfrm>
              <a:off x="6237833" y="3900720"/>
              <a:ext cx="372287" cy="37382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5EA732B-30FC-2E4F-3DF1-12004A8963EC}"/>
                </a:ext>
              </a:extLst>
            </p:cNvPr>
            <p:cNvSpPr txBox="1"/>
            <p:nvPr/>
          </p:nvSpPr>
          <p:spPr>
            <a:xfrm>
              <a:off x="6159423" y="3935991"/>
              <a:ext cx="567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kumimoji="1" lang="en-US" altLang="ja-JP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kumimoji="1" lang="ja-JP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テキスト プレースホルダー 9">
            <a:extLst>
              <a:ext uri="{FF2B5EF4-FFF2-40B4-BE49-F238E27FC236}">
                <a16:creationId xmlns:a16="http://schemas.microsoft.com/office/drawing/2014/main" id="{00D4386F-1C74-ED49-A4A5-BB46EC5C8361}"/>
              </a:ext>
            </a:extLst>
          </p:cNvPr>
          <p:cNvSpPr txBox="1">
            <a:spLocks/>
          </p:cNvSpPr>
          <p:nvPr/>
        </p:nvSpPr>
        <p:spPr>
          <a:xfrm>
            <a:off x="987920" y="3974718"/>
            <a:ext cx="3837467" cy="4951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  <a:defRPr kumimoji="1" sz="3300" kern="1200">
                <a:solidFill>
                  <a:srgbClr val="C00000"/>
                </a:solidFill>
                <a:latin typeface="+mj-ea"/>
                <a:ea typeface="+mj-ea"/>
                <a:cs typeface="+mn-cs"/>
              </a:defRPr>
            </a:lvl1pPr>
            <a:lvl2pPr marL="342891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84185" hangingPunct="0"/>
            <a:r>
              <a:rPr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30–60 </a:t>
            </a:r>
            <a:r>
              <a:rPr lang="en-US" altLang="ja-JP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3100–4600 K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DEE5146-E940-9151-8ABB-1DC5FB293F52}"/>
              </a:ext>
            </a:extLst>
          </p:cNvPr>
          <p:cNvSpPr txBox="1"/>
          <p:nvPr/>
        </p:nvSpPr>
        <p:spPr>
          <a:xfrm>
            <a:off x="8309783" y="6464014"/>
            <a:ext cx="388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Tagawa et al., 2021 Nat. </a:t>
            </a:r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9FE9B3B-ADA6-9D82-711F-D0B6003B1B9C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4376834" y="3800819"/>
            <a:ext cx="1495156" cy="125698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図 35">
            <a:extLst>
              <a:ext uri="{FF2B5EF4-FFF2-40B4-BE49-F238E27FC236}">
                <a16:creationId xmlns:a16="http://schemas.microsoft.com/office/drawing/2014/main" id="{583862B3-B418-40E2-B190-7534DC6CCC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6782" r="3774" b="6159"/>
          <a:stretch/>
        </p:blipFill>
        <p:spPr>
          <a:xfrm>
            <a:off x="5677647" y="2134859"/>
            <a:ext cx="6483193" cy="378658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682EF3E-247F-2C4C-633C-41D8D1834598}"/>
              </a:ext>
            </a:extLst>
          </p:cNvPr>
          <p:cNvSpPr txBox="1"/>
          <p:nvPr/>
        </p:nvSpPr>
        <p:spPr>
          <a:xfrm>
            <a:off x="5677647" y="1563695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SIMS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19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2CADAFC8-DFE6-FB42-B06D-AD38DC91DAAA}"/>
              </a:ext>
            </a:extLst>
          </p:cNvPr>
          <p:cNvPicPr/>
          <p:nvPr/>
        </p:nvPicPr>
        <p:blipFill rotWithShape="1">
          <a:blip r:embed="rId2"/>
          <a:srcRect t="3983"/>
          <a:stretch/>
        </p:blipFill>
        <p:spPr bwMode="auto">
          <a:xfrm>
            <a:off x="348095" y="1123682"/>
            <a:ext cx="7177671" cy="5734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A91C541-1F82-7D46-8EF5-E51B8A44C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89" t="59190" r="30070" b="18588"/>
          <a:stretch/>
        </p:blipFill>
        <p:spPr>
          <a:xfrm>
            <a:off x="8681137" y="1681743"/>
            <a:ext cx="1655546" cy="1043520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2F90567-D5DD-7544-ABFB-78878791F7B9}"/>
              </a:ext>
            </a:extLst>
          </p:cNvPr>
          <p:cNvSpPr/>
          <p:nvPr/>
        </p:nvSpPr>
        <p:spPr>
          <a:xfrm>
            <a:off x="7536783" y="1958698"/>
            <a:ext cx="313856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ja-JP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ja-JP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2400"/>
              </a:spcBef>
            </a:pPr>
            <a:r>
              <a:rPr lang="en-US" altLang="ja-JP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= 29 – 56 </a:t>
            </a:r>
            <a:endParaRPr lang="ja-JP" alt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7194E23-CCA3-A14B-89B6-512170B1FADA}"/>
              </a:ext>
            </a:extLst>
          </p:cNvPr>
          <p:cNvGrpSpPr/>
          <p:nvPr/>
        </p:nvGrpSpPr>
        <p:grpSpPr>
          <a:xfrm>
            <a:off x="1827234" y="4577070"/>
            <a:ext cx="1616647" cy="1090863"/>
            <a:chOff x="1239668" y="4439513"/>
            <a:chExt cx="1616647" cy="1090863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71A858FC-957A-8141-BFAA-3478D9DD5B9A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8" t="58962" r="57078" b="20159"/>
            <a:stretch/>
          </p:blipFill>
          <p:spPr>
            <a:xfrm>
              <a:off x="1239668" y="4439513"/>
              <a:ext cx="1443789" cy="109086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A2819C6D-4C29-5742-AA74-C761E8F9C2B4}"/>
                </a:ext>
              </a:extLst>
            </p:cNvPr>
            <p:cNvSpPr/>
            <p:nvPr/>
          </p:nvSpPr>
          <p:spPr>
            <a:xfrm>
              <a:off x="1577600" y="4806266"/>
              <a:ext cx="679895" cy="525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A44F40A-B223-444B-9AE0-DCBBA2DAFBD7}"/>
                </a:ext>
              </a:extLst>
            </p:cNvPr>
            <p:cNvSpPr txBox="1"/>
            <p:nvPr/>
          </p:nvSpPr>
          <p:spPr>
            <a:xfrm>
              <a:off x="1664159" y="4771696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Okuchi</a:t>
              </a:r>
              <a:endParaRPr lang="ja-JP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5A565DD-5CBE-524A-95A2-4A1CDA2B58BF}"/>
                </a:ext>
              </a:extLst>
            </p:cNvPr>
            <p:cNvSpPr txBox="1"/>
            <p:nvPr/>
          </p:nvSpPr>
          <p:spPr>
            <a:xfrm>
              <a:off x="1576798" y="5159602"/>
              <a:ext cx="127951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Malavergne</a:t>
              </a:r>
              <a:r>
                <a:rPr lang="en-US" altLang="ja-JP" sz="1400" dirty="0">
                  <a:latin typeface="+mj-lt"/>
                </a:rPr>
                <a:t>+</a:t>
              </a:r>
              <a:endParaRPr lang="ja-JP" altLang="en-US" sz="1400" dirty="0">
                <a:latin typeface="+mj-lt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F0ADC588-E018-EE49-AFE3-48BB9B3A0632}"/>
                </a:ext>
              </a:extLst>
            </p:cNvPr>
            <p:cNvSpPr txBox="1"/>
            <p:nvPr/>
          </p:nvSpPr>
          <p:spPr>
            <a:xfrm>
              <a:off x="1663338" y="4963924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Clesi+</a:t>
              </a:r>
              <a:endParaRPr lang="ja-JP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33C2DF5-A6F1-8445-BD35-EF7DE96964DE}"/>
              </a:ext>
            </a:extLst>
          </p:cNvPr>
          <p:cNvSpPr txBox="1"/>
          <p:nvPr/>
        </p:nvSpPr>
        <p:spPr>
          <a:xfrm>
            <a:off x="7536783" y="3862812"/>
            <a:ext cx="4225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 is siderophile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 high </a:t>
            </a:r>
            <a:r>
              <a:rPr lang="en-US" altLang="ja-JP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P-T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conditions of core formation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412E0D-61C3-0E47-A497-6D7585372CD8}"/>
              </a:ext>
            </a:extLst>
          </p:cNvPr>
          <p:cNvSpPr/>
          <p:nvPr/>
        </p:nvSpPr>
        <p:spPr>
          <a:xfrm>
            <a:off x="443361" y="1256360"/>
            <a:ext cx="568987" cy="582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C2F1694F-AA93-B994-0707-6B41F7A27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9" y="911866"/>
            <a:ext cx="11669182" cy="829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094D7433-CC69-9CB2-49A0-3B7A0C2ACEDD}"/>
              </a:ext>
            </a:extLst>
          </p:cNvPr>
          <p:cNvSpPr txBox="1">
            <a:spLocks/>
          </p:cNvSpPr>
          <p:nvPr/>
        </p:nvSpPr>
        <p:spPr>
          <a:xfrm>
            <a:off x="0" y="24654"/>
            <a:ext cx="12192000" cy="927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Metal-silicate partitioning of H</a:t>
            </a:r>
            <a:endParaRPr lang="ja-JP" altLang="en-US" sz="4800" b="1" dirty="0">
              <a:solidFill>
                <a:srgbClr val="0000B9"/>
              </a:solidFill>
              <a:latin typeface="Arial"/>
              <a:ea typeface="ヒラギノ角ゴ Std W8"/>
              <a:cs typeface="Arial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709E55C-7C56-92B2-C99E-1D1A6CCB1CF9}"/>
              </a:ext>
            </a:extLst>
          </p:cNvPr>
          <p:cNvSpPr txBox="1"/>
          <p:nvPr/>
        </p:nvSpPr>
        <p:spPr>
          <a:xfrm>
            <a:off x="8309783" y="6464014"/>
            <a:ext cx="388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Tagawa et al., 2021 Nat. </a:t>
            </a:r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プレースホルダー 9">
            <a:extLst>
              <a:ext uri="{FF2B5EF4-FFF2-40B4-BE49-F238E27FC236}">
                <a16:creationId xmlns:a16="http://schemas.microsoft.com/office/drawing/2014/main" id="{707536C1-6194-6F5D-C2AA-07EDB6E443EF}"/>
              </a:ext>
            </a:extLst>
          </p:cNvPr>
          <p:cNvSpPr txBox="1">
            <a:spLocks/>
          </p:cNvSpPr>
          <p:nvPr/>
        </p:nvSpPr>
        <p:spPr>
          <a:xfrm>
            <a:off x="3121630" y="2477690"/>
            <a:ext cx="3837467" cy="4951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  <a:defRPr kumimoji="1" sz="3300" kern="1200">
                <a:solidFill>
                  <a:srgbClr val="C00000"/>
                </a:solidFill>
                <a:latin typeface="+mj-ea"/>
                <a:ea typeface="+mj-ea"/>
                <a:cs typeface="+mn-cs"/>
              </a:defRPr>
            </a:lvl1pPr>
            <a:lvl2pPr marL="342891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84185" hangingPunct="0"/>
            <a:r>
              <a:rPr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30–60 </a:t>
            </a:r>
            <a:r>
              <a:rPr lang="en-US" altLang="ja-JP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3100–4600 K</a:t>
            </a:r>
          </a:p>
        </p:txBody>
      </p:sp>
    </p:spTree>
    <p:extLst>
      <p:ext uri="{BB962C8B-B14F-4D97-AF65-F5344CB8AC3E}">
        <p14:creationId xmlns:p14="http://schemas.microsoft.com/office/powerpoint/2010/main" val="854006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542AE5A-D2CE-0C40-A775-EE28114C6309}"/>
              </a:ext>
            </a:extLst>
          </p:cNvPr>
          <p:cNvGrpSpPr/>
          <p:nvPr/>
        </p:nvGrpSpPr>
        <p:grpSpPr>
          <a:xfrm>
            <a:off x="327274" y="1036193"/>
            <a:ext cx="6951874" cy="5821807"/>
            <a:chOff x="127026" y="1497028"/>
            <a:chExt cx="5888642" cy="4935298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782072A-E073-CE47-AEC4-2C8A77E23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500"/>
            <a:stretch/>
          </p:blipFill>
          <p:spPr>
            <a:xfrm>
              <a:off x="127026" y="1497028"/>
              <a:ext cx="5888642" cy="4935298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5E8F73-E37A-7E43-9870-C5D31A0BA46B}"/>
                </a:ext>
              </a:extLst>
            </p:cNvPr>
            <p:cNvSpPr txBox="1"/>
            <p:nvPr/>
          </p:nvSpPr>
          <p:spPr>
            <a:xfrm>
              <a:off x="2797239" y="5168699"/>
              <a:ext cx="668328" cy="46963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effectLst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ja-JP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Palm +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ja-JP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(2012)</a:t>
              </a:r>
              <a:endParaRPr lang="ja-JP" alt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B66A7E3-CA4E-5E49-AD2F-A5F5F6BF7B19}"/>
                </a:ext>
              </a:extLst>
            </p:cNvPr>
            <p:cNvSpPr txBox="1"/>
            <p:nvPr/>
          </p:nvSpPr>
          <p:spPr>
            <a:xfrm>
              <a:off x="4532904" y="5176393"/>
              <a:ext cx="795965" cy="46963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effectLst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Pesiler +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ja-JP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(2013)</a:t>
              </a:r>
              <a:endParaRPr lang="ja-JP" alt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3838439D-2EDB-7C4A-9E43-F1F8DF9CBCA2}"/>
                </a:ext>
              </a:extLst>
            </p:cNvPr>
            <p:cNvSpPr txBox="1"/>
            <p:nvPr/>
          </p:nvSpPr>
          <p:spPr>
            <a:xfrm>
              <a:off x="1104785" y="5167163"/>
              <a:ext cx="747319" cy="46963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ja-JP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Upper mantle</a:t>
              </a:r>
              <a:endParaRPr lang="ja-JP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D142596-360A-1248-BB98-FBCD8E9AAEE8}"/>
                </a:ext>
              </a:extLst>
            </p:cNvPr>
            <p:cNvSpPr txBox="1"/>
            <p:nvPr/>
          </p:nvSpPr>
          <p:spPr>
            <a:xfrm>
              <a:off x="1719110" y="5168699"/>
              <a:ext cx="1062100" cy="46963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effectLst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ja-JP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Hirschmann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ja-JP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(2016)</a:t>
              </a:r>
              <a:endParaRPr lang="ja-JP" alt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楕円 2">
              <a:extLst>
                <a:ext uri="{FF2B5EF4-FFF2-40B4-BE49-F238E27FC236}">
                  <a16:creationId xmlns:a16="http://schemas.microsoft.com/office/drawing/2014/main" id="{D76E4AE8-BCA2-CA42-AECB-886B6565BD98}"/>
                </a:ext>
              </a:extLst>
            </p:cNvPr>
            <p:cNvSpPr/>
            <p:nvPr/>
          </p:nvSpPr>
          <p:spPr>
            <a:xfrm rot="19468720">
              <a:off x="2725977" y="2863483"/>
              <a:ext cx="185471" cy="157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楕円 15">
              <a:extLst>
                <a:ext uri="{FF2B5EF4-FFF2-40B4-BE49-F238E27FC236}">
                  <a16:creationId xmlns:a16="http://schemas.microsoft.com/office/drawing/2014/main" id="{62E8E7D2-C0FF-D249-A37B-1159E2B11AE5}"/>
                </a:ext>
              </a:extLst>
            </p:cNvPr>
            <p:cNvSpPr/>
            <p:nvPr/>
          </p:nvSpPr>
          <p:spPr>
            <a:xfrm rot="19468720">
              <a:off x="4073859" y="2863486"/>
              <a:ext cx="185471" cy="157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楕円 16">
              <a:extLst>
                <a:ext uri="{FF2B5EF4-FFF2-40B4-BE49-F238E27FC236}">
                  <a16:creationId xmlns:a16="http://schemas.microsoft.com/office/drawing/2014/main" id="{487D48FB-3E10-4E44-A75D-D343B2CD89F4}"/>
                </a:ext>
              </a:extLst>
            </p:cNvPr>
            <p:cNvSpPr/>
            <p:nvPr/>
          </p:nvSpPr>
          <p:spPr>
            <a:xfrm rot="19468720">
              <a:off x="4214026" y="3316562"/>
              <a:ext cx="185471" cy="1777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25EE976B-028D-1F59-8031-677CAF49129D}"/>
              </a:ext>
            </a:extLst>
          </p:cNvPr>
          <p:cNvSpPr txBox="1">
            <a:spLocks/>
          </p:cNvSpPr>
          <p:nvPr/>
        </p:nvSpPr>
        <p:spPr>
          <a:xfrm>
            <a:off x="1524001" y="52514"/>
            <a:ext cx="9144000" cy="891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>
                <a:solidFill>
                  <a:srgbClr val="0000FF"/>
                </a:solidFill>
                <a:latin typeface="Arial"/>
                <a:ea typeface="ヒラギノ角ゴ Std W8"/>
                <a:cs typeface="Arial"/>
              </a:rPr>
              <a:t>How much H in the core?</a:t>
            </a:r>
            <a:endParaRPr lang="ja-JP" altLang="en-US" sz="4800" b="1" dirty="0">
              <a:solidFill>
                <a:srgbClr val="0000FF"/>
              </a:solidFill>
              <a:latin typeface="Arial"/>
              <a:ea typeface="ヒラギノ角ゴ Std W8"/>
              <a:cs typeface="Arial"/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24EA34B9-DA49-2213-9F54-4B49F7F79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9" y="911866"/>
            <a:ext cx="11669182" cy="829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6AA26F5-F1C1-3800-8C63-BB39706E17FF}"/>
              </a:ext>
            </a:extLst>
          </p:cNvPr>
          <p:cNvSpPr/>
          <p:nvPr/>
        </p:nvSpPr>
        <p:spPr>
          <a:xfrm>
            <a:off x="2308223" y="3924300"/>
            <a:ext cx="133903" cy="947058"/>
          </a:xfrm>
          <a:prstGeom prst="rect">
            <a:avLst/>
          </a:prstGeom>
          <a:solidFill>
            <a:srgbClr val="FF0000">
              <a:alpha val="84254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3D5D841-059F-4C13-9E57-AAD9FBD2CAA4}"/>
              </a:ext>
            </a:extLst>
          </p:cNvPr>
          <p:cNvSpPr/>
          <p:nvPr/>
        </p:nvSpPr>
        <p:spPr>
          <a:xfrm>
            <a:off x="1470557" y="3941372"/>
            <a:ext cx="5028189" cy="948869"/>
          </a:xfrm>
          <a:prstGeom prst="rect">
            <a:avLst/>
          </a:prstGeom>
          <a:solidFill>
            <a:srgbClr val="F14124">
              <a:alpha val="27059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AC8DCD9-0081-ADB8-3D24-5E1408DC0CFF}"/>
              </a:ext>
            </a:extLst>
          </p:cNvPr>
          <p:cNvSpPr/>
          <p:nvPr/>
        </p:nvSpPr>
        <p:spPr>
          <a:xfrm>
            <a:off x="7803898" y="1944305"/>
            <a:ext cx="387883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422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may include 0.29–0.53 </a:t>
            </a:r>
            <a:r>
              <a:rPr lang="en-US" altLang="ja-JP" sz="2800" b="1" dirty="0" err="1">
                <a:solidFill>
                  <a:srgbClr val="422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b="1" dirty="0">
                <a:solidFill>
                  <a:srgbClr val="422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H</a:t>
            </a:r>
          </a:p>
          <a:p>
            <a:pPr>
              <a:spcBef>
                <a:spcPts val="1200"/>
              </a:spcBef>
            </a:pP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(explains ~30–50% of outer core density deficit and velocity excess)</a:t>
            </a:r>
          </a:p>
          <a:p>
            <a:endParaRPr lang="en-US" altLang="ja-JP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amount is equivalent to H in 35–63 times ocean water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0A928F-1F15-136F-9D81-1AFD03E702B2}"/>
              </a:ext>
            </a:extLst>
          </p:cNvPr>
          <p:cNvSpPr txBox="1"/>
          <p:nvPr/>
        </p:nvSpPr>
        <p:spPr>
          <a:xfrm>
            <a:off x="8309783" y="6464014"/>
            <a:ext cx="388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Tagawa et al., 2021 Nat. </a:t>
            </a:r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52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id="{1FE53B1C-4171-0A4E-8CA8-48E4FA37E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9" y="911866"/>
            <a:ext cx="11669182" cy="829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6A2D6B4E-7530-DD83-B20F-6C0818A75A59}"/>
              </a:ext>
            </a:extLst>
          </p:cNvPr>
          <p:cNvSpPr txBox="1">
            <a:spLocks/>
          </p:cNvSpPr>
          <p:nvPr/>
        </p:nvSpPr>
        <p:spPr>
          <a:xfrm>
            <a:off x="0" y="24654"/>
            <a:ext cx="12192000" cy="927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Metal-silicate partitioning of C</a:t>
            </a:r>
            <a:endParaRPr lang="ja-JP" altLang="en-US" sz="4800" b="1" dirty="0">
              <a:solidFill>
                <a:srgbClr val="0000B9"/>
              </a:solidFill>
              <a:latin typeface="Arial"/>
              <a:ea typeface="ヒラギノ角ゴ Std W8"/>
              <a:cs typeface="Arial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DEE5146-E940-9151-8ABB-1DC5FB293F52}"/>
              </a:ext>
            </a:extLst>
          </p:cNvPr>
          <p:cNvSpPr txBox="1"/>
          <p:nvPr/>
        </p:nvSpPr>
        <p:spPr>
          <a:xfrm>
            <a:off x="8339966" y="5320585"/>
            <a:ext cx="3469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Tsutsumi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OL01_5  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 2022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コンテンツ プレースホルダー 2">
                <a:extLst>
                  <a:ext uri="{FF2B5EF4-FFF2-40B4-BE49-F238E27FC236}">
                    <a16:creationId xmlns:a16="http://schemas.microsoft.com/office/drawing/2014/main" id="{93EA6D25-D288-3587-800F-582C487877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37533" y="1636312"/>
                <a:ext cx="5274857" cy="35853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ja-JP" altLang="ja-JP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US" altLang="ja-JP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" panose="02020603050405020304" pitchFamily="18" charset="0"/>
                          </a:rPr>
                          <m:t>metal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" panose="02020603050405020304" pitchFamily="18" charset="0"/>
                          </a:rPr>
                          <m:t>silicate</m:t>
                        </m:r>
                      </m:den>
                    </m:f>
                    <m:r>
                      <a:rPr lang="en-US" altLang="ja-JP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" panose="02020603050405020304" pitchFamily="18" charset="0"/>
                      </a:rPr>
                      <m:t>)</m:t>
                    </m:r>
                  </m:oMath>
                </a14:m>
                <a:r>
                  <a:rPr lang="en-US" altLang="ja-JP" sz="28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76</a:t>
                </a:r>
                <a:r>
                  <a:rPr lang="en-US" altLang="ja-JP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650 (dry)</a:t>
                </a:r>
              </a:p>
              <a:p>
                <a:pPr algn="l"/>
                <a:r>
                  <a:rPr lang="en-US" altLang="ja-JP" sz="28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= 23</a:t>
                </a:r>
                <a:r>
                  <a:rPr lang="en-US" altLang="ja-JP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74 (hydrous)</a:t>
                </a:r>
              </a:p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ja-JP" sz="28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suggesting </a:t>
                </a:r>
              </a:p>
              <a:p>
                <a:pPr algn="l"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altLang="ja-JP" sz="2800" dirty="0">
                    <a:solidFill>
                      <a:srgbClr val="00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&gt;0.8 </a:t>
                </a:r>
                <a:r>
                  <a:rPr lang="en-US" altLang="ja-JP" sz="2800" dirty="0" err="1">
                    <a:solidFill>
                      <a:srgbClr val="00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wt</a:t>
                </a:r>
                <a:r>
                  <a:rPr lang="en-US" altLang="ja-JP" sz="2800" dirty="0">
                    <a:solidFill>
                      <a:srgbClr val="00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% C with no H</a:t>
                </a:r>
              </a:p>
              <a:p>
                <a:pPr algn="l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altLang="ja-JP" sz="2800" dirty="0">
                    <a:solidFill>
                      <a:srgbClr val="00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&gt;0.5 </a:t>
                </a:r>
                <a:r>
                  <a:rPr lang="en-US" altLang="ja-JP" sz="2800" dirty="0" err="1">
                    <a:solidFill>
                      <a:srgbClr val="00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wt</a:t>
                </a:r>
                <a:r>
                  <a:rPr lang="en-US" altLang="ja-JP" sz="2800" dirty="0">
                    <a:solidFill>
                      <a:srgbClr val="00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% C with 0.6 </a:t>
                </a:r>
                <a:r>
                  <a:rPr lang="en-US" altLang="ja-JP" sz="2800" dirty="0" err="1">
                    <a:solidFill>
                      <a:srgbClr val="00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wt</a:t>
                </a:r>
                <a:r>
                  <a:rPr lang="en-US" altLang="ja-JP" sz="2800" dirty="0">
                    <a:solidFill>
                      <a:srgbClr val="00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% H</a:t>
                </a:r>
              </a:p>
              <a:p>
                <a:pPr algn="l"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altLang="ja-JP" sz="28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 the core.</a:t>
                </a:r>
              </a:p>
            </p:txBody>
          </p:sp>
        </mc:Choice>
        <mc:Fallback xmlns="">
          <p:sp>
            <p:nvSpPr>
              <p:cNvPr id="31" name="コンテンツ プレースホルダー 2">
                <a:extLst>
                  <a:ext uri="{FF2B5EF4-FFF2-40B4-BE49-F238E27FC236}">
                    <a16:creationId xmlns:a16="http://schemas.microsoft.com/office/drawing/2014/main" id="{93EA6D25-D288-3587-800F-582C48787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533" y="1636312"/>
                <a:ext cx="5274857" cy="3585376"/>
              </a:xfrm>
              <a:prstGeom prst="rect">
                <a:avLst/>
              </a:prstGeom>
              <a:blipFill>
                <a:blip r:embed="rId3"/>
                <a:stretch>
                  <a:fillRect l="-2404" t="-7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D17C514-15D2-3963-5B5A-4377B0DB3F8F}"/>
              </a:ext>
            </a:extLst>
          </p:cNvPr>
          <p:cNvGrpSpPr/>
          <p:nvPr/>
        </p:nvGrpSpPr>
        <p:grpSpPr>
          <a:xfrm>
            <a:off x="306018" y="1166873"/>
            <a:ext cx="6980351" cy="5318974"/>
            <a:chOff x="306018" y="1166873"/>
            <a:chExt cx="6980351" cy="5318974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F6A3B3A8-8310-84B8-E6E5-B0777A876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065" t="10704" r="15009" b="11737"/>
            <a:stretch/>
          </p:blipFill>
          <p:spPr>
            <a:xfrm>
              <a:off x="306018" y="1166873"/>
              <a:ext cx="6980351" cy="5318974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5FACB15-A872-C6E7-BBD0-5FE92062C755}"/>
                </a:ext>
              </a:extLst>
            </p:cNvPr>
            <p:cNvSpPr txBox="1"/>
            <p:nvPr/>
          </p:nvSpPr>
          <p:spPr>
            <a:xfrm>
              <a:off x="4165663" y="5052411"/>
              <a:ext cx="1930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Fischer et al., 2020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33A9FC7-C570-7405-06A6-160C89108100}"/>
                </a:ext>
              </a:extLst>
            </p:cNvPr>
            <p:cNvSpPr txBox="1"/>
            <p:nvPr/>
          </p:nvSpPr>
          <p:spPr>
            <a:xfrm>
              <a:off x="5994465" y="2191721"/>
              <a:ext cx="113986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Blanchard et al.,</a:t>
              </a:r>
            </a:p>
            <a:p>
              <a:pPr algn="l"/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701824B-298F-6813-3D66-425359198189}"/>
                </a:ext>
              </a:extLst>
            </p:cNvPr>
            <p:cNvSpPr txBox="1"/>
            <p:nvPr/>
          </p:nvSpPr>
          <p:spPr>
            <a:xfrm>
              <a:off x="5130831" y="4135379"/>
              <a:ext cx="1674494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this study with H</a:t>
              </a:r>
              <a:r>
                <a:rPr lang="en-US" altLang="ja-JP" sz="2400" baseline="-250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ja-JP" sz="24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kumimoji="1" lang="ja-JP" altLang="en-US" sz="2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683AA324-CF9D-C273-1270-9C73C0F5D0F0}"/>
                </a:ext>
              </a:extLst>
            </p:cNvPr>
            <p:cNvSpPr txBox="1"/>
            <p:nvPr/>
          </p:nvSpPr>
          <p:spPr>
            <a:xfrm>
              <a:off x="3003335" y="2352404"/>
              <a:ext cx="1492465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this study w/o H</a:t>
              </a:r>
              <a:r>
                <a:rPr lang="en-US" altLang="ja-JP" sz="2400" baseline="-250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ja-JP" sz="24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kumimoji="1" lang="ja-JP" altLang="en-US" sz="2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964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VI. Possible range of outer core composition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7CEA79-7266-6311-3F18-89CC4E98D9CA}"/>
              </a:ext>
            </a:extLst>
          </p:cNvPr>
          <p:cNvSpPr txBox="1"/>
          <p:nvPr/>
        </p:nvSpPr>
        <p:spPr>
          <a:xfrm>
            <a:off x="472008" y="1616408"/>
            <a:ext cx="50659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arenR"/>
            </a:pPr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Assume </a:t>
            </a:r>
            <a:r>
              <a:rPr kumimoji="1" lang="en-US" altLang="ja-JP" sz="2800" i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1" lang="en-US" altLang="ja-JP" sz="2800" baseline="-25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ICB</a:t>
            </a:r>
            <a:r>
              <a:rPr kumimoji="1" lang="en-US" altLang="ja-JP" sz="28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5400 K, corresponding to ~4000 K at CMB</a:t>
            </a:r>
          </a:p>
          <a:p>
            <a:pPr>
              <a:spcBef>
                <a:spcPts val="2400"/>
              </a:spcBef>
            </a:pP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altLang="ja-JP" sz="2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ICB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the 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liquidus </a:t>
            </a:r>
            <a:r>
              <a:rPr kumimoji="1" lang="en-US" altLang="ja-JP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</a:t>
            </a:r>
          </a:p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outer core liquid and thus</a:t>
            </a:r>
          </a:p>
          <a:p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constrained simultaneously</a:t>
            </a:r>
          </a:p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1"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with liquid core composition)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F2DCC13-35B6-A7E5-7801-CC5F0CAE6F44}"/>
              </a:ext>
            </a:extLst>
          </p:cNvPr>
          <p:cNvGrpSpPr/>
          <p:nvPr/>
        </p:nvGrpSpPr>
        <p:grpSpPr>
          <a:xfrm>
            <a:off x="6266167" y="1529047"/>
            <a:ext cx="5598772" cy="4808970"/>
            <a:chOff x="1040120" y="1497148"/>
            <a:chExt cx="5598772" cy="4808970"/>
          </a:xfrm>
        </p:grpSpPr>
        <p:pic>
          <p:nvPicPr>
            <p:cNvPr id="17" name="図 16" descr="名称未設定-18.jpg">
              <a:extLst>
                <a:ext uri="{FF2B5EF4-FFF2-40B4-BE49-F238E27FC236}">
                  <a16:creationId xmlns:a16="http://schemas.microsoft.com/office/drawing/2014/main" id="{AD3A7C28-B095-5CE7-4F67-C3739C6EB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48" t="50967" r="31822" b="-93"/>
            <a:stretch/>
          </p:blipFill>
          <p:spPr>
            <a:xfrm>
              <a:off x="1040120" y="1497148"/>
              <a:ext cx="5598772" cy="4808970"/>
            </a:xfrm>
            <a:prstGeom prst="rect">
              <a:avLst/>
            </a:prstGeom>
          </p:spPr>
        </p:pic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4005F86D-4BD7-5406-4311-AC32896B8D41}"/>
                </a:ext>
              </a:extLst>
            </p:cNvPr>
            <p:cNvCxnSpPr/>
            <p:nvPr/>
          </p:nvCxnSpPr>
          <p:spPr>
            <a:xfrm flipH="1">
              <a:off x="1979525" y="3315956"/>
              <a:ext cx="21704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9261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VI. Possible range of outer core composition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グラフ&#10;&#10;自動的に生成された説明">
            <a:extLst>
              <a:ext uri="{FF2B5EF4-FFF2-40B4-BE49-F238E27FC236}">
                <a16:creationId xmlns:a16="http://schemas.microsoft.com/office/drawing/2014/main" id="{18CA71B1-D3F9-3C15-9609-5533F3945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60" y="1302684"/>
            <a:ext cx="7239039" cy="501449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6E1052-1078-25C3-B539-2060D8310B64}"/>
              </a:ext>
            </a:extLst>
          </p:cNvPr>
          <p:cNvSpPr txBox="1"/>
          <p:nvPr/>
        </p:nvSpPr>
        <p:spPr>
          <a:xfrm>
            <a:off x="9135044" y="3974423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Dreibus</a:t>
            </a:r>
            <a:r>
              <a:rPr lang="en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Palme, 1996 GCA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A9FBAB-CC8A-CB7A-117C-22D8C025F8DB}"/>
              </a:ext>
            </a:extLst>
          </p:cNvPr>
          <p:cNvSpPr txBox="1"/>
          <p:nvPr/>
        </p:nvSpPr>
        <p:spPr>
          <a:xfrm>
            <a:off x="7730836" y="2158541"/>
            <a:ext cx="4461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AutoNum type="arabicParenR" startAt="2"/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cosmo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/geochemical estimate of </a:t>
            </a:r>
            <a:r>
              <a:rPr lang="en-US" altLang="ja-JP" sz="28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1.7 </a:t>
            </a:r>
            <a:r>
              <a:rPr lang="en-US" altLang="ja-JP" sz="28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S in the core</a:t>
            </a:r>
            <a:endParaRPr kumimoji="1" lang="en-US" altLang="ja-JP" sz="2800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51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VI. Possible range of outer core composition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グラフィカル ユーザー インターフェイス, グラフ&#10;&#10;自動的に生成された説明">
            <a:extLst>
              <a:ext uri="{FF2B5EF4-FFF2-40B4-BE49-F238E27FC236}">
                <a16:creationId xmlns:a16="http://schemas.microsoft.com/office/drawing/2014/main" id="{F8832481-6529-9BB2-15AE-96032CE76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3"/>
          <a:stretch/>
        </p:blipFill>
        <p:spPr>
          <a:xfrm>
            <a:off x="719607" y="2622305"/>
            <a:ext cx="10752784" cy="370851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7D39A5-0EB4-ABD8-ACAB-B0CC7A8F497C}"/>
              </a:ext>
            </a:extLst>
          </p:cNvPr>
          <p:cNvSpPr txBox="1"/>
          <p:nvPr/>
        </p:nvSpPr>
        <p:spPr>
          <a:xfrm>
            <a:off x="8589799" y="6406602"/>
            <a:ext cx="32751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Umemoto &amp; Hirose, 2020 EPSL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2EE858-5AEA-3F46-E79A-1560AE103231}"/>
              </a:ext>
            </a:extLst>
          </p:cNvPr>
          <p:cNvSpPr txBox="1"/>
          <p:nvPr/>
        </p:nvSpPr>
        <p:spPr>
          <a:xfrm>
            <a:off x="914719" y="1229553"/>
            <a:ext cx="11064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AutoNum type="arabicParenR" startAt="3"/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 the possible range of </a:t>
            </a:r>
            <a:r>
              <a:rPr lang="en-US" altLang="ja-JP" sz="28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liquid core composition that explains outer core density &amp; </a:t>
            </a:r>
            <a:r>
              <a:rPr lang="en-US" altLang="ja-JP" sz="2800" i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altLang="ja-JP" sz="2800" baseline="-25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lang="ja-JP" altLang="en-US" sz="2800">
              <a:highlight>
                <a:srgbClr val="FFFF00"/>
              </a:highligh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506184" y="237923"/>
            <a:ext cx="111796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Is the lower mantle different in composition?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ECED5D-40B4-696E-D710-D53949A9F1E5}"/>
              </a:ext>
            </a:extLst>
          </p:cNvPr>
          <p:cNvSpPr txBox="1"/>
          <p:nvPr/>
        </p:nvSpPr>
        <p:spPr>
          <a:xfrm>
            <a:off x="783770" y="1426029"/>
            <a:ext cx="1196771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“Missing Si problem”</a:t>
            </a:r>
          </a:p>
          <a:p>
            <a:pPr algn="l">
              <a:spcBef>
                <a:spcPts val="1200"/>
              </a:spcBef>
            </a:pPr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upper mantle has the higher Mg/Si ratio (~1.3) than the solar composition (~1.1).  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F57085-BE1D-AF2B-4FF5-E37F21569792}"/>
              </a:ext>
            </a:extLst>
          </p:cNvPr>
          <p:cNvSpPr txBox="1"/>
          <p:nvPr/>
        </p:nvSpPr>
        <p:spPr>
          <a:xfrm>
            <a:off x="1537279" y="3416035"/>
            <a:ext cx="5420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lower mantle enriched in Si (Mg/Si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 </a:t>
            </a:r>
            <a:r>
              <a:rPr lang="en-US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</a:t>
            </a:r>
            <a:r>
              <a:rPr lang="ja-JP" altLang="ja-JP" sz="28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1.0)?</a:t>
            </a: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01220BD3-6D1D-6071-F641-9E5566530D30}"/>
              </a:ext>
            </a:extLst>
          </p:cNvPr>
          <p:cNvSpPr/>
          <p:nvPr/>
        </p:nvSpPr>
        <p:spPr>
          <a:xfrm>
            <a:off x="902295" y="3448273"/>
            <a:ext cx="562247" cy="502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名称未設定-12.jpg">
            <a:extLst>
              <a:ext uri="{FF2B5EF4-FFF2-40B4-BE49-F238E27FC236}">
                <a16:creationId xmlns:a16="http://schemas.microsoft.com/office/drawing/2014/main" id="{6EBE9D1A-E3CC-0617-FF36-B445B0172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21" y="2857500"/>
            <a:ext cx="3487184" cy="34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53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VI. Possible range of outer core composition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8FD888-5EA8-D856-1886-1366A8BE57B9}"/>
              </a:ext>
            </a:extLst>
          </p:cNvPr>
          <p:cNvSpPr txBox="1"/>
          <p:nvPr/>
        </p:nvSpPr>
        <p:spPr>
          <a:xfrm>
            <a:off x="8559520" y="4080923"/>
            <a:ext cx="29804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Kuwayama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2020 PRL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57E14DB-AA28-7C39-0199-55800007BCBD}"/>
              </a:ext>
            </a:extLst>
          </p:cNvPr>
          <p:cNvSpPr txBox="1"/>
          <p:nvPr/>
        </p:nvSpPr>
        <p:spPr>
          <a:xfrm>
            <a:off x="6798539" y="2160248"/>
            <a:ext cx="45286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AutoNum type="arabicParenR" startAt="4"/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</a:t>
            </a:r>
            <a:r>
              <a:rPr lang="en-US" altLang="ja-JP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8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 3.8 </a:t>
            </a:r>
            <a:r>
              <a:rPr lang="en-US" altLang="ja-JP" sz="28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O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outer core to explain the density jump across the ICB</a:t>
            </a:r>
            <a:endParaRPr lang="ja-JP" altLang="en-US" sz="2800">
              <a:highlight>
                <a:srgbClr val="FFFF00"/>
              </a:highligh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90E486D-6A00-A588-4C6B-D4766196B962}"/>
              </a:ext>
            </a:extLst>
          </p:cNvPr>
          <p:cNvGrpSpPr/>
          <p:nvPr/>
        </p:nvGrpSpPr>
        <p:grpSpPr>
          <a:xfrm>
            <a:off x="327060" y="1152078"/>
            <a:ext cx="6285064" cy="5399257"/>
            <a:chOff x="652010" y="1110514"/>
            <a:chExt cx="6285064" cy="5399257"/>
          </a:xfrm>
        </p:grpSpPr>
        <p:pic>
          <p:nvPicPr>
            <p:cNvPr id="3" name="図 2" descr="グラフ, 散布図&#10;&#10;自動的に生成された説明">
              <a:extLst>
                <a:ext uri="{FF2B5EF4-FFF2-40B4-BE49-F238E27FC236}">
                  <a16:creationId xmlns:a16="http://schemas.microsoft.com/office/drawing/2014/main" id="{85A78385-F7B3-4B58-3A03-300B8CD9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010" y="1133830"/>
              <a:ext cx="6177617" cy="5375941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451AAB6-ECD2-AF3D-8BD1-9AF4D4F89736}"/>
                </a:ext>
              </a:extLst>
            </p:cNvPr>
            <p:cNvSpPr txBox="1"/>
            <p:nvPr/>
          </p:nvSpPr>
          <p:spPr>
            <a:xfrm>
              <a:off x="2207245" y="4396608"/>
              <a:ext cx="363527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i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Hirose, Wood &amp; </a:t>
              </a:r>
              <a:r>
                <a:rPr lang="en-US" altLang="ja-JP" sz="1600" b="1" i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Vočadlo</a:t>
              </a:r>
              <a:r>
                <a:rPr lang="en-US" altLang="ja-JP" sz="1600" b="1" i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2021 Nature Reviews Earth &amp; Environ.</a:t>
              </a:r>
              <a:endParaRPr kumimoji="1" lang="ja-JP" altLang="en-US" sz="1600" b="1" i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6A1E9F3-69E0-803F-64EB-E4A92CD6DF34}"/>
                </a:ext>
              </a:extLst>
            </p:cNvPr>
            <p:cNvSpPr txBox="1"/>
            <p:nvPr/>
          </p:nvSpPr>
          <p:spPr>
            <a:xfrm rot="20417899">
              <a:off x="2478675" y="2254047"/>
              <a:ext cx="1452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Liquid Fe</a:t>
              </a:r>
              <a:endParaRPr kumimoji="1" lang="ja-JP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3D8E5B4-4A87-0FD4-988B-7DF2F85CEA5C}"/>
                </a:ext>
              </a:extLst>
            </p:cNvPr>
            <p:cNvSpPr txBox="1"/>
            <p:nvPr/>
          </p:nvSpPr>
          <p:spPr>
            <a:xfrm rot="20628761">
              <a:off x="5566151" y="1110514"/>
              <a:ext cx="1246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Solid Fe</a:t>
              </a:r>
              <a:endParaRPr kumimoji="1" lang="ja-JP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8E203AB-3FD1-3A40-19C1-BA30556A0166}"/>
                </a:ext>
              </a:extLst>
            </p:cNvPr>
            <p:cNvSpPr txBox="1"/>
            <p:nvPr/>
          </p:nvSpPr>
          <p:spPr>
            <a:xfrm rot="20417899">
              <a:off x="2705657" y="3433026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Outer Core</a:t>
              </a:r>
              <a:endParaRPr kumimoji="1" lang="ja-JP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1726E06-1B5F-DA05-DFC6-F0CD8C3A36C6}"/>
                </a:ext>
              </a:extLst>
            </p:cNvPr>
            <p:cNvSpPr txBox="1"/>
            <p:nvPr/>
          </p:nvSpPr>
          <p:spPr>
            <a:xfrm rot="20628761">
              <a:off x="6022913" y="2055547"/>
              <a:ext cx="914161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Inner</a:t>
              </a:r>
            </a:p>
            <a:p>
              <a:pPr algn="l">
                <a:lnSpc>
                  <a:spcPct val="80000"/>
                </a:lnSpc>
              </a:pPr>
              <a:r>
                <a:rPr kumimoji="1" lang="en-US" altLang="ja-JP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core</a:t>
              </a:r>
              <a:endParaRPr kumimoji="1" lang="ja-JP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上下矢印 13">
              <a:extLst>
                <a:ext uri="{FF2B5EF4-FFF2-40B4-BE49-F238E27FC236}">
                  <a16:creationId xmlns:a16="http://schemas.microsoft.com/office/drawing/2014/main" id="{9091621C-EB71-7830-BF38-C1B8C92B9127}"/>
                </a:ext>
              </a:extLst>
            </p:cNvPr>
            <p:cNvSpPr/>
            <p:nvPr/>
          </p:nvSpPr>
          <p:spPr>
            <a:xfrm>
              <a:off x="5747590" y="2241706"/>
              <a:ext cx="175229" cy="335239"/>
            </a:xfrm>
            <a:prstGeom prst="up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3877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VI. Possible range of outer core composition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05070B-A73C-EECF-FA86-C0B5EAF53737}"/>
              </a:ext>
            </a:extLst>
          </p:cNvPr>
          <p:cNvSpPr/>
          <p:nvPr/>
        </p:nvSpPr>
        <p:spPr>
          <a:xfrm>
            <a:off x="98760" y="1355075"/>
            <a:ext cx="419033" cy="37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グラフ, ダイアグラム&#10;&#10;自動的に生成された説明">
            <a:extLst>
              <a:ext uri="{FF2B5EF4-FFF2-40B4-BE49-F238E27FC236}">
                <a16:creationId xmlns:a16="http://schemas.microsoft.com/office/drawing/2014/main" id="{CB425DD0-91D1-7C8C-5F7B-F226A544C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40"/>
          <a:stretch/>
        </p:blipFill>
        <p:spPr>
          <a:xfrm>
            <a:off x="782198" y="1066942"/>
            <a:ext cx="6081311" cy="567821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8DED4F-7393-66D6-3929-B4FE0B01DBC7}"/>
              </a:ext>
            </a:extLst>
          </p:cNvPr>
          <p:cNvSpPr txBox="1"/>
          <p:nvPr/>
        </p:nvSpPr>
        <p:spPr>
          <a:xfrm>
            <a:off x="7486507" y="2548754"/>
            <a:ext cx="392329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3660"/>
              </a:lnSpc>
              <a:buFont typeface="Wingdings" pitchFamily="2" charset="2"/>
              <a:buAutoNum type="arabicParenR" startAt="5"/>
            </a:pPr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</a:t>
            </a:r>
            <a:r>
              <a:rPr lang="en-US" altLang="ja-JP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32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Si + O saturation limit</a:t>
            </a:r>
            <a:endParaRPr lang="en-US" altLang="ja-JP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itchFamily="2" charset="2"/>
            </a:endParaRPr>
          </a:p>
          <a:p>
            <a:pPr>
              <a:lnSpc>
                <a:spcPts val="3660"/>
              </a:lnSpc>
            </a:pPr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     at </a:t>
            </a:r>
            <a:r>
              <a:rPr lang="en-US" altLang="ja-JP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T</a:t>
            </a:r>
            <a:r>
              <a:rPr lang="en-US" altLang="ja-JP" sz="32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CMB</a:t>
            </a:r>
            <a:r>
              <a:rPr lang="en-US" altLang="ja-JP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 = 4000 K</a:t>
            </a:r>
            <a:endParaRPr lang="ja-JP" altLang="en-US" sz="3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48F13AB-75E0-C21C-EE0B-D93A260908C6}"/>
              </a:ext>
            </a:extLst>
          </p:cNvPr>
          <p:cNvSpPr txBox="1"/>
          <p:nvPr/>
        </p:nvSpPr>
        <p:spPr>
          <a:xfrm>
            <a:off x="3822853" y="2968100"/>
            <a:ext cx="28167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Hirose et al., 2017 Nature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83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VI. Possible range of outer core composition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05070B-A73C-EECF-FA86-C0B5EAF53737}"/>
              </a:ext>
            </a:extLst>
          </p:cNvPr>
          <p:cNvSpPr/>
          <p:nvPr/>
        </p:nvSpPr>
        <p:spPr>
          <a:xfrm>
            <a:off x="98760" y="1355075"/>
            <a:ext cx="419033" cy="37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3E64530-7497-FB5B-9778-218EFCC4EE80}"/>
              </a:ext>
            </a:extLst>
          </p:cNvPr>
          <p:cNvSpPr txBox="1"/>
          <p:nvPr/>
        </p:nvSpPr>
        <p:spPr>
          <a:xfrm>
            <a:off x="7692430" y="2010478"/>
            <a:ext cx="4172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AutoNum type="arabicParenR" startAt="6"/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 </a:t>
            </a:r>
            <a:r>
              <a:rPr lang="en-US" altLang="ja-JP" sz="28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core-mantle partitioning of C</a:t>
            </a:r>
            <a:r>
              <a:rPr lang="en-US" altLang="ja-JP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that depends on metal H concentration</a:t>
            </a:r>
            <a:endParaRPr lang="ja-JP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E550C3-B292-4389-9A16-E17DF3BD83D8}"/>
              </a:ext>
            </a:extLst>
          </p:cNvPr>
          <p:cNvSpPr txBox="1"/>
          <p:nvPr/>
        </p:nvSpPr>
        <p:spPr>
          <a:xfrm>
            <a:off x="8394950" y="3999928"/>
            <a:ext cx="3469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Tsutsumi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OL01_5  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 2022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B99D837-ADAC-EC71-3FF8-01A625AA245A}"/>
              </a:ext>
            </a:extLst>
          </p:cNvPr>
          <p:cNvGrpSpPr/>
          <p:nvPr/>
        </p:nvGrpSpPr>
        <p:grpSpPr>
          <a:xfrm>
            <a:off x="306018" y="1166873"/>
            <a:ext cx="6980351" cy="5318974"/>
            <a:chOff x="306018" y="1166873"/>
            <a:chExt cx="6980351" cy="5318974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840EC00-07CE-1E26-8610-7A8AA5C97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065" t="10704" r="15009" b="11737"/>
            <a:stretch/>
          </p:blipFill>
          <p:spPr>
            <a:xfrm>
              <a:off x="306018" y="1166873"/>
              <a:ext cx="6980351" cy="5318974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BCD688C-04B0-DB94-F49E-50EAB0202407}"/>
                </a:ext>
              </a:extLst>
            </p:cNvPr>
            <p:cNvSpPr txBox="1"/>
            <p:nvPr/>
          </p:nvSpPr>
          <p:spPr>
            <a:xfrm>
              <a:off x="4165663" y="5052411"/>
              <a:ext cx="1930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Fischer et al., 2020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3B43D5D-B3C4-DF7D-1FC3-499E2CBE6274}"/>
                </a:ext>
              </a:extLst>
            </p:cNvPr>
            <p:cNvSpPr txBox="1"/>
            <p:nvPr/>
          </p:nvSpPr>
          <p:spPr>
            <a:xfrm>
              <a:off x="5994465" y="2191721"/>
              <a:ext cx="113986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Blanchard et al.,</a:t>
              </a:r>
            </a:p>
            <a:p>
              <a:pPr algn="l"/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ED66859-AA7B-A73A-B993-AB42B47DCD33}"/>
                </a:ext>
              </a:extLst>
            </p:cNvPr>
            <p:cNvSpPr txBox="1"/>
            <p:nvPr/>
          </p:nvSpPr>
          <p:spPr>
            <a:xfrm>
              <a:off x="5130831" y="4135379"/>
              <a:ext cx="1674494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this study with H</a:t>
              </a:r>
              <a:r>
                <a:rPr lang="en-US" altLang="ja-JP" sz="2400" baseline="-250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ja-JP" sz="24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kumimoji="1" lang="ja-JP" altLang="en-US" sz="2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59369AB-7DE5-4199-4403-98748FB516FC}"/>
                </a:ext>
              </a:extLst>
            </p:cNvPr>
            <p:cNvSpPr txBox="1"/>
            <p:nvPr/>
          </p:nvSpPr>
          <p:spPr>
            <a:xfrm>
              <a:off x="3003335" y="2352404"/>
              <a:ext cx="1492465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this study w/o H</a:t>
              </a:r>
              <a:r>
                <a:rPr lang="en-US" altLang="ja-JP" sz="2400" baseline="-250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ja-JP" sz="2400" dirty="0">
                  <a:highlight>
                    <a:srgbClr val="00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kumimoji="1" lang="ja-JP" altLang="en-US" sz="2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871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VI. Possible range of outer core composition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E70129-9DC6-EFE5-6932-38D56FBF03B8}"/>
              </a:ext>
            </a:extLst>
          </p:cNvPr>
          <p:cNvSpPr txBox="1"/>
          <p:nvPr/>
        </p:nvSpPr>
        <p:spPr>
          <a:xfrm>
            <a:off x="6711226" y="3546199"/>
            <a:ext cx="5437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1FD628-8BCF-A574-B372-B99A48911C9B}"/>
              </a:ext>
            </a:extLst>
          </p:cNvPr>
          <p:cNvSpPr txBox="1"/>
          <p:nvPr/>
        </p:nvSpPr>
        <p:spPr>
          <a:xfrm>
            <a:off x="8991477" y="4631390"/>
            <a:ext cx="51809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87F706C-B2C2-FF8A-2E94-F7C62D51D5B2}"/>
              </a:ext>
            </a:extLst>
          </p:cNvPr>
          <p:cNvSpPr txBox="1"/>
          <p:nvPr/>
        </p:nvSpPr>
        <p:spPr>
          <a:xfrm>
            <a:off x="8991478" y="5277721"/>
            <a:ext cx="51809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A3A0DF-46E0-1239-2080-38DE4FE2B777}"/>
              </a:ext>
            </a:extLst>
          </p:cNvPr>
          <p:cNvSpPr txBox="1"/>
          <p:nvPr/>
        </p:nvSpPr>
        <p:spPr>
          <a:xfrm>
            <a:off x="7123980" y="1727340"/>
            <a:ext cx="238558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 = 1.7 </a:t>
            </a:r>
            <a:r>
              <a:rPr kumimoji="1"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EDB312F-CC1A-BC1E-EAFD-5918C4997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32"/>
          <a:stretch/>
        </p:blipFill>
        <p:spPr>
          <a:xfrm>
            <a:off x="2107373" y="1230683"/>
            <a:ext cx="7593217" cy="485206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DF7E286-E462-6E92-4923-4AF2E9488BD0}"/>
              </a:ext>
            </a:extLst>
          </p:cNvPr>
          <p:cNvSpPr txBox="1"/>
          <p:nvPr/>
        </p:nvSpPr>
        <p:spPr>
          <a:xfrm>
            <a:off x="7054142" y="3484644"/>
            <a:ext cx="40164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6F11A0F-B582-5B22-51F6-2C2CE4C7143D}"/>
              </a:ext>
            </a:extLst>
          </p:cNvPr>
          <p:cNvSpPr txBox="1"/>
          <p:nvPr/>
        </p:nvSpPr>
        <p:spPr>
          <a:xfrm>
            <a:off x="8867820" y="4555558"/>
            <a:ext cx="38270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6ADAC58-5BB9-61C8-5266-D8F49DB10984}"/>
              </a:ext>
            </a:extLst>
          </p:cNvPr>
          <p:cNvSpPr txBox="1"/>
          <p:nvPr/>
        </p:nvSpPr>
        <p:spPr>
          <a:xfrm>
            <a:off x="8867820" y="5186754"/>
            <a:ext cx="38270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1289DCA-E987-BF31-D12E-4C2720686CE7}"/>
              </a:ext>
            </a:extLst>
          </p:cNvPr>
          <p:cNvSpPr txBox="1"/>
          <p:nvPr/>
        </p:nvSpPr>
        <p:spPr>
          <a:xfrm>
            <a:off x="6960400" y="1626679"/>
            <a:ext cx="238883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 = 1.7 </a:t>
            </a:r>
            <a:r>
              <a:rPr kumimoji="1"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4664CAA-CAAB-D90A-6026-59C619D1689C}"/>
              </a:ext>
            </a:extLst>
          </p:cNvPr>
          <p:cNvSpPr txBox="1"/>
          <p:nvPr/>
        </p:nvSpPr>
        <p:spPr>
          <a:xfrm>
            <a:off x="5273781" y="6037270"/>
            <a:ext cx="2182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Si (</a:t>
            </a:r>
            <a:r>
              <a:rPr kumimoji="1" lang="en-US" altLang="ja-JP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kumimoji="1"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2BB3C99-84DD-04B4-CA09-585E0A894583}"/>
              </a:ext>
            </a:extLst>
          </p:cNvPr>
          <p:cNvSpPr txBox="1"/>
          <p:nvPr/>
        </p:nvSpPr>
        <p:spPr>
          <a:xfrm rot="16200000">
            <a:off x="1556598" y="3075057"/>
            <a:ext cx="152035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1" lang="ja-JP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03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VI. Possible range of outer core composition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05070B-A73C-EECF-FA86-C0B5EAF53737}"/>
              </a:ext>
            </a:extLst>
          </p:cNvPr>
          <p:cNvSpPr/>
          <p:nvPr/>
        </p:nvSpPr>
        <p:spPr>
          <a:xfrm>
            <a:off x="98760" y="1355075"/>
            <a:ext cx="419033" cy="37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77B3611-AA25-9C9E-BE5B-247396CD9792}"/>
              </a:ext>
            </a:extLst>
          </p:cNvPr>
          <p:cNvSpPr txBox="1"/>
          <p:nvPr/>
        </p:nvSpPr>
        <p:spPr>
          <a:xfrm>
            <a:off x="7385578" y="1878534"/>
            <a:ext cx="4172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AutoNum type="arabicParenR" startAt="7"/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we employ </a:t>
            </a:r>
            <a:r>
              <a:rPr lang="en-US" altLang="ja-JP" sz="28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</a:t>
            </a:r>
            <a:r>
              <a:rPr lang="en-US" altLang="ja-JP" sz="28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0.3 </a:t>
            </a:r>
            <a:r>
              <a:rPr lang="en-US" altLang="ja-JP" sz="28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H</a:t>
            </a:r>
            <a:r>
              <a:rPr lang="en-US" altLang="ja-JP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core from the core-mantle partitioning study,</a:t>
            </a:r>
            <a:endParaRPr lang="ja-JP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24A5817-CECC-2FC9-F773-92D466044520}"/>
              </a:ext>
            </a:extLst>
          </p:cNvPr>
          <p:cNvSpPr txBox="1"/>
          <p:nvPr/>
        </p:nvSpPr>
        <p:spPr>
          <a:xfrm>
            <a:off x="8228127" y="3722901"/>
            <a:ext cx="347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Tagawa et al., 2021 Nat. </a:t>
            </a:r>
            <a:r>
              <a:rPr kumimoji="1" lang="en-US" altLang="ja-JP" sz="1600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図 11" descr="Wood_2006_Nature_441_825.pdf">
            <a:extLst>
              <a:ext uri="{FF2B5EF4-FFF2-40B4-BE49-F238E27FC236}">
                <a16:creationId xmlns:a16="http://schemas.microsoft.com/office/drawing/2014/main" id="{C74D2702-2EEC-EA21-2F35-164DB1EDE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t="54581" r="54424" b="16106"/>
          <a:stretch>
            <a:fillRect/>
          </a:stretch>
        </p:blipFill>
        <p:spPr bwMode="auto">
          <a:xfrm>
            <a:off x="0" y="1175342"/>
            <a:ext cx="5202833" cy="537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B260254-E99A-A15F-E87A-D56B86C2C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22" t="64601" r="10650" b="16169"/>
          <a:stretch/>
        </p:blipFill>
        <p:spPr>
          <a:xfrm>
            <a:off x="3543087" y="997595"/>
            <a:ext cx="3842491" cy="30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46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57E14DB-AA28-7C39-0199-55800007BCBD}"/>
              </a:ext>
            </a:extLst>
          </p:cNvPr>
          <p:cNvSpPr txBox="1"/>
          <p:nvPr/>
        </p:nvSpPr>
        <p:spPr>
          <a:xfrm>
            <a:off x="6349673" y="1500679"/>
            <a:ext cx="566043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4200"/>
              </a:spcBef>
              <a:buFont typeface="Wingdings" pitchFamily="2" charset="2"/>
              <a:buChar char="ü"/>
            </a:pP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&amp; </a:t>
            </a:r>
            <a:r>
              <a:rPr lang="en-US" altLang="ja-JP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altLang="ja-JP" sz="2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n-US" altLang="ja-JP" sz="24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liquid Fe-H are compatible with outer core observations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when </a:t>
            </a:r>
            <a:r>
              <a:rPr lang="en-US" altLang="ja-JP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altLang="ja-JP" sz="2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ICB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5400 K.</a:t>
            </a:r>
          </a:p>
          <a:p>
            <a:pPr marL="457200" indent="-457200">
              <a:spcBef>
                <a:spcPts val="4800"/>
              </a:spcBef>
              <a:buFont typeface="Wingdings" pitchFamily="2" charset="2"/>
              <a:buChar char="ü"/>
            </a:pPr>
            <a:r>
              <a:rPr lang="en-US" altLang="ja-JP" sz="24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Super-ionic solid Fe-H explains high </a:t>
            </a:r>
            <a:r>
              <a:rPr lang="en-US" altLang="ja-JP" sz="2400" i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altLang="ja-JP" sz="2400" baseline="-25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altLang="ja-JP" sz="24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altLang="ja-JP" sz="2400" i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altLang="ja-JP" sz="2400" baseline="-25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characteristic of the inner core.</a:t>
            </a:r>
          </a:p>
          <a:p>
            <a:pPr marL="457200" indent="-457200">
              <a:spcBef>
                <a:spcPts val="6600"/>
              </a:spcBef>
              <a:buFont typeface="Wingdings" pitchFamily="2" charset="2"/>
              <a:buChar char="ü"/>
            </a:pP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amount of H</a:t>
            </a:r>
            <a:r>
              <a:rPr lang="en-US" altLang="ja-JP" sz="2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may have been delivered to the growing Earth and mostly sequestrated in the core.</a:t>
            </a:r>
            <a:endParaRPr lang="ja-JP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図 2" descr="グラフ, 折れ線グラフ&#10;&#10;自動的に生成された説明">
            <a:extLst>
              <a:ext uri="{FF2B5EF4-FFF2-40B4-BE49-F238E27FC236}">
                <a16:creationId xmlns:a16="http://schemas.microsoft.com/office/drawing/2014/main" id="{062B0405-6002-0AD4-824F-ECC84E93F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60" y="1500679"/>
            <a:ext cx="5837497" cy="4792738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B9118948-A451-5957-73A3-CF9BB8245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09" y="911866"/>
            <a:ext cx="11669182" cy="829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F5A74C0E-D75B-C56E-977F-49FE36F6A5EC}"/>
              </a:ext>
            </a:extLst>
          </p:cNvPr>
          <p:cNvSpPr txBox="1">
            <a:spLocks/>
          </p:cNvSpPr>
          <p:nvPr/>
        </p:nvSpPr>
        <p:spPr>
          <a:xfrm>
            <a:off x="0" y="24654"/>
            <a:ext cx="12192000" cy="927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rgbClr val="0000B9"/>
                </a:solidFill>
                <a:latin typeface="Arial"/>
                <a:ea typeface="ヒラギノ角ゴ Std W8"/>
                <a:cs typeface="Arial"/>
              </a:rPr>
              <a:t>Hydrogen is important for both OC &amp; IC</a:t>
            </a:r>
            <a:endParaRPr lang="ja-JP" altLang="en-US" b="1" dirty="0">
              <a:solidFill>
                <a:srgbClr val="0000B9"/>
              </a:solidFill>
              <a:latin typeface="Arial"/>
              <a:ea typeface="ヒラギノ角ゴ Std W8"/>
              <a:cs typeface="Arial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8FD888-5EA8-D856-1886-1366A8BE57B9}"/>
              </a:ext>
            </a:extLst>
          </p:cNvPr>
          <p:cNvSpPr txBox="1"/>
          <p:nvPr/>
        </p:nvSpPr>
        <p:spPr>
          <a:xfrm>
            <a:off x="1162878" y="4699118"/>
            <a:ext cx="2447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et al., 2021 EPSL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18B100-411E-EA56-15E2-E48CFE4BD1B0}"/>
              </a:ext>
            </a:extLst>
          </p:cNvPr>
          <p:cNvSpPr txBox="1"/>
          <p:nvPr/>
        </p:nvSpPr>
        <p:spPr>
          <a:xfrm>
            <a:off x="8771359" y="2690767"/>
            <a:ext cx="32387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Umemoto &amp; Hirose, 2020 EPSL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29E3B6-D80D-92CA-7829-0AB359555A83}"/>
              </a:ext>
            </a:extLst>
          </p:cNvPr>
          <p:cNvSpPr txBox="1"/>
          <p:nvPr/>
        </p:nvSpPr>
        <p:spPr>
          <a:xfrm>
            <a:off x="9372599" y="4061018"/>
            <a:ext cx="26375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et al., 2021 EPSL He et al., 2022 Nature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CAA6A7-7F64-A377-E396-E829078B6FF5}"/>
              </a:ext>
            </a:extLst>
          </p:cNvPr>
          <p:cNvSpPr txBox="1"/>
          <p:nvPr/>
        </p:nvSpPr>
        <p:spPr>
          <a:xfrm>
            <a:off x="8388626" y="5996791"/>
            <a:ext cx="37154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Walsh et al., 2011 Nature</a:t>
            </a:r>
          </a:p>
          <a:p>
            <a:pPr algn="r"/>
            <a:r>
              <a:rPr lang="en-US" altLang="ja-JP" sz="16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Raymond et al., 2007 Astrobiology</a:t>
            </a:r>
            <a:endParaRPr kumimoji="1" lang="ja-JP" altLang="en-US" sz="1600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40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VI. Possible range of outer core composition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05070B-A73C-EECF-FA86-C0B5EAF53737}"/>
              </a:ext>
            </a:extLst>
          </p:cNvPr>
          <p:cNvSpPr/>
          <p:nvPr/>
        </p:nvSpPr>
        <p:spPr>
          <a:xfrm>
            <a:off x="98760" y="1355075"/>
            <a:ext cx="419033" cy="37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2194026-48BB-F31D-EB2E-0FA882453CC5}"/>
              </a:ext>
            </a:extLst>
          </p:cNvPr>
          <p:cNvSpPr txBox="1"/>
          <p:nvPr/>
        </p:nvSpPr>
        <p:spPr>
          <a:xfrm>
            <a:off x="8119547" y="1173939"/>
            <a:ext cx="37675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AutoNum type="arabicParenR" startAt="7"/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we employ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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0.3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H</a:t>
            </a:r>
            <a:r>
              <a:rPr lang="en-US" altLang="ja-JP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core, the outer core may include: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D4FBCC5-B4F1-BE4B-2164-AC504EE3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32"/>
          <a:stretch/>
        </p:blipFill>
        <p:spPr>
          <a:xfrm>
            <a:off x="327060" y="1173939"/>
            <a:ext cx="7593217" cy="4852066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55BE48-4680-3899-5ADB-84C29B54A855}"/>
              </a:ext>
            </a:extLst>
          </p:cNvPr>
          <p:cNvSpPr txBox="1"/>
          <p:nvPr/>
        </p:nvSpPr>
        <p:spPr>
          <a:xfrm>
            <a:off x="5273829" y="3427900"/>
            <a:ext cx="40164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9E2818B-D65F-0D94-DD64-505A5A24C58A}"/>
              </a:ext>
            </a:extLst>
          </p:cNvPr>
          <p:cNvSpPr txBox="1"/>
          <p:nvPr/>
        </p:nvSpPr>
        <p:spPr>
          <a:xfrm>
            <a:off x="7087507" y="4498814"/>
            <a:ext cx="38270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DB76A12-F0E7-63A9-B85B-31EF34009359}"/>
              </a:ext>
            </a:extLst>
          </p:cNvPr>
          <p:cNvSpPr txBox="1"/>
          <p:nvPr/>
        </p:nvSpPr>
        <p:spPr>
          <a:xfrm>
            <a:off x="7087507" y="5130010"/>
            <a:ext cx="38270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A247A16-06C8-3911-08A2-FC7A25AABDD9}"/>
              </a:ext>
            </a:extLst>
          </p:cNvPr>
          <p:cNvSpPr txBox="1"/>
          <p:nvPr/>
        </p:nvSpPr>
        <p:spPr>
          <a:xfrm>
            <a:off x="5180087" y="1569935"/>
            <a:ext cx="238883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 = 1.7 </a:t>
            </a:r>
            <a:r>
              <a:rPr kumimoji="1"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5264AD6-BDB0-AB71-6755-C7EDB792B69E}"/>
              </a:ext>
            </a:extLst>
          </p:cNvPr>
          <p:cNvSpPr txBox="1"/>
          <p:nvPr/>
        </p:nvSpPr>
        <p:spPr>
          <a:xfrm>
            <a:off x="3493468" y="5980526"/>
            <a:ext cx="2182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Si (</a:t>
            </a:r>
            <a:r>
              <a:rPr kumimoji="1" lang="en-US" altLang="ja-JP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kumimoji="1"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5FB48B8-091C-8FD4-B252-615E199C5472}"/>
              </a:ext>
            </a:extLst>
          </p:cNvPr>
          <p:cNvSpPr/>
          <p:nvPr/>
        </p:nvSpPr>
        <p:spPr>
          <a:xfrm>
            <a:off x="3328406" y="1355050"/>
            <a:ext cx="382703" cy="4181045"/>
          </a:xfrm>
          <a:prstGeom prst="rect">
            <a:avLst/>
          </a:prstGeom>
          <a:solidFill>
            <a:srgbClr val="FF0000">
              <a:alpha val="3530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1BF1E8-F811-FA0B-1C06-672D5A79A5A2}"/>
              </a:ext>
            </a:extLst>
          </p:cNvPr>
          <p:cNvSpPr txBox="1"/>
          <p:nvPr/>
        </p:nvSpPr>
        <p:spPr>
          <a:xfrm rot="16200000">
            <a:off x="-242385" y="2891019"/>
            <a:ext cx="152035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kumimoji="1"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1" lang="ja-JP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CEBDF0-7AB3-2010-7ADF-012EA1DBF41C}"/>
              </a:ext>
            </a:extLst>
          </p:cNvPr>
          <p:cNvSpPr txBox="1"/>
          <p:nvPr/>
        </p:nvSpPr>
        <p:spPr>
          <a:xfrm>
            <a:off x="8623004" y="3259811"/>
            <a:ext cx="2624436" cy="233910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576000" indent="-576000">
              <a:lnSpc>
                <a:spcPct val="90000"/>
              </a:lnSpc>
              <a:spcBef>
                <a:spcPts val="12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2.0–2.4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Si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2.1–2.5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O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0.6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C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0.3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H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1.7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S</a:t>
            </a:r>
            <a:endParaRPr lang="ja-JP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93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84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/>
              <a:t>VI. Possible range of outer core composition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933948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55BE48-4680-3899-5ADB-84C29B54A855}"/>
              </a:ext>
            </a:extLst>
          </p:cNvPr>
          <p:cNvSpPr txBox="1"/>
          <p:nvPr/>
        </p:nvSpPr>
        <p:spPr>
          <a:xfrm>
            <a:off x="5273829" y="3427900"/>
            <a:ext cx="40164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 sz="4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9E2818B-D65F-0D94-DD64-505A5A24C58A}"/>
              </a:ext>
            </a:extLst>
          </p:cNvPr>
          <p:cNvSpPr txBox="1"/>
          <p:nvPr/>
        </p:nvSpPr>
        <p:spPr>
          <a:xfrm>
            <a:off x="7087507" y="4498814"/>
            <a:ext cx="38270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DB76A12-F0E7-63A9-B85B-31EF34009359}"/>
              </a:ext>
            </a:extLst>
          </p:cNvPr>
          <p:cNvSpPr txBox="1"/>
          <p:nvPr/>
        </p:nvSpPr>
        <p:spPr>
          <a:xfrm>
            <a:off x="7087507" y="5130010"/>
            <a:ext cx="38270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CEA17A-6AFD-A3DF-49CD-4DF5FBD79111}"/>
              </a:ext>
            </a:extLst>
          </p:cNvPr>
          <p:cNvSpPr txBox="1"/>
          <p:nvPr/>
        </p:nvSpPr>
        <p:spPr>
          <a:xfrm>
            <a:off x="614990" y="1960092"/>
            <a:ext cx="701735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200" b="1" dirty="0">
                <a:solidFill>
                  <a:srgbClr val="422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&amp; O may largely contribute </a:t>
            </a: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to the outer cor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e density deficit.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E1A7FF6-7F46-C417-39C8-C9979CB70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97" y="3599344"/>
            <a:ext cx="6805912" cy="69866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C456086-0A1E-4341-2AB6-90FD68784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1604" y="4545664"/>
            <a:ext cx="1271825" cy="2013796"/>
          </a:xfrm>
          <a:prstGeom prst="rect">
            <a:avLst/>
          </a:prstGeom>
          <a:solidFill>
            <a:srgbClr val="0432FF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93F850-22B6-7D86-E273-37FF69321091}"/>
              </a:ext>
            </a:extLst>
          </p:cNvPr>
          <p:cNvSpPr txBox="1"/>
          <p:nvPr/>
        </p:nvSpPr>
        <p:spPr>
          <a:xfrm>
            <a:off x="8119547" y="1173939"/>
            <a:ext cx="37675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AutoNum type="arabicParenR" startAt="7"/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we employ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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0.3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H</a:t>
            </a:r>
            <a:r>
              <a:rPr lang="en-US" altLang="ja-JP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core, the outer core may include: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46ECAE-FC9A-B8E2-CB94-825AADFE3332}"/>
              </a:ext>
            </a:extLst>
          </p:cNvPr>
          <p:cNvSpPr txBox="1"/>
          <p:nvPr/>
        </p:nvSpPr>
        <p:spPr>
          <a:xfrm>
            <a:off x="8623004" y="3259811"/>
            <a:ext cx="2624436" cy="233910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576000" indent="-576000">
              <a:lnSpc>
                <a:spcPct val="90000"/>
              </a:lnSpc>
              <a:spcBef>
                <a:spcPts val="12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2.0–2.4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Si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2.1–2.5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O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0.6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C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0.3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H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</a:pP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1.7 </a:t>
            </a:r>
            <a:r>
              <a:rPr lang="en-US" altLang="ja-JP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wt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S</a:t>
            </a:r>
            <a:endParaRPr lang="ja-JP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9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423057" y="164889"/>
            <a:ext cx="111796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" altLang="ja-JP" sz="4400" dirty="0"/>
              <a:t>Reservoirs of hydrogen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4CAB80-41FB-B7BE-019F-4EA2C528D588}"/>
              </a:ext>
            </a:extLst>
          </p:cNvPr>
          <p:cNvSpPr/>
          <p:nvPr/>
        </p:nvSpPr>
        <p:spPr>
          <a:xfrm>
            <a:off x="8305800" y="6334730"/>
            <a:ext cx="3886200" cy="65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4743ED-2D5B-2160-BB91-DEF0056F2E9B}"/>
              </a:ext>
            </a:extLst>
          </p:cNvPr>
          <p:cNvSpPr txBox="1"/>
          <p:nvPr/>
        </p:nvSpPr>
        <p:spPr>
          <a:xfrm>
            <a:off x="7848155" y="2879189"/>
            <a:ext cx="4016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Peslier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 Space Sci. Rev.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B90D9D-A430-F981-A9F0-D9082AD6DE44}"/>
              </a:ext>
            </a:extLst>
          </p:cNvPr>
          <p:cNvSpPr txBox="1"/>
          <p:nvPr/>
        </p:nvSpPr>
        <p:spPr>
          <a:xfrm>
            <a:off x="423057" y="4498789"/>
            <a:ext cx="11537879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ja-JP" sz="3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of hydrogen (77</a:t>
            </a:r>
            <a:r>
              <a:rPr lang="en-US" altLang="ja-JP" sz="3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–93</a:t>
            </a:r>
            <a:r>
              <a:rPr kumimoji="1" lang="en-US" altLang="ja-JP" sz="3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 </a:t>
            </a:r>
            <a:r>
              <a:rPr lang="en-US" altLang="ja-JP" sz="3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Earth may be present in the core</a:t>
            </a:r>
            <a:r>
              <a:rPr lang="en-US" altLang="ja-JP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altLang="ja-JP" sz="30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Note, however, that this estimate is strongly dependent on the Earth accretion scenario. More observational constraints, possibly from neutrino observations, are necessary.</a:t>
            </a:r>
            <a:endParaRPr kumimoji="1" lang="ja-JP" altLang="en-US" sz="3000" dirty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BCE7EF-B9B9-21C8-1A96-9E6C4BF286C2}"/>
              </a:ext>
            </a:extLst>
          </p:cNvPr>
          <p:cNvSpPr txBox="1"/>
          <p:nvPr/>
        </p:nvSpPr>
        <p:spPr>
          <a:xfrm>
            <a:off x="1143000" y="1462172"/>
            <a:ext cx="6227987" cy="274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Oceans				1</a:t>
            </a:r>
          </a:p>
          <a:p>
            <a:pPr>
              <a:lnSpc>
                <a:spcPct val="150000"/>
              </a:lnSpc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Mantle + Crust		2 – 10</a:t>
            </a:r>
          </a:p>
          <a:p>
            <a:pPr algn="l">
              <a:lnSpc>
                <a:spcPct val="150000"/>
              </a:lnSpc>
            </a:pPr>
            <a:r>
              <a:rPr lang="en-US" altLang="ja-JP" sz="4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				37 </a:t>
            </a:r>
            <a:endParaRPr kumimoji="1" lang="ja-JP" altLang="en-US" sz="4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485DB6-6D3D-3BF9-3497-C0A18230B6B0}"/>
              </a:ext>
            </a:extLst>
          </p:cNvPr>
          <p:cNvSpPr txBox="1"/>
          <p:nvPr/>
        </p:nvSpPr>
        <p:spPr>
          <a:xfrm>
            <a:off x="7848155" y="2509857"/>
            <a:ext cx="4016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Hirschmann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 Am. Mineral.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080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423057" y="164889"/>
            <a:ext cx="111796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" altLang="ja-JP" sz="4400" dirty="0"/>
              <a:t>Reservoirs of hydrogen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4CAB80-41FB-B7BE-019F-4EA2C528D588}"/>
              </a:ext>
            </a:extLst>
          </p:cNvPr>
          <p:cNvSpPr/>
          <p:nvPr/>
        </p:nvSpPr>
        <p:spPr>
          <a:xfrm>
            <a:off x="8305800" y="6334730"/>
            <a:ext cx="3886200" cy="65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4743ED-2D5B-2160-BB91-DEF0056F2E9B}"/>
              </a:ext>
            </a:extLst>
          </p:cNvPr>
          <p:cNvSpPr txBox="1"/>
          <p:nvPr/>
        </p:nvSpPr>
        <p:spPr>
          <a:xfrm>
            <a:off x="7848155" y="2879189"/>
            <a:ext cx="4016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Peslier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 Space Sci. Rev.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B90D9D-A430-F981-A9F0-D9082AD6DE44}"/>
              </a:ext>
            </a:extLst>
          </p:cNvPr>
          <p:cNvSpPr txBox="1"/>
          <p:nvPr/>
        </p:nvSpPr>
        <p:spPr>
          <a:xfrm>
            <a:off x="423057" y="4498789"/>
            <a:ext cx="11537879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ja-JP" sz="3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of hydrogen (77</a:t>
            </a:r>
            <a:r>
              <a:rPr lang="en-US" altLang="ja-JP" sz="3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–93</a:t>
            </a:r>
            <a:r>
              <a:rPr kumimoji="1" lang="en-US" altLang="ja-JP" sz="3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 </a:t>
            </a:r>
            <a:r>
              <a:rPr lang="en-US" altLang="ja-JP" sz="3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Earth may be present in the core.</a:t>
            </a:r>
          </a:p>
          <a:p>
            <a:pPr>
              <a:spcBef>
                <a:spcPts val="1200"/>
              </a:spcBef>
            </a:pPr>
            <a:r>
              <a:rPr lang="en-US" altLang="ja-JP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Note, however, that this estimate is strongly dependent on the Earth accretion scenario. More observational constraints, possibly from neutrino observations, are very welcome!</a:t>
            </a:r>
            <a:endParaRPr kumimoji="1" lang="ja-JP" altLang="en-US" sz="3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BCE7EF-B9B9-21C8-1A96-9E6C4BF286C2}"/>
              </a:ext>
            </a:extLst>
          </p:cNvPr>
          <p:cNvSpPr txBox="1"/>
          <p:nvPr/>
        </p:nvSpPr>
        <p:spPr>
          <a:xfrm>
            <a:off x="1143000" y="1462172"/>
            <a:ext cx="6227987" cy="274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Oceans				1</a:t>
            </a:r>
          </a:p>
          <a:p>
            <a:pPr>
              <a:lnSpc>
                <a:spcPct val="150000"/>
              </a:lnSpc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Mantle + Crust		2 – 10</a:t>
            </a:r>
          </a:p>
          <a:p>
            <a:pPr algn="l">
              <a:lnSpc>
                <a:spcPct val="150000"/>
              </a:lnSpc>
            </a:pPr>
            <a:r>
              <a:rPr lang="en-US" altLang="ja-JP" sz="4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				37 </a:t>
            </a:r>
            <a:endParaRPr kumimoji="1" lang="ja-JP" altLang="en-US" sz="4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485DB6-6D3D-3BF9-3497-C0A18230B6B0}"/>
              </a:ext>
            </a:extLst>
          </p:cNvPr>
          <p:cNvSpPr txBox="1"/>
          <p:nvPr/>
        </p:nvSpPr>
        <p:spPr>
          <a:xfrm>
            <a:off x="7848155" y="2509857"/>
            <a:ext cx="4016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Hirschmann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 Am. Mineral.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31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506184" y="237923"/>
            <a:ext cx="111796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Is the lower mantle different in composition?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F57085-BE1D-AF2B-4FF5-E37F21569792}"/>
              </a:ext>
            </a:extLst>
          </p:cNvPr>
          <p:cNvSpPr txBox="1"/>
          <p:nvPr/>
        </p:nvSpPr>
        <p:spPr>
          <a:xfrm>
            <a:off x="1291443" y="1364007"/>
            <a:ext cx="9442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lower mantle enriched in Si (Mg/Si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 </a:t>
            </a:r>
            <a:r>
              <a:rPr lang="en-US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2" charset="2"/>
              </a:rPr>
              <a:t></a:t>
            </a:r>
            <a:r>
              <a:rPr lang="ja-JP" altLang="ja-JP" sz="28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1.0)?</a:t>
            </a: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01220BD3-6D1D-6071-F641-9E5566530D30}"/>
              </a:ext>
            </a:extLst>
          </p:cNvPr>
          <p:cNvSpPr/>
          <p:nvPr/>
        </p:nvSpPr>
        <p:spPr>
          <a:xfrm>
            <a:off x="646068" y="1371151"/>
            <a:ext cx="562247" cy="502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E91FF8-8AD7-771D-0347-E9387B6AD4B4}"/>
              </a:ext>
            </a:extLst>
          </p:cNvPr>
          <p:cNvSpPr txBox="1"/>
          <p:nvPr/>
        </p:nvSpPr>
        <p:spPr>
          <a:xfrm>
            <a:off x="506184" y="2325258"/>
            <a:ext cx="10783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Deep magma ocean could have crystallized only MgSiO</a:t>
            </a:r>
            <a:r>
              <a:rPr lang="en-US" altLang="ja-JP" sz="28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bridgmanite until &gt;60% crystallization under the lower-mantle pressure range.</a:t>
            </a:r>
            <a:endParaRPr kumimoji="1" lang="ja-JP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図 8" descr="テ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6A85F4B5-9492-9362-1273-10CDBBA26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44" y="3830569"/>
            <a:ext cx="6003194" cy="278950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4951226-FCC4-4FD6-511D-F69163CFEA26}"/>
              </a:ext>
            </a:extLst>
          </p:cNvPr>
          <p:cNvSpPr txBox="1"/>
          <p:nvPr/>
        </p:nvSpPr>
        <p:spPr>
          <a:xfrm>
            <a:off x="7347902" y="6250745"/>
            <a:ext cx="3091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Caracas et al. 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 EPSL)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02AC44-036B-6198-0281-58A60CC908D0}"/>
              </a:ext>
            </a:extLst>
          </p:cNvPr>
          <p:cNvSpPr txBox="1"/>
          <p:nvPr/>
        </p:nvSpPr>
        <p:spPr>
          <a:xfrm>
            <a:off x="7243993" y="4148284"/>
            <a:ext cx="4517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large part of the lower mantle could consist only of MgSiO</a:t>
            </a:r>
            <a:r>
              <a:rPr lang="en-US" altLang="ja-JP" sz="2400" baseline="-250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ja-JP" sz="24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bridgmanite right after the solidification of a magma ocean. </a:t>
            </a:r>
            <a:endParaRPr kumimoji="1" lang="ja-JP" altLang="en-US" sz="2400" dirty="0">
              <a:highlight>
                <a:srgbClr val="FFFF00"/>
              </a:highligh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57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67E395F1-A58B-75FC-92C5-0044119C3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277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800" dirty="0"/>
              <a:t>Conclusions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E1DA02E-D2A4-FF46-7314-9D4DBB623CFF}"/>
              </a:ext>
            </a:extLst>
          </p:cNvPr>
          <p:cNvCxnSpPr/>
          <p:nvPr/>
        </p:nvCxnSpPr>
        <p:spPr>
          <a:xfrm>
            <a:off x="327060" y="1182693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05070B-A73C-EECF-FA86-C0B5EAF53737}"/>
              </a:ext>
            </a:extLst>
          </p:cNvPr>
          <p:cNvSpPr/>
          <p:nvPr/>
        </p:nvSpPr>
        <p:spPr>
          <a:xfrm>
            <a:off x="98760" y="1355075"/>
            <a:ext cx="419033" cy="37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6C575F-49F4-720E-80FA-1815B1EB4347}"/>
              </a:ext>
            </a:extLst>
          </p:cNvPr>
          <p:cNvSpPr txBox="1"/>
          <p:nvPr/>
        </p:nvSpPr>
        <p:spPr>
          <a:xfrm>
            <a:off x="887780" y="1659285"/>
            <a:ext cx="104164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(H</a:t>
            </a:r>
            <a:r>
              <a:rPr lang="en" altLang="ja-JP" sz="28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O) concentrations in the deep Earth still remain largely unknown. </a:t>
            </a:r>
          </a:p>
          <a:p>
            <a:pPr marL="457200" indent="-457200">
              <a:buFont typeface="Wingdings" pitchFamily="2" charset="2"/>
              <a:buChar char="ü"/>
            </a:pPr>
            <a:endParaRPr lang="en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Nevertheless, large amounts of H, equivalent to H in </a:t>
            </a:r>
            <a:r>
              <a:rPr lang="en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&gt;2 and ~40 ocean mass of water</a:t>
            </a: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may be present in the mantle and the core, respectively.</a:t>
            </a:r>
          </a:p>
          <a:p>
            <a:pPr marL="457200" indent="-457200">
              <a:buFont typeface="Wingdings" pitchFamily="2" charset="2"/>
              <a:buChar char="ü"/>
            </a:pPr>
            <a:endParaRPr lang="en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supported by recent </a:t>
            </a:r>
            <a:r>
              <a:rPr lang="en" altLang="ja-JP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planet formation theories</a:t>
            </a:r>
            <a:r>
              <a:rPr lang="en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830E0D-B93E-544B-F315-B1150F150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015" y="4179204"/>
            <a:ext cx="1885445" cy="241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68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506184" y="237923"/>
            <a:ext cx="111796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Is the lower mantle different in composition?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4951226-FCC4-4FD6-511D-F69163CFEA26}"/>
              </a:ext>
            </a:extLst>
          </p:cNvPr>
          <p:cNvSpPr txBox="1"/>
          <p:nvPr/>
        </p:nvSpPr>
        <p:spPr>
          <a:xfrm>
            <a:off x="7712572" y="6435411"/>
            <a:ext cx="4016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Ballmer et al. 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 Nature </a:t>
            </a:r>
            <a:r>
              <a:rPr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Geosci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02AC44-036B-6198-0281-58A60CC908D0}"/>
              </a:ext>
            </a:extLst>
          </p:cNvPr>
          <p:cNvSpPr txBox="1"/>
          <p:nvPr/>
        </p:nvSpPr>
        <p:spPr>
          <a:xfrm>
            <a:off x="772886" y="5538002"/>
            <a:ext cx="11146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rigid</a:t>
            </a:r>
            <a:r>
              <a:rPr lang="en-US" altLang="ja-JP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bridgmanite-enriched ancient mantle structure (BEAMS)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originally formed upon crystallization of a magma ocean, may be preserved until today.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BEAMS-4.6_Gyrs" descr="BEAMS-4.6_Gyrs">
            <a:hlinkClick r:id="" action="ppaction://media"/>
            <a:extLst>
              <a:ext uri="{FF2B5EF4-FFF2-40B4-BE49-F238E27FC236}">
                <a16:creationId xmlns:a16="http://schemas.microsoft.com/office/drawing/2014/main" id="{48B07AEE-2776-305A-9B36-FA25198C52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9136" b="21498"/>
          <a:stretch/>
        </p:blipFill>
        <p:spPr>
          <a:xfrm>
            <a:off x="228599" y="1477058"/>
            <a:ext cx="11690769" cy="390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506184" y="237923"/>
            <a:ext cx="111796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Is the lower mantle different in composition?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4951226-FCC4-4FD6-511D-F69163CFEA26}"/>
              </a:ext>
            </a:extLst>
          </p:cNvPr>
          <p:cNvSpPr txBox="1"/>
          <p:nvPr/>
        </p:nvSpPr>
        <p:spPr>
          <a:xfrm>
            <a:off x="7712572" y="6435411"/>
            <a:ext cx="4016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Ballmer et al. 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 Nature </a:t>
            </a:r>
            <a:r>
              <a:rPr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Geosci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02AC44-036B-6198-0281-58A60CC908D0}"/>
              </a:ext>
            </a:extLst>
          </p:cNvPr>
          <p:cNvSpPr txBox="1"/>
          <p:nvPr/>
        </p:nvSpPr>
        <p:spPr>
          <a:xfrm>
            <a:off x="772886" y="5538002"/>
            <a:ext cx="11146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rigid</a:t>
            </a:r>
            <a:r>
              <a:rPr lang="en-US" altLang="ja-JP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bridgmanite-enriched ancient mantle structure (BEAMS)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originally formed upon crystallization of a magma ocean, may be preserved until today.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図 3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30444721-1B0C-82ED-7E0D-91B7D1E1F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0268"/>
            <a:ext cx="12192000" cy="4037463"/>
          </a:xfrm>
          <a:prstGeom prst="rect">
            <a:avLst/>
          </a:prstGeom>
        </p:spPr>
      </p:pic>
      <p:pic>
        <p:nvPicPr>
          <p:cNvPr id="6" name="図 5" descr="名称未設定-12.jpg">
            <a:extLst>
              <a:ext uri="{FF2B5EF4-FFF2-40B4-BE49-F238E27FC236}">
                <a16:creationId xmlns:a16="http://schemas.microsoft.com/office/drawing/2014/main" id="{31670135-0D99-2341-059E-3860D0960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86" y="2647983"/>
            <a:ext cx="3989888" cy="39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3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506184" y="237923"/>
            <a:ext cx="111796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How much H</a:t>
            </a:r>
            <a:r>
              <a:rPr lang="en-US" altLang="ja-JP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O in the deep mantle?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ECED5D-40B4-696E-D710-D53949A9F1E5}"/>
              </a:ext>
            </a:extLst>
          </p:cNvPr>
          <p:cNvSpPr txBox="1"/>
          <p:nvPr/>
        </p:nvSpPr>
        <p:spPr>
          <a:xfrm>
            <a:off x="783771" y="1338941"/>
            <a:ext cx="11176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While the upper mantle 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includes 100</a:t>
            </a:r>
            <a:r>
              <a:rPr lang="en-GB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ppm H</a:t>
            </a:r>
            <a:r>
              <a:rPr lang="en-US" altLang="ja-JP" sz="28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 the transition zone and the lower mantle should contain more H</a:t>
            </a:r>
            <a:r>
              <a:rPr lang="en-US" altLang="ja-JP" sz="28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O. </a:t>
            </a:r>
            <a:r>
              <a:rPr kumimoji="1" lang="en-US" altLang="ja-JP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2CB6F364-4551-E6C4-E01F-D57A93C7C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85" y="2557872"/>
            <a:ext cx="8705847" cy="40622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4743ED-2D5B-2160-BB91-DEF0056F2E9B}"/>
              </a:ext>
            </a:extLst>
          </p:cNvPr>
          <p:cNvSpPr txBox="1"/>
          <p:nvPr/>
        </p:nvSpPr>
        <p:spPr>
          <a:xfrm>
            <a:off x="7943701" y="6250745"/>
            <a:ext cx="4016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Peslier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 Space Sci. Rev.)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3E8D687C-EA6B-6B87-0A92-2A5CBE34E6A4}"/>
              </a:ext>
            </a:extLst>
          </p:cNvPr>
          <p:cNvSpPr/>
          <p:nvPr/>
        </p:nvSpPr>
        <p:spPr>
          <a:xfrm>
            <a:off x="4593769" y="4567201"/>
            <a:ext cx="903516" cy="559969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フレーム 14">
            <a:extLst>
              <a:ext uri="{FF2B5EF4-FFF2-40B4-BE49-F238E27FC236}">
                <a16:creationId xmlns:a16="http://schemas.microsoft.com/office/drawing/2014/main" id="{5BB1614A-917F-1D79-4CF4-96F6A7FB3A41}"/>
              </a:ext>
            </a:extLst>
          </p:cNvPr>
          <p:cNvSpPr/>
          <p:nvPr/>
        </p:nvSpPr>
        <p:spPr>
          <a:xfrm>
            <a:off x="7001063" y="3666631"/>
            <a:ext cx="1108794" cy="369331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フレーム 15">
            <a:extLst>
              <a:ext uri="{FF2B5EF4-FFF2-40B4-BE49-F238E27FC236}">
                <a16:creationId xmlns:a16="http://schemas.microsoft.com/office/drawing/2014/main" id="{FEF291B2-7143-7F79-607A-C17EFA7315A8}"/>
              </a:ext>
            </a:extLst>
          </p:cNvPr>
          <p:cNvSpPr/>
          <p:nvPr/>
        </p:nvSpPr>
        <p:spPr>
          <a:xfrm>
            <a:off x="4421148" y="2855264"/>
            <a:ext cx="520966" cy="339312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03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2"/>
          <p:cNvSpPr txBox="1">
            <a:spLocks noChangeArrowheads="1"/>
          </p:cNvSpPr>
          <p:nvPr/>
        </p:nvSpPr>
        <p:spPr bwMode="auto">
          <a:xfrm>
            <a:off x="506184" y="237923"/>
            <a:ext cx="111796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How much H</a:t>
            </a:r>
            <a:r>
              <a:rPr lang="en-US" altLang="ja-JP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O in the deep mantle?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A15CB03-6C88-F9DE-3A06-616D08118F59}"/>
              </a:ext>
            </a:extLst>
          </p:cNvPr>
          <p:cNvCxnSpPr/>
          <p:nvPr/>
        </p:nvCxnSpPr>
        <p:spPr>
          <a:xfrm>
            <a:off x="327060" y="1043247"/>
            <a:ext cx="11537879" cy="0"/>
          </a:xfrm>
          <a:prstGeom prst="line">
            <a:avLst/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レーム 14">
            <a:extLst>
              <a:ext uri="{FF2B5EF4-FFF2-40B4-BE49-F238E27FC236}">
                <a16:creationId xmlns:a16="http://schemas.microsoft.com/office/drawing/2014/main" id="{5BB1614A-917F-1D79-4CF4-96F6A7FB3A41}"/>
              </a:ext>
            </a:extLst>
          </p:cNvPr>
          <p:cNvSpPr/>
          <p:nvPr/>
        </p:nvSpPr>
        <p:spPr>
          <a:xfrm>
            <a:off x="7001063" y="3666631"/>
            <a:ext cx="1108794" cy="369331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" name="図 3" descr="グラフ, 円グラフ&#10;&#10;自動的に生成された説明">
            <a:extLst>
              <a:ext uri="{FF2B5EF4-FFF2-40B4-BE49-F238E27FC236}">
                <a16:creationId xmlns:a16="http://schemas.microsoft.com/office/drawing/2014/main" id="{CFAAD11C-0809-AD4C-B742-BCF1ED966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503" y="1282486"/>
            <a:ext cx="7241133" cy="550695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4CAB80-41FB-B7BE-019F-4EA2C528D588}"/>
              </a:ext>
            </a:extLst>
          </p:cNvPr>
          <p:cNvSpPr/>
          <p:nvPr/>
        </p:nvSpPr>
        <p:spPr>
          <a:xfrm>
            <a:off x="8305800" y="6334730"/>
            <a:ext cx="3886200" cy="65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4743ED-2D5B-2160-BB91-DEF0056F2E9B}"/>
              </a:ext>
            </a:extLst>
          </p:cNvPr>
          <p:cNvSpPr txBox="1"/>
          <p:nvPr/>
        </p:nvSpPr>
        <p:spPr>
          <a:xfrm>
            <a:off x="7848155" y="6235441"/>
            <a:ext cx="4016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Peslier</a:t>
            </a:r>
            <a:r>
              <a:rPr kumimoji="1"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altLang="ja-JP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 Space Sci. Rev.)</a:t>
            </a:r>
            <a:endParaRPr kumimoji="1" lang="ja-JP" altLang="en-US" b="1" i="1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B90D9D-A430-F981-A9F0-D9082AD6DE44}"/>
              </a:ext>
            </a:extLst>
          </p:cNvPr>
          <p:cNvSpPr txBox="1"/>
          <p:nvPr/>
        </p:nvSpPr>
        <p:spPr>
          <a:xfrm>
            <a:off x="586833" y="2112359"/>
            <a:ext cx="3921240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deep mantle could be relatively enriched in H</a:t>
            </a:r>
            <a:r>
              <a:rPr kumimoji="1" lang="en-US" altLang="ja-JP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</a:p>
          <a:p>
            <a:pPr algn="l"/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But, the core is likely to be more important H reservoir.</a:t>
            </a:r>
          </a:p>
        </p:txBody>
      </p:sp>
    </p:spTree>
    <p:extLst>
      <p:ext uri="{BB962C8B-B14F-4D97-AF65-F5344CB8AC3E}">
        <p14:creationId xmlns:p14="http://schemas.microsoft.com/office/powerpoint/2010/main" val="1087627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39096</TotalTime>
  <Words>2570</Words>
  <Application>Microsoft Macintosh PowerPoint</Application>
  <PresentationFormat>ワイド画面</PresentationFormat>
  <Paragraphs>372</Paragraphs>
  <Slides>50</Slides>
  <Notes>26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8" baseType="lpstr">
      <vt:lpstr>游ゴシック</vt:lpstr>
      <vt:lpstr>游ゴシック Light</vt:lpstr>
      <vt:lpstr>Arial</vt:lpstr>
      <vt:lpstr>Cambria Math</vt:lpstr>
      <vt:lpstr>Helvetica</vt:lpstr>
      <vt:lpstr>Tahoma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バロンさん </dc:title>
  <dc:creator>長谷川将弘</dc:creator>
  <cp:lastModifiedBy>廣瀬　敬</cp:lastModifiedBy>
  <cp:revision>958</cp:revision>
  <cp:lastPrinted>2022-07-13T05:22:01Z</cp:lastPrinted>
  <dcterms:created xsi:type="dcterms:W3CDTF">2022-02-19T06:14:05Z</dcterms:created>
  <dcterms:modified xsi:type="dcterms:W3CDTF">2022-07-30T06:20:01Z</dcterms:modified>
</cp:coreProperties>
</file>