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545" r:id="rId2"/>
    <p:sldId id="537" r:id="rId3"/>
    <p:sldId id="535" r:id="rId4"/>
    <p:sldId id="580" r:id="rId5"/>
    <p:sldId id="578" r:id="rId6"/>
    <p:sldId id="577" r:id="rId7"/>
    <p:sldId id="566" r:id="rId8"/>
    <p:sldId id="567" r:id="rId9"/>
    <p:sldId id="564" r:id="rId10"/>
    <p:sldId id="548" r:id="rId11"/>
    <p:sldId id="584" r:id="rId12"/>
    <p:sldId id="556" r:id="rId13"/>
    <p:sldId id="565" r:id="rId14"/>
    <p:sldId id="581" r:id="rId15"/>
    <p:sldId id="582" r:id="rId16"/>
    <p:sldId id="562" r:id="rId17"/>
    <p:sldId id="569" r:id="rId18"/>
    <p:sldId id="571" r:id="rId19"/>
    <p:sldId id="573" r:id="rId20"/>
    <p:sldId id="572" r:id="rId21"/>
    <p:sldId id="575" r:id="rId22"/>
    <p:sldId id="350" r:id="rId23"/>
    <p:sldId id="585" r:id="rId24"/>
    <p:sldId id="327" r:id="rId25"/>
    <p:sldId id="583" r:id="rId26"/>
    <p:sldId id="586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0F6"/>
    <a:srgbClr val="CF0BAE"/>
    <a:srgbClr val="019119"/>
    <a:srgbClr val="0E1C2C"/>
    <a:srgbClr val="FF8D8E"/>
    <a:srgbClr val="B5FEE7"/>
    <a:srgbClr val="FF65ED"/>
    <a:srgbClr val="4BFF9C"/>
    <a:srgbClr val="0900B4"/>
    <a:srgbClr val="645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D7F3-7D65-4EDA-9BD3-3E8489DDCD9D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F3AC9-FE72-4031-AC3B-D2B885EFA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3AC9-FE72-4031-AC3B-D2B885EFA5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Joao Coelho - APC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renkov.nl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54886" cy="167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3148" y="206375"/>
            <a:ext cx="5677705" cy="147002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Measuring the Earth's outer core composition using neutrino oscillations</a:t>
            </a:r>
            <a:endParaRPr lang="en-US" sz="36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7620000" cy="2590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João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Coelho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APC Laboratory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31 </a:t>
            </a:r>
            <a:r>
              <a:rPr lang="en-US" sz="2400" dirty="0" smtClean="0">
                <a:solidFill>
                  <a:schemeClr val="tx1"/>
                </a:solidFill>
              </a:rPr>
              <a:t>July 2022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F:\Estudos\PostDoc\Talks\NeuTel2015\minos_logo_lowr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3970" b="8353"/>
          <a:stretch/>
        </p:blipFill>
        <p:spPr bwMode="auto">
          <a:xfrm>
            <a:off x="4927835" y="4266950"/>
            <a:ext cx="1478160" cy="1551913"/>
          </a:xfrm>
          <a:prstGeom prst="rect">
            <a:avLst/>
          </a:prstGeom>
          <a:noFill/>
        </p:spPr>
      </p:pic>
      <p:pic>
        <p:nvPicPr>
          <p:cNvPr id="11" name="Picture 4" descr="Image result for cn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09" y="4384816"/>
            <a:ext cx="1316182" cy="13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Labex UnivEarth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9" y="5965814"/>
            <a:ext cx="6523841" cy="8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9908"/>
            <a:ext cx="5109548" cy="609569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 rot="16200000">
            <a:off x="4401028" y="361164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4953000" y="3483864"/>
            <a:ext cx="0" cy="586376"/>
          </a:xfrm>
          <a:prstGeom prst="straightConnector1">
            <a:avLst/>
          </a:prstGeom>
          <a:ln w="47625">
            <a:solidFill>
              <a:srgbClr val="FFFF00"/>
            </a:solidFill>
            <a:headEnd type="stealth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9" name="Picture 17" descr="C:\Users\Joao Coelho\Desktop\KM3NeT-DOM-3D-Draw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85192"/>
            <a:ext cx="2684316" cy="2659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30"/>
          <p:cNvCxnSpPr/>
          <p:nvPr/>
        </p:nvCxnSpPr>
        <p:spPr>
          <a:xfrm flipH="1" flipV="1">
            <a:off x="5181600" y="2209800"/>
            <a:ext cx="1274397" cy="1097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5119241" y="881743"/>
            <a:ext cx="1336759" cy="12126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ORCA Detector</a:t>
            </a:r>
            <a:endParaRPr lang="en-US" dirty="0"/>
          </a:p>
        </p:txBody>
      </p:sp>
      <p:sp>
        <p:nvSpPr>
          <p:cNvPr id="40" name="Espaço Reservado para Conteúdo 5"/>
          <p:cNvSpPr>
            <a:spLocks noGrp="1"/>
          </p:cNvSpPr>
          <p:nvPr>
            <p:ph idx="1"/>
          </p:nvPr>
        </p:nvSpPr>
        <p:spPr>
          <a:xfrm>
            <a:off x="990600" y="1066800"/>
            <a:ext cx="3029005" cy="1828800"/>
          </a:xfrm>
        </p:spPr>
        <p:txBody>
          <a:bodyPr>
            <a:noAutofit/>
          </a:bodyPr>
          <a:lstStyle/>
          <a:p>
            <a:pPr indent="-182880"/>
            <a:r>
              <a:rPr lang="en-US" sz="1800" b="1" dirty="0" smtClean="0">
                <a:solidFill>
                  <a:srgbClr val="FFFF00"/>
                </a:solidFill>
              </a:rPr>
              <a:t>~7 Mt</a:t>
            </a:r>
            <a:r>
              <a:rPr lang="en-US" sz="1800" dirty="0" smtClean="0"/>
              <a:t> instrumented</a:t>
            </a:r>
          </a:p>
          <a:p>
            <a:pPr indent="-182880"/>
            <a:r>
              <a:rPr lang="en-US" sz="1800" b="1" dirty="0" smtClean="0"/>
              <a:t>115</a:t>
            </a:r>
            <a:r>
              <a:rPr lang="en-US" sz="1800" dirty="0" smtClean="0"/>
              <a:t> </a:t>
            </a:r>
            <a:r>
              <a:rPr lang="en-US" sz="1800" dirty="0" smtClean="0"/>
              <a:t>strings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indent="-182880"/>
            <a:r>
              <a:rPr lang="en-US" sz="1800" b="1" dirty="0" smtClean="0"/>
              <a:t>18</a:t>
            </a:r>
            <a:r>
              <a:rPr lang="en-US" sz="1800" dirty="0" smtClean="0"/>
              <a:t> DOMs / </a:t>
            </a:r>
            <a:r>
              <a:rPr lang="en-US" sz="1800" dirty="0" err="1" smtClean="0"/>
              <a:t>str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indent="-182880"/>
            <a:r>
              <a:rPr lang="en-US" sz="1800" b="1" dirty="0" smtClean="0"/>
              <a:t>31</a:t>
            </a:r>
            <a:r>
              <a:rPr lang="en-US" sz="1800" dirty="0" smtClean="0"/>
              <a:t> PMTs / DOM</a:t>
            </a:r>
          </a:p>
          <a:p>
            <a:pPr indent="-182880"/>
            <a:r>
              <a:rPr lang="en-US" sz="1800" dirty="0" smtClean="0"/>
              <a:t>Total: </a:t>
            </a:r>
            <a:r>
              <a:rPr lang="en-US" sz="1800" b="1" dirty="0" smtClean="0">
                <a:solidFill>
                  <a:srgbClr val="FFFF00"/>
                </a:solidFill>
              </a:rPr>
              <a:t>64k PMTs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-237" r="-255" b="-243"/>
          <a:stretch/>
        </p:blipFill>
        <p:spPr bwMode="auto">
          <a:xfrm>
            <a:off x="6455997" y="881743"/>
            <a:ext cx="2154603" cy="2425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7162309" y="339634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cm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6629400" y="3396343"/>
            <a:ext cx="1752600" cy="0"/>
          </a:xfrm>
          <a:prstGeom prst="straightConnector1">
            <a:avLst/>
          </a:prstGeom>
          <a:ln w="47625">
            <a:solidFill>
              <a:srgbClr val="FFFF00"/>
            </a:solidFill>
            <a:headEnd type="stealth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429000" y="487661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BF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for </a:t>
            </a:r>
            <a:r>
              <a:rPr lang="en-US" sz="2000" b="1" dirty="0" smtClean="0">
                <a:solidFill>
                  <a:srgbClr val="4BF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resonance</a:t>
            </a:r>
            <a:endParaRPr lang="en-GB" sz="2000" b="1" dirty="0">
              <a:solidFill>
                <a:srgbClr val="4BF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4229954" y="4267200"/>
            <a:ext cx="233188" cy="539730"/>
          </a:xfrm>
          <a:prstGeom prst="straightConnector1">
            <a:avLst/>
          </a:prstGeom>
          <a:ln w="47625">
            <a:solidFill>
              <a:srgbClr val="4BFF9C"/>
            </a:solidFill>
            <a:headEnd type="none" w="sm" len="sm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Joao Coelho\Desktop\WhiteStrin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80128"/>
            <a:ext cx="1275914" cy="50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57"/>
          <p:cNvSpPr txBox="1"/>
          <p:nvPr/>
        </p:nvSpPr>
        <p:spPr>
          <a:xfrm>
            <a:off x="1160257" y="29718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~200 m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necteur droit avec flèche 58"/>
          <p:cNvCxnSpPr/>
          <p:nvPr/>
        </p:nvCxnSpPr>
        <p:spPr>
          <a:xfrm>
            <a:off x="762000" y="3352800"/>
            <a:ext cx="1752600" cy="0"/>
          </a:xfrm>
          <a:prstGeom prst="straightConnector1">
            <a:avLst/>
          </a:prstGeom>
          <a:ln w="47625">
            <a:solidFill>
              <a:srgbClr val="FFFF00"/>
            </a:solidFill>
            <a:headEnd type="stealth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9908"/>
            <a:ext cx="5109548" cy="6095692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 rot="16200000">
            <a:off x="4401028" y="361164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4953000" y="3483864"/>
            <a:ext cx="0" cy="586376"/>
          </a:xfrm>
          <a:prstGeom prst="straightConnector1">
            <a:avLst/>
          </a:prstGeom>
          <a:ln w="47625">
            <a:solidFill>
              <a:srgbClr val="FFFF00"/>
            </a:solidFill>
            <a:headEnd type="stealth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9" name="Picture 17" descr="C:\Users\Joao Coelho\Desktop\KM3NeT-DOM-3D-Draw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85192"/>
            <a:ext cx="2684316" cy="2659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30"/>
          <p:cNvCxnSpPr/>
          <p:nvPr/>
        </p:nvCxnSpPr>
        <p:spPr>
          <a:xfrm flipH="1" flipV="1">
            <a:off x="5181600" y="2209800"/>
            <a:ext cx="1274397" cy="1097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5119241" y="881743"/>
            <a:ext cx="1336759" cy="12126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ORCA Detector</a:t>
            </a:r>
            <a:endParaRPr lang="en-US" dirty="0"/>
          </a:p>
        </p:txBody>
      </p:sp>
      <p:sp>
        <p:nvSpPr>
          <p:cNvPr id="40" name="Espaço Reservado para Conteúdo 5"/>
          <p:cNvSpPr>
            <a:spLocks noGrp="1"/>
          </p:cNvSpPr>
          <p:nvPr>
            <p:ph idx="1"/>
          </p:nvPr>
        </p:nvSpPr>
        <p:spPr>
          <a:xfrm>
            <a:off x="990600" y="1066800"/>
            <a:ext cx="3029005" cy="1828800"/>
          </a:xfrm>
        </p:spPr>
        <p:txBody>
          <a:bodyPr>
            <a:noAutofit/>
          </a:bodyPr>
          <a:lstStyle/>
          <a:p>
            <a:pPr indent="-182880"/>
            <a:r>
              <a:rPr lang="en-US" sz="1800" b="1" dirty="0" smtClean="0">
                <a:solidFill>
                  <a:srgbClr val="FFFF00"/>
                </a:solidFill>
              </a:rPr>
              <a:t>~7 Mt</a:t>
            </a:r>
            <a:r>
              <a:rPr lang="en-US" sz="1800" dirty="0" smtClean="0"/>
              <a:t> instrumented</a:t>
            </a:r>
          </a:p>
          <a:p>
            <a:pPr indent="-182880"/>
            <a:r>
              <a:rPr lang="en-US" sz="1800" b="1" dirty="0" smtClean="0"/>
              <a:t>115</a:t>
            </a:r>
            <a:r>
              <a:rPr lang="en-US" sz="1800" dirty="0" smtClean="0"/>
              <a:t> </a:t>
            </a:r>
            <a:r>
              <a:rPr lang="en-US" sz="1800" dirty="0" smtClean="0"/>
              <a:t>strings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indent="-182880"/>
            <a:r>
              <a:rPr lang="en-US" sz="1800" b="1" dirty="0" smtClean="0"/>
              <a:t>18</a:t>
            </a:r>
            <a:r>
              <a:rPr lang="en-US" sz="1800" dirty="0" smtClean="0"/>
              <a:t> DOMs / </a:t>
            </a:r>
            <a:r>
              <a:rPr lang="en-US" sz="1800" dirty="0" err="1" smtClean="0"/>
              <a:t>str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indent="-182880"/>
            <a:r>
              <a:rPr lang="en-US" sz="1800" b="1" dirty="0" smtClean="0"/>
              <a:t>31</a:t>
            </a:r>
            <a:r>
              <a:rPr lang="en-US" sz="1800" dirty="0" smtClean="0"/>
              <a:t> PMTs / DOM</a:t>
            </a:r>
          </a:p>
          <a:p>
            <a:pPr indent="-182880"/>
            <a:r>
              <a:rPr lang="en-US" sz="1800" dirty="0" smtClean="0"/>
              <a:t>Total: </a:t>
            </a:r>
            <a:r>
              <a:rPr lang="en-US" sz="1800" b="1" dirty="0" smtClean="0">
                <a:solidFill>
                  <a:srgbClr val="FFFF00"/>
                </a:solidFill>
              </a:rPr>
              <a:t>64k PMTs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-237" r="-255" b="-243"/>
          <a:stretch/>
        </p:blipFill>
        <p:spPr bwMode="auto">
          <a:xfrm>
            <a:off x="6455997" y="881743"/>
            <a:ext cx="2154603" cy="2425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7162309" y="339634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cm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6629400" y="3396343"/>
            <a:ext cx="1752600" cy="0"/>
          </a:xfrm>
          <a:prstGeom prst="straightConnector1">
            <a:avLst/>
          </a:prstGeom>
          <a:ln w="47625">
            <a:solidFill>
              <a:srgbClr val="FFFF00"/>
            </a:solidFill>
            <a:headEnd type="stealth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429000" y="487661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BF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for </a:t>
            </a:r>
            <a:r>
              <a:rPr lang="en-US" sz="2000" b="1" dirty="0" smtClean="0">
                <a:solidFill>
                  <a:srgbClr val="4BF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resonance</a:t>
            </a:r>
            <a:endParaRPr lang="en-GB" sz="2000" b="1" dirty="0">
              <a:solidFill>
                <a:srgbClr val="4BF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4229954" y="4267200"/>
            <a:ext cx="233188" cy="539730"/>
          </a:xfrm>
          <a:prstGeom prst="straightConnector1">
            <a:avLst/>
          </a:prstGeom>
          <a:ln w="47625">
            <a:solidFill>
              <a:srgbClr val="4BFF9C"/>
            </a:solidFill>
            <a:headEnd type="none" w="sm" len="sm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Joao Coelho\Desktop\WhiteStrin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80128"/>
            <a:ext cx="1275914" cy="50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57"/>
          <p:cNvSpPr txBox="1"/>
          <p:nvPr/>
        </p:nvSpPr>
        <p:spPr>
          <a:xfrm>
            <a:off x="1160257" y="29718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~200 m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necteur droit avec flèche 58"/>
          <p:cNvCxnSpPr/>
          <p:nvPr/>
        </p:nvCxnSpPr>
        <p:spPr>
          <a:xfrm>
            <a:off x="762000" y="3352800"/>
            <a:ext cx="1752600" cy="0"/>
          </a:xfrm>
          <a:prstGeom prst="straightConnector1">
            <a:avLst/>
          </a:prstGeom>
          <a:ln w="47625">
            <a:solidFill>
              <a:srgbClr val="FFFF00"/>
            </a:solidFill>
            <a:headEnd type="stealth" w="med" len="med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Users\Joao Coelho\Desktop\diffplots\aa3d_v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1"/>
            <a:ext cx="4534857" cy="29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hlinkClick r:id="rId8"/>
          </p:cNvPr>
          <p:cNvSpPr/>
          <p:nvPr/>
        </p:nvSpPr>
        <p:spPr>
          <a:xfrm>
            <a:off x="228600" y="5812405"/>
            <a:ext cx="4534857" cy="588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http://www.cherenkov.nl/</a:t>
            </a:r>
          </a:p>
        </p:txBody>
      </p:sp>
    </p:spTree>
    <p:extLst>
      <p:ext uri="{BB962C8B-B14F-4D97-AF65-F5344CB8AC3E}">
        <p14:creationId xmlns:p14="http://schemas.microsoft.com/office/powerpoint/2010/main" val="21486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Two Detector Scales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512"/>
            <a:ext cx="9144000" cy="4818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1305580"/>
            <a:ext cx="20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ARCA BB2</a:t>
            </a:r>
            <a:endParaRPr lang="en-GB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33600" y="1305580"/>
            <a:ext cx="20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ARCA BB1</a:t>
            </a:r>
            <a:endParaRPr lang="en-GB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525780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ORCA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85495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36m vert. x 90m </a:t>
            </a:r>
            <a:r>
              <a:rPr lang="en-GB" dirty="0" err="1" smtClean="0"/>
              <a:t>horiz</a:t>
            </a:r>
            <a:r>
              <a:rPr lang="en-GB" dirty="0" smtClean="0"/>
              <a:t>. spacing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617220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m vert. x 20m </a:t>
            </a:r>
            <a:r>
              <a:rPr lang="en-GB" dirty="0" err="1" smtClean="0"/>
              <a:t>horiz</a:t>
            </a:r>
            <a:r>
              <a:rPr lang="en-GB" dirty="0" smtClean="0"/>
              <a:t>. spacing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13755" y="1224290"/>
            <a:ext cx="305845" cy="20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</p:cNvCxnSpPr>
          <p:nvPr/>
        </p:nvCxnSpPr>
        <p:spPr>
          <a:xfrm>
            <a:off x="4743336" y="1224290"/>
            <a:ext cx="362064" cy="20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0" y="5638800"/>
            <a:ext cx="404448" cy="56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38672" y="854958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TeV</a:t>
            </a:r>
            <a:r>
              <a:rPr lang="en-GB" dirty="0" smtClean="0"/>
              <a:t> - </a:t>
            </a:r>
            <a:r>
              <a:rPr lang="en-GB" dirty="0" err="1" smtClean="0"/>
              <a:t>PeV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403512" y="6488668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GeV - </a:t>
            </a:r>
            <a:r>
              <a:rPr lang="en-GB" dirty="0" err="1"/>
              <a:t>T</a:t>
            </a:r>
            <a:r>
              <a:rPr lang="en-GB" dirty="0" err="1" smtClean="0"/>
              <a:t>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3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Hyper-</a:t>
            </a:r>
            <a:r>
              <a:rPr lang="en-US" dirty="0" err="1" smtClean="0"/>
              <a:t>Kamiokande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</a:t>
            </a:r>
            <a:r>
              <a:rPr lang="en-US" sz="2000" dirty="0" smtClean="0"/>
              <a:t>00 </a:t>
            </a:r>
            <a:r>
              <a:rPr lang="en-US" sz="2000" dirty="0" err="1" smtClean="0"/>
              <a:t>kton</a:t>
            </a:r>
            <a:r>
              <a:rPr lang="en-US" sz="2000" dirty="0" smtClean="0"/>
              <a:t> Water-Cherenkov detector</a:t>
            </a:r>
          </a:p>
          <a:p>
            <a:r>
              <a:rPr lang="en-US" sz="2000" dirty="0" smtClean="0"/>
              <a:t>Good energy resolution but 10x smaller than ORCA </a:t>
            </a:r>
            <a:endParaRPr lang="en-US" sz="2000" dirty="0" smtClean="0"/>
          </a:p>
        </p:txBody>
      </p:sp>
      <p:pic>
        <p:nvPicPr>
          <p:cNvPr id="21506" name="Picture 2" descr="Hyper-Kamiokande | Kavli IPMU-カブリ数物連携宇宙研究機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981200"/>
            <a:ext cx="5264727" cy="382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uper-Kamiokande Neutrino Detector in Japan | Amusing Pl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93692"/>
            <a:ext cx="3812508" cy="36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DUNE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40kton Liquid Argon TPC</a:t>
            </a:r>
          </a:p>
          <a:p>
            <a:r>
              <a:rPr lang="en-US" sz="2000" dirty="0" smtClean="0"/>
              <a:t>Excellent resolution, but 10x smaller than HK</a:t>
            </a:r>
            <a:endParaRPr lang="en-US" sz="2000" dirty="0" smtClean="0"/>
          </a:p>
        </p:txBody>
      </p:sp>
      <p:pic>
        <p:nvPicPr>
          <p:cNvPr id="20482" name="Picture 2" descr="https://cds.cern.ch/images/CERN-PHOTO-201710-248-2/file?size=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4983"/>
          <a:stretch/>
        </p:blipFill>
        <p:spPr bwMode="auto">
          <a:xfrm>
            <a:off x="1752600" y="4530194"/>
            <a:ext cx="2413024" cy="21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5: The general operating principle of the SP LArTPC. Negatively charged ionization electrons from the neutrino interaction drift horizontally opposite to the E field in the LAr and are collected on the anode, which is made up of the U, V and X sense wires. The right-hand side represents the time projections in two dimensions as the event occurs. Light (γ) detectors (not shown) will provide the t 0 of the interac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6" y="1752600"/>
            <a:ext cx="5027134" cy="36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127692"/>
            <a:ext cx="3805581" cy="27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Detector Modelling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04800" y="1501775"/>
            <a:ext cx="396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Parametrized detector responses</a:t>
            </a:r>
          </a:p>
          <a:p>
            <a:r>
              <a:rPr lang="en-US" sz="2000" dirty="0" smtClean="0"/>
              <a:t>Energy/direction resolution</a:t>
            </a:r>
          </a:p>
          <a:p>
            <a:r>
              <a:rPr lang="en-US" sz="2000" dirty="0" smtClean="0"/>
              <a:t>Detection efficiency</a:t>
            </a:r>
          </a:p>
          <a:p>
            <a:r>
              <a:rPr lang="en-US" sz="2000" dirty="0" smtClean="0"/>
              <a:t>Nu </a:t>
            </a:r>
            <a:r>
              <a:rPr lang="en-US" sz="2000" dirty="0" err="1"/>
              <a:t>f</a:t>
            </a:r>
            <a:r>
              <a:rPr lang="en-US" sz="2000" dirty="0" err="1" smtClean="0"/>
              <a:t>lavour</a:t>
            </a:r>
            <a:r>
              <a:rPr lang="en-US" sz="2000" dirty="0" smtClean="0"/>
              <a:t> identification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38200"/>
            <a:ext cx="5151567" cy="4260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7" y="5125853"/>
            <a:ext cx="9162157" cy="12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2950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895600"/>
            <a:ext cx="4533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Simplified Particle ID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ZoneTexte 40"/>
          <p:cNvSpPr txBox="1"/>
          <p:nvPr/>
        </p:nvSpPr>
        <p:spPr>
          <a:xfrm>
            <a:off x="5715000" y="4648200"/>
            <a:ext cx="139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Track-like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40"/>
          <p:cNvSpPr txBox="1"/>
          <p:nvPr/>
        </p:nvSpPr>
        <p:spPr>
          <a:xfrm>
            <a:off x="762000" y="4798367"/>
            <a:ext cx="169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00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Shower-like</a:t>
            </a:r>
            <a:endParaRPr lang="en-GB" sz="2400" b="1" dirty="0">
              <a:solidFill>
                <a:srgbClr val="0C00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28675"/>
            <a:ext cx="74247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23685"/>
            <a:ext cx="4974296" cy="1889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Statistical Significance Maps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3250"/>
            <a:ext cx="5024375" cy="1983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6" y="4805435"/>
            <a:ext cx="4964282" cy="197636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638800" y="1524000"/>
            <a:ext cx="3505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Separation between two extreme </a:t>
            </a:r>
            <a:r>
              <a:rPr lang="en-US" sz="2000" dirty="0" smtClean="0"/>
              <a:t>models:</a:t>
            </a:r>
          </a:p>
          <a:p>
            <a:pPr lvl="1"/>
            <a:r>
              <a:rPr lang="en-US" sz="1600" dirty="0" err="1" smtClean="0"/>
              <a:t>FeNi</a:t>
            </a:r>
            <a:r>
              <a:rPr lang="en-US" sz="1600" dirty="0" smtClean="0"/>
              <a:t> (Z/A = 0.4661)</a:t>
            </a:r>
          </a:p>
          <a:p>
            <a:pPr lvl="1"/>
            <a:r>
              <a:rPr lang="en-US" sz="1600" dirty="0" err="1" smtClean="0"/>
              <a:t>FeNiH</a:t>
            </a:r>
            <a:r>
              <a:rPr lang="en-US" sz="1600" dirty="0" smtClean="0"/>
              <a:t> (Z/A = 0.4714)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2000" dirty="0" smtClean="0"/>
              <a:t>Similar significance from all 3 detectors</a:t>
            </a:r>
          </a:p>
          <a:p>
            <a:pPr lvl="1"/>
            <a:r>
              <a:rPr lang="en-US" sz="1600" dirty="0" smtClean="0"/>
              <a:t>~0.1 units of </a:t>
            </a:r>
            <a:r>
              <a:rPr lang="en-US" sz="1600" dirty="0" smtClean="0">
                <a:latin typeface="Symbol" panose="05050102010706020507" pitchFamily="18" charset="2"/>
              </a:rPr>
              <a:t>Dc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Balance between size and detector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7128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Sensitivity Results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Upcoming generation of experiments will measure the outer core Z/A with precision between 0.01 and 0.02</a:t>
            </a:r>
          </a:p>
          <a:p>
            <a:r>
              <a:rPr lang="en-US" sz="2000" dirty="0" smtClean="0"/>
              <a:t>Hyper-K has the strongest power</a:t>
            </a:r>
          </a:p>
          <a:p>
            <a:r>
              <a:rPr lang="en-US" sz="2000" dirty="0" smtClean="0"/>
              <a:t>ORCA and DUNE achieve similar sensitivity</a:t>
            </a:r>
          </a:p>
          <a:p>
            <a:r>
              <a:rPr lang="en-US" sz="2000" dirty="0" smtClean="0"/>
              <a:t>This will be shy of resolving even most extreme models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7" y="3116700"/>
            <a:ext cx="8783326" cy="275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28956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1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would be required?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What are the requirements on a detector to improve on upcoming generation</a:t>
            </a:r>
          </a:p>
          <a:p>
            <a:r>
              <a:rPr lang="en-US" sz="2000" dirty="0" err="1" smtClean="0"/>
              <a:t>NextGen</a:t>
            </a:r>
            <a:r>
              <a:rPr lang="en-US" sz="2000" dirty="0" smtClean="0"/>
              <a:t> detector needs </a:t>
            </a:r>
            <a:r>
              <a:rPr lang="en-US" sz="2000" dirty="0" err="1" smtClean="0"/>
              <a:t>Mton</a:t>
            </a:r>
            <a:r>
              <a:rPr lang="en-US" sz="2000" dirty="0" smtClean="0"/>
              <a:t> scale and HK resolution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2" y="2362500"/>
            <a:ext cx="8736976" cy="358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6096000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FeNiSi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4 </a:t>
            </a:r>
            <a:r>
              <a:rPr lang="en-US" smtClean="0"/>
              <a:t>vs FeNiH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" y="914400"/>
            <a:ext cx="5474550" cy="1710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Why Oscillation?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118714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C00F6"/>
                </a:solidFill>
                <a:latin typeface="Symbol" panose="05050102010706020507" pitchFamily="18" charset="2"/>
              </a:rPr>
              <a:t>n</a:t>
            </a:r>
            <a:r>
              <a:rPr lang="en-GB" sz="2400" b="1" baseline="-25000" dirty="0" smtClean="0">
                <a:solidFill>
                  <a:srgbClr val="0C00F6"/>
                </a:solidFill>
                <a:latin typeface="+mj-lt"/>
              </a:rPr>
              <a:t>e</a:t>
            </a:r>
            <a:endParaRPr lang="en-GB" b="1" baseline="-25000" dirty="0">
              <a:solidFill>
                <a:srgbClr val="0C00F6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42" y="2692493"/>
            <a:ext cx="5152516" cy="4028982"/>
          </a:xfrm>
          <a:prstGeom prst="rect">
            <a:avLst/>
          </a:prstGeom>
        </p:spPr>
      </p:pic>
      <p:pic>
        <p:nvPicPr>
          <p:cNvPr id="22530" name="Picture 2" descr="https://www.nicepng.com/png/detail/206-2069769_eye-icon-and-alternative-icon-for-observe-action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9"/>
          <a:stretch/>
        </p:blipFill>
        <p:spPr bwMode="auto">
          <a:xfrm flipH="1">
            <a:off x="6412650" y="1514358"/>
            <a:ext cx="1203866" cy="9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4400" y="1219200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C00F6"/>
                </a:solidFill>
                <a:latin typeface="Symbol" panose="05050102010706020507" pitchFamily="18" charset="2"/>
              </a:rPr>
              <a:t>n</a:t>
            </a:r>
            <a:r>
              <a:rPr lang="en-GB" sz="2400" b="1" baseline="-25000" dirty="0" smtClean="0">
                <a:solidFill>
                  <a:srgbClr val="0C00F6"/>
                </a:solidFill>
                <a:latin typeface="Symbol" panose="05050102010706020507" pitchFamily="18" charset="2"/>
              </a:rPr>
              <a:t>m</a:t>
            </a:r>
            <a:endParaRPr lang="en-GB" b="1" baseline="-25000" dirty="0">
              <a:solidFill>
                <a:srgbClr val="0C00F6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33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Prospects for </a:t>
            </a:r>
            <a:r>
              <a:rPr lang="en-US" dirty="0" err="1" smtClean="0"/>
              <a:t>NextGen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combination ORCA+DUNE+HK would take 50 years to resolve 1wt% H vs pure </a:t>
            </a:r>
            <a:r>
              <a:rPr lang="en-US" sz="2000" dirty="0" err="1" smtClean="0"/>
              <a:t>FeNi</a:t>
            </a:r>
            <a:r>
              <a:rPr lang="en-US" sz="2000" dirty="0" smtClean="0"/>
              <a:t> at 1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dirty="0" smtClean="0"/>
              <a:t> level</a:t>
            </a:r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NextGen</a:t>
            </a:r>
            <a:r>
              <a:rPr lang="en-US" sz="2000" dirty="0" smtClean="0"/>
              <a:t> detector may reach this level in 2-3 years</a:t>
            </a:r>
          </a:p>
          <a:p>
            <a:r>
              <a:rPr lang="en-US" sz="2000" dirty="0" smtClean="0"/>
              <a:t>Even a more realistic FeNiSi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model could be separated from </a:t>
            </a:r>
            <a:r>
              <a:rPr lang="en-US" sz="2000" dirty="0" err="1" smtClean="0"/>
              <a:t>FeNiH</a:t>
            </a:r>
            <a:r>
              <a:rPr lang="en-US" sz="2000" dirty="0" smtClean="0"/>
              <a:t> within 10 years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1" y="3097668"/>
            <a:ext cx="8977837" cy="2845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28956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2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Potential Z/A Resolution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Within a span of 50 years, a </a:t>
            </a:r>
            <a:r>
              <a:rPr lang="en-US" sz="2000" dirty="0" err="1" smtClean="0"/>
              <a:t>NextGen</a:t>
            </a:r>
            <a:r>
              <a:rPr lang="en-US" sz="2000" dirty="0" smtClean="0"/>
              <a:t> detector would be able to probe meaningful outer core models</a:t>
            </a:r>
          </a:p>
          <a:p>
            <a:r>
              <a:rPr lang="en-US" sz="2000" dirty="0" smtClean="0"/>
              <a:t>The most challenging </a:t>
            </a:r>
            <a:r>
              <a:rPr lang="en-US" sz="2000" dirty="0"/>
              <a:t>models (FeNiSi</a:t>
            </a:r>
            <a:r>
              <a:rPr lang="en-US" sz="2000" baseline="-25000" dirty="0"/>
              <a:t>7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vs </a:t>
            </a:r>
            <a:r>
              <a:rPr lang="en-US" sz="2000" dirty="0" err="1"/>
              <a:t>FeNiSiH</a:t>
            </a:r>
            <a:r>
              <a:rPr lang="en-US" sz="2000" dirty="0" smtClean="0"/>
              <a:t>) would require 1200 </a:t>
            </a:r>
            <a:r>
              <a:rPr lang="en-US" sz="2000" dirty="0" err="1" smtClean="0"/>
              <a:t>Mton</a:t>
            </a:r>
            <a:r>
              <a:rPr lang="en-US" sz="2000" dirty="0" smtClean="0"/>
              <a:t>-years to resolve at 1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endParaRPr lang="en-US" sz="2000" dirty="0" smtClean="0">
              <a:latin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75" y="2362200"/>
            <a:ext cx="6076648" cy="43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2133600" y="76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2000" y="964902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The upcoming generation of neutrino detectors will start to probe the composition of the Earth’s outer core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Discriminating realistic models will likely require a detector beyond the capability of the existing projects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A 10 </a:t>
            </a:r>
            <a:r>
              <a:rPr lang="en-US" sz="2200" dirty="0" err="1" smtClean="0"/>
              <a:t>Mton</a:t>
            </a:r>
            <a:r>
              <a:rPr lang="en-US" sz="2200" dirty="0" smtClean="0"/>
              <a:t> detector with HK-like resolution would be able to measure Z/A to the per mille level and provide the first direct information on the outer core composition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CAVEAT: We have not yet considered systematic uncertainties in detail. These will have some impact, but initial checks indicat</a:t>
            </a:r>
            <a:r>
              <a:rPr lang="en-US" sz="2200" dirty="0" smtClean="0"/>
              <a:t>e no show-stoppers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524000" y="762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Some Advertisement</a:t>
            </a:r>
            <a:endParaRPr lang="en-US" sz="4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2000" y="964902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Our paper will appear on </a:t>
            </a:r>
            <a:r>
              <a:rPr lang="en-US" sz="2200" dirty="0" err="1" smtClean="0"/>
              <a:t>arXiv</a:t>
            </a:r>
            <a:r>
              <a:rPr lang="en-US" sz="2200" dirty="0" smtClean="0"/>
              <a:t> this week. Stay tuned!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The software used to reproduce these results will also be freely available alongside our paper. Hopefully it can be useful to this community for additional studies.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We are looking for a post-doc to further develop this project. Let me know if you or someone you know may be interested</a:t>
            </a:r>
          </a:p>
        </p:txBody>
      </p:sp>
    </p:spTree>
    <p:extLst>
      <p:ext uri="{BB962C8B-B14F-4D97-AF65-F5344CB8AC3E}">
        <p14:creationId xmlns:p14="http://schemas.microsoft.com/office/powerpoint/2010/main" val="41430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Thank you!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person posing for the camera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3" y="2093147"/>
            <a:ext cx="1751910" cy="2631253"/>
          </a:xfrm>
          <a:prstGeom prst="rect">
            <a:avLst/>
          </a:prstGeom>
        </p:spPr>
      </p:pic>
      <p:pic>
        <p:nvPicPr>
          <p:cNvPr id="9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97" y="2090099"/>
            <a:ext cx="2143600" cy="2634301"/>
          </a:xfrm>
          <a:prstGeom prst="rect">
            <a:avLst/>
          </a:prstGeom>
        </p:spPr>
      </p:pic>
      <p:pic>
        <p:nvPicPr>
          <p:cNvPr id="10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81" y="2090099"/>
            <a:ext cx="1973263" cy="2623180"/>
          </a:xfrm>
          <a:prstGeom prst="rect">
            <a:avLst/>
          </a:prstGeom>
        </p:spPr>
      </p:pic>
      <p:pic>
        <p:nvPicPr>
          <p:cNvPr id="24578" name="Picture 2" descr="No photo description available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t="3285" r="12396" b="35662"/>
          <a:stretch/>
        </p:blipFill>
        <p:spPr bwMode="auto">
          <a:xfrm>
            <a:off x="6931022" y="2090099"/>
            <a:ext cx="2019261" cy="2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352" y="4876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Lukas </a:t>
            </a:r>
            <a:r>
              <a:rPr lang="en-GB" dirty="0" err="1" smtClean="0">
                <a:solidFill>
                  <a:schemeClr val="bg1"/>
                </a:solidFill>
              </a:rPr>
              <a:t>Maderer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795" y="487322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Edouard </a:t>
            </a:r>
            <a:r>
              <a:rPr lang="en-GB" dirty="0" err="1" smtClean="0">
                <a:solidFill>
                  <a:schemeClr val="bg1"/>
                </a:solidFill>
              </a:rPr>
              <a:t>Kaminsky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169" y="4873228"/>
            <a:ext cx="25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Veronique Van </a:t>
            </a:r>
            <a:r>
              <a:rPr lang="en-GB" dirty="0" err="1" smtClean="0">
                <a:solidFill>
                  <a:schemeClr val="bg1"/>
                </a:solidFill>
              </a:rPr>
              <a:t>Elewyck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416" y="487270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Simon </a:t>
            </a:r>
            <a:r>
              <a:rPr lang="en-GB" dirty="0" err="1" smtClean="0">
                <a:solidFill>
                  <a:schemeClr val="bg1"/>
                </a:solidFill>
              </a:rPr>
              <a:t>Bourret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NextGen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Dc</a:t>
            </a:r>
            <a:r>
              <a:rPr lang="en-US" baseline="30000" dirty="0" smtClean="0"/>
              <a:t>2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4" y="1628932"/>
            <a:ext cx="8936231" cy="3600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5632427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FeNiSi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4 </a:t>
            </a:r>
            <a:r>
              <a:rPr lang="en-US" smtClean="0"/>
              <a:t>vs FeNiH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ORCA Systematic Studies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1" y="1579102"/>
            <a:ext cx="8723497" cy="36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1" y="3276600"/>
            <a:ext cx="8575699" cy="3359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Atmospheric </a:t>
            </a:r>
            <a:r>
              <a:rPr lang="en-US" dirty="0" smtClean="0">
                <a:cs typeface="Calibri" panose="020F0502020204030204" pitchFamily="34" charset="0"/>
              </a:rPr>
              <a:t>Neutrino</a:t>
            </a:r>
            <a:r>
              <a:rPr lang="en-US" dirty="0"/>
              <a:t>s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352800" y="1032689"/>
            <a:ext cx="4724400" cy="146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Very long baselines available</a:t>
            </a:r>
          </a:p>
          <a:p>
            <a:r>
              <a:rPr lang="en-US" sz="2000" dirty="0" smtClean="0"/>
              <a:t>Strong matter effects give </a:t>
            </a:r>
            <a:r>
              <a:rPr lang="en-US" sz="2000" dirty="0" smtClean="0"/>
              <a:t>sensitivity to electron density</a:t>
            </a:r>
          </a:p>
          <a:p>
            <a:r>
              <a:rPr lang="en-US" sz="2000" dirty="0" smtClean="0"/>
              <a:t>Resonances occur at a few GeV</a:t>
            </a:r>
            <a:endParaRPr lang="en-US" sz="2000" dirty="0" smtClean="0"/>
          </a:p>
        </p:txBody>
      </p:sp>
      <p:pic>
        <p:nvPicPr>
          <p:cNvPr id="25602" name="Picture 2" descr="Image result for atmospheric neutrin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3" y="838200"/>
            <a:ext cx="2651887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26" y="1390650"/>
            <a:ext cx="5463886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Resonances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914400"/>
            <a:ext cx="8382000" cy="58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Very large deviations from vacuum oscillations at resonance energies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4867"/>
            <a:ext cx="3543189" cy="3182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535" y="2438400"/>
            <a:ext cx="4849706" cy="379588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620512" y="4116467"/>
            <a:ext cx="0" cy="2286000"/>
          </a:xfrm>
          <a:prstGeom prst="straightConnector1">
            <a:avLst/>
          </a:prstGeom>
          <a:ln w="38100">
            <a:solidFill>
              <a:srgbClr val="0C0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48400" y="4116467"/>
            <a:ext cx="0" cy="2286000"/>
          </a:xfrm>
          <a:prstGeom prst="straightConnector1">
            <a:avLst/>
          </a:prstGeom>
          <a:ln w="38100">
            <a:solidFill>
              <a:srgbClr val="0C0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1600" y="64786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00F6"/>
                </a:solidFill>
              </a:rPr>
              <a:t>Core</a:t>
            </a:r>
            <a:endParaRPr lang="en-GB" dirty="0">
              <a:solidFill>
                <a:srgbClr val="0C00F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4637" y="64903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00F6"/>
                </a:solidFill>
              </a:rPr>
              <a:t>Mantle</a:t>
            </a:r>
            <a:endParaRPr lang="en-GB" dirty="0">
              <a:solidFill>
                <a:srgbClr val="0C00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Observables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7848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 reality we observe:</a:t>
            </a:r>
          </a:p>
          <a:p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* P(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 3" panose="05040102010807070707" pitchFamily="18" charset="2"/>
              </a:rPr>
              <a:t>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) + </a:t>
            </a:r>
            <a:r>
              <a:rPr lang="en-US" sz="2000" dirty="0" err="1" smtClean="0">
                <a:latin typeface="Symbol" panose="05050102010706020507" pitchFamily="18" charset="2"/>
              </a:rPr>
              <a:t>F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 </a:t>
            </a:r>
            <a:r>
              <a:rPr lang="en-US" sz="2000" dirty="0"/>
              <a:t>* </a:t>
            </a:r>
            <a:r>
              <a:rPr lang="en-US" sz="2000" dirty="0" smtClean="0"/>
              <a:t>P(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 </a:t>
            </a:r>
            <a:r>
              <a:rPr lang="en-US" sz="2000" dirty="0">
                <a:sym typeface="Wingdings 3" panose="05040102010807070707" pitchFamily="18" charset="2"/>
              </a:rPr>
              <a:t> </a:t>
            </a:r>
            <a:r>
              <a:rPr lang="en-US" sz="2000" dirty="0">
                <a:latin typeface="Symbol" panose="05050102010706020507" pitchFamily="18" charset="2"/>
              </a:rPr>
              <a:t>n</a:t>
            </a:r>
            <a:r>
              <a:rPr lang="en-US" sz="2000" baseline="-25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)</a:t>
            </a:r>
            <a:r>
              <a:rPr lang="en-US" sz="2000" dirty="0" smtClean="0"/>
              <a:t> + antineutrinos</a:t>
            </a:r>
          </a:p>
          <a:p>
            <a:r>
              <a:rPr lang="en-US" sz="2000" dirty="0" smtClean="0"/>
              <a:t>Extreme example:</a:t>
            </a:r>
          </a:p>
          <a:p>
            <a:pPr lvl="1"/>
            <a:r>
              <a:rPr lang="en-US" sz="1600" dirty="0" err="1" smtClean="0"/>
              <a:t>Pyrolite</a:t>
            </a:r>
            <a:r>
              <a:rPr lang="en-US" sz="1600" dirty="0" smtClean="0"/>
              <a:t> outer core with</a:t>
            </a:r>
            <a:r>
              <a:rPr lang="en-US" sz="1600" dirty="0" smtClean="0"/>
              <a:t> a 10 </a:t>
            </a:r>
            <a:r>
              <a:rPr lang="en-US" sz="1600" dirty="0" err="1" smtClean="0"/>
              <a:t>Mton</a:t>
            </a:r>
            <a:r>
              <a:rPr lang="en-US" sz="1600" dirty="0" smtClean="0"/>
              <a:t> detector after 20 years (perfect resolution)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52445"/>
            <a:ext cx="3543189" cy="3182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72650"/>
            <a:ext cx="5242199" cy="38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62789"/>
            <a:ext cx="3252851" cy="8172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52" y="1916129"/>
            <a:ext cx="1844178" cy="90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Outer Core Models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81000" y="990600"/>
            <a:ext cx="6934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Focus on a few reasonably motivated models</a:t>
            </a:r>
          </a:p>
          <a:p>
            <a:pPr lvl="1"/>
            <a:r>
              <a:rPr lang="en-US" sz="1600" dirty="0"/>
              <a:t>FeNiSi2O4 (</a:t>
            </a:r>
            <a:r>
              <a:rPr lang="en-US" sz="1600" dirty="0" err="1"/>
              <a:t>Badro</a:t>
            </a:r>
            <a:r>
              <a:rPr lang="en-US" sz="1600" dirty="0"/>
              <a:t> et al., </a:t>
            </a:r>
            <a:r>
              <a:rPr lang="en-US" sz="1600" dirty="0" smtClean="0"/>
              <a:t>2015)</a:t>
            </a:r>
          </a:p>
          <a:p>
            <a:pPr lvl="1"/>
            <a:r>
              <a:rPr lang="en-US" sz="1600" dirty="0" smtClean="0"/>
              <a:t>FeNiSi7O2 </a:t>
            </a:r>
            <a:r>
              <a:rPr lang="en-US" sz="1600" dirty="0"/>
              <a:t>(Kaminski and </a:t>
            </a:r>
            <a:r>
              <a:rPr lang="en-US" sz="1600" dirty="0" err="1"/>
              <a:t>Javoy</a:t>
            </a:r>
            <a:r>
              <a:rPr lang="en-US" sz="1600" dirty="0"/>
              <a:t>, 2013),</a:t>
            </a:r>
          </a:p>
          <a:p>
            <a:pPr lvl="1"/>
            <a:r>
              <a:rPr lang="en-US" sz="1600" dirty="0" err="1"/>
              <a:t>FeNiSiH</a:t>
            </a:r>
            <a:r>
              <a:rPr lang="en-US" sz="1600" dirty="0"/>
              <a:t> (</a:t>
            </a:r>
            <a:r>
              <a:rPr lang="en-US" sz="1600" dirty="0" err="1"/>
              <a:t>Tagawa</a:t>
            </a:r>
            <a:r>
              <a:rPr lang="en-US" sz="1600" dirty="0"/>
              <a:t> et al., </a:t>
            </a:r>
            <a:r>
              <a:rPr lang="en-US" sz="1600" dirty="0" smtClean="0"/>
              <a:t>2016)</a:t>
            </a:r>
          </a:p>
          <a:p>
            <a:pPr lvl="1"/>
            <a:r>
              <a:rPr lang="en-US" sz="1600" dirty="0" err="1" smtClean="0"/>
              <a:t>FeNiH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Sakamaki</a:t>
            </a:r>
            <a:r>
              <a:rPr lang="en-US" sz="1600" dirty="0"/>
              <a:t> et al., 2016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Ranging from 0.4661 to 0.4714 in Z/A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9" y="3116128"/>
            <a:ext cx="8705862" cy="183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5113026"/>
            <a:ext cx="5997075" cy="1407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566293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0C00F6"/>
                </a:solidFill>
              </a:rPr>
              <a:t>FeNi</a:t>
            </a:r>
            <a:endParaRPr lang="en-GB" sz="1400" dirty="0">
              <a:solidFill>
                <a:srgbClr val="0C00F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167" y="6227978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C00F6"/>
                </a:solidFill>
              </a:rPr>
              <a:t>FeNiSi</a:t>
            </a:r>
            <a:r>
              <a:rPr lang="en-GB" sz="1400" baseline="-25000" dirty="0" smtClean="0">
                <a:solidFill>
                  <a:srgbClr val="0C00F6"/>
                </a:solidFill>
              </a:rPr>
              <a:t>2</a:t>
            </a:r>
            <a:r>
              <a:rPr lang="en-GB" sz="1400" dirty="0" smtClean="0">
                <a:solidFill>
                  <a:srgbClr val="0C00F6"/>
                </a:solidFill>
              </a:rPr>
              <a:t>O</a:t>
            </a:r>
            <a:r>
              <a:rPr lang="en-GB" sz="1400" baseline="-25000" dirty="0" smtClean="0">
                <a:solidFill>
                  <a:srgbClr val="0C00F6"/>
                </a:solidFill>
              </a:rPr>
              <a:t>4</a:t>
            </a:r>
            <a:endParaRPr lang="en-GB" sz="1400" baseline="-25000" dirty="0">
              <a:solidFill>
                <a:srgbClr val="0C00F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0724" y="6333914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C00F6"/>
                </a:solidFill>
              </a:rPr>
              <a:t>FeNiSi</a:t>
            </a:r>
            <a:r>
              <a:rPr lang="en-GB" sz="1400" baseline="-25000" dirty="0" smtClean="0">
                <a:solidFill>
                  <a:srgbClr val="0C00F6"/>
                </a:solidFill>
              </a:rPr>
              <a:t>7</a:t>
            </a:r>
            <a:r>
              <a:rPr lang="en-GB" sz="1400" dirty="0" smtClean="0">
                <a:solidFill>
                  <a:srgbClr val="0C00F6"/>
                </a:solidFill>
              </a:rPr>
              <a:t>O</a:t>
            </a:r>
            <a:r>
              <a:rPr lang="en-GB" sz="1400" baseline="-25000" dirty="0">
                <a:solidFill>
                  <a:srgbClr val="0C00F6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9881" y="6472671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0C00F6"/>
                </a:solidFill>
              </a:rPr>
              <a:t>FeNiSiH</a:t>
            </a:r>
            <a:endParaRPr lang="en-GB" sz="1400" dirty="0">
              <a:solidFill>
                <a:srgbClr val="0C00F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0471" y="567488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0C00F6"/>
                </a:solidFill>
              </a:rPr>
              <a:t>FeNiH</a:t>
            </a:r>
            <a:endParaRPr lang="en-GB" sz="1400" dirty="0">
              <a:solidFill>
                <a:srgbClr val="0C00F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70724" y="5867400"/>
            <a:ext cx="410676" cy="360578"/>
          </a:xfrm>
          <a:prstGeom prst="straightConnector1">
            <a:avLst/>
          </a:prstGeom>
          <a:ln>
            <a:solidFill>
              <a:srgbClr val="0C0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0"/>
          </p:cNvCxnSpPr>
          <p:nvPr/>
        </p:nvCxnSpPr>
        <p:spPr>
          <a:xfrm flipV="1">
            <a:off x="3669419" y="5867400"/>
            <a:ext cx="99957" cy="466514"/>
          </a:xfrm>
          <a:prstGeom prst="straightConnector1">
            <a:avLst/>
          </a:prstGeom>
          <a:ln>
            <a:solidFill>
              <a:srgbClr val="0C0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932724" y="5901886"/>
            <a:ext cx="398798" cy="515394"/>
          </a:xfrm>
          <a:prstGeom prst="straightConnector1">
            <a:avLst/>
          </a:prstGeom>
          <a:ln>
            <a:solidFill>
              <a:srgbClr val="0C0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</p:cNvCxnSpPr>
          <p:nvPr/>
        </p:nvCxnSpPr>
        <p:spPr>
          <a:xfrm flipV="1">
            <a:off x="3153775" y="5814432"/>
            <a:ext cx="221706" cy="2393"/>
          </a:xfrm>
          <a:prstGeom prst="straightConnector1">
            <a:avLst/>
          </a:prstGeom>
          <a:ln>
            <a:solidFill>
              <a:srgbClr val="0C0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1"/>
          </p:cNvCxnSpPr>
          <p:nvPr/>
        </p:nvCxnSpPr>
        <p:spPr>
          <a:xfrm flipH="1" flipV="1">
            <a:off x="4099881" y="5812009"/>
            <a:ext cx="180590" cy="16760"/>
          </a:xfrm>
          <a:prstGeom prst="straightConnector1">
            <a:avLst/>
          </a:prstGeom>
          <a:ln>
            <a:solidFill>
              <a:srgbClr val="0C0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60831" y="622797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</a:t>
            </a:r>
            <a:endParaRPr lang="en-GB" sz="1400" dirty="0"/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 flipV="1">
            <a:off x="7775341" y="6100565"/>
            <a:ext cx="1368659" cy="281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22686" y="5466145"/>
            <a:ext cx="98006" cy="96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705600" y="5478555"/>
            <a:ext cx="76200" cy="84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010655"/>
            <a:ext cx="3485826" cy="2726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Signal Maps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Signal is very sensitive to neutrino direction</a:t>
            </a:r>
          </a:p>
          <a:p>
            <a:r>
              <a:rPr lang="en-US" sz="2000" dirty="0" smtClean="0"/>
              <a:t>Need to work in 2D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00" y="1350476"/>
            <a:ext cx="2941513" cy="2688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2" y="2058580"/>
            <a:ext cx="5398038" cy="36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22" y="1679378"/>
            <a:ext cx="6979078" cy="510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Detector Blurring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14400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Energy and direction measurements are imperfect</a:t>
            </a:r>
          </a:p>
          <a:p>
            <a:r>
              <a:rPr lang="en-US" sz="2000" dirty="0" smtClean="0"/>
              <a:t>Detector is less efficient at lower energies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25972" y="1821620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Symbol" panose="05050102010706020507" pitchFamily="18" charset="2"/>
              </a:rPr>
              <a:t>n</a:t>
            </a:r>
            <a:r>
              <a:rPr lang="en-GB" sz="3200" b="1" baseline="-25000" dirty="0" smtClean="0">
                <a:latin typeface="Symbol" panose="05050102010706020507" pitchFamily="18" charset="2"/>
              </a:rPr>
              <a:t>m</a:t>
            </a:r>
            <a:endParaRPr lang="en-GB" sz="3200" b="1" baseline="-25000" dirty="0"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821620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Symbol" panose="05050102010706020507" pitchFamily="18" charset="2"/>
              </a:rPr>
              <a:t>n</a:t>
            </a:r>
            <a:r>
              <a:rPr lang="en-GB" sz="3200" b="1" baseline="-25000" dirty="0" smtClean="0">
                <a:latin typeface="+mj-lt"/>
              </a:rPr>
              <a:t>e</a:t>
            </a:r>
            <a:endParaRPr lang="en-GB" sz="3200" b="1" baseline="-25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3155" y="4169667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Symbol" panose="05050102010706020507" pitchFamily="18" charset="2"/>
              </a:rPr>
              <a:t>n</a:t>
            </a:r>
            <a:r>
              <a:rPr lang="en-GB" sz="3200" b="1" baseline="-25000" dirty="0" smtClean="0">
                <a:latin typeface="Symbol" panose="05050102010706020507" pitchFamily="18" charset="2"/>
              </a:rPr>
              <a:t>m</a:t>
            </a:r>
            <a:endParaRPr lang="en-GB" sz="3200" b="1" baseline="-25000" dirty="0">
              <a:latin typeface="Symbol" panose="05050102010706020507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16966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Symbol" panose="05050102010706020507" pitchFamily="18" charset="2"/>
              </a:rPr>
              <a:t>n</a:t>
            </a:r>
            <a:r>
              <a:rPr lang="en-GB" sz="3200" b="1" baseline="-25000" dirty="0" smtClean="0">
                <a:latin typeface="+mj-lt"/>
              </a:rPr>
              <a:t>e</a:t>
            </a:r>
            <a:endParaRPr lang="en-GB" sz="3200" b="1" baseline="-25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312" y="240029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Perfect</a:t>
            </a:r>
          </a:p>
          <a:p>
            <a:r>
              <a:rPr lang="en-GB" b="1" dirty="0" smtClean="0"/>
              <a:t>Detector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3424" y="482352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Realistic</a:t>
            </a:r>
          </a:p>
          <a:p>
            <a:r>
              <a:rPr lang="en-GB" b="1" dirty="0" smtClean="0"/>
              <a:t>Detector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26390" y="14522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20%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42629" y="387850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088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15" y="3902459"/>
            <a:ext cx="7027460" cy="2955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3 Detector Examples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Jul 2022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2" descr="https://cds.cern.ch/images/CERN-PHOTO-201710-248-2/file?size=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r="-57"/>
          <a:stretch/>
        </p:blipFill>
        <p:spPr bwMode="auto">
          <a:xfrm>
            <a:off x="120349" y="1004662"/>
            <a:ext cx="3281372" cy="21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yper-Kamiokande | Kavli IPMU-カブリ数物連携宇宙研究機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49" y="1001330"/>
            <a:ext cx="3020381" cy="21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KM3NeT - opens a new window on our unive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49" y="1001330"/>
            <a:ext cx="2927651" cy="21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66161" y="4953000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DUNE</a:t>
            </a:r>
          </a:p>
          <a:p>
            <a:pPr algn="ctr"/>
            <a:r>
              <a:rPr lang="en-GB" sz="2000" dirty="0" smtClean="0"/>
              <a:t>40 </a:t>
            </a:r>
            <a:r>
              <a:rPr lang="en-GB" sz="2000" dirty="0" err="1" smtClean="0"/>
              <a:t>kton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85713" y="3254514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KM3NeT/ORCA</a:t>
            </a:r>
          </a:p>
          <a:p>
            <a:pPr algn="ctr"/>
            <a:r>
              <a:rPr lang="en-GB" sz="2000" dirty="0" smtClean="0"/>
              <a:t>7 </a:t>
            </a:r>
            <a:r>
              <a:rPr lang="en-GB" sz="2000" dirty="0" err="1" smtClean="0"/>
              <a:t>Mton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4971" y="4648200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Hyper-K</a:t>
            </a:r>
          </a:p>
          <a:p>
            <a:pPr algn="ctr"/>
            <a:r>
              <a:rPr lang="en-GB" sz="2000" dirty="0" smtClean="0"/>
              <a:t>400 </a:t>
            </a:r>
            <a:r>
              <a:rPr lang="en-GB" sz="2000" dirty="0" err="1" smtClean="0"/>
              <a:t>kton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37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15084</TotalTime>
  <Words>823</Words>
  <Application>Microsoft Office PowerPoint</Application>
  <PresentationFormat>On-screen Show (4:3)</PresentationFormat>
  <Paragraphs>206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Wingdings 3</vt:lpstr>
      <vt:lpstr>Thème Office</vt:lpstr>
      <vt:lpstr>Measuring the Earth's outer core composition using neutrino oscillations</vt:lpstr>
      <vt:lpstr>Why Oscillation?</vt:lpstr>
      <vt:lpstr>Atmospheric Neutrinos</vt:lpstr>
      <vt:lpstr>Resonances</vt:lpstr>
      <vt:lpstr>Observables</vt:lpstr>
      <vt:lpstr>Outer Core Models</vt:lpstr>
      <vt:lpstr>Signal Maps</vt:lpstr>
      <vt:lpstr>Detector Blurring</vt:lpstr>
      <vt:lpstr>3 Detector Examples</vt:lpstr>
      <vt:lpstr>The ORCA Detector</vt:lpstr>
      <vt:lpstr>The ORCA Detector</vt:lpstr>
      <vt:lpstr>Two Detector Scales</vt:lpstr>
      <vt:lpstr>Hyper-Kamiokande</vt:lpstr>
      <vt:lpstr>DUNE</vt:lpstr>
      <vt:lpstr>Detector Modelling</vt:lpstr>
      <vt:lpstr>Simplified Particle ID</vt:lpstr>
      <vt:lpstr>Statistical Significance Maps</vt:lpstr>
      <vt:lpstr>Sensitivity Results</vt:lpstr>
      <vt:lpstr>What would be required?</vt:lpstr>
      <vt:lpstr>Prospects for NextGen</vt:lpstr>
      <vt:lpstr>Potential Z/A Resolution</vt:lpstr>
      <vt:lpstr>PowerPoint Presentation</vt:lpstr>
      <vt:lpstr>PowerPoint Presentation</vt:lpstr>
      <vt:lpstr>PowerPoint Presentation</vt:lpstr>
      <vt:lpstr>NextGen Dc2 Maps</vt:lpstr>
      <vt:lpstr>ORCA Systematic Studies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Earth's outer core composition using neutrino oscillations</dc:title>
  <dc:creator>Joao</dc:creator>
  <cp:lastModifiedBy>Joao Coelho</cp:lastModifiedBy>
  <cp:revision>505</cp:revision>
  <dcterms:created xsi:type="dcterms:W3CDTF">2013-08-06T21:35:27Z</dcterms:created>
  <dcterms:modified xsi:type="dcterms:W3CDTF">2022-07-31T16:05:54Z</dcterms:modified>
</cp:coreProperties>
</file>