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9" r:id="rId2"/>
    <p:sldId id="421" r:id="rId3"/>
    <p:sldId id="465" r:id="rId4"/>
    <p:sldId id="454" r:id="rId5"/>
    <p:sldId id="457" r:id="rId6"/>
    <p:sldId id="456" r:id="rId7"/>
    <p:sldId id="436" r:id="rId8"/>
    <p:sldId id="455" r:id="rId9"/>
    <p:sldId id="426" r:id="rId10"/>
    <p:sldId id="427" r:id="rId11"/>
    <p:sldId id="460" r:id="rId12"/>
    <p:sldId id="462" r:id="rId13"/>
    <p:sldId id="429" r:id="rId14"/>
    <p:sldId id="430" r:id="rId15"/>
    <p:sldId id="431" r:id="rId16"/>
    <p:sldId id="461" r:id="rId17"/>
    <p:sldId id="458" r:id="rId18"/>
    <p:sldId id="464" r:id="rId19"/>
    <p:sldId id="463" r:id="rId20"/>
    <p:sldId id="285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60"/>
    <p:restoredTop sz="90916"/>
  </p:normalViewPr>
  <p:slideViewPr>
    <p:cSldViewPr>
      <p:cViewPr varScale="1">
        <p:scale>
          <a:sx n="99" d="100"/>
          <a:sy n="99" d="100"/>
        </p:scale>
        <p:origin x="176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512"/>
    </p:cViewPr>
  </p:sorterViewPr>
  <p:notesViewPr>
    <p:cSldViewPr>
      <p:cViewPr varScale="1">
        <p:scale>
          <a:sx n="112" d="100"/>
          <a:sy n="112" d="100"/>
        </p:scale>
        <p:origin x="-3248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0E12F273-3BCD-134C-8B38-008A5050F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1D3E5854-D4B4-D14C-BA34-D8DE641F5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 anchor="b"/>
          <a:lstStyle/>
          <a:p>
            <a:pPr algn="r" eaLnBrk="0" hangingPunct="0"/>
            <a:r>
              <a:rPr lang="en-US" altLang="en-US" sz="1200" dirty="0">
                <a:latin typeface="Times" pitchFamily="2" charset="0"/>
              </a:rPr>
              <a:t>1</a:t>
            </a:r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FEBB363E-686A-2743-82FB-5D662345C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7349" name="Rectangle 5">
            <a:extLst>
              <a:ext uri="{FF2B5EF4-FFF2-40B4-BE49-F238E27FC236}">
                <a16:creationId xmlns:a16="http://schemas.microsoft.com/office/drawing/2014/main" id="{4585D3E3-98F4-BA49-947A-B295B5229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7350" name="Rectangle 6">
            <a:extLst>
              <a:ext uri="{FF2B5EF4-FFF2-40B4-BE49-F238E27FC236}">
                <a16:creationId xmlns:a16="http://schemas.microsoft.com/office/drawing/2014/main" id="{6B6AE571-0E37-4645-A2A6-AD6A7D486EF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4538" cy="3416300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51" name="Rectangle 7">
            <a:extLst>
              <a:ext uri="{FF2B5EF4-FFF2-40B4-BE49-F238E27FC236}">
                <a16:creationId xmlns:a16="http://schemas.microsoft.com/office/drawing/2014/main" id="{A9E6C33E-BF40-2E4F-B68E-4F65577EDC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43400"/>
            <a:ext cx="5038725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pPr>
              <a:buFontTx/>
              <a:buChar char="-"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CMB contrast more extreme than contrast at surface (density jump).</a:t>
            </a:r>
          </a:p>
        </p:txBody>
      </p:sp>
    </p:spTree>
    <p:extLst>
      <p:ext uri="{BB962C8B-B14F-4D97-AF65-F5344CB8AC3E}">
        <p14:creationId xmlns:p14="http://schemas.microsoft.com/office/powerpoint/2010/main" val="286415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radius of golf ball is 2.134 cm; radius of NBA basketball is 12.0 cm ; ratio is 0.178</a:t>
            </a:r>
          </a:p>
          <a:p>
            <a:r>
              <a:rPr lang="en-US" dirty="0"/>
              <a:t>radius of inner core is 1221 km; radius of Earth is 6371; ratio is 0.191</a:t>
            </a:r>
          </a:p>
        </p:txBody>
      </p:sp>
    </p:spTree>
    <p:extLst>
      <p:ext uri="{BB962C8B-B14F-4D97-AF65-F5344CB8AC3E}">
        <p14:creationId xmlns:p14="http://schemas.microsoft.com/office/powerpoint/2010/main" val="3300661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Metallic cores are common, Earth is not unique is transition idea.</a:t>
            </a:r>
          </a:p>
        </p:txBody>
      </p:sp>
    </p:spTree>
    <p:extLst>
      <p:ext uri="{BB962C8B-B14F-4D97-AF65-F5344CB8AC3E}">
        <p14:creationId xmlns:p14="http://schemas.microsoft.com/office/powerpoint/2010/main" val="1512595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Rectangle 1026">
            <a:extLst>
              <a:ext uri="{FF2B5EF4-FFF2-40B4-BE49-F238E27FC236}">
                <a16:creationId xmlns:a16="http://schemas.microsoft.com/office/drawing/2014/main" id="{88F0FADD-F772-9648-BAA7-D07EB2537C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2899" name="Rectangle 1027">
            <a:extLst>
              <a:ext uri="{FF2B5EF4-FFF2-40B4-BE49-F238E27FC236}">
                <a16:creationId xmlns:a16="http://schemas.microsoft.com/office/drawing/2014/main" id="{52A75A7C-1041-A149-A23C-DCCB40E45D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altLang="en-US" dirty="0"/>
              <a:t>The increase in SNR is basically due to Central Limit Theorem and assuming that each element gives an independent estimate of the true waveform plus some random noise.</a:t>
            </a:r>
          </a:p>
          <a:p>
            <a:pPr>
              <a:buFontTx/>
              <a:buChar char="•"/>
            </a:pPr>
            <a:r>
              <a:rPr lang="en-US" altLang="en-US" dirty="0"/>
              <a:t>ILAR aperture is about 10 km, interstation separation of 2-3 km.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1026">
            <a:extLst>
              <a:ext uri="{FF2B5EF4-FFF2-40B4-BE49-F238E27FC236}">
                <a16:creationId xmlns:a16="http://schemas.microsoft.com/office/drawing/2014/main" id="{0778F414-1D7F-A649-8F2F-997C995D3B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5971" name="Rectangle 1027">
            <a:extLst>
              <a:ext uri="{FF2B5EF4-FFF2-40B4-BE49-F238E27FC236}">
                <a16:creationId xmlns:a16="http://schemas.microsoft.com/office/drawing/2014/main" id="{6E3B79E2-A6F5-0E44-8433-66DA3650D0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altLang="en-US" dirty="0"/>
              <a:t>This example is from an 5.8 mb earthquake that occurred 32.5 degrees away from ASAR. </a:t>
            </a:r>
          </a:p>
          <a:p>
            <a:pPr>
              <a:buFontTx/>
              <a:buChar char="•"/>
            </a:pPr>
            <a:r>
              <a:rPr lang="en-US" altLang="en-US" dirty="0"/>
              <a:t>The data have been bandpassed around 4 Hz.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Don’t forget to talk about arrows.</a:t>
            </a:r>
          </a:p>
        </p:txBody>
      </p:sp>
    </p:spTree>
    <p:extLst>
      <p:ext uri="{BB962C8B-B14F-4D97-AF65-F5344CB8AC3E}">
        <p14:creationId xmlns:p14="http://schemas.microsoft.com/office/powerpoint/2010/main" val="4159006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3" name="Group 31">
            <a:extLst>
              <a:ext uri="{FF2B5EF4-FFF2-40B4-BE49-F238E27FC236}">
                <a16:creationId xmlns:a16="http://schemas.microsoft.com/office/drawing/2014/main" id="{D08D9548-5F1E-9449-8586-8D6C9901A191}"/>
              </a:ext>
            </a:extLst>
          </p:cNvPr>
          <p:cNvGrpSpPr>
            <a:grpSpLocks/>
          </p:cNvGrpSpPr>
          <p:nvPr/>
        </p:nvGrpSpPr>
        <p:grpSpPr bwMode="auto">
          <a:xfrm>
            <a:off x="0" y="114300"/>
            <a:ext cx="9142413" cy="6742113"/>
            <a:chOff x="0" y="72"/>
            <a:chExt cx="5759" cy="4247"/>
          </a:xfrm>
        </p:grpSpPr>
        <p:sp>
          <p:nvSpPr>
            <p:cNvPr id="3074" name="Rectangle 2">
              <a:extLst>
                <a:ext uri="{FF2B5EF4-FFF2-40B4-BE49-F238E27FC236}">
                  <a16:creationId xmlns:a16="http://schemas.microsoft.com/office/drawing/2014/main" id="{2724BD03-5D4B-A746-81C5-D45B0063379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2112"/>
              <a:ext cx="5759" cy="22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3102" name="Group 30">
              <a:extLst>
                <a:ext uri="{FF2B5EF4-FFF2-40B4-BE49-F238E27FC236}">
                  <a16:creationId xmlns:a16="http://schemas.microsoft.com/office/drawing/2014/main" id="{699658C3-0804-B642-9742-86AF5A3D0C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72"/>
              <a:ext cx="5759" cy="2040"/>
              <a:chOff x="0" y="72"/>
              <a:chExt cx="5759" cy="2040"/>
            </a:xfrm>
          </p:grpSpPr>
          <p:sp>
            <p:nvSpPr>
              <p:cNvPr id="3075" name="Rectangle 3">
                <a:extLst>
                  <a:ext uri="{FF2B5EF4-FFF2-40B4-BE49-F238E27FC236}">
                    <a16:creationId xmlns:a16="http://schemas.microsoft.com/office/drawing/2014/main" id="{8769FEA7-7290-0A45-9744-52EF3195EFE8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0" y="1872"/>
                <a:ext cx="5759" cy="240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hlink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3081" name="Group 9">
                <a:extLst>
                  <a:ext uri="{FF2B5EF4-FFF2-40B4-BE49-F238E27FC236}">
                    <a16:creationId xmlns:a16="http://schemas.microsoft.com/office/drawing/2014/main" id="{AFB52E97-B653-A342-87FF-3E338DFAEF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89" y="72"/>
                <a:ext cx="1440" cy="1984"/>
                <a:chOff x="2289" y="72"/>
                <a:chExt cx="1440" cy="1984"/>
              </a:xfrm>
            </p:grpSpPr>
            <p:sp>
              <p:nvSpPr>
                <p:cNvPr id="3076" name="Freeform 4">
                  <a:extLst>
                    <a:ext uri="{FF2B5EF4-FFF2-40B4-BE49-F238E27FC236}">
                      <a16:creationId xmlns:a16="http://schemas.microsoft.com/office/drawing/2014/main" id="{EB8CF6C0-C845-8C49-85E8-D8ED4165ACB3}"/>
                    </a:ext>
                  </a:extLst>
                </p:cNvPr>
                <p:cNvSpPr>
                  <a:spLocks/>
                </p:cNvSpPr>
                <p:nvPr/>
              </p:nvSpPr>
              <p:spPr bwMode="ltGray">
                <a:xfrm>
                  <a:off x="2289" y="127"/>
                  <a:ext cx="1440" cy="1770"/>
                </a:xfrm>
                <a:custGeom>
                  <a:avLst/>
                  <a:gdLst>
                    <a:gd name="T0" fmla="*/ 901 w 1440"/>
                    <a:gd name="T1" fmla="*/ 33 h 1770"/>
                    <a:gd name="T2" fmla="*/ 1066 w 1440"/>
                    <a:gd name="T3" fmla="*/ 129 h 1770"/>
                    <a:gd name="T4" fmla="*/ 1207 w 1440"/>
                    <a:gd name="T5" fmla="*/ 256 h 1770"/>
                    <a:gd name="T6" fmla="*/ 1316 w 1440"/>
                    <a:gd name="T7" fmla="*/ 410 h 1770"/>
                    <a:gd name="T8" fmla="*/ 1394 w 1440"/>
                    <a:gd name="T9" fmla="*/ 581 h 1770"/>
                    <a:gd name="T10" fmla="*/ 1435 w 1440"/>
                    <a:gd name="T11" fmla="*/ 766 h 1770"/>
                    <a:gd name="T12" fmla="*/ 1435 w 1440"/>
                    <a:gd name="T13" fmla="*/ 958 h 1770"/>
                    <a:gd name="T14" fmla="*/ 1394 w 1440"/>
                    <a:gd name="T15" fmla="*/ 1143 h 1770"/>
                    <a:gd name="T16" fmla="*/ 1316 w 1440"/>
                    <a:gd name="T17" fmla="*/ 1314 h 1770"/>
                    <a:gd name="T18" fmla="*/ 1207 w 1440"/>
                    <a:gd name="T19" fmla="*/ 1468 h 1770"/>
                    <a:gd name="T20" fmla="*/ 1066 w 1440"/>
                    <a:gd name="T21" fmla="*/ 1597 h 1770"/>
                    <a:gd name="T22" fmla="*/ 901 w 1440"/>
                    <a:gd name="T23" fmla="*/ 1691 h 1770"/>
                    <a:gd name="T24" fmla="*/ 721 w 1440"/>
                    <a:gd name="T25" fmla="*/ 1749 h 1770"/>
                    <a:gd name="T26" fmla="*/ 533 w 1440"/>
                    <a:gd name="T27" fmla="*/ 1769 h 1770"/>
                    <a:gd name="T28" fmla="*/ 344 w 1440"/>
                    <a:gd name="T29" fmla="*/ 1749 h 1770"/>
                    <a:gd name="T30" fmla="*/ 165 w 1440"/>
                    <a:gd name="T31" fmla="*/ 1691 h 1770"/>
                    <a:gd name="T32" fmla="*/ 0 w 1440"/>
                    <a:gd name="T33" fmla="*/ 1597 h 1770"/>
                    <a:gd name="T34" fmla="*/ 125 w 1440"/>
                    <a:gd name="T35" fmla="*/ 1571 h 1770"/>
                    <a:gd name="T36" fmla="*/ 281 w 1440"/>
                    <a:gd name="T37" fmla="*/ 1640 h 1770"/>
                    <a:gd name="T38" fmla="*/ 446 w 1440"/>
                    <a:gd name="T39" fmla="*/ 1675 h 1770"/>
                    <a:gd name="T40" fmla="*/ 618 w 1440"/>
                    <a:gd name="T41" fmla="*/ 1675 h 1770"/>
                    <a:gd name="T42" fmla="*/ 785 w 1440"/>
                    <a:gd name="T43" fmla="*/ 1640 h 1770"/>
                    <a:gd name="T44" fmla="*/ 941 w 1440"/>
                    <a:gd name="T45" fmla="*/ 1571 h 1770"/>
                    <a:gd name="T46" fmla="*/ 1080 w 1440"/>
                    <a:gd name="T47" fmla="*/ 1470 h 1770"/>
                    <a:gd name="T48" fmla="*/ 1194 w 1440"/>
                    <a:gd name="T49" fmla="*/ 1343 h 1770"/>
                    <a:gd name="T50" fmla="*/ 1281 w 1440"/>
                    <a:gd name="T51" fmla="*/ 1194 h 1770"/>
                    <a:gd name="T52" fmla="*/ 1332 w 1440"/>
                    <a:gd name="T53" fmla="*/ 1032 h 1770"/>
                    <a:gd name="T54" fmla="*/ 1350 w 1440"/>
                    <a:gd name="T55" fmla="*/ 862 h 1770"/>
                    <a:gd name="T56" fmla="*/ 1332 w 1440"/>
                    <a:gd name="T57" fmla="*/ 691 h 1770"/>
                    <a:gd name="T58" fmla="*/ 1281 w 1440"/>
                    <a:gd name="T59" fmla="*/ 530 h 1770"/>
                    <a:gd name="T60" fmla="*/ 1194 w 1440"/>
                    <a:gd name="T61" fmla="*/ 381 h 1770"/>
                    <a:gd name="T62" fmla="*/ 1080 w 1440"/>
                    <a:gd name="T63" fmla="*/ 254 h 1770"/>
                    <a:gd name="T64" fmla="*/ 941 w 1440"/>
                    <a:gd name="T65" fmla="*/ 154 h 1770"/>
                    <a:gd name="T66" fmla="*/ 785 w 1440"/>
                    <a:gd name="T67" fmla="*/ 85 h 1770"/>
                    <a:gd name="T68" fmla="*/ 812 w 1440"/>
                    <a:gd name="T69" fmla="*/ 0 h 17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40" h="1770">
                      <a:moveTo>
                        <a:pt x="812" y="0"/>
                      </a:moveTo>
                      <a:lnTo>
                        <a:pt x="901" y="33"/>
                      </a:lnTo>
                      <a:lnTo>
                        <a:pt x="986" y="78"/>
                      </a:lnTo>
                      <a:lnTo>
                        <a:pt x="1066" y="129"/>
                      </a:lnTo>
                      <a:lnTo>
                        <a:pt x="1140" y="187"/>
                      </a:lnTo>
                      <a:lnTo>
                        <a:pt x="1207" y="256"/>
                      </a:lnTo>
                      <a:lnTo>
                        <a:pt x="1265" y="330"/>
                      </a:lnTo>
                      <a:lnTo>
                        <a:pt x="1316" y="410"/>
                      </a:lnTo>
                      <a:lnTo>
                        <a:pt x="1361" y="492"/>
                      </a:lnTo>
                      <a:lnTo>
                        <a:pt x="1394" y="581"/>
                      </a:lnTo>
                      <a:lnTo>
                        <a:pt x="1419" y="673"/>
                      </a:lnTo>
                      <a:lnTo>
                        <a:pt x="1435" y="766"/>
                      </a:lnTo>
                      <a:lnTo>
                        <a:pt x="1439" y="862"/>
                      </a:lnTo>
                      <a:lnTo>
                        <a:pt x="1435" y="958"/>
                      </a:lnTo>
                      <a:lnTo>
                        <a:pt x="1419" y="1052"/>
                      </a:lnTo>
                      <a:lnTo>
                        <a:pt x="1394" y="1143"/>
                      </a:lnTo>
                      <a:lnTo>
                        <a:pt x="1361" y="1230"/>
                      </a:lnTo>
                      <a:lnTo>
                        <a:pt x="1316" y="1314"/>
                      </a:lnTo>
                      <a:lnTo>
                        <a:pt x="1265" y="1395"/>
                      </a:lnTo>
                      <a:lnTo>
                        <a:pt x="1207" y="1468"/>
                      </a:lnTo>
                      <a:lnTo>
                        <a:pt x="1140" y="1537"/>
                      </a:lnTo>
                      <a:lnTo>
                        <a:pt x="1066" y="1597"/>
                      </a:lnTo>
                      <a:lnTo>
                        <a:pt x="986" y="1646"/>
                      </a:lnTo>
                      <a:lnTo>
                        <a:pt x="901" y="1691"/>
                      </a:lnTo>
                      <a:lnTo>
                        <a:pt x="812" y="1724"/>
                      </a:lnTo>
                      <a:lnTo>
                        <a:pt x="721" y="1749"/>
                      </a:lnTo>
                      <a:lnTo>
                        <a:pt x="627" y="1765"/>
                      </a:lnTo>
                      <a:lnTo>
                        <a:pt x="533" y="1769"/>
                      </a:lnTo>
                      <a:lnTo>
                        <a:pt x="437" y="1765"/>
                      </a:lnTo>
                      <a:lnTo>
                        <a:pt x="344" y="1749"/>
                      </a:lnTo>
                      <a:lnTo>
                        <a:pt x="252" y="1724"/>
                      </a:lnTo>
                      <a:lnTo>
                        <a:pt x="165" y="1691"/>
                      </a:lnTo>
                      <a:lnTo>
                        <a:pt x="80" y="1646"/>
                      </a:lnTo>
                      <a:lnTo>
                        <a:pt x="0" y="1597"/>
                      </a:lnTo>
                      <a:lnTo>
                        <a:pt x="51" y="1524"/>
                      </a:lnTo>
                      <a:lnTo>
                        <a:pt x="125" y="1571"/>
                      </a:lnTo>
                      <a:lnTo>
                        <a:pt x="201" y="1609"/>
                      </a:lnTo>
                      <a:lnTo>
                        <a:pt x="281" y="1640"/>
                      </a:lnTo>
                      <a:lnTo>
                        <a:pt x="364" y="1662"/>
                      </a:lnTo>
                      <a:lnTo>
                        <a:pt x="446" y="1675"/>
                      </a:lnTo>
                      <a:lnTo>
                        <a:pt x="533" y="1680"/>
                      </a:lnTo>
                      <a:lnTo>
                        <a:pt x="618" y="1675"/>
                      </a:lnTo>
                      <a:lnTo>
                        <a:pt x="703" y="1662"/>
                      </a:lnTo>
                      <a:lnTo>
                        <a:pt x="785" y="1640"/>
                      </a:lnTo>
                      <a:lnTo>
                        <a:pt x="866" y="1609"/>
                      </a:lnTo>
                      <a:lnTo>
                        <a:pt x="941" y="1571"/>
                      </a:lnTo>
                      <a:lnTo>
                        <a:pt x="1013" y="1524"/>
                      </a:lnTo>
                      <a:lnTo>
                        <a:pt x="1080" y="1470"/>
                      </a:lnTo>
                      <a:lnTo>
                        <a:pt x="1140" y="1410"/>
                      </a:lnTo>
                      <a:lnTo>
                        <a:pt x="1194" y="1343"/>
                      </a:lnTo>
                      <a:lnTo>
                        <a:pt x="1240" y="1270"/>
                      </a:lnTo>
                      <a:lnTo>
                        <a:pt x="1281" y="1194"/>
                      </a:lnTo>
                      <a:lnTo>
                        <a:pt x="1312" y="1116"/>
                      </a:lnTo>
                      <a:lnTo>
                        <a:pt x="1332" y="1032"/>
                      </a:lnTo>
                      <a:lnTo>
                        <a:pt x="1345" y="947"/>
                      </a:lnTo>
                      <a:lnTo>
                        <a:pt x="1350" y="862"/>
                      </a:lnTo>
                      <a:lnTo>
                        <a:pt x="1345" y="775"/>
                      </a:lnTo>
                      <a:lnTo>
                        <a:pt x="1332" y="691"/>
                      </a:lnTo>
                      <a:lnTo>
                        <a:pt x="1312" y="608"/>
                      </a:lnTo>
                      <a:lnTo>
                        <a:pt x="1281" y="530"/>
                      </a:lnTo>
                      <a:lnTo>
                        <a:pt x="1240" y="452"/>
                      </a:lnTo>
                      <a:lnTo>
                        <a:pt x="1194" y="381"/>
                      </a:lnTo>
                      <a:lnTo>
                        <a:pt x="1140" y="314"/>
                      </a:lnTo>
                      <a:lnTo>
                        <a:pt x="1080" y="254"/>
                      </a:lnTo>
                      <a:lnTo>
                        <a:pt x="1013" y="201"/>
                      </a:lnTo>
                      <a:lnTo>
                        <a:pt x="941" y="154"/>
                      </a:lnTo>
                      <a:lnTo>
                        <a:pt x="866" y="114"/>
                      </a:lnTo>
                      <a:lnTo>
                        <a:pt x="785" y="85"/>
                      </a:lnTo>
                      <a:lnTo>
                        <a:pt x="788" y="78"/>
                      </a:lnTo>
                      <a:lnTo>
                        <a:pt x="812" y="0"/>
                      </a:lnTo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77" name="Line 5">
                  <a:extLst>
                    <a:ext uri="{FF2B5EF4-FFF2-40B4-BE49-F238E27FC236}">
                      <a16:creationId xmlns:a16="http://schemas.microsoft.com/office/drawing/2014/main" id="{9213E5FC-CA7C-3949-9498-D7B91EEE88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ltGray">
                <a:xfrm flipV="1">
                  <a:off x="2324" y="1620"/>
                  <a:ext cx="143" cy="258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78" name="Line 6">
                  <a:extLst>
                    <a:ext uri="{FF2B5EF4-FFF2-40B4-BE49-F238E27FC236}">
                      <a16:creationId xmlns:a16="http://schemas.microsoft.com/office/drawing/2014/main" id="{70B6D374-9FD1-164C-AB77-8C9134C51D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ltGray">
                <a:xfrm flipV="1">
                  <a:off x="3119" y="243"/>
                  <a:ext cx="50" cy="99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79" name="Line 7">
                  <a:extLst>
                    <a:ext uri="{FF2B5EF4-FFF2-40B4-BE49-F238E27FC236}">
                      <a16:creationId xmlns:a16="http://schemas.microsoft.com/office/drawing/2014/main" id="{0D2437CA-77EB-A844-9EE1-B2087B5688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ltGray">
                <a:xfrm flipV="1">
                  <a:off x="3203" y="72"/>
                  <a:ext cx="50" cy="99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80" name="Freeform 8">
                  <a:extLst>
                    <a:ext uri="{FF2B5EF4-FFF2-40B4-BE49-F238E27FC236}">
                      <a16:creationId xmlns:a16="http://schemas.microsoft.com/office/drawing/2014/main" id="{09E7E071-A29A-C14C-BDF2-FBACCA8A6872}"/>
                    </a:ext>
                  </a:extLst>
                </p:cNvPr>
                <p:cNvSpPr>
                  <a:spLocks/>
                </p:cNvSpPr>
                <p:nvPr/>
              </p:nvSpPr>
              <p:spPr bwMode="ltGray">
                <a:xfrm>
                  <a:off x="2483" y="1903"/>
                  <a:ext cx="841" cy="153"/>
                </a:xfrm>
                <a:custGeom>
                  <a:avLst/>
                  <a:gdLst>
                    <a:gd name="T0" fmla="*/ 3 w 841"/>
                    <a:gd name="T1" fmla="*/ 98 h 153"/>
                    <a:gd name="T2" fmla="*/ 20 w 841"/>
                    <a:gd name="T3" fmla="*/ 80 h 153"/>
                    <a:gd name="T4" fmla="*/ 44 w 841"/>
                    <a:gd name="T5" fmla="*/ 65 h 153"/>
                    <a:gd name="T6" fmla="*/ 89 w 841"/>
                    <a:gd name="T7" fmla="*/ 43 h 153"/>
                    <a:gd name="T8" fmla="*/ 140 w 841"/>
                    <a:gd name="T9" fmla="*/ 30 h 153"/>
                    <a:gd name="T10" fmla="*/ 188 w 841"/>
                    <a:gd name="T11" fmla="*/ 19 h 153"/>
                    <a:gd name="T12" fmla="*/ 253 w 841"/>
                    <a:gd name="T13" fmla="*/ 9 h 153"/>
                    <a:gd name="T14" fmla="*/ 314 w 841"/>
                    <a:gd name="T15" fmla="*/ 3 h 153"/>
                    <a:gd name="T16" fmla="*/ 386 w 841"/>
                    <a:gd name="T17" fmla="*/ 0 h 153"/>
                    <a:gd name="T18" fmla="*/ 475 w 841"/>
                    <a:gd name="T19" fmla="*/ 1 h 153"/>
                    <a:gd name="T20" fmla="*/ 567 w 841"/>
                    <a:gd name="T21" fmla="*/ 6 h 153"/>
                    <a:gd name="T22" fmla="*/ 632 w 841"/>
                    <a:gd name="T23" fmla="*/ 14 h 153"/>
                    <a:gd name="T24" fmla="*/ 700 w 841"/>
                    <a:gd name="T25" fmla="*/ 27 h 153"/>
                    <a:gd name="T26" fmla="*/ 765 w 841"/>
                    <a:gd name="T27" fmla="*/ 47 h 153"/>
                    <a:gd name="T28" fmla="*/ 799 w 841"/>
                    <a:gd name="T29" fmla="*/ 66 h 153"/>
                    <a:gd name="T30" fmla="*/ 820 w 841"/>
                    <a:gd name="T31" fmla="*/ 82 h 153"/>
                    <a:gd name="T32" fmla="*/ 840 w 841"/>
                    <a:gd name="T33" fmla="*/ 108 h 153"/>
                    <a:gd name="T34" fmla="*/ 806 w 841"/>
                    <a:gd name="T35" fmla="*/ 122 h 153"/>
                    <a:gd name="T36" fmla="*/ 748 w 841"/>
                    <a:gd name="T37" fmla="*/ 133 h 153"/>
                    <a:gd name="T38" fmla="*/ 676 w 841"/>
                    <a:gd name="T39" fmla="*/ 141 h 153"/>
                    <a:gd name="T40" fmla="*/ 608 w 841"/>
                    <a:gd name="T41" fmla="*/ 148 h 153"/>
                    <a:gd name="T42" fmla="*/ 526 w 841"/>
                    <a:gd name="T43" fmla="*/ 151 h 153"/>
                    <a:gd name="T44" fmla="*/ 437 w 841"/>
                    <a:gd name="T45" fmla="*/ 152 h 153"/>
                    <a:gd name="T46" fmla="*/ 352 w 841"/>
                    <a:gd name="T47" fmla="*/ 152 h 153"/>
                    <a:gd name="T48" fmla="*/ 263 w 841"/>
                    <a:gd name="T49" fmla="*/ 151 h 153"/>
                    <a:gd name="T50" fmla="*/ 164 w 841"/>
                    <a:gd name="T51" fmla="*/ 143 h 153"/>
                    <a:gd name="T52" fmla="*/ 85 w 841"/>
                    <a:gd name="T53" fmla="*/ 135 h 153"/>
                    <a:gd name="T54" fmla="*/ 20 w 841"/>
                    <a:gd name="T55" fmla="*/ 120 h 153"/>
                    <a:gd name="T56" fmla="*/ 0 w 841"/>
                    <a:gd name="T57" fmla="*/ 109 h 153"/>
                    <a:gd name="T58" fmla="*/ 3 w 841"/>
                    <a:gd name="T59" fmla="*/ 98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841" h="153">
                      <a:moveTo>
                        <a:pt x="3" y="98"/>
                      </a:moveTo>
                      <a:lnTo>
                        <a:pt x="20" y="80"/>
                      </a:lnTo>
                      <a:lnTo>
                        <a:pt x="44" y="65"/>
                      </a:lnTo>
                      <a:lnTo>
                        <a:pt x="89" y="43"/>
                      </a:lnTo>
                      <a:lnTo>
                        <a:pt x="140" y="30"/>
                      </a:lnTo>
                      <a:lnTo>
                        <a:pt x="188" y="19"/>
                      </a:lnTo>
                      <a:lnTo>
                        <a:pt x="253" y="9"/>
                      </a:lnTo>
                      <a:lnTo>
                        <a:pt x="314" y="3"/>
                      </a:lnTo>
                      <a:lnTo>
                        <a:pt x="386" y="0"/>
                      </a:lnTo>
                      <a:lnTo>
                        <a:pt x="475" y="1"/>
                      </a:lnTo>
                      <a:lnTo>
                        <a:pt x="567" y="6"/>
                      </a:lnTo>
                      <a:lnTo>
                        <a:pt x="632" y="14"/>
                      </a:lnTo>
                      <a:lnTo>
                        <a:pt x="700" y="27"/>
                      </a:lnTo>
                      <a:lnTo>
                        <a:pt x="765" y="47"/>
                      </a:lnTo>
                      <a:lnTo>
                        <a:pt x="799" y="66"/>
                      </a:lnTo>
                      <a:lnTo>
                        <a:pt x="820" y="82"/>
                      </a:lnTo>
                      <a:lnTo>
                        <a:pt x="840" y="108"/>
                      </a:lnTo>
                      <a:lnTo>
                        <a:pt x="806" y="122"/>
                      </a:lnTo>
                      <a:lnTo>
                        <a:pt x="748" y="133"/>
                      </a:lnTo>
                      <a:lnTo>
                        <a:pt x="676" y="141"/>
                      </a:lnTo>
                      <a:lnTo>
                        <a:pt x="608" y="148"/>
                      </a:lnTo>
                      <a:lnTo>
                        <a:pt x="526" y="151"/>
                      </a:lnTo>
                      <a:lnTo>
                        <a:pt x="437" y="152"/>
                      </a:lnTo>
                      <a:lnTo>
                        <a:pt x="352" y="152"/>
                      </a:lnTo>
                      <a:lnTo>
                        <a:pt x="263" y="151"/>
                      </a:lnTo>
                      <a:lnTo>
                        <a:pt x="164" y="143"/>
                      </a:lnTo>
                      <a:lnTo>
                        <a:pt x="85" y="135"/>
                      </a:lnTo>
                      <a:lnTo>
                        <a:pt x="20" y="120"/>
                      </a:lnTo>
                      <a:lnTo>
                        <a:pt x="0" y="109"/>
                      </a:lnTo>
                      <a:lnTo>
                        <a:pt x="3" y="98"/>
                      </a:lnTo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bg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3082" name="Oval 10">
                <a:extLst>
                  <a:ext uri="{FF2B5EF4-FFF2-40B4-BE49-F238E27FC236}">
                    <a16:creationId xmlns:a16="http://schemas.microsoft.com/office/drawing/2014/main" id="{8E6003DE-7560-EE46-9409-8FBC72B113E7}"/>
                  </a:ext>
                </a:extLst>
              </p:cNvPr>
              <p:cNvSpPr>
                <a:spLocks noChangeArrowheads="1"/>
              </p:cNvSpPr>
              <p:nvPr/>
            </p:nvSpPr>
            <p:spPr bwMode="blackWhite">
              <a:xfrm>
                <a:off x="2071" y="250"/>
                <a:ext cx="1497" cy="1494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3101" name="Group 29">
                <a:extLst>
                  <a:ext uri="{FF2B5EF4-FFF2-40B4-BE49-F238E27FC236}">
                    <a16:creationId xmlns:a16="http://schemas.microsoft.com/office/drawing/2014/main" id="{C23A8830-EE9A-C849-BEAF-84195451D6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1" y="406"/>
                <a:ext cx="1392" cy="1109"/>
                <a:chOff x="2071" y="406"/>
                <a:chExt cx="1392" cy="1109"/>
              </a:xfrm>
            </p:grpSpPr>
            <p:sp>
              <p:nvSpPr>
                <p:cNvPr id="3083" name="Freeform 11">
                  <a:extLst>
                    <a:ext uri="{FF2B5EF4-FFF2-40B4-BE49-F238E27FC236}">
                      <a16:creationId xmlns:a16="http://schemas.microsoft.com/office/drawing/2014/main" id="{65A0D583-55A4-6C46-914F-E1B001635863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2268" y="812"/>
                  <a:ext cx="1" cy="17"/>
                </a:xfrm>
                <a:custGeom>
                  <a:avLst/>
                  <a:gdLst>
                    <a:gd name="T0" fmla="*/ 0 w 1"/>
                    <a:gd name="T1" fmla="*/ 0 h 17"/>
                    <a:gd name="T2" fmla="*/ 0 w 1"/>
                    <a:gd name="T3" fmla="*/ 16 h 17"/>
                    <a:gd name="T4" fmla="*/ 0 w 1"/>
                    <a:gd name="T5" fmla="*/ 16 h 17"/>
                    <a:gd name="T6" fmla="*/ 0 w 1"/>
                    <a:gd name="T7" fmla="*/ 6 h 17"/>
                    <a:gd name="T8" fmla="*/ 0 w 1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7">
                      <a:moveTo>
                        <a:pt x="0" y="0"/>
                      </a:move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0" y="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84" name="Freeform 12">
                  <a:extLst>
                    <a:ext uri="{FF2B5EF4-FFF2-40B4-BE49-F238E27FC236}">
                      <a16:creationId xmlns:a16="http://schemas.microsoft.com/office/drawing/2014/main" id="{4E3EA304-3DBE-8C41-9786-C43BF9447997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2292" y="843"/>
                  <a:ext cx="17" cy="17"/>
                </a:xfrm>
                <a:custGeom>
                  <a:avLst/>
                  <a:gdLst>
                    <a:gd name="T0" fmla="*/ 0 w 17"/>
                    <a:gd name="T1" fmla="*/ 0 h 17"/>
                    <a:gd name="T2" fmla="*/ 16 w 17"/>
                    <a:gd name="T3" fmla="*/ 0 h 17"/>
                    <a:gd name="T4" fmla="*/ 16 w 17"/>
                    <a:gd name="T5" fmla="*/ 16 h 17"/>
                    <a:gd name="T6" fmla="*/ 0 w 17"/>
                    <a:gd name="T7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" h="17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16" y="1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85" name="Freeform 13">
                  <a:extLst>
                    <a:ext uri="{FF2B5EF4-FFF2-40B4-BE49-F238E27FC236}">
                      <a16:creationId xmlns:a16="http://schemas.microsoft.com/office/drawing/2014/main" id="{63AEDD65-214C-2348-8102-1E9D1B2F3183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2372" y="802"/>
                  <a:ext cx="51" cy="48"/>
                </a:xfrm>
                <a:custGeom>
                  <a:avLst/>
                  <a:gdLst>
                    <a:gd name="T0" fmla="*/ 50 w 51"/>
                    <a:gd name="T1" fmla="*/ 0 h 48"/>
                    <a:gd name="T2" fmla="*/ 31 w 51"/>
                    <a:gd name="T3" fmla="*/ 0 h 48"/>
                    <a:gd name="T4" fmla="*/ 20 w 51"/>
                    <a:gd name="T5" fmla="*/ 13 h 48"/>
                    <a:gd name="T6" fmla="*/ 13 w 51"/>
                    <a:gd name="T7" fmla="*/ 13 h 48"/>
                    <a:gd name="T8" fmla="*/ 7 w 51"/>
                    <a:gd name="T9" fmla="*/ 19 h 48"/>
                    <a:gd name="T10" fmla="*/ 0 w 51"/>
                    <a:gd name="T11" fmla="*/ 19 h 48"/>
                    <a:gd name="T12" fmla="*/ 0 w 51"/>
                    <a:gd name="T13" fmla="*/ 35 h 48"/>
                    <a:gd name="T14" fmla="*/ 12 w 51"/>
                    <a:gd name="T15" fmla="*/ 47 h 48"/>
                    <a:gd name="T16" fmla="*/ 41 w 51"/>
                    <a:gd name="T17" fmla="*/ 47 h 48"/>
                    <a:gd name="T18" fmla="*/ 50 w 51"/>
                    <a:gd name="T19" fmla="*/ 35 h 48"/>
                    <a:gd name="T20" fmla="*/ 50 w 51"/>
                    <a:gd name="T2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1" h="48">
                      <a:moveTo>
                        <a:pt x="50" y="0"/>
                      </a:moveTo>
                      <a:lnTo>
                        <a:pt x="31" y="0"/>
                      </a:lnTo>
                      <a:lnTo>
                        <a:pt x="20" y="13"/>
                      </a:lnTo>
                      <a:lnTo>
                        <a:pt x="13" y="13"/>
                      </a:lnTo>
                      <a:lnTo>
                        <a:pt x="7" y="19"/>
                      </a:lnTo>
                      <a:lnTo>
                        <a:pt x="0" y="19"/>
                      </a:lnTo>
                      <a:lnTo>
                        <a:pt x="0" y="35"/>
                      </a:lnTo>
                      <a:lnTo>
                        <a:pt x="12" y="47"/>
                      </a:lnTo>
                      <a:lnTo>
                        <a:pt x="41" y="47"/>
                      </a:lnTo>
                      <a:lnTo>
                        <a:pt x="50" y="35"/>
                      </a:lnTo>
                      <a:lnTo>
                        <a:pt x="50" y="0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86" name="Freeform 14">
                  <a:extLst>
                    <a:ext uri="{FF2B5EF4-FFF2-40B4-BE49-F238E27FC236}">
                      <a16:creationId xmlns:a16="http://schemas.microsoft.com/office/drawing/2014/main" id="{BB833617-C2D1-5541-8731-53C150F976BB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2071" y="840"/>
                  <a:ext cx="451" cy="587"/>
                </a:xfrm>
                <a:custGeom>
                  <a:avLst/>
                  <a:gdLst>
                    <a:gd name="T0" fmla="*/ 107 w 451"/>
                    <a:gd name="T1" fmla="*/ 0 h 587"/>
                    <a:gd name="T2" fmla="*/ 99 w 451"/>
                    <a:gd name="T3" fmla="*/ 16 h 587"/>
                    <a:gd name="T4" fmla="*/ 64 w 451"/>
                    <a:gd name="T5" fmla="*/ 47 h 587"/>
                    <a:gd name="T6" fmla="*/ 56 w 451"/>
                    <a:gd name="T7" fmla="*/ 75 h 587"/>
                    <a:gd name="T8" fmla="*/ 30 w 451"/>
                    <a:gd name="T9" fmla="*/ 95 h 587"/>
                    <a:gd name="T10" fmla="*/ 12 w 451"/>
                    <a:gd name="T11" fmla="*/ 135 h 587"/>
                    <a:gd name="T12" fmla="*/ 12 w 451"/>
                    <a:gd name="T13" fmla="*/ 159 h 587"/>
                    <a:gd name="T14" fmla="*/ 0 w 451"/>
                    <a:gd name="T15" fmla="*/ 201 h 587"/>
                    <a:gd name="T16" fmla="*/ 16 w 451"/>
                    <a:gd name="T17" fmla="*/ 219 h 587"/>
                    <a:gd name="T18" fmla="*/ 56 w 451"/>
                    <a:gd name="T19" fmla="*/ 272 h 587"/>
                    <a:gd name="T20" fmla="*/ 68 w 451"/>
                    <a:gd name="T21" fmla="*/ 265 h 587"/>
                    <a:gd name="T22" fmla="*/ 139 w 451"/>
                    <a:gd name="T23" fmla="*/ 265 h 587"/>
                    <a:gd name="T24" fmla="*/ 172 w 451"/>
                    <a:gd name="T25" fmla="*/ 278 h 587"/>
                    <a:gd name="T26" fmla="*/ 169 w 451"/>
                    <a:gd name="T27" fmla="*/ 319 h 587"/>
                    <a:gd name="T28" fmla="*/ 193 w 451"/>
                    <a:gd name="T29" fmla="*/ 374 h 587"/>
                    <a:gd name="T30" fmla="*/ 191 w 451"/>
                    <a:gd name="T31" fmla="*/ 389 h 587"/>
                    <a:gd name="T32" fmla="*/ 201 w 451"/>
                    <a:gd name="T33" fmla="*/ 406 h 587"/>
                    <a:gd name="T34" fmla="*/ 186 w 451"/>
                    <a:gd name="T35" fmla="*/ 445 h 587"/>
                    <a:gd name="T36" fmla="*/ 204 w 451"/>
                    <a:gd name="T37" fmla="*/ 494 h 587"/>
                    <a:gd name="T38" fmla="*/ 214 w 451"/>
                    <a:gd name="T39" fmla="*/ 532 h 587"/>
                    <a:gd name="T40" fmla="*/ 226 w 451"/>
                    <a:gd name="T41" fmla="*/ 556 h 587"/>
                    <a:gd name="T42" fmla="*/ 239 w 451"/>
                    <a:gd name="T43" fmla="*/ 586 h 587"/>
                    <a:gd name="T44" fmla="*/ 263 w 451"/>
                    <a:gd name="T45" fmla="*/ 582 h 587"/>
                    <a:gd name="T46" fmla="*/ 302 w 451"/>
                    <a:gd name="T47" fmla="*/ 560 h 587"/>
                    <a:gd name="T48" fmla="*/ 320 w 451"/>
                    <a:gd name="T49" fmla="*/ 533 h 587"/>
                    <a:gd name="T50" fmla="*/ 319 w 451"/>
                    <a:gd name="T51" fmla="*/ 515 h 587"/>
                    <a:gd name="T52" fmla="*/ 342 w 451"/>
                    <a:gd name="T53" fmla="*/ 500 h 587"/>
                    <a:gd name="T54" fmla="*/ 338 w 451"/>
                    <a:gd name="T55" fmla="*/ 474 h 587"/>
                    <a:gd name="T56" fmla="*/ 373 w 451"/>
                    <a:gd name="T57" fmla="*/ 432 h 587"/>
                    <a:gd name="T58" fmla="*/ 378 w 451"/>
                    <a:gd name="T59" fmla="*/ 398 h 587"/>
                    <a:gd name="T60" fmla="*/ 369 w 451"/>
                    <a:gd name="T61" fmla="*/ 386 h 587"/>
                    <a:gd name="T62" fmla="*/ 373 w 451"/>
                    <a:gd name="T63" fmla="*/ 372 h 587"/>
                    <a:gd name="T64" fmla="*/ 365 w 451"/>
                    <a:gd name="T65" fmla="*/ 360 h 587"/>
                    <a:gd name="T66" fmla="*/ 391 w 451"/>
                    <a:gd name="T67" fmla="*/ 327 h 587"/>
                    <a:gd name="T68" fmla="*/ 391 w 451"/>
                    <a:gd name="T69" fmla="*/ 310 h 587"/>
                    <a:gd name="T70" fmla="*/ 427 w 451"/>
                    <a:gd name="T71" fmla="*/ 282 h 587"/>
                    <a:gd name="T72" fmla="*/ 450 w 451"/>
                    <a:gd name="T73" fmla="*/ 207 h 587"/>
                    <a:gd name="T74" fmla="*/ 417 w 451"/>
                    <a:gd name="T75" fmla="*/ 226 h 587"/>
                    <a:gd name="T76" fmla="*/ 388 w 451"/>
                    <a:gd name="T77" fmla="*/ 218 h 587"/>
                    <a:gd name="T78" fmla="*/ 392 w 451"/>
                    <a:gd name="T79" fmla="*/ 200 h 587"/>
                    <a:gd name="T80" fmla="*/ 363 w 451"/>
                    <a:gd name="T81" fmla="*/ 180 h 587"/>
                    <a:gd name="T82" fmla="*/ 349 w 451"/>
                    <a:gd name="T83" fmla="*/ 132 h 587"/>
                    <a:gd name="T84" fmla="*/ 321 w 451"/>
                    <a:gd name="T85" fmla="*/ 93 h 587"/>
                    <a:gd name="T86" fmla="*/ 321 w 451"/>
                    <a:gd name="T87" fmla="*/ 66 h 587"/>
                    <a:gd name="T88" fmla="*/ 306 w 451"/>
                    <a:gd name="T89" fmla="*/ 65 h 587"/>
                    <a:gd name="T90" fmla="*/ 296 w 451"/>
                    <a:gd name="T91" fmla="*/ 69 h 587"/>
                    <a:gd name="T92" fmla="*/ 254 w 451"/>
                    <a:gd name="T93" fmla="*/ 54 h 587"/>
                    <a:gd name="T94" fmla="*/ 243 w 451"/>
                    <a:gd name="T95" fmla="*/ 65 h 587"/>
                    <a:gd name="T96" fmla="*/ 234 w 451"/>
                    <a:gd name="T97" fmla="*/ 78 h 587"/>
                    <a:gd name="T98" fmla="*/ 211 w 451"/>
                    <a:gd name="T99" fmla="*/ 53 h 587"/>
                    <a:gd name="T100" fmla="*/ 189 w 451"/>
                    <a:gd name="T101" fmla="*/ 47 h 587"/>
                    <a:gd name="T102" fmla="*/ 187 w 451"/>
                    <a:gd name="T103" fmla="*/ 15 h 587"/>
                    <a:gd name="T104" fmla="*/ 155 w 451"/>
                    <a:gd name="T105" fmla="*/ 20 h 587"/>
                    <a:gd name="T106" fmla="*/ 135 w 451"/>
                    <a:gd name="T107" fmla="*/ 13 h 587"/>
                    <a:gd name="T108" fmla="*/ 107 w 451"/>
                    <a:gd name="T109" fmla="*/ 0 h 5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451" h="587">
                      <a:moveTo>
                        <a:pt x="107" y="0"/>
                      </a:moveTo>
                      <a:lnTo>
                        <a:pt x="99" y="16"/>
                      </a:lnTo>
                      <a:lnTo>
                        <a:pt x="64" y="47"/>
                      </a:lnTo>
                      <a:lnTo>
                        <a:pt x="56" y="75"/>
                      </a:lnTo>
                      <a:lnTo>
                        <a:pt x="30" y="95"/>
                      </a:lnTo>
                      <a:lnTo>
                        <a:pt x="12" y="135"/>
                      </a:lnTo>
                      <a:lnTo>
                        <a:pt x="12" y="159"/>
                      </a:lnTo>
                      <a:lnTo>
                        <a:pt x="0" y="201"/>
                      </a:lnTo>
                      <a:lnTo>
                        <a:pt x="16" y="219"/>
                      </a:lnTo>
                      <a:lnTo>
                        <a:pt x="56" y="272"/>
                      </a:lnTo>
                      <a:lnTo>
                        <a:pt x="68" y="265"/>
                      </a:lnTo>
                      <a:lnTo>
                        <a:pt x="139" y="265"/>
                      </a:lnTo>
                      <a:lnTo>
                        <a:pt x="172" y="278"/>
                      </a:lnTo>
                      <a:lnTo>
                        <a:pt x="169" y="319"/>
                      </a:lnTo>
                      <a:lnTo>
                        <a:pt x="193" y="374"/>
                      </a:lnTo>
                      <a:lnTo>
                        <a:pt x="191" y="389"/>
                      </a:lnTo>
                      <a:lnTo>
                        <a:pt x="201" y="406"/>
                      </a:lnTo>
                      <a:lnTo>
                        <a:pt x="186" y="445"/>
                      </a:lnTo>
                      <a:lnTo>
                        <a:pt x="204" y="494"/>
                      </a:lnTo>
                      <a:lnTo>
                        <a:pt x="214" y="532"/>
                      </a:lnTo>
                      <a:lnTo>
                        <a:pt x="226" y="556"/>
                      </a:lnTo>
                      <a:lnTo>
                        <a:pt x="239" y="586"/>
                      </a:lnTo>
                      <a:lnTo>
                        <a:pt x="263" y="582"/>
                      </a:lnTo>
                      <a:lnTo>
                        <a:pt x="302" y="560"/>
                      </a:lnTo>
                      <a:lnTo>
                        <a:pt x="320" y="533"/>
                      </a:lnTo>
                      <a:lnTo>
                        <a:pt x="319" y="515"/>
                      </a:lnTo>
                      <a:lnTo>
                        <a:pt x="342" y="500"/>
                      </a:lnTo>
                      <a:lnTo>
                        <a:pt x="338" y="474"/>
                      </a:lnTo>
                      <a:lnTo>
                        <a:pt x="373" y="432"/>
                      </a:lnTo>
                      <a:lnTo>
                        <a:pt x="378" y="398"/>
                      </a:lnTo>
                      <a:lnTo>
                        <a:pt x="369" y="386"/>
                      </a:lnTo>
                      <a:lnTo>
                        <a:pt x="373" y="372"/>
                      </a:lnTo>
                      <a:lnTo>
                        <a:pt x="365" y="360"/>
                      </a:lnTo>
                      <a:lnTo>
                        <a:pt x="391" y="327"/>
                      </a:lnTo>
                      <a:lnTo>
                        <a:pt x="391" y="310"/>
                      </a:lnTo>
                      <a:lnTo>
                        <a:pt x="427" y="282"/>
                      </a:lnTo>
                      <a:lnTo>
                        <a:pt x="450" y="207"/>
                      </a:lnTo>
                      <a:lnTo>
                        <a:pt x="417" y="226"/>
                      </a:lnTo>
                      <a:lnTo>
                        <a:pt x="388" y="218"/>
                      </a:lnTo>
                      <a:lnTo>
                        <a:pt x="392" y="200"/>
                      </a:lnTo>
                      <a:lnTo>
                        <a:pt x="363" y="180"/>
                      </a:lnTo>
                      <a:lnTo>
                        <a:pt x="349" y="132"/>
                      </a:lnTo>
                      <a:lnTo>
                        <a:pt x="321" y="93"/>
                      </a:lnTo>
                      <a:lnTo>
                        <a:pt x="321" y="66"/>
                      </a:lnTo>
                      <a:lnTo>
                        <a:pt x="306" y="65"/>
                      </a:lnTo>
                      <a:lnTo>
                        <a:pt x="296" y="69"/>
                      </a:lnTo>
                      <a:lnTo>
                        <a:pt x="254" y="54"/>
                      </a:lnTo>
                      <a:lnTo>
                        <a:pt x="243" y="65"/>
                      </a:lnTo>
                      <a:lnTo>
                        <a:pt x="234" y="78"/>
                      </a:lnTo>
                      <a:lnTo>
                        <a:pt x="211" y="53"/>
                      </a:lnTo>
                      <a:lnTo>
                        <a:pt x="189" y="47"/>
                      </a:lnTo>
                      <a:lnTo>
                        <a:pt x="187" y="15"/>
                      </a:lnTo>
                      <a:lnTo>
                        <a:pt x="155" y="20"/>
                      </a:lnTo>
                      <a:lnTo>
                        <a:pt x="135" y="13"/>
                      </a:lnTo>
                      <a:lnTo>
                        <a:pt x="107" y="0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87" name="Freeform 15">
                  <a:extLst>
                    <a:ext uri="{FF2B5EF4-FFF2-40B4-BE49-F238E27FC236}">
                      <a16:creationId xmlns:a16="http://schemas.microsoft.com/office/drawing/2014/main" id="{5FC3E149-CCDF-4E47-8549-558C5760CEDE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3112" y="987"/>
                  <a:ext cx="17" cy="28"/>
                </a:xfrm>
                <a:custGeom>
                  <a:avLst/>
                  <a:gdLst>
                    <a:gd name="T0" fmla="*/ 7 w 17"/>
                    <a:gd name="T1" fmla="*/ 0 h 28"/>
                    <a:gd name="T2" fmla="*/ 9 w 17"/>
                    <a:gd name="T3" fmla="*/ 8 h 28"/>
                    <a:gd name="T4" fmla="*/ 7 w 17"/>
                    <a:gd name="T5" fmla="*/ 14 h 28"/>
                    <a:gd name="T6" fmla="*/ 7 w 17"/>
                    <a:gd name="T7" fmla="*/ 19 h 28"/>
                    <a:gd name="T8" fmla="*/ 16 w 17"/>
                    <a:gd name="T9" fmla="*/ 23 h 28"/>
                    <a:gd name="T10" fmla="*/ 16 w 17"/>
                    <a:gd name="T11" fmla="*/ 27 h 28"/>
                    <a:gd name="T12" fmla="*/ 9 w 17"/>
                    <a:gd name="T13" fmla="*/ 23 h 28"/>
                    <a:gd name="T14" fmla="*/ 3 w 17"/>
                    <a:gd name="T15" fmla="*/ 27 h 28"/>
                    <a:gd name="T16" fmla="*/ 0 w 17"/>
                    <a:gd name="T17" fmla="*/ 23 h 28"/>
                    <a:gd name="T18" fmla="*/ 3 w 17"/>
                    <a:gd name="T19" fmla="*/ 19 h 28"/>
                    <a:gd name="T20" fmla="*/ 0 w 17"/>
                    <a:gd name="T21" fmla="*/ 14 h 28"/>
                    <a:gd name="T22" fmla="*/ 3 w 17"/>
                    <a:gd name="T23" fmla="*/ 4 h 28"/>
                    <a:gd name="T24" fmla="*/ 7 w 17"/>
                    <a:gd name="T25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" h="28">
                      <a:moveTo>
                        <a:pt x="7" y="0"/>
                      </a:moveTo>
                      <a:lnTo>
                        <a:pt x="9" y="8"/>
                      </a:lnTo>
                      <a:lnTo>
                        <a:pt x="7" y="14"/>
                      </a:lnTo>
                      <a:lnTo>
                        <a:pt x="7" y="19"/>
                      </a:lnTo>
                      <a:lnTo>
                        <a:pt x="16" y="23"/>
                      </a:lnTo>
                      <a:lnTo>
                        <a:pt x="16" y="27"/>
                      </a:lnTo>
                      <a:lnTo>
                        <a:pt x="9" y="23"/>
                      </a:lnTo>
                      <a:lnTo>
                        <a:pt x="3" y="27"/>
                      </a:lnTo>
                      <a:lnTo>
                        <a:pt x="0" y="23"/>
                      </a:lnTo>
                      <a:lnTo>
                        <a:pt x="3" y="19"/>
                      </a:lnTo>
                      <a:lnTo>
                        <a:pt x="0" y="14"/>
                      </a:lnTo>
                      <a:lnTo>
                        <a:pt x="3" y="4"/>
                      </a:lnTo>
                      <a:lnTo>
                        <a:pt x="7" y="0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88" name="Freeform 16">
                  <a:extLst>
                    <a:ext uri="{FF2B5EF4-FFF2-40B4-BE49-F238E27FC236}">
                      <a16:creationId xmlns:a16="http://schemas.microsoft.com/office/drawing/2014/main" id="{7DA1B822-B5AF-B345-A798-B77F7508D1B8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3027" y="1109"/>
                  <a:ext cx="68" cy="97"/>
                </a:xfrm>
                <a:custGeom>
                  <a:avLst/>
                  <a:gdLst>
                    <a:gd name="T0" fmla="*/ 0 w 68"/>
                    <a:gd name="T1" fmla="*/ 48 h 97"/>
                    <a:gd name="T2" fmla="*/ 24 w 68"/>
                    <a:gd name="T3" fmla="*/ 48 h 97"/>
                    <a:gd name="T4" fmla="*/ 52 w 68"/>
                    <a:gd name="T5" fmla="*/ 0 h 97"/>
                    <a:gd name="T6" fmla="*/ 67 w 68"/>
                    <a:gd name="T7" fmla="*/ 28 h 97"/>
                    <a:gd name="T8" fmla="*/ 55 w 68"/>
                    <a:gd name="T9" fmla="*/ 96 h 97"/>
                    <a:gd name="T10" fmla="*/ 5 w 68"/>
                    <a:gd name="T11" fmla="*/ 80 h 97"/>
                    <a:gd name="T12" fmla="*/ 0 w 68"/>
                    <a:gd name="T13" fmla="*/ 4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8" h="97">
                      <a:moveTo>
                        <a:pt x="0" y="48"/>
                      </a:moveTo>
                      <a:lnTo>
                        <a:pt x="24" y="48"/>
                      </a:lnTo>
                      <a:lnTo>
                        <a:pt x="52" y="0"/>
                      </a:lnTo>
                      <a:lnTo>
                        <a:pt x="67" y="28"/>
                      </a:lnTo>
                      <a:lnTo>
                        <a:pt x="55" y="96"/>
                      </a:lnTo>
                      <a:lnTo>
                        <a:pt x="5" y="80"/>
                      </a:lnTo>
                      <a:lnTo>
                        <a:pt x="0" y="48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89" name="Freeform 17">
                  <a:extLst>
                    <a:ext uri="{FF2B5EF4-FFF2-40B4-BE49-F238E27FC236}">
                      <a16:creationId xmlns:a16="http://schemas.microsoft.com/office/drawing/2014/main" id="{1C23C96D-5D59-124C-9A7B-3E27F35D3F33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3162" y="1146"/>
                  <a:ext cx="117" cy="94"/>
                </a:xfrm>
                <a:custGeom>
                  <a:avLst/>
                  <a:gdLst>
                    <a:gd name="T0" fmla="*/ 7 w 117"/>
                    <a:gd name="T1" fmla="*/ 22 h 94"/>
                    <a:gd name="T2" fmla="*/ 0 w 117"/>
                    <a:gd name="T3" fmla="*/ 0 h 94"/>
                    <a:gd name="T4" fmla="*/ 39 w 117"/>
                    <a:gd name="T5" fmla="*/ 9 h 94"/>
                    <a:gd name="T6" fmla="*/ 95 w 117"/>
                    <a:gd name="T7" fmla="*/ 32 h 94"/>
                    <a:gd name="T8" fmla="*/ 95 w 117"/>
                    <a:gd name="T9" fmla="*/ 49 h 94"/>
                    <a:gd name="T10" fmla="*/ 116 w 117"/>
                    <a:gd name="T11" fmla="*/ 93 h 94"/>
                    <a:gd name="T12" fmla="*/ 73 w 117"/>
                    <a:gd name="T13" fmla="*/ 51 h 94"/>
                    <a:gd name="T14" fmla="*/ 44 w 117"/>
                    <a:gd name="T15" fmla="*/ 54 h 94"/>
                    <a:gd name="T16" fmla="*/ 7 w 117"/>
                    <a:gd name="T17" fmla="*/ 22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7" h="94">
                      <a:moveTo>
                        <a:pt x="7" y="22"/>
                      </a:moveTo>
                      <a:lnTo>
                        <a:pt x="0" y="0"/>
                      </a:lnTo>
                      <a:lnTo>
                        <a:pt x="39" y="9"/>
                      </a:lnTo>
                      <a:lnTo>
                        <a:pt x="95" y="32"/>
                      </a:lnTo>
                      <a:lnTo>
                        <a:pt x="95" y="49"/>
                      </a:lnTo>
                      <a:lnTo>
                        <a:pt x="116" y="93"/>
                      </a:lnTo>
                      <a:lnTo>
                        <a:pt x="73" y="51"/>
                      </a:lnTo>
                      <a:lnTo>
                        <a:pt x="44" y="54"/>
                      </a:lnTo>
                      <a:lnTo>
                        <a:pt x="7" y="22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90" name="Freeform 18">
                  <a:extLst>
                    <a:ext uri="{FF2B5EF4-FFF2-40B4-BE49-F238E27FC236}">
                      <a16:creationId xmlns:a16="http://schemas.microsoft.com/office/drawing/2014/main" id="{C6784E0D-CCFA-834C-9C8B-DD8040328285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3384" y="1337"/>
                  <a:ext cx="79" cy="101"/>
                </a:xfrm>
                <a:custGeom>
                  <a:avLst/>
                  <a:gdLst>
                    <a:gd name="T0" fmla="*/ 48 w 79"/>
                    <a:gd name="T1" fmla="*/ 0 h 101"/>
                    <a:gd name="T2" fmla="*/ 78 w 79"/>
                    <a:gd name="T3" fmla="*/ 30 h 101"/>
                    <a:gd name="T4" fmla="*/ 16 w 79"/>
                    <a:gd name="T5" fmla="*/ 100 h 101"/>
                    <a:gd name="T6" fmla="*/ 0 w 79"/>
                    <a:gd name="T7" fmla="*/ 84 h 101"/>
                    <a:gd name="T8" fmla="*/ 45 w 79"/>
                    <a:gd name="T9" fmla="*/ 39 h 101"/>
                    <a:gd name="T10" fmla="*/ 48 w 79"/>
                    <a:gd name="T11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48" y="0"/>
                      </a:moveTo>
                      <a:lnTo>
                        <a:pt x="78" y="30"/>
                      </a:lnTo>
                      <a:lnTo>
                        <a:pt x="16" y="100"/>
                      </a:lnTo>
                      <a:lnTo>
                        <a:pt x="0" y="84"/>
                      </a:lnTo>
                      <a:lnTo>
                        <a:pt x="45" y="39"/>
                      </a:lnTo>
                      <a:lnTo>
                        <a:pt x="48" y="0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91" name="Freeform 19">
                  <a:extLst>
                    <a:ext uri="{FF2B5EF4-FFF2-40B4-BE49-F238E27FC236}">
                      <a16:creationId xmlns:a16="http://schemas.microsoft.com/office/drawing/2014/main" id="{C02CE50B-ACA3-D542-84A1-1F194CFF9216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2211" y="651"/>
                  <a:ext cx="39" cy="66"/>
                </a:xfrm>
                <a:custGeom>
                  <a:avLst/>
                  <a:gdLst>
                    <a:gd name="T0" fmla="*/ 38 w 39"/>
                    <a:gd name="T1" fmla="*/ 51 h 66"/>
                    <a:gd name="T2" fmla="*/ 28 w 39"/>
                    <a:gd name="T3" fmla="*/ 43 h 66"/>
                    <a:gd name="T4" fmla="*/ 28 w 39"/>
                    <a:gd name="T5" fmla="*/ 14 h 66"/>
                    <a:gd name="T6" fmla="*/ 33 w 39"/>
                    <a:gd name="T7" fmla="*/ 8 h 66"/>
                    <a:gd name="T8" fmla="*/ 24 w 39"/>
                    <a:gd name="T9" fmla="*/ 8 h 66"/>
                    <a:gd name="T10" fmla="*/ 29 w 39"/>
                    <a:gd name="T11" fmla="*/ 0 h 66"/>
                    <a:gd name="T12" fmla="*/ 22 w 39"/>
                    <a:gd name="T13" fmla="*/ 0 h 66"/>
                    <a:gd name="T14" fmla="*/ 14 w 39"/>
                    <a:gd name="T15" fmla="*/ 9 h 66"/>
                    <a:gd name="T16" fmla="*/ 14 w 39"/>
                    <a:gd name="T17" fmla="*/ 27 h 66"/>
                    <a:gd name="T18" fmla="*/ 18 w 39"/>
                    <a:gd name="T19" fmla="*/ 31 h 66"/>
                    <a:gd name="T20" fmla="*/ 18 w 39"/>
                    <a:gd name="T21" fmla="*/ 39 h 66"/>
                    <a:gd name="T22" fmla="*/ 16 w 39"/>
                    <a:gd name="T23" fmla="*/ 39 h 66"/>
                    <a:gd name="T24" fmla="*/ 9 w 39"/>
                    <a:gd name="T25" fmla="*/ 46 h 66"/>
                    <a:gd name="T26" fmla="*/ 9 w 39"/>
                    <a:gd name="T27" fmla="*/ 53 h 66"/>
                    <a:gd name="T28" fmla="*/ 0 w 39"/>
                    <a:gd name="T29" fmla="*/ 65 h 66"/>
                    <a:gd name="T30" fmla="*/ 29 w 39"/>
                    <a:gd name="T31" fmla="*/ 65 h 66"/>
                    <a:gd name="T32" fmla="*/ 38 w 39"/>
                    <a:gd name="T33" fmla="*/ 51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9" h="66">
                      <a:moveTo>
                        <a:pt x="38" y="51"/>
                      </a:moveTo>
                      <a:lnTo>
                        <a:pt x="28" y="43"/>
                      </a:lnTo>
                      <a:lnTo>
                        <a:pt x="28" y="14"/>
                      </a:lnTo>
                      <a:lnTo>
                        <a:pt x="33" y="8"/>
                      </a:lnTo>
                      <a:lnTo>
                        <a:pt x="24" y="8"/>
                      </a:lnTo>
                      <a:lnTo>
                        <a:pt x="29" y="0"/>
                      </a:lnTo>
                      <a:lnTo>
                        <a:pt x="22" y="0"/>
                      </a:lnTo>
                      <a:lnTo>
                        <a:pt x="14" y="9"/>
                      </a:lnTo>
                      <a:lnTo>
                        <a:pt x="14" y="27"/>
                      </a:lnTo>
                      <a:lnTo>
                        <a:pt x="18" y="31"/>
                      </a:lnTo>
                      <a:lnTo>
                        <a:pt x="18" y="39"/>
                      </a:lnTo>
                      <a:lnTo>
                        <a:pt x="16" y="39"/>
                      </a:lnTo>
                      <a:lnTo>
                        <a:pt x="9" y="46"/>
                      </a:lnTo>
                      <a:lnTo>
                        <a:pt x="9" y="53"/>
                      </a:lnTo>
                      <a:lnTo>
                        <a:pt x="0" y="65"/>
                      </a:lnTo>
                      <a:lnTo>
                        <a:pt x="29" y="65"/>
                      </a:lnTo>
                      <a:lnTo>
                        <a:pt x="38" y="51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92" name="Freeform 20">
                  <a:extLst>
                    <a:ext uri="{FF2B5EF4-FFF2-40B4-BE49-F238E27FC236}">
                      <a16:creationId xmlns:a16="http://schemas.microsoft.com/office/drawing/2014/main" id="{07BFF7E1-43EE-7447-BA32-B4BA14285259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2198" y="673"/>
                  <a:ext cx="21" cy="24"/>
                </a:xfrm>
                <a:custGeom>
                  <a:avLst/>
                  <a:gdLst>
                    <a:gd name="T0" fmla="*/ 17 w 21"/>
                    <a:gd name="T1" fmla="*/ 8 h 24"/>
                    <a:gd name="T2" fmla="*/ 20 w 21"/>
                    <a:gd name="T3" fmla="*/ 8 h 24"/>
                    <a:gd name="T4" fmla="*/ 20 w 21"/>
                    <a:gd name="T5" fmla="*/ 0 h 24"/>
                    <a:gd name="T6" fmla="*/ 13 w 21"/>
                    <a:gd name="T7" fmla="*/ 0 h 24"/>
                    <a:gd name="T8" fmla="*/ 0 w 21"/>
                    <a:gd name="T9" fmla="*/ 15 h 24"/>
                    <a:gd name="T10" fmla="*/ 0 w 21"/>
                    <a:gd name="T11" fmla="*/ 23 h 24"/>
                    <a:gd name="T12" fmla="*/ 12 w 21"/>
                    <a:gd name="T13" fmla="*/ 23 h 24"/>
                    <a:gd name="T14" fmla="*/ 17 w 21"/>
                    <a:gd name="T15" fmla="*/ 17 h 24"/>
                    <a:gd name="T16" fmla="*/ 17 w 21"/>
                    <a:gd name="T17" fmla="*/ 8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" h="24">
                      <a:moveTo>
                        <a:pt x="17" y="8"/>
                      </a:moveTo>
                      <a:lnTo>
                        <a:pt x="20" y="8"/>
                      </a:lnTo>
                      <a:lnTo>
                        <a:pt x="20" y="0"/>
                      </a:lnTo>
                      <a:lnTo>
                        <a:pt x="13" y="0"/>
                      </a:lnTo>
                      <a:lnTo>
                        <a:pt x="0" y="15"/>
                      </a:lnTo>
                      <a:lnTo>
                        <a:pt x="0" y="23"/>
                      </a:lnTo>
                      <a:lnTo>
                        <a:pt x="12" y="23"/>
                      </a:lnTo>
                      <a:lnTo>
                        <a:pt x="17" y="17"/>
                      </a:lnTo>
                      <a:lnTo>
                        <a:pt x="17" y="8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93" name="Freeform 21">
                  <a:extLst>
                    <a:ext uri="{FF2B5EF4-FFF2-40B4-BE49-F238E27FC236}">
                      <a16:creationId xmlns:a16="http://schemas.microsoft.com/office/drawing/2014/main" id="{80FE7DE6-D040-1343-95CA-73A90D7616BD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2167" y="634"/>
                  <a:ext cx="256" cy="216"/>
                </a:xfrm>
                <a:custGeom>
                  <a:avLst/>
                  <a:gdLst>
                    <a:gd name="T0" fmla="*/ 168 w 256"/>
                    <a:gd name="T1" fmla="*/ 15 h 216"/>
                    <a:gd name="T2" fmla="*/ 201 w 256"/>
                    <a:gd name="T3" fmla="*/ 20 h 216"/>
                    <a:gd name="T4" fmla="*/ 181 w 256"/>
                    <a:gd name="T5" fmla="*/ 28 h 216"/>
                    <a:gd name="T6" fmla="*/ 172 w 256"/>
                    <a:gd name="T7" fmla="*/ 41 h 216"/>
                    <a:gd name="T8" fmla="*/ 160 w 256"/>
                    <a:gd name="T9" fmla="*/ 70 h 216"/>
                    <a:gd name="T10" fmla="*/ 140 w 256"/>
                    <a:gd name="T11" fmla="*/ 72 h 216"/>
                    <a:gd name="T12" fmla="*/ 123 w 256"/>
                    <a:gd name="T13" fmla="*/ 69 h 216"/>
                    <a:gd name="T14" fmla="*/ 131 w 256"/>
                    <a:gd name="T15" fmla="*/ 55 h 216"/>
                    <a:gd name="T16" fmla="*/ 124 w 256"/>
                    <a:gd name="T17" fmla="*/ 37 h 216"/>
                    <a:gd name="T18" fmla="*/ 114 w 256"/>
                    <a:gd name="T19" fmla="*/ 69 h 216"/>
                    <a:gd name="T20" fmla="*/ 87 w 256"/>
                    <a:gd name="T21" fmla="*/ 84 h 216"/>
                    <a:gd name="T22" fmla="*/ 73 w 256"/>
                    <a:gd name="T23" fmla="*/ 94 h 216"/>
                    <a:gd name="T24" fmla="*/ 53 w 256"/>
                    <a:gd name="T25" fmla="*/ 108 h 216"/>
                    <a:gd name="T26" fmla="*/ 43 w 256"/>
                    <a:gd name="T27" fmla="*/ 143 h 216"/>
                    <a:gd name="T28" fmla="*/ 8 w 256"/>
                    <a:gd name="T29" fmla="*/ 130 h 216"/>
                    <a:gd name="T30" fmla="*/ 0 w 256"/>
                    <a:gd name="T31" fmla="*/ 156 h 216"/>
                    <a:gd name="T32" fmla="*/ 15 w 256"/>
                    <a:gd name="T33" fmla="*/ 194 h 216"/>
                    <a:gd name="T34" fmla="*/ 71 w 256"/>
                    <a:gd name="T35" fmla="*/ 153 h 216"/>
                    <a:gd name="T36" fmla="*/ 105 w 256"/>
                    <a:gd name="T37" fmla="*/ 145 h 216"/>
                    <a:gd name="T38" fmla="*/ 111 w 256"/>
                    <a:gd name="T39" fmla="*/ 161 h 216"/>
                    <a:gd name="T40" fmla="*/ 139 w 256"/>
                    <a:gd name="T41" fmla="*/ 201 h 216"/>
                    <a:gd name="T42" fmla="*/ 142 w 256"/>
                    <a:gd name="T43" fmla="*/ 189 h 216"/>
                    <a:gd name="T44" fmla="*/ 150 w 256"/>
                    <a:gd name="T45" fmla="*/ 189 h 216"/>
                    <a:gd name="T46" fmla="*/ 123 w 256"/>
                    <a:gd name="T47" fmla="*/ 152 h 216"/>
                    <a:gd name="T48" fmla="*/ 131 w 256"/>
                    <a:gd name="T49" fmla="*/ 139 h 216"/>
                    <a:gd name="T50" fmla="*/ 160 w 256"/>
                    <a:gd name="T51" fmla="*/ 178 h 216"/>
                    <a:gd name="T52" fmla="*/ 172 w 256"/>
                    <a:gd name="T53" fmla="*/ 202 h 216"/>
                    <a:gd name="T54" fmla="*/ 178 w 256"/>
                    <a:gd name="T55" fmla="*/ 215 h 216"/>
                    <a:gd name="T56" fmla="*/ 183 w 256"/>
                    <a:gd name="T57" fmla="*/ 191 h 216"/>
                    <a:gd name="T58" fmla="*/ 202 w 256"/>
                    <a:gd name="T59" fmla="*/ 182 h 216"/>
                    <a:gd name="T60" fmla="*/ 214 w 256"/>
                    <a:gd name="T61" fmla="*/ 177 h 216"/>
                    <a:gd name="T62" fmla="*/ 210 w 256"/>
                    <a:gd name="T63" fmla="*/ 158 h 216"/>
                    <a:gd name="T64" fmla="*/ 219 w 256"/>
                    <a:gd name="T65" fmla="*/ 126 h 216"/>
                    <a:gd name="T66" fmla="*/ 232 w 256"/>
                    <a:gd name="T67" fmla="*/ 130 h 216"/>
                    <a:gd name="T68" fmla="*/ 236 w 256"/>
                    <a:gd name="T69" fmla="*/ 145 h 216"/>
                    <a:gd name="T70" fmla="*/ 247 w 256"/>
                    <a:gd name="T71" fmla="*/ 137 h 216"/>
                    <a:gd name="T72" fmla="*/ 244 w 256"/>
                    <a:gd name="T73" fmla="*/ 134 h 216"/>
                    <a:gd name="T74" fmla="*/ 252 w 256"/>
                    <a:gd name="T75" fmla="*/ 114 h 216"/>
                    <a:gd name="T76" fmla="*/ 255 w 256"/>
                    <a:gd name="T77" fmla="*/ 137 h 216"/>
                    <a:gd name="T78" fmla="*/ 168 w 256"/>
                    <a:gd name="T79" fmla="*/ 0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56" h="216">
                      <a:moveTo>
                        <a:pt x="168" y="0"/>
                      </a:moveTo>
                      <a:lnTo>
                        <a:pt x="168" y="15"/>
                      </a:lnTo>
                      <a:lnTo>
                        <a:pt x="173" y="20"/>
                      </a:lnTo>
                      <a:lnTo>
                        <a:pt x="201" y="20"/>
                      </a:lnTo>
                      <a:lnTo>
                        <a:pt x="201" y="28"/>
                      </a:lnTo>
                      <a:lnTo>
                        <a:pt x="181" y="28"/>
                      </a:lnTo>
                      <a:lnTo>
                        <a:pt x="181" y="52"/>
                      </a:lnTo>
                      <a:lnTo>
                        <a:pt x="172" y="41"/>
                      </a:lnTo>
                      <a:lnTo>
                        <a:pt x="172" y="56"/>
                      </a:lnTo>
                      <a:lnTo>
                        <a:pt x="160" y="70"/>
                      </a:lnTo>
                      <a:lnTo>
                        <a:pt x="152" y="62"/>
                      </a:lnTo>
                      <a:lnTo>
                        <a:pt x="140" y="72"/>
                      </a:lnTo>
                      <a:lnTo>
                        <a:pt x="138" y="69"/>
                      </a:lnTo>
                      <a:lnTo>
                        <a:pt x="123" y="69"/>
                      </a:lnTo>
                      <a:lnTo>
                        <a:pt x="131" y="59"/>
                      </a:lnTo>
                      <a:lnTo>
                        <a:pt x="131" y="55"/>
                      </a:lnTo>
                      <a:lnTo>
                        <a:pt x="124" y="48"/>
                      </a:lnTo>
                      <a:lnTo>
                        <a:pt x="124" y="37"/>
                      </a:lnTo>
                      <a:lnTo>
                        <a:pt x="114" y="48"/>
                      </a:lnTo>
                      <a:lnTo>
                        <a:pt x="114" y="69"/>
                      </a:lnTo>
                      <a:lnTo>
                        <a:pt x="102" y="69"/>
                      </a:lnTo>
                      <a:lnTo>
                        <a:pt x="87" y="84"/>
                      </a:lnTo>
                      <a:lnTo>
                        <a:pt x="81" y="84"/>
                      </a:lnTo>
                      <a:lnTo>
                        <a:pt x="73" y="94"/>
                      </a:lnTo>
                      <a:lnTo>
                        <a:pt x="43" y="94"/>
                      </a:lnTo>
                      <a:lnTo>
                        <a:pt x="53" y="108"/>
                      </a:lnTo>
                      <a:lnTo>
                        <a:pt x="53" y="130"/>
                      </a:lnTo>
                      <a:lnTo>
                        <a:pt x="43" y="143"/>
                      </a:lnTo>
                      <a:lnTo>
                        <a:pt x="31" y="130"/>
                      </a:lnTo>
                      <a:lnTo>
                        <a:pt x="8" y="130"/>
                      </a:lnTo>
                      <a:lnTo>
                        <a:pt x="8" y="146"/>
                      </a:lnTo>
                      <a:lnTo>
                        <a:pt x="0" y="156"/>
                      </a:lnTo>
                      <a:lnTo>
                        <a:pt x="0" y="177"/>
                      </a:lnTo>
                      <a:lnTo>
                        <a:pt x="15" y="194"/>
                      </a:lnTo>
                      <a:lnTo>
                        <a:pt x="37" y="194"/>
                      </a:lnTo>
                      <a:lnTo>
                        <a:pt x="71" y="153"/>
                      </a:lnTo>
                      <a:lnTo>
                        <a:pt x="101" y="153"/>
                      </a:lnTo>
                      <a:lnTo>
                        <a:pt x="105" y="145"/>
                      </a:lnTo>
                      <a:lnTo>
                        <a:pt x="112" y="153"/>
                      </a:lnTo>
                      <a:lnTo>
                        <a:pt x="111" y="161"/>
                      </a:lnTo>
                      <a:lnTo>
                        <a:pt x="139" y="189"/>
                      </a:lnTo>
                      <a:lnTo>
                        <a:pt x="139" y="201"/>
                      </a:lnTo>
                      <a:lnTo>
                        <a:pt x="145" y="196"/>
                      </a:lnTo>
                      <a:lnTo>
                        <a:pt x="142" y="189"/>
                      </a:lnTo>
                      <a:lnTo>
                        <a:pt x="145" y="185"/>
                      </a:lnTo>
                      <a:lnTo>
                        <a:pt x="150" y="189"/>
                      </a:lnTo>
                      <a:lnTo>
                        <a:pt x="152" y="188"/>
                      </a:lnTo>
                      <a:lnTo>
                        <a:pt x="123" y="152"/>
                      </a:lnTo>
                      <a:lnTo>
                        <a:pt x="123" y="139"/>
                      </a:lnTo>
                      <a:lnTo>
                        <a:pt x="131" y="139"/>
                      </a:lnTo>
                      <a:lnTo>
                        <a:pt x="131" y="146"/>
                      </a:lnTo>
                      <a:lnTo>
                        <a:pt x="160" y="178"/>
                      </a:lnTo>
                      <a:lnTo>
                        <a:pt x="160" y="188"/>
                      </a:lnTo>
                      <a:lnTo>
                        <a:pt x="172" y="202"/>
                      </a:lnTo>
                      <a:lnTo>
                        <a:pt x="169" y="205"/>
                      </a:lnTo>
                      <a:lnTo>
                        <a:pt x="178" y="215"/>
                      </a:lnTo>
                      <a:lnTo>
                        <a:pt x="191" y="200"/>
                      </a:lnTo>
                      <a:lnTo>
                        <a:pt x="183" y="191"/>
                      </a:lnTo>
                      <a:lnTo>
                        <a:pt x="191" y="182"/>
                      </a:lnTo>
                      <a:lnTo>
                        <a:pt x="202" y="182"/>
                      </a:lnTo>
                      <a:lnTo>
                        <a:pt x="207" y="177"/>
                      </a:lnTo>
                      <a:lnTo>
                        <a:pt x="214" y="177"/>
                      </a:lnTo>
                      <a:lnTo>
                        <a:pt x="205" y="164"/>
                      </a:lnTo>
                      <a:lnTo>
                        <a:pt x="210" y="158"/>
                      </a:lnTo>
                      <a:lnTo>
                        <a:pt x="210" y="137"/>
                      </a:lnTo>
                      <a:lnTo>
                        <a:pt x="219" y="126"/>
                      </a:lnTo>
                      <a:lnTo>
                        <a:pt x="223" y="130"/>
                      </a:lnTo>
                      <a:lnTo>
                        <a:pt x="232" y="130"/>
                      </a:lnTo>
                      <a:lnTo>
                        <a:pt x="228" y="136"/>
                      </a:lnTo>
                      <a:lnTo>
                        <a:pt x="236" y="145"/>
                      </a:lnTo>
                      <a:lnTo>
                        <a:pt x="241" y="137"/>
                      </a:lnTo>
                      <a:lnTo>
                        <a:pt x="247" y="137"/>
                      </a:lnTo>
                      <a:lnTo>
                        <a:pt x="247" y="134"/>
                      </a:lnTo>
                      <a:lnTo>
                        <a:pt x="244" y="134"/>
                      </a:lnTo>
                      <a:lnTo>
                        <a:pt x="239" y="130"/>
                      </a:lnTo>
                      <a:lnTo>
                        <a:pt x="252" y="114"/>
                      </a:lnTo>
                      <a:lnTo>
                        <a:pt x="252" y="137"/>
                      </a:lnTo>
                      <a:lnTo>
                        <a:pt x="255" y="137"/>
                      </a:lnTo>
                      <a:lnTo>
                        <a:pt x="255" y="0"/>
                      </a:lnTo>
                      <a:lnTo>
                        <a:pt x="168" y="0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94" name="Freeform 22">
                  <a:extLst>
                    <a:ext uri="{FF2B5EF4-FFF2-40B4-BE49-F238E27FC236}">
                      <a16:creationId xmlns:a16="http://schemas.microsoft.com/office/drawing/2014/main" id="{3629B3A9-3E1D-4341-A915-A5E136A3AC46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2276" y="406"/>
                  <a:ext cx="1089" cy="769"/>
                </a:xfrm>
                <a:custGeom>
                  <a:avLst/>
                  <a:gdLst>
                    <a:gd name="T0" fmla="*/ 32 w 1089"/>
                    <a:gd name="T1" fmla="*/ 202 h 769"/>
                    <a:gd name="T2" fmla="*/ 99 w 1089"/>
                    <a:gd name="T3" fmla="*/ 134 h 769"/>
                    <a:gd name="T4" fmla="*/ 142 w 1089"/>
                    <a:gd name="T5" fmla="*/ 181 h 769"/>
                    <a:gd name="T6" fmla="*/ 118 w 1089"/>
                    <a:gd name="T7" fmla="*/ 179 h 769"/>
                    <a:gd name="T8" fmla="*/ 216 w 1089"/>
                    <a:gd name="T9" fmla="*/ 172 h 769"/>
                    <a:gd name="T10" fmla="*/ 240 w 1089"/>
                    <a:gd name="T11" fmla="*/ 110 h 769"/>
                    <a:gd name="T12" fmla="*/ 241 w 1089"/>
                    <a:gd name="T13" fmla="*/ 124 h 769"/>
                    <a:gd name="T14" fmla="*/ 223 w 1089"/>
                    <a:gd name="T15" fmla="*/ 172 h 769"/>
                    <a:gd name="T16" fmla="*/ 301 w 1089"/>
                    <a:gd name="T17" fmla="*/ 133 h 769"/>
                    <a:gd name="T18" fmla="*/ 460 w 1089"/>
                    <a:gd name="T19" fmla="*/ 23 h 769"/>
                    <a:gd name="T20" fmla="*/ 574 w 1089"/>
                    <a:gd name="T21" fmla="*/ 29 h 769"/>
                    <a:gd name="T22" fmla="*/ 701 w 1089"/>
                    <a:gd name="T23" fmla="*/ 15 h 769"/>
                    <a:gd name="T24" fmla="*/ 840 w 1089"/>
                    <a:gd name="T25" fmla="*/ 71 h 769"/>
                    <a:gd name="T26" fmla="*/ 1001 w 1089"/>
                    <a:gd name="T27" fmla="*/ 91 h 769"/>
                    <a:gd name="T28" fmla="*/ 1080 w 1089"/>
                    <a:gd name="T29" fmla="*/ 156 h 769"/>
                    <a:gd name="T30" fmla="*/ 1019 w 1089"/>
                    <a:gd name="T31" fmla="*/ 206 h 769"/>
                    <a:gd name="T32" fmla="*/ 985 w 1089"/>
                    <a:gd name="T33" fmla="*/ 270 h 769"/>
                    <a:gd name="T34" fmla="*/ 945 w 1089"/>
                    <a:gd name="T35" fmla="*/ 273 h 769"/>
                    <a:gd name="T36" fmla="*/ 958 w 1089"/>
                    <a:gd name="T37" fmla="*/ 184 h 769"/>
                    <a:gd name="T38" fmla="*/ 906 w 1089"/>
                    <a:gd name="T39" fmla="*/ 232 h 769"/>
                    <a:gd name="T40" fmla="*/ 868 w 1089"/>
                    <a:gd name="T41" fmla="*/ 273 h 769"/>
                    <a:gd name="T42" fmla="*/ 881 w 1089"/>
                    <a:gd name="T43" fmla="*/ 318 h 769"/>
                    <a:gd name="T44" fmla="*/ 837 w 1089"/>
                    <a:gd name="T45" fmla="*/ 385 h 769"/>
                    <a:gd name="T46" fmla="*/ 844 w 1089"/>
                    <a:gd name="T47" fmla="*/ 439 h 769"/>
                    <a:gd name="T48" fmla="*/ 839 w 1089"/>
                    <a:gd name="T49" fmla="*/ 413 h 769"/>
                    <a:gd name="T50" fmla="*/ 797 w 1089"/>
                    <a:gd name="T51" fmla="*/ 416 h 769"/>
                    <a:gd name="T52" fmla="*/ 828 w 1089"/>
                    <a:gd name="T53" fmla="*/ 496 h 769"/>
                    <a:gd name="T54" fmla="*/ 751 w 1089"/>
                    <a:gd name="T55" fmla="*/ 589 h 769"/>
                    <a:gd name="T56" fmla="*/ 730 w 1089"/>
                    <a:gd name="T57" fmla="*/ 615 h 769"/>
                    <a:gd name="T58" fmla="*/ 703 w 1089"/>
                    <a:gd name="T59" fmla="*/ 706 h 769"/>
                    <a:gd name="T60" fmla="*/ 665 w 1089"/>
                    <a:gd name="T61" fmla="*/ 708 h 769"/>
                    <a:gd name="T62" fmla="*/ 711 w 1089"/>
                    <a:gd name="T63" fmla="*/ 768 h 769"/>
                    <a:gd name="T64" fmla="*/ 634 w 1089"/>
                    <a:gd name="T65" fmla="*/ 626 h 769"/>
                    <a:gd name="T66" fmla="*/ 545 w 1089"/>
                    <a:gd name="T67" fmla="*/ 596 h 769"/>
                    <a:gd name="T68" fmla="*/ 503 w 1089"/>
                    <a:gd name="T69" fmla="*/ 689 h 769"/>
                    <a:gd name="T70" fmla="*/ 471 w 1089"/>
                    <a:gd name="T71" fmla="*/ 738 h 769"/>
                    <a:gd name="T72" fmla="*/ 416 w 1089"/>
                    <a:gd name="T73" fmla="*/ 592 h 769"/>
                    <a:gd name="T74" fmla="*/ 373 w 1089"/>
                    <a:gd name="T75" fmla="*/ 607 h 769"/>
                    <a:gd name="T76" fmla="*/ 336 w 1089"/>
                    <a:gd name="T77" fmla="*/ 545 h 769"/>
                    <a:gd name="T78" fmla="*/ 223 w 1089"/>
                    <a:gd name="T79" fmla="*/ 510 h 769"/>
                    <a:gd name="T80" fmla="*/ 263 w 1089"/>
                    <a:gd name="T81" fmla="*/ 577 h 769"/>
                    <a:gd name="T82" fmla="*/ 234 w 1089"/>
                    <a:gd name="T83" fmla="*/ 620 h 769"/>
                    <a:gd name="T84" fmla="*/ 190 w 1089"/>
                    <a:gd name="T85" fmla="*/ 605 h 769"/>
                    <a:gd name="T86" fmla="*/ 119 w 1089"/>
                    <a:gd name="T87" fmla="*/ 495 h 769"/>
                    <a:gd name="T88" fmla="*/ 149 w 1089"/>
                    <a:gd name="T89" fmla="*/ 432 h 769"/>
                    <a:gd name="T90" fmla="*/ 166 w 1089"/>
                    <a:gd name="T91" fmla="*/ 385 h 769"/>
                    <a:gd name="T92" fmla="*/ 149 w 1089"/>
                    <a:gd name="T93" fmla="*/ 226 h 769"/>
                    <a:gd name="T94" fmla="*/ 86 w 1089"/>
                    <a:gd name="T95" fmla="*/ 193 h 769"/>
                    <a:gd name="T96" fmla="*/ 55 w 1089"/>
                    <a:gd name="T97" fmla="*/ 210 h 769"/>
                    <a:gd name="T98" fmla="*/ 0 w 1089"/>
                    <a:gd name="T99" fmla="*/ 226 h 7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089" h="769">
                      <a:moveTo>
                        <a:pt x="0" y="226"/>
                      </a:moveTo>
                      <a:lnTo>
                        <a:pt x="32" y="202"/>
                      </a:lnTo>
                      <a:lnTo>
                        <a:pt x="62" y="156"/>
                      </a:lnTo>
                      <a:lnTo>
                        <a:pt x="99" y="134"/>
                      </a:lnTo>
                      <a:lnTo>
                        <a:pt x="137" y="160"/>
                      </a:lnTo>
                      <a:lnTo>
                        <a:pt x="142" y="181"/>
                      </a:lnTo>
                      <a:lnTo>
                        <a:pt x="133" y="181"/>
                      </a:lnTo>
                      <a:lnTo>
                        <a:pt x="118" y="179"/>
                      </a:lnTo>
                      <a:lnTo>
                        <a:pt x="137" y="202"/>
                      </a:lnTo>
                      <a:lnTo>
                        <a:pt x="216" y="172"/>
                      </a:lnTo>
                      <a:lnTo>
                        <a:pt x="206" y="149"/>
                      </a:lnTo>
                      <a:lnTo>
                        <a:pt x="240" y="110"/>
                      </a:lnTo>
                      <a:lnTo>
                        <a:pt x="262" y="111"/>
                      </a:lnTo>
                      <a:lnTo>
                        <a:pt x="241" y="124"/>
                      </a:lnTo>
                      <a:lnTo>
                        <a:pt x="223" y="153"/>
                      </a:lnTo>
                      <a:lnTo>
                        <a:pt x="223" y="172"/>
                      </a:lnTo>
                      <a:lnTo>
                        <a:pt x="255" y="193"/>
                      </a:lnTo>
                      <a:lnTo>
                        <a:pt x="301" y="133"/>
                      </a:lnTo>
                      <a:lnTo>
                        <a:pt x="461" y="63"/>
                      </a:lnTo>
                      <a:lnTo>
                        <a:pt x="460" y="23"/>
                      </a:lnTo>
                      <a:lnTo>
                        <a:pt x="533" y="8"/>
                      </a:lnTo>
                      <a:lnTo>
                        <a:pt x="574" y="29"/>
                      </a:lnTo>
                      <a:lnTo>
                        <a:pt x="671" y="0"/>
                      </a:lnTo>
                      <a:lnTo>
                        <a:pt x="701" y="15"/>
                      </a:lnTo>
                      <a:lnTo>
                        <a:pt x="766" y="85"/>
                      </a:lnTo>
                      <a:lnTo>
                        <a:pt x="840" y="71"/>
                      </a:lnTo>
                      <a:lnTo>
                        <a:pt x="886" y="96"/>
                      </a:lnTo>
                      <a:lnTo>
                        <a:pt x="1001" y="91"/>
                      </a:lnTo>
                      <a:lnTo>
                        <a:pt x="1088" y="118"/>
                      </a:lnTo>
                      <a:lnTo>
                        <a:pt x="1080" y="156"/>
                      </a:lnTo>
                      <a:lnTo>
                        <a:pt x="1006" y="181"/>
                      </a:lnTo>
                      <a:lnTo>
                        <a:pt x="1019" y="206"/>
                      </a:lnTo>
                      <a:lnTo>
                        <a:pt x="987" y="220"/>
                      </a:lnTo>
                      <a:lnTo>
                        <a:pt x="985" y="270"/>
                      </a:lnTo>
                      <a:lnTo>
                        <a:pt x="957" y="304"/>
                      </a:lnTo>
                      <a:lnTo>
                        <a:pt x="945" y="273"/>
                      </a:lnTo>
                      <a:lnTo>
                        <a:pt x="961" y="244"/>
                      </a:lnTo>
                      <a:lnTo>
                        <a:pt x="958" y="184"/>
                      </a:lnTo>
                      <a:lnTo>
                        <a:pt x="929" y="215"/>
                      </a:lnTo>
                      <a:lnTo>
                        <a:pt x="906" y="232"/>
                      </a:lnTo>
                      <a:lnTo>
                        <a:pt x="884" y="205"/>
                      </a:lnTo>
                      <a:lnTo>
                        <a:pt x="868" y="273"/>
                      </a:lnTo>
                      <a:lnTo>
                        <a:pt x="885" y="273"/>
                      </a:lnTo>
                      <a:lnTo>
                        <a:pt x="881" y="318"/>
                      </a:lnTo>
                      <a:lnTo>
                        <a:pt x="861" y="366"/>
                      </a:lnTo>
                      <a:lnTo>
                        <a:pt x="837" y="385"/>
                      </a:lnTo>
                      <a:lnTo>
                        <a:pt x="857" y="417"/>
                      </a:lnTo>
                      <a:lnTo>
                        <a:pt x="844" y="439"/>
                      </a:lnTo>
                      <a:lnTo>
                        <a:pt x="839" y="420"/>
                      </a:lnTo>
                      <a:lnTo>
                        <a:pt x="839" y="413"/>
                      </a:lnTo>
                      <a:lnTo>
                        <a:pt x="823" y="402"/>
                      </a:lnTo>
                      <a:lnTo>
                        <a:pt x="797" y="416"/>
                      </a:lnTo>
                      <a:lnTo>
                        <a:pt x="820" y="469"/>
                      </a:lnTo>
                      <a:lnTo>
                        <a:pt x="828" y="496"/>
                      </a:lnTo>
                      <a:lnTo>
                        <a:pt x="801" y="569"/>
                      </a:lnTo>
                      <a:lnTo>
                        <a:pt x="751" y="589"/>
                      </a:lnTo>
                      <a:lnTo>
                        <a:pt x="710" y="585"/>
                      </a:lnTo>
                      <a:lnTo>
                        <a:pt x="730" y="615"/>
                      </a:lnTo>
                      <a:lnTo>
                        <a:pt x="732" y="657"/>
                      </a:lnTo>
                      <a:lnTo>
                        <a:pt x="703" y="706"/>
                      </a:lnTo>
                      <a:lnTo>
                        <a:pt x="670" y="679"/>
                      </a:lnTo>
                      <a:lnTo>
                        <a:pt x="665" y="708"/>
                      </a:lnTo>
                      <a:lnTo>
                        <a:pt x="690" y="732"/>
                      </a:lnTo>
                      <a:lnTo>
                        <a:pt x="711" y="768"/>
                      </a:lnTo>
                      <a:lnTo>
                        <a:pt x="676" y="747"/>
                      </a:lnTo>
                      <a:lnTo>
                        <a:pt x="634" y="626"/>
                      </a:lnTo>
                      <a:lnTo>
                        <a:pt x="583" y="593"/>
                      </a:lnTo>
                      <a:lnTo>
                        <a:pt x="545" y="596"/>
                      </a:lnTo>
                      <a:lnTo>
                        <a:pt x="497" y="665"/>
                      </a:lnTo>
                      <a:lnTo>
                        <a:pt x="503" y="689"/>
                      </a:lnTo>
                      <a:lnTo>
                        <a:pt x="487" y="738"/>
                      </a:lnTo>
                      <a:lnTo>
                        <a:pt x="471" y="738"/>
                      </a:lnTo>
                      <a:lnTo>
                        <a:pt x="416" y="636"/>
                      </a:lnTo>
                      <a:lnTo>
                        <a:pt x="416" y="592"/>
                      </a:lnTo>
                      <a:lnTo>
                        <a:pt x="404" y="608"/>
                      </a:lnTo>
                      <a:lnTo>
                        <a:pt x="373" y="607"/>
                      </a:lnTo>
                      <a:lnTo>
                        <a:pt x="385" y="580"/>
                      </a:lnTo>
                      <a:lnTo>
                        <a:pt x="336" y="545"/>
                      </a:lnTo>
                      <a:lnTo>
                        <a:pt x="275" y="545"/>
                      </a:lnTo>
                      <a:lnTo>
                        <a:pt x="223" y="510"/>
                      </a:lnTo>
                      <a:lnTo>
                        <a:pt x="220" y="545"/>
                      </a:lnTo>
                      <a:lnTo>
                        <a:pt x="263" y="577"/>
                      </a:lnTo>
                      <a:lnTo>
                        <a:pt x="278" y="576"/>
                      </a:lnTo>
                      <a:lnTo>
                        <a:pt x="234" y="620"/>
                      </a:lnTo>
                      <a:lnTo>
                        <a:pt x="190" y="630"/>
                      </a:lnTo>
                      <a:lnTo>
                        <a:pt x="190" y="605"/>
                      </a:lnTo>
                      <a:lnTo>
                        <a:pt x="127" y="518"/>
                      </a:lnTo>
                      <a:lnTo>
                        <a:pt x="119" y="495"/>
                      </a:lnTo>
                      <a:lnTo>
                        <a:pt x="153" y="467"/>
                      </a:lnTo>
                      <a:lnTo>
                        <a:pt x="149" y="432"/>
                      </a:lnTo>
                      <a:lnTo>
                        <a:pt x="149" y="393"/>
                      </a:lnTo>
                      <a:lnTo>
                        <a:pt x="166" y="385"/>
                      </a:lnTo>
                      <a:lnTo>
                        <a:pt x="149" y="366"/>
                      </a:lnTo>
                      <a:lnTo>
                        <a:pt x="149" y="226"/>
                      </a:lnTo>
                      <a:lnTo>
                        <a:pt x="61" y="226"/>
                      </a:lnTo>
                      <a:lnTo>
                        <a:pt x="86" y="193"/>
                      </a:lnTo>
                      <a:lnTo>
                        <a:pt x="84" y="181"/>
                      </a:lnTo>
                      <a:lnTo>
                        <a:pt x="55" y="210"/>
                      </a:lnTo>
                      <a:lnTo>
                        <a:pt x="45" y="226"/>
                      </a:lnTo>
                      <a:lnTo>
                        <a:pt x="0" y="226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95" name="Freeform 23">
                  <a:extLst>
                    <a:ext uri="{FF2B5EF4-FFF2-40B4-BE49-F238E27FC236}">
                      <a16:creationId xmlns:a16="http://schemas.microsoft.com/office/drawing/2014/main" id="{7A6B8107-AEF8-BF48-856B-B544B2613962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3135" y="720"/>
                  <a:ext cx="94" cy="157"/>
                </a:xfrm>
                <a:custGeom>
                  <a:avLst/>
                  <a:gdLst>
                    <a:gd name="T0" fmla="*/ 63 w 94"/>
                    <a:gd name="T1" fmla="*/ 0 h 157"/>
                    <a:gd name="T2" fmla="*/ 63 w 94"/>
                    <a:gd name="T3" fmla="*/ 20 h 157"/>
                    <a:gd name="T4" fmla="*/ 55 w 94"/>
                    <a:gd name="T5" fmla="*/ 33 h 157"/>
                    <a:gd name="T6" fmla="*/ 57 w 94"/>
                    <a:gd name="T7" fmla="*/ 54 h 157"/>
                    <a:gd name="T8" fmla="*/ 47 w 94"/>
                    <a:gd name="T9" fmla="*/ 82 h 157"/>
                    <a:gd name="T10" fmla="*/ 31 w 94"/>
                    <a:gd name="T11" fmla="*/ 108 h 157"/>
                    <a:gd name="T12" fmla="*/ 7 w 94"/>
                    <a:gd name="T13" fmla="*/ 125 h 157"/>
                    <a:gd name="T14" fmla="*/ 0 w 94"/>
                    <a:gd name="T15" fmla="*/ 154 h 157"/>
                    <a:gd name="T16" fmla="*/ 10 w 94"/>
                    <a:gd name="T17" fmla="*/ 156 h 157"/>
                    <a:gd name="T18" fmla="*/ 10 w 94"/>
                    <a:gd name="T19" fmla="*/ 129 h 157"/>
                    <a:gd name="T20" fmla="*/ 44 w 94"/>
                    <a:gd name="T21" fmla="*/ 127 h 157"/>
                    <a:gd name="T22" fmla="*/ 69 w 94"/>
                    <a:gd name="T23" fmla="*/ 109 h 157"/>
                    <a:gd name="T24" fmla="*/ 69 w 94"/>
                    <a:gd name="T25" fmla="*/ 72 h 157"/>
                    <a:gd name="T26" fmla="*/ 77 w 94"/>
                    <a:gd name="T27" fmla="*/ 58 h 157"/>
                    <a:gd name="T28" fmla="*/ 64 w 94"/>
                    <a:gd name="T29" fmla="*/ 34 h 157"/>
                    <a:gd name="T30" fmla="*/ 82 w 94"/>
                    <a:gd name="T31" fmla="*/ 27 h 157"/>
                    <a:gd name="T32" fmla="*/ 93 w 94"/>
                    <a:gd name="T33" fmla="*/ 8 h 157"/>
                    <a:gd name="T34" fmla="*/ 69 w 94"/>
                    <a:gd name="T35" fmla="*/ 11 h 157"/>
                    <a:gd name="T36" fmla="*/ 63 w 94"/>
                    <a:gd name="T37" fmla="*/ 0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94" h="157">
                      <a:moveTo>
                        <a:pt x="63" y="0"/>
                      </a:moveTo>
                      <a:lnTo>
                        <a:pt x="63" y="20"/>
                      </a:lnTo>
                      <a:lnTo>
                        <a:pt x="55" y="33"/>
                      </a:lnTo>
                      <a:lnTo>
                        <a:pt x="57" y="54"/>
                      </a:lnTo>
                      <a:lnTo>
                        <a:pt x="47" y="82"/>
                      </a:lnTo>
                      <a:lnTo>
                        <a:pt x="31" y="108"/>
                      </a:lnTo>
                      <a:lnTo>
                        <a:pt x="7" y="125"/>
                      </a:lnTo>
                      <a:lnTo>
                        <a:pt x="0" y="154"/>
                      </a:lnTo>
                      <a:lnTo>
                        <a:pt x="10" y="156"/>
                      </a:lnTo>
                      <a:lnTo>
                        <a:pt x="10" y="129"/>
                      </a:lnTo>
                      <a:lnTo>
                        <a:pt x="44" y="127"/>
                      </a:lnTo>
                      <a:lnTo>
                        <a:pt x="69" y="109"/>
                      </a:lnTo>
                      <a:lnTo>
                        <a:pt x="69" y="72"/>
                      </a:lnTo>
                      <a:lnTo>
                        <a:pt x="77" y="58"/>
                      </a:lnTo>
                      <a:lnTo>
                        <a:pt x="64" y="34"/>
                      </a:lnTo>
                      <a:lnTo>
                        <a:pt x="82" y="27"/>
                      </a:lnTo>
                      <a:lnTo>
                        <a:pt x="93" y="8"/>
                      </a:lnTo>
                      <a:lnTo>
                        <a:pt x="69" y="11"/>
                      </a:lnTo>
                      <a:lnTo>
                        <a:pt x="63" y="0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96" name="Freeform 24">
                  <a:extLst>
                    <a:ext uri="{FF2B5EF4-FFF2-40B4-BE49-F238E27FC236}">
                      <a16:creationId xmlns:a16="http://schemas.microsoft.com/office/drawing/2014/main" id="{4C3AA381-339E-604D-A052-5546381D1E87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2780" y="1139"/>
                  <a:ext cx="19" cy="36"/>
                </a:xfrm>
                <a:custGeom>
                  <a:avLst/>
                  <a:gdLst>
                    <a:gd name="T0" fmla="*/ 9 w 19"/>
                    <a:gd name="T1" fmla="*/ 0 h 36"/>
                    <a:gd name="T2" fmla="*/ 0 w 19"/>
                    <a:gd name="T3" fmla="*/ 16 h 36"/>
                    <a:gd name="T4" fmla="*/ 6 w 19"/>
                    <a:gd name="T5" fmla="*/ 35 h 36"/>
                    <a:gd name="T6" fmla="*/ 18 w 19"/>
                    <a:gd name="T7" fmla="*/ 21 h 36"/>
                    <a:gd name="T8" fmla="*/ 9 w 19"/>
                    <a:gd name="T9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36">
                      <a:moveTo>
                        <a:pt x="9" y="0"/>
                      </a:moveTo>
                      <a:lnTo>
                        <a:pt x="0" y="16"/>
                      </a:lnTo>
                      <a:lnTo>
                        <a:pt x="6" y="35"/>
                      </a:lnTo>
                      <a:lnTo>
                        <a:pt x="18" y="21"/>
                      </a:lnTo>
                      <a:lnTo>
                        <a:pt x="9" y="0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97" name="Freeform 25">
                  <a:extLst>
                    <a:ext uri="{FF2B5EF4-FFF2-40B4-BE49-F238E27FC236}">
                      <a16:creationId xmlns:a16="http://schemas.microsoft.com/office/drawing/2014/main" id="{F315BD12-1951-B245-A05C-3051B5AC442D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2923" y="1177"/>
                  <a:ext cx="220" cy="94"/>
                </a:xfrm>
                <a:custGeom>
                  <a:avLst/>
                  <a:gdLst>
                    <a:gd name="T0" fmla="*/ 0 w 220"/>
                    <a:gd name="T1" fmla="*/ 0 h 94"/>
                    <a:gd name="T2" fmla="*/ 33 w 220"/>
                    <a:gd name="T3" fmla="*/ 7 h 94"/>
                    <a:gd name="T4" fmla="*/ 82 w 220"/>
                    <a:gd name="T5" fmla="*/ 41 h 94"/>
                    <a:gd name="T6" fmla="*/ 75 w 220"/>
                    <a:gd name="T7" fmla="*/ 60 h 94"/>
                    <a:gd name="T8" fmla="*/ 115 w 220"/>
                    <a:gd name="T9" fmla="*/ 77 h 94"/>
                    <a:gd name="T10" fmla="*/ 219 w 220"/>
                    <a:gd name="T11" fmla="*/ 77 h 94"/>
                    <a:gd name="T12" fmla="*/ 106 w 220"/>
                    <a:gd name="T13" fmla="*/ 93 h 94"/>
                    <a:gd name="T14" fmla="*/ 75 w 220"/>
                    <a:gd name="T15" fmla="*/ 60 h 94"/>
                    <a:gd name="T16" fmla="*/ 46 w 220"/>
                    <a:gd name="T17" fmla="*/ 54 h 94"/>
                    <a:gd name="T18" fmla="*/ 0 w 220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0" h="94">
                      <a:moveTo>
                        <a:pt x="0" y="0"/>
                      </a:moveTo>
                      <a:lnTo>
                        <a:pt x="33" y="7"/>
                      </a:lnTo>
                      <a:lnTo>
                        <a:pt x="82" y="41"/>
                      </a:lnTo>
                      <a:lnTo>
                        <a:pt x="75" y="60"/>
                      </a:lnTo>
                      <a:lnTo>
                        <a:pt x="115" y="77"/>
                      </a:lnTo>
                      <a:lnTo>
                        <a:pt x="219" y="77"/>
                      </a:lnTo>
                      <a:lnTo>
                        <a:pt x="106" y="93"/>
                      </a:lnTo>
                      <a:lnTo>
                        <a:pt x="75" y="60"/>
                      </a:lnTo>
                      <a:lnTo>
                        <a:pt x="46" y="5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98" name="Freeform 26">
                  <a:extLst>
                    <a:ext uri="{FF2B5EF4-FFF2-40B4-BE49-F238E27FC236}">
                      <a16:creationId xmlns:a16="http://schemas.microsoft.com/office/drawing/2014/main" id="{7D8CDDDE-D372-CA4C-810F-0998F3CB54D9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3098" y="1255"/>
                  <a:ext cx="236" cy="221"/>
                </a:xfrm>
                <a:custGeom>
                  <a:avLst/>
                  <a:gdLst>
                    <a:gd name="T0" fmla="*/ 190 w 236"/>
                    <a:gd name="T1" fmla="*/ 216 h 221"/>
                    <a:gd name="T2" fmla="*/ 179 w 236"/>
                    <a:gd name="T3" fmla="*/ 212 h 221"/>
                    <a:gd name="T4" fmla="*/ 154 w 236"/>
                    <a:gd name="T5" fmla="*/ 187 h 221"/>
                    <a:gd name="T6" fmla="*/ 130 w 236"/>
                    <a:gd name="T7" fmla="*/ 182 h 221"/>
                    <a:gd name="T8" fmla="*/ 124 w 236"/>
                    <a:gd name="T9" fmla="*/ 167 h 221"/>
                    <a:gd name="T10" fmla="*/ 110 w 236"/>
                    <a:gd name="T11" fmla="*/ 155 h 221"/>
                    <a:gd name="T12" fmla="*/ 87 w 236"/>
                    <a:gd name="T13" fmla="*/ 155 h 221"/>
                    <a:gd name="T14" fmla="*/ 62 w 236"/>
                    <a:gd name="T15" fmla="*/ 165 h 221"/>
                    <a:gd name="T16" fmla="*/ 40 w 236"/>
                    <a:gd name="T17" fmla="*/ 169 h 221"/>
                    <a:gd name="T18" fmla="*/ 15 w 236"/>
                    <a:gd name="T19" fmla="*/ 169 h 221"/>
                    <a:gd name="T20" fmla="*/ 14 w 236"/>
                    <a:gd name="T21" fmla="*/ 152 h 221"/>
                    <a:gd name="T22" fmla="*/ 5 w 236"/>
                    <a:gd name="T23" fmla="*/ 127 h 221"/>
                    <a:gd name="T24" fmla="*/ 3 w 236"/>
                    <a:gd name="T25" fmla="*/ 114 h 221"/>
                    <a:gd name="T26" fmla="*/ 3 w 236"/>
                    <a:gd name="T27" fmla="*/ 79 h 221"/>
                    <a:gd name="T28" fmla="*/ 44 w 236"/>
                    <a:gd name="T29" fmla="*/ 60 h 221"/>
                    <a:gd name="T30" fmla="*/ 48 w 236"/>
                    <a:gd name="T31" fmla="*/ 41 h 221"/>
                    <a:gd name="T32" fmla="*/ 57 w 236"/>
                    <a:gd name="T33" fmla="*/ 43 h 221"/>
                    <a:gd name="T34" fmla="*/ 77 w 236"/>
                    <a:gd name="T35" fmla="*/ 22 h 221"/>
                    <a:gd name="T36" fmla="*/ 98 w 236"/>
                    <a:gd name="T37" fmla="*/ 25 h 221"/>
                    <a:gd name="T38" fmla="*/ 113 w 236"/>
                    <a:gd name="T39" fmla="*/ 10 h 221"/>
                    <a:gd name="T40" fmla="*/ 125 w 236"/>
                    <a:gd name="T41" fmla="*/ 8 h 221"/>
                    <a:gd name="T42" fmla="*/ 145 w 236"/>
                    <a:gd name="T43" fmla="*/ 34 h 221"/>
                    <a:gd name="T44" fmla="*/ 163 w 236"/>
                    <a:gd name="T45" fmla="*/ 43 h 221"/>
                    <a:gd name="T46" fmla="*/ 165 w 236"/>
                    <a:gd name="T47" fmla="*/ 16 h 221"/>
                    <a:gd name="T48" fmla="*/ 172 w 236"/>
                    <a:gd name="T49" fmla="*/ 0 h 221"/>
                    <a:gd name="T50" fmla="*/ 185 w 236"/>
                    <a:gd name="T51" fmla="*/ 22 h 221"/>
                    <a:gd name="T52" fmla="*/ 196 w 236"/>
                    <a:gd name="T53" fmla="*/ 60 h 221"/>
                    <a:gd name="T54" fmla="*/ 219 w 236"/>
                    <a:gd name="T55" fmla="*/ 83 h 221"/>
                    <a:gd name="T56" fmla="*/ 232 w 236"/>
                    <a:gd name="T57" fmla="*/ 101 h 221"/>
                    <a:gd name="T58" fmla="*/ 235 w 236"/>
                    <a:gd name="T59" fmla="*/ 133 h 221"/>
                    <a:gd name="T60" fmla="*/ 221 w 236"/>
                    <a:gd name="T61" fmla="*/ 169 h 221"/>
                    <a:gd name="T62" fmla="*/ 217 w 236"/>
                    <a:gd name="T63" fmla="*/ 202 h 221"/>
                    <a:gd name="T64" fmla="*/ 196 w 236"/>
                    <a:gd name="T65" fmla="*/ 215 h 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36" h="221">
                      <a:moveTo>
                        <a:pt x="196" y="215"/>
                      </a:moveTo>
                      <a:lnTo>
                        <a:pt x="190" y="216"/>
                      </a:lnTo>
                      <a:lnTo>
                        <a:pt x="185" y="220"/>
                      </a:lnTo>
                      <a:lnTo>
                        <a:pt x="179" y="212"/>
                      </a:lnTo>
                      <a:lnTo>
                        <a:pt x="158" y="202"/>
                      </a:lnTo>
                      <a:lnTo>
                        <a:pt x="154" y="187"/>
                      </a:lnTo>
                      <a:lnTo>
                        <a:pt x="147" y="182"/>
                      </a:lnTo>
                      <a:lnTo>
                        <a:pt x="130" y="182"/>
                      </a:lnTo>
                      <a:lnTo>
                        <a:pt x="130" y="170"/>
                      </a:lnTo>
                      <a:lnTo>
                        <a:pt x="124" y="167"/>
                      </a:lnTo>
                      <a:lnTo>
                        <a:pt x="123" y="157"/>
                      </a:lnTo>
                      <a:lnTo>
                        <a:pt x="110" y="155"/>
                      </a:lnTo>
                      <a:lnTo>
                        <a:pt x="98" y="152"/>
                      </a:lnTo>
                      <a:lnTo>
                        <a:pt x="87" y="155"/>
                      </a:lnTo>
                      <a:lnTo>
                        <a:pt x="87" y="157"/>
                      </a:lnTo>
                      <a:lnTo>
                        <a:pt x="62" y="165"/>
                      </a:lnTo>
                      <a:lnTo>
                        <a:pt x="62" y="169"/>
                      </a:lnTo>
                      <a:lnTo>
                        <a:pt x="40" y="169"/>
                      </a:lnTo>
                      <a:lnTo>
                        <a:pt x="28" y="176"/>
                      </a:lnTo>
                      <a:lnTo>
                        <a:pt x="15" y="169"/>
                      </a:lnTo>
                      <a:lnTo>
                        <a:pt x="14" y="167"/>
                      </a:lnTo>
                      <a:lnTo>
                        <a:pt x="14" y="152"/>
                      </a:lnTo>
                      <a:lnTo>
                        <a:pt x="10" y="139"/>
                      </a:lnTo>
                      <a:lnTo>
                        <a:pt x="5" y="127"/>
                      </a:lnTo>
                      <a:lnTo>
                        <a:pt x="8" y="118"/>
                      </a:lnTo>
                      <a:lnTo>
                        <a:pt x="3" y="114"/>
                      </a:lnTo>
                      <a:lnTo>
                        <a:pt x="0" y="93"/>
                      </a:lnTo>
                      <a:lnTo>
                        <a:pt x="3" y="79"/>
                      </a:lnTo>
                      <a:lnTo>
                        <a:pt x="16" y="68"/>
                      </a:lnTo>
                      <a:lnTo>
                        <a:pt x="44" y="60"/>
                      </a:lnTo>
                      <a:lnTo>
                        <a:pt x="51" y="51"/>
                      </a:lnTo>
                      <a:lnTo>
                        <a:pt x="48" y="41"/>
                      </a:lnTo>
                      <a:lnTo>
                        <a:pt x="55" y="38"/>
                      </a:lnTo>
                      <a:lnTo>
                        <a:pt x="57" y="43"/>
                      </a:lnTo>
                      <a:lnTo>
                        <a:pt x="60" y="35"/>
                      </a:lnTo>
                      <a:lnTo>
                        <a:pt x="77" y="22"/>
                      </a:lnTo>
                      <a:lnTo>
                        <a:pt x="87" y="28"/>
                      </a:lnTo>
                      <a:lnTo>
                        <a:pt x="98" y="25"/>
                      </a:lnTo>
                      <a:lnTo>
                        <a:pt x="102" y="13"/>
                      </a:lnTo>
                      <a:lnTo>
                        <a:pt x="113" y="10"/>
                      </a:lnTo>
                      <a:lnTo>
                        <a:pt x="110" y="2"/>
                      </a:lnTo>
                      <a:lnTo>
                        <a:pt x="125" y="8"/>
                      </a:lnTo>
                      <a:lnTo>
                        <a:pt x="138" y="5"/>
                      </a:lnTo>
                      <a:lnTo>
                        <a:pt x="145" y="34"/>
                      </a:lnTo>
                      <a:lnTo>
                        <a:pt x="154" y="43"/>
                      </a:lnTo>
                      <a:lnTo>
                        <a:pt x="163" y="43"/>
                      </a:lnTo>
                      <a:lnTo>
                        <a:pt x="167" y="25"/>
                      </a:lnTo>
                      <a:lnTo>
                        <a:pt x="165" y="16"/>
                      </a:lnTo>
                      <a:lnTo>
                        <a:pt x="167" y="2"/>
                      </a:lnTo>
                      <a:lnTo>
                        <a:pt x="172" y="0"/>
                      </a:lnTo>
                      <a:lnTo>
                        <a:pt x="179" y="18"/>
                      </a:lnTo>
                      <a:lnTo>
                        <a:pt x="185" y="22"/>
                      </a:lnTo>
                      <a:lnTo>
                        <a:pt x="189" y="38"/>
                      </a:lnTo>
                      <a:lnTo>
                        <a:pt x="196" y="60"/>
                      </a:lnTo>
                      <a:lnTo>
                        <a:pt x="206" y="66"/>
                      </a:lnTo>
                      <a:lnTo>
                        <a:pt x="219" y="83"/>
                      </a:lnTo>
                      <a:lnTo>
                        <a:pt x="221" y="91"/>
                      </a:lnTo>
                      <a:lnTo>
                        <a:pt x="232" y="101"/>
                      </a:lnTo>
                      <a:lnTo>
                        <a:pt x="235" y="119"/>
                      </a:lnTo>
                      <a:lnTo>
                        <a:pt x="235" y="133"/>
                      </a:lnTo>
                      <a:lnTo>
                        <a:pt x="232" y="155"/>
                      </a:lnTo>
                      <a:lnTo>
                        <a:pt x="221" y="169"/>
                      </a:lnTo>
                      <a:lnTo>
                        <a:pt x="217" y="187"/>
                      </a:lnTo>
                      <a:lnTo>
                        <a:pt x="217" y="202"/>
                      </a:lnTo>
                      <a:lnTo>
                        <a:pt x="206" y="205"/>
                      </a:lnTo>
                      <a:lnTo>
                        <a:pt x="196" y="215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99" name="Freeform 27">
                  <a:extLst>
                    <a:ext uri="{FF2B5EF4-FFF2-40B4-BE49-F238E27FC236}">
                      <a16:creationId xmlns:a16="http://schemas.microsoft.com/office/drawing/2014/main" id="{E1EDE981-9EF5-7949-B591-40D2BB61A6CC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3286" y="1488"/>
                  <a:ext cx="18" cy="27"/>
                </a:xfrm>
                <a:custGeom>
                  <a:avLst/>
                  <a:gdLst>
                    <a:gd name="T0" fmla="*/ 9 w 18"/>
                    <a:gd name="T1" fmla="*/ 23 h 27"/>
                    <a:gd name="T2" fmla="*/ 3 w 18"/>
                    <a:gd name="T3" fmla="*/ 19 h 27"/>
                    <a:gd name="T4" fmla="*/ 3 w 18"/>
                    <a:gd name="T5" fmla="*/ 15 h 27"/>
                    <a:gd name="T6" fmla="*/ 3 w 18"/>
                    <a:gd name="T7" fmla="*/ 11 h 27"/>
                    <a:gd name="T8" fmla="*/ 2 w 18"/>
                    <a:gd name="T9" fmla="*/ 7 h 27"/>
                    <a:gd name="T10" fmla="*/ 0 w 18"/>
                    <a:gd name="T11" fmla="*/ 0 h 27"/>
                    <a:gd name="T12" fmla="*/ 3 w 18"/>
                    <a:gd name="T13" fmla="*/ 0 h 27"/>
                    <a:gd name="T14" fmla="*/ 9 w 18"/>
                    <a:gd name="T15" fmla="*/ 4 h 27"/>
                    <a:gd name="T16" fmla="*/ 12 w 18"/>
                    <a:gd name="T17" fmla="*/ 3 h 27"/>
                    <a:gd name="T18" fmla="*/ 13 w 18"/>
                    <a:gd name="T19" fmla="*/ 3 h 27"/>
                    <a:gd name="T20" fmla="*/ 17 w 18"/>
                    <a:gd name="T21" fmla="*/ 0 h 27"/>
                    <a:gd name="T22" fmla="*/ 17 w 18"/>
                    <a:gd name="T23" fmla="*/ 11 h 27"/>
                    <a:gd name="T24" fmla="*/ 15 w 18"/>
                    <a:gd name="T25" fmla="*/ 15 h 27"/>
                    <a:gd name="T26" fmla="*/ 13 w 18"/>
                    <a:gd name="T27" fmla="*/ 19 h 27"/>
                    <a:gd name="T28" fmla="*/ 13 w 18"/>
                    <a:gd name="T29" fmla="*/ 22 h 27"/>
                    <a:gd name="T30" fmla="*/ 12 w 18"/>
                    <a:gd name="T31" fmla="*/ 23 h 27"/>
                    <a:gd name="T32" fmla="*/ 12 w 18"/>
                    <a:gd name="T33" fmla="*/ 26 h 27"/>
                    <a:gd name="T34" fmla="*/ 9 w 18"/>
                    <a:gd name="T35" fmla="*/ 23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8" h="27">
                      <a:moveTo>
                        <a:pt x="9" y="23"/>
                      </a:moveTo>
                      <a:lnTo>
                        <a:pt x="3" y="19"/>
                      </a:lnTo>
                      <a:lnTo>
                        <a:pt x="3" y="15"/>
                      </a:lnTo>
                      <a:lnTo>
                        <a:pt x="3" y="11"/>
                      </a:lnTo>
                      <a:lnTo>
                        <a:pt x="2" y="7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9" y="4"/>
                      </a:lnTo>
                      <a:lnTo>
                        <a:pt x="12" y="3"/>
                      </a:lnTo>
                      <a:lnTo>
                        <a:pt x="13" y="3"/>
                      </a:lnTo>
                      <a:lnTo>
                        <a:pt x="17" y="0"/>
                      </a:lnTo>
                      <a:lnTo>
                        <a:pt x="17" y="11"/>
                      </a:lnTo>
                      <a:lnTo>
                        <a:pt x="15" y="15"/>
                      </a:lnTo>
                      <a:lnTo>
                        <a:pt x="13" y="19"/>
                      </a:lnTo>
                      <a:lnTo>
                        <a:pt x="13" y="22"/>
                      </a:lnTo>
                      <a:lnTo>
                        <a:pt x="12" y="23"/>
                      </a:lnTo>
                      <a:lnTo>
                        <a:pt x="12" y="26"/>
                      </a:lnTo>
                      <a:lnTo>
                        <a:pt x="9" y="23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00" name="Freeform 28">
                  <a:extLst>
                    <a:ext uri="{FF2B5EF4-FFF2-40B4-BE49-F238E27FC236}">
                      <a16:creationId xmlns:a16="http://schemas.microsoft.com/office/drawing/2014/main" id="{92042BDF-8D76-7C42-9AA0-C386B4A15FD3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2463" y="1235"/>
                  <a:ext cx="26" cy="106"/>
                </a:xfrm>
                <a:custGeom>
                  <a:avLst/>
                  <a:gdLst>
                    <a:gd name="T0" fmla="*/ 3 w 26"/>
                    <a:gd name="T1" fmla="*/ 37 h 106"/>
                    <a:gd name="T2" fmla="*/ 13 w 26"/>
                    <a:gd name="T3" fmla="*/ 28 h 106"/>
                    <a:gd name="T4" fmla="*/ 20 w 26"/>
                    <a:gd name="T5" fmla="*/ 0 h 106"/>
                    <a:gd name="T6" fmla="*/ 25 w 26"/>
                    <a:gd name="T7" fmla="*/ 42 h 106"/>
                    <a:gd name="T8" fmla="*/ 17 w 26"/>
                    <a:gd name="T9" fmla="*/ 94 h 106"/>
                    <a:gd name="T10" fmla="*/ 0 w 26"/>
                    <a:gd name="T11" fmla="*/ 105 h 106"/>
                    <a:gd name="T12" fmla="*/ 0 w 26"/>
                    <a:gd name="T13" fmla="*/ 80 h 106"/>
                    <a:gd name="T14" fmla="*/ 5 w 26"/>
                    <a:gd name="T15" fmla="*/ 64 h 106"/>
                    <a:gd name="T16" fmla="*/ 3 w 26"/>
                    <a:gd name="T17" fmla="*/ 37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06">
                      <a:moveTo>
                        <a:pt x="3" y="37"/>
                      </a:moveTo>
                      <a:lnTo>
                        <a:pt x="13" y="28"/>
                      </a:lnTo>
                      <a:lnTo>
                        <a:pt x="20" y="0"/>
                      </a:lnTo>
                      <a:lnTo>
                        <a:pt x="25" y="42"/>
                      </a:lnTo>
                      <a:lnTo>
                        <a:pt x="17" y="94"/>
                      </a:lnTo>
                      <a:lnTo>
                        <a:pt x="0" y="105"/>
                      </a:lnTo>
                      <a:lnTo>
                        <a:pt x="0" y="80"/>
                      </a:lnTo>
                      <a:lnTo>
                        <a:pt x="5" y="64"/>
                      </a:lnTo>
                      <a:lnTo>
                        <a:pt x="3" y="37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3104" name="Rectangle 32">
            <a:extLst>
              <a:ext uri="{FF2B5EF4-FFF2-40B4-BE49-F238E27FC236}">
                <a16:creationId xmlns:a16="http://schemas.microsoft.com/office/drawing/2014/main" id="{D5CFF370-93F4-F94B-B29D-A448F95A2C11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429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105" name="Rectangle 33">
            <a:extLst>
              <a:ext uri="{FF2B5EF4-FFF2-40B4-BE49-F238E27FC236}">
                <a16:creationId xmlns:a16="http://schemas.microsoft.com/office/drawing/2014/main" id="{5DE89038-C192-AB49-A9E7-F99DCF3FA00F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648200"/>
            <a:ext cx="6400800" cy="1752600"/>
          </a:xfrm>
        </p:spPr>
        <p:txBody>
          <a:bodyPr anchor="ctr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3106" name="Rectangle 34">
            <a:extLst>
              <a:ext uri="{FF2B5EF4-FFF2-40B4-BE49-F238E27FC236}">
                <a16:creationId xmlns:a16="http://schemas.microsoft.com/office/drawing/2014/main" id="{97ED13A6-7EDF-924B-AFDC-DCA314C4A985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i="0"/>
            </a:lvl1pPr>
          </a:lstStyle>
          <a:p>
            <a:r>
              <a:rPr lang="en-US" altLang="en-US" dirty="0"/>
              <a:t>Keith D. Koper</a:t>
            </a:r>
          </a:p>
        </p:txBody>
      </p:sp>
      <p:sp>
        <p:nvSpPr>
          <p:cNvPr id="3107" name="Rectangle 35">
            <a:extLst>
              <a:ext uri="{FF2B5EF4-FFF2-40B4-BE49-F238E27FC236}">
                <a16:creationId xmlns:a16="http://schemas.microsoft.com/office/drawing/2014/main" id="{A5E00AE0-709F-D04C-B3D0-4E3F3C3F0B2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i="0" dirty="0">
              <a:solidFill>
                <a:schemeClr val="tx1"/>
              </a:solidFill>
            </a:endParaRPr>
          </a:p>
        </p:txBody>
      </p:sp>
      <p:sp>
        <p:nvSpPr>
          <p:cNvPr id="3108" name="Rectangle 36">
            <a:extLst>
              <a:ext uri="{FF2B5EF4-FFF2-40B4-BE49-F238E27FC236}">
                <a16:creationId xmlns:a16="http://schemas.microsoft.com/office/drawing/2014/main" id="{650EC1B1-8277-1343-A811-96A455158D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     </a:t>
            </a:r>
            <a:fld id="{66D34581-4DAD-0344-93FB-CFBF3631BE2A}" type="slidenum">
              <a:rPr lang="en-US" altLang="en-US">
                <a:solidFill>
                  <a:schemeClr val="tx2"/>
                </a:solidFill>
              </a:rPr>
              <a:pPr/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6D1B4-BB20-704D-8E34-0D07E828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0BB3F-B329-7F4A-B200-AE4EA5936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46B71-D905-894F-8D7F-51CF5A9A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Keith D. Koper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6F4AF-A503-8243-B7F2-FBC260C6D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i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81308-BB52-834F-9E98-507B7A77F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0737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A862B2-EF85-A64C-9B40-71CD88DEE4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28575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260C65-B195-414C-A98E-B3DA8A8F50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28575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89BCB-BFD6-3E4F-9548-7032C8DCC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Keith D. Koper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68B9C-50C0-8446-B914-B957E1D25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i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632EE-3BEF-A242-B83B-C0AB0C739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1441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386A1-FFF5-1D48-9034-33910B3F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575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1C473-0583-DC41-A419-2639D672D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65735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E545D7-EEBE-AC4C-A98B-DA05ABEA1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8200" y="165735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B2750-9249-E94B-B5B9-41642F0AD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Keith D. Koper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67B50-EBBB-4D48-84BD-FC8870B91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i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3A626-176D-4042-9A3E-03AE4682C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992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20576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AE949-4841-C241-93C1-227A8B128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C73-5C67-2844-90B5-C10E3B8DD7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FC0D9-766C-DD4B-8358-F6D3EA84B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Keith D. Koper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78A21-8D26-B84D-B350-EC67D546F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i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EEB33-FB6C-C74C-8374-10907283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06734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386FB-9BAE-3C41-A944-16B634F2F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5F17F-4B21-234E-9F77-7425894E5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EE0FB-D0E3-5040-93C4-650DB51B5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Keith D. Koper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D6DD6-B0AF-6547-9CC1-A9FD7F110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i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F4078-BD67-874E-B9BC-574B2DBBF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7593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2C29D-941D-FB4D-9260-1B7988BB6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18C05-C69D-734D-9C0E-129C155BF4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65735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4F1CAA-572F-F94F-AADE-67EBEC621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5735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38CFD-1917-6345-86BB-48FF23090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Keith D. Koper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F6496D-60DD-0440-8EE9-DE0FAEF7C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i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A4EDBC-F09D-FB43-BCAB-8D12975D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4464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29F0E-3824-0640-947F-6B7C1B76C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82DE80-940F-E145-A085-147D7DBEF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070EE5-6A5A-F14E-A458-895AF9F0A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C341A1-D11B-D04C-AF2E-55ECE4B74D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7B64BA-6496-1241-A7AF-26A00825A3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D23DE5-9A56-D040-BA14-0BD110158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Keith D. Koper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3E9710-F915-A24C-9F66-0C5971B11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i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444E54-9A04-F24C-ABE8-BB7218164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5496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C1C8E-15D9-814B-8690-3085A03FE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B21F5C-40D9-D04C-9518-66EBB12CE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Keith D. Koper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65101D-CF50-9A4C-8214-9F8AF2A9F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i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8DB37E-1C7A-5F4E-A595-6721E8651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0618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8BBCDC-06D5-514F-A9CF-71F6991EF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Keith D. Koper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1B2219-92CE-AD45-A812-9035B2B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i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0E6DB-AB37-3445-94B7-18B90F8E9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9269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49277-DE43-E241-8ED5-320E4C4D3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5ECAA-5786-444F-9D27-5E20DDA37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5EE95-3B0B-EA40-8741-7D2A99B18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5E3ABC-1744-274D-B7EC-00CC50305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Keith D. Koper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BA22C-7FEE-CB47-8F99-4C4EAF2E4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i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265386-845A-5840-990D-4CE15326C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5304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D7954-F6D1-854B-8198-586F53783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51AB25-F1AB-C747-A36E-D7DD526ACB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61A48E-EF51-804A-B810-1AFFEF947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608C38-FA9B-8442-B8F4-E11AB6DE4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Keith D. Koper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C0C7B-9ABC-4D40-B3DB-E7A8C7292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i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45F51-3D2A-1E4F-873F-2DC87C957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1470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hlink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3" name="Group 29">
            <a:extLst>
              <a:ext uri="{FF2B5EF4-FFF2-40B4-BE49-F238E27FC236}">
                <a16:creationId xmlns:a16="http://schemas.microsoft.com/office/drawing/2014/main" id="{FD7463CC-B8EA-3145-8874-D88444A33F0E}"/>
              </a:ext>
            </a:extLst>
          </p:cNvPr>
          <p:cNvGrpSpPr>
            <a:grpSpLocks/>
          </p:cNvGrpSpPr>
          <p:nvPr/>
        </p:nvGrpSpPr>
        <p:grpSpPr bwMode="auto">
          <a:xfrm>
            <a:off x="0" y="4367213"/>
            <a:ext cx="9131300" cy="2478087"/>
            <a:chOff x="0" y="2751"/>
            <a:chExt cx="5752" cy="1561"/>
          </a:xfrm>
        </p:grpSpPr>
        <p:sp>
          <p:nvSpPr>
            <p:cNvPr id="1026" name="Rectangle 2">
              <a:extLst>
                <a:ext uri="{FF2B5EF4-FFF2-40B4-BE49-F238E27FC236}">
                  <a16:creationId xmlns:a16="http://schemas.microsoft.com/office/drawing/2014/main" id="{AF6CB4C5-E0FA-574E-A05C-3BF7F817308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4080"/>
              <a:ext cx="5752" cy="23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1052" name="Group 28">
              <a:extLst>
                <a:ext uri="{FF2B5EF4-FFF2-40B4-BE49-F238E27FC236}">
                  <a16:creationId xmlns:a16="http://schemas.microsoft.com/office/drawing/2014/main" id="{4A44DB92-F8BF-AD46-98AD-4D429548D8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58" y="2751"/>
              <a:ext cx="1190" cy="1426"/>
              <a:chOff x="4458" y="2751"/>
              <a:chExt cx="1190" cy="1426"/>
            </a:xfrm>
          </p:grpSpPr>
          <p:sp>
            <p:nvSpPr>
              <p:cNvPr id="1027" name="Freeform 3">
                <a:extLst>
                  <a:ext uri="{FF2B5EF4-FFF2-40B4-BE49-F238E27FC236}">
                    <a16:creationId xmlns:a16="http://schemas.microsoft.com/office/drawing/2014/main" id="{9D899943-9C20-EA43-927E-A5DB9042215F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4614" y="2790"/>
                <a:ext cx="1034" cy="1273"/>
              </a:xfrm>
              <a:custGeom>
                <a:avLst/>
                <a:gdLst>
                  <a:gd name="T0" fmla="*/ 646 w 1034"/>
                  <a:gd name="T1" fmla="*/ 23 h 1273"/>
                  <a:gd name="T2" fmla="*/ 765 w 1034"/>
                  <a:gd name="T3" fmla="*/ 92 h 1273"/>
                  <a:gd name="T4" fmla="*/ 866 w 1034"/>
                  <a:gd name="T5" fmla="*/ 184 h 1273"/>
                  <a:gd name="T6" fmla="*/ 944 w 1034"/>
                  <a:gd name="T7" fmla="*/ 294 h 1273"/>
                  <a:gd name="T8" fmla="*/ 1000 w 1034"/>
                  <a:gd name="T9" fmla="*/ 417 h 1273"/>
                  <a:gd name="T10" fmla="*/ 1030 w 1034"/>
                  <a:gd name="T11" fmla="*/ 550 h 1273"/>
                  <a:gd name="T12" fmla="*/ 1030 w 1034"/>
                  <a:gd name="T13" fmla="*/ 688 h 1273"/>
                  <a:gd name="T14" fmla="*/ 1000 w 1034"/>
                  <a:gd name="T15" fmla="*/ 821 h 1273"/>
                  <a:gd name="T16" fmla="*/ 944 w 1034"/>
                  <a:gd name="T17" fmla="*/ 944 h 1273"/>
                  <a:gd name="T18" fmla="*/ 866 w 1034"/>
                  <a:gd name="T19" fmla="*/ 1055 h 1273"/>
                  <a:gd name="T20" fmla="*/ 765 w 1034"/>
                  <a:gd name="T21" fmla="*/ 1148 h 1273"/>
                  <a:gd name="T22" fmla="*/ 646 w 1034"/>
                  <a:gd name="T23" fmla="*/ 1215 h 1273"/>
                  <a:gd name="T24" fmla="*/ 517 w 1034"/>
                  <a:gd name="T25" fmla="*/ 1257 h 1273"/>
                  <a:gd name="T26" fmla="*/ 382 w 1034"/>
                  <a:gd name="T27" fmla="*/ 1272 h 1273"/>
                  <a:gd name="T28" fmla="*/ 246 w 1034"/>
                  <a:gd name="T29" fmla="*/ 1257 h 1273"/>
                  <a:gd name="T30" fmla="*/ 118 w 1034"/>
                  <a:gd name="T31" fmla="*/ 1215 h 1273"/>
                  <a:gd name="T32" fmla="*/ 0 w 1034"/>
                  <a:gd name="T33" fmla="*/ 1148 h 1273"/>
                  <a:gd name="T34" fmla="*/ 89 w 1034"/>
                  <a:gd name="T35" fmla="*/ 1129 h 1273"/>
                  <a:gd name="T36" fmla="*/ 201 w 1034"/>
                  <a:gd name="T37" fmla="*/ 1179 h 1273"/>
                  <a:gd name="T38" fmla="*/ 320 w 1034"/>
                  <a:gd name="T39" fmla="*/ 1204 h 1273"/>
                  <a:gd name="T40" fmla="*/ 443 w 1034"/>
                  <a:gd name="T41" fmla="*/ 1204 h 1273"/>
                  <a:gd name="T42" fmla="*/ 563 w 1034"/>
                  <a:gd name="T43" fmla="*/ 1179 h 1273"/>
                  <a:gd name="T44" fmla="*/ 675 w 1034"/>
                  <a:gd name="T45" fmla="*/ 1129 h 1273"/>
                  <a:gd name="T46" fmla="*/ 775 w 1034"/>
                  <a:gd name="T47" fmla="*/ 1057 h 1273"/>
                  <a:gd name="T48" fmla="*/ 857 w 1034"/>
                  <a:gd name="T49" fmla="*/ 965 h 1273"/>
                  <a:gd name="T50" fmla="*/ 919 w 1034"/>
                  <a:gd name="T51" fmla="*/ 858 h 1273"/>
                  <a:gd name="T52" fmla="*/ 956 w 1034"/>
                  <a:gd name="T53" fmla="*/ 742 h 1273"/>
                  <a:gd name="T54" fmla="*/ 969 w 1034"/>
                  <a:gd name="T55" fmla="*/ 619 h 1273"/>
                  <a:gd name="T56" fmla="*/ 956 w 1034"/>
                  <a:gd name="T57" fmla="*/ 496 h 1273"/>
                  <a:gd name="T58" fmla="*/ 919 w 1034"/>
                  <a:gd name="T59" fmla="*/ 381 h 1273"/>
                  <a:gd name="T60" fmla="*/ 857 w 1034"/>
                  <a:gd name="T61" fmla="*/ 273 h 1273"/>
                  <a:gd name="T62" fmla="*/ 775 w 1034"/>
                  <a:gd name="T63" fmla="*/ 182 h 1273"/>
                  <a:gd name="T64" fmla="*/ 675 w 1034"/>
                  <a:gd name="T65" fmla="*/ 110 h 1273"/>
                  <a:gd name="T66" fmla="*/ 563 w 1034"/>
                  <a:gd name="T67" fmla="*/ 61 h 1273"/>
                  <a:gd name="T68" fmla="*/ 582 w 1034"/>
                  <a:gd name="T69" fmla="*/ 0 h 1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34" h="1273">
                    <a:moveTo>
                      <a:pt x="582" y="0"/>
                    </a:moveTo>
                    <a:lnTo>
                      <a:pt x="646" y="23"/>
                    </a:lnTo>
                    <a:lnTo>
                      <a:pt x="707" y="56"/>
                    </a:lnTo>
                    <a:lnTo>
                      <a:pt x="765" y="92"/>
                    </a:lnTo>
                    <a:lnTo>
                      <a:pt x="818" y="134"/>
                    </a:lnTo>
                    <a:lnTo>
                      <a:pt x="866" y="184"/>
                    </a:lnTo>
                    <a:lnTo>
                      <a:pt x="908" y="237"/>
                    </a:lnTo>
                    <a:lnTo>
                      <a:pt x="944" y="294"/>
                    </a:lnTo>
                    <a:lnTo>
                      <a:pt x="977" y="353"/>
                    </a:lnTo>
                    <a:lnTo>
                      <a:pt x="1000" y="417"/>
                    </a:lnTo>
                    <a:lnTo>
                      <a:pt x="1018" y="483"/>
                    </a:lnTo>
                    <a:lnTo>
                      <a:pt x="1030" y="550"/>
                    </a:lnTo>
                    <a:lnTo>
                      <a:pt x="1033" y="619"/>
                    </a:lnTo>
                    <a:lnTo>
                      <a:pt x="1030" y="688"/>
                    </a:lnTo>
                    <a:lnTo>
                      <a:pt x="1018" y="756"/>
                    </a:lnTo>
                    <a:lnTo>
                      <a:pt x="1000" y="821"/>
                    </a:lnTo>
                    <a:lnTo>
                      <a:pt x="977" y="884"/>
                    </a:lnTo>
                    <a:lnTo>
                      <a:pt x="944" y="944"/>
                    </a:lnTo>
                    <a:lnTo>
                      <a:pt x="908" y="1003"/>
                    </a:lnTo>
                    <a:lnTo>
                      <a:pt x="866" y="1055"/>
                    </a:lnTo>
                    <a:lnTo>
                      <a:pt x="818" y="1105"/>
                    </a:lnTo>
                    <a:lnTo>
                      <a:pt x="765" y="1148"/>
                    </a:lnTo>
                    <a:lnTo>
                      <a:pt x="707" y="1183"/>
                    </a:lnTo>
                    <a:lnTo>
                      <a:pt x="646" y="1215"/>
                    </a:lnTo>
                    <a:lnTo>
                      <a:pt x="582" y="1239"/>
                    </a:lnTo>
                    <a:lnTo>
                      <a:pt x="517" y="1257"/>
                    </a:lnTo>
                    <a:lnTo>
                      <a:pt x="450" y="1269"/>
                    </a:lnTo>
                    <a:lnTo>
                      <a:pt x="382" y="1272"/>
                    </a:lnTo>
                    <a:lnTo>
                      <a:pt x="313" y="1269"/>
                    </a:lnTo>
                    <a:lnTo>
                      <a:pt x="246" y="1257"/>
                    </a:lnTo>
                    <a:lnTo>
                      <a:pt x="180" y="1239"/>
                    </a:lnTo>
                    <a:lnTo>
                      <a:pt x="118" y="1215"/>
                    </a:lnTo>
                    <a:lnTo>
                      <a:pt x="57" y="1183"/>
                    </a:lnTo>
                    <a:lnTo>
                      <a:pt x="0" y="1148"/>
                    </a:lnTo>
                    <a:lnTo>
                      <a:pt x="36" y="1095"/>
                    </a:lnTo>
                    <a:lnTo>
                      <a:pt x="89" y="1129"/>
                    </a:lnTo>
                    <a:lnTo>
                      <a:pt x="144" y="1156"/>
                    </a:lnTo>
                    <a:lnTo>
                      <a:pt x="201" y="1179"/>
                    </a:lnTo>
                    <a:lnTo>
                      <a:pt x="261" y="1195"/>
                    </a:lnTo>
                    <a:lnTo>
                      <a:pt x="320" y="1204"/>
                    </a:lnTo>
                    <a:lnTo>
                      <a:pt x="382" y="1208"/>
                    </a:lnTo>
                    <a:lnTo>
                      <a:pt x="443" y="1204"/>
                    </a:lnTo>
                    <a:lnTo>
                      <a:pt x="504" y="1195"/>
                    </a:lnTo>
                    <a:lnTo>
                      <a:pt x="563" y="1179"/>
                    </a:lnTo>
                    <a:lnTo>
                      <a:pt x="621" y="1156"/>
                    </a:lnTo>
                    <a:lnTo>
                      <a:pt x="675" y="1129"/>
                    </a:lnTo>
                    <a:lnTo>
                      <a:pt x="727" y="1095"/>
                    </a:lnTo>
                    <a:lnTo>
                      <a:pt x="775" y="1057"/>
                    </a:lnTo>
                    <a:lnTo>
                      <a:pt x="818" y="1013"/>
                    </a:lnTo>
                    <a:lnTo>
                      <a:pt x="857" y="965"/>
                    </a:lnTo>
                    <a:lnTo>
                      <a:pt x="890" y="913"/>
                    </a:lnTo>
                    <a:lnTo>
                      <a:pt x="919" y="858"/>
                    </a:lnTo>
                    <a:lnTo>
                      <a:pt x="941" y="802"/>
                    </a:lnTo>
                    <a:lnTo>
                      <a:pt x="956" y="742"/>
                    </a:lnTo>
                    <a:lnTo>
                      <a:pt x="965" y="680"/>
                    </a:lnTo>
                    <a:lnTo>
                      <a:pt x="969" y="619"/>
                    </a:lnTo>
                    <a:lnTo>
                      <a:pt x="965" y="557"/>
                    </a:lnTo>
                    <a:lnTo>
                      <a:pt x="956" y="496"/>
                    </a:lnTo>
                    <a:lnTo>
                      <a:pt x="941" y="437"/>
                    </a:lnTo>
                    <a:lnTo>
                      <a:pt x="919" y="381"/>
                    </a:lnTo>
                    <a:lnTo>
                      <a:pt x="890" y="325"/>
                    </a:lnTo>
                    <a:lnTo>
                      <a:pt x="857" y="273"/>
                    </a:lnTo>
                    <a:lnTo>
                      <a:pt x="818" y="225"/>
                    </a:lnTo>
                    <a:lnTo>
                      <a:pt x="775" y="182"/>
                    </a:lnTo>
                    <a:lnTo>
                      <a:pt x="727" y="144"/>
                    </a:lnTo>
                    <a:lnTo>
                      <a:pt x="675" y="110"/>
                    </a:lnTo>
                    <a:lnTo>
                      <a:pt x="621" y="81"/>
                    </a:lnTo>
                    <a:lnTo>
                      <a:pt x="563" y="61"/>
                    </a:lnTo>
                    <a:lnTo>
                      <a:pt x="565" y="56"/>
                    </a:lnTo>
                    <a:lnTo>
                      <a:pt x="582" y="0"/>
                    </a:lnTo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28" name="Line 4">
                <a:extLst>
                  <a:ext uri="{FF2B5EF4-FFF2-40B4-BE49-F238E27FC236}">
                    <a16:creationId xmlns:a16="http://schemas.microsoft.com/office/drawing/2014/main" id="{4758685D-6E69-F44D-A57E-FB548C1A7FF5}"/>
                  </a:ext>
                </a:extLst>
              </p:cNvPr>
              <p:cNvSpPr>
                <a:spLocks noChangeShapeType="1"/>
              </p:cNvSpPr>
              <p:nvPr/>
            </p:nvSpPr>
            <p:spPr bwMode="ltGray">
              <a:xfrm flipV="1">
                <a:off x="4639" y="3863"/>
                <a:ext cx="103" cy="186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29" name="Line 5">
                <a:extLst>
                  <a:ext uri="{FF2B5EF4-FFF2-40B4-BE49-F238E27FC236}">
                    <a16:creationId xmlns:a16="http://schemas.microsoft.com/office/drawing/2014/main" id="{77860987-0A0E-5E4A-89BF-98F52F93DFEA}"/>
                  </a:ext>
                </a:extLst>
              </p:cNvPr>
              <p:cNvSpPr>
                <a:spLocks noChangeShapeType="1"/>
              </p:cNvSpPr>
              <p:nvPr/>
            </p:nvSpPr>
            <p:spPr bwMode="ltGray">
              <a:xfrm flipV="1">
                <a:off x="5210" y="2874"/>
                <a:ext cx="36" cy="71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30" name="Line 6">
                <a:extLst>
                  <a:ext uri="{FF2B5EF4-FFF2-40B4-BE49-F238E27FC236}">
                    <a16:creationId xmlns:a16="http://schemas.microsoft.com/office/drawing/2014/main" id="{4C2CF97E-E56C-D547-8E48-F135AD75C262}"/>
                  </a:ext>
                </a:extLst>
              </p:cNvPr>
              <p:cNvSpPr>
                <a:spLocks noChangeShapeType="1"/>
              </p:cNvSpPr>
              <p:nvPr/>
            </p:nvSpPr>
            <p:spPr bwMode="ltGray">
              <a:xfrm flipV="1">
                <a:off x="5270" y="2751"/>
                <a:ext cx="36" cy="71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31" name="Freeform 7">
                <a:extLst>
                  <a:ext uri="{FF2B5EF4-FFF2-40B4-BE49-F238E27FC236}">
                    <a16:creationId xmlns:a16="http://schemas.microsoft.com/office/drawing/2014/main" id="{47DB4116-80EA-8546-9F56-2E5B2603DBCE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4753" y="4067"/>
                <a:ext cx="604" cy="110"/>
              </a:xfrm>
              <a:custGeom>
                <a:avLst/>
                <a:gdLst>
                  <a:gd name="T0" fmla="*/ 2 w 604"/>
                  <a:gd name="T1" fmla="*/ 70 h 110"/>
                  <a:gd name="T2" fmla="*/ 14 w 604"/>
                  <a:gd name="T3" fmla="*/ 57 h 110"/>
                  <a:gd name="T4" fmla="*/ 31 w 604"/>
                  <a:gd name="T5" fmla="*/ 46 h 110"/>
                  <a:gd name="T6" fmla="*/ 63 w 604"/>
                  <a:gd name="T7" fmla="*/ 30 h 110"/>
                  <a:gd name="T8" fmla="*/ 100 w 604"/>
                  <a:gd name="T9" fmla="*/ 21 h 110"/>
                  <a:gd name="T10" fmla="*/ 134 w 604"/>
                  <a:gd name="T11" fmla="*/ 13 h 110"/>
                  <a:gd name="T12" fmla="*/ 181 w 604"/>
                  <a:gd name="T13" fmla="*/ 6 h 110"/>
                  <a:gd name="T14" fmla="*/ 225 w 604"/>
                  <a:gd name="T15" fmla="*/ 2 h 110"/>
                  <a:gd name="T16" fmla="*/ 277 w 604"/>
                  <a:gd name="T17" fmla="*/ 0 h 110"/>
                  <a:gd name="T18" fmla="*/ 340 w 604"/>
                  <a:gd name="T19" fmla="*/ 0 h 110"/>
                  <a:gd name="T20" fmla="*/ 407 w 604"/>
                  <a:gd name="T21" fmla="*/ 4 h 110"/>
                  <a:gd name="T22" fmla="*/ 453 w 604"/>
                  <a:gd name="T23" fmla="*/ 10 h 110"/>
                  <a:gd name="T24" fmla="*/ 502 w 604"/>
                  <a:gd name="T25" fmla="*/ 19 h 110"/>
                  <a:gd name="T26" fmla="*/ 549 w 604"/>
                  <a:gd name="T27" fmla="*/ 33 h 110"/>
                  <a:gd name="T28" fmla="*/ 573 w 604"/>
                  <a:gd name="T29" fmla="*/ 47 h 110"/>
                  <a:gd name="T30" fmla="*/ 588 w 604"/>
                  <a:gd name="T31" fmla="*/ 58 h 110"/>
                  <a:gd name="T32" fmla="*/ 603 w 604"/>
                  <a:gd name="T33" fmla="*/ 77 h 110"/>
                  <a:gd name="T34" fmla="*/ 578 w 604"/>
                  <a:gd name="T35" fmla="*/ 87 h 110"/>
                  <a:gd name="T36" fmla="*/ 536 w 604"/>
                  <a:gd name="T37" fmla="*/ 95 h 110"/>
                  <a:gd name="T38" fmla="*/ 485 w 604"/>
                  <a:gd name="T39" fmla="*/ 101 h 110"/>
                  <a:gd name="T40" fmla="*/ 436 w 604"/>
                  <a:gd name="T41" fmla="*/ 106 h 110"/>
                  <a:gd name="T42" fmla="*/ 377 w 604"/>
                  <a:gd name="T43" fmla="*/ 108 h 110"/>
                  <a:gd name="T44" fmla="*/ 313 w 604"/>
                  <a:gd name="T45" fmla="*/ 109 h 110"/>
                  <a:gd name="T46" fmla="*/ 252 w 604"/>
                  <a:gd name="T47" fmla="*/ 109 h 110"/>
                  <a:gd name="T48" fmla="*/ 188 w 604"/>
                  <a:gd name="T49" fmla="*/ 108 h 110"/>
                  <a:gd name="T50" fmla="*/ 117 w 604"/>
                  <a:gd name="T51" fmla="*/ 102 h 110"/>
                  <a:gd name="T52" fmla="*/ 61 w 604"/>
                  <a:gd name="T53" fmla="*/ 96 h 110"/>
                  <a:gd name="T54" fmla="*/ 14 w 604"/>
                  <a:gd name="T55" fmla="*/ 86 h 110"/>
                  <a:gd name="T56" fmla="*/ 0 w 604"/>
                  <a:gd name="T57" fmla="*/ 78 h 110"/>
                  <a:gd name="T58" fmla="*/ 2 w 604"/>
                  <a:gd name="T59" fmla="*/ 7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04" h="110">
                    <a:moveTo>
                      <a:pt x="2" y="70"/>
                    </a:moveTo>
                    <a:lnTo>
                      <a:pt x="14" y="57"/>
                    </a:lnTo>
                    <a:lnTo>
                      <a:pt x="31" y="46"/>
                    </a:lnTo>
                    <a:lnTo>
                      <a:pt x="63" y="30"/>
                    </a:lnTo>
                    <a:lnTo>
                      <a:pt x="100" y="21"/>
                    </a:lnTo>
                    <a:lnTo>
                      <a:pt x="134" y="13"/>
                    </a:lnTo>
                    <a:lnTo>
                      <a:pt x="181" y="6"/>
                    </a:lnTo>
                    <a:lnTo>
                      <a:pt x="225" y="2"/>
                    </a:lnTo>
                    <a:lnTo>
                      <a:pt x="277" y="0"/>
                    </a:lnTo>
                    <a:lnTo>
                      <a:pt x="340" y="0"/>
                    </a:lnTo>
                    <a:lnTo>
                      <a:pt x="407" y="4"/>
                    </a:lnTo>
                    <a:lnTo>
                      <a:pt x="453" y="10"/>
                    </a:lnTo>
                    <a:lnTo>
                      <a:pt x="502" y="19"/>
                    </a:lnTo>
                    <a:lnTo>
                      <a:pt x="549" y="33"/>
                    </a:lnTo>
                    <a:lnTo>
                      <a:pt x="573" y="47"/>
                    </a:lnTo>
                    <a:lnTo>
                      <a:pt x="588" y="58"/>
                    </a:lnTo>
                    <a:lnTo>
                      <a:pt x="603" y="77"/>
                    </a:lnTo>
                    <a:lnTo>
                      <a:pt x="578" y="87"/>
                    </a:lnTo>
                    <a:lnTo>
                      <a:pt x="536" y="95"/>
                    </a:lnTo>
                    <a:lnTo>
                      <a:pt x="485" y="101"/>
                    </a:lnTo>
                    <a:lnTo>
                      <a:pt x="436" y="106"/>
                    </a:lnTo>
                    <a:lnTo>
                      <a:pt x="377" y="108"/>
                    </a:lnTo>
                    <a:lnTo>
                      <a:pt x="313" y="109"/>
                    </a:lnTo>
                    <a:lnTo>
                      <a:pt x="252" y="109"/>
                    </a:lnTo>
                    <a:lnTo>
                      <a:pt x="188" y="108"/>
                    </a:lnTo>
                    <a:lnTo>
                      <a:pt x="117" y="102"/>
                    </a:lnTo>
                    <a:lnTo>
                      <a:pt x="61" y="96"/>
                    </a:lnTo>
                    <a:lnTo>
                      <a:pt x="14" y="86"/>
                    </a:lnTo>
                    <a:lnTo>
                      <a:pt x="0" y="78"/>
                    </a:lnTo>
                    <a:lnTo>
                      <a:pt x="2" y="70"/>
                    </a:lnTo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32" name="Oval 8">
                <a:extLst>
                  <a:ext uri="{FF2B5EF4-FFF2-40B4-BE49-F238E27FC236}">
                    <a16:creationId xmlns:a16="http://schemas.microsoft.com/office/drawing/2014/main" id="{95D829F6-C706-8343-8D20-DAE773806221}"/>
                  </a:ext>
                </a:extLst>
              </p:cNvPr>
              <p:cNvSpPr>
                <a:spLocks noChangeArrowheads="1"/>
              </p:cNvSpPr>
              <p:nvPr/>
            </p:nvSpPr>
            <p:spPr bwMode="grayWhite">
              <a:xfrm>
                <a:off x="4458" y="2879"/>
                <a:ext cx="1074" cy="1073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1051" name="Group 27">
                <a:extLst>
                  <a:ext uri="{FF2B5EF4-FFF2-40B4-BE49-F238E27FC236}">
                    <a16:creationId xmlns:a16="http://schemas.microsoft.com/office/drawing/2014/main" id="{A85D3A34-591E-5141-A420-AB21988A16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58" y="2991"/>
                <a:ext cx="999" cy="797"/>
                <a:chOff x="4458" y="2991"/>
                <a:chExt cx="999" cy="797"/>
              </a:xfrm>
            </p:grpSpPr>
            <p:sp>
              <p:nvSpPr>
                <p:cNvPr id="1033" name="Freeform 9">
                  <a:extLst>
                    <a:ext uri="{FF2B5EF4-FFF2-40B4-BE49-F238E27FC236}">
                      <a16:creationId xmlns:a16="http://schemas.microsoft.com/office/drawing/2014/main" id="{A976E618-A403-7F49-86EE-B177992045CC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4599" y="3283"/>
                  <a:ext cx="1" cy="17"/>
                </a:xfrm>
                <a:custGeom>
                  <a:avLst/>
                  <a:gdLst>
                    <a:gd name="T0" fmla="*/ 0 w 1"/>
                    <a:gd name="T1" fmla="*/ 0 h 17"/>
                    <a:gd name="T2" fmla="*/ 0 w 1"/>
                    <a:gd name="T3" fmla="*/ 16 h 17"/>
                    <a:gd name="T4" fmla="*/ 0 w 1"/>
                    <a:gd name="T5" fmla="*/ 16 h 17"/>
                    <a:gd name="T6" fmla="*/ 0 w 1"/>
                    <a:gd name="T7" fmla="*/ 6 h 17"/>
                    <a:gd name="T8" fmla="*/ 0 w 1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7">
                      <a:moveTo>
                        <a:pt x="0" y="0"/>
                      </a:move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0" y="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34" name="Freeform 10">
                  <a:extLst>
                    <a:ext uri="{FF2B5EF4-FFF2-40B4-BE49-F238E27FC236}">
                      <a16:creationId xmlns:a16="http://schemas.microsoft.com/office/drawing/2014/main" id="{61953DEB-D8F5-CF4E-A96E-B963FCF85E21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4616" y="3305"/>
                  <a:ext cx="17" cy="17"/>
                </a:xfrm>
                <a:custGeom>
                  <a:avLst/>
                  <a:gdLst>
                    <a:gd name="T0" fmla="*/ 0 w 17"/>
                    <a:gd name="T1" fmla="*/ 0 h 17"/>
                    <a:gd name="T2" fmla="*/ 16 w 17"/>
                    <a:gd name="T3" fmla="*/ 0 h 17"/>
                    <a:gd name="T4" fmla="*/ 16 w 17"/>
                    <a:gd name="T5" fmla="*/ 16 h 17"/>
                    <a:gd name="T6" fmla="*/ 0 w 17"/>
                    <a:gd name="T7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" h="17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16" y="1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35" name="Freeform 11">
                  <a:extLst>
                    <a:ext uri="{FF2B5EF4-FFF2-40B4-BE49-F238E27FC236}">
                      <a16:creationId xmlns:a16="http://schemas.microsoft.com/office/drawing/2014/main" id="{50B595E7-74D4-4A43-8304-8C490561354C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4674" y="3275"/>
                  <a:ext cx="37" cy="35"/>
                </a:xfrm>
                <a:custGeom>
                  <a:avLst/>
                  <a:gdLst>
                    <a:gd name="T0" fmla="*/ 36 w 37"/>
                    <a:gd name="T1" fmla="*/ 0 h 35"/>
                    <a:gd name="T2" fmla="*/ 22 w 37"/>
                    <a:gd name="T3" fmla="*/ 0 h 35"/>
                    <a:gd name="T4" fmla="*/ 14 w 37"/>
                    <a:gd name="T5" fmla="*/ 9 h 35"/>
                    <a:gd name="T6" fmla="*/ 9 w 37"/>
                    <a:gd name="T7" fmla="*/ 9 h 35"/>
                    <a:gd name="T8" fmla="*/ 5 w 37"/>
                    <a:gd name="T9" fmla="*/ 13 h 35"/>
                    <a:gd name="T10" fmla="*/ 0 w 37"/>
                    <a:gd name="T11" fmla="*/ 13 h 35"/>
                    <a:gd name="T12" fmla="*/ 0 w 37"/>
                    <a:gd name="T13" fmla="*/ 25 h 35"/>
                    <a:gd name="T14" fmla="*/ 8 w 37"/>
                    <a:gd name="T15" fmla="*/ 34 h 35"/>
                    <a:gd name="T16" fmla="*/ 29 w 37"/>
                    <a:gd name="T17" fmla="*/ 34 h 35"/>
                    <a:gd name="T18" fmla="*/ 36 w 37"/>
                    <a:gd name="T19" fmla="*/ 25 h 35"/>
                    <a:gd name="T20" fmla="*/ 36 w 37"/>
                    <a:gd name="T21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35">
                      <a:moveTo>
                        <a:pt x="36" y="0"/>
                      </a:moveTo>
                      <a:lnTo>
                        <a:pt x="22" y="0"/>
                      </a:lnTo>
                      <a:lnTo>
                        <a:pt x="14" y="9"/>
                      </a:lnTo>
                      <a:lnTo>
                        <a:pt x="9" y="9"/>
                      </a:lnTo>
                      <a:lnTo>
                        <a:pt x="5" y="13"/>
                      </a:lnTo>
                      <a:lnTo>
                        <a:pt x="0" y="13"/>
                      </a:lnTo>
                      <a:lnTo>
                        <a:pt x="0" y="25"/>
                      </a:lnTo>
                      <a:lnTo>
                        <a:pt x="8" y="34"/>
                      </a:lnTo>
                      <a:lnTo>
                        <a:pt x="29" y="34"/>
                      </a:lnTo>
                      <a:lnTo>
                        <a:pt x="36" y="25"/>
                      </a:lnTo>
                      <a:lnTo>
                        <a:pt x="36" y="0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36" name="Freeform 12">
                  <a:extLst>
                    <a:ext uri="{FF2B5EF4-FFF2-40B4-BE49-F238E27FC236}">
                      <a16:creationId xmlns:a16="http://schemas.microsoft.com/office/drawing/2014/main" id="{EF9A78C4-74B9-594F-B119-F569FC88AA56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4458" y="3303"/>
                  <a:ext cx="324" cy="422"/>
                </a:xfrm>
                <a:custGeom>
                  <a:avLst/>
                  <a:gdLst>
                    <a:gd name="T0" fmla="*/ 76 w 324"/>
                    <a:gd name="T1" fmla="*/ 0 h 422"/>
                    <a:gd name="T2" fmla="*/ 71 w 324"/>
                    <a:gd name="T3" fmla="*/ 11 h 422"/>
                    <a:gd name="T4" fmla="*/ 45 w 324"/>
                    <a:gd name="T5" fmla="*/ 33 h 422"/>
                    <a:gd name="T6" fmla="*/ 40 w 324"/>
                    <a:gd name="T7" fmla="*/ 53 h 422"/>
                    <a:gd name="T8" fmla="*/ 21 w 324"/>
                    <a:gd name="T9" fmla="*/ 68 h 422"/>
                    <a:gd name="T10" fmla="*/ 8 w 324"/>
                    <a:gd name="T11" fmla="*/ 96 h 422"/>
                    <a:gd name="T12" fmla="*/ 8 w 324"/>
                    <a:gd name="T13" fmla="*/ 114 h 422"/>
                    <a:gd name="T14" fmla="*/ 0 w 324"/>
                    <a:gd name="T15" fmla="*/ 144 h 422"/>
                    <a:gd name="T16" fmla="*/ 11 w 324"/>
                    <a:gd name="T17" fmla="*/ 157 h 422"/>
                    <a:gd name="T18" fmla="*/ 40 w 324"/>
                    <a:gd name="T19" fmla="*/ 195 h 422"/>
                    <a:gd name="T20" fmla="*/ 48 w 324"/>
                    <a:gd name="T21" fmla="*/ 190 h 422"/>
                    <a:gd name="T22" fmla="*/ 99 w 324"/>
                    <a:gd name="T23" fmla="*/ 190 h 422"/>
                    <a:gd name="T24" fmla="*/ 123 w 324"/>
                    <a:gd name="T25" fmla="*/ 199 h 422"/>
                    <a:gd name="T26" fmla="*/ 121 w 324"/>
                    <a:gd name="T27" fmla="*/ 229 h 422"/>
                    <a:gd name="T28" fmla="*/ 138 w 324"/>
                    <a:gd name="T29" fmla="*/ 268 h 422"/>
                    <a:gd name="T30" fmla="*/ 137 w 324"/>
                    <a:gd name="T31" fmla="*/ 279 h 422"/>
                    <a:gd name="T32" fmla="*/ 144 w 324"/>
                    <a:gd name="T33" fmla="*/ 291 h 422"/>
                    <a:gd name="T34" fmla="*/ 133 w 324"/>
                    <a:gd name="T35" fmla="*/ 319 h 422"/>
                    <a:gd name="T36" fmla="*/ 146 w 324"/>
                    <a:gd name="T37" fmla="*/ 354 h 422"/>
                    <a:gd name="T38" fmla="*/ 153 w 324"/>
                    <a:gd name="T39" fmla="*/ 382 h 422"/>
                    <a:gd name="T40" fmla="*/ 162 w 324"/>
                    <a:gd name="T41" fmla="*/ 399 h 422"/>
                    <a:gd name="T42" fmla="*/ 171 w 324"/>
                    <a:gd name="T43" fmla="*/ 421 h 422"/>
                    <a:gd name="T44" fmla="*/ 188 w 324"/>
                    <a:gd name="T45" fmla="*/ 418 h 422"/>
                    <a:gd name="T46" fmla="*/ 216 w 324"/>
                    <a:gd name="T47" fmla="*/ 402 h 422"/>
                    <a:gd name="T48" fmla="*/ 229 w 324"/>
                    <a:gd name="T49" fmla="*/ 382 h 422"/>
                    <a:gd name="T50" fmla="*/ 228 w 324"/>
                    <a:gd name="T51" fmla="*/ 369 h 422"/>
                    <a:gd name="T52" fmla="*/ 245 w 324"/>
                    <a:gd name="T53" fmla="*/ 359 h 422"/>
                    <a:gd name="T54" fmla="*/ 242 w 324"/>
                    <a:gd name="T55" fmla="*/ 340 h 422"/>
                    <a:gd name="T56" fmla="*/ 267 w 324"/>
                    <a:gd name="T57" fmla="*/ 310 h 422"/>
                    <a:gd name="T58" fmla="*/ 271 w 324"/>
                    <a:gd name="T59" fmla="*/ 285 h 422"/>
                    <a:gd name="T60" fmla="*/ 264 w 324"/>
                    <a:gd name="T61" fmla="*/ 277 h 422"/>
                    <a:gd name="T62" fmla="*/ 267 w 324"/>
                    <a:gd name="T63" fmla="*/ 267 h 422"/>
                    <a:gd name="T64" fmla="*/ 261 w 324"/>
                    <a:gd name="T65" fmla="*/ 258 h 422"/>
                    <a:gd name="T66" fmla="*/ 280 w 324"/>
                    <a:gd name="T67" fmla="*/ 234 h 422"/>
                    <a:gd name="T68" fmla="*/ 280 w 324"/>
                    <a:gd name="T69" fmla="*/ 222 h 422"/>
                    <a:gd name="T70" fmla="*/ 306 w 324"/>
                    <a:gd name="T71" fmla="*/ 202 h 422"/>
                    <a:gd name="T72" fmla="*/ 323 w 324"/>
                    <a:gd name="T73" fmla="*/ 148 h 422"/>
                    <a:gd name="T74" fmla="*/ 299 w 324"/>
                    <a:gd name="T75" fmla="*/ 162 h 422"/>
                    <a:gd name="T76" fmla="*/ 278 w 324"/>
                    <a:gd name="T77" fmla="*/ 156 h 422"/>
                    <a:gd name="T78" fmla="*/ 281 w 324"/>
                    <a:gd name="T79" fmla="*/ 143 h 422"/>
                    <a:gd name="T80" fmla="*/ 260 w 324"/>
                    <a:gd name="T81" fmla="*/ 129 h 422"/>
                    <a:gd name="T82" fmla="*/ 250 w 324"/>
                    <a:gd name="T83" fmla="*/ 94 h 422"/>
                    <a:gd name="T84" fmla="*/ 230 w 324"/>
                    <a:gd name="T85" fmla="*/ 66 h 422"/>
                    <a:gd name="T86" fmla="*/ 230 w 324"/>
                    <a:gd name="T87" fmla="*/ 47 h 422"/>
                    <a:gd name="T88" fmla="*/ 219 w 324"/>
                    <a:gd name="T89" fmla="*/ 46 h 422"/>
                    <a:gd name="T90" fmla="*/ 212 w 324"/>
                    <a:gd name="T91" fmla="*/ 49 h 422"/>
                    <a:gd name="T92" fmla="*/ 182 w 324"/>
                    <a:gd name="T93" fmla="*/ 38 h 422"/>
                    <a:gd name="T94" fmla="*/ 174 w 324"/>
                    <a:gd name="T95" fmla="*/ 46 h 422"/>
                    <a:gd name="T96" fmla="*/ 167 w 324"/>
                    <a:gd name="T97" fmla="*/ 56 h 422"/>
                    <a:gd name="T98" fmla="*/ 151 w 324"/>
                    <a:gd name="T99" fmla="*/ 38 h 422"/>
                    <a:gd name="T100" fmla="*/ 135 w 324"/>
                    <a:gd name="T101" fmla="*/ 33 h 422"/>
                    <a:gd name="T102" fmla="*/ 134 w 324"/>
                    <a:gd name="T103" fmla="*/ 10 h 422"/>
                    <a:gd name="T104" fmla="*/ 111 w 324"/>
                    <a:gd name="T105" fmla="*/ 14 h 422"/>
                    <a:gd name="T106" fmla="*/ 96 w 324"/>
                    <a:gd name="T107" fmla="*/ 9 h 422"/>
                    <a:gd name="T108" fmla="*/ 76 w 324"/>
                    <a:gd name="T109" fmla="*/ 0 h 4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24" h="422">
                      <a:moveTo>
                        <a:pt x="76" y="0"/>
                      </a:moveTo>
                      <a:lnTo>
                        <a:pt x="71" y="11"/>
                      </a:lnTo>
                      <a:lnTo>
                        <a:pt x="45" y="33"/>
                      </a:lnTo>
                      <a:lnTo>
                        <a:pt x="40" y="53"/>
                      </a:lnTo>
                      <a:lnTo>
                        <a:pt x="21" y="68"/>
                      </a:lnTo>
                      <a:lnTo>
                        <a:pt x="8" y="96"/>
                      </a:lnTo>
                      <a:lnTo>
                        <a:pt x="8" y="114"/>
                      </a:lnTo>
                      <a:lnTo>
                        <a:pt x="0" y="144"/>
                      </a:lnTo>
                      <a:lnTo>
                        <a:pt x="11" y="157"/>
                      </a:lnTo>
                      <a:lnTo>
                        <a:pt x="40" y="195"/>
                      </a:lnTo>
                      <a:lnTo>
                        <a:pt x="48" y="190"/>
                      </a:lnTo>
                      <a:lnTo>
                        <a:pt x="99" y="190"/>
                      </a:lnTo>
                      <a:lnTo>
                        <a:pt x="123" y="199"/>
                      </a:lnTo>
                      <a:lnTo>
                        <a:pt x="121" y="229"/>
                      </a:lnTo>
                      <a:lnTo>
                        <a:pt x="138" y="268"/>
                      </a:lnTo>
                      <a:lnTo>
                        <a:pt x="137" y="279"/>
                      </a:lnTo>
                      <a:lnTo>
                        <a:pt x="144" y="291"/>
                      </a:lnTo>
                      <a:lnTo>
                        <a:pt x="133" y="319"/>
                      </a:lnTo>
                      <a:lnTo>
                        <a:pt x="146" y="354"/>
                      </a:lnTo>
                      <a:lnTo>
                        <a:pt x="153" y="382"/>
                      </a:lnTo>
                      <a:lnTo>
                        <a:pt x="162" y="399"/>
                      </a:lnTo>
                      <a:lnTo>
                        <a:pt x="171" y="421"/>
                      </a:lnTo>
                      <a:lnTo>
                        <a:pt x="188" y="418"/>
                      </a:lnTo>
                      <a:lnTo>
                        <a:pt x="216" y="402"/>
                      </a:lnTo>
                      <a:lnTo>
                        <a:pt x="229" y="382"/>
                      </a:lnTo>
                      <a:lnTo>
                        <a:pt x="228" y="369"/>
                      </a:lnTo>
                      <a:lnTo>
                        <a:pt x="245" y="359"/>
                      </a:lnTo>
                      <a:lnTo>
                        <a:pt x="242" y="340"/>
                      </a:lnTo>
                      <a:lnTo>
                        <a:pt x="267" y="310"/>
                      </a:lnTo>
                      <a:lnTo>
                        <a:pt x="271" y="285"/>
                      </a:lnTo>
                      <a:lnTo>
                        <a:pt x="264" y="277"/>
                      </a:lnTo>
                      <a:lnTo>
                        <a:pt x="267" y="267"/>
                      </a:lnTo>
                      <a:lnTo>
                        <a:pt x="261" y="258"/>
                      </a:lnTo>
                      <a:lnTo>
                        <a:pt x="280" y="234"/>
                      </a:lnTo>
                      <a:lnTo>
                        <a:pt x="280" y="222"/>
                      </a:lnTo>
                      <a:lnTo>
                        <a:pt x="306" y="202"/>
                      </a:lnTo>
                      <a:lnTo>
                        <a:pt x="323" y="148"/>
                      </a:lnTo>
                      <a:lnTo>
                        <a:pt x="299" y="162"/>
                      </a:lnTo>
                      <a:lnTo>
                        <a:pt x="278" y="156"/>
                      </a:lnTo>
                      <a:lnTo>
                        <a:pt x="281" y="143"/>
                      </a:lnTo>
                      <a:lnTo>
                        <a:pt x="260" y="129"/>
                      </a:lnTo>
                      <a:lnTo>
                        <a:pt x="250" y="94"/>
                      </a:lnTo>
                      <a:lnTo>
                        <a:pt x="230" y="66"/>
                      </a:lnTo>
                      <a:lnTo>
                        <a:pt x="230" y="47"/>
                      </a:lnTo>
                      <a:lnTo>
                        <a:pt x="219" y="46"/>
                      </a:lnTo>
                      <a:lnTo>
                        <a:pt x="212" y="49"/>
                      </a:lnTo>
                      <a:lnTo>
                        <a:pt x="182" y="38"/>
                      </a:lnTo>
                      <a:lnTo>
                        <a:pt x="174" y="46"/>
                      </a:lnTo>
                      <a:lnTo>
                        <a:pt x="167" y="56"/>
                      </a:lnTo>
                      <a:lnTo>
                        <a:pt x="151" y="38"/>
                      </a:lnTo>
                      <a:lnTo>
                        <a:pt x="135" y="33"/>
                      </a:lnTo>
                      <a:lnTo>
                        <a:pt x="134" y="10"/>
                      </a:lnTo>
                      <a:lnTo>
                        <a:pt x="111" y="14"/>
                      </a:lnTo>
                      <a:lnTo>
                        <a:pt x="96" y="9"/>
                      </a:lnTo>
                      <a:lnTo>
                        <a:pt x="76" y="0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37" name="Freeform 13">
                  <a:extLst>
                    <a:ext uri="{FF2B5EF4-FFF2-40B4-BE49-F238E27FC236}">
                      <a16:creationId xmlns:a16="http://schemas.microsoft.com/office/drawing/2014/main" id="{5ECDA813-AE34-3640-B0B7-B9C32302F456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5205" y="3408"/>
                  <a:ext cx="17" cy="21"/>
                </a:xfrm>
                <a:custGeom>
                  <a:avLst/>
                  <a:gdLst>
                    <a:gd name="T0" fmla="*/ 7 w 17"/>
                    <a:gd name="T1" fmla="*/ 0 h 21"/>
                    <a:gd name="T2" fmla="*/ 9 w 17"/>
                    <a:gd name="T3" fmla="*/ 5 h 21"/>
                    <a:gd name="T4" fmla="*/ 7 w 17"/>
                    <a:gd name="T5" fmla="*/ 10 h 21"/>
                    <a:gd name="T6" fmla="*/ 7 w 17"/>
                    <a:gd name="T7" fmla="*/ 14 h 21"/>
                    <a:gd name="T8" fmla="*/ 16 w 17"/>
                    <a:gd name="T9" fmla="*/ 17 h 21"/>
                    <a:gd name="T10" fmla="*/ 16 w 17"/>
                    <a:gd name="T11" fmla="*/ 20 h 21"/>
                    <a:gd name="T12" fmla="*/ 9 w 17"/>
                    <a:gd name="T13" fmla="*/ 17 h 21"/>
                    <a:gd name="T14" fmla="*/ 3 w 17"/>
                    <a:gd name="T15" fmla="*/ 20 h 21"/>
                    <a:gd name="T16" fmla="*/ 0 w 17"/>
                    <a:gd name="T17" fmla="*/ 17 h 21"/>
                    <a:gd name="T18" fmla="*/ 3 w 17"/>
                    <a:gd name="T19" fmla="*/ 14 h 21"/>
                    <a:gd name="T20" fmla="*/ 0 w 17"/>
                    <a:gd name="T21" fmla="*/ 10 h 21"/>
                    <a:gd name="T22" fmla="*/ 3 w 17"/>
                    <a:gd name="T23" fmla="*/ 2 h 21"/>
                    <a:gd name="T24" fmla="*/ 7 w 17"/>
                    <a:gd name="T2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" h="21">
                      <a:moveTo>
                        <a:pt x="7" y="0"/>
                      </a:moveTo>
                      <a:lnTo>
                        <a:pt x="9" y="5"/>
                      </a:lnTo>
                      <a:lnTo>
                        <a:pt x="7" y="10"/>
                      </a:lnTo>
                      <a:lnTo>
                        <a:pt x="7" y="14"/>
                      </a:lnTo>
                      <a:lnTo>
                        <a:pt x="16" y="17"/>
                      </a:lnTo>
                      <a:lnTo>
                        <a:pt x="16" y="20"/>
                      </a:lnTo>
                      <a:lnTo>
                        <a:pt x="9" y="17"/>
                      </a:lnTo>
                      <a:lnTo>
                        <a:pt x="3" y="20"/>
                      </a:lnTo>
                      <a:lnTo>
                        <a:pt x="0" y="17"/>
                      </a:lnTo>
                      <a:lnTo>
                        <a:pt x="3" y="14"/>
                      </a:lnTo>
                      <a:lnTo>
                        <a:pt x="0" y="10"/>
                      </a:lnTo>
                      <a:lnTo>
                        <a:pt x="3" y="2"/>
                      </a:lnTo>
                      <a:lnTo>
                        <a:pt x="7" y="0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38" name="Freeform 14">
                  <a:extLst>
                    <a:ext uri="{FF2B5EF4-FFF2-40B4-BE49-F238E27FC236}">
                      <a16:creationId xmlns:a16="http://schemas.microsoft.com/office/drawing/2014/main" id="{60015336-8EB0-F747-AC97-DC901A2EF685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5144" y="3496"/>
                  <a:ext cx="49" cy="70"/>
                </a:xfrm>
                <a:custGeom>
                  <a:avLst/>
                  <a:gdLst>
                    <a:gd name="T0" fmla="*/ 0 w 49"/>
                    <a:gd name="T1" fmla="*/ 34 h 70"/>
                    <a:gd name="T2" fmla="*/ 17 w 49"/>
                    <a:gd name="T3" fmla="*/ 34 h 70"/>
                    <a:gd name="T4" fmla="*/ 37 w 49"/>
                    <a:gd name="T5" fmla="*/ 0 h 70"/>
                    <a:gd name="T6" fmla="*/ 48 w 49"/>
                    <a:gd name="T7" fmla="*/ 20 h 70"/>
                    <a:gd name="T8" fmla="*/ 39 w 49"/>
                    <a:gd name="T9" fmla="*/ 69 h 70"/>
                    <a:gd name="T10" fmla="*/ 3 w 49"/>
                    <a:gd name="T11" fmla="*/ 57 h 70"/>
                    <a:gd name="T12" fmla="*/ 0 w 49"/>
                    <a:gd name="T13" fmla="*/ 34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0">
                      <a:moveTo>
                        <a:pt x="0" y="34"/>
                      </a:moveTo>
                      <a:lnTo>
                        <a:pt x="17" y="34"/>
                      </a:lnTo>
                      <a:lnTo>
                        <a:pt x="37" y="0"/>
                      </a:lnTo>
                      <a:lnTo>
                        <a:pt x="48" y="20"/>
                      </a:lnTo>
                      <a:lnTo>
                        <a:pt x="39" y="69"/>
                      </a:lnTo>
                      <a:lnTo>
                        <a:pt x="3" y="57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39" name="Freeform 15">
                  <a:extLst>
                    <a:ext uri="{FF2B5EF4-FFF2-40B4-BE49-F238E27FC236}">
                      <a16:creationId xmlns:a16="http://schemas.microsoft.com/office/drawing/2014/main" id="{FB918A55-1B08-4546-AC04-31A1EC5B2A27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5241" y="3523"/>
                  <a:ext cx="84" cy="67"/>
                </a:xfrm>
                <a:custGeom>
                  <a:avLst/>
                  <a:gdLst>
                    <a:gd name="T0" fmla="*/ 5 w 84"/>
                    <a:gd name="T1" fmla="*/ 15 h 67"/>
                    <a:gd name="T2" fmla="*/ 0 w 84"/>
                    <a:gd name="T3" fmla="*/ 0 h 67"/>
                    <a:gd name="T4" fmla="*/ 27 w 84"/>
                    <a:gd name="T5" fmla="*/ 6 h 67"/>
                    <a:gd name="T6" fmla="*/ 67 w 84"/>
                    <a:gd name="T7" fmla="*/ 22 h 67"/>
                    <a:gd name="T8" fmla="*/ 67 w 84"/>
                    <a:gd name="T9" fmla="*/ 34 h 67"/>
                    <a:gd name="T10" fmla="*/ 83 w 84"/>
                    <a:gd name="T11" fmla="*/ 66 h 67"/>
                    <a:gd name="T12" fmla="*/ 52 w 84"/>
                    <a:gd name="T13" fmla="*/ 36 h 67"/>
                    <a:gd name="T14" fmla="*/ 31 w 84"/>
                    <a:gd name="T15" fmla="*/ 38 h 67"/>
                    <a:gd name="T16" fmla="*/ 5 w 84"/>
                    <a:gd name="T17" fmla="*/ 15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4" h="67">
                      <a:moveTo>
                        <a:pt x="5" y="15"/>
                      </a:moveTo>
                      <a:lnTo>
                        <a:pt x="0" y="0"/>
                      </a:lnTo>
                      <a:lnTo>
                        <a:pt x="27" y="6"/>
                      </a:lnTo>
                      <a:lnTo>
                        <a:pt x="67" y="22"/>
                      </a:lnTo>
                      <a:lnTo>
                        <a:pt x="67" y="34"/>
                      </a:lnTo>
                      <a:lnTo>
                        <a:pt x="83" y="66"/>
                      </a:lnTo>
                      <a:lnTo>
                        <a:pt x="52" y="36"/>
                      </a:lnTo>
                      <a:lnTo>
                        <a:pt x="31" y="38"/>
                      </a:lnTo>
                      <a:lnTo>
                        <a:pt x="5" y="15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40" name="Freeform 16">
                  <a:extLst>
                    <a:ext uri="{FF2B5EF4-FFF2-40B4-BE49-F238E27FC236}">
                      <a16:creationId xmlns:a16="http://schemas.microsoft.com/office/drawing/2014/main" id="{5A6C8323-FC48-2E42-8696-4F3E41A7BD9B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5400" y="3660"/>
                  <a:ext cx="57" cy="73"/>
                </a:xfrm>
                <a:custGeom>
                  <a:avLst/>
                  <a:gdLst>
                    <a:gd name="T0" fmla="*/ 34 w 57"/>
                    <a:gd name="T1" fmla="*/ 0 h 73"/>
                    <a:gd name="T2" fmla="*/ 56 w 57"/>
                    <a:gd name="T3" fmla="*/ 21 h 73"/>
                    <a:gd name="T4" fmla="*/ 11 w 57"/>
                    <a:gd name="T5" fmla="*/ 72 h 73"/>
                    <a:gd name="T6" fmla="*/ 0 w 57"/>
                    <a:gd name="T7" fmla="*/ 60 h 73"/>
                    <a:gd name="T8" fmla="*/ 32 w 57"/>
                    <a:gd name="T9" fmla="*/ 28 h 73"/>
                    <a:gd name="T10" fmla="*/ 34 w 57"/>
                    <a:gd name="T11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" h="73">
                      <a:moveTo>
                        <a:pt x="34" y="0"/>
                      </a:moveTo>
                      <a:lnTo>
                        <a:pt x="56" y="21"/>
                      </a:lnTo>
                      <a:lnTo>
                        <a:pt x="11" y="72"/>
                      </a:lnTo>
                      <a:lnTo>
                        <a:pt x="0" y="60"/>
                      </a:lnTo>
                      <a:lnTo>
                        <a:pt x="32" y="28"/>
                      </a:lnTo>
                      <a:lnTo>
                        <a:pt x="34" y="0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41" name="Freeform 17">
                  <a:extLst>
                    <a:ext uri="{FF2B5EF4-FFF2-40B4-BE49-F238E27FC236}">
                      <a16:creationId xmlns:a16="http://schemas.microsoft.com/office/drawing/2014/main" id="{FDDB24FA-B403-8545-8FD6-C88A55F1AAB7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4558" y="3167"/>
                  <a:ext cx="29" cy="48"/>
                </a:xfrm>
                <a:custGeom>
                  <a:avLst/>
                  <a:gdLst>
                    <a:gd name="T0" fmla="*/ 28 w 29"/>
                    <a:gd name="T1" fmla="*/ 36 h 48"/>
                    <a:gd name="T2" fmla="*/ 20 w 29"/>
                    <a:gd name="T3" fmla="*/ 31 h 48"/>
                    <a:gd name="T4" fmla="*/ 20 w 29"/>
                    <a:gd name="T5" fmla="*/ 10 h 48"/>
                    <a:gd name="T6" fmla="*/ 24 w 29"/>
                    <a:gd name="T7" fmla="*/ 5 h 48"/>
                    <a:gd name="T8" fmla="*/ 17 w 29"/>
                    <a:gd name="T9" fmla="*/ 5 h 48"/>
                    <a:gd name="T10" fmla="*/ 21 w 29"/>
                    <a:gd name="T11" fmla="*/ 0 h 48"/>
                    <a:gd name="T12" fmla="*/ 16 w 29"/>
                    <a:gd name="T13" fmla="*/ 0 h 48"/>
                    <a:gd name="T14" fmla="*/ 10 w 29"/>
                    <a:gd name="T15" fmla="*/ 6 h 48"/>
                    <a:gd name="T16" fmla="*/ 10 w 29"/>
                    <a:gd name="T17" fmla="*/ 19 h 48"/>
                    <a:gd name="T18" fmla="*/ 13 w 29"/>
                    <a:gd name="T19" fmla="*/ 22 h 48"/>
                    <a:gd name="T20" fmla="*/ 13 w 29"/>
                    <a:gd name="T21" fmla="*/ 28 h 48"/>
                    <a:gd name="T22" fmla="*/ 11 w 29"/>
                    <a:gd name="T23" fmla="*/ 28 h 48"/>
                    <a:gd name="T24" fmla="*/ 6 w 29"/>
                    <a:gd name="T25" fmla="*/ 33 h 48"/>
                    <a:gd name="T26" fmla="*/ 6 w 29"/>
                    <a:gd name="T27" fmla="*/ 38 h 48"/>
                    <a:gd name="T28" fmla="*/ 0 w 29"/>
                    <a:gd name="T29" fmla="*/ 47 h 48"/>
                    <a:gd name="T30" fmla="*/ 21 w 29"/>
                    <a:gd name="T31" fmla="*/ 47 h 48"/>
                    <a:gd name="T32" fmla="*/ 28 w 29"/>
                    <a:gd name="T33" fmla="*/ 3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48">
                      <a:moveTo>
                        <a:pt x="28" y="36"/>
                      </a:moveTo>
                      <a:lnTo>
                        <a:pt x="20" y="31"/>
                      </a:lnTo>
                      <a:lnTo>
                        <a:pt x="20" y="10"/>
                      </a:lnTo>
                      <a:lnTo>
                        <a:pt x="24" y="5"/>
                      </a:lnTo>
                      <a:lnTo>
                        <a:pt x="17" y="5"/>
                      </a:lnTo>
                      <a:lnTo>
                        <a:pt x="21" y="0"/>
                      </a:lnTo>
                      <a:lnTo>
                        <a:pt x="16" y="0"/>
                      </a:lnTo>
                      <a:lnTo>
                        <a:pt x="10" y="6"/>
                      </a:lnTo>
                      <a:lnTo>
                        <a:pt x="10" y="19"/>
                      </a:lnTo>
                      <a:lnTo>
                        <a:pt x="13" y="22"/>
                      </a:lnTo>
                      <a:lnTo>
                        <a:pt x="13" y="28"/>
                      </a:lnTo>
                      <a:lnTo>
                        <a:pt x="11" y="28"/>
                      </a:lnTo>
                      <a:lnTo>
                        <a:pt x="6" y="33"/>
                      </a:lnTo>
                      <a:lnTo>
                        <a:pt x="6" y="38"/>
                      </a:lnTo>
                      <a:lnTo>
                        <a:pt x="0" y="47"/>
                      </a:lnTo>
                      <a:lnTo>
                        <a:pt x="21" y="47"/>
                      </a:lnTo>
                      <a:lnTo>
                        <a:pt x="28" y="36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42" name="Freeform 18">
                  <a:extLst>
                    <a:ext uri="{FF2B5EF4-FFF2-40B4-BE49-F238E27FC236}">
                      <a16:creationId xmlns:a16="http://schemas.microsoft.com/office/drawing/2014/main" id="{5DEC52E1-D88D-EF48-A3A2-9FFD5D96C09E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4549" y="3183"/>
                  <a:ext cx="17" cy="17"/>
                </a:xfrm>
                <a:custGeom>
                  <a:avLst/>
                  <a:gdLst>
                    <a:gd name="T0" fmla="*/ 13 w 17"/>
                    <a:gd name="T1" fmla="*/ 5 h 17"/>
                    <a:gd name="T2" fmla="*/ 16 w 17"/>
                    <a:gd name="T3" fmla="*/ 5 h 17"/>
                    <a:gd name="T4" fmla="*/ 16 w 17"/>
                    <a:gd name="T5" fmla="*/ 0 h 17"/>
                    <a:gd name="T6" fmla="*/ 10 w 17"/>
                    <a:gd name="T7" fmla="*/ 0 h 17"/>
                    <a:gd name="T8" fmla="*/ 0 w 17"/>
                    <a:gd name="T9" fmla="*/ 10 h 17"/>
                    <a:gd name="T10" fmla="*/ 0 w 17"/>
                    <a:gd name="T11" fmla="*/ 16 h 17"/>
                    <a:gd name="T12" fmla="*/ 9 w 17"/>
                    <a:gd name="T13" fmla="*/ 16 h 17"/>
                    <a:gd name="T14" fmla="*/ 13 w 17"/>
                    <a:gd name="T15" fmla="*/ 11 h 17"/>
                    <a:gd name="T16" fmla="*/ 13 w 17"/>
                    <a:gd name="T17" fmla="*/ 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17">
                      <a:moveTo>
                        <a:pt x="13" y="5"/>
                      </a:moveTo>
                      <a:lnTo>
                        <a:pt x="16" y="5"/>
                      </a:lnTo>
                      <a:lnTo>
                        <a:pt x="16" y="0"/>
                      </a:lnTo>
                      <a:lnTo>
                        <a:pt x="10" y="0"/>
                      </a:lnTo>
                      <a:lnTo>
                        <a:pt x="0" y="10"/>
                      </a:lnTo>
                      <a:lnTo>
                        <a:pt x="0" y="16"/>
                      </a:lnTo>
                      <a:lnTo>
                        <a:pt x="9" y="16"/>
                      </a:lnTo>
                      <a:lnTo>
                        <a:pt x="13" y="11"/>
                      </a:lnTo>
                      <a:lnTo>
                        <a:pt x="13" y="5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43" name="Freeform 19">
                  <a:extLst>
                    <a:ext uri="{FF2B5EF4-FFF2-40B4-BE49-F238E27FC236}">
                      <a16:creationId xmlns:a16="http://schemas.microsoft.com/office/drawing/2014/main" id="{86AAE876-B14F-FC4C-83C5-2A9153497BA7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4527" y="3155"/>
                  <a:ext cx="184" cy="155"/>
                </a:xfrm>
                <a:custGeom>
                  <a:avLst/>
                  <a:gdLst>
                    <a:gd name="T0" fmla="*/ 120 w 184"/>
                    <a:gd name="T1" fmla="*/ 10 h 155"/>
                    <a:gd name="T2" fmla="*/ 144 w 184"/>
                    <a:gd name="T3" fmla="*/ 14 h 155"/>
                    <a:gd name="T4" fmla="*/ 129 w 184"/>
                    <a:gd name="T5" fmla="*/ 20 h 155"/>
                    <a:gd name="T6" fmla="*/ 123 w 184"/>
                    <a:gd name="T7" fmla="*/ 29 h 155"/>
                    <a:gd name="T8" fmla="*/ 114 w 184"/>
                    <a:gd name="T9" fmla="*/ 50 h 155"/>
                    <a:gd name="T10" fmla="*/ 100 w 184"/>
                    <a:gd name="T11" fmla="*/ 51 h 155"/>
                    <a:gd name="T12" fmla="*/ 88 w 184"/>
                    <a:gd name="T13" fmla="*/ 49 h 155"/>
                    <a:gd name="T14" fmla="*/ 94 w 184"/>
                    <a:gd name="T15" fmla="*/ 39 h 155"/>
                    <a:gd name="T16" fmla="*/ 88 w 184"/>
                    <a:gd name="T17" fmla="*/ 26 h 155"/>
                    <a:gd name="T18" fmla="*/ 81 w 184"/>
                    <a:gd name="T19" fmla="*/ 49 h 155"/>
                    <a:gd name="T20" fmla="*/ 62 w 184"/>
                    <a:gd name="T21" fmla="*/ 60 h 155"/>
                    <a:gd name="T22" fmla="*/ 52 w 184"/>
                    <a:gd name="T23" fmla="*/ 67 h 155"/>
                    <a:gd name="T24" fmla="*/ 38 w 184"/>
                    <a:gd name="T25" fmla="*/ 77 h 155"/>
                    <a:gd name="T26" fmla="*/ 30 w 184"/>
                    <a:gd name="T27" fmla="*/ 102 h 155"/>
                    <a:gd name="T28" fmla="*/ 5 w 184"/>
                    <a:gd name="T29" fmla="*/ 93 h 155"/>
                    <a:gd name="T30" fmla="*/ 0 w 184"/>
                    <a:gd name="T31" fmla="*/ 111 h 155"/>
                    <a:gd name="T32" fmla="*/ 10 w 184"/>
                    <a:gd name="T33" fmla="*/ 138 h 155"/>
                    <a:gd name="T34" fmla="*/ 50 w 184"/>
                    <a:gd name="T35" fmla="*/ 109 h 155"/>
                    <a:gd name="T36" fmla="*/ 75 w 184"/>
                    <a:gd name="T37" fmla="*/ 103 h 155"/>
                    <a:gd name="T38" fmla="*/ 79 w 184"/>
                    <a:gd name="T39" fmla="*/ 115 h 155"/>
                    <a:gd name="T40" fmla="*/ 99 w 184"/>
                    <a:gd name="T41" fmla="*/ 143 h 155"/>
                    <a:gd name="T42" fmla="*/ 101 w 184"/>
                    <a:gd name="T43" fmla="*/ 135 h 155"/>
                    <a:gd name="T44" fmla="*/ 107 w 184"/>
                    <a:gd name="T45" fmla="*/ 135 h 155"/>
                    <a:gd name="T46" fmla="*/ 88 w 184"/>
                    <a:gd name="T47" fmla="*/ 108 h 155"/>
                    <a:gd name="T48" fmla="*/ 94 w 184"/>
                    <a:gd name="T49" fmla="*/ 99 h 155"/>
                    <a:gd name="T50" fmla="*/ 114 w 184"/>
                    <a:gd name="T51" fmla="*/ 127 h 155"/>
                    <a:gd name="T52" fmla="*/ 123 w 184"/>
                    <a:gd name="T53" fmla="*/ 144 h 155"/>
                    <a:gd name="T54" fmla="*/ 127 w 184"/>
                    <a:gd name="T55" fmla="*/ 154 h 155"/>
                    <a:gd name="T56" fmla="*/ 131 w 184"/>
                    <a:gd name="T57" fmla="*/ 136 h 155"/>
                    <a:gd name="T58" fmla="*/ 144 w 184"/>
                    <a:gd name="T59" fmla="*/ 130 h 155"/>
                    <a:gd name="T60" fmla="*/ 153 w 184"/>
                    <a:gd name="T61" fmla="*/ 126 h 155"/>
                    <a:gd name="T62" fmla="*/ 150 w 184"/>
                    <a:gd name="T63" fmla="*/ 113 h 155"/>
                    <a:gd name="T64" fmla="*/ 157 w 184"/>
                    <a:gd name="T65" fmla="*/ 90 h 155"/>
                    <a:gd name="T66" fmla="*/ 166 w 184"/>
                    <a:gd name="T67" fmla="*/ 93 h 155"/>
                    <a:gd name="T68" fmla="*/ 169 w 184"/>
                    <a:gd name="T69" fmla="*/ 103 h 155"/>
                    <a:gd name="T70" fmla="*/ 177 w 184"/>
                    <a:gd name="T71" fmla="*/ 98 h 155"/>
                    <a:gd name="T72" fmla="*/ 175 w 184"/>
                    <a:gd name="T73" fmla="*/ 95 h 155"/>
                    <a:gd name="T74" fmla="*/ 180 w 184"/>
                    <a:gd name="T75" fmla="*/ 81 h 155"/>
                    <a:gd name="T76" fmla="*/ 183 w 184"/>
                    <a:gd name="T77" fmla="*/ 98 h 155"/>
                    <a:gd name="T78" fmla="*/ 120 w 184"/>
                    <a:gd name="T79" fmla="*/ 0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84" h="155">
                      <a:moveTo>
                        <a:pt x="120" y="0"/>
                      </a:moveTo>
                      <a:lnTo>
                        <a:pt x="120" y="10"/>
                      </a:lnTo>
                      <a:lnTo>
                        <a:pt x="124" y="14"/>
                      </a:lnTo>
                      <a:lnTo>
                        <a:pt x="144" y="14"/>
                      </a:lnTo>
                      <a:lnTo>
                        <a:pt x="144" y="20"/>
                      </a:lnTo>
                      <a:lnTo>
                        <a:pt x="129" y="20"/>
                      </a:lnTo>
                      <a:lnTo>
                        <a:pt x="129" y="37"/>
                      </a:lnTo>
                      <a:lnTo>
                        <a:pt x="123" y="29"/>
                      </a:lnTo>
                      <a:lnTo>
                        <a:pt x="123" y="40"/>
                      </a:lnTo>
                      <a:lnTo>
                        <a:pt x="114" y="50"/>
                      </a:lnTo>
                      <a:lnTo>
                        <a:pt x="109" y="44"/>
                      </a:lnTo>
                      <a:lnTo>
                        <a:pt x="100" y="51"/>
                      </a:lnTo>
                      <a:lnTo>
                        <a:pt x="99" y="49"/>
                      </a:lnTo>
                      <a:lnTo>
                        <a:pt x="88" y="49"/>
                      </a:lnTo>
                      <a:lnTo>
                        <a:pt x="94" y="42"/>
                      </a:lnTo>
                      <a:lnTo>
                        <a:pt x="94" y="39"/>
                      </a:lnTo>
                      <a:lnTo>
                        <a:pt x="88" y="34"/>
                      </a:lnTo>
                      <a:lnTo>
                        <a:pt x="88" y="26"/>
                      </a:lnTo>
                      <a:lnTo>
                        <a:pt x="81" y="34"/>
                      </a:lnTo>
                      <a:lnTo>
                        <a:pt x="81" y="49"/>
                      </a:lnTo>
                      <a:lnTo>
                        <a:pt x="73" y="49"/>
                      </a:lnTo>
                      <a:lnTo>
                        <a:pt x="62" y="60"/>
                      </a:lnTo>
                      <a:lnTo>
                        <a:pt x="58" y="60"/>
                      </a:lnTo>
                      <a:lnTo>
                        <a:pt x="52" y="67"/>
                      </a:lnTo>
                      <a:lnTo>
                        <a:pt x="30" y="67"/>
                      </a:lnTo>
                      <a:lnTo>
                        <a:pt x="38" y="77"/>
                      </a:lnTo>
                      <a:lnTo>
                        <a:pt x="38" y="93"/>
                      </a:lnTo>
                      <a:lnTo>
                        <a:pt x="30" y="102"/>
                      </a:lnTo>
                      <a:lnTo>
                        <a:pt x="22" y="93"/>
                      </a:lnTo>
                      <a:lnTo>
                        <a:pt x="5" y="93"/>
                      </a:lnTo>
                      <a:lnTo>
                        <a:pt x="5" y="104"/>
                      </a:lnTo>
                      <a:lnTo>
                        <a:pt x="0" y="111"/>
                      </a:lnTo>
                      <a:lnTo>
                        <a:pt x="0" y="126"/>
                      </a:lnTo>
                      <a:lnTo>
                        <a:pt x="10" y="138"/>
                      </a:lnTo>
                      <a:lnTo>
                        <a:pt x="26" y="138"/>
                      </a:lnTo>
                      <a:lnTo>
                        <a:pt x="50" y="109"/>
                      </a:lnTo>
                      <a:lnTo>
                        <a:pt x="72" y="109"/>
                      </a:lnTo>
                      <a:lnTo>
                        <a:pt x="75" y="103"/>
                      </a:lnTo>
                      <a:lnTo>
                        <a:pt x="80" y="109"/>
                      </a:lnTo>
                      <a:lnTo>
                        <a:pt x="79" y="115"/>
                      </a:lnTo>
                      <a:lnTo>
                        <a:pt x="99" y="135"/>
                      </a:lnTo>
                      <a:lnTo>
                        <a:pt x="99" y="143"/>
                      </a:lnTo>
                      <a:lnTo>
                        <a:pt x="104" y="140"/>
                      </a:lnTo>
                      <a:lnTo>
                        <a:pt x="101" y="135"/>
                      </a:lnTo>
                      <a:lnTo>
                        <a:pt x="104" y="132"/>
                      </a:lnTo>
                      <a:lnTo>
                        <a:pt x="107" y="135"/>
                      </a:lnTo>
                      <a:lnTo>
                        <a:pt x="109" y="134"/>
                      </a:lnTo>
                      <a:lnTo>
                        <a:pt x="88" y="108"/>
                      </a:lnTo>
                      <a:lnTo>
                        <a:pt x="88" y="99"/>
                      </a:lnTo>
                      <a:lnTo>
                        <a:pt x="94" y="99"/>
                      </a:lnTo>
                      <a:lnTo>
                        <a:pt x="94" y="104"/>
                      </a:lnTo>
                      <a:lnTo>
                        <a:pt x="114" y="127"/>
                      </a:lnTo>
                      <a:lnTo>
                        <a:pt x="114" y="134"/>
                      </a:lnTo>
                      <a:lnTo>
                        <a:pt x="123" y="144"/>
                      </a:lnTo>
                      <a:lnTo>
                        <a:pt x="121" y="146"/>
                      </a:lnTo>
                      <a:lnTo>
                        <a:pt x="127" y="154"/>
                      </a:lnTo>
                      <a:lnTo>
                        <a:pt x="137" y="143"/>
                      </a:lnTo>
                      <a:lnTo>
                        <a:pt x="131" y="136"/>
                      </a:lnTo>
                      <a:lnTo>
                        <a:pt x="137" y="130"/>
                      </a:lnTo>
                      <a:lnTo>
                        <a:pt x="144" y="130"/>
                      </a:lnTo>
                      <a:lnTo>
                        <a:pt x="148" y="126"/>
                      </a:lnTo>
                      <a:lnTo>
                        <a:pt x="153" y="126"/>
                      </a:lnTo>
                      <a:lnTo>
                        <a:pt x="147" y="117"/>
                      </a:lnTo>
                      <a:lnTo>
                        <a:pt x="150" y="113"/>
                      </a:lnTo>
                      <a:lnTo>
                        <a:pt x="150" y="98"/>
                      </a:lnTo>
                      <a:lnTo>
                        <a:pt x="157" y="90"/>
                      </a:lnTo>
                      <a:lnTo>
                        <a:pt x="160" y="93"/>
                      </a:lnTo>
                      <a:lnTo>
                        <a:pt x="166" y="93"/>
                      </a:lnTo>
                      <a:lnTo>
                        <a:pt x="163" y="97"/>
                      </a:lnTo>
                      <a:lnTo>
                        <a:pt x="169" y="103"/>
                      </a:lnTo>
                      <a:lnTo>
                        <a:pt x="172" y="98"/>
                      </a:lnTo>
                      <a:lnTo>
                        <a:pt x="177" y="98"/>
                      </a:lnTo>
                      <a:lnTo>
                        <a:pt x="177" y="95"/>
                      </a:lnTo>
                      <a:lnTo>
                        <a:pt x="175" y="95"/>
                      </a:lnTo>
                      <a:lnTo>
                        <a:pt x="171" y="93"/>
                      </a:lnTo>
                      <a:lnTo>
                        <a:pt x="180" y="81"/>
                      </a:lnTo>
                      <a:lnTo>
                        <a:pt x="180" y="98"/>
                      </a:lnTo>
                      <a:lnTo>
                        <a:pt x="183" y="98"/>
                      </a:lnTo>
                      <a:lnTo>
                        <a:pt x="183" y="0"/>
                      </a:lnTo>
                      <a:lnTo>
                        <a:pt x="120" y="0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44" name="Freeform 20">
                  <a:extLst>
                    <a:ext uri="{FF2B5EF4-FFF2-40B4-BE49-F238E27FC236}">
                      <a16:creationId xmlns:a16="http://schemas.microsoft.com/office/drawing/2014/main" id="{EFEAABC7-3184-2049-BB00-99CAE807A506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4605" y="2991"/>
                  <a:ext cx="782" cy="553"/>
                </a:xfrm>
                <a:custGeom>
                  <a:avLst/>
                  <a:gdLst>
                    <a:gd name="T0" fmla="*/ 22 w 782"/>
                    <a:gd name="T1" fmla="*/ 145 h 553"/>
                    <a:gd name="T2" fmla="*/ 71 w 782"/>
                    <a:gd name="T3" fmla="*/ 96 h 553"/>
                    <a:gd name="T4" fmla="*/ 101 w 782"/>
                    <a:gd name="T5" fmla="*/ 130 h 553"/>
                    <a:gd name="T6" fmla="*/ 84 w 782"/>
                    <a:gd name="T7" fmla="*/ 128 h 553"/>
                    <a:gd name="T8" fmla="*/ 155 w 782"/>
                    <a:gd name="T9" fmla="*/ 123 h 553"/>
                    <a:gd name="T10" fmla="*/ 172 w 782"/>
                    <a:gd name="T11" fmla="*/ 79 h 553"/>
                    <a:gd name="T12" fmla="*/ 172 w 782"/>
                    <a:gd name="T13" fmla="*/ 89 h 553"/>
                    <a:gd name="T14" fmla="*/ 160 w 782"/>
                    <a:gd name="T15" fmla="*/ 123 h 553"/>
                    <a:gd name="T16" fmla="*/ 216 w 782"/>
                    <a:gd name="T17" fmla="*/ 95 h 553"/>
                    <a:gd name="T18" fmla="*/ 330 w 782"/>
                    <a:gd name="T19" fmla="*/ 16 h 553"/>
                    <a:gd name="T20" fmla="*/ 412 w 782"/>
                    <a:gd name="T21" fmla="*/ 20 h 553"/>
                    <a:gd name="T22" fmla="*/ 503 w 782"/>
                    <a:gd name="T23" fmla="*/ 10 h 553"/>
                    <a:gd name="T24" fmla="*/ 602 w 782"/>
                    <a:gd name="T25" fmla="*/ 51 h 553"/>
                    <a:gd name="T26" fmla="*/ 718 w 782"/>
                    <a:gd name="T27" fmla="*/ 65 h 553"/>
                    <a:gd name="T28" fmla="*/ 775 w 782"/>
                    <a:gd name="T29" fmla="*/ 112 h 553"/>
                    <a:gd name="T30" fmla="*/ 731 w 782"/>
                    <a:gd name="T31" fmla="*/ 148 h 553"/>
                    <a:gd name="T32" fmla="*/ 707 w 782"/>
                    <a:gd name="T33" fmla="*/ 194 h 553"/>
                    <a:gd name="T34" fmla="*/ 678 w 782"/>
                    <a:gd name="T35" fmla="*/ 196 h 553"/>
                    <a:gd name="T36" fmla="*/ 687 w 782"/>
                    <a:gd name="T37" fmla="*/ 132 h 553"/>
                    <a:gd name="T38" fmla="*/ 650 w 782"/>
                    <a:gd name="T39" fmla="*/ 166 h 553"/>
                    <a:gd name="T40" fmla="*/ 623 w 782"/>
                    <a:gd name="T41" fmla="*/ 196 h 553"/>
                    <a:gd name="T42" fmla="*/ 632 w 782"/>
                    <a:gd name="T43" fmla="*/ 228 h 553"/>
                    <a:gd name="T44" fmla="*/ 600 w 782"/>
                    <a:gd name="T45" fmla="*/ 276 h 553"/>
                    <a:gd name="T46" fmla="*/ 605 w 782"/>
                    <a:gd name="T47" fmla="*/ 315 h 553"/>
                    <a:gd name="T48" fmla="*/ 602 w 782"/>
                    <a:gd name="T49" fmla="*/ 296 h 553"/>
                    <a:gd name="T50" fmla="*/ 572 w 782"/>
                    <a:gd name="T51" fmla="*/ 299 h 553"/>
                    <a:gd name="T52" fmla="*/ 594 w 782"/>
                    <a:gd name="T53" fmla="*/ 356 h 553"/>
                    <a:gd name="T54" fmla="*/ 539 w 782"/>
                    <a:gd name="T55" fmla="*/ 423 h 553"/>
                    <a:gd name="T56" fmla="*/ 524 w 782"/>
                    <a:gd name="T57" fmla="*/ 442 h 553"/>
                    <a:gd name="T58" fmla="*/ 504 w 782"/>
                    <a:gd name="T59" fmla="*/ 507 h 553"/>
                    <a:gd name="T60" fmla="*/ 477 w 782"/>
                    <a:gd name="T61" fmla="*/ 508 h 553"/>
                    <a:gd name="T62" fmla="*/ 510 w 782"/>
                    <a:gd name="T63" fmla="*/ 552 h 553"/>
                    <a:gd name="T64" fmla="*/ 455 w 782"/>
                    <a:gd name="T65" fmla="*/ 449 h 553"/>
                    <a:gd name="T66" fmla="*/ 391 w 782"/>
                    <a:gd name="T67" fmla="*/ 428 h 553"/>
                    <a:gd name="T68" fmla="*/ 361 w 782"/>
                    <a:gd name="T69" fmla="*/ 495 h 553"/>
                    <a:gd name="T70" fmla="*/ 338 w 782"/>
                    <a:gd name="T71" fmla="*/ 530 h 553"/>
                    <a:gd name="T72" fmla="*/ 298 w 782"/>
                    <a:gd name="T73" fmla="*/ 425 h 553"/>
                    <a:gd name="T74" fmla="*/ 267 w 782"/>
                    <a:gd name="T75" fmla="*/ 436 h 553"/>
                    <a:gd name="T76" fmla="*/ 241 w 782"/>
                    <a:gd name="T77" fmla="*/ 391 h 553"/>
                    <a:gd name="T78" fmla="*/ 160 w 782"/>
                    <a:gd name="T79" fmla="*/ 366 h 553"/>
                    <a:gd name="T80" fmla="*/ 188 w 782"/>
                    <a:gd name="T81" fmla="*/ 414 h 553"/>
                    <a:gd name="T82" fmla="*/ 167 w 782"/>
                    <a:gd name="T83" fmla="*/ 445 h 553"/>
                    <a:gd name="T84" fmla="*/ 136 w 782"/>
                    <a:gd name="T85" fmla="*/ 434 h 553"/>
                    <a:gd name="T86" fmla="*/ 85 w 782"/>
                    <a:gd name="T87" fmla="*/ 355 h 553"/>
                    <a:gd name="T88" fmla="*/ 106 w 782"/>
                    <a:gd name="T89" fmla="*/ 310 h 553"/>
                    <a:gd name="T90" fmla="*/ 119 w 782"/>
                    <a:gd name="T91" fmla="*/ 276 h 553"/>
                    <a:gd name="T92" fmla="*/ 106 w 782"/>
                    <a:gd name="T93" fmla="*/ 162 h 553"/>
                    <a:gd name="T94" fmla="*/ 61 w 782"/>
                    <a:gd name="T95" fmla="*/ 138 h 553"/>
                    <a:gd name="T96" fmla="*/ 39 w 782"/>
                    <a:gd name="T97" fmla="*/ 150 h 553"/>
                    <a:gd name="T98" fmla="*/ 0 w 782"/>
                    <a:gd name="T99" fmla="*/ 162 h 5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82" h="553">
                      <a:moveTo>
                        <a:pt x="0" y="162"/>
                      </a:moveTo>
                      <a:lnTo>
                        <a:pt x="22" y="145"/>
                      </a:lnTo>
                      <a:lnTo>
                        <a:pt x="44" y="112"/>
                      </a:lnTo>
                      <a:lnTo>
                        <a:pt x="71" y="96"/>
                      </a:lnTo>
                      <a:lnTo>
                        <a:pt x="98" y="115"/>
                      </a:lnTo>
                      <a:lnTo>
                        <a:pt x="101" y="130"/>
                      </a:lnTo>
                      <a:lnTo>
                        <a:pt x="95" y="130"/>
                      </a:lnTo>
                      <a:lnTo>
                        <a:pt x="84" y="128"/>
                      </a:lnTo>
                      <a:lnTo>
                        <a:pt x="98" y="145"/>
                      </a:lnTo>
                      <a:lnTo>
                        <a:pt x="155" y="123"/>
                      </a:lnTo>
                      <a:lnTo>
                        <a:pt x="147" y="107"/>
                      </a:lnTo>
                      <a:lnTo>
                        <a:pt x="172" y="79"/>
                      </a:lnTo>
                      <a:lnTo>
                        <a:pt x="188" y="79"/>
                      </a:lnTo>
                      <a:lnTo>
                        <a:pt x="172" y="89"/>
                      </a:lnTo>
                      <a:lnTo>
                        <a:pt x="160" y="109"/>
                      </a:lnTo>
                      <a:lnTo>
                        <a:pt x="160" y="123"/>
                      </a:lnTo>
                      <a:lnTo>
                        <a:pt x="183" y="138"/>
                      </a:lnTo>
                      <a:lnTo>
                        <a:pt x="216" y="95"/>
                      </a:lnTo>
                      <a:lnTo>
                        <a:pt x="330" y="45"/>
                      </a:lnTo>
                      <a:lnTo>
                        <a:pt x="330" y="16"/>
                      </a:lnTo>
                      <a:lnTo>
                        <a:pt x="382" y="5"/>
                      </a:lnTo>
                      <a:lnTo>
                        <a:pt x="412" y="20"/>
                      </a:lnTo>
                      <a:lnTo>
                        <a:pt x="481" y="0"/>
                      </a:lnTo>
                      <a:lnTo>
                        <a:pt x="503" y="10"/>
                      </a:lnTo>
                      <a:lnTo>
                        <a:pt x="549" y="61"/>
                      </a:lnTo>
                      <a:lnTo>
                        <a:pt x="602" y="51"/>
                      </a:lnTo>
                      <a:lnTo>
                        <a:pt x="635" y="69"/>
                      </a:lnTo>
                      <a:lnTo>
                        <a:pt x="718" y="65"/>
                      </a:lnTo>
                      <a:lnTo>
                        <a:pt x="781" y="84"/>
                      </a:lnTo>
                      <a:lnTo>
                        <a:pt x="775" y="112"/>
                      </a:lnTo>
                      <a:lnTo>
                        <a:pt x="722" y="130"/>
                      </a:lnTo>
                      <a:lnTo>
                        <a:pt x="731" y="148"/>
                      </a:lnTo>
                      <a:lnTo>
                        <a:pt x="708" y="158"/>
                      </a:lnTo>
                      <a:lnTo>
                        <a:pt x="707" y="194"/>
                      </a:lnTo>
                      <a:lnTo>
                        <a:pt x="686" y="218"/>
                      </a:lnTo>
                      <a:lnTo>
                        <a:pt x="678" y="196"/>
                      </a:lnTo>
                      <a:lnTo>
                        <a:pt x="689" y="175"/>
                      </a:lnTo>
                      <a:lnTo>
                        <a:pt x="687" y="132"/>
                      </a:lnTo>
                      <a:lnTo>
                        <a:pt x="666" y="154"/>
                      </a:lnTo>
                      <a:lnTo>
                        <a:pt x="650" y="166"/>
                      </a:lnTo>
                      <a:lnTo>
                        <a:pt x="634" y="147"/>
                      </a:lnTo>
                      <a:lnTo>
                        <a:pt x="623" y="196"/>
                      </a:lnTo>
                      <a:lnTo>
                        <a:pt x="635" y="196"/>
                      </a:lnTo>
                      <a:lnTo>
                        <a:pt x="632" y="228"/>
                      </a:lnTo>
                      <a:lnTo>
                        <a:pt x="618" y="263"/>
                      </a:lnTo>
                      <a:lnTo>
                        <a:pt x="600" y="276"/>
                      </a:lnTo>
                      <a:lnTo>
                        <a:pt x="615" y="299"/>
                      </a:lnTo>
                      <a:lnTo>
                        <a:pt x="605" y="315"/>
                      </a:lnTo>
                      <a:lnTo>
                        <a:pt x="602" y="301"/>
                      </a:lnTo>
                      <a:lnTo>
                        <a:pt x="602" y="296"/>
                      </a:lnTo>
                      <a:lnTo>
                        <a:pt x="590" y="288"/>
                      </a:lnTo>
                      <a:lnTo>
                        <a:pt x="572" y="299"/>
                      </a:lnTo>
                      <a:lnTo>
                        <a:pt x="588" y="337"/>
                      </a:lnTo>
                      <a:lnTo>
                        <a:pt x="594" y="356"/>
                      </a:lnTo>
                      <a:lnTo>
                        <a:pt x="574" y="408"/>
                      </a:lnTo>
                      <a:lnTo>
                        <a:pt x="539" y="423"/>
                      </a:lnTo>
                      <a:lnTo>
                        <a:pt x="509" y="420"/>
                      </a:lnTo>
                      <a:lnTo>
                        <a:pt x="524" y="442"/>
                      </a:lnTo>
                      <a:lnTo>
                        <a:pt x="525" y="472"/>
                      </a:lnTo>
                      <a:lnTo>
                        <a:pt x="504" y="507"/>
                      </a:lnTo>
                      <a:lnTo>
                        <a:pt x="480" y="488"/>
                      </a:lnTo>
                      <a:lnTo>
                        <a:pt x="477" y="508"/>
                      </a:lnTo>
                      <a:lnTo>
                        <a:pt x="495" y="526"/>
                      </a:lnTo>
                      <a:lnTo>
                        <a:pt x="510" y="552"/>
                      </a:lnTo>
                      <a:lnTo>
                        <a:pt x="485" y="536"/>
                      </a:lnTo>
                      <a:lnTo>
                        <a:pt x="455" y="449"/>
                      </a:lnTo>
                      <a:lnTo>
                        <a:pt x="418" y="426"/>
                      </a:lnTo>
                      <a:lnTo>
                        <a:pt x="391" y="428"/>
                      </a:lnTo>
                      <a:lnTo>
                        <a:pt x="356" y="477"/>
                      </a:lnTo>
                      <a:lnTo>
                        <a:pt x="361" y="495"/>
                      </a:lnTo>
                      <a:lnTo>
                        <a:pt x="349" y="530"/>
                      </a:lnTo>
                      <a:lnTo>
                        <a:pt x="338" y="530"/>
                      </a:lnTo>
                      <a:lnTo>
                        <a:pt x="298" y="457"/>
                      </a:lnTo>
                      <a:lnTo>
                        <a:pt x="298" y="425"/>
                      </a:lnTo>
                      <a:lnTo>
                        <a:pt x="290" y="437"/>
                      </a:lnTo>
                      <a:lnTo>
                        <a:pt x="267" y="436"/>
                      </a:lnTo>
                      <a:lnTo>
                        <a:pt x="276" y="416"/>
                      </a:lnTo>
                      <a:lnTo>
                        <a:pt x="241" y="391"/>
                      </a:lnTo>
                      <a:lnTo>
                        <a:pt x="197" y="391"/>
                      </a:lnTo>
                      <a:lnTo>
                        <a:pt x="160" y="366"/>
                      </a:lnTo>
                      <a:lnTo>
                        <a:pt x="157" y="391"/>
                      </a:lnTo>
                      <a:lnTo>
                        <a:pt x="188" y="414"/>
                      </a:lnTo>
                      <a:lnTo>
                        <a:pt x="199" y="414"/>
                      </a:lnTo>
                      <a:lnTo>
                        <a:pt x="167" y="445"/>
                      </a:lnTo>
                      <a:lnTo>
                        <a:pt x="136" y="452"/>
                      </a:lnTo>
                      <a:lnTo>
                        <a:pt x="136" y="434"/>
                      </a:lnTo>
                      <a:lnTo>
                        <a:pt x="91" y="372"/>
                      </a:lnTo>
                      <a:lnTo>
                        <a:pt x="85" y="355"/>
                      </a:lnTo>
                      <a:lnTo>
                        <a:pt x="109" y="335"/>
                      </a:lnTo>
                      <a:lnTo>
                        <a:pt x="106" y="310"/>
                      </a:lnTo>
                      <a:lnTo>
                        <a:pt x="106" y="282"/>
                      </a:lnTo>
                      <a:lnTo>
                        <a:pt x="119" y="276"/>
                      </a:lnTo>
                      <a:lnTo>
                        <a:pt x="106" y="263"/>
                      </a:lnTo>
                      <a:lnTo>
                        <a:pt x="106" y="162"/>
                      </a:lnTo>
                      <a:lnTo>
                        <a:pt x="43" y="162"/>
                      </a:lnTo>
                      <a:lnTo>
                        <a:pt x="61" y="138"/>
                      </a:lnTo>
                      <a:lnTo>
                        <a:pt x="60" y="130"/>
                      </a:lnTo>
                      <a:lnTo>
                        <a:pt x="39" y="150"/>
                      </a:lnTo>
                      <a:lnTo>
                        <a:pt x="32" y="162"/>
                      </a:lnTo>
                      <a:lnTo>
                        <a:pt x="0" y="162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45" name="Freeform 21">
                  <a:extLst>
                    <a:ext uri="{FF2B5EF4-FFF2-40B4-BE49-F238E27FC236}">
                      <a16:creationId xmlns:a16="http://schemas.microsoft.com/office/drawing/2014/main" id="{068188BF-2EE1-B54A-9372-B75AE14AA954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5221" y="3217"/>
                  <a:ext cx="68" cy="113"/>
                </a:xfrm>
                <a:custGeom>
                  <a:avLst/>
                  <a:gdLst>
                    <a:gd name="T0" fmla="*/ 45 w 68"/>
                    <a:gd name="T1" fmla="*/ 0 h 113"/>
                    <a:gd name="T2" fmla="*/ 45 w 68"/>
                    <a:gd name="T3" fmla="*/ 14 h 113"/>
                    <a:gd name="T4" fmla="*/ 39 w 68"/>
                    <a:gd name="T5" fmla="*/ 23 h 113"/>
                    <a:gd name="T6" fmla="*/ 41 w 68"/>
                    <a:gd name="T7" fmla="*/ 38 h 113"/>
                    <a:gd name="T8" fmla="*/ 33 w 68"/>
                    <a:gd name="T9" fmla="*/ 58 h 113"/>
                    <a:gd name="T10" fmla="*/ 22 w 68"/>
                    <a:gd name="T11" fmla="*/ 77 h 113"/>
                    <a:gd name="T12" fmla="*/ 5 w 68"/>
                    <a:gd name="T13" fmla="*/ 89 h 113"/>
                    <a:gd name="T14" fmla="*/ 0 w 68"/>
                    <a:gd name="T15" fmla="*/ 110 h 113"/>
                    <a:gd name="T16" fmla="*/ 7 w 68"/>
                    <a:gd name="T17" fmla="*/ 112 h 113"/>
                    <a:gd name="T18" fmla="*/ 7 w 68"/>
                    <a:gd name="T19" fmla="*/ 92 h 113"/>
                    <a:gd name="T20" fmla="*/ 31 w 68"/>
                    <a:gd name="T21" fmla="*/ 91 h 113"/>
                    <a:gd name="T22" fmla="*/ 49 w 68"/>
                    <a:gd name="T23" fmla="*/ 78 h 113"/>
                    <a:gd name="T24" fmla="*/ 49 w 68"/>
                    <a:gd name="T25" fmla="*/ 51 h 113"/>
                    <a:gd name="T26" fmla="*/ 55 w 68"/>
                    <a:gd name="T27" fmla="*/ 41 h 113"/>
                    <a:gd name="T28" fmla="*/ 46 w 68"/>
                    <a:gd name="T29" fmla="*/ 24 h 113"/>
                    <a:gd name="T30" fmla="*/ 59 w 68"/>
                    <a:gd name="T31" fmla="*/ 19 h 113"/>
                    <a:gd name="T32" fmla="*/ 67 w 68"/>
                    <a:gd name="T33" fmla="*/ 5 h 113"/>
                    <a:gd name="T34" fmla="*/ 49 w 68"/>
                    <a:gd name="T35" fmla="*/ 7 h 113"/>
                    <a:gd name="T36" fmla="*/ 45 w 68"/>
                    <a:gd name="T37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8" h="113">
                      <a:moveTo>
                        <a:pt x="45" y="0"/>
                      </a:moveTo>
                      <a:lnTo>
                        <a:pt x="45" y="14"/>
                      </a:lnTo>
                      <a:lnTo>
                        <a:pt x="39" y="23"/>
                      </a:lnTo>
                      <a:lnTo>
                        <a:pt x="41" y="38"/>
                      </a:lnTo>
                      <a:lnTo>
                        <a:pt x="33" y="58"/>
                      </a:lnTo>
                      <a:lnTo>
                        <a:pt x="22" y="77"/>
                      </a:lnTo>
                      <a:lnTo>
                        <a:pt x="5" y="89"/>
                      </a:lnTo>
                      <a:lnTo>
                        <a:pt x="0" y="110"/>
                      </a:lnTo>
                      <a:lnTo>
                        <a:pt x="7" y="112"/>
                      </a:lnTo>
                      <a:lnTo>
                        <a:pt x="7" y="92"/>
                      </a:lnTo>
                      <a:lnTo>
                        <a:pt x="31" y="91"/>
                      </a:lnTo>
                      <a:lnTo>
                        <a:pt x="49" y="78"/>
                      </a:lnTo>
                      <a:lnTo>
                        <a:pt x="49" y="51"/>
                      </a:lnTo>
                      <a:lnTo>
                        <a:pt x="55" y="41"/>
                      </a:lnTo>
                      <a:lnTo>
                        <a:pt x="46" y="24"/>
                      </a:lnTo>
                      <a:lnTo>
                        <a:pt x="59" y="19"/>
                      </a:lnTo>
                      <a:lnTo>
                        <a:pt x="67" y="5"/>
                      </a:lnTo>
                      <a:lnTo>
                        <a:pt x="49" y="7"/>
                      </a:lnTo>
                      <a:lnTo>
                        <a:pt x="45" y="0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46" name="Freeform 22">
                  <a:extLst>
                    <a:ext uri="{FF2B5EF4-FFF2-40B4-BE49-F238E27FC236}">
                      <a16:creationId xmlns:a16="http://schemas.microsoft.com/office/drawing/2014/main" id="{9035D9E2-C4E1-3240-B4CF-9B6C7A59192F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4967" y="3518"/>
                  <a:ext cx="17" cy="26"/>
                </a:xfrm>
                <a:custGeom>
                  <a:avLst/>
                  <a:gdLst>
                    <a:gd name="T0" fmla="*/ 8 w 17"/>
                    <a:gd name="T1" fmla="*/ 0 h 26"/>
                    <a:gd name="T2" fmla="*/ 0 w 17"/>
                    <a:gd name="T3" fmla="*/ 11 h 26"/>
                    <a:gd name="T4" fmla="*/ 5 w 17"/>
                    <a:gd name="T5" fmla="*/ 25 h 26"/>
                    <a:gd name="T6" fmla="*/ 16 w 17"/>
                    <a:gd name="T7" fmla="*/ 15 h 26"/>
                    <a:gd name="T8" fmla="*/ 8 w 17"/>
                    <a:gd name="T9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26">
                      <a:moveTo>
                        <a:pt x="8" y="0"/>
                      </a:moveTo>
                      <a:lnTo>
                        <a:pt x="0" y="11"/>
                      </a:lnTo>
                      <a:lnTo>
                        <a:pt x="5" y="25"/>
                      </a:lnTo>
                      <a:lnTo>
                        <a:pt x="16" y="15"/>
                      </a:lnTo>
                      <a:lnTo>
                        <a:pt x="8" y="0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47" name="Freeform 23">
                  <a:extLst>
                    <a:ext uri="{FF2B5EF4-FFF2-40B4-BE49-F238E27FC236}">
                      <a16:creationId xmlns:a16="http://schemas.microsoft.com/office/drawing/2014/main" id="{159F3ACB-B1C1-344A-A2F9-4BDE95CE749B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5069" y="3545"/>
                  <a:ext cx="158" cy="68"/>
                </a:xfrm>
                <a:custGeom>
                  <a:avLst/>
                  <a:gdLst>
                    <a:gd name="T0" fmla="*/ 0 w 158"/>
                    <a:gd name="T1" fmla="*/ 0 h 68"/>
                    <a:gd name="T2" fmla="*/ 23 w 158"/>
                    <a:gd name="T3" fmla="*/ 5 h 68"/>
                    <a:gd name="T4" fmla="*/ 58 w 158"/>
                    <a:gd name="T5" fmla="*/ 29 h 68"/>
                    <a:gd name="T6" fmla="*/ 53 w 158"/>
                    <a:gd name="T7" fmla="*/ 43 h 68"/>
                    <a:gd name="T8" fmla="*/ 82 w 158"/>
                    <a:gd name="T9" fmla="*/ 55 h 68"/>
                    <a:gd name="T10" fmla="*/ 157 w 158"/>
                    <a:gd name="T11" fmla="*/ 55 h 68"/>
                    <a:gd name="T12" fmla="*/ 75 w 158"/>
                    <a:gd name="T13" fmla="*/ 67 h 68"/>
                    <a:gd name="T14" fmla="*/ 53 w 158"/>
                    <a:gd name="T15" fmla="*/ 43 h 68"/>
                    <a:gd name="T16" fmla="*/ 32 w 158"/>
                    <a:gd name="T17" fmla="*/ 38 h 68"/>
                    <a:gd name="T18" fmla="*/ 0 w 158"/>
                    <a:gd name="T19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8" h="68">
                      <a:moveTo>
                        <a:pt x="0" y="0"/>
                      </a:moveTo>
                      <a:lnTo>
                        <a:pt x="23" y="5"/>
                      </a:lnTo>
                      <a:lnTo>
                        <a:pt x="58" y="29"/>
                      </a:lnTo>
                      <a:lnTo>
                        <a:pt x="53" y="43"/>
                      </a:lnTo>
                      <a:lnTo>
                        <a:pt x="82" y="55"/>
                      </a:lnTo>
                      <a:lnTo>
                        <a:pt x="157" y="55"/>
                      </a:lnTo>
                      <a:lnTo>
                        <a:pt x="75" y="67"/>
                      </a:lnTo>
                      <a:lnTo>
                        <a:pt x="53" y="43"/>
                      </a:lnTo>
                      <a:lnTo>
                        <a:pt x="32" y="38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48" name="Freeform 24">
                  <a:extLst>
                    <a:ext uri="{FF2B5EF4-FFF2-40B4-BE49-F238E27FC236}">
                      <a16:creationId xmlns:a16="http://schemas.microsoft.com/office/drawing/2014/main" id="{5068A313-978F-4E4E-A397-3A862285ABC4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5195" y="3601"/>
                  <a:ext cx="169" cy="159"/>
                </a:xfrm>
                <a:custGeom>
                  <a:avLst/>
                  <a:gdLst>
                    <a:gd name="T0" fmla="*/ 135 w 169"/>
                    <a:gd name="T1" fmla="*/ 155 h 159"/>
                    <a:gd name="T2" fmla="*/ 127 w 169"/>
                    <a:gd name="T3" fmla="*/ 152 h 159"/>
                    <a:gd name="T4" fmla="*/ 110 w 169"/>
                    <a:gd name="T5" fmla="*/ 134 h 159"/>
                    <a:gd name="T6" fmla="*/ 92 w 169"/>
                    <a:gd name="T7" fmla="*/ 130 h 159"/>
                    <a:gd name="T8" fmla="*/ 88 w 169"/>
                    <a:gd name="T9" fmla="*/ 119 h 159"/>
                    <a:gd name="T10" fmla="*/ 78 w 169"/>
                    <a:gd name="T11" fmla="*/ 111 h 159"/>
                    <a:gd name="T12" fmla="*/ 62 w 169"/>
                    <a:gd name="T13" fmla="*/ 111 h 159"/>
                    <a:gd name="T14" fmla="*/ 44 w 169"/>
                    <a:gd name="T15" fmla="*/ 118 h 159"/>
                    <a:gd name="T16" fmla="*/ 28 w 169"/>
                    <a:gd name="T17" fmla="*/ 121 h 159"/>
                    <a:gd name="T18" fmla="*/ 10 w 169"/>
                    <a:gd name="T19" fmla="*/ 121 h 159"/>
                    <a:gd name="T20" fmla="*/ 10 w 169"/>
                    <a:gd name="T21" fmla="*/ 109 h 159"/>
                    <a:gd name="T22" fmla="*/ 3 w 169"/>
                    <a:gd name="T23" fmla="*/ 91 h 159"/>
                    <a:gd name="T24" fmla="*/ 2 w 169"/>
                    <a:gd name="T25" fmla="*/ 81 h 159"/>
                    <a:gd name="T26" fmla="*/ 2 w 169"/>
                    <a:gd name="T27" fmla="*/ 56 h 159"/>
                    <a:gd name="T28" fmla="*/ 31 w 169"/>
                    <a:gd name="T29" fmla="*/ 43 h 159"/>
                    <a:gd name="T30" fmla="*/ 34 w 169"/>
                    <a:gd name="T31" fmla="*/ 29 h 159"/>
                    <a:gd name="T32" fmla="*/ 40 w 169"/>
                    <a:gd name="T33" fmla="*/ 30 h 159"/>
                    <a:gd name="T34" fmla="*/ 55 w 169"/>
                    <a:gd name="T35" fmla="*/ 15 h 159"/>
                    <a:gd name="T36" fmla="*/ 70 w 169"/>
                    <a:gd name="T37" fmla="*/ 17 h 159"/>
                    <a:gd name="T38" fmla="*/ 80 w 169"/>
                    <a:gd name="T39" fmla="*/ 7 h 159"/>
                    <a:gd name="T40" fmla="*/ 89 w 169"/>
                    <a:gd name="T41" fmla="*/ 5 h 159"/>
                    <a:gd name="T42" fmla="*/ 103 w 169"/>
                    <a:gd name="T43" fmla="*/ 24 h 159"/>
                    <a:gd name="T44" fmla="*/ 116 w 169"/>
                    <a:gd name="T45" fmla="*/ 30 h 159"/>
                    <a:gd name="T46" fmla="*/ 117 w 169"/>
                    <a:gd name="T47" fmla="*/ 11 h 159"/>
                    <a:gd name="T48" fmla="*/ 122 w 169"/>
                    <a:gd name="T49" fmla="*/ 0 h 159"/>
                    <a:gd name="T50" fmla="*/ 132 w 169"/>
                    <a:gd name="T51" fmla="*/ 15 h 159"/>
                    <a:gd name="T52" fmla="*/ 140 w 169"/>
                    <a:gd name="T53" fmla="*/ 43 h 159"/>
                    <a:gd name="T54" fmla="*/ 156 w 169"/>
                    <a:gd name="T55" fmla="*/ 59 h 159"/>
                    <a:gd name="T56" fmla="*/ 165 w 169"/>
                    <a:gd name="T57" fmla="*/ 72 h 159"/>
                    <a:gd name="T58" fmla="*/ 168 w 169"/>
                    <a:gd name="T59" fmla="*/ 95 h 159"/>
                    <a:gd name="T60" fmla="*/ 157 w 169"/>
                    <a:gd name="T61" fmla="*/ 121 h 159"/>
                    <a:gd name="T62" fmla="*/ 155 w 169"/>
                    <a:gd name="T63" fmla="*/ 145 h 159"/>
                    <a:gd name="T64" fmla="*/ 140 w 169"/>
                    <a:gd name="T65" fmla="*/ 154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69" h="159">
                      <a:moveTo>
                        <a:pt x="140" y="154"/>
                      </a:moveTo>
                      <a:lnTo>
                        <a:pt x="135" y="155"/>
                      </a:lnTo>
                      <a:lnTo>
                        <a:pt x="132" y="158"/>
                      </a:lnTo>
                      <a:lnTo>
                        <a:pt x="127" y="152"/>
                      </a:lnTo>
                      <a:lnTo>
                        <a:pt x="112" y="145"/>
                      </a:lnTo>
                      <a:lnTo>
                        <a:pt x="110" y="134"/>
                      </a:lnTo>
                      <a:lnTo>
                        <a:pt x="105" y="130"/>
                      </a:lnTo>
                      <a:lnTo>
                        <a:pt x="92" y="130"/>
                      </a:lnTo>
                      <a:lnTo>
                        <a:pt x="92" y="122"/>
                      </a:lnTo>
                      <a:lnTo>
                        <a:pt x="88" y="119"/>
                      </a:lnTo>
                      <a:lnTo>
                        <a:pt x="87" y="112"/>
                      </a:lnTo>
                      <a:lnTo>
                        <a:pt x="78" y="111"/>
                      </a:lnTo>
                      <a:lnTo>
                        <a:pt x="70" y="109"/>
                      </a:lnTo>
                      <a:lnTo>
                        <a:pt x="62" y="111"/>
                      </a:lnTo>
                      <a:lnTo>
                        <a:pt x="62" y="112"/>
                      </a:lnTo>
                      <a:lnTo>
                        <a:pt x="44" y="118"/>
                      </a:lnTo>
                      <a:lnTo>
                        <a:pt x="44" y="121"/>
                      </a:lnTo>
                      <a:lnTo>
                        <a:pt x="28" y="121"/>
                      </a:lnTo>
                      <a:lnTo>
                        <a:pt x="20" y="126"/>
                      </a:lnTo>
                      <a:lnTo>
                        <a:pt x="10" y="121"/>
                      </a:lnTo>
                      <a:lnTo>
                        <a:pt x="10" y="119"/>
                      </a:lnTo>
                      <a:lnTo>
                        <a:pt x="10" y="109"/>
                      </a:lnTo>
                      <a:lnTo>
                        <a:pt x="7" y="99"/>
                      </a:lnTo>
                      <a:lnTo>
                        <a:pt x="3" y="91"/>
                      </a:lnTo>
                      <a:lnTo>
                        <a:pt x="5" y="84"/>
                      </a:lnTo>
                      <a:lnTo>
                        <a:pt x="2" y="81"/>
                      </a:lnTo>
                      <a:lnTo>
                        <a:pt x="0" y="66"/>
                      </a:lnTo>
                      <a:lnTo>
                        <a:pt x="2" y="56"/>
                      </a:lnTo>
                      <a:lnTo>
                        <a:pt x="11" y="48"/>
                      </a:lnTo>
                      <a:lnTo>
                        <a:pt x="31" y="43"/>
                      </a:lnTo>
                      <a:lnTo>
                        <a:pt x="36" y="36"/>
                      </a:lnTo>
                      <a:lnTo>
                        <a:pt x="34" y="29"/>
                      </a:lnTo>
                      <a:lnTo>
                        <a:pt x="39" y="27"/>
                      </a:lnTo>
                      <a:lnTo>
                        <a:pt x="40" y="30"/>
                      </a:lnTo>
                      <a:lnTo>
                        <a:pt x="42" y="25"/>
                      </a:lnTo>
                      <a:lnTo>
                        <a:pt x="55" y="15"/>
                      </a:lnTo>
                      <a:lnTo>
                        <a:pt x="62" y="20"/>
                      </a:lnTo>
                      <a:lnTo>
                        <a:pt x="70" y="17"/>
                      </a:lnTo>
                      <a:lnTo>
                        <a:pt x="72" y="9"/>
                      </a:lnTo>
                      <a:lnTo>
                        <a:pt x="80" y="7"/>
                      </a:lnTo>
                      <a:lnTo>
                        <a:pt x="78" y="1"/>
                      </a:lnTo>
                      <a:lnTo>
                        <a:pt x="89" y="5"/>
                      </a:lnTo>
                      <a:lnTo>
                        <a:pt x="98" y="3"/>
                      </a:lnTo>
                      <a:lnTo>
                        <a:pt x="103" y="24"/>
                      </a:lnTo>
                      <a:lnTo>
                        <a:pt x="110" y="30"/>
                      </a:lnTo>
                      <a:lnTo>
                        <a:pt x="116" y="30"/>
                      </a:lnTo>
                      <a:lnTo>
                        <a:pt x="119" y="17"/>
                      </a:lnTo>
                      <a:lnTo>
                        <a:pt x="117" y="11"/>
                      </a:lnTo>
                      <a:lnTo>
                        <a:pt x="119" y="1"/>
                      </a:lnTo>
                      <a:lnTo>
                        <a:pt x="122" y="0"/>
                      </a:lnTo>
                      <a:lnTo>
                        <a:pt x="127" y="12"/>
                      </a:lnTo>
                      <a:lnTo>
                        <a:pt x="132" y="15"/>
                      </a:lnTo>
                      <a:lnTo>
                        <a:pt x="135" y="27"/>
                      </a:lnTo>
                      <a:lnTo>
                        <a:pt x="140" y="43"/>
                      </a:lnTo>
                      <a:lnTo>
                        <a:pt x="147" y="47"/>
                      </a:lnTo>
                      <a:lnTo>
                        <a:pt x="156" y="59"/>
                      </a:lnTo>
                      <a:lnTo>
                        <a:pt x="157" y="65"/>
                      </a:lnTo>
                      <a:lnTo>
                        <a:pt x="165" y="72"/>
                      </a:lnTo>
                      <a:lnTo>
                        <a:pt x="168" y="85"/>
                      </a:lnTo>
                      <a:lnTo>
                        <a:pt x="168" y="95"/>
                      </a:lnTo>
                      <a:lnTo>
                        <a:pt x="165" y="111"/>
                      </a:lnTo>
                      <a:lnTo>
                        <a:pt x="157" y="121"/>
                      </a:lnTo>
                      <a:lnTo>
                        <a:pt x="155" y="134"/>
                      </a:lnTo>
                      <a:lnTo>
                        <a:pt x="155" y="145"/>
                      </a:lnTo>
                      <a:lnTo>
                        <a:pt x="147" y="147"/>
                      </a:lnTo>
                      <a:lnTo>
                        <a:pt x="140" y="154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49" name="Freeform 25">
                  <a:extLst>
                    <a:ext uri="{FF2B5EF4-FFF2-40B4-BE49-F238E27FC236}">
                      <a16:creationId xmlns:a16="http://schemas.microsoft.com/office/drawing/2014/main" id="{E9FC6D2B-899B-AD43-92C0-E70D654DD1B4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5330" y="3768"/>
                  <a:ext cx="17" cy="20"/>
                </a:xfrm>
                <a:custGeom>
                  <a:avLst/>
                  <a:gdLst>
                    <a:gd name="T0" fmla="*/ 8 w 17"/>
                    <a:gd name="T1" fmla="*/ 16 h 20"/>
                    <a:gd name="T2" fmla="*/ 2 w 17"/>
                    <a:gd name="T3" fmla="*/ 13 h 20"/>
                    <a:gd name="T4" fmla="*/ 2 w 17"/>
                    <a:gd name="T5" fmla="*/ 10 h 20"/>
                    <a:gd name="T6" fmla="*/ 2 w 17"/>
                    <a:gd name="T7" fmla="*/ 8 h 20"/>
                    <a:gd name="T8" fmla="*/ 1 w 17"/>
                    <a:gd name="T9" fmla="*/ 5 h 20"/>
                    <a:gd name="T10" fmla="*/ 0 w 17"/>
                    <a:gd name="T11" fmla="*/ 0 h 20"/>
                    <a:gd name="T12" fmla="*/ 2 w 17"/>
                    <a:gd name="T13" fmla="*/ 0 h 20"/>
                    <a:gd name="T14" fmla="*/ 8 w 17"/>
                    <a:gd name="T15" fmla="*/ 2 h 20"/>
                    <a:gd name="T16" fmla="*/ 11 w 17"/>
                    <a:gd name="T17" fmla="*/ 2 h 20"/>
                    <a:gd name="T18" fmla="*/ 12 w 17"/>
                    <a:gd name="T19" fmla="*/ 2 h 20"/>
                    <a:gd name="T20" fmla="*/ 16 w 17"/>
                    <a:gd name="T21" fmla="*/ 0 h 20"/>
                    <a:gd name="T22" fmla="*/ 16 w 17"/>
                    <a:gd name="T23" fmla="*/ 8 h 20"/>
                    <a:gd name="T24" fmla="*/ 14 w 17"/>
                    <a:gd name="T25" fmla="*/ 10 h 20"/>
                    <a:gd name="T26" fmla="*/ 12 w 17"/>
                    <a:gd name="T27" fmla="*/ 13 h 20"/>
                    <a:gd name="T28" fmla="*/ 12 w 17"/>
                    <a:gd name="T29" fmla="*/ 16 h 20"/>
                    <a:gd name="T30" fmla="*/ 11 w 17"/>
                    <a:gd name="T31" fmla="*/ 16 h 20"/>
                    <a:gd name="T32" fmla="*/ 11 w 17"/>
                    <a:gd name="T33" fmla="*/ 19 h 20"/>
                    <a:gd name="T34" fmla="*/ 8 w 17"/>
                    <a:gd name="T35" fmla="*/ 16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7" h="20">
                      <a:moveTo>
                        <a:pt x="8" y="16"/>
                      </a:moveTo>
                      <a:lnTo>
                        <a:pt x="2" y="13"/>
                      </a:lnTo>
                      <a:lnTo>
                        <a:pt x="2" y="10"/>
                      </a:lnTo>
                      <a:lnTo>
                        <a:pt x="2" y="8"/>
                      </a:lnTo>
                      <a:lnTo>
                        <a:pt x="1" y="5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8" y="2"/>
                      </a:lnTo>
                      <a:lnTo>
                        <a:pt x="11" y="2"/>
                      </a:lnTo>
                      <a:lnTo>
                        <a:pt x="12" y="2"/>
                      </a:lnTo>
                      <a:lnTo>
                        <a:pt x="16" y="0"/>
                      </a:lnTo>
                      <a:lnTo>
                        <a:pt x="16" y="8"/>
                      </a:lnTo>
                      <a:lnTo>
                        <a:pt x="14" y="10"/>
                      </a:lnTo>
                      <a:lnTo>
                        <a:pt x="12" y="13"/>
                      </a:lnTo>
                      <a:lnTo>
                        <a:pt x="12" y="16"/>
                      </a:lnTo>
                      <a:lnTo>
                        <a:pt x="11" y="16"/>
                      </a:lnTo>
                      <a:lnTo>
                        <a:pt x="11" y="19"/>
                      </a:lnTo>
                      <a:lnTo>
                        <a:pt x="8" y="16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50" name="Freeform 26">
                  <a:extLst>
                    <a:ext uri="{FF2B5EF4-FFF2-40B4-BE49-F238E27FC236}">
                      <a16:creationId xmlns:a16="http://schemas.microsoft.com/office/drawing/2014/main" id="{63217328-47B7-214C-8A79-18AEB1F68B5C}"/>
                    </a:ext>
                  </a:extLst>
                </p:cNvPr>
                <p:cNvSpPr>
                  <a:spLocks/>
                </p:cNvSpPr>
                <p:nvPr/>
              </p:nvSpPr>
              <p:spPr bwMode="grayWhite">
                <a:xfrm>
                  <a:off x="4739" y="3587"/>
                  <a:ext cx="19" cy="76"/>
                </a:xfrm>
                <a:custGeom>
                  <a:avLst/>
                  <a:gdLst>
                    <a:gd name="T0" fmla="*/ 2 w 19"/>
                    <a:gd name="T1" fmla="*/ 26 h 76"/>
                    <a:gd name="T2" fmla="*/ 9 w 19"/>
                    <a:gd name="T3" fmla="*/ 20 h 76"/>
                    <a:gd name="T4" fmla="*/ 14 w 19"/>
                    <a:gd name="T5" fmla="*/ 0 h 76"/>
                    <a:gd name="T6" fmla="*/ 18 w 19"/>
                    <a:gd name="T7" fmla="*/ 30 h 76"/>
                    <a:gd name="T8" fmla="*/ 12 w 19"/>
                    <a:gd name="T9" fmla="*/ 67 h 76"/>
                    <a:gd name="T10" fmla="*/ 0 w 19"/>
                    <a:gd name="T11" fmla="*/ 75 h 76"/>
                    <a:gd name="T12" fmla="*/ 0 w 19"/>
                    <a:gd name="T13" fmla="*/ 57 h 76"/>
                    <a:gd name="T14" fmla="*/ 3 w 19"/>
                    <a:gd name="T15" fmla="*/ 45 h 76"/>
                    <a:gd name="T16" fmla="*/ 2 w 19"/>
                    <a:gd name="T17" fmla="*/ 2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76">
                      <a:moveTo>
                        <a:pt x="2" y="26"/>
                      </a:moveTo>
                      <a:lnTo>
                        <a:pt x="9" y="20"/>
                      </a:lnTo>
                      <a:lnTo>
                        <a:pt x="14" y="0"/>
                      </a:lnTo>
                      <a:lnTo>
                        <a:pt x="18" y="30"/>
                      </a:lnTo>
                      <a:lnTo>
                        <a:pt x="12" y="67"/>
                      </a:lnTo>
                      <a:lnTo>
                        <a:pt x="0" y="75"/>
                      </a:lnTo>
                      <a:lnTo>
                        <a:pt x="0" y="57"/>
                      </a:lnTo>
                      <a:lnTo>
                        <a:pt x="3" y="45"/>
                      </a:lnTo>
                      <a:lnTo>
                        <a:pt x="2" y="26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1054" name="Rectangle 30">
            <a:extLst>
              <a:ext uri="{FF2B5EF4-FFF2-40B4-BE49-F238E27FC236}">
                <a16:creationId xmlns:a16="http://schemas.microsoft.com/office/drawing/2014/main" id="{B36A1371-9F90-B547-BCAE-0999ACD6C0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57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55" name="Rectangle 31">
            <a:extLst>
              <a:ext uri="{FF2B5EF4-FFF2-40B4-BE49-F238E27FC236}">
                <a16:creationId xmlns:a16="http://schemas.microsoft.com/office/drawing/2014/main" id="{703E8EDE-1D4D-A049-B52D-C58A9EACEB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735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56" name="Rectangle 32">
            <a:extLst>
              <a:ext uri="{FF2B5EF4-FFF2-40B4-BE49-F238E27FC236}">
                <a16:creationId xmlns:a16="http://schemas.microsoft.com/office/drawing/2014/main" id="{F4DA5113-691A-0F4A-A681-CC8427CD5AF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i="1">
                <a:solidFill>
                  <a:schemeClr val="tx2"/>
                </a:solidFill>
              </a:defRPr>
            </a:lvl1pPr>
          </a:lstStyle>
          <a:p>
            <a:r>
              <a:rPr lang="en-US" altLang="en-US" dirty="0"/>
              <a:t>Keith D. Koper</a:t>
            </a:r>
          </a:p>
        </p:txBody>
      </p:sp>
      <p:sp>
        <p:nvSpPr>
          <p:cNvPr id="1057" name="Rectangle 33">
            <a:extLst>
              <a:ext uri="{FF2B5EF4-FFF2-40B4-BE49-F238E27FC236}">
                <a16:creationId xmlns:a16="http://schemas.microsoft.com/office/drawing/2014/main" id="{56B8AE4A-9979-D541-B15A-1F4A6CC878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i="1">
                <a:solidFill>
                  <a:schemeClr val="tx2"/>
                </a:solidFill>
              </a:defRPr>
            </a:lvl1pPr>
          </a:lstStyle>
          <a:p>
            <a:endParaRPr lang="en-US" altLang="en-US" i="0" dirty="0"/>
          </a:p>
        </p:txBody>
      </p:sp>
      <p:sp>
        <p:nvSpPr>
          <p:cNvPr id="1058" name="Rectangle 34">
            <a:extLst>
              <a:ext uri="{FF2B5EF4-FFF2-40B4-BE49-F238E27FC236}">
                <a16:creationId xmlns:a16="http://schemas.microsoft.com/office/drawing/2014/main" id="{064EC5CA-FD51-9E44-9768-97EA37A8507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992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endParaRPr lang="en-US" alt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F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pitchFamily="2" charset="2"/>
        <a:buChar char="u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hyperlink" Target="https://www.golfdigest.com/story/what-you-need-to-know--titleist-tour-speed--tour-soft-golf-ball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hyperlink" Target="https://psyche.asu.edu/gallery/orbiting-asteroid-psyche-illustration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>
            <a:extLst>
              <a:ext uri="{FF2B5EF4-FFF2-40B4-BE49-F238E27FC236}">
                <a16:creationId xmlns:a16="http://schemas.microsoft.com/office/drawing/2014/main" id="{B6072E25-F72D-ED49-9ED1-DD662789394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3352800"/>
            <a:ext cx="8077200" cy="1143000"/>
          </a:xfrm>
        </p:spPr>
        <p:txBody>
          <a:bodyPr/>
          <a:lstStyle/>
          <a:p>
            <a:r>
              <a:rPr lang="en-US" sz="3200" dirty="0">
                <a:solidFill>
                  <a:srgbClr val="FFFF00"/>
                </a:solidFill>
              </a:rPr>
              <a:t>Current Understanding of Inner Core Structure and Open Questions </a:t>
            </a:r>
            <a:endParaRPr lang="en-US" alt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24" name="Rectangle 4">
            <a:extLst>
              <a:ext uri="{FF2B5EF4-FFF2-40B4-BE49-F238E27FC236}">
                <a16:creationId xmlns:a16="http://schemas.microsoft.com/office/drawing/2014/main" id="{6C11C1E7-D6A2-DB46-AB94-4351C0D396A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47800" y="4953000"/>
            <a:ext cx="6400800" cy="12954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00"/>
                </a:solidFill>
              </a:rPr>
              <a:t>Keith D. Koper</a:t>
            </a:r>
          </a:p>
          <a:p>
            <a:r>
              <a:rPr lang="en-US" altLang="en-US" sz="1600" dirty="0">
                <a:solidFill>
                  <a:srgbClr val="FFFF00"/>
                </a:solidFill>
              </a:rPr>
              <a:t>University of Utah</a:t>
            </a:r>
          </a:p>
          <a:p>
            <a:r>
              <a:rPr lang="en-US" altLang="en-US" sz="1600" dirty="0">
                <a:solidFill>
                  <a:srgbClr val="FFFF00"/>
                </a:solidFill>
              </a:rPr>
              <a:t>31 July 2022</a:t>
            </a:r>
          </a:p>
        </p:txBody>
      </p:sp>
    </p:spTree>
  </p:cSld>
  <p:clrMapOvr>
    <a:masterClrMapping/>
  </p:clrMapOvr>
  <p:transition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>
            <a:extLst>
              <a:ext uri="{FF2B5EF4-FFF2-40B4-BE49-F238E27FC236}">
                <a16:creationId xmlns:a16="http://schemas.microsoft.com/office/drawing/2014/main" id="{1AF70AA2-BDD6-4740-935B-79B600758E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85750"/>
            <a:ext cx="7772400" cy="704850"/>
          </a:xfrm>
        </p:spPr>
        <p:txBody>
          <a:bodyPr/>
          <a:lstStyle/>
          <a:p>
            <a:r>
              <a:rPr lang="en-US" altLang="en-US" sz="3200" dirty="0"/>
              <a:t>Seismic Core Probes (Remote Sensing)</a:t>
            </a:r>
            <a:endParaRPr lang="en-US" altLang="en-US" dirty="0"/>
          </a:p>
        </p:txBody>
      </p:sp>
      <p:sp>
        <p:nvSpPr>
          <p:cNvPr id="588804" name="Rectangle 4">
            <a:extLst>
              <a:ext uri="{FF2B5EF4-FFF2-40B4-BE49-F238E27FC236}">
                <a16:creationId xmlns:a16="http://schemas.microsoft.com/office/drawing/2014/main" id="{24B3FA92-D863-5C46-9EE2-BC719D507D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8601" y="1828801"/>
            <a:ext cx="8617226" cy="38862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88805" name="Text Box 5">
            <a:extLst>
              <a:ext uri="{FF2B5EF4-FFF2-40B4-BE49-F238E27FC236}">
                <a16:creationId xmlns:a16="http://schemas.microsoft.com/office/drawing/2014/main" id="{0A266001-B2B2-6644-ADBE-B90566866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943600"/>
            <a:ext cx="4725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chemeClr val="tx2"/>
                </a:solidFill>
              </a:rPr>
              <a:t>(Refracted Waves, figures from Ed Garnero)</a:t>
            </a:r>
          </a:p>
        </p:txBody>
      </p:sp>
      <p:pic>
        <p:nvPicPr>
          <p:cNvPr id="588806" name="Picture 6" descr="taup_path.PKPdf.gif                                            0045C7EDMacintosh HD                   BBA39B30:">
            <a:extLst>
              <a:ext uri="{FF2B5EF4-FFF2-40B4-BE49-F238E27FC236}">
                <a16:creationId xmlns:a16="http://schemas.microsoft.com/office/drawing/2014/main" id="{C0ABC9FE-7530-F242-B22D-AAD09F57A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5000"/>
            <a:ext cx="3717235" cy="371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8807" name="Picture 7" descr="taup_path.PKPab,bc.gif                                         0045C7EDMacintosh HD                   BBA39B30:">
            <a:extLst>
              <a:ext uri="{FF2B5EF4-FFF2-40B4-BE49-F238E27FC236}">
                <a16:creationId xmlns:a16="http://schemas.microsoft.com/office/drawing/2014/main" id="{7EF4BBE1-7643-5A4A-9317-711D7EA8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3717235" cy="371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sc_movie.mp4" descr="isc_movie.mp4">
            <a:hlinkClick r:id="" action="ppaction://media"/>
            <a:extLst>
              <a:ext uri="{FF2B5EF4-FFF2-40B4-BE49-F238E27FC236}">
                <a16:creationId xmlns:a16="http://schemas.microsoft.com/office/drawing/2014/main" id="{95C34151-8EB8-8D07-7734-857AB2B18E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933" y="938212"/>
            <a:ext cx="8856133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5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362C14-634F-4CD6-92A5-D9FD4B1C6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8199007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8795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874" name="Picture 2" descr="ilar.pdf                                                       000B2071Macintosh HD                   B839FA10:">
            <a:extLst>
              <a:ext uri="{FF2B5EF4-FFF2-40B4-BE49-F238E27FC236}">
                <a16:creationId xmlns:a16="http://schemas.microsoft.com/office/drawing/2014/main" id="{3263FA67-1A0F-4244-AF2F-8F2E38838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3000"/>
            <a:ext cx="5334000" cy="411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1875" name="Text Box 3">
            <a:extLst>
              <a:ext uri="{FF2B5EF4-FFF2-40B4-BE49-F238E27FC236}">
                <a16:creationId xmlns:a16="http://schemas.microsoft.com/office/drawing/2014/main" id="{A22C291F-4646-6C42-BF3E-EE9A2BD4B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334000"/>
            <a:ext cx="7467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Times" pitchFamily="2" charset="0"/>
              <a:buAutoNum type="arabicPeriod"/>
            </a:pPr>
            <a:r>
              <a:rPr lang="en-US" altLang="en-US" sz="2000" dirty="0">
                <a:solidFill>
                  <a:schemeClr val="tx2"/>
                </a:solidFill>
              </a:rPr>
              <a:t>Seismic arrays increase SNR by ~ sqrt(N) (and sometimes more!)</a:t>
            </a:r>
          </a:p>
          <a:p>
            <a:pPr>
              <a:spcBef>
                <a:spcPct val="50000"/>
              </a:spcBef>
              <a:buFont typeface="Times" pitchFamily="2" charset="0"/>
              <a:buAutoNum type="arabicPeriod"/>
            </a:pPr>
            <a:r>
              <a:rPr lang="en-US" altLang="en-US" sz="2000" dirty="0">
                <a:solidFill>
                  <a:schemeClr val="tx2"/>
                </a:solidFill>
              </a:rPr>
              <a:t>Seismic arrays are sensitive to the </a:t>
            </a:r>
            <a:r>
              <a:rPr lang="en-US" altLang="en-US" sz="2000" i="1" dirty="0">
                <a:solidFill>
                  <a:schemeClr val="tx2"/>
                </a:solidFill>
              </a:rPr>
              <a:t>direction</a:t>
            </a:r>
            <a:r>
              <a:rPr lang="en-US" altLang="en-US" sz="2000" dirty="0">
                <a:solidFill>
                  <a:schemeClr val="tx2"/>
                </a:solidFill>
              </a:rPr>
              <a:t> of incoming energy</a:t>
            </a:r>
          </a:p>
        </p:txBody>
      </p:sp>
      <p:sp>
        <p:nvSpPr>
          <p:cNvPr id="591876" name="Rectangle 4">
            <a:extLst>
              <a:ext uri="{FF2B5EF4-FFF2-40B4-BE49-F238E27FC236}">
                <a16:creationId xmlns:a16="http://schemas.microsoft.com/office/drawing/2014/main" id="{939D1F66-C345-4344-BBAB-A5AEF5E66B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85750"/>
            <a:ext cx="7772400" cy="781050"/>
          </a:xfrm>
        </p:spPr>
        <p:txBody>
          <a:bodyPr/>
          <a:lstStyle/>
          <a:p>
            <a:r>
              <a:rPr lang="en-US" altLang="en-US" sz="4000" dirty="0"/>
              <a:t>Seismic Arrays</a:t>
            </a:r>
            <a:endParaRPr lang="en-US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2">
            <a:extLst>
              <a:ext uri="{FF2B5EF4-FFF2-40B4-BE49-F238E27FC236}">
                <a16:creationId xmlns:a16="http://schemas.microsoft.com/office/drawing/2014/main" id="{6A39FF11-7050-E44F-BF4E-5DCEE3CA34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85750"/>
            <a:ext cx="7772400" cy="857250"/>
          </a:xfrm>
        </p:spPr>
        <p:txBody>
          <a:bodyPr/>
          <a:lstStyle/>
          <a:p>
            <a:r>
              <a:rPr lang="en-US" altLang="en-US" sz="3600" dirty="0"/>
              <a:t>Directional Inference</a:t>
            </a:r>
            <a:endParaRPr lang="en-US" altLang="en-US" dirty="0"/>
          </a:p>
        </p:txBody>
      </p:sp>
      <p:pic>
        <p:nvPicPr>
          <p:cNvPr id="593923" name="Picture 3" descr="&#10;array1.jpg                                                     0037B158Macintosh HD                   BBA39B30:">
            <a:extLst>
              <a:ext uri="{FF2B5EF4-FFF2-40B4-BE49-F238E27FC236}">
                <a16:creationId xmlns:a16="http://schemas.microsoft.com/office/drawing/2014/main" id="{5E53461D-9CCE-544D-9C21-C47C1A4ED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" b="32584"/>
          <a:stretch>
            <a:fillRect/>
          </a:stretch>
        </p:blipFill>
        <p:spPr bwMode="auto">
          <a:xfrm>
            <a:off x="533400" y="1676400"/>
            <a:ext cx="32004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4" name="Picture 4" descr="&#10;array1.jpg                                                     0037B158Macintosh HD                   BBA39B30:">
            <a:extLst>
              <a:ext uri="{FF2B5EF4-FFF2-40B4-BE49-F238E27FC236}">
                <a16:creationId xmlns:a16="http://schemas.microsoft.com/office/drawing/2014/main" id="{EAC2F258-0116-1A47-BD3E-DF6EEAC8F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t="74741"/>
          <a:stretch>
            <a:fillRect/>
          </a:stretch>
        </p:blipFill>
        <p:spPr bwMode="auto">
          <a:xfrm>
            <a:off x="4876800" y="2362200"/>
            <a:ext cx="365760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25" name="Text Box 5">
            <a:extLst>
              <a:ext uri="{FF2B5EF4-FFF2-40B4-BE49-F238E27FC236}">
                <a16:creationId xmlns:a16="http://schemas.microsoft.com/office/drawing/2014/main" id="{2FD86ECC-0C69-2049-868F-C79B04315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105400"/>
            <a:ext cx="7086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tx2"/>
                </a:solidFill>
              </a:rPr>
              <a:t>In geologic terms, a seismic array can tell you the strike (backazimuth) and dip (ray parameter) of an incoming seismic wave.</a:t>
            </a:r>
          </a:p>
        </p:txBody>
      </p:sp>
      <p:sp>
        <p:nvSpPr>
          <p:cNvPr id="593926" name="Text Box 6">
            <a:extLst>
              <a:ext uri="{FF2B5EF4-FFF2-40B4-BE49-F238E27FC236}">
                <a16:creationId xmlns:a16="http://schemas.microsoft.com/office/drawing/2014/main" id="{2DEDEEB4-2827-5349-A254-B7DAD1499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621213"/>
            <a:ext cx="165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chemeClr val="tx2"/>
                </a:solidFill>
              </a:rPr>
              <a:t>(backazimuth)</a:t>
            </a:r>
          </a:p>
        </p:txBody>
      </p:sp>
      <p:sp>
        <p:nvSpPr>
          <p:cNvPr id="593927" name="Text Box 7">
            <a:extLst>
              <a:ext uri="{FF2B5EF4-FFF2-40B4-BE49-F238E27FC236}">
                <a16:creationId xmlns:a16="http://schemas.microsoft.com/office/drawing/2014/main" id="{13235412-2C6B-7A47-A13E-4EEE4AE75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962400"/>
            <a:ext cx="1755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chemeClr val="tx2"/>
                </a:solidFill>
              </a:rPr>
              <a:t>(ray parameter)</a:t>
            </a:r>
          </a:p>
        </p:txBody>
      </p:sp>
      <p:sp>
        <p:nvSpPr>
          <p:cNvPr id="593928" name="Text Box 8">
            <a:extLst>
              <a:ext uri="{FF2B5EF4-FFF2-40B4-BE49-F238E27FC236}">
                <a16:creationId xmlns:a16="http://schemas.microsoft.com/office/drawing/2014/main" id="{AF71395B-93BF-4C4E-B4A3-87C2F70DB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19200"/>
            <a:ext cx="1263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chemeClr val="tx2"/>
                </a:solidFill>
              </a:rPr>
              <a:t>Map View</a:t>
            </a:r>
          </a:p>
        </p:txBody>
      </p:sp>
      <p:sp>
        <p:nvSpPr>
          <p:cNvPr id="593929" name="Text Box 9">
            <a:extLst>
              <a:ext uri="{FF2B5EF4-FFF2-40B4-BE49-F238E27FC236}">
                <a16:creationId xmlns:a16="http://schemas.microsoft.com/office/drawing/2014/main" id="{2CBC250B-4AD5-4E40-B549-EB08F7219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905000"/>
            <a:ext cx="1587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chemeClr val="tx2"/>
                </a:solidFill>
              </a:rPr>
              <a:t>Cross Section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946" name="Picture 2" descr="&#10;fig_02.jpg                                                     00102B74Macintosh HD                   B839FA10:">
            <a:extLst>
              <a:ext uri="{FF2B5EF4-FFF2-40B4-BE49-F238E27FC236}">
                <a16:creationId xmlns:a16="http://schemas.microsoft.com/office/drawing/2014/main" id="{2D463B7A-4AF0-524F-8FCC-7B30F1289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9"/>
          <a:stretch>
            <a:fillRect/>
          </a:stretch>
        </p:blipFill>
        <p:spPr bwMode="auto">
          <a:xfrm>
            <a:off x="4648200" y="1219200"/>
            <a:ext cx="4343400" cy="493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947" name="Text Box 3">
            <a:extLst>
              <a:ext uri="{FF2B5EF4-FFF2-40B4-BE49-F238E27FC236}">
                <a16:creationId xmlns:a16="http://schemas.microsoft.com/office/drawing/2014/main" id="{AC9A08D3-3A13-5C40-BFEF-C35D00ABE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609600"/>
            <a:ext cx="2781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</a:rPr>
              <a:t>Directional Inference</a:t>
            </a:r>
          </a:p>
        </p:txBody>
      </p:sp>
      <p:sp>
        <p:nvSpPr>
          <p:cNvPr id="594948" name="Rectangle 4">
            <a:extLst>
              <a:ext uri="{FF2B5EF4-FFF2-40B4-BE49-F238E27FC236}">
                <a16:creationId xmlns:a16="http://schemas.microsoft.com/office/drawing/2014/main" id="{C6DA17D2-E848-274F-82C3-0B5803AEC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609600"/>
            <a:ext cx="3738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FFFF00"/>
                </a:solidFill>
              </a:rPr>
              <a:t>Increased Signal/Noise Ratio</a:t>
            </a:r>
          </a:p>
        </p:txBody>
      </p:sp>
      <p:pic>
        <p:nvPicPr>
          <p:cNvPr id="594949" name="Picture 5" descr="&#10;fig_02.jpg                                                     00102B74Macintosh HD                   B839FA10:">
            <a:extLst>
              <a:ext uri="{FF2B5EF4-FFF2-40B4-BE49-F238E27FC236}">
                <a16:creationId xmlns:a16="http://schemas.microsoft.com/office/drawing/2014/main" id="{08547CD4-5A2E-1D43-91BE-B2076B850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36"/>
          <a:stretch>
            <a:fillRect/>
          </a:stretch>
        </p:blipFill>
        <p:spPr bwMode="auto">
          <a:xfrm>
            <a:off x="533400" y="1219200"/>
            <a:ext cx="3886200" cy="493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E950AC-3AE6-B94A-AE76-954170CC5EBD}"/>
              </a:ext>
            </a:extLst>
          </p:cNvPr>
          <p:cNvSpPr txBox="1"/>
          <p:nvPr/>
        </p:nvSpPr>
        <p:spPr>
          <a:xfrm>
            <a:off x="3172475" y="6303963"/>
            <a:ext cx="2951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Koper and Dombrovskaya (2005)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948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C18BE7BD-FA9F-57A8-B0EC-1019A1946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03" y="660063"/>
            <a:ext cx="8273589" cy="2590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A56A79-D5CB-230D-FD8D-2DB29D0BC38C}"/>
              </a:ext>
            </a:extLst>
          </p:cNvPr>
          <p:cNvSpPr txBox="1"/>
          <p:nvPr/>
        </p:nvSpPr>
        <p:spPr>
          <a:xfrm>
            <a:off x="3200400" y="3268584"/>
            <a:ext cx="2436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(Wu et al., in review, 2022)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C98036-29BF-1483-EBF4-C1CC90DE8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390" y="3810000"/>
            <a:ext cx="54102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40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1A9F24-6A9A-0D4C-87EE-1BD050FC9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762000"/>
            <a:ext cx="5715000" cy="55866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711CBB-2030-274D-A5D1-B8D33FC3F49A}"/>
              </a:ext>
            </a:extLst>
          </p:cNvPr>
          <p:cNvSpPr txBox="1"/>
          <p:nvPr/>
        </p:nvSpPr>
        <p:spPr>
          <a:xfrm>
            <a:off x="3810000" y="6488966"/>
            <a:ext cx="2223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Souriau &amp; Calvet (2015)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A64A4A-108C-AC4E-8C16-81A4A83FA710}"/>
              </a:ext>
            </a:extLst>
          </p:cNvPr>
          <p:cNvSpPr txBox="1"/>
          <p:nvPr/>
        </p:nvSpPr>
        <p:spPr>
          <a:xfrm>
            <a:off x="2438400" y="160038"/>
            <a:ext cx="4447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Standard Model for the Inner Core</a:t>
            </a:r>
          </a:p>
        </p:txBody>
      </p:sp>
    </p:spTree>
    <p:extLst>
      <p:ext uri="{BB962C8B-B14F-4D97-AF65-F5344CB8AC3E}">
        <p14:creationId xmlns:p14="http://schemas.microsoft.com/office/powerpoint/2010/main" val="3024765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F57C9-0A3C-1DA3-6C5F-BD62F49D4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Latest Seismological Inner Core Models</a:t>
            </a:r>
          </a:p>
        </p:txBody>
      </p:sp>
      <p:pic>
        <p:nvPicPr>
          <p:cNvPr id="8" name="Content Placeholder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F7FF26D-6BB1-BF55-8980-814C7E51EB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4350" y="1633050"/>
            <a:ext cx="3810000" cy="1762280"/>
          </a:xfrm>
        </p:spPr>
      </p:pic>
      <p:pic>
        <p:nvPicPr>
          <p:cNvPr id="10" name="Content Placeholder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4D60EC2-EB21-987C-D444-6C2F3B8ACB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76800" y="1633050"/>
            <a:ext cx="3810000" cy="2413788"/>
          </a:xfrm>
        </p:spPr>
      </p:pic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33CDDD3-6EE7-2048-3A67-2FA448C1F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844310"/>
            <a:ext cx="3867150" cy="2330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F9DA17-9531-4878-93EB-A44838C94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652" y="4443770"/>
            <a:ext cx="4102523" cy="173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64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707A1-92CF-73F6-202F-FDCDC6A9D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Core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6D5FD-FAEC-B085-55C6-8A310D4D7B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816" y="1600200"/>
            <a:ext cx="3810000" cy="4114800"/>
          </a:xfrm>
        </p:spPr>
        <p:txBody>
          <a:bodyPr/>
          <a:lstStyle/>
          <a:p>
            <a:r>
              <a:rPr lang="en-US" sz="1600" dirty="0">
                <a:solidFill>
                  <a:srgbClr val="FFFF00"/>
                </a:solidFill>
              </a:rPr>
              <a:t>What is the density jump across the inner core boundary?</a:t>
            </a:r>
          </a:p>
          <a:p>
            <a:endParaRPr lang="en-US" sz="1600" dirty="0">
              <a:solidFill>
                <a:srgbClr val="FFFF00"/>
              </a:solidFill>
            </a:endParaRPr>
          </a:p>
          <a:p>
            <a:r>
              <a:rPr lang="en-US" sz="1600" dirty="0">
                <a:solidFill>
                  <a:srgbClr val="FFFF00"/>
                </a:solidFill>
              </a:rPr>
              <a:t>What are the thicknesses of layers within the inner core?</a:t>
            </a:r>
          </a:p>
          <a:p>
            <a:endParaRPr lang="en-US" sz="1600" dirty="0">
              <a:solidFill>
                <a:srgbClr val="FFFF00"/>
              </a:solidFill>
            </a:endParaRPr>
          </a:p>
          <a:p>
            <a:r>
              <a:rPr lang="en-US" sz="1600" dirty="0">
                <a:solidFill>
                  <a:srgbClr val="FFFF00"/>
                </a:solidFill>
              </a:rPr>
              <a:t>How sharp or gradual are layer boundaries?</a:t>
            </a:r>
          </a:p>
          <a:p>
            <a:endParaRPr lang="en-US" sz="1600" dirty="0">
              <a:solidFill>
                <a:srgbClr val="FFFF00"/>
              </a:solidFill>
            </a:endParaRPr>
          </a:p>
          <a:p>
            <a:r>
              <a:rPr lang="en-US" sz="1600" dirty="0">
                <a:solidFill>
                  <a:srgbClr val="FFFF00"/>
                </a:solidFill>
              </a:rPr>
              <a:t>What is the shear velocity (structure) of the inner core?</a:t>
            </a:r>
          </a:p>
          <a:p>
            <a:endParaRPr lang="en-US" sz="1600" dirty="0">
              <a:solidFill>
                <a:srgbClr val="FFFF00"/>
              </a:solidFill>
            </a:endParaRPr>
          </a:p>
          <a:p>
            <a:r>
              <a:rPr lang="en-US" sz="1600" dirty="0">
                <a:solidFill>
                  <a:srgbClr val="FFFF00"/>
                </a:solidFill>
              </a:rPr>
              <a:t>Is there any topography on the inner core boundary?</a:t>
            </a:r>
          </a:p>
          <a:p>
            <a:endParaRPr lang="en-US" sz="1600" dirty="0">
              <a:solidFill>
                <a:srgbClr val="FFFF00"/>
              </a:solidFill>
            </a:endParaRPr>
          </a:p>
          <a:p>
            <a:r>
              <a:rPr lang="en-US" sz="1600" dirty="0">
                <a:solidFill>
                  <a:srgbClr val="FFFF00"/>
                </a:solidFill>
              </a:rPr>
              <a:t>How does the P-wave velocity vary laterally?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066FF-ED8E-AA7A-EB27-A3B4A6463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3810000" cy="4114800"/>
          </a:xfrm>
        </p:spPr>
        <p:txBody>
          <a:bodyPr/>
          <a:lstStyle/>
          <a:p>
            <a:r>
              <a:rPr lang="en-US" sz="1600" dirty="0">
                <a:solidFill>
                  <a:srgbClr val="FFFF00"/>
                </a:solidFill>
              </a:rPr>
              <a:t>How old is the inner core?</a:t>
            </a:r>
          </a:p>
          <a:p>
            <a:endParaRPr lang="en-US" sz="1600" dirty="0">
              <a:solidFill>
                <a:srgbClr val="FFFF00"/>
              </a:solidFill>
            </a:endParaRPr>
          </a:p>
          <a:p>
            <a:r>
              <a:rPr lang="en-US" sz="1600" dirty="0">
                <a:solidFill>
                  <a:srgbClr val="FFFF00"/>
                </a:solidFill>
              </a:rPr>
              <a:t>What is it made of (light element)?</a:t>
            </a:r>
          </a:p>
          <a:p>
            <a:endParaRPr lang="en-US" sz="1600" dirty="0">
              <a:solidFill>
                <a:srgbClr val="FFFF00"/>
              </a:solidFill>
            </a:endParaRPr>
          </a:p>
          <a:p>
            <a:r>
              <a:rPr lang="en-US" sz="1600" dirty="0">
                <a:solidFill>
                  <a:srgbClr val="FFFF00"/>
                </a:solidFill>
              </a:rPr>
              <a:t>What is the stable phase of iron?</a:t>
            </a:r>
          </a:p>
          <a:p>
            <a:endParaRPr lang="en-US" sz="1600" dirty="0">
              <a:solidFill>
                <a:srgbClr val="FFFF00"/>
              </a:solidFill>
            </a:endParaRPr>
          </a:p>
          <a:p>
            <a:r>
              <a:rPr lang="en-US" sz="1600" dirty="0">
                <a:solidFill>
                  <a:srgbClr val="FFFF00"/>
                </a:solidFill>
              </a:rPr>
              <a:t>Does it convect?</a:t>
            </a:r>
          </a:p>
          <a:p>
            <a:endParaRPr lang="en-US" sz="1600" dirty="0">
              <a:solidFill>
                <a:srgbClr val="FFFF00"/>
              </a:solidFill>
            </a:endParaRPr>
          </a:p>
          <a:p>
            <a:r>
              <a:rPr lang="en-US" sz="1600" dirty="0">
                <a:solidFill>
                  <a:srgbClr val="FFFF00"/>
                </a:solidFill>
              </a:rPr>
              <a:t>Is there partial melt?</a:t>
            </a:r>
          </a:p>
          <a:p>
            <a:endParaRPr lang="en-US" sz="1600" dirty="0">
              <a:solidFill>
                <a:srgbClr val="FFFF00"/>
              </a:solidFill>
            </a:endParaRPr>
          </a:p>
          <a:p>
            <a:r>
              <a:rPr lang="en-US" sz="1600" dirty="0">
                <a:solidFill>
                  <a:srgbClr val="FFFF00"/>
                </a:solidFill>
              </a:rPr>
              <a:t>Why is it elastically anisotropic?</a:t>
            </a:r>
          </a:p>
          <a:p>
            <a:endParaRPr lang="en-US" sz="1600" dirty="0">
              <a:solidFill>
                <a:srgbClr val="FFFF00"/>
              </a:solidFill>
            </a:endParaRPr>
          </a:p>
          <a:p>
            <a:r>
              <a:rPr lang="en-US" sz="1600" dirty="0">
                <a:solidFill>
                  <a:srgbClr val="FFFF00"/>
                </a:solidFill>
              </a:rPr>
              <a:t>How and why does it move/rotate with respect to the mantle ?</a:t>
            </a:r>
          </a:p>
          <a:p>
            <a:endParaRPr lang="en-US" sz="1600" dirty="0">
              <a:solidFill>
                <a:srgbClr val="FFFF00"/>
              </a:solidFill>
            </a:endParaRPr>
          </a:p>
          <a:p>
            <a:r>
              <a:rPr lang="en-US" sz="1600" dirty="0">
                <a:solidFill>
                  <a:srgbClr val="FFFF00"/>
                </a:solidFill>
              </a:rPr>
              <a:t>Why does the inner core have lateral heterogeneity at large spatial scales?</a:t>
            </a:r>
          </a:p>
        </p:txBody>
      </p:sp>
    </p:spTree>
    <p:extLst>
      <p:ext uri="{BB962C8B-B14F-4D97-AF65-F5344CB8AC3E}">
        <p14:creationId xmlns:p14="http://schemas.microsoft.com/office/powerpoint/2010/main" val="596806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1026">
            <a:extLst>
              <a:ext uri="{FF2B5EF4-FFF2-40B4-BE49-F238E27FC236}">
                <a16:creationId xmlns:a16="http://schemas.microsoft.com/office/drawing/2014/main" id="{BC9D0CB6-A89A-9145-9604-BA51E7B842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85750"/>
            <a:ext cx="7772400" cy="704850"/>
          </a:xfrm>
        </p:spPr>
        <p:txBody>
          <a:bodyPr/>
          <a:lstStyle/>
          <a:p>
            <a:r>
              <a:rPr lang="en-US" altLang="en-US" sz="3200" dirty="0">
                <a:solidFill>
                  <a:srgbClr val="FFFF00"/>
                </a:solidFill>
              </a:rPr>
              <a:t>Earth’s Core</a:t>
            </a:r>
          </a:p>
        </p:txBody>
      </p:sp>
      <p:sp>
        <p:nvSpPr>
          <p:cNvPr id="580611" name="Rectangle 1027">
            <a:extLst>
              <a:ext uri="{FF2B5EF4-FFF2-40B4-BE49-F238E27FC236}">
                <a16:creationId xmlns:a16="http://schemas.microsoft.com/office/drawing/2014/main" id="{B5E9510E-FD5C-8B4A-8B3E-2A0D535E7D0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1143000"/>
            <a:ext cx="3962400" cy="5105400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1600" u="sng" dirty="0">
                <a:solidFill>
                  <a:srgbClr val="FFFF00"/>
                </a:solidFill>
              </a:rPr>
              <a:t>OUTER CORE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FFFF00"/>
                </a:solidFill>
              </a:rPr>
              <a:t>fluid (viscosity similar to water)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altLang="en-US" sz="16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FFFF00"/>
                </a:solidFill>
              </a:rPr>
              <a:t>radius of 3480 km (bigger than Mars)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altLang="en-US" sz="16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FFFF00"/>
                </a:solidFill>
              </a:rPr>
              <a:t>~90% Fe/Ni, 10% (Si, S, ??)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altLang="en-US" sz="1600" u="sng" dirty="0">
                <a:solidFill>
                  <a:srgbClr val="FFFF00"/>
                </a:solidFill>
              </a:rPr>
              <a:t>INNER CORE</a:t>
            </a:r>
            <a:endParaRPr lang="en-US" altLang="en-US" sz="16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FFFF00"/>
                </a:solidFill>
              </a:rPr>
              <a:t>solid-ish (viscosity of 10</a:t>
            </a:r>
            <a:r>
              <a:rPr lang="en-US" altLang="en-US" sz="1600" baseline="30000" dirty="0">
                <a:solidFill>
                  <a:srgbClr val="FFFF00"/>
                </a:solidFill>
              </a:rPr>
              <a:t>10-20</a:t>
            </a:r>
            <a:r>
              <a:rPr lang="en-US" altLang="en-US" sz="1600" dirty="0">
                <a:solidFill>
                  <a:srgbClr val="FFFF00"/>
                </a:solidFill>
              </a:rPr>
              <a:t> Pas, Possion’s ratio of 0.42)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altLang="en-US" sz="16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FFFF00"/>
                </a:solidFill>
              </a:rPr>
              <a:t>radius of 1221 km (bigger than Pluto)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altLang="en-US" sz="16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FFFF00"/>
                </a:solidFill>
              </a:rPr>
              <a:t>~95% Fe/Ni, 5% (Si,S,??)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altLang="en-US" sz="16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FFFF00"/>
                </a:solidFill>
              </a:rPr>
              <a:t>elastically anisotropic (conductively too ??)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altLang="en-US" sz="16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FFFF00"/>
                </a:solidFill>
              </a:rPr>
              <a:t>May be rotating faster or slower than the rest of the Earth</a:t>
            </a:r>
            <a:endParaRPr lang="en-US" altLang="en-US" sz="2000" dirty="0">
              <a:solidFill>
                <a:srgbClr val="FFFF00"/>
              </a:solidFill>
            </a:endParaRPr>
          </a:p>
        </p:txBody>
      </p:sp>
      <p:pic>
        <p:nvPicPr>
          <p:cNvPr id="580612" name="Picture 1028" descr="earth_interior2.jpg                                            000B2071Macintosh HD                   B839FA10:">
            <a:extLst>
              <a:ext uri="{FF2B5EF4-FFF2-40B4-BE49-F238E27FC236}">
                <a16:creationId xmlns:a16="http://schemas.microsoft.com/office/drawing/2014/main" id="{9B418F5C-88C2-4E4C-AB85-C68FFD19D9A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143000"/>
            <a:ext cx="4617691" cy="5410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0" presetClass="entr" presetSubtype="711232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0" presetClass="entr" presetSubtype="711232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0" presetClass="entr" presetSubtype="711232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0" presetClass="entr" presetSubtype="711232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00" presetClass="entr" presetSubtype="711232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0" presetClass="entr" presetSubtype="711232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0" presetClass="entr" presetSubtype="711232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6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0" presetClass="entr" presetSubtype="711232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6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0" presetClass="entr" presetSubtype="711232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6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0" presetClass="entr" presetSubtype="711232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6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0611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EF44C2-9E9E-084F-B4B5-D89299C2CFA9}"/>
              </a:ext>
            </a:extLst>
          </p:cNvPr>
          <p:cNvSpPr/>
          <p:nvPr/>
        </p:nvSpPr>
        <p:spPr>
          <a:xfrm>
            <a:off x="844095" y="402888"/>
            <a:ext cx="7276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cs typeface="Times New Roman" panose="02020603050405020304" pitchFamily="18" charset="0"/>
              </a:rPr>
              <a:t>Lack of consensus on inner core rotation ...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C631B4A-FD12-0949-B319-D5B694727A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009933"/>
              </p:ext>
            </p:extLst>
          </p:nvPr>
        </p:nvGraphicFramePr>
        <p:xfrm>
          <a:off x="1301303" y="1524000"/>
          <a:ext cx="7134036" cy="437883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40949">
                  <a:extLst>
                    <a:ext uri="{9D8B030D-6E8A-4147-A177-3AD203B41FA5}">
                      <a16:colId xmlns:a16="http://schemas.microsoft.com/office/drawing/2014/main" val="812156256"/>
                    </a:ext>
                  </a:extLst>
                </a:gridCol>
                <a:gridCol w="2115075">
                  <a:extLst>
                    <a:ext uri="{9D8B030D-6E8A-4147-A177-3AD203B41FA5}">
                      <a16:colId xmlns:a16="http://schemas.microsoft.com/office/drawing/2014/main" val="1182021280"/>
                    </a:ext>
                  </a:extLst>
                </a:gridCol>
                <a:gridCol w="2378012">
                  <a:extLst>
                    <a:ext uri="{9D8B030D-6E8A-4147-A177-3AD203B41FA5}">
                      <a16:colId xmlns:a16="http://schemas.microsoft.com/office/drawing/2014/main" val="3979444702"/>
                    </a:ext>
                  </a:extLst>
                </a:gridCol>
              </a:tblGrid>
              <a:tr h="380195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Rotation?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07174895"/>
                  </a:ext>
                </a:extLst>
              </a:tr>
              <a:tr h="41583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Song and Richards (1996)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Body wave</a:t>
                      </a:r>
                    </a:p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(Anisotropic)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 ward 0.4°–1.8°/year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14606057"/>
                  </a:ext>
                </a:extLst>
              </a:tr>
              <a:tr h="41583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Creager (1997)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Body wave</a:t>
                      </a:r>
                    </a:p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(velocity gradient)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 ward 0.2–0.3°/year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6716484"/>
                  </a:ext>
                </a:extLst>
              </a:tr>
              <a:tr h="41583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Souriau et al (1997)</a:t>
                      </a:r>
                    </a:p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Poupinet et al (2000)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Body wave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artefacts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09932004"/>
                  </a:ext>
                </a:extLst>
              </a:tr>
              <a:tr h="378474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Vidale et al (2000)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Scattering body wave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0.15°/year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97106799"/>
                  </a:ext>
                </a:extLst>
              </a:tr>
              <a:tr h="415830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Zhang et al (2005)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Body wave</a:t>
                      </a:r>
                    </a:p>
                    <a:p>
                      <a:r>
                        <a:rPr lang="en-US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Earthquake doublets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 ward 0.3–0.5°/year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7335267"/>
                  </a:ext>
                </a:extLst>
              </a:tr>
              <a:tr h="244606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Wen (2006)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Body wave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ICB changes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31089764"/>
                  </a:ext>
                </a:extLst>
              </a:tr>
              <a:tr h="244606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Laske and Masters (1999; 2003)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 mode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rotation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2368609"/>
                  </a:ext>
                </a:extLst>
              </a:tr>
              <a:tr h="244606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Lindner et al (2010)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Body wave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Accelerate super rotation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9407025"/>
                  </a:ext>
                </a:extLst>
              </a:tr>
              <a:tr h="244606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Waszek et al. (2011)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Body wave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0.1–1°/million year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91304310"/>
                  </a:ext>
                </a:extLst>
              </a:tr>
              <a:tr h="244606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Tkalčić et al. (2013)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Body wave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Shuffling rotation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01731289"/>
                  </a:ext>
                </a:extLst>
              </a:tr>
              <a:tr h="244606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Yang and Song (2020)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Body wave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0.05–0.1°/year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30694021"/>
                  </a:ext>
                </a:extLst>
              </a:tr>
              <a:tr h="244606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Wang and Vidale (2022)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Scattering body wave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 ward 0.29° from 1971 to 1974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66832324"/>
                  </a:ext>
                </a:extLst>
              </a:tr>
              <a:tr h="244606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Wang and Vidale (in review)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Scattering body wave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West ward 0.1° from 1969 to 1971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01985670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1B796AB3-E2FF-5F4C-B54C-D36A046D457B}"/>
              </a:ext>
            </a:extLst>
          </p:cNvPr>
          <p:cNvSpPr/>
          <p:nvPr/>
        </p:nvSpPr>
        <p:spPr>
          <a:xfrm>
            <a:off x="11380" y="5517231"/>
            <a:ext cx="111120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dirty="0">
                <a:solidFill>
                  <a:srgbClr val="FFFF00"/>
                </a:solidFill>
                <a:cs typeface="Times New Roman" panose="02020603050405020304" pitchFamily="18" charset="0"/>
              </a:rPr>
              <a:t>Oscillation?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167802B7-9AED-E944-BF9E-3495902A7827}"/>
              </a:ext>
            </a:extLst>
          </p:cNvPr>
          <p:cNvSpPr/>
          <p:nvPr/>
        </p:nvSpPr>
        <p:spPr>
          <a:xfrm>
            <a:off x="1076339" y="5508552"/>
            <a:ext cx="167339" cy="300083"/>
          </a:xfrm>
          <a:prstGeom prst="leftBrace">
            <a:avLst>
              <a:gd name="adj1" fmla="val 8333"/>
              <a:gd name="adj2" fmla="val 50000"/>
            </a:avLst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94543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928AFC-4D48-89E6-69F4-12C797832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Size Analogy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28D1A1E5-6145-5E40-0595-A6DECB6D1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62100"/>
            <a:ext cx="4343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9A286217-2CE7-46F7-CE54-05B879ACF35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3022600" y="-27574271"/>
            <a:ext cx="4259627" cy="5949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77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    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966 × 966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9" name="Picture 5" descr="What you need to know: Titleist Tour Speed, Tour Soft golf balls | Golf  Equipment: Clubs, Balls, Bags | GolfDigest.com">
            <a:hlinkClick r:id="rId4"/>
            <a:extLst>
              <a:ext uri="{FF2B5EF4-FFF2-40B4-BE49-F238E27FC236}">
                <a16:creationId xmlns:a16="http://schemas.microsoft.com/office/drawing/2014/main" id="{453F09FA-429E-DA7C-0980-4DFEC403A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31470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F80F38-083D-556D-9536-053A3F8FEC15}"/>
              </a:ext>
            </a:extLst>
          </p:cNvPr>
          <p:cNvSpPr txBox="1"/>
          <p:nvPr/>
        </p:nvSpPr>
        <p:spPr>
          <a:xfrm>
            <a:off x="2356343" y="5808017"/>
            <a:ext cx="849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Earth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D00C6F-3CC4-5376-D24B-41EE4C6D358E}"/>
              </a:ext>
            </a:extLst>
          </p:cNvPr>
          <p:cNvSpPr txBox="1"/>
          <p:nvPr/>
        </p:nvSpPr>
        <p:spPr>
          <a:xfrm>
            <a:off x="5836927" y="4343400"/>
            <a:ext cx="1508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Inner Core</a:t>
            </a:r>
          </a:p>
        </p:txBody>
      </p:sp>
    </p:spTree>
    <p:extLst>
      <p:ext uri="{BB962C8B-B14F-4D97-AF65-F5344CB8AC3E}">
        <p14:creationId xmlns:p14="http://schemas.microsoft.com/office/powerpoint/2010/main" val="1971764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6BB860-CE22-EB41-8769-AD8D129D9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81000"/>
            <a:ext cx="8189258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58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science.org/cms/10.1126/science.1199375/asset/5d2da1ec-9c9b-4250-ba15-19d402c53ad2/assets/graphic/331_309_f1.jpeg">
            <a:extLst>
              <a:ext uri="{FF2B5EF4-FFF2-40B4-BE49-F238E27FC236}">
                <a16:creationId xmlns:a16="http://schemas.microsoft.com/office/drawing/2014/main" id="{59577856-E9D3-DF40-84F1-2AA9AE6F7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92627"/>
            <a:ext cx="5502783" cy="5726819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EC74CD-A089-024F-AA7F-362031519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807" y="126422"/>
            <a:ext cx="7772400" cy="666205"/>
          </a:xfrm>
        </p:spPr>
        <p:txBody>
          <a:bodyPr/>
          <a:lstStyle/>
          <a:p>
            <a:r>
              <a:rPr lang="en-US" sz="3200" dirty="0"/>
              <a:t>Lunar Core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A823F6-FB45-2D42-BB6C-7DC9E858E6B5}"/>
              </a:ext>
            </a:extLst>
          </p:cNvPr>
          <p:cNvSpPr txBox="1"/>
          <p:nvPr/>
        </p:nvSpPr>
        <p:spPr>
          <a:xfrm>
            <a:off x="3657600" y="6519446"/>
            <a:ext cx="1760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Weber et al. (2011)</a:t>
            </a:r>
          </a:p>
        </p:txBody>
      </p:sp>
    </p:spTree>
    <p:extLst>
      <p:ext uri="{BB962C8B-B14F-4D97-AF65-F5344CB8AC3E}">
        <p14:creationId xmlns:p14="http://schemas.microsoft.com/office/powerpoint/2010/main" val="1081536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science.org/cms/10.1126/science.abi7730/asset/bb390dca-99a7-4e80-93a3-2e467dd520e6/assets/graphic/373_443_f3.jpeg">
            <a:extLst>
              <a:ext uri="{FF2B5EF4-FFF2-40B4-BE49-F238E27FC236}">
                <a16:creationId xmlns:a16="http://schemas.microsoft.com/office/drawing/2014/main" id="{7C2A8854-801A-4148-91D3-E49ECB8E3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666" y="838200"/>
            <a:ext cx="6066682" cy="541712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5DBCE0D-4F4B-0144-9585-8133FBE69C9A}"/>
              </a:ext>
            </a:extLst>
          </p:cNvPr>
          <p:cNvSpPr txBox="1">
            <a:spLocks/>
          </p:cNvSpPr>
          <p:nvPr/>
        </p:nvSpPr>
        <p:spPr>
          <a:xfrm>
            <a:off x="753807" y="126422"/>
            <a:ext cx="7772400" cy="63557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200" dirty="0"/>
              <a:t>Martian Core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4B7D7D-5887-4340-A4E3-67B71566586F}"/>
              </a:ext>
            </a:extLst>
          </p:cNvPr>
          <p:cNvSpPr txBox="1"/>
          <p:nvPr/>
        </p:nvSpPr>
        <p:spPr>
          <a:xfrm>
            <a:off x="3730142" y="6362008"/>
            <a:ext cx="1819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Stahler et al. (2021)</a:t>
            </a:r>
          </a:p>
        </p:txBody>
      </p:sp>
    </p:spTree>
    <p:extLst>
      <p:ext uri="{BB962C8B-B14F-4D97-AF65-F5344CB8AC3E}">
        <p14:creationId xmlns:p14="http://schemas.microsoft.com/office/powerpoint/2010/main" val="243477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142" name="Picture 6" descr="gib1400.jpg                                                    0045C7EDMacintosh HD                   BBA39B30:">
            <a:extLst>
              <a:ext uri="{FF2B5EF4-FFF2-40B4-BE49-F238E27FC236}">
                <a16:creationId xmlns:a16="http://schemas.microsoft.com/office/drawing/2014/main" id="{2DA7B779-FCDD-D849-8D7B-9AE0A64DE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87443"/>
            <a:ext cx="3048000" cy="297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3144" name="Picture 8" descr="Mt_Derrick-meteorite2.jpg                                      0045C7EDMacintosh HD                   BBA39B30:">
            <a:extLst>
              <a:ext uri="{FF2B5EF4-FFF2-40B4-BE49-F238E27FC236}">
                <a16:creationId xmlns:a16="http://schemas.microsoft.com/office/drawing/2014/main" id="{4568EF19-7D6D-5449-B060-062FD40C6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54" y="3300412"/>
            <a:ext cx="3429000" cy="271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3146" name="Picture 10" descr="planetissimals.jpg                                             0045C7EDMacintosh HD                   BBA39B30:">
            <a:extLst>
              <a:ext uri="{FF2B5EF4-FFF2-40B4-BE49-F238E27FC236}">
                <a16:creationId xmlns:a16="http://schemas.microsoft.com/office/drawing/2014/main" id="{E2CF2C5C-2A0C-664F-BEEF-E665A815C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219" y="266699"/>
            <a:ext cx="5105400" cy="334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3147" name="Text Box 11">
            <a:extLst>
              <a:ext uri="{FF2B5EF4-FFF2-40B4-BE49-F238E27FC236}">
                <a16:creationId xmlns:a16="http://schemas.microsoft.com/office/drawing/2014/main" id="{0F5C5B1B-C3E0-314C-A2EC-C23FC8D2D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6096000"/>
            <a:ext cx="3962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tx2"/>
                </a:solidFill>
                <a:latin typeface="ArialMT" charset="0"/>
              </a:rPr>
              <a:t>Widmanstatten (bcc and fcc Fe) </a:t>
            </a:r>
          </a:p>
        </p:txBody>
      </p:sp>
      <p:sp>
        <p:nvSpPr>
          <p:cNvPr id="603148" name="Text Box 12">
            <a:extLst>
              <a:ext uri="{FF2B5EF4-FFF2-40B4-BE49-F238E27FC236}">
                <a16:creationId xmlns:a16="http://schemas.microsoft.com/office/drawing/2014/main" id="{7BA07819-7793-9441-BF54-8650B1473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19800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tx2"/>
                </a:solidFill>
              </a:rPr>
              <a:t>Troilite: FeS</a:t>
            </a:r>
          </a:p>
        </p:txBody>
      </p:sp>
      <p:sp>
        <p:nvSpPr>
          <p:cNvPr id="603149" name="Rectangle 13">
            <a:extLst>
              <a:ext uri="{FF2B5EF4-FFF2-40B4-BE49-F238E27FC236}">
                <a16:creationId xmlns:a16="http://schemas.microsoft.com/office/drawing/2014/main" id="{0E046EC5-5C79-6F4E-9F27-9B777F66C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6019800"/>
            <a:ext cx="2608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chemeClr val="tx2"/>
                </a:solidFill>
              </a:rPr>
              <a:t>Schreibersite: (Fe,Ni)</a:t>
            </a:r>
            <a:r>
              <a:rPr lang="en-US" altLang="en-US" sz="2000" baseline="-25000" dirty="0">
                <a:solidFill>
                  <a:schemeClr val="tx2"/>
                </a:solidFill>
              </a:rPr>
              <a:t>3</a:t>
            </a:r>
            <a:r>
              <a:rPr lang="en-US" altLang="en-US" sz="2000" dirty="0">
                <a:solidFill>
                  <a:schemeClr val="tx2"/>
                </a:solidFill>
              </a:rPr>
              <a:t>P</a:t>
            </a:r>
            <a:endParaRPr lang="en-US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06614B-3E59-964C-85B2-7F30BDBFB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48" y="160645"/>
            <a:ext cx="6920852" cy="3350257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075" name="Picture 3" descr="panoramic view of JPL's High Bay 2 area showing the bus (body) of the spacecraft and some engineers">
            <a:extLst>
              <a:ext uri="{FF2B5EF4-FFF2-40B4-BE49-F238E27FC236}">
                <a16:creationId xmlns:a16="http://schemas.microsoft.com/office/drawing/2014/main" id="{EEBCE683-C411-9D49-8370-F7FC86507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118" y="3726844"/>
            <a:ext cx="3505200" cy="2337941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s://psyche.asu.edu/wp-content/uploads/2021/12/Psyche_Mission_Orbit_Diagram_211220-640x420.jpg">
            <a:hlinkClick r:id="rId4"/>
            <a:extLst>
              <a:ext uri="{FF2B5EF4-FFF2-40B4-BE49-F238E27FC236}">
                <a16:creationId xmlns:a16="http://schemas.microsoft.com/office/drawing/2014/main" id="{9F5A7F05-4ED4-6B40-8ECB-AB9957FDF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13" y="3726844"/>
            <a:ext cx="3451761" cy="2265219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63A56A-E711-5132-FC38-C3D9EEE99E9D}"/>
              </a:ext>
            </a:extLst>
          </p:cNvPr>
          <p:cNvSpPr txBox="1"/>
          <p:nvPr/>
        </p:nvSpPr>
        <p:spPr>
          <a:xfrm>
            <a:off x="2148432" y="6297245"/>
            <a:ext cx="4740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Launch scheduled for 2022; now delayed ....</a:t>
            </a:r>
          </a:p>
        </p:txBody>
      </p:sp>
    </p:spTree>
    <p:extLst>
      <p:ext uri="{BB962C8B-B14F-4D97-AF65-F5344CB8AC3E}">
        <p14:creationId xmlns:p14="http://schemas.microsoft.com/office/powerpoint/2010/main" val="899107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>
            <a:extLst>
              <a:ext uri="{FF2B5EF4-FFF2-40B4-BE49-F238E27FC236}">
                <a16:creationId xmlns:a16="http://schemas.microsoft.com/office/drawing/2014/main" id="{DE5C3760-5BEB-564E-BD79-8E80CA911C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85750"/>
            <a:ext cx="7772400" cy="704850"/>
          </a:xfrm>
        </p:spPr>
        <p:txBody>
          <a:bodyPr/>
          <a:lstStyle/>
          <a:p>
            <a:r>
              <a:rPr lang="en-US" altLang="en-US" sz="3200" dirty="0"/>
              <a:t>Seismic Core Probes (Remote Sensing)</a:t>
            </a:r>
            <a:endParaRPr lang="en-US" altLang="en-US" dirty="0"/>
          </a:p>
        </p:txBody>
      </p:sp>
      <p:sp>
        <p:nvSpPr>
          <p:cNvPr id="587780" name="Rectangle 4">
            <a:extLst>
              <a:ext uri="{FF2B5EF4-FFF2-40B4-BE49-F238E27FC236}">
                <a16:creationId xmlns:a16="http://schemas.microsoft.com/office/drawing/2014/main" id="{B345A0E0-E2DD-0547-BC8F-AB61CCBED7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4800" y="1467223"/>
            <a:ext cx="8661400" cy="390612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587781" name="Picture 5" descr="taup_path.PcP,PKiKP.gif                                        0045C7EDMacintosh HD                   BBA39B30:">
            <a:extLst>
              <a:ext uri="{FF2B5EF4-FFF2-40B4-BE49-F238E27FC236}">
                <a16:creationId xmlns:a16="http://schemas.microsoft.com/office/drawing/2014/main" id="{03F87DEE-9565-BB4F-BB66-B55609F22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52139"/>
            <a:ext cx="3821206" cy="382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7782" name="Picture 6" descr="taup_path.PKiK,KIIK,KKP.gif                                    0045C7EDMacintosh HD                   BBA39B30:">
            <a:extLst>
              <a:ext uri="{FF2B5EF4-FFF2-40B4-BE49-F238E27FC236}">
                <a16:creationId xmlns:a16="http://schemas.microsoft.com/office/drawing/2014/main" id="{EFE31840-EC5E-6A48-8117-EBABD87C2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441" y="1552139"/>
            <a:ext cx="3821206" cy="382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7783" name="Text Box 7">
            <a:extLst>
              <a:ext uri="{FF2B5EF4-FFF2-40B4-BE49-F238E27FC236}">
                <a16:creationId xmlns:a16="http://schemas.microsoft.com/office/drawing/2014/main" id="{28E6B670-DE51-9846-9B7F-98090C8C2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0351" y="5849968"/>
            <a:ext cx="383220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chemeClr val="tx2"/>
                </a:solidFill>
              </a:rPr>
              <a:t>(Reflected Waves, figures from Ed Garnero)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nternational">
  <a:themeElements>
    <a:clrScheme name="International 1">
      <a:dk1>
        <a:srgbClr val="000000"/>
      </a:dk1>
      <a:lt1>
        <a:srgbClr val="FFFFFF"/>
      </a:lt1>
      <a:dk2>
        <a:srgbClr val="0000FF"/>
      </a:dk2>
      <a:lt2>
        <a:srgbClr val="FFFF99"/>
      </a:lt2>
      <a:accent1>
        <a:srgbClr val="009966"/>
      </a:accent1>
      <a:accent2>
        <a:srgbClr val="00CCCC"/>
      </a:accent2>
      <a:accent3>
        <a:srgbClr val="AAAAFF"/>
      </a:accent3>
      <a:accent4>
        <a:srgbClr val="DADADA"/>
      </a:accent4>
      <a:accent5>
        <a:srgbClr val="AACAB8"/>
      </a:accent5>
      <a:accent6>
        <a:srgbClr val="00B9B9"/>
      </a:accent6>
      <a:hlink>
        <a:srgbClr val="000080"/>
      </a:hlink>
      <a:folHlink>
        <a:srgbClr val="9999FF"/>
      </a:folHlink>
    </a:clrScheme>
    <a:fontScheme name="Internati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International 1">
        <a:dk1>
          <a:srgbClr val="000000"/>
        </a:dk1>
        <a:lt1>
          <a:srgbClr val="FFFFFF"/>
        </a:lt1>
        <a:dk2>
          <a:srgbClr val="0000FF"/>
        </a:dk2>
        <a:lt2>
          <a:srgbClr val="FFFF99"/>
        </a:lt2>
        <a:accent1>
          <a:srgbClr val="009966"/>
        </a:accent1>
        <a:accent2>
          <a:srgbClr val="00CCCC"/>
        </a:accent2>
        <a:accent3>
          <a:srgbClr val="AAAAFF"/>
        </a:accent3>
        <a:accent4>
          <a:srgbClr val="DADADA"/>
        </a:accent4>
        <a:accent5>
          <a:srgbClr val="AACAB8"/>
        </a:accent5>
        <a:accent6>
          <a:srgbClr val="00B9B9"/>
        </a:accent6>
        <a:hlink>
          <a:srgbClr val="000080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ernational 2">
        <a:dk1>
          <a:srgbClr val="000000"/>
        </a:dk1>
        <a:lt1>
          <a:srgbClr val="FFFFFF"/>
        </a:lt1>
        <a:dk2>
          <a:srgbClr val="000080"/>
        </a:dk2>
        <a:lt2>
          <a:srgbClr val="003399"/>
        </a:lt2>
        <a:accent1>
          <a:srgbClr val="9999FF"/>
        </a:accent1>
        <a:accent2>
          <a:srgbClr val="FF99FF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E78AE7"/>
        </a:accent6>
        <a:hlink>
          <a:srgbClr val="85AD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ernational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DDDDD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Designs\International.pot</Template>
  <TotalTime>5271</TotalTime>
  <Words>757</Words>
  <Application>Microsoft Macintosh PowerPoint</Application>
  <PresentationFormat>On-screen Show (4:3)</PresentationFormat>
  <Paragraphs>139</Paragraphs>
  <Slides>20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ArialMT</vt:lpstr>
      <vt:lpstr>Monotype Sorts</vt:lpstr>
      <vt:lpstr>Times</vt:lpstr>
      <vt:lpstr>Times New Roman</vt:lpstr>
      <vt:lpstr>International</vt:lpstr>
      <vt:lpstr>Current Understanding of Inner Core Structure and Open Questions </vt:lpstr>
      <vt:lpstr>Earth’s Core</vt:lpstr>
      <vt:lpstr>Size Analogy</vt:lpstr>
      <vt:lpstr>PowerPoint Presentation</vt:lpstr>
      <vt:lpstr>Lunar Core</vt:lpstr>
      <vt:lpstr>PowerPoint Presentation</vt:lpstr>
      <vt:lpstr>PowerPoint Presentation</vt:lpstr>
      <vt:lpstr>PowerPoint Presentation</vt:lpstr>
      <vt:lpstr>Seismic Core Probes (Remote Sensing)</vt:lpstr>
      <vt:lpstr>Seismic Core Probes (Remote Sensing)</vt:lpstr>
      <vt:lpstr>PowerPoint Presentation</vt:lpstr>
      <vt:lpstr>PowerPoint Presentation</vt:lpstr>
      <vt:lpstr>Seismic Arrays</vt:lpstr>
      <vt:lpstr>Directional Inference</vt:lpstr>
      <vt:lpstr>PowerPoint Presentation</vt:lpstr>
      <vt:lpstr>PowerPoint Presentation</vt:lpstr>
      <vt:lpstr>PowerPoint Presentation</vt:lpstr>
      <vt:lpstr>Latest Seismological Inner Core Models</vt:lpstr>
      <vt:lpstr>Inner Core Questions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Earthquakes EASA-193, Fall 2001</dc:title>
  <dc:creator>Keith Koper</dc:creator>
  <cp:lastModifiedBy>Keith David Koper</cp:lastModifiedBy>
  <cp:revision>571</cp:revision>
  <dcterms:created xsi:type="dcterms:W3CDTF">1995-06-10T17:31:50Z</dcterms:created>
  <dcterms:modified xsi:type="dcterms:W3CDTF">2022-07-30T15:08:10Z</dcterms:modified>
</cp:coreProperties>
</file>