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1" r:id="rId3"/>
    <p:sldId id="292" r:id="rId4"/>
    <p:sldId id="291" r:id="rId5"/>
    <p:sldId id="281" r:id="rId6"/>
    <p:sldId id="282" r:id="rId7"/>
    <p:sldId id="273" r:id="rId8"/>
    <p:sldId id="293" r:id="rId9"/>
    <p:sldId id="289" r:id="rId10"/>
    <p:sldId id="287" r:id="rId11"/>
    <p:sldId id="283" r:id="rId12"/>
    <p:sldId id="285" r:id="rId13"/>
    <p:sldId id="275" r:id="rId14"/>
    <p:sldId id="276" r:id="rId15"/>
    <p:sldId id="274" r:id="rId16"/>
    <p:sldId id="286" r:id="rId17"/>
    <p:sldId id="277" r:id="rId18"/>
    <p:sldId id="280" r:id="rId19"/>
  </p:sldIdLst>
  <p:sldSz cx="12192000" cy="6858000"/>
  <p:notesSz cx="6858000" cy="9144000"/>
  <p:defaultTextStyle>
    <a:defPPr>
      <a:defRPr lang="fr-FR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00FA00"/>
    <a:srgbClr val="019E2F"/>
    <a:srgbClr val="4E8F00"/>
    <a:srgbClr val="EBEBEB"/>
    <a:srgbClr val="0297FE"/>
    <a:srgbClr val="FF93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9" autoAdjust="0"/>
    <p:restoredTop sz="95263" autoAdjust="0"/>
  </p:normalViewPr>
  <p:slideViewPr>
    <p:cSldViewPr snapToObjects="1" showGuides="1">
      <p:cViewPr>
        <p:scale>
          <a:sx n="100" d="100"/>
          <a:sy n="100" d="100"/>
        </p:scale>
        <p:origin x="728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311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03EEF-9089-C744-8C93-EE73F8B15776}" type="datetimeFigureOut">
              <a:rPr lang="fr-FR" smtClean="0"/>
              <a:pPr/>
              <a:t>13/02/2022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E451-F231-B046-B379-61FE019F64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7:03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4324 24575,'29'-34'0,"14"-26"0,-15 14 0,0-3 0,1-10 0,-2-3 0,-5 0 0,-5-2 0,-5 1 0,-3-1 0,-5 0 0,-2 0 0,-4 0 0,-1 1 0,-3-2 0,-2 1 0,-1 1 0,-3 1 0,-1 3 0,0 1 0,1 3 0,0 1 0,0 1 0,1 1 0,1-2 0,-1 1 0,-1-3 0,0 0 0,-4-5 0,0 0 0,-2-3 0,-1-1 0,-3-3 0,-1 0 0,-1-2 0,0 1 0,2 1 0,2 0 0,1 1 0,2 0 0,5 1 0,2 0 0,3 0 0,3 0 0,1 0 0,3 0 0,1 0 0,1 0 0,1 0 0,-1 0 0,1-2 0,0 1 0,-1 0 0,-1 2 0,0 4 0,-1 2 0,-3-41 0,0 21 0,-1 12 0,2-2 0,2-3 0,0 0 0,1 9 0,1 15 0,-2 13 0,-4 8 0,-3-1 0,-3-9 0,-1-6 0,4 2 0,2 7 0,4 10 0,1 13 0,0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7:50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24575,'-3'31'0,"2"41"0,1-19 0,0 5 0,2 10 0,0 3 0,1 1 0,2 2 0,0 1 0,0 0 0,2 4 0,0 0 0,2 1 0,0 1 0,0-1 0,0-1 0,0-7 0,0-1 0,-1-2 0,0-1 0,-1-2 0,0-1 0,-1-8 0,1-2 0,-1-5 0,-1 0 0,5 33 0,0-7 0,1 4 0,-2-4 0,2-3 0,-2-7 0,-1-2 0,0 1 0,-3-7 0,1-6 0,-1-8 0,-2-10 0,0-8 0,-1-14 0,-2-8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8:10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3543 1921 24575,'-61'-44'0,"13"10"0,-6-4 0,-19-12 0,-6-2 0,20 14 0,-1-2 0,1 2 0,-24-13 0,1 2 0,3 4 0,0 4 0,1 2 0,-1 3 0,-3 2 0,-3 0 0,-5-1 0,-1 1 0,3 1 0,2 1 0,10 2 0,2 1 0,10 3 0,3 0 0,8 1 0,1-1 0,0-2 0,1 0 0,1-2 0,0 0 0,0 0 0,1 0 0,2 1 0,1 2 0,-40-22 0,7 7 0,0 0 0,1 1 0,-1-3 0,-4-4 0,5 1 0,4-2 0,0 1 0,-2 2 0,6 7 0,4 6 0,9 4 0,15 8 0,9 3 0,9 4 0,4 1 0,-6-4 0,-7-4 0,-5-4 0,-1 2 0,16 10 0,7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8:13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1324 24575,'37'-7'0,"44"-4"0,-14 3 0,8-1 0,19-3 0,5-3 0,-28 3 0,3-1 0,-1-1 0,4-2 0,0-1 0,1-2 0,-1-1 0,1-1 0,0-1 0,2-1 0,2-1 0,0-1 0,6-1 0,1-1 0,1-1 0,1 0 0,0-2 0,1 1 0,-21 6 0,1-1 0,-1 1 0,1 0 0,23-8 0,0 0 0,-1 1 0,-5 0 0,-2 0 0,0 0 0,-1 1 0,0 0 0,-2-1 0,-6 3 0,0-1 0,-3 0 0,-9 3 0,-2 0 0,-3 1 0,18-8 0,-6 2 0,-18 7 0,-5 1 0,24-11 0,-12 6 0,-6 4 0,4-2 0,7-4 0,3-1 0,-6 2 0,-12 8 0,-13 7 0,-13 6 0,-11 3 0,-9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8:25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24575,'-3'4'0,"1"16"0,5 28 0,11 29 0,-1-29 0,3 2 0,7 6 0,4 1 0,8 5 0,6-1 0,7 3 0,5-1 0,12 7 0,6-1 0,-17-21 0,3-1 0,3 0 0,17 7 0,5 0 0,4 0 0,-13-10 0,3 0 0,2-1 0,2-1 0,7 2 0,1-1 0,3-2 0,1 0 0,-13-8 0,1-1 0,1 0 0,0-2 0,0 0 0,-2-3 0,0 0 0,0-1 0,1-1 0,-1-1 0,0 0 0,1-1 0,-1-1 0,1-1 0,0 1 0,1-1 0,0 0 0,0-1 0,1 0 0,0 0 0,1 0 0,0-1 0,0 0 0,1-1 0,0 0 0,3-1 0,0 0 0,0-1 0,1-1 0,-1-1 0,0-1 0,-1-1 0,1 0 0,-1-2 0,-1-3 0,16 0 0,-1-3 0,-1-2 0,-2-4 0,-6-2 0,-2-4 0,-1-2 0,-1-2 0,-8-1 0,0-2 0,-3-3 0,0 0 0,20-8 0,-1-3 0,-3 0 0,-6 0 0,-3-1 0,-2-1 0,-6 0 0,-1 0 0,-3-2 0,-6 0 0,-1-1 0,-3-1 0,20-17 0,-4-1 0,-5 1 0,-4 0 0,-10 4 0,-5 2 0,-8 6 0,-3 2 0,31-19 0,-13 16 0,11 3 0,6 0 0,-6 3 0,-14 8 0,-18 11 0,-13 9 0,-1 1 0,-12 3 0,-3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8:28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24575,'81'29'0,"-26"-13"0,6 2 0,13 2 0,4-1 0,8 1 0,0-4 0,-6-4 0,-3-2 0,-9-2 0,-3-2 0,-11-2 0,-6 0 0,12-2 0,-35-2 0,-19 2 0,-16 9 0,-20 19 0,-17 14 0,-9 6 0,-3 0 0,4-6 0,1-2 0,2-4 0,4-8 0,12-11 0,12-7 0,11-7 0,2 1 0,-5 1 0,-4 4 0,0 0 0,11-5 0,4-4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8:28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7:57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5156 1 24575,'-80'44'0,"0"-1"0,-13 5 0,30-16 0,-4 3 0,-3 0 0,-1 1 0,-10 4 0,-2 2 0,0 0 0,0 1 0,2-2 0,0 1 0,1-1 0,1 0 0,5-1 0,1-1 0,0 0 0,3 0 0,-17 9 0,2 1 0,1 0 0,2-2 0,2 0 0,0 0 0,3-1 0,0-2 0,2 1 0,2-2 0,1-1 0,0 0 0,1 0 0,-1-1 0,0-1 0,4-2 0,0-1 0,0 0 0,0-1 0,1 0 0,-1-1 0,2-2 0,0 0 0,2-1 0,-27 11 0,3 0 0,8-5 0,2-1 0,9-4 0,2 0 0,5-2 0,1-1 0,2 1 0,2 0 0,1-2 0,0 1 0,-1 0 0,0 1 0,-3 1 0,0-1 0,-2 1 0,0-1 0,0-1 0,1-1 0,7-3 0,3-2 0,-36 15 0,19-9 0,11-8 0,8-2 0,3-3 0,4-2 0,5-2 0,2-2 0,6-2 0,6-3 0,5 0 0,3-2 0,8-3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7:15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3918 3 24575,'-40'-2'0,"-33"3"0,16 4 0,-6 3 0,-12 4 0,-3 4 0,-6 3 0,0 3 0,4 0 0,1-1 0,6-2 0,1-1 0,-3-2 0,0 0 0,-4-1 0,0 1 0,-2 0 0,-1 0 0,2 0 0,2 0 0,5-3 0,2 0 0,9-3 0,1 1 0,3-1 0,1 0 0,3 0 0,-1-2 0,-2 1 0,-3 0 0,-9-1 0,-2 1 0,-8 1 0,-1 0 0,-6 1 0,0 0 0,5 0 0,2-1 0,9-1 0,3-1 0,9-1 0,2 0 0,-35 5 0,13 1 0,7 3 0,4 1 0,-5 5 0,-5 0 0,0-2 0,5-3 0,14-7 0,4-4 0,3-1 0,4-2 0,1 2 0,10 0 0,12 0 0,10-2 0,8-2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7:17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24575,'-3'56'0,"1"-6"0,0 9 0,-1 21 0,0 7 0,1-20 0,-1 2 0,2 0 0,-1-1 0,0 0 0,1-1 0,-1 26 0,1-1 0,1-10 0,0-1 0,1-6 0,0-1 0,0-6 0,1-2 0,-1-2 0,0-1 0,-1-1 0,-2 0 0,0-2 0,-2 0 0,1 1 0,-1 1 0,0 2 0,0 0 0,0 0 0,1 1 0,0-1 0,0-1 0,0-2 0,-1-2 0,1-1 0,1 0 0,-1 0 0,2 0 0,0-3 0,0-2 0,2 45 0,1-16 0,3-12 0,0-8 0,1-5 0,2 0 0,0 0 0,2 3 0,-2 0 0,0-6 0,-2-11 0,-4-19 0,1-10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7:31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24575,'26'62'0,"-6"-17"0,2 5 0,7 14 0,3 3 0,3 9 0,3 1 0,-1-3 0,1 0 0,2-1 0,0 0 0,1-1 0,2 0 0,-1 0 0,1-1 0,2 4 0,1-1 0,1 1 0,0-1 0,3 1 0,1-1 0,0-2 0,0-2 0,-3-6 0,-1-2 0,-2-5 0,-2-2 0,-4-6 0,0-3 0,-4-5 0,0-1 0,-1-4 0,1 1 0,2 2 0,2 0 0,5 6 0,1 1 0,2 2 0,-1 0 0,-1-3 0,-3-2 0,24 23 0,-22-20 0,-11-12 0,1-2 0,16 13 0,17 10 0,9 4 0,1-4 0,-17-18 0,-26-17 0,-13-10 0,-20-11 0,-1 1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7:33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2023 24575,'81'-26'0,"0"0"0,-18 7 0,3 0 0,3-1 0,15-4 0,5-1 0,0 0 0,3 0 0,1 0 0,1 0 0,-1 0 0,0 0 0,1 0 0,0 0 0,-1 0 0,1 0 0,1-1 0,0 0 0,1 0 0,0-1 0,0-1 0,-1 1 0,-5 0 0,-1 0 0,-1-1 0,-6 1 0,0-2 0,-3 1 0,-10 3 0,-2-1 0,-3 0 0,18-10 0,-4-1 0,-9 3 0,-3-1 0,-8 4 0,0 1 0,1-2 0,1 0 0,1 0 0,1 0 0,-1 2 0,8-3 0,-4 4 0,11-4 0,1-1 0,-8 4 0,13-5 0,0-1 0,5-1 0,7-4 0,-15 5 0,-30 9 0,-7 2 0,34-26 0,1-1 0,0 6 0,-3 11 0,-5 8 0,-3 5 0,-2 0 0,3 1 0,-3 0 0,-2 0 0,-3-2 0,-5-2 0,-5-1 0,-12 3 0,-11 5 0,-9 6 0,-10 6 0,-3 4 0,-4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7:40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3967 24575,'-1'-15'0,"-2"-13"0,-3-25 0,0-43 0,4 35 0,0-3 0,2-7 0,0-3 0,3-7 0,1 0 0,3-2 0,2-1 0,2-6 0,0-2 0,1-3 0,1-2 0,1 1 0,0-1 0,-1 2 0,0 2 0,-1 0 0,0 0 0,-2 1 0,-1 1 0,-3 3 0,-2 2 0,0 3 0,0 2 0,0 5 0,-1 3 0,1 9 0,0 2 0,0 3 0,0 2 0,1 1 0,0 2 0,1-1 0,0 1 0,-1-3 0,0-1 0,-1 2 0,0-1 0,-2 0 0,-1 0 0,-1 2 0,0 0 0,0 2 0,0 1 0,0 1 0,0 2 0,2-39 0,3 12 0,1 11 0,1 8 0,-2 5 0,-2 10 0,-3 12 0,0 11 0,0 10 0,0 3 0,0 4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7:41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24575,'38'24'0,"19"15"0,22 18 0,-30-21 0,3 3 0,10 6 0,4 1 0,10 7 0,3 0 0,-21-14 0,1 1 0,0-1 0,1 2 0,1-1 0,0 1 0,-2-1 0,-1 0 0,1 1 0,3 0 0,1 1 0,0-1 0,2 1 0,0 0 0,0 0 0,-1-2 0,-1-1 0,-1 1 0,-2-3 0,0 0 0,-2-1 0,20 12 0,-3-2 0,-8-5 0,-3 0 0,-6-4 0,-2 1 0,-4 0 0,-3 2 0,-1 0 0,-2 2 0,-2-2 0,-2 0 0,-2-1 0,-1-1 0,29 28 0,-12-10 0,-5-6 0,-6-5 0,-6-8 0,-6-5 0,-8-8 0,-7-8 0,-8-5 0,-3-4 0,-2-2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3:27:47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24575,'35'15'0,"19"1"0,15 1 0,1-2 0,8 0 0,5-1 0,-5-2 0,5 0 0,2-1 0,2-1 0,7 0 0,3 0 0,0-2 0,0 0 0,-4-3 0,0 0 0,-1 0 0,-2-2 0,-8 1 0,-1-1 0,-3-1 0,-1 1 0,14 1 0,-4-1 0,0 1 0,-5 1 0,-1 0 0,0 0 0,-2 0 0,0 0 0,-1 0 0,-1 0 0,1 0 0,-3-1 0,-6-1 0,-1 0 0,-4 0 0,15-1 0,-5-1 0,-12 0 0,-1 1 0,-1 0 0,-1 0 0,3 0 0,0 0 0,-3-1 0,-1 0 0,41-4 0,-22-5 0,-28 0 0,-20 1 0,-18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F9A8-E4A4-1C40-93CC-37CDF0C3283E}" type="datetimeFigureOut">
              <a:rPr lang="fr-FR" smtClean="0"/>
              <a:pPr/>
              <a:t>13/02/2022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3A5D-14D6-4646-84B9-A0E78F83D0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67408" y="6387131"/>
            <a:ext cx="84328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 Narrow"/>
                <a:cs typeface="Arial Narrow"/>
              </a:defRPr>
            </a:lvl1pPr>
          </a:lstStyle>
          <a:p>
            <a:r>
              <a:rPr lang="en-GB"/>
              <a:t>Donatella Lucchesi Muon Agora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60496" y="6326012"/>
            <a:ext cx="720080" cy="487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727200" y="275167"/>
            <a:ext cx="9042400" cy="11430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2D442948-7CED-8544-8117-DD2AC5EE2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1824" y="63871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609600" y="1701801"/>
            <a:ext cx="11074400" cy="4714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84328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 Narrow"/>
                <a:cs typeface="Arial Narrow"/>
              </a:defRPr>
            </a:lvl1pPr>
          </a:lstStyle>
          <a:p>
            <a:r>
              <a:rPr lang="en-GB"/>
              <a:t>Donatella Lucchesi Muon Agora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27200" y="275167"/>
            <a:ext cx="9042400" cy="11430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1C6DA412-A218-A146-8E57-1BD89F9F8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1824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609600" y="1701800"/>
            <a:ext cx="10972800" cy="4673600"/>
          </a:xfrm>
          <a:prstGeom prst="rect">
            <a:avLst/>
          </a:prstGeom>
        </p:spPr>
        <p:txBody>
          <a:bodyPr vert="horz"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8148" y="6476470"/>
            <a:ext cx="84328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 Narrow"/>
                <a:cs typeface="Arial Narrow"/>
              </a:defRPr>
            </a:lvl1pPr>
          </a:lstStyle>
          <a:p>
            <a:r>
              <a:rPr lang="en-GB"/>
              <a:t>Donatella Lucchesi Muon Agora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27200" y="275167"/>
            <a:ext cx="9042400" cy="11430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FEB31BF-3788-384B-8AAD-DB308C96A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1824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6"/>
          <p:cNvSpPr>
            <a:spLocks noGrp="1"/>
          </p:cNvSpPr>
          <p:nvPr>
            <p:ph type="title"/>
          </p:nvPr>
        </p:nvSpPr>
        <p:spPr>
          <a:xfrm>
            <a:off x="1727200" y="275167"/>
            <a:ext cx="9042400" cy="11430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4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609600" y="1701801"/>
            <a:ext cx="4978400" cy="4368801"/>
          </a:xfrm>
          <a:prstGeom prst="rect">
            <a:avLst/>
          </a:prstGeom>
        </p:spPr>
        <p:txBody>
          <a:bodyPr vert="horz"/>
          <a:lstStyle/>
          <a:p>
            <a:endParaRPr lang="en-GB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5791200" y="1701800"/>
            <a:ext cx="5892800" cy="4368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17488" y="6400270"/>
            <a:ext cx="84328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 Narrow"/>
                <a:cs typeface="Arial Narrow"/>
              </a:defRPr>
            </a:lvl1pPr>
          </a:lstStyle>
          <a:p>
            <a:r>
              <a:rPr lang="en-GB"/>
              <a:t>Donatella Lucchesi Muon Agora</a:t>
            </a:r>
            <a:endParaRPr lang="en-GB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273800"/>
            <a:ext cx="12192000" cy="677333"/>
          </a:xfrm>
          <a:prstGeom prst="rect">
            <a:avLst/>
          </a:prstGeom>
        </p:spPr>
      </p:pic>
      <p:pic>
        <p:nvPicPr>
          <p:cNvPr id="7" name="Image 6" descr="MCC-inernational-finalV0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270" y="177802"/>
            <a:ext cx="1351732" cy="135173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34224-850F-2048-9E51-12B146CDC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1824" y="63871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B0A74-45C1-1A41-9DAC-5F1485793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719A42E-00E9-774A-B7F7-7D04C227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85E10A4-AE91-1747-9ADA-8BAA50E11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408" y="6387131"/>
            <a:ext cx="2813993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Arial Narrow"/>
                <a:cs typeface="Arial Narrow"/>
              </a:defRPr>
            </a:lvl1pPr>
          </a:lstStyle>
          <a:p>
            <a:r>
              <a:rPr lang="en-GB"/>
              <a:t>Donatella Lucchesi Muon Agora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</p:sldLayoutIdLst>
  <p:hf hdr="0" dt="0"/>
  <p:txStyles>
    <p:titleStyle>
      <a:lvl1pPr algn="ctr" defTabSz="609570" rtl="0" eaLnBrk="1" latinLnBrk="0" hangingPunct="1">
        <a:spcBef>
          <a:spcPct val="0"/>
        </a:spcBef>
        <a:buNone/>
        <a:defRPr sz="3733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733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990550" indent="-380981" algn="l" defTabSz="6095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523925" indent="-304784" algn="l" defTabSz="6095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2133493" indent="-304784" algn="l" defTabSz="6095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743062" indent="-304784" algn="l" defTabSz="6095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ustomXml" Target="../ink/ink6.xml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4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44.png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customXml" Target="../ink/ink5.xml"/><Relationship Id="rId24" Type="http://schemas.openxmlformats.org/officeDocument/2006/relationships/image" Target="../media/image55.png"/><Relationship Id="rId32" Type="http://schemas.openxmlformats.org/officeDocument/2006/relationships/image" Target="../media/image59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57.png"/><Relationship Id="rId10" Type="http://schemas.openxmlformats.org/officeDocument/2006/relationships/image" Target="../media/image4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5.png"/><Relationship Id="rId9" Type="http://schemas.openxmlformats.org/officeDocument/2006/relationships/customXml" Target="../ink/ink4.xml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customXml" Target="../ink/ink13.xml"/><Relationship Id="rId30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MUON-SlideGraph-gradien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4093107"/>
            <a:ext cx="12192000" cy="2810933"/>
          </a:xfrm>
          <a:prstGeom prst="rect">
            <a:avLst/>
          </a:prstGeom>
        </p:spPr>
      </p:pic>
      <p:pic>
        <p:nvPicPr>
          <p:cNvPr id="83" name="Image 82" descr="MUON-SlideGraph-LogoBkgn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13"/>
          </a:xfrm>
          <a:prstGeom prst="rect">
            <a:avLst/>
          </a:prstGeom>
        </p:spPr>
      </p:pic>
      <p:sp>
        <p:nvSpPr>
          <p:cNvPr id="82" name="Titre 81"/>
          <p:cNvSpPr>
            <a:spLocks noGrp="1"/>
          </p:cNvSpPr>
          <p:nvPr>
            <p:ph type="title"/>
          </p:nvPr>
        </p:nvSpPr>
        <p:spPr>
          <a:xfrm>
            <a:off x="1919536" y="548680"/>
            <a:ext cx="9652000" cy="561545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background and detector considerations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Image 85" descr="MCC-inernational-finalV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3" y="76202"/>
            <a:ext cx="1855329" cy="185532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27648" y="2584261"/>
            <a:ext cx="652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Donatella Lucchesi</a:t>
            </a:r>
          </a:p>
          <a:p>
            <a:pPr algn="ctr"/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and INFN Padova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689E0D-32A5-A246-BDA4-FF6BD511A9C8}"/>
              </a:ext>
            </a:extLst>
          </p:cNvPr>
          <p:cNvGrpSpPr/>
          <p:nvPr/>
        </p:nvGrpSpPr>
        <p:grpSpPr>
          <a:xfrm>
            <a:off x="0" y="5984289"/>
            <a:ext cx="3341917" cy="901097"/>
            <a:chOff x="209879" y="4799614"/>
            <a:chExt cx="3026679" cy="912902"/>
          </a:xfrm>
        </p:grpSpPr>
        <p:pic>
          <p:nvPicPr>
            <p:cNvPr id="13" name="Picture 4" descr="http://www.dfa.unipd.it/fileadmin/templates/colored/logo_dfa_trasp.png">
              <a:extLst>
                <a:ext uri="{FF2B5EF4-FFF2-40B4-BE49-F238E27FC236}">
                  <a16:creationId xmlns:a16="http://schemas.microsoft.com/office/drawing/2014/main" id="{BF42F561-C22A-014E-9841-A83265D78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009" y="4799614"/>
              <a:ext cx="958549" cy="91290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13" descr="Università degli Studi di Padova">
              <a:extLst>
                <a:ext uri="{FF2B5EF4-FFF2-40B4-BE49-F238E27FC236}">
                  <a16:creationId xmlns:a16="http://schemas.microsoft.com/office/drawing/2014/main" id="{2BB01D45-5B72-8147-A1E5-BE2C2147E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25"/>
            <a:stretch/>
          </p:blipFill>
          <p:spPr bwMode="auto">
            <a:xfrm>
              <a:off x="209879" y="4799614"/>
              <a:ext cx="2058759" cy="91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LOGO INFN NEWS sito">
            <a:extLst>
              <a:ext uri="{FF2B5EF4-FFF2-40B4-BE49-F238E27FC236}">
                <a16:creationId xmlns:a16="http://schemas.microsoft.com/office/drawing/2014/main" id="{7B6BE36E-4A88-204B-A91F-060E3C77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83" y="5884206"/>
            <a:ext cx="1745340" cy="97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3E542-7A3E-A546-865B-096473664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10C862-4E1D-6843-827E-2C3B9C2B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04664"/>
            <a:ext cx="9042400" cy="633553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of Beam-Induced Background in the Vertex Detector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E1498A-5056-2C43-9A3A-D74E6EB570D5}"/>
              </a:ext>
            </a:extLst>
          </p:cNvPr>
          <p:cNvSpPr/>
          <p:nvPr/>
        </p:nvSpPr>
        <p:spPr>
          <a:xfrm>
            <a:off x="3475338" y="1038217"/>
            <a:ext cx="3367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beam only, E = 0.750 TeV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DBEA2E-B021-DA4F-9392-32CC77059779}"/>
              </a:ext>
            </a:extLst>
          </p:cNvPr>
          <p:cNvGrpSpPr/>
          <p:nvPr/>
        </p:nvGrpSpPr>
        <p:grpSpPr>
          <a:xfrm>
            <a:off x="1055440" y="1484784"/>
            <a:ext cx="5832648" cy="4392489"/>
            <a:chOff x="1199456" y="1484784"/>
            <a:chExt cx="5472608" cy="40069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F4A8D2-0FD2-C24E-BC01-B6A3E700A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087428" y="596812"/>
              <a:ext cx="3696664" cy="54726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A639AF-93F2-5345-9B33-0A44AC7379E4}"/>
                </a:ext>
              </a:extLst>
            </p:cNvPr>
            <p:cNvSpPr txBox="1"/>
            <p:nvPr/>
          </p:nvSpPr>
          <p:spPr>
            <a:xfrm>
              <a:off x="2242845" y="5138230"/>
              <a:ext cx="721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nozzle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228474-F78A-E745-90BE-EFFA0482ECF8}"/>
                </a:ext>
              </a:extLst>
            </p:cNvPr>
            <p:cNvSpPr txBox="1"/>
            <p:nvPr/>
          </p:nvSpPr>
          <p:spPr>
            <a:xfrm>
              <a:off x="3828879" y="5141827"/>
              <a:ext cx="538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pipe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1E5463E-452E-BD4C-B018-78348541C0F6}"/>
                </a:ext>
              </a:extLst>
            </p:cNvPr>
            <p:cNvGrpSpPr/>
            <p:nvPr/>
          </p:nvGrpSpPr>
          <p:grpSpPr>
            <a:xfrm>
              <a:off x="1703512" y="5141826"/>
              <a:ext cx="4680521" cy="45721"/>
              <a:chOff x="1127447" y="5299926"/>
              <a:chExt cx="4680521" cy="4572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9A0360D-2683-4B4C-9FF7-16F9169059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7688" y="5321437"/>
                <a:ext cx="360039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65BC2D-266E-E04A-8086-9BEFFC337FE7}"/>
                  </a:ext>
                </a:extLst>
              </p:cNvPr>
              <p:cNvSpPr/>
              <p:nvPr/>
            </p:nvSpPr>
            <p:spPr>
              <a:xfrm>
                <a:off x="3647727" y="5299926"/>
                <a:ext cx="2160241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7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A37331-2BCD-B441-A231-A5187D24F9F3}"/>
                  </a:ext>
                </a:extLst>
              </p:cNvPr>
              <p:cNvSpPr/>
              <p:nvPr/>
            </p:nvSpPr>
            <p:spPr>
              <a:xfrm>
                <a:off x="1127447" y="5299928"/>
                <a:ext cx="2160241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7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1ECF91-E96F-0A47-BBC2-CB7CAB31F5F7}"/>
                </a:ext>
              </a:extLst>
            </p:cNvPr>
            <p:cNvSpPr txBox="1"/>
            <p:nvPr/>
          </p:nvSpPr>
          <p:spPr>
            <a:xfrm>
              <a:off x="4798265" y="5153227"/>
              <a:ext cx="721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nozzle</a:t>
              </a:r>
            </a:p>
          </p:txBody>
        </p:sp>
        <p:sp>
          <p:nvSpPr>
            <p:cNvPr id="14" name="Left Arrow 13">
              <a:extLst>
                <a:ext uri="{FF2B5EF4-FFF2-40B4-BE49-F238E27FC236}">
                  <a16:creationId xmlns:a16="http://schemas.microsoft.com/office/drawing/2014/main" id="{AB40525D-71F7-0146-BD5F-88F271E52085}"/>
                </a:ext>
              </a:extLst>
            </p:cNvPr>
            <p:cNvSpPr/>
            <p:nvPr/>
          </p:nvSpPr>
          <p:spPr>
            <a:xfrm>
              <a:off x="5519937" y="4077072"/>
              <a:ext cx="787395" cy="31337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F7AF6-D859-C34E-A53B-AE2731DA2930}"/>
              </a:ext>
            </a:extLst>
          </p:cNvPr>
          <p:cNvSpPr/>
          <p:nvPr/>
        </p:nvSpPr>
        <p:spPr>
          <a:xfrm>
            <a:off x="7032104" y="1775419"/>
            <a:ext cx="4509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 hit in the vertex tracker, central, </a:t>
            </a:r>
            <a:r>
              <a:rPr lang="en-US" sz="2000" dirty="0">
                <a:solidFill>
                  <a:srgbClr val="0297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(same side of beam)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(opposite side of beam)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 position of the original particle background that generated it.</a:t>
            </a:r>
          </a:p>
          <a:p>
            <a:pPr lvl="0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Nozzle contributions on the barrel (same side) and on the other side for the endcap.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1DA12A-09C8-5A40-83B1-A29844D320EF}"/>
              </a:ext>
            </a:extLst>
          </p:cNvPr>
          <p:cNvSpPr txBox="1"/>
          <p:nvPr/>
        </p:nvSpPr>
        <p:spPr>
          <a:xfrm>
            <a:off x="7896200" y="913620"/>
            <a:ext cx="15760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Bartosik</a:t>
            </a:r>
            <a:endParaRPr lang="en-US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1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221C2-038C-FB43-AB28-5FCBD1433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907ED3-9A9D-DA4A-972B-064809CBE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9496" y="404664"/>
            <a:ext cx="685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Beam-Induced Background in the Tracker Detector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8A7611-8D2B-844E-8471-1C769DB98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75"/>
          <a:stretch/>
        </p:blipFill>
        <p:spPr>
          <a:xfrm>
            <a:off x="1919536" y="836712"/>
            <a:ext cx="9764737" cy="511256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A32611B-1B73-AA47-993A-180E90EABF81}"/>
              </a:ext>
            </a:extLst>
          </p:cNvPr>
          <p:cNvGrpSpPr/>
          <p:nvPr/>
        </p:nvGrpSpPr>
        <p:grpSpPr>
          <a:xfrm>
            <a:off x="4061264" y="1403484"/>
            <a:ext cx="5797664" cy="369332"/>
            <a:chOff x="3883004" y="1403484"/>
            <a:chExt cx="5797664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95B6D3-A090-4343-8C5A-ABAC000D5739}"/>
                </a:ext>
              </a:extLst>
            </p:cNvPr>
            <p:cNvSpPr txBox="1"/>
            <p:nvPr/>
          </p:nvSpPr>
          <p:spPr>
            <a:xfrm>
              <a:off x="3883004" y="1403484"/>
              <a:ext cx="12426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Direct 76%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540809-0295-2548-8341-683CD6E4C3A3}"/>
                </a:ext>
              </a:extLst>
            </p:cNvPr>
            <p:cNvSpPr txBox="1"/>
            <p:nvPr/>
          </p:nvSpPr>
          <p:spPr>
            <a:xfrm>
              <a:off x="5141384" y="1403484"/>
              <a:ext cx="17844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297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Indirect 24%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8BDF12-B199-BB44-B78F-D87C442CB366}"/>
                </a:ext>
              </a:extLst>
            </p:cNvPr>
            <p:cNvSpPr txBox="1"/>
            <p:nvPr/>
          </p:nvSpPr>
          <p:spPr>
            <a:xfrm>
              <a:off x="8438020" y="1403484"/>
              <a:ext cx="12426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Direct 67%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B92102A-0015-E44B-812F-85B4629F16CF}"/>
              </a:ext>
            </a:extLst>
          </p:cNvPr>
          <p:cNvSpPr/>
          <p:nvPr/>
        </p:nvSpPr>
        <p:spPr>
          <a:xfrm>
            <a:off x="9840416" y="1403484"/>
            <a:ext cx="16717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297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33%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E38BF1-D385-FE41-9821-25A51E9201C0}"/>
              </a:ext>
            </a:extLst>
          </p:cNvPr>
          <p:cNvSpPr/>
          <p:nvPr/>
        </p:nvSpPr>
        <p:spPr>
          <a:xfrm>
            <a:off x="9916960" y="3645024"/>
            <a:ext cx="17236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297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516F00-4524-0643-B8A7-65762A21C842}"/>
              </a:ext>
            </a:extLst>
          </p:cNvPr>
          <p:cNvSpPr/>
          <p:nvPr/>
        </p:nvSpPr>
        <p:spPr>
          <a:xfrm>
            <a:off x="5375920" y="3723229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297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4E5741-4E24-0840-B90A-F5BBC295DE3B}"/>
              </a:ext>
            </a:extLst>
          </p:cNvPr>
          <p:cNvSpPr txBox="1"/>
          <p:nvPr/>
        </p:nvSpPr>
        <p:spPr>
          <a:xfrm>
            <a:off x="3935760" y="3732947"/>
            <a:ext cx="13580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100%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AC7A14-84E3-7B42-8B58-AA7E67BD32BD}"/>
              </a:ext>
            </a:extLst>
          </p:cNvPr>
          <p:cNvSpPr txBox="1"/>
          <p:nvPr/>
        </p:nvSpPr>
        <p:spPr>
          <a:xfrm>
            <a:off x="8554360" y="3645024"/>
            <a:ext cx="13580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100%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30A381-BE93-D043-AD76-0F5BD54BE99B}"/>
              </a:ext>
            </a:extLst>
          </p:cNvPr>
          <p:cNvSpPr/>
          <p:nvPr/>
        </p:nvSpPr>
        <p:spPr>
          <a:xfrm>
            <a:off x="630908" y="1661898"/>
            <a:ext cx="12218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Electrons/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Positrons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4E4981-EB4F-4D4F-B342-6BF0EB25019F}"/>
              </a:ext>
            </a:extLst>
          </p:cNvPr>
          <p:cNvSpPr/>
          <p:nvPr/>
        </p:nvSpPr>
        <p:spPr>
          <a:xfrm>
            <a:off x="865666" y="3645024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</a:p>
          <a:p>
            <a:r>
              <a:rPr lang="en-US" sz="2000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4E66A-E050-6F40-B403-4A49ED26B63D}"/>
              </a:ext>
            </a:extLst>
          </p:cNvPr>
          <p:cNvSpPr txBox="1"/>
          <p:nvPr/>
        </p:nvSpPr>
        <p:spPr>
          <a:xfrm>
            <a:off x="630908" y="6011996"/>
            <a:ext cx="967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beam background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affects first layers of central and forward tracker (</a:t>
            </a:r>
            <a:r>
              <a:rPr lang="en-US" sz="2000" dirty="0">
                <a:solidFill>
                  <a:srgbClr val="0297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sizeable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FB0FDC-DDB2-2346-ACFF-ABF531C30E21}"/>
              </a:ext>
            </a:extLst>
          </p:cNvPr>
          <p:cNvSpPr txBox="1"/>
          <p:nvPr/>
        </p:nvSpPr>
        <p:spPr>
          <a:xfrm>
            <a:off x="8672604" y="467380"/>
            <a:ext cx="15760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Bartosik</a:t>
            </a:r>
            <a:endParaRPr lang="en-US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2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3E542-7A3E-A546-865B-096473664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10C862-4E1D-6843-827E-2C3B9C2B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04664"/>
            <a:ext cx="9042400" cy="633553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of Beam-Induced Background in the Tracker 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FF729-5191-6048-9BB5-843B51B87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39955" y="596813"/>
            <a:ext cx="3696665" cy="54726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8D3B9E-F891-CB47-B6F7-2ACAFE8205A5}"/>
              </a:ext>
            </a:extLst>
          </p:cNvPr>
          <p:cNvSpPr txBox="1"/>
          <p:nvPr/>
        </p:nvSpPr>
        <p:spPr>
          <a:xfrm>
            <a:off x="6995372" y="5091676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nozzle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0A0032-CB86-8245-9771-DCE65B2E1F19}"/>
              </a:ext>
            </a:extLst>
          </p:cNvPr>
          <p:cNvSpPr txBox="1"/>
          <p:nvPr/>
        </p:nvSpPr>
        <p:spPr>
          <a:xfrm>
            <a:off x="8581406" y="5095271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4660A9-42A8-674C-BB22-29E25F0F15B6}"/>
              </a:ext>
            </a:extLst>
          </p:cNvPr>
          <p:cNvGrpSpPr/>
          <p:nvPr/>
        </p:nvGrpSpPr>
        <p:grpSpPr>
          <a:xfrm>
            <a:off x="6456039" y="5095271"/>
            <a:ext cx="4680521" cy="45720"/>
            <a:chOff x="1127447" y="5102863"/>
            <a:chExt cx="4680521" cy="4572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38CA0C-6BE9-BF42-8216-6C87301C96F7}"/>
                </a:ext>
              </a:extLst>
            </p:cNvPr>
            <p:cNvCxnSpPr>
              <a:cxnSpLocks/>
            </p:cNvCxnSpPr>
            <p:nvPr/>
          </p:nvCxnSpPr>
          <p:spPr>
            <a:xfrm>
              <a:off x="3287688" y="5130270"/>
              <a:ext cx="36003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328BF0-D988-2348-BE23-7A1E6614C276}"/>
                </a:ext>
              </a:extLst>
            </p:cNvPr>
            <p:cNvSpPr/>
            <p:nvPr/>
          </p:nvSpPr>
          <p:spPr>
            <a:xfrm>
              <a:off x="3647727" y="5102864"/>
              <a:ext cx="2160241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ABEC39-2DAB-6F47-90F9-9C28A86BDCC7}"/>
                </a:ext>
              </a:extLst>
            </p:cNvPr>
            <p:cNvSpPr/>
            <p:nvPr/>
          </p:nvSpPr>
          <p:spPr>
            <a:xfrm>
              <a:off x="1127447" y="5102863"/>
              <a:ext cx="2160241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33B7EA-4ACC-624C-8450-3DA4E84D1C32}"/>
              </a:ext>
            </a:extLst>
          </p:cNvPr>
          <p:cNvSpPr txBox="1"/>
          <p:nvPr/>
        </p:nvSpPr>
        <p:spPr>
          <a:xfrm>
            <a:off x="9550792" y="510667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nozzle</a:t>
            </a:r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2484D7A7-2EA1-F646-BED7-A37484BF0DFB}"/>
              </a:ext>
            </a:extLst>
          </p:cNvPr>
          <p:cNvSpPr/>
          <p:nvPr/>
        </p:nvSpPr>
        <p:spPr>
          <a:xfrm>
            <a:off x="10349165" y="3959376"/>
            <a:ext cx="787395" cy="3133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F23E3D-0E15-A043-AB74-A0C27889EBB0}"/>
              </a:ext>
            </a:extLst>
          </p:cNvPr>
          <p:cNvSpPr txBox="1"/>
          <p:nvPr/>
        </p:nvSpPr>
        <p:spPr>
          <a:xfrm>
            <a:off x="6978385" y="1253951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tracker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7A4E70-FAFC-FD45-B943-0F8479BFBC42}"/>
              </a:ext>
            </a:extLst>
          </p:cNvPr>
          <p:cNvGrpSpPr/>
          <p:nvPr/>
        </p:nvGrpSpPr>
        <p:grpSpPr>
          <a:xfrm>
            <a:off x="237382" y="1268760"/>
            <a:ext cx="5472610" cy="4237073"/>
            <a:chOff x="5951984" y="1267057"/>
            <a:chExt cx="5472610" cy="423707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B731DD-085C-C049-BA49-3254073A9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839956" y="595109"/>
              <a:ext cx="3696666" cy="5472610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AE81D79-423E-634E-ACEC-A3DC13B36102}"/>
                </a:ext>
              </a:extLst>
            </p:cNvPr>
            <p:cNvGrpSpPr/>
            <p:nvPr/>
          </p:nvGrpSpPr>
          <p:grpSpPr>
            <a:xfrm>
              <a:off x="6456040" y="5083481"/>
              <a:ext cx="4680521" cy="420649"/>
              <a:chOff x="6456040" y="5083481"/>
              <a:chExt cx="4680521" cy="42064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1D8E14-A666-E344-8DB4-4A5EF67623EA}"/>
                  </a:ext>
                </a:extLst>
              </p:cNvPr>
              <p:cNvSpPr txBox="1"/>
              <p:nvPr/>
            </p:nvSpPr>
            <p:spPr>
              <a:xfrm>
                <a:off x="6995373" y="5161981"/>
                <a:ext cx="7216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nozzle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FAD7CC-342F-AE48-8A6E-54B080A496E5}"/>
                  </a:ext>
                </a:extLst>
              </p:cNvPr>
              <p:cNvSpPr txBox="1"/>
              <p:nvPr/>
            </p:nvSpPr>
            <p:spPr>
              <a:xfrm>
                <a:off x="8581407" y="5165576"/>
                <a:ext cx="5389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pipe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8DA8CDD-8D08-3A4F-8544-3805B01A650B}"/>
                  </a:ext>
                </a:extLst>
              </p:cNvPr>
              <p:cNvGrpSpPr/>
              <p:nvPr/>
            </p:nvGrpSpPr>
            <p:grpSpPr>
              <a:xfrm>
                <a:off x="6456040" y="5083481"/>
                <a:ext cx="4680521" cy="45720"/>
                <a:chOff x="1127447" y="5092776"/>
                <a:chExt cx="4680521" cy="4572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54810E73-95DF-CF49-9919-F9C0004015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7688" y="5126787"/>
                  <a:ext cx="360039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7B3C29C-BAA8-DC42-8584-B7F64DC2266C}"/>
                    </a:ext>
                  </a:extLst>
                </p:cNvPr>
                <p:cNvSpPr/>
                <p:nvPr/>
              </p:nvSpPr>
              <p:spPr>
                <a:xfrm>
                  <a:off x="3647727" y="5092777"/>
                  <a:ext cx="2160241" cy="4571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8262BF6-99F9-3541-8E0C-C520C21CD547}"/>
                    </a:ext>
                  </a:extLst>
                </p:cNvPr>
                <p:cNvSpPr/>
                <p:nvPr/>
              </p:nvSpPr>
              <p:spPr>
                <a:xfrm>
                  <a:off x="1127447" y="5092776"/>
                  <a:ext cx="2160241" cy="4571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CA0A4F-D290-9247-88AB-8B648C7B3F7C}"/>
                  </a:ext>
                </a:extLst>
              </p:cNvPr>
              <p:cNvSpPr txBox="1"/>
              <p:nvPr/>
            </p:nvSpPr>
            <p:spPr>
              <a:xfrm>
                <a:off x="9550793" y="5094880"/>
                <a:ext cx="7216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nozzle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EA63DC-2DE1-8943-AB9E-33433781473C}"/>
                </a:ext>
              </a:extLst>
            </p:cNvPr>
            <p:cNvSpPr txBox="1"/>
            <p:nvPr/>
          </p:nvSpPr>
          <p:spPr>
            <a:xfrm>
              <a:off x="7735525" y="1267057"/>
              <a:ext cx="1499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Inner tracker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FABADEE-D487-ED49-9310-C1EF010BAE3D}"/>
              </a:ext>
            </a:extLst>
          </p:cNvPr>
          <p:cNvSpPr/>
          <p:nvPr/>
        </p:nvSpPr>
        <p:spPr>
          <a:xfrm>
            <a:off x="446214" y="5456622"/>
            <a:ext cx="11299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 hit in the tracker, central, </a:t>
            </a:r>
            <a:r>
              <a:rPr lang="en-US" sz="2000" dirty="0">
                <a:solidFill>
                  <a:srgbClr val="0297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(same side of beam)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(opposite side of beam)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 position of the original particle background that generated it.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contribution of back scattering on the nozzle on the other side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516B5D-748B-B04F-B77F-993FDADFD0A2}"/>
              </a:ext>
            </a:extLst>
          </p:cNvPr>
          <p:cNvSpPr/>
          <p:nvPr/>
        </p:nvSpPr>
        <p:spPr>
          <a:xfrm>
            <a:off x="4418289" y="950519"/>
            <a:ext cx="3367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beam only, E = 0.750 TeV</a:t>
            </a:r>
          </a:p>
        </p:txBody>
      </p:sp>
      <p:sp>
        <p:nvSpPr>
          <p:cNvPr id="26" name="Left Arrow 25">
            <a:extLst>
              <a:ext uri="{FF2B5EF4-FFF2-40B4-BE49-F238E27FC236}">
                <a16:creationId xmlns:a16="http://schemas.microsoft.com/office/drawing/2014/main" id="{089FE062-20C9-5145-BC7A-CD08521F3C35}"/>
              </a:ext>
            </a:extLst>
          </p:cNvPr>
          <p:cNvSpPr/>
          <p:nvPr/>
        </p:nvSpPr>
        <p:spPr>
          <a:xfrm>
            <a:off x="4418289" y="3828834"/>
            <a:ext cx="787395" cy="3133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C7E2E9-AB57-E54B-8D1A-A4C07826B9E2}"/>
              </a:ext>
            </a:extLst>
          </p:cNvPr>
          <p:cNvSpPr txBox="1"/>
          <p:nvPr/>
        </p:nvSpPr>
        <p:spPr>
          <a:xfrm>
            <a:off x="9105026" y="517933"/>
            <a:ext cx="15760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Bartosik</a:t>
            </a:r>
            <a:endParaRPr lang="en-US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8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0EEEE9-2AB6-784F-B12B-D2944A72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04664"/>
            <a:ext cx="9042400" cy="633553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on  Tracker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ACDAB9-BCE6-154E-B5D6-F4939F095299}"/>
              </a:ext>
            </a:extLst>
          </p:cNvPr>
          <p:cNvGrpSpPr/>
          <p:nvPr/>
        </p:nvGrpSpPr>
        <p:grpSpPr>
          <a:xfrm>
            <a:off x="694408" y="2125038"/>
            <a:ext cx="5113560" cy="3392194"/>
            <a:chOff x="663228" y="1428527"/>
            <a:chExt cx="4464496" cy="25886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D14452-691E-6341-81DF-C8211B467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228" y="1700808"/>
              <a:ext cx="4464496" cy="23163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30BD1C-0C33-514B-BCBE-9F9FE263EC9F}"/>
                </a:ext>
              </a:extLst>
            </p:cNvPr>
            <p:cNvSpPr txBox="1"/>
            <p:nvPr/>
          </p:nvSpPr>
          <p:spPr>
            <a:xfrm>
              <a:off x="694408" y="1428527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</a:t>
              </a:r>
            </a:p>
          </p:txBody>
        </p:sp>
      </p:grp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AD0025C6-2C2E-A441-91C0-4AD23C696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442" y="2557477"/>
            <a:ext cx="4464496" cy="30317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AD0E91-F1D0-AF45-BD65-6EEBAE6D1A87}"/>
              </a:ext>
            </a:extLst>
          </p:cNvPr>
          <p:cNvSpPr txBox="1"/>
          <p:nvPr/>
        </p:nvSpPr>
        <p:spPr>
          <a:xfrm>
            <a:off x="690936" y="5814703"/>
            <a:ext cx="10639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granularity and time resolution, layers configuration (tilted double layers, etc.), detector geometry and configuration  to optimized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6F211-1072-A84C-95F4-4855D292F16F}"/>
              </a:ext>
            </a:extLst>
          </p:cNvPr>
          <p:cNvSpPr txBox="1"/>
          <p:nvPr/>
        </p:nvSpPr>
        <p:spPr>
          <a:xfrm>
            <a:off x="6744072" y="224970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43CD51-8702-3449-A48C-23DE30DC7F9E}"/>
              </a:ext>
            </a:extLst>
          </p:cNvPr>
          <p:cNvSpPr txBox="1"/>
          <p:nvPr/>
        </p:nvSpPr>
        <p:spPr>
          <a:xfrm>
            <a:off x="935941" y="1470829"/>
            <a:ext cx="4650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tracker avoiding beam hot spots, or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IR that do not generate hot spots.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63A431-70C5-8041-94A2-4432A4D2EBF5}"/>
              </a:ext>
            </a:extLst>
          </p:cNvPr>
          <p:cNvSpPr/>
          <p:nvPr/>
        </p:nvSpPr>
        <p:spPr>
          <a:xfrm>
            <a:off x="6721434" y="1027645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timing window to reduce hits from out-of-time background. Effectiveness at high energies to be studied.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9F1E51D-2E9F-604D-B0F4-2E003C8B9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74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0EEEE9-2AB6-784F-B12B-D2944A72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498983"/>
            <a:ext cx="9042400" cy="633553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Directional Information at different stages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D0E91-F1D0-AF45-BD65-6EEBAE6D1A87}"/>
              </a:ext>
            </a:extLst>
          </p:cNvPr>
          <p:cNvSpPr txBox="1"/>
          <p:nvPr/>
        </p:nvSpPr>
        <p:spPr>
          <a:xfrm>
            <a:off x="7230017" y="1295000"/>
            <a:ext cx="464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two close layers could be very effective at pattern recognition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92738-70C1-AC47-8741-CE628F521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2026663"/>
            <a:ext cx="2736304" cy="36895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B00DF84-0943-DC45-832F-0899F9505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AC9D5B-186B-C249-A39E-982E26382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54" y="2165350"/>
            <a:ext cx="3033849" cy="2905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1479CA-CE42-2144-9AA4-24FFFC73D7BF}"/>
              </a:ext>
            </a:extLst>
          </p:cNvPr>
          <p:cNvSpPr txBox="1"/>
          <p:nvPr/>
        </p:nvSpPr>
        <p:spPr>
          <a:xfrm>
            <a:off x="1164056" y="1695926"/>
            <a:ext cx="404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 digitization reduce BIB hits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8AA35-C49C-BD4A-9F64-52C5D9149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221" y="2165350"/>
            <a:ext cx="3255412" cy="2905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1DB8D6-35F3-0645-911D-0F992D0A9728}"/>
              </a:ext>
            </a:extLst>
          </p:cNvPr>
          <p:cNvSpPr txBox="1"/>
          <p:nvPr/>
        </p:nvSpPr>
        <p:spPr>
          <a:xfrm>
            <a:off x="767408" y="5261138"/>
            <a:ext cx="5277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progress, dedicated experienced person needed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9B066-5CB4-644A-AE63-D220E4CD2E0D}"/>
              </a:ext>
            </a:extLst>
          </p:cNvPr>
          <p:cNvSpPr txBox="1"/>
          <p:nvPr/>
        </p:nvSpPr>
        <p:spPr>
          <a:xfrm>
            <a:off x="7489183" y="5773644"/>
            <a:ext cx="3719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optimization to avoid bias on secondary particles</a:t>
            </a:r>
          </a:p>
        </p:txBody>
      </p:sp>
    </p:spTree>
    <p:extLst>
      <p:ext uri="{BB962C8B-B14F-4D97-AF65-F5344CB8AC3E}">
        <p14:creationId xmlns:p14="http://schemas.microsoft.com/office/powerpoint/2010/main" val="287454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5" descr="MCC-inernational-finalV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" y="76201"/>
            <a:ext cx="1855329" cy="185532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75520" y="5001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Beam-Induced</a:t>
            </a:r>
            <a:r>
              <a:rPr lang="fr-F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 in the </a:t>
            </a:r>
            <a:r>
              <a:rPr lang="fr-FR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Calorimeter</a:t>
            </a:r>
            <a:endParaRPr lang="fr-FR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12FB5B7-5BD8-2241-92B7-924333B64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3" t="12571" r="12186" b="13527"/>
          <a:stretch/>
        </p:blipFill>
        <p:spPr>
          <a:xfrm>
            <a:off x="5823577" y="980728"/>
            <a:ext cx="3906825" cy="3785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76ECFE-F36F-BE43-8B2E-E04EAECCA0D8}"/>
              </a:ext>
            </a:extLst>
          </p:cNvPr>
          <p:cNvSpPr txBox="1"/>
          <p:nvPr/>
        </p:nvSpPr>
        <p:spPr>
          <a:xfrm>
            <a:off x="7263738" y="110896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HCAL</a:t>
            </a: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C4C67A19-D831-E045-AE31-4FC061B750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7" t="20250" r="10654" b="11011"/>
          <a:stretch/>
        </p:blipFill>
        <p:spPr>
          <a:xfrm>
            <a:off x="695400" y="1832215"/>
            <a:ext cx="5058692" cy="39730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1BF1C5-5C80-CC40-889E-34FF989AC078}"/>
              </a:ext>
            </a:extLst>
          </p:cNvPr>
          <p:cNvSpPr txBox="1"/>
          <p:nvPr/>
        </p:nvSpPr>
        <p:spPr>
          <a:xfrm>
            <a:off x="2647159" y="216723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C2B5F4-B356-8748-A670-BCD7C7FA9DD6}"/>
              </a:ext>
            </a:extLst>
          </p:cNvPr>
          <p:cNvSpPr/>
          <p:nvPr/>
        </p:nvSpPr>
        <p:spPr>
          <a:xfrm>
            <a:off x="1181472" y="286873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4E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ECAL</a:t>
            </a:r>
            <a:endParaRPr lang="en-US" sz="1800" b="1" dirty="0">
              <a:solidFill>
                <a:srgbClr val="4E8F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35A320-EFEF-2F47-A679-1EE5DA20E5DF}"/>
              </a:ext>
            </a:extLst>
          </p:cNvPr>
          <p:cNvCxnSpPr>
            <a:cxnSpLocks/>
          </p:cNvCxnSpPr>
          <p:nvPr/>
        </p:nvCxnSpPr>
        <p:spPr>
          <a:xfrm>
            <a:off x="1725985" y="3145290"/>
            <a:ext cx="463599" cy="164780"/>
          </a:xfrm>
          <a:prstGeom prst="straightConnector1">
            <a:avLst/>
          </a:prstGeom>
          <a:ln>
            <a:solidFill>
              <a:srgbClr val="4E8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7C6D805-58AC-8241-A91D-123816E6A824}"/>
              </a:ext>
            </a:extLst>
          </p:cNvPr>
          <p:cNvSpPr/>
          <p:nvPr/>
        </p:nvSpPr>
        <p:spPr>
          <a:xfrm>
            <a:off x="5663952" y="273088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4E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ECAL</a:t>
            </a:r>
            <a:endParaRPr lang="en-US" sz="1800" b="1" dirty="0">
              <a:solidFill>
                <a:srgbClr val="4E8F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24DAAB-878A-0742-BE9A-DB60BEBCD073}"/>
              </a:ext>
            </a:extLst>
          </p:cNvPr>
          <p:cNvCxnSpPr>
            <a:cxnSpLocks/>
          </p:cNvCxnSpPr>
          <p:nvPr/>
        </p:nvCxnSpPr>
        <p:spPr>
          <a:xfrm>
            <a:off x="6417644" y="2915548"/>
            <a:ext cx="558062" cy="0"/>
          </a:xfrm>
          <a:prstGeom prst="straightConnector1">
            <a:avLst/>
          </a:prstGeom>
          <a:ln>
            <a:solidFill>
              <a:srgbClr val="4E8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9F925B8-7142-E641-B01A-18303D4F5A9A}"/>
              </a:ext>
            </a:extLst>
          </p:cNvPr>
          <p:cNvSpPr txBox="1"/>
          <p:nvPr/>
        </p:nvSpPr>
        <p:spPr>
          <a:xfrm>
            <a:off x="2189584" y="5881769"/>
            <a:ext cx="4690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background is not an issue for HCAL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457FE8-06CD-8B41-A3F9-DC80E018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34" y="4005064"/>
            <a:ext cx="4151467" cy="2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828DF956-E75D-1F4D-983B-33996E436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3E542-7A3E-A546-865B-096473664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10C862-4E1D-6843-827E-2C3B9C2B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04664"/>
            <a:ext cx="9361040" cy="885082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of Beam-Induced Background in the ECAL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656AE-7376-0A4C-8263-7C835B32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0935" y="874176"/>
            <a:ext cx="3453463" cy="511256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0E9442-60B8-874B-AD87-15F820245077}"/>
              </a:ext>
            </a:extLst>
          </p:cNvPr>
          <p:cNvCxnSpPr>
            <a:cxnSpLocks/>
          </p:cNvCxnSpPr>
          <p:nvPr/>
        </p:nvCxnSpPr>
        <p:spPr>
          <a:xfrm>
            <a:off x="2351584" y="4631806"/>
            <a:ext cx="2880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4B985D9-3E89-F746-9477-D8F938E4A030}"/>
              </a:ext>
            </a:extLst>
          </p:cNvPr>
          <p:cNvSpPr/>
          <p:nvPr/>
        </p:nvSpPr>
        <p:spPr>
          <a:xfrm>
            <a:off x="2639616" y="4607390"/>
            <a:ext cx="273630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12047-C9E3-B64D-B029-25FFA8E8B236}"/>
              </a:ext>
            </a:extLst>
          </p:cNvPr>
          <p:cNvSpPr txBox="1"/>
          <p:nvPr/>
        </p:nvSpPr>
        <p:spPr>
          <a:xfrm>
            <a:off x="3981320" y="428377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nozzle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E4C61-D797-0448-8D45-75112197FCE1}"/>
              </a:ext>
            </a:extLst>
          </p:cNvPr>
          <p:cNvSpPr txBox="1"/>
          <p:nvPr/>
        </p:nvSpPr>
        <p:spPr>
          <a:xfrm>
            <a:off x="2204495" y="428377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5657E2-C55B-2F46-8216-9473FDC60ACF}"/>
              </a:ext>
            </a:extLst>
          </p:cNvPr>
          <p:cNvSpPr/>
          <p:nvPr/>
        </p:nvSpPr>
        <p:spPr>
          <a:xfrm>
            <a:off x="1055440" y="4612349"/>
            <a:ext cx="12961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EE757-0F00-204C-ADF5-D4B505FAB4EC}"/>
              </a:ext>
            </a:extLst>
          </p:cNvPr>
          <p:cNvSpPr txBox="1"/>
          <p:nvPr/>
        </p:nvSpPr>
        <p:spPr>
          <a:xfrm>
            <a:off x="5879976" y="1778966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beam only, 0.750 TeV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hit in the EM calorimeter, central, </a:t>
            </a:r>
            <a:r>
              <a:rPr lang="en-US" sz="2000" dirty="0">
                <a:solidFill>
                  <a:srgbClr val="0297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(same side of beam)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(opposite side of beam)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position of the original particle background that generated it.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contribution of back scattering on the nozzle on the other side </a:t>
            </a: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7C1CB3BF-946F-C24E-97E8-4C541C158456}"/>
              </a:ext>
            </a:extLst>
          </p:cNvPr>
          <p:cNvSpPr/>
          <p:nvPr/>
        </p:nvSpPr>
        <p:spPr>
          <a:xfrm>
            <a:off x="5539477" y="4443130"/>
            <a:ext cx="787395" cy="3133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8C841A-7F39-C64F-B0AE-96C6DBE4EECB}"/>
              </a:ext>
            </a:extLst>
          </p:cNvPr>
          <p:cNvSpPr txBox="1"/>
          <p:nvPr/>
        </p:nvSpPr>
        <p:spPr>
          <a:xfrm>
            <a:off x="3823412" y="1272007"/>
            <a:ext cx="15760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Bartosik</a:t>
            </a:r>
            <a:endParaRPr lang="en-US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24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08373E0-9F5A-8741-A1CE-415D5E90EEC2}"/>
              </a:ext>
            </a:extLst>
          </p:cNvPr>
          <p:cNvSpPr txBox="1"/>
          <p:nvPr/>
        </p:nvSpPr>
        <p:spPr>
          <a:xfrm>
            <a:off x="1775520" y="494779"/>
            <a:ext cx="5086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ECAL Beam Background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Mitigation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A19202-0B50-0A46-B4C1-A09BA6157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27" y="1766719"/>
            <a:ext cx="4675949" cy="29732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27B31A-6DE5-354F-991E-D7FF2D8734BD}"/>
              </a:ext>
            </a:extLst>
          </p:cNvPr>
          <p:cNvSpPr/>
          <p:nvPr/>
        </p:nvSpPr>
        <p:spPr>
          <a:xfrm>
            <a:off x="780948" y="4937392"/>
            <a:ext cx="5243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the timing window will mitigate the beam background at acquisition time 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C005-9FC2-DE4B-8789-31592C42F722}"/>
              </a:ext>
            </a:extLst>
          </p:cNvPr>
          <p:cNvSpPr/>
          <p:nvPr/>
        </p:nvSpPr>
        <p:spPr>
          <a:xfrm>
            <a:off x="6556056" y="4842343"/>
            <a:ext cx="4312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shower profile is planned to be used in clusters reconstructions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D8D3F-4E98-6844-9E06-203BD1F73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" t="6444" r="4996"/>
          <a:stretch/>
        </p:blipFill>
        <p:spPr>
          <a:xfrm>
            <a:off x="983432" y="1767000"/>
            <a:ext cx="4752528" cy="30860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5F3C8E6-6DB3-A948-9135-72B23FF21907}"/>
              </a:ext>
            </a:extLst>
          </p:cNvPr>
          <p:cNvSpPr/>
          <p:nvPr/>
        </p:nvSpPr>
        <p:spPr>
          <a:xfrm>
            <a:off x="1046103" y="1412776"/>
            <a:ext cx="330090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ECAL barrel  hit arrival time – t</a:t>
            </a:r>
            <a:r>
              <a:rPr lang="en-US" sz="1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6474C-BDCB-AD47-A204-FD6316C32E0B}"/>
              </a:ext>
            </a:extLst>
          </p:cNvPr>
          <p:cNvSpPr txBox="1"/>
          <p:nvPr/>
        </p:nvSpPr>
        <p:spPr>
          <a:xfrm>
            <a:off x="7072198" y="565656"/>
            <a:ext cx="1640193" cy="369332"/>
          </a:xfrm>
          <a:prstGeom prst="rect">
            <a:avLst/>
          </a:prstGeom>
          <a:solidFill>
            <a:srgbClr val="EBEBE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Lorenzo </a:t>
            </a:r>
            <a:r>
              <a:rPr lang="en-US" sz="1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Sestini</a:t>
            </a:r>
            <a:endParaRPr lang="en-US" sz="1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213FD6A1-578C-2E44-AEB4-115F9A4AB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08FDE1-31BC-9F4A-ADCD-A8D86218E64D}"/>
              </a:ext>
            </a:extLst>
          </p:cNvPr>
          <p:cNvSpPr/>
          <p:nvPr/>
        </p:nvSpPr>
        <p:spPr>
          <a:xfrm>
            <a:off x="780948" y="5695438"/>
            <a:ext cx="10293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Transversal shower profile still to be investigated</a:t>
            </a:r>
          </a:p>
          <a:p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calorimeter investigation: active/passive material, time information, granularity, etc.</a:t>
            </a:r>
            <a:endParaRPr 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4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0EEEE9-2AB6-784F-B12B-D2944A72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620" y="531181"/>
            <a:ext cx="9042400" cy="633553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conclude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D4D5D0-09B9-B341-B711-8511D1B4544A}"/>
              </a:ext>
            </a:extLst>
          </p:cNvPr>
          <p:cNvSpPr txBox="1"/>
          <p:nvPr/>
        </p:nvSpPr>
        <p:spPr>
          <a:xfrm>
            <a:off x="813371" y="1516790"/>
            <a:ext cx="109313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Beam-Induced Background affects mainly tracker and ECAL.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the origin of the most relevant contributions to such a background in progress.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IR and detector design need to proceed in parallel, still to be done!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interesting activity specially for young scientists: possibility to design a detector together with accelerators experts since the very beginning!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19C86658-3597-B644-95F2-885D0E839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1EF7AE-754A-D54D-8512-05EB2B74BFBC}"/>
              </a:ext>
            </a:extLst>
          </p:cNvPr>
          <p:cNvGrpSpPr/>
          <p:nvPr/>
        </p:nvGrpSpPr>
        <p:grpSpPr>
          <a:xfrm>
            <a:off x="4223792" y="3479163"/>
            <a:ext cx="5956300" cy="3225800"/>
            <a:chOff x="2495600" y="3495677"/>
            <a:chExt cx="5956300" cy="3225800"/>
          </a:xfrm>
        </p:grpSpPr>
        <p:pic>
          <p:nvPicPr>
            <p:cNvPr id="17" name="Picture 16" descr="Diagram&#10;&#10;Description automatically generated">
              <a:extLst>
                <a:ext uri="{FF2B5EF4-FFF2-40B4-BE49-F238E27FC236}">
                  <a16:creationId xmlns:a16="http://schemas.microsoft.com/office/drawing/2014/main" id="{51E2EEA1-04AE-CC43-B7F3-A6E06B2F1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5600" y="3495677"/>
              <a:ext cx="5956300" cy="32258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603065-8763-8F4C-9C21-F7F94ADF0709}"/>
                </a:ext>
              </a:extLst>
            </p:cNvPr>
            <p:cNvSpPr txBox="1"/>
            <p:nvPr/>
          </p:nvSpPr>
          <p:spPr>
            <a:xfrm>
              <a:off x="6453131" y="3620429"/>
              <a:ext cx="1947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Alessio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Mereghetti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E767F8B-4640-5547-85B2-A6F5C9939DB8}"/>
              </a:ext>
            </a:extLst>
          </p:cNvPr>
          <p:cNvSpPr txBox="1"/>
          <p:nvPr/>
        </p:nvSpPr>
        <p:spPr>
          <a:xfrm>
            <a:off x="1343472" y="4221088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detector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FE4765D-E256-4E46-8EAD-6B7F979BACDC}"/>
                  </a:ext>
                </a:extLst>
              </p14:cNvPr>
              <p14:cNvContentPartPr/>
              <p14:nvPr/>
            </p14:nvContentPartPr>
            <p14:xfrm>
              <a:off x="7072060" y="3668080"/>
              <a:ext cx="169560" cy="1556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FE4765D-E256-4E46-8EAD-6B7F979BAC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3420" y="3659440"/>
                <a:ext cx="187200" cy="15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CBE64B-F0CF-8F45-ACCC-B588DA102F65}"/>
                  </a:ext>
                </a:extLst>
              </p14:cNvPr>
              <p14:cNvContentPartPr/>
              <p14:nvPr/>
            </p14:nvContentPartPr>
            <p14:xfrm>
              <a:off x="5350540" y="3714160"/>
              <a:ext cx="1856520" cy="954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CBE64B-F0CF-8F45-ACCC-B588DA102F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1540" y="3705520"/>
                <a:ext cx="1874160" cy="9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CCA8891C-B04C-1F44-B937-DBDDB358E743}"/>
              </a:ext>
            </a:extLst>
          </p:cNvPr>
          <p:cNvGrpSpPr/>
          <p:nvPr/>
        </p:nvGrpSpPr>
        <p:grpSpPr>
          <a:xfrm>
            <a:off x="2281540" y="3599680"/>
            <a:ext cx="4905720" cy="2395440"/>
            <a:chOff x="2281540" y="3599680"/>
            <a:chExt cx="4905720" cy="23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FA5B98-F86A-2A4C-932F-B77A1A22CF48}"/>
                    </a:ext>
                  </a:extLst>
                </p14:cNvPr>
                <p14:cNvContentPartPr/>
                <p14:nvPr/>
              </p14:nvContentPartPr>
              <p14:xfrm>
                <a:off x="4369540" y="3625600"/>
                <a:ext cx="1410840" cy="247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FA5B98-F86A-2A4C-932F-B77A1A22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60540" y="3616960"/>
                  <a:ext cx="1428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2BAD5D-B4AA-A64D-9CFA-17FE9F28CC57}"/>
                    </a:ext>
                  </a:extLst>
                </p14:cNvPr>
                <p14:cNvContentPartPr/>
                <p14:nvPr/>
              </p14:nvContentPartPr>
              <p14:xfrm>
                <a:off x="4342900" y="3872920"/>
                <a:ext cx="27000" cy="1241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2BAD5D-B4AA-A64D-9CFA-17FE9F28CC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33900" y="3863920"/>
                  <a:ext cx="44640" cy="12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B4E1DE-A8CB-9641-9860-7A467455BF76}"/>
                    </a:ext>
                  </a:extLst>
                </p14:cNvPr>
                <p14:cNvContentPartPr/>
                <p14:nvPr/>
              </p14:nvContentPartPr>
              <p14:xfrm>
                <a:off x="4433620" y="4947520"/>
                <a:ext cx="800640" cy="1047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B4E1DE-A8CB-9641-9860-7A467455BF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24980" y="4938520"/>
                  <a:ext cx="818280" cy="10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838B7E1-47DB-3A47-9388-5AC330F6C608}"/>
                    </a:ext>
                  </a:extLst>
                </p14:cNvPr>
                <p14:cNvContentPartPr/>
                <p14:nvPr/>
              </p14:nvContentPartPr>
              <p14:xfrm>
                <a:off x="5236420" y="5241280"/>
                <a:ext cx="1900800" cy="728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838B7E1-47DB-3A47-9388-5AC330F6C6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27420" y="5232280"/>
                  <a:ext cx="1918440" cy="7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D9F9E7-A389-0940-8605-00139C308F80}"/>
                    </a:ext>
                  </a:extLst>
                </p14:cNvPr>
                <p14:cNvContentPartPr/>
                <p14:nvPr/>
              </p14:nvContentPartPr>
              <p14:xfrm>
                <a:off x="5279620" y="4530640"/>
                <a:ext cx="101160" cy="1428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D9F9E7-A389-0940-8605-00139C308F8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70980" y="4521640"/>
                  <a:ext cx="118800" cy="14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7F582A9-4BF4-3146-8578-A9B5F6681A0D}"/>
                    </a:ext>
                  </a:extLst>
                </p14:cNvPr>
                <p14:cNvContentPartPr/>
                <p14:nvPr/>
              </p14:nvContentPartPr>
              <p14:xfrm>
                <a:off x="4389700" y="3866080"/>
                <a:ext cx="1064880" cy="774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7F582A9-4BF4-3146-8578-A9B5F6681A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81060" y="3857440"/>
                  <a:ext cx="1082520" cy="7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081856D-B3EF-0049-87EC-EA01D65D78C8}"/>
                    </a:ext>
                  </a:extLst>
                </p14:cNvPr>
                <p14:cNvContentPartPr/>
                <p14:nvPr/>
              </p14:nvContentPartPr>
              <p14:xfrm>
                <a:off x="5754820" y="3599680"/>
                <a:ext cx="1393560" cy="102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081856D-B3EF-0049-87EC-EA01D65D78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46180" y="3591040"/>
                  <a:ext cx="1411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99E3037-088D-8744-B5B5-E6B2424C1D55}"/>
                    </a:ext>
                  </a:extLst>
                </p14:cNvPr>
                <p14:cNvContentPartPr/>
                <p14:nvPr/>
              </p14:nvContentPartPr>
              <p14:xfrm>
                <a:off x="5893420" y="3624160"/>
                <a:ext cx="88560" cy="923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99E3037-088D-8744-B5B5-E6B2424C1D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84780" y="3615160"/>
                  <a:ext cx="106200" cy="9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F8BAD4-B26B-454E-BF6D-A0350182E59D}"/>
                    </a:ext>
                  </a:extLst>
                </p14:cNvPr>
                <p14:cNvContentPartPr/>
                <p14:nvPr/>
              </p14:nvContentPartPr>
              <p14:xfrm>
                <a:off x="5911420" y="4478800"/>
                <a:ext cx="1275840" cy="691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F8BAD4-B26B-454E-BF6D-A0350182E5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02420" y="4469800"/>
                  <a:ext cx="129348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486C862-7E48-8E40-AEDD-F702B95E0955}"/>
                    </a:ext>
                  </a:extLst>
                </p14:cNvPr>
                <p14:cNvContentPartPr/>
                <p14:nvPr/>
              </p14:nvContentPartPr>
              <p14:xfrm>
                <a:off x="4392940" y="4505800"/>
                <a:ext cx="1541160" cy="476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486C862-7E48-8E40-AEDD-F702B95E09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84300" y="4497160"/>
                  <a:ext cx="1558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F26AEF-A487-5247-B6B6-6F5319F17464}"/>
                    </a:ext>
                  </a:extLst>
                </p14:cNvPr>
                <p14:cNvContentPartPr/>
                <p14:nvPr/>
              </p14:nvContentPartPr>
              <p14:xfrm>
                <a:off x="2281540" y="4604440"/>
                <a:ext cx="2664360" cy="768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F26AEF-A487-5247-B6B6-6F5319F1746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72540" y="4595800"/>
                  <a:ext cx="268200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AC1496B-2357-C249-B5EC-F6415F32B249}"/>
                    </a:ext>
                  </a:extLst>
                </p14:cNvPr>
                <p14:cNvContentPartPr/>
                <p14:nvPr/>
              </p14:nvContentPartPr>
              <p14:xfrm>
                <a:off x="4756180" y="4915840"/>
                <a:ext cx="361800" cy="217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AC1496B-2357-C249-B5EC-F6415F32B24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47540" y="4906840"/>
                  <a:ext cx="379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9B0B54-BBFA-4047-A249-97B1A6DFD998}"/>
                    </a:ext>
                  </a:extLst>
                </p14:cNvPr>
                <p14:cNvContentPartPr/>
                <p14:nvPr/>
              </p14:nvContentPartPr>
              <p14:xfrm>
                <a:off x="4913500" y="5134000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9B0B54-BBFA-4047-A249-97B1A6DFD9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04500" y="5125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718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082042-9DBA-9145-B611-AD7AE09B6E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9663" y="498738"/>
            <a:ext cx="421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Beam-Induced 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DB7713-ED8B-BC40-9E87-8A53FFAA0682}"/>
                  </a:ext>
                </a:extLst>
              </p:cNvPr>
              <p:cNvSpPr txBox="1"/>
              <p:nvPr/>
            </p:nvSpPr>
            <p:spPr>
              <a:xfrm>
                <a:off x="737951" y="1628800"/>
                <a:ext cx="10686642" cy="258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high luminosity requires:</a:t>
                </a:r>
              </a:p>
              <a:p>
                <a:pPr marL="342882" indent="-342882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beta-function at the IP (few cm)</a:t>
                </a:r>
              </a:p>
              <a:p>
                <a:pPr marL="342882" indent="-342882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number of muons per bunch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~2∙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882" indent="-342882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Muons decay particles: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per meter of lattice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baseline="-2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0.750 TeV with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bunch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mainly: </a:t>
                </a:r>
                <a:r>
                  <a:rPr 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electrons/positrons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FF4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FF9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hadrons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DB7713-ED8B-BC40-9E87-8A53FFAA0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51" y="1628800"/>
                <a:ext cx="10686642" cy="2588978"/>
              </a:xfrm>
              <a:prstGeom prst="rect">
                <a:avLst/>
              </a:prstGeom>
              <a:blipFill>
                <a:blip r:embed="rId2"/>
                <a:stretch>
                  <a:fillRect l="-594" t="-1463" b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>
            <a:extLst>
              <a:ext uri="{FF2B5EF4-FFF2-40B4-BE49-F238E27FC236}">
                <a16:creationId xmlns:a16="http://schemas.microsoft.com/office/drawing/2014/main" id="{C2B3B3AE-677D-E540-8A15-7CBC3035340A}"/>
              </a:ext>
            </a:extLst>
          </p:cNvPr>
          <p:cNvSpPr/>
          <p:nvPr/>
        </p:nvSpPr>
        <p:spPr>
          <a:xfrm>
            <a:off x="5087888" y="2924944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BC165DA-871B-D74C-8AC5-B177698D7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AF0B3118-A23A-2248-8C62-E831BAB44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9" t="19689" r="16645" b="8991"/>
          <a:stretch/>
        </p:blipFill>
        <p:spPr>
          <a:xfrm>
            <a:off x="416369" y="2221042"/>
            <a:ext cx="4239471" cy="35283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EE4A5-A231-9746-802B-4D05D0B05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3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tle 5">
                <a:extLst>
                  <a:ext uri="{FF2B5EF4-FFF2-40B4-BE49-F238E27FC236}">
                    <a16:creationId xmlns:a16="http://schemas.microsoft.com/office/drawing/2014/main" id="{9AB3D1BD-ADFA-1641-B761-14812B19A844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063552" y="625969"/>
                <a:ext cx="7678128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Precision Measurements are possible: </a:t>
                </a:r>
                <a:br>
                  <a:rPr lang="en-US" sz="2400" b="0" i="1" dirty="0">
                    <a:solidFill>
                      <a:schemeClr val="accent5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𝐻𝑥</m:t>
                    </m:r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b="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with Beam-Induced Background at 3 TeV</a:t>
                </a:r>
                <a:endParaRPr lang="en-US" sz="2400" b="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itle 5">
                <a:extLst>
                  <a:ext uri="{FF2B5EF4-FFF2-40B4-BE49-F238E27FC236}">
                    <a16:creationId xmlns:a16="http://schemas.microsoft.com/office/drawing/2014/main" id="{9AB3D1BD-ADFA-1641-B761-14812B19A84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63552" y="625969"/>
                <a:ext cx="7678128" cy="746808"/>
              </a:xfrm>
              <a:prstGeom prst="rect">
                <a:avLst/>
              </a:prstGeom>
              <a:blipFill>
                <a:blip r:embed="rId3"/>
                <a:stretch>
                  <a:fillRect l="-2475" t="-13333" r="-148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Chart&#10;&#10;Description automatically generated with medium confidence">
            <a:extLst>
              <a:ext uri="{FF2B5EF4-FFF2-40B4-BE49-F238E27FC236}">
                <a16:creationId xmlns:a16="http://schemas.microsoft.com/office/drawing/2014/main" id="{7059A279-8718-424D-AEB0-180D8C262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8" t="23255" r="16736" b="23255"/>
          <a:stretch/>
        </p:blipFill>
        <p:spPr>
          <a:xfrm>
            <a:off x="4346520" y="1368337"/>
            <a:ext cx="4443104" cy="3081318"/>
          </a:xfrm>
          <a:prstGeom prst="rect">
            <a:avLst/>
          </a:prstGeom>
        </p:spPr>
      </p:pic>
      <p:pic>
        <p:nvPicPr>
          <p:cNvPr id="23" name="Picture 22" descr="Chart, radar chart&#10;&#10;Description automatically generated">
            <a:extLst>
              <a:ext uri="{FF2B5EF4-FFF2-40B4-BE49-F238E27FC236}">
                <a16:creationId xmlns:a16="http://schemas.microsoft.com/office/drawing/2014/main" id="{5F4BE4DE-A10A-6144-9353-2BA61A273E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08" t="6949" r="13210" b="5685"/>
          <a:stretch/>
        </p:blipFill>
        <p:spPr>
          <a:xfrm>
            <a:off x="8040216" y="2852935"/>
            <a:ext cx="3485302" cy="35283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97D280-4FDA-D145-A182-7279544F5340}"/>
              </a:ext>
            </a:extLst>
          </p:cNvPr>
          <p:cNvSpPr txBox="1"/>
          <p:nvPr/>
        </p:nvSpPr>
        <p:spPr>
          <a:xfrm>
            <a:off x="2879598" y="4688251"/>
            <a:ext cx="5979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1300, Run 13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display after the reconstruction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cleaning cuts, no analysis requirements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Jets from beam background removed during the analysis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0F63EF-0804-6949-9808-8B03A245E67B}"/>
              </a:ext>
            </a:extLst>
          </p:cNvPr>
          <p:cNvSpPr txBox="1"/>
          <p:nvPr/>
        </p:nvSpPr>
        <p:spPr>
          <a:xfrm>
            <a:off x="9063823" y="1585013"/>
            <a:ext cx="825867" cy="369332"/>
          </a:xfrm>
          <a:prstGeom prst="rect">
            <a:avLst/>
          </a:prstGeom>
          <a:noFill/>
          <a:ln>
            <a:solidFill>
              <a:srgbClr val="019E2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19E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E000FA-D1D0-2C4F-AA0B-E4FE6B25E060}"/>
              </a:ext>
            </a:extLst>
          </p:cNvPr>
          <p:cNvSpPr txBox="1"/>
          <p:nvPr/>
        </p:nvSpPr>
        <p:spPr>
          <a:xfrm>
            <a:off x="9048328" y="2058380"/>
            <a:ext cx="202542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Inner/Outer Tracker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1077AA-EFAC-8241-9264-87E2D2D16D54}"/>
              </a:ext>
            </a:extLst>
          </p:cNvPr>
          <p:cNvSpPr txBox="1"/>
          <p:nvPr/>
        </p:nvSpPr>
        <p:spPr>
          <a:xfrm>
            <a:off x="9048328" y="2483604"/>
            <a:ext cx="16402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 Detector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6DBDA8-BB13-AA45-8863-B1DB8A619C70}"/>
              </a:ext>
            </a:extLst>
          </p:cNvPr>
          <p:cNvSpPr txBox="1"/>
          <p:nvPr/>
        </p:nvSpPr>
        <p:spPr>
          <a:xfrm>
            <a:off x="695400" y="1732412"/>
            <a:ext cx="4053674" cy="369332"/>
          </a:xfrm>
          <a:prstGeom prst="rect">
            <a:avLst/>
          </a:prstGeom>
          <a:solidFill>
            <a:srgbClr val="EBEBE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solidFill>
                  <a:srgbClr val="00F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tracks: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Montecarlo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</a:t>
            </a:r>
          </a:p>
        </p:txBody>
      </p:sp>
    </p:spTree>
    <p:extLst>
      <p:ext uri="{BB962C8B-B14F-4D97-AF65-F5344CB8AC3E}">
        <p14:creationId xmlns:p14="http://schemas.microsoft.com/office/powerpoint/2010/main" val="294468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082042-9DBA-9145-B611-AD7AE09B6E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9496" y="498738"/>
            <a:ext cx="568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Beam-Induced Background Mitigation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DB7713-ED8B-BC40-9E87-8A53FFAA0682}"/>
                  </a:ext>
                </a:extLst>
              </p:cNvPr>
              <p:cNvSpPr txBox="1"/>
              <p:nvPr/>
            </p:nvSpPr>
            <p:spPr>
              <a:xfrm>
                <a:off x="737951" y="1363822"/>
                <a:ext cx="10686642" cy="2281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high luminosity requires:</a:t>
                </a:r>
              </a:p>
              <a:p>
                <a:pPr marL="342882" indent="-342882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beta-function at the IP (few cm)</a:t>
                </a:r>
              </a:p>
              <a:p>
                <a:pPr marL="342882" indent="-342882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number of muons per bunch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~2∙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882" indent="-342882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Muons decay particles: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per meter of lattice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baseline="-2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0.750 TeV with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bunch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mainly: </a:t>
                </a:r>
                <a:r>
                  <a:rPr 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electrons/positrons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FF4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FF9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hadrons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DB7713-ED8B-BC40-9E87-8A53FFAA0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51" y="1363822"/>
                <a:ext cx="10686642" cy="2281202"/>
              </a:xfrm>
              <a:prstGeom prst="rect">
                <a:avLst/>
              </a:prstGeom>
              <a:blipFill>
                <a:blip r:embed="rId2"/>
                <a:stretch>
                  <a:fillRect l="-594" t="-165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>
            <a:extLst>
              <a:ext uri="{FF2B5EF4-FFF2-40B4-BE49-F238E27FC236}">
                <a16:creationId xmlns:a16="http://schemas.microsoft.com/office/drawing/2014/main" id="{C2B3B3AE-677D-E540-8A15-7CBC3035340A}"/>
              </a:ext>
            </a:extLst>
          </p:cNvPr>
          <p:cNvSpPr/>
          <p:nvPr/>
        </p:nvSpPr>
        <p:spPr>
          <a:xfrm>
            <a:off x="5087888" y="2371934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F4F6D-DE8F-2843-B2FD-98C93B7D868A}"/>
              </a:ext>
            </a:extLst>
          </p:cNvPr>
          <p:cNvSpPr txBox="1"/>
          <p:nvPr/>
        </p:nvSpPr>
        <p:spPr>
          <a:xfrm>
            <a:off x="623392" y="4005064"/>
            <a:ext cx="4189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far,  the best way to mitigate the particle fluxes effects on detector is the nozzles, two shielding cones entering in the detector.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31F0E5-D746-934A-B9CB-5DDD7E7E0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0" b="4829"/>
          <a:stretch/>
        </p:blipFill>
        <p:spPr>
          <a:xfrm>
            <a:off x="5087888" y="3645024"/>
            <a:ext cx="3620729" cy="2448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C4FECB-EA91-BC41-A4E2-AFFFDC44E814}"/>
              </a:ext>
            </a:extLst>
          </p:cNvPr>
          <p:cNvSpPr txBox="1"/>
          <p:nvPr/>
        </p:nvSpPr>
        <p:spPr>
          <a:xfrm>
            <a:off x="8719477" y="4789894"/>
            <a:ext cx="3399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Benedetto et al.,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study of muon collider background rejection criteria in silicon vertex and tracker detectors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Journal of Instrumentation13(2018)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C63E320-474B-2B43-8392-166A8E96E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16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221C2-038C-FB43-AB28-5FCBD1433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907ED3-9A9D-DA4A-972B-064809CBE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4560" y="476672"/>
            <a:ext cx="279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nozzles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9CE49-C89D-4D44-BC94-9AAD7B76DFE3}"/>
              </a:ext>
            </a:extLst>
          </p:cNvPr>
          <p:cNvSpPr txBox="1"/>
          <p:nvPr/>
        </p:nvSpPr>
        <p:spPr>
          <a:xfrm>
            <a:off x="1123841" y="1622583"/>
            <a:ext cx="2427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 beam 0.75 TeV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558E74-89DD-AE4C-AE60-81A2A47AB049}"/>
              </a:ext>
            </a:extLst>
          </p:cNvPr>
          <p:cNvGrpSpPr/>
          <p:nvPr/>
        </p:nvGrpSpPr>
        <p:grpSpPr>
          <a:xfrm>
            <a:off x="407368" y="2217543"/>
            <a:ext cx="6768752" cy="3033628"/>
            <a:chOff x="407368" y="1691516"/>
            <a:chExt cx="5976664" cy="27468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9FE7CD-7AA4-E94F-8501-B576450BE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368" y="1700808"/>
              <a:ext cx="5976664" cy="27375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06B8D-6675-894E-B654-648AC7E2AFCC}"/>
                </a:ext>
              </a:extLst>
            </p:cNvPr>
            <p:cNvSpPr txBox="1"/>
            <p:nvPr/>
          </p:nvSpPr>
          <p:spPr>
            <a:xfrm>
              <a:off x="1647354" y="1691516"/>
              <a:ext cx="9284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4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644117-65CA-F440-AEFD-FF0E5407B88B}"/>
                </a:ext>
              </a:extLst>
            </p:cNvPr>
            <p:cNvSpPr/>
            <p:nvPr/>
          </p:nvSpPr>
          <p:spPr>
            <a:xfrm>
              <a:off x="4270133" y="1691516"/>
              <a:ext cx="19287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electrons/positrons</a:t>
              </a:r>
              <a:endParaRPr lang="en-US" sz="18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241053A-A8A9-CF4B-9E67-2B9C3ED1AD56}"/>
              </a:ext>
            </a:extLst>
          </p:cNvPr>
          <p:cNvSpPr txBox="1"/>
          <p:nvPr/>
        </p:nvSpPr>
        <p:spPr>
          <a:xfrm>
            <a:off x="3431704" y="5013176"/>
            <a:ext cx="1109599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AB90E2-0EA3-5A45-B690-EA10CE779769}"/>
              </a:ext>
            </a:extLst>
          </p:cNvPr>
          <p:cNvSpPr/>
          <p:nvPr/>
        </p:nvSpPr>
        <p:spPr>
          <a:xfrm>
            <a:off x="1343472" y="3702367"/>
            <a:ext cx="2088232" cy="95115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C786A9-02A5-4849-B59D-9A0043E2701C}"/>
              </a:ext>
            </a:extLst>
          </p:cNvPr>
          <p:cNvSpPr/>
          <p:nvPr/>
        </p:nvSpPr>
        <p:spPr>
          <a:xfrm>
            <a:off x="4830124" y="3702367"/>
            <a:ext cx="2088232" cy="95115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3758BC-F6AE-A640-B21B-CC2FF4E73128}"/>
              </a:ext>
            </a:extLst>
          </p:cNvPr>
          <p:cNvCxnSpPr>
            <a:cxnSpLocks/>
          </p:cNvCxnSpPr>
          <p:nvPr/>
        </p:nvCxnSpPr>
        <p:spPr>
          <a:xfrm>
            <a:off x="2337443" y="4544492"/>
            <a:ext cx="1227756" cy="501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B630EF-EC09-D147-A8AD-ABB59DF02787}"/>
              </a:ext>
            </a:extLst>
          </p:cNvPr>
          <p:cNvCxnSpPr>
            <a:cxnSpLocks/>
          </p:cNvCxnSpPr>
          <p:nvPr/>
        </p:nvCxnSpPr>
        <p:spPr>
          <a:xfrm flipH="1">
            <a:off x="4273253" y="4544492"/>
            <a:ext cx="1390699" cy="4686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B9A3308-C49E-9F44-B783-4139E69518A9}"/>
              </a:ext>
            </a:extLst>
          </p:cNvPr>
          <p:cNvSpPr/>
          <p:nvPr/>
        </p:nvSpPr>
        <p:spPr>
          <a:xfrm>
            <a:off x="1487488" y="947047"/>
            <a:ext cx="3620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Collamati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2021 JINST 16 P11009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2BB693-57E4-A646-8749-B24EEF05145F}"/>
              </a:ext>
            </a:extLst>
          </p:cNvPr>
          <p:cNvGrpSpPr/>
          <p:nvPr/>
        </p:nvGrpSpPr>
        <p:grpSpPr>
          <a:xfrm>
            <a:off x="8143784" y="500066"/>
            <a:ext cx="3154203" cy="3103296"/>
            <a:chOff x="8342396" y="1465146"/>
            <a:chExt cx="3154203" cy="310329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AD2CB5-FCBC-A348-BD26-EE063D41C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79" b="2082"/>
            <a:stretch/>
          </p:blipFill>
          <p:spPr>
            <a:xfrm>
              <a:off x="8342396" y="1740761"/>
              <a:ext cx="3154203" cy="282768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6D4D4E-059D-9940-9656-6E120B75534F}"/>
                </a:ext>
              </a:extLst>
            </p:cNvPr>
            <p:cNvSpPr/>
            <p:nvPr/>
          </p:nvSpPr>
          <p:spPr>
            <a:xfrm>
              <a:off x="9409103" y="1465146"/>
              <a:ext cx="17578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9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charged hadrons </a:t>
              </a:r>
              <a:endParaRPr lang="en-US" sz="18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0DBE786-4BC4-3841-8923-1BE25F0407E1}"/>
              </a:ext>
            </a:extLst>
          </p:cNvPr>
          <p:cNvSpPr txBox="1"/>
          <p:nvPr/>
        </p:nvSpPr>
        <p:spPr>
          <a:xfrm>
            <a:off x="7104834" y="1340768"/>
            <a:ext cx="1295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 hadrons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absorbed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47B776-9020-294B-A8A4-D5E8BB9289FC}"/>
              </a:ext>
            </a:extLst>
          </p:cNvPr>
          <p:cNvGrpSpPr/>
          <p:nvPr/>
        </p:nvGrpSpPr>
        <p:grpSpPr>
          <a:xfrm>
            <a:off x="8268939" y="3563724"/>
            <a:ext cx="3154203" cy="3050094"/>
            <a:chOff x="8268939" y="3563724"/>
            <a:chExt cx="3154203" cy="30500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2ECE1F7-2492-D64F-B50D-640A43475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8939" y="3830698"/>
              <a:ext cx="3154203" cy="278312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B15217-263E-1E4B-B81A-DF12C40E70BB}"/>
                </a:ext>
              </a:extLst>
            </p:cNvPr>
            <p:cNvSpPr/>
            <p:nvPr/>
          </p:nvSpPr>
          <p:spPr>
            <a:xfrm>
              <a:off x="9724757" y="3563724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neutrons</a:t>
              </a:r>
              <a:endParaRPr lang="en-US" sz="18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12C5E34-D154-8744-B562-3D0CB74EBBC2}"/>
              </a:ext>
            </a:extLst>
          </p:cNvPr>
          <p:cNvSpPr txBox="1"/>
          <p:nvPr/>
        </p:nvSpPr>
        <p:spPr>
          <a:xfrm>
            <a:off x="7077862" y="4881354"/>
            <a:ext cx="145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increased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6D73BF-24AA-5B4A-B744-878C45BD66B2}"/>
              </a:ext>
            </a:extLst>
          </p:cNvPr>
          <p:cNvSpPr txBox="1"/>
          <p:nvPr/>
        </p:nvSpPr>
        <p:spPr>
          <a:xfrm>
            <a:off x="1254537" y="5582096"/>
            <a:ext cx="4354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cladding materials?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Lythium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Polyethylene instead of BCH2?</a:t>
            </a:r>
          </a:p>
        </p:txBody>
      </p:sp>
    </p:spTree>
    <p:extLst>
      <p:ext uri="{BB962C8B-B14F-4D97-AF65-F5344CB8AC3E}">
        <p14:creationId xmlns:p14="http://schemas.microsoft.com/office/powerpoint/2010/main" val="128628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221C2-038C-FB43-AB28-5FCBD1433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907ED3-9A9D-DA4A-972B-064809CBE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7586" y="498738"/>
            <a:ext cx="514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Beam-Induced Background Properties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F417F-DB91-AE46-8397-09AA2BA4C51F}"/>
              </a:ext>
            </a:extLst>
          </p:cNvPr>
          <p:cNvSpPr/>
          <p:nvPr/>
        </p:nvSpPr>
        <p:spPr>
          <a:xfrm>
            <a:off x="1631504" y="1124744"/>
            <a:ext cx="350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Bartosik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2020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P05001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8745B-05CD-1F44-8C77-5994FE06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85" y="1719972"/>
            <a:ext cx="2705100" cy="342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C0B8C-8FF5-424D-829A-01858AEBE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78" y="1681545"/>
            <a:ext cx="2705100" cy="34949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FCD37-4789-D649-B244-4E3BFFECB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1719972"/>
            <a:ext cx="2808312" cy="35452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FB7B0A-F7A7-2942-A7E8-7336F9343AAD}"/>
              </a:ext>
            </a:extLst>
          </p:cNvPr>
          <p:cNvSpPr txBox="1"/>
          <p:nvPr/>
        </p:nvSpPr>
        <p:spPr>
          <a:xfrm>
            <a:off x="752205" y="5379313"/>
            <a:ext cx="608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momentum particles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out of time with respect to beam crossing 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3C3389-306D-2D47-ABED-8F9A41BE2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Donatella Lucchesi Muon Agora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57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AD0EEEE9-2AB6-784F-B12B-D2944A721E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47528" y="404664"/>
                <a:ext cx="9042400" cy="633553"/>
              </a:xfrm>
            </p:spPr>
            <p:txBody>
              <a:bodyPr/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Configuration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𝐟𝐨𝐫</m:t>
                    </m:r>
                    <m:r>
                      <a:rPr lang="en-US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</m:rad>
                    <m:r>
                      <a:rPr lang="en-US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1.5 TeV 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AD0EEEE9-2AB6-784F-B12B-D2944A721E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47528" y="404664"/>
                <a:ext cx="9042400" cy="633553"/>
              </a:xfrm>
              <a:blipFill>
                <a:blip r:embed="rId2"/>
                <a:stretch>
                  <a:fillRect l="-2104"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9043CF07-137F-CA41-9C78-A125D42B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31" y="404664"/>
            <a:ext cx="10984593" cy="63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DCCE921-94D6-2C45-AE64-CBB482FB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79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DCCE921-94D6-2C45-AE64-CBB482FB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568A1-3670-B443-A0CF-BE2C634FDBDC}"/>
              </a:ext>
            </a:extLst>
          </p:cNvPr>
          <p:cNvSpPr txBox="1"/>
          <p:nvPr/>
        </p:nvSpPr>
        <p:spPr>
          <a:xfrm>
            <a:off x="1271464" y="764704"/>
            <a:ext cx="10081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Beam-Induced Background affects mainly tracker and electromagnetic calorimeter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these two are discussed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82EAB75-0F2A-A744-80E9-8BC5DA87673E}"/>
              </a:ext>
            </a:extLst>
          </p:cNvPr>
          <p:cNvSpPr/>
          <p:nvPr/>
        </p:nvSpPr>
        <p:spPr>
          <a:xfrm>
            <a:off x="6023992" y="1246403"/>
            <a:ext cx="576064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8DAB9E-C43C-4947-A3D3-3AC91362E6A2}"/>
              </a:ext>
            </a:extLst>
          </p:cNvPr>
          <p:cNvGrpSpPr/>
          <p:nvPr/>
        </p:nvGrpSpPr>
        <p:grpSpPr>
          <a:xfrm>
            <a:off x="532937" y="2924944"/>
            <a:ext cx="5587099" cy="3074858"/>
            <a:chOff x="721583" y="2420888"/>
            <a:chExt cx="5587099" cy="30748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35C2BD-5805-D54F-AFB1-547A2F009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583" y="2420888"/>
              <a:ext cx="5587099" cy="29232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6ED953-0B3C-F947-8696-E6C6B29BDE53}"/>
                </a:ext>
              </a:extLst>
            </p:cNvPr>
            <p:cNvSpPr txBox="1"/>
            <p:nvPr/>
          </p:nvSpPr>
          <p:spPr>
            <a:xfrm>
              <a:off x="3143672" y="5157192"/>
              <a:ext cx="1481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Vertex Detector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DBA8E9F-9BFD-554C-B91F-166645561943}"/>
                </a:ext>
              </a:extLst>
            </p:cNvPr>
            <p:cNvCxnSpPr/>
            <p:nvPr/>
          </p:nvCxnSpPr>
          <p:spPr>
            <a:xfrm flipV="1">
              <a:off x="3515132" y="4869160"/>
              <a:ext cx="369127" cy="2880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74067B-3792-8243-9BBA-4EF3B593C594}"/>
                </a:ext>
              </a:extLst>
            </p:cNvPr>
            <p:cNvSpPr txBox="1"/>
            <p:nvPr/>
          </p:nvSpPr>
          <p:spPr>
            <a:xfrm>
              <a:off x="3284822" y="4077072"/>
              <a:ext cx="12990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Inner Tracker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FFB92B-5713-C447-8850-8F546998841D}"/>
                </a:ext>
              </a:extLst>
            </p:cNvPr>
            <p:cNvSpPr txBox="1"/>
            <p:nvPr/>
          </p:nvSpPr>
          <p:spPr>
            <a:xfrm>
              <a:off x="3129856" y="2789961"/>
              <a:ext cx="13326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Outer Tracker</a:t>
              </a:r>
            </a:p>
          </p:txBody>
        </p:sp>
      </p:grpSp>
      <p:pic>
        <p:nvPicPr>
          <p:cNvPr id="23" name="Picture 22" descr="A picture containing text, container, bin&#10;&#10;Description automatically generated">
            <a:extLst>
              <a:ext uri="{FF2B5EF4-FFF2-40B4-BE49-F238E27FC236}">
                <a16:creationId xmlns:a16="http://schemas.microsoft.com/office/drawing/2014/main" id="{7A8015D2-EC6E-F64A-8C0F-2C0F3C029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"/>
          <a:stretch/>
        </p:blipFill>
        <p:spPr>
          <a:xfrm>
            <a:off x="7067432" y="2492896"/>
            <a:ext cx="4636308" cy="35351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9BCA2F-8AF2-C84F-AEBF-027D961C6AED}"/>
              </a:ext>
            </a:extLst>
          </p:cNvPr>
          <p:cNvSpPr txBox="1"/>
          <p:nvPr/>
        </p:nvSpPr>
        <p:spPr>
          <a:xfrm>
            <a:off x="8112224" y="2509416"/>
            <a:ext cx="825867" cy="369332"/>
          </a:xfrm>
          <a:prstGeom prst="rect">
            <a:avLst/>
          </a:prstGeom>
          <a:noFill/>
          <a:ln>
            <a:solidFill>
              <a:srgbClr val="019E2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19E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5BC231-E081-BB43-A738-610E7464391F}"/>
              </a:ext>
            </a:extLst>
          </p:cNvPr>
          <p:cNvCxnSpPr/>
          <p:nvPr/>
        </p:nvCxnSpPr>
        <p:spPr>
          <a:xfrm flipH="1">
            <a:off x="8256240" y="2924944"/>
            <a:ext cx="216024" cy="369073"/>
          </a:xfrm>
          <a:prstGeom prst="straightConnector1">
            <a:avLst/>
          </a:prstGeom>
          <a:ln>
            <a:solidFill>
              <a:srgbClr val="4E8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D62209C-5071-9B49-B3D8-5886D82D3D6A}"/>
              </a:ext>
            </a:extLst>
          </p:cNvPr>
          <p:cNvCxnSpPr>
            <a:cxnSpLocks/>
          </p:cNvCxnSpPr>
          <p:nvPr/>
        </p:nvCxnSpPr>
        <p:spPr>
          <a:xfrm flipH="1">
            <a:off x="7536160" y="2924944"/>
            <a:ext cx="936104" cy="504056"/>
          </a:xfrm>
          <a:prstGeom prst="straightConnector1">
            <a:avLst/>
          </a:prstGeom>
          <a:ln>
            <a:solidFill>
              <a:srgbClr val="4E8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250C4EE-7BBE-BC41-8C34-B9952C5806F3}"/>
              </a:ext>
            </a:extLst>
          </p:cNvPr>
          <p:cNvCxnSpPr>
            <a:cxnSpLocks/>
          </p:cNvCxnSpPr>
          <p:nvPr/>
        </p:nvCxnSpPr>
        <p:spPr>
          <a:xfrm flipV="1">
            <a:off x="8472264" y="2694082"/>
            <a:ext cx="2297336" cy="230862"/>
          </a:xfrm>
          <a:prstGeom prst="straightConnector1">
            <a:avLst/>
          </a:prstGeom>
          <a:ln>
            <a:solidFill>
              <a:srgbClr val="4E8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A8E7570-7B49-F146-AA78-503FDA216D0C}"/>
              </a:ext>
            </a:extLst>
          </p:cNvPr>
          <p:cNvSpPr txBox="1"/>
          <p:nvPr/>
        </p:nvSpPr>
        <p:spPr>
          <a:xfrm>
            <a:off x="6453174" y="5970766"/>
            <a:ext cx="202542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Inner/Outer Tracker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8A5E65-E50D-6240-B1AA-D77C93A9DB6C}"/>
              </a:ext>
            </a:extLst>
          </p:cNvPr>
          <p:cNvCxnSpPr>
            <a:stCxn id="34" idx="0"/>
          </p:cNvCxnSpPr>
          <p:nvPr/>
        </p:nvCxnSpPr>
        <p:spPr>
          <a:xfrm flipV="1">
            <a:off x="7465887" y="4386569"/>
            <a:ext cx="898365" cy="158419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756CA1D-2D09-4044-9BD2-9D3119E60B4E}"/>
              </a:ext>
            </a:extLst>
          </p:cNvPr>
          <p:cNvCxnSpPr>
            <a:cxnSpLocks/>
          </p:cNvCxnSpPr>
          <p:nvPr/>
        </p:nvCxnSpPr>
        <p:spPr>
          <a:xfrm flipV="1">
            <a:off x="7536160" y="4386569"/>
            <a:ext cx="1584176" cy="153800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6F1C9D0-2A5D-4743-8F0C-15008D944773}"/>
              </a:ext>
            </a:extLst>
          </p:cNvPr>
          <p:cNvSpPr txBox="1"/>
          <p:nvPr/>
        </p:nvSpPr>
        <p:spPr>
          <a:xfrm>
            <a:off x="9539152" y="5586016"/>
            <a:ext cx="16402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 Detector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28AECB0-9A24-0F48-A5D8-896558F76320}"/>
              </a:ext>
            </a:extLst>
          </p:cNvPr>
          <p:cNvCxnSpPr>
            <a:stCxn id="40" idx="0"/>
          </p:cNvCxnSpPr>
          <p:nvPr/>
        </p:nvCxnSpPr>
        <p:spPr>
          <a:xfrm flipH="1" flipV="1">
            <a:off x="9385586" y="4291820"/>
            <a:ext cx="973695" cy="1294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2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5" descr="MCC-inernational-finalV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" y="76201"/>
            <a:ext cx="1855329" cy="185532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75520" y="5001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Beam-Induced</a:t>
            </a:r>
            <a:r>
              <a:rPr lang="fr-F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 in the </a:t>
            </a:r>
            <a:r>
              <a:rPr lang="fr-FR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Tracker</a:t>
            </a:r>
            <a:endParaRPr lang="fr-FR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0026447-0489-4347-AF20-227D1EEF6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344" y="1049115"/>
            <a:ext cx="3330096" cy="31650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53689808-3466-A643-B2C2-E23BFF7E7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272" y="3324287"/>
            <a:ext cx="3440268" cy="32697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sky, text, map, colorful&#10;&#10;Description automatically generated">
            <a:extLst>
              <a:ext uri="{FF2B5EF4-FFF2-40B4-BE49-F238E27FC236}">
                <a16:creationId xmlns:a16="http://schemas.microsoft.com/office/drawing/2014/main" id="{536BE416-2354-F942-8C55-F5636D0689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8" t="21320" r="13020" b="12047"/>
          <a:stretch/>
        </p:blipFill>
        <p:spPr>
          <a:xfrm>
            <a:off x="752055" y="1742582"/>
            <a:ext cx="3839573" cy="2941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6B06322B-C199-9A42-A99B-589999B998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4561" t="10225" r="11640" b="9769"/>
          <a:stretch/>
        </p:blipFill>
        <p:spPr>
          <a:xfrm>
            <a:off x="3575720" y="3669849"/>
            <a:ext cx="3197780" cy="29419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3D8CAED-B215-4646-A2C6-AC932E700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4800" y="6538915"/>
            <a:ext cx="609600" cy="365125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E8F81B-2037-F84E-AFAF-B6D8141D37A9}"/>
              </a:ext>
            </a:extLst>
          </p:cNvPr>
          <p:cNvSpPr txBox="1"/>
          <p:nvPr/>
        </p:nvSpPr>
        <p:spPr>
          <a:xfrm>
            <a:off x="10272464" y="1268760"/>
            <a:ext cx="106631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DC4D9C-345D-FD4B-BF46-FE051CE6EA4F}"/>
              </a:ext>
            </a:extLst>
          </p:cNvPr>
          <p:cNvSpPr txBox="1"/>
          <p:nvPr/>
        </p:nvSpPr>
        <p:spPr>
          <a:xfrm>
            <a:off x="2032000" y="4695898"/>
            <a:ext cx="154371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Inner/Outer </a:t>
            </a:r>
          </a:p>
          <a:p>
            <a:r>
              <a:rPr lang="en-US" sz="2000" dirty="0">
                <a:solidFill>
                  <a:srgbClr val="FFF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525029-116B-0148-9F4F-42FCAB4469A6}"/>
              </a:ext>
            </a:extLst>
          </p:cNvPr>
          <p:cNvSpPr txBox="1"/>
          <p:nvPr/>
        </p:nvSpPr>
        <p:spPr>
          <a:xfrm>
            <a:off x="3781968" y="1109808"/>
            <a:ext cx="250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 events reconstruction by Massimo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Casarsa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69154"/>
      </p:ext>
    </p:extLst>
  </p:cSld>
  <p:clrMapOvr>
    <a:masterClrMapping/>
  </p:clrMapOvr>
</p:sld>
</file>

<file path=ppt/theme/theme1.xml><?xml version="1.0" encoding="utf-8"?>
<a:theme xmlns:a="http://schemas.openxmlformats.org/drawingml/2006/main" name="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6217</TotalTime>
  <Words>915</Words>
  <Application>Microsoft Macintosh PowerPoint</Application>
  <PresentationFormat>Widescreen</PresentationFormat>
  <Paragraphs>164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Cambria Math</vt:lpstr>
      <vt:lpstr>Times New Roman</vt:lpstr>
      <vt:lpstr>Wingdings</vt:lpstr>
      <vt:lpstr>IMCC - 1</vt:lpstr>
      <vt:lpstr>Beam background and detector considerations</vt:lpstr>
      <vt:lpstr>The Beam-Induced Background</vt:lpstr>
      <vt:lpstr>High Precision Measurements are possible:  μ^+ μ^-→Hx→bb ̅x with Beam-Induced Background at 3 TeV</vt:lpstr>
      <vt:lpstr>The Beam-Induced Background Mitigation</vt:lpstr>
      <vt:lpstr>What the nozzles do?</vt:lpstr>
      <vt:lpstr> Beam-Induced Background Properties</vt:lpstr>
      <vt:lpstr>Detector Configuration for √s=1.5 TeV </vt:lpstr>
      <vt:lpstr>PowerPoint Presentation</vt:lpstr>
      <vt:lpstr>PowerPoint Presentation</vt:lpstr>
      <vt:lpstr>Origin of Beam-Induced Background in the Vertex Detector</vt:lpstr>
      <vt:lpstr> Beam-Induced Background in the Tracker Detector</vt:lpstr>
      <vt:lpstr>Origin of Beam-Induced Background in the Tracker </vt:lpstr>
      <vt:lpstr>Considerations on  Tracker</vt:lpstr>
      <vt:lpstr>Use Directional Information at different stages</vt:lpstr>
      <vt:lpstr>PowerPoint Presentation</vt:lpstr>
      <vt:lpstr>Origin of Beam-Induced Background in the ECAL</vt:lpstr>
      <vt:lpstr>PowerPoint Presentation</vt:lpstr>
      <vt:lpstr>To conclude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Lucchesi Donatella</cp:lastModifiedBy>
  <cp:revision>80</cp:revision>
  <dcterms:created xsi:type="dcterms:W3CDTF">2021-05-17T12:13:58Z</dcterms:created>
  <dcterms:modified xsi:type="dcterms:W3CDTF">2022-02-16T19:59:29Z</dcterms:modified>
</cp:coreProperties>
</file>