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4542" r:id="rId2"/>
  </p:sldMasterIdLst>
  <p:notesMasterIdLst>
    <p:notesMasterId r:id="rId8"/>
  </p:notesMasterIdLst>
  <p:handoutMasterIdLst>
    <p:handoutMasterId r:id="rId9"/>
  </p:handoutMasterIdLst>
  <p:sldIdLst>
    <p:sldId id="1203" r:id="rId3"/>
    <p:sldId id="1251" r:id="rId4"/>
    <p:sldId id="1256" r:id="rId5"/>
    <p:sldId id="1255" r:id="rId6"/>
    <p:sldId id="1257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9A470E"/>
    <a:srgbClr val="9047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176" autoAdjust="0"/>
  </p:normalViewPr>
  <p:slideViewPr>
    <p:cSldViewPr snapToGrid="0">
      <p:cViewPr varScale="1">
        <p:scale>
          <a:sx n="58" d="100"/>
          <a:sy n="58" d="100"/>
        </p:scale>
        <p:origin x="154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5766" y="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DCE0BE-FA93-491A-BAC5-E1F0929DB6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DAB3C4-ED59-480D-9B29-B129F5394C2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833AA-2DE6-462E-9233-F11D54F5EB53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5762BA-D4B4-4CF9-B413-CF483D9643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A5BA0-3904-4D5A-A98C-E82DFB809F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F4523-AF64-40DA-956B-0004CE1AB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54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AE6EE-5489-4B7F-8F7D-963128CEF860}" type="datetimeFigureOut">
              <a:rPr lang="en-US" smtClean="0"/>
              <a:pPr/>
              <a:t>3/16/2022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E85BC-8168-4CD6-8F32-AF70A5E7F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51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447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43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1"/>
            <a:ext cx="8229600" cy="52578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600" b="1"/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693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231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>
            <a:normAutofit/>
          </a:bodyPr>
          <a:lstStyle>
            <a:lvl1pPr>
              <a:defRPr sz="6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8521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054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896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03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235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45B847-E5D8-4FA8-8271-5CCCA79A319D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57200" y="6036281"/>
            <a:ext cx="2668081" cy="5721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57EB98-F04E-49DF-B083-EF045D5000FB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018718" y="6068232"/>
            <a:ext cx="2700944" cy="508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44B7CA-85ED-46B5-8832-5632C847D8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/>
          <a:srcRect l="7455" r="10119"/>
          <a:stretch/>
        </p:blipFill>
        <p:spPr>
          <a:xfrm>
            <a:off x="3624262" y="5941005"/>
            <a:ext cx="1895475" cy="82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4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86" r:id="rId3"/>
    <p:sldLayoutId id="2147483758" r:id="rId4"/>
    <p:sldLayoutId id="2147483757" r:id="rId5"/>
    <p:sldLayoutId id="2147483716" r:id="rId6"/>
    <p:sldLayoutId id="2147484554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39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8E0F5-D80D-41E0-8C9D-35F536D8AE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sz="4800" b="1" dirty="0"/>
              <a:t>Managing HTC workloads </a:t>
            </a:r>
            <a:br>
              <a:rPr lang="en-US" sz="4800" b="1" dirty="0"/>
            </a:br>
            <a:r>
              <a:rPr lang="en-US" sz="4800" b="1" dirty="0"/>
              <a:t>via an </a:t>
            </a:r>
            <a:br>
              <a:rPr lang="en-US" sz="4800" b="1" dirty="0"/>
            </a:br>
            <a:r>
              <a:rPr lang="en-US" sz="6600" b="1" dirty="0"/>
              <a:t>Access Point </a:t>
            </a:r>
            <a:endParaRPr lang="en-US" sz="4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FAF3A-5022-4CF6-A51D-7D04D55AA8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Miron Livny</a:t>
            </a:r>
          </a:p>
          <a:p>
            <a:r>
              <a:rPr lang="en-US" sz="2400" dirty="0"/>
              <a:t>John P. Morgridge Professor of Computer Science</a:t>
            </a:r>
          </a:p>
          <a:p>
            <a:r>
              <a:rPr lang="en-US" sz="2400" dirty="0"/>
              <a:t>UW Center for High Throughput Computing</a:t>
            </a:r>
          </a:p>
          <a:p>
            <a:r>
              <a:rPr lang="en-US" sz="2400" dirty="0"/>
              <a:t>Morgridge Institute </a:t>
            </a:r>
            <a:r>
              <a:rPr lang="en-US" sz="2400"/>
              <a:t>for Research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370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E3B20F-86AC-4A1C-AF45-78F95D5DD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533401"/>
            <a:ext cx="8466463" cy="5257800"/>
          </a:xfrm>
        </p:spPr>
        <p:txBody>
          <a:bodyPr>
            <a:normAutofit lnSpcReduction="10000"/>
          </a:bodyPr>
          <a:lstStyle/>
          <a:p>
            <a:r>
              <a:rPr lang="en-US" sz="5400" dirty="0"/>
              <a:t>Please note –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When we use the term “Computing” it includes effective access to Input data and the placement of output data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When we use the term “Capacity” it includes the storage space needed to support effective access to data </a:t>
            </a:r>
          </a:p>
        </p:txBody>
      </p:sp>
    </p:spTree>
    <p:extLst>
      <p:ext uri="{BB962C8B-B14F-4D97-AF65-F5344CB8AC3E}">
        <p14:creationId xmlns:p14="http://schemas.microsoft.com/office/powerpoint/2010/main" val="980964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E3B20F-86AC-4A1C-AF45-78F95D5DD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533401"/>
            <a:ext cx="8466463" cy="5257800"/>
          </a:xfrm>
        </p:spPr>
        <p:txBody>
          <a:bodyPr>
            <a:normAutofit fontScale="77500" lnSpcReduction="20000"/>
          </a:bodyPr>
          <a:lstStyle/>
          <a:p>
            <a:r>
              <a:rPr lang="en-US" sz="5400" u="sng" dirty="0"/>
              <a:t>Raw Computing Capacities </a:t>
            </a:r>
            <a:r>
              <a:rPr lang="en-US" sz="5400" dirty="0"/>
              <a:t>is offered in a wide spectrum of “shapes, flavors, sizes, usage policies, …”</a:t>
            </a:r>
          </a:p>
          <a:p>
            <a:r>
              <a:rPr lang="en-US" sz="5400" dirty="0"/>
              <a:t>      </a:t>
            </a:r>
          </a:p>
          <a:p>
            <a:r>
              <a:rPr lang="en-US" sz="5400" dirty="0"/>
              <a:t>      Access Points play a central stage role in enabling researchers with HTC workloads to </a:t>
            </a:r>
            <a:r>
              <a:rPr lang="en-US" sz="5400" u="sng" dirty="0"/>
              <a:t>effectively harness </a:t>
            </a:r>
            <a:r>
              <a:rPr lang="en-US" sz="5400" dirty="0"/>
              <a:t>these diverse sources of raw capacity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6938A8-274B-4AA2-BA7C-AD060407013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26" y="2414071"/>
            <a:ext cx="1020609" cy="106037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52223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5C1181-EDC0-4D5F-AC7A-0B80692CD67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/>
          <a:srcRect l="11951" t="527" r="6038"/>
          <a:stretch/>
        </p:blipFill>
        <p:spPr>
          <a:xfrm>
            <a:off x="1454227" y="97348"/>
            <a:ext cx="6477918" cy="659826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C4FE0A2-7879-4D87-8FF4-38A34C690021}"/>
              </a:ext>
            </a:extLst>
          </p:cNvPr>
          <p:cNvSpPr/>
          <p:nvPr/>
        </p:nvSpPr>
        <p:spPr>
          <a:xfrm rot="19677502">
            <a:off x="2387875" y="1006332"/>
            <a:ext cx="2358403" cy="89028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795958"/>
              </a:avLst>
            </a:prstTxWarp>
            <a:spAutoFit/>
          </a:bodyPr>
          <a:lstStyle/>
          <a:p>
            <a:pPr algn="ctr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>
                  <a:alpha val="96000"/>
                </a:srgb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en-US" sz="5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>
                    <a:alpha val="96000"/>
                  </a:srgb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OSPool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>
                  <a:alpha val="96000"/>
                </a:srgb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BAC50A5-1A32-4851-BAF5-C1DDE67D1A30}"/>
              </a:ext>
            </a:extLst>
          </p:cNvPr>
          <p:cNvSpPr/>
          <p:nvPr/>
        </p:nvSpPr>
        <p:spPr>
          <a:xfrm rot="1799640">
            <a:off x="4567061" y="1046207"/>
            <a:ext cx="2599958" cy="89028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795958"/>
              </a:avLst>
            </a:prstTxWarp>
            <a:spAutoFit/>
          </a:bodyPr>
          <a:lstStyle/>
          <a:p>
            <a:pPr algn="ctr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>
                  <a:alpha val="96000"/>
                </a:srgb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>
                    <a:alpha val="96000"/>
                  </a:srgb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PATh Facility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>
                  <a:alpha val="96000"/>
                </a:srgb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1D2844-E8AB-4DBC-8D98-39517EC357B8}"/>
              </a:ext>
            </a:extLst>
          </p:cNvPr>
          <p:cNvSpPr/>
          <p:nvPr/>
        </p:nvSpPr>
        <p:spPr>
          <a:xfrm rot="16200000">
            <a:off x="1083623" y="2951339"/>
            <a:ext cx="2495452" cy="89028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795958"/>
              </a:avLst>
            </a:prstTxWarp>
            <a:spAutoFit/>
          </a:bodyPr>
          <a:lstStyle/>
          <a:p>
            <a:pPr algn="ctr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>
                  <a:alpha val="96000"/>
                </a:srgb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>
                    <a:alpha val="96000"/>
                  </a:srgb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Com. Clouds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>
                  <a:alpha val="96000"/>
                </a:srgb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1FA697-C390-41AD-8894-088E752A17AD}"/>
              </a:ext>
            </a:extLst>
          </p:cNvPr>
          <p:cNvSpPr/>
          <p:nvPr/>
        </p:nvSpPr>
        <p:spPr>
          <a:xfrm rot="2081080">
            <a:off x="2502514" y="4345085"/>
            <a:ext cx="2551094" cy="89028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>
                  <a:alpha val="96000"/>
                </a:srgb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>
                    <a:alpha val="96000"/>
                  </a:srgb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X</a:t>
            </a:r>
            <a:r>
              <a:rPr lang="en-US" sz="54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>
                    <a:alpha val="96000"/>
                  </a:srgb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RAC</a:t>
            </a:r>
            <a:endParaRPr lang="en-US" sz="54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>
                  <a:alpha val="96000"/>
                </a:srgb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B5ADF3-4D9D-430E-A56A-853CD1262FE8}"/>
              </a:ext>
            </a:extLst>
          </p:cNvPr>
          <p:cNvSpPr/>
          <p:nvPr/>
        </p:nvSpPr>
        <p:spPr>
          <a:xfrm rot="5400000">
            <a:off x="5270595" y="2881113"/>
            <a:ext cx="2471204" cy="89028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795958"/>
              </a:avLst>
            </a:prstTxWarp>
            <a:spAutoFit/>
          </a:bodyPr>
          <a:lstStyle/>
          <a:p>
            <a:pPr algn="ctr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>
                  <a:alpha val="96000"/>
                </a:srgb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>
                    <a:alpha val="96000"/>
                  </a:srgb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My </a:t>
            </a:r>
            <a:r>
              <a:rPr lang="en-US" sz="54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>
                    <a:alpha val="96000"/>
                  </a:srgb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Campuse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>
                  <a:alpha val="96000"/>
                </a:srgb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>
                  <a:alpha val="96000"/>
                </a:srgb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9B8228-BC4C-416F-B6B9-576234405B7A}"/>
              </a:ext>
            </a:extLst>
          </p:cNvPr>
          <p:cNvSpPr/>
          <p:nvPr/>
        </p:nvSpPr>
        <p:spPr>
          <a:xfrm rot="19764948">
            <a:off x="4473019" y="4672818"/>
            <a:ext cx="2393790" cy="89028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>
                  <a:alpha val="96000"/>
                </a:srgb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>
                    <a:alpha val="96000"/>
                  </a:srgb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My Collaboration</a:t>
            </a:r>
            <a:endParaRPr lang="en-US" sz="5400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>
                  <a:alpha val="96000"/>
                </a:srgbClr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0930A1D5-0D7C-45A1-AC29-7E8318DCD0B4}"/>
              </a:ext>
            </a:extLst>
          </p:cNvPr>
          <p:cNvSpPr/>
          <p:nvPr/>
        </p:nvSpPr>
        <p:spPr>
          <a:xfrm rot="872658" flipH="1">
            <a:off x="2304982" y="2757647"/>
            <a:ext cx="1568145" cy="484632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NSF Awarded</a:t>
            </a:r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25D591B5-4489-4BF3-AA19-E0DAD39BBA59}"/>
              </a:ext>
            </a:extLst>
          </p:cNvPr>
          <p:cNvSpPr/>
          <p:nvPr/>
        </p:nvSpPr>
        <p:spPr>
          <a:xfrm rot="20178775" flipH="1">
            <a:off x="2386127" y="3816431"/>
            <a:ext cx="1603005" cy="484632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Personal</a:t>
            </a: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BD2D28A7-EA59-4336-9AAF-2C4FBEE3679C}"/>
              </a:ext>
            </a:extLst>
          </p:cNvPr>
          <p:cNvSpPr/>
          <p:nvPr/>
        </p:nvSpPr>
        <p:spPr>
          <a:xfrm rot="18018915" flipH="1">
            <a:off x="3045790" y="4624021"/>
            <a:ext cx="1635344" cy="484632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Allocation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7DC441F1-2DD5-46CD-B83C-10CCB0973F9F}"/>
              </a:ext>
            </a:extLst>
          </p:cNvPr>
          <p:cNvSpPr/>
          <p:nvPr/>
        </p:nvSpPr>
        <p:spPr>
          <a:xfrm>
            <a:off x="5669914" y="3299394"/>
            <a:ext cx="1408323" cy="444015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  Personal</a:t>
            </a:r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601D40A9-A50C-4358-83D9-41AAAA1D63CC}"/>
              </a:ext>
            </a:extLst>
          </p:cNvPr>
          <p:cNvSpPr/>
          <p:nvPr/>
        </p:nvSpPr>
        <p:spPr>
          <a:xfrm rot="3455056">
            <a:off x="4833692" y="4655082"/>
            <a:ext cx="1498069" cy="444015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Personal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D83E3280-CE01-45A6-B983-2FB58B77EF1D}"/>
              </a:ext>
            </a:extLst>
          </p:cNvPr>
          <p:cNvSpPr/>
          <p:nvPr/>
        </p:nvSpPr>
        <p:spPr>
          <a:xfrm rot="18245407">
            <a:off x="5133146" y="1916792"/>
            <a:ext cx="1369918" cy="444015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NSF </a:t>
            </a:r>
          </a:p>
          <a:p>
            <a:pPr algn="ctr"/>
            <a:r>
              <a:rPr lang="en-US" sz="1800" b="1" dirty="0"/>
              <a:t>Awarded</a:t>
            </a:r>
            <a:endParaRPr lang="en-US" sz="1400" b="1" dirty="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674FB0F0-08B7-4610-BB72-1B690E7F0BC0}"/>
              </a:ext>
            </a:extLst>
          </p:cNvPr>
          <p:cNvSpPr/>
          <p:nvPr/>
        </p:nvSpPr>
        <p:spPr>
          <a:xfrm rot="3307514" flipH="1">
            <a:off x="3133228" y="1784894"/>
            <a:ext cx="1675785" cy="484632"/>
          </a:xfrm>
          <a:prstGeom prst="rightArrow">
            <a:avLst>
              <a:gd name="adj1" fmla="val 100000"/>
              <a:gd name="adj2" fmla="val 50000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/>
              <a:t>FAIR-Share   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D9ACA2B-7770-4898-9F67-B8D76A9042DD}"/>
              </a:ext>
            </a:extLst>
          </p:cNvPr>
          <p:cNvSpPr/>
          <p:nvPr/>
        </p:nvSpPr>
        <p:spPr>
          <a:xfrm>
            <a:off x="3955042" y="2513676"/>
            <a:ext cx="1644510" cy="16445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Access </a:t>
            </a:r>
          </a:p>
          <a:p>
            <a:pPr algn="ctr"/>
            <a:r>
              <a:rPr lang="en-US" sz="2800" b="1" dirty="0"/>
              <a:t>Point</a:t>
            </a:r>
            <a:endParaRPr lang="en-US" sz="3200" b="1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EA30DA9-6423-4ED4-A390-7C5A19E8C250}"/>
              </a:ext>
            </a:extLst>
          </p:cNvPr>
          <p:cNvGrpSpPr/>
          <p:nvPr/>
        </p:nvGrpSpPr>
        <p:grpSpPr>
          <a:xfrm>
            <a:off x="3778991" y="2315643"/>
            <a:ext cx="2110808" cy="2093389"/>
            <a:chOff x="3778991" y="2315643"/>
            <a:chExt cx="2110808" cy="2093389"/>
          </a:xfrm>
        </p:grpSpPr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89FA8173-867A-49D2-99DD-1A02F7CECC61}"/>
                </a:ext>
              </a:extLst>
            </p:cNvPr>
            <p:cNvSpPr>
              <a:spLocks/>
            </p:cNvSpPr>
            <p:nvPr/>
          </p:nvSpPr>
          <p:spPr>
            <a:xfrm rot="5652147">
              <a:off x="3787700" y="2306934"/>
              <a:ext cx="2093389" cy="2110808"/>
            </a:xfrm>
            <a:prstGeom prst="blockArc">
              <a:avLst>
                <a:gd name="adj1" fmla="val 10628866"/>
                <a:gd name="adj2" fmla="val 6963787"/>
                <a:gd name="adj3" fmla="val 14855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F292A3B-9D10-4126-AE20-FF948A4431E2}"/>
                </a:ext>
              </a:extLst>
            </p:cNvPr>
            <p:cNvSpPr/>
            <p:nvPr/>
          </p:nvSpPr>
          <p:spPr>
            <a:xfrm rot="20418791">
              <a:off x="4206234" y="2708212"/>
              <a:ext cx="1232783" cy="125419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16820203"/>
                </a:avLst>
              </a:prstTxWarp>
              <a:spAutoFit/>
            </a:bodyPr>
            <a:lstStyle/>
            <a:p>
              <a:pPr algn="ctr"/>
              <a:endPara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>
                    <a:alpha val="96000"/>
                  </a:srgb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  <a:p>
              <a:pPr algn="ctr"/>
              <a:r>
                <a:rPr lang="en-US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Bring</a:t>
              </a:r>
              <a:r>
                <a:rPr lang="en-US" sz="48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chemeClr val="tx1">
                      <a:alpha val="96000"/>
                    </a:schemeClr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 </a:t>
              </a:r>
              <a:r>
                <a:rPr lang="en-US" sz="48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Your Own Capacity BYOC</a:t>
              </a:r>
              <a:endParaRPr lang="en-US" sz="4800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alpha val="96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45913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E3B20F-86AC-4A1C-AF45-78F95D5DD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266" y="1062210"/>
            <a:ext cx="8466463" cy="5257800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5400" dirty="0"/>
              <a:t>As a “researcher facing” technology and service the              </a:t>
            </a:r>
          </a:p>
          <a:p>
            <a:r>
              <a:rPr lang="en-US" sz="5400" dirty="0"/>
              <a:t>       Access Point holds the key to the democratization of the impact of High Throughput Computing Scientific Discovery. </a:t>
            </a:r>
          </a:p>
          <a:p>
            <a:r>
              <a:rPr lang="en-US" sz="5400" dirty="0"/>
              <a:t>    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6938A8-274B-4AA2-BA7C-AD060407013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65" y="2368627"/>
            <a:ext cx="1020609" cy="106037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4630379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21828</TotalTime>
  <Words>176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1_Office Theme</vt:lpstr>
      <vt:lpstr>Custom Design</vt:lpstr>
      <vt:lpstr>Managing HTC workloads  via an  Access Point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OSG Fabric of Services  and Cloud Resources</dc:title>
  <dc:creator>MIRON LIVNY</dc:creator>
  <cp:lastModifiedBy>MIRON LIVNY</cp:lastModifiedBy>
  <cp:revision>202</cp:revision>
  <dcterms:created xsi:type="dcterms:W3CDTF">2021-04-04T14:48:05Z</dcterms:created>
  <dcterms:modified xsi:type="dcterms:W3CDTF">2022-03-16T15:37:27Z</dcterms:modified>
</cp:coreProperties>
</file>