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handoutMasterIdLst>
    <p:handoutMasterId r:id="rId16"/>
  </p:handoutMasterIdLst>
  <p:sldIdLst>
    <p:sldId id="263" r:id="rId5"/>
    <p:sldId id="1840" r:id="rId6"/>
    <p:sldId id="1853" r:id="rId7"/>
    <p:sldId id="1594" r:id="rId8"/>
    <p:sldId id="1854" r:id="rId9"/>
    <p:sldId id="1855" r:id="rId10"/>
    <p:sldId id="1856" r:id="rId11"/>
    <p:sldId id="1857" r:id="rId12"/>
    <p:sldId id="1858" r:id="rId13"/>
    <p:sldId id="1859" r:id="rId1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9"/>
    <a:srgbClr val="FFCC00"/>
    <a:srgbClr val="009900"/>
    <a:srgbClr val="B4C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5" autoAdjust="0"/>
    <p:restoredTop sz="96407" autoAdjust="0"/>
  </p:normalViewPr>
  <p:slideViewPr>
    <p:cSldViewPr snapToObjects="1" showGuides="1">
      <p:cViewPr varScale="1">
        <p:scale>
          <a:sx n="130" d="100"/>
          <a:sy n="130" d="100"/>
        </p:scale>
        <p:origin x="1044" y="126"/>
      </p:cViewPr>
      <p:guideLst>
        <p:guide orient="horz" pos="4080"/>
        <p:guide pos="240"/>
      </p:guideLst>
    </p:cSldViewPr>
  </p:slideViewPr>
  <p:notesTextViewPr>
    <p:cViewPr>
      <p:scale>
        <a:sx n="3" d="2"/>
        <a:sy n="3" d="2"/>
      </p:scale>
      <p:origin x="0" y="0"/>
    </p:cViewPr>
  </p:notesTextViewPr>
  <p:sorterViewPr>
    <p:cViewPr>
      <p:scale>
        <a:sx n="165" d="100"/>
        <a:sy n="165" d="100"/>
      </p:scale>
      <p:origin x="0" y="5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F5CDDF-3246-6843-A314-FDDEB3F3DF8E}" type="datetimeFigureOut">
              <a:rPr lang="fr-FR" smtClean="0"/>
              <a:pPr/>
              <a:t>04/02/2022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405983-79D5-E84D-A19B-6B5F52179104}" type="slidenum">
              <a:rPr lang="fr-FR" smtClean="0"/>
              <a:pPr/>
              <a:t>‹#›</a:t>
            </a:fld>
            <a:endParaRPr lang="fr-FR"/>
          </a:p>
        </p:txBody>
      </p:sp>
    </p:spTree>
    <p:extLst>
      <p:ext uri="{BB962C8B-B14F-4D97-AF65-F5344CB8AC3E}">
        <p14:creationId xmlns:p14="http://schemas.microsoft.com/office/powerpoint/2010/main" val="2360430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D8F6D-3354-BF4D-834B-467E3215D30A}" type="datetimeFigureOut">
              <a:rPr lang="fr-FR" smtClean="0"/>
              <a:pPr/>
              <a:t>31/01/2022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B141A-D04E-DD49-88DC-EFA90428BA41}" type="slidenum">
              <a:rPr lang="fr-FR" smtClean="0"/>
              <a:pPr/>
              <a:t>‹#›</a:t>
            </a:fld>
            <a:endParaRPr lang="fr-FR"/>
          </a:p>
        </p:txBody>
      </p:sp>
    </p:spTree>
    <p:extLst>
      <p:ext uri="{BB962C8B-B14F-4D97-AF65-F5344CB8AC3E}">
        <p14:creationId xmlns:p14="http://schemas.microsoft.com/office/powerpoint/2010/main" val="3753587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B141A-D04E-DD49-88DC-EFA90428BA41}" type="slidenum">
              <a:rPr lang="fr-FR" smtClean="0"/>
              <a:pPr/>
              <a:t>1</a:t>
            </a:fld>
            <a:endParaRPr lang="fr-FR"/>
          </a:p>
        </p:txBody>
      </p:sp>
    </p:spTree>
    <p:extLst>
      <p:ext uri="{BB962C8B-B14F-4D97-AF65-F5344CB8AC3E}">
        <p14:creationId xmlns:p14="http://schemas.microsoft.com/office/powerpoint/2010/main" val="101449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371600" y="2819400"/>
            <a:ext cx="72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371600" y="4800600"/>
            <a:ext cx="648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8686800" y="6356350"/>
            <a:ext cx="36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pPr/>
              <a:t>‹#›</a:t>
            </a:fld>
            <a:endParaRPr lang="fr-FR"/>
          </a:p>
        </p:txBody>
      </p:sp>
      <p:sp>
        <p:nvSpPr>
          <p:cNvPr id="15" name="Espace réservé du texte 14"/>
          <p:cNvSpPr>
            <a:spLocks noGrp="1"/>
          </p:cNvSpPr>
          <p:nvPr>
            <p:ph type="body" sz="quarter" idx="14" hasCustomPrompt="1"/>
          </p:nvPr>
        </p:nvSpPr>
        <p:spPr>
          <a:xfrm>
            <a:off x="1371600" y="5899150"/>
            <a:ext cx="648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sp>
        <p:nvSpPr>
          <p:cNvPr id="14" name="Espace réservé du pied de page 4"/>
          <p:cNvSpPr>
            <a:spLocks noGrp="1"/>
          </p:cNvSpPr>
          <p:nvPr>
            <p:ph type="ftr" sz="quarter" idx="3"/>
          </p:nvPr>
        </p:nvSpPr>
        <p:spPr>
          <a:xfrm>
            <a:off x="4499992" y="6388100"/>
            <a:ext cx="3167912" cy="360000"/>
          </a:xfrm>
          <a:prstGeom prst="rect">
            <a:avLst/>
          </a:prstGeom>
        </p:spPr>
        <p:txBody>
          <a:bodyPr vert="horz" lIns="0" tIns="0" rIns="0" bIns="0" rtlCol="0" anchor="b"/>
          <a:lstStyle>
            <a:lvl1pPr algn="r">
              <a:defRPr sz="1200">
                <a:solidFill>
                  <a:schemeClr val="accent1"/>
                </a:solidFill>
              </a:defRPr>
            </a:lvl1pPr>
          </a:lstStyle>
          <a:p>
            <a:r>
              <a:rPr lang="en-US"/>
              <a:t>Fix point proposal, February 4th, 2022</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dirty="0"/>
              <a:t>Slide title – line 1 – Arial 30 </a:t>
            </a:r>
            <a:r>
              <a:rPr lang="en-GB" noProof="0" dirty="0" err="1"/>
              <a:t>pt</a:t>
            </a:r>
            <a:r>
              <a:rPr lang="en-GB" noProof="0" dirty="0"/>
              <a:t> – </a:t>
            </a:r>
            <a:r>
              <a:rPr lang="en-GB" noProof="0" dirty="0" err="1"/>
              <a:t>HiLumi</a:t>
            </a:r>
            <a:r>
              <a:rPr lang="en-GB" noProof="0" dirty="0"/>
              <a:t> blue</a:t>
            </a:r>
            <a:br>
              <a:rPr lang="en-GB" noProof="0" dirty="0"/>
            </a:br>
            <a:r>
              <a:rPr lang="en-GB" noProof="0" dirty="0"/>
              <a:t>Slide title – line 2 – Arial 30 </a:t>
            </a:r>
            <a:r>
              <a:rPr lang="en-GB" noProof="0" dirty="0" err="1"/>
              <a:t>pt</a:t>
            </a:r>
            <a:r>
              <a:rPr lang="en-GB" noProof="0" dirty="0"/>
              <a:t> – </a:t>
            </a:r>
            <a:r>
              <a:rPr lang="en-GB" noProof="0" dirty="0" err="1"/>
              <a:t>HiLumi</a:t>
            </a:r>
            <a:r>
              <a:rPr lang="en-GB" noProof="0" dirty="0"/>
              <a:t> blue</a:t>
            </a:r>
          </a:p>
        </p:txBody>
      </p:sp>
      <p:sp>
        <p:nvSpPr>
          <p:cNvPr id="3" name="Espace réservé du contenu 2"/>
          <p:cNvSpPr>
            <a:spLocks noGrp="1"/>
          </p:cNvSpPr>
          <p:nvPr>
            <p:ph idx="1" hasCustomPrompt="1"/>
          </p:nvPr>
        </p:nvSpPr>
        <p:spPr>
          <a:xfrm>
            <a:off x="612000" y="1219200"/>
            <a:ext cx="792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lvl1pPr>
              <a:defRPr baseline="0">
                <a:solidFill>
                  <a:schemeClr val="bg1"/>
                </a:solidFill>
              </a:defRPr>
            </a:lvl1pPr>
          </a:lstStyle>
          <a:p>
            <a:fld id="{BFDCA1C4-9514-7B4F-976F-D92F7E296653}" type="slidenum">
              <a:rPr lang="fr-FR" smtClean="0"/>
              <a:pPr/>
              <a:t>‹#›</a:t>
            </a:fld>
            <a:endParaRPr lang="fr-FR" dirty="0"/>
          </a:p>
        </p:txBody>
      </p:sp>
      <p:sp>
        <p:nvSpPr>
          <p:cNvPr id="11" name="Espace réservé du pied de page 4"/>
          <p:cNvSpPr>
            <a:spLocks noGrp="1"/>
          </p:cNvSpPr>
          <p:nvPr>
            <p:ph type="ftr" sz="quarter" idx="3"/>
          </p:nvPr>
        </p:nvSpPr>
        <p:spPr>
          <a:xfrm>
            <a:off x="1835696"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Fix point proposal, February 4th,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457200" y="1215232"/>
            <a:ext cx="4040188"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457200" y="20574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4645025" y="1215232"/>
            <a:ext cx="4041775"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4645025" y="20574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a:p>
        </p:txBody>
      </p:sp>
      <p:sp>
        <p:nvSpPr>
          <p:cNvPr id="14" name="Espace réservé du pied de page 4"/>
          <p:cNvSpPr>
            <a:spLocks noGrp="1"/>
          </p:cNvSpPr>
          <p:nvPr>
            <p:ph type="ftr" sz="quarter" idx="13"/>
          </p:nvPr>
        </p:nvSpPr>
        <p:spPr>
          <a:xfrm>
            <a:off x="1619672"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Fix point proposal, February 4th, 2022</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a:p>
        </p:txBody>
      </p:sp>
      <p:sp>
        <p:nvSpPr>
          <p:cNvPr id="10"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Fix point proposal, February 4th, 2022</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a:p>
        </p:txBody>
      </p:sp>
      <p:sp>
        <p:nvSpPr>
          <p:cNvPr id="9"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Fix point proposal, February 4th, 2022</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612000" y="457200"/>
            <a:ext cx="79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noProof="0"/>
          </a:p>
        </p:txBody>
      </p:sp>
      <p:sp>
        <p:nvSpPr>
          <p:cNvPr id="4" name="Espace réservé du texte 3"/>
          <p:cNvSpPr>
            <a:spLocks noGrp="1"/>
          </p:cNvSpPr>
          <p:nvPr>
            <p:ph type="body" sz="half" idx="2" hasCustomPrompt="1"/>
          </p:nvPr>
        </p:nvSpPr>
        <p:spPr>
          <a:xfrm>
            <a:off x="612000" y="5105400"/>
            <a:ext cx="792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a:p>
        </p:txBody>
      </p:sp>
      <p:sp>
        <p:nvSpPr>
          <p:cNvPr id="9" name="Espace réservé du contenu 8"/>
          <p:cNvSpPr>
            <a:spLocks noGrp="1"/>
          </p:cNvSpPr>
          <p:nvPr>
            <p:ph sz="quarter" idx="14" hasCustomPrompt="1"/>
          </p:nvPr>
        </p:nvSpPr>
        <p:spPr>
          <a:xfrm>
            <a:off x="613550" y="4648200"/>
            <a:ext cx="7918450" cy="381000"/>
          </a:xfrm>
        </p:spPr>
        <p:txBody>
          <a:bodyPr/>
          <a:lstStyle>
            <a:lvl1pPr>
              <a:buFontTx/>
              <a:buNone/>
              <a:defRPr sz="1800">
                <a:solidFill>
                  <a:schemeClr val="bg2"/>
                </a:solidFill>
              </a:defRPr>
            </a:lvl1pPr>
          </a:lstStyle>
          <a:p>
            <a:pPr lvl="0"/>
            <a:r>
              <a:rPr lang="en-GB" dirty="0"/>
              <a:t>Image title</a:t>
            </a:r>
          </a:p>
        </p:txBody>
      </p:sp>
      <p:sp>
        <p:nvSpPr>
          <p:cNvPr id="13"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Fix point proposal, February 4th, 2022</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12000" y="180000"/>
            <a:ext cx="792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612000" y="1371600"/>
            <a:ext cx="7920000" cy="4754563"/>
          </a:xfrm>
          <a:prstGeom prst="rect">
            <a:avLst/>
          </a:prstGeom>
        </p:spPr>
        <p:txBody>
          <a:bodyPr vert="horz" lIns="0" tIns="0" rIns="0" bIns="0" rtlCol="0">
            <a:normAutofit/>
          </a:bodyPr>
          <a:lstStyle/>
          <a:p>
            <a:pPr lvl="0"/>
            <a:r>
              <a:rPr lang="en-GB" noProof="0"/>
              <a:t>Click to edit Master texts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Fix point proposal, February 4th, 2022</a:t>
            </a:r>
            <a:endParaRPr lang="en-GB"/>
          </a:p>
        </p:txBody>
      </p:sp>
      <p:sp>
        <p:nvSpPr>
          <p:cNvPr id="6" name="Espace réservé du numéro de diapositive 5"/>
          <p:cNvSpPr>
            <a:spLocks noGrp="1"/>
          </p:cNvSpPr>
          <p:nvPr>
            <p:ph type="sldNum" sz="quarter" idx="4"/>
          </p:nvPr>
        </p:nvSpPr>
        <p:spPr>
          <a:xfrm>
            <a:off x="8686800" y="6356350"/>
            <a:ext cx="36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pPr/>
              <a:t>‹#›</a:t>
            </a:fld>
            <a:endParaRPr lang="fr-FR"/>
          </a:p>
        </p:txBody>
      </p:sp>
      <p:pic>
        <p:nvPicPr>
          <p:cNvPr id="7" name="Picture 6"/>
          <p:cNvPicPr>
            <a:picLocks noChangeAspect="1"/>
          </p:cNvPicPr>
          <p:nvPr userDrawn="1"/>
        </p:nvPicPr>
        <p:blipFill rotWithShape="1">
          <a:blip r:embed="rId9">
            <a:extLst>
              <a:ext uri="{28A0092B-C50C-407E-A947-70E740481C1C}">
                <a14:useLocalDpi xmlns:a14="http://schemas.microsoft.com/office/drawing/2010/main"/>
              </a:ext>
            </a:extLst>
          </a:blip>
          <a:srcRect/>
          <a:stretch/>
        </p:blipFill>
        <p:spPr>
          <a:xfrm>
            <a:off x="0" y="6212900"/>
            <a:ext cx="1907704" cy="6451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7" r:id="rId6"/>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98915" y="2634657"/>
            <a:ext cx="7200000" cy="1286728"/>
          </a:xfrm>
        </p:spPr>
        <p:txBody>
          <a:bodyPr/>
          <a:lstStyle/>
          <a:p>
            <a:pPr algn="ctr"/>
            <a:r>
              <a:rPr lang="en-GB" sz="3600" dirty="0"/>
              <a:t>Fix Point Proposals</a:t>
            </a:r>
          </a:p>
        </p:txBody>
      </p:sp>
      <p:sp>
        <p:nvSpPr>
          <p:cNvPr id="3" name="Sous-titre 2"/>
          <p:cNvSpPr>
            <a:spLocks noGrp="1"/>
          </p:cNvSpPr>
          <p:nvPr>
            <p:ph type="subTitle" idx="1"/>
          </p:nvPr>
        </p:nvSpPr>
        <p:spPr/>
        <p:txBody>
          <a:bodyPr>
            <a:normAutofit/>
          </a:bodyPr>
          <a:lstStyle/>
          <a:p>
            <a:r>
              <a:rPr lang="en-GB" dirty="0"/>
              <a:t>Sandor Feher </a:t>
            </a:r>
            <a:r>
              <a:rPr lang="mr-IN" dirty="0"/>
              <a:t>–</a:t>
            </a:r>
            <a:r>
              <a:rPr lang="en-US" dirty="0"/>
              <a:t> HL-LHC AUP L2 manager, </a:t>
            </a:r>
            <a:r>
              <a:rPr lang="en-GB" dirty="0" err="1"/>
              <a:t>Fermilab</a:t>
            </a:r>
            <a:endParaRPr lang="en-GB" dirty="0"/>
          </a:p>
        </p:txBody>
      </p:sp>
      <p:sp>
        <p:nvSpPr>
          <p:cNvPr id="8" name="Freeform 7"/>
          <p:cNvSpPr/>
          <p:nvPr/>
        </p:nvSpPr>
        <p:spPr>
          <a:xfrm>
            <a:off x="871672" y="908720"/>
            <a:ext cx="604431" cy="1286727"/>
          </a:xfrm>
          <a:custGeom>
            <a:avLst/>
            <a:gdLst>
              <a:gd name="connsiteX0" fmla="*/ 460739 w 604431"/>
              <a:gd name="connsiteY0" fmla="*/ 0 h 1286727"/>
              <a:gd name="connsiteX1" fmla="*/ 460739 w 604431"/>
              <a:gd name="connsiteY1" fmla="*/ 0 h 1286727"/>
              <a:gd name="connsiteX2" fmla="*/ 447677 w 604431"/>
              <a:gd name="connsiteY2" fmla="*/ 117566 h 1286727"/>
              <a:gd name="connsiteX3" fmla="*/ 421551 w 604431"/>
              <a:gd name="connsiteY3" fmla="*/ 156754 h 1286727"/>
              <a:gd name="connsiteX4" fmla="*/ 356237 w 604431"/>
              <a:gd name="connsiteY4" fmla="*/ 274320 h 1286727"/>
              <a:gd name="connsiteX5" fmla="*/ 330111 w 604431"/>
              <a:gd name="connsiteY5" fmla="*/ 313509 h 1286727"/>
              <a:gd name="connsiteX6" fmla="*/ 251734 w 604431"/>
              <a:gd name="connsiteY6" fmla="*/ 378823 h 1286727"/>
              <a:gd name="connsiteX7" fmla="*/ 225608 w 604431"/>
              <a:gd name="connsiteY7" fmla="*/ 418011 h 1286727"/>
              <a:gd name="connsiteX8" fmla="*/ 186419 w 604431"/>
              <a:gd name="connsiteY8" fmla="*/ 444137 h 1286727"/>
              <a:gd name="connsiteX9" fmla="*/ 134168 w 604431"/>
              <a:gd name="connsiteY9" fmla="*/ 522514 h 1286727"/>
              <a:gd name="connsiteX10" fmla="*/ 108042 w 604431"/>
              <a:gd name="connsiteY10" fmla="*/ 561703 h 1286727"/>
              <a:gd name="connsiteX11" fmla="*/ 68854 w 604431"/>
              <a:gd name="connsiteY11" fmla="*/ 679269 h 1286727"/>
              <a:gd name="connsiteX12" fmla="*/ 55791 w 604431"/>
              <a:gd name="connsiteY12" fmla="*/ 718457 h 1286727"/>
              <a:gd name="connsiteX13" fmla="*/ 42728 w 604431"/>
              <a:gd name="connsiteY13" fmla="*/ 757646 h 1286727"/>
              <a:gd name="connsiteX14" fmla="*/ 16602 w 604431"/>
              <a:gd name="connsiteY14" fmla="*/ 809897 h 1286727"/>
              <a:gd name="connsiteX15" fmla="*/ 16602 w 604431"/>
              <a:gd name="connsiteY15" fmla="*/ 1045029 h 1286727"/>
              <a:gd name="connsiteX16" fmla="*/ 55791 w 604431"/>
              <a:gd name="connsiteY16" fmla="*/ 1084217 h 1286727"/>
              <a:gd name="connsiteX17" fmla="*/ 121105 w 604431"/>
              <a:gd name="connsiteY17" fmla="*/ 1162594 h 1286727"/>
              <a:gd name="connsiteX18" fmla="*/ 173357 w 604431"/>
              <a:gd name="connsiteY18" fmla="*/ 1175657 h 1286727"/>
              <a:gd name="connsiteX19" fmla="*/ 199482 w 604431"/>
              <a:gd name="connsiteY19" fmla="*/ 1214846 h 1286727"/>
              <a:gd name="connsiteX20" fmla="*/ 238671 w 604431"/>
              <a:gd name="connsiteY20" fmla="*/ 1227909 h 1286727"/>
              <a:gd name="connsiteX21" fmla="*/ 277859 w 604431"/>
              <a:gd name="connsiteY21" fmla="*/ 1254034 h 1286727"/>
              <a:gd name="connsiteX22" fmla="*/ 369299 w 604431"/>
              <a:gd name="connsiteY22" fmla="*/ 1280160 h 1286727"/>
              <a:gd name="connsiteX23" fmla="*/ 591368 w 604431"/>
              <a:gd name="connsiteY23" fmla="*/ 1227909 h 1286727"/>
              <a:gd name="connsiteX24" fmla="*/ 604431 w 604431"/>
              <a:gd name="connsiteY24" fmla="*/ 1136469 h 1286727"/>
              <a:gd name="connsiteX25" fmla="*/ 578305 w 604431"/>
              <a:gd name="connsiteY25" fmla="*/ 757646 h 1286727"/>
              <a:gd name="connsiteX26" fmla="*/ 565242 w 604431"/>
              <a:gd name="connsiteY26" fmla="*/ 718457 h 1286727"/>
              <a:gd name="connsiteX27" fmla="*/ 578305 w 604431"/>
              <a:gd name="connsiteY27" fmla="*/ 235131 h 1286727"/>
              <a:gd name="connsiteX28" fmla="*/ 486865 w 604431"/>
              <a:gd name="connsiteY28" fmla="*/ 0 h 1286727"/>
              <a:gd name="connsiteX29" fmla="*/ 460739 w 604431"/>
              <a:gd name="connsiteY29" fmla="*/ 0 h 1286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4431" h="1286727">
                <a:moveTo>
                  <a:pt x="460739" y="0"/>
                </a:moveTo>
                <a:lnTo>
                  <a:pt x="460739" y="0"/>
                </a:lnTo>
                <a:cubicBezTo>
                  <a:pt x="456385" y="39189"/>
                  <a:pt x="457240" y="79313"/>
                  <a:pt x="447677" y="117566"/>
                </a:cubicBezTo>
                <a:cubicBezTo>
                  <a:pt x="443869" y="132797"/>
                  <a:pt x="429340" y="143123"/>
                  <a:pt x="421551" y="156754"/>
                </a:cubicBezTo>
                <a:cubicBezTo>
                  <a:pt x="338365" y="302328"/>
                  <a:pt x="465035" y="100242"/>
                  <a:pt x="356237" y="274320"/>
                </a:cubicBezTo>
                <a:cubicBezTo>
                  <a:pt x="347916" y="287633"/>
                  <a:pt x="340162" y="301448"/>
                  <a:pt x="330111" y="313509"/>
                </a:cubicBezTo>
                <a:cubicBezTo>
                  <a:pt x="298682" y="351224"/>
                  <a:pt x="290264" y="353136"/>
                  <a:pt x="251734" y="378823"/>
                </a:cubicBezTo>
                <a:cubicBezTo>
                  <a:pt x="243025" y="391886"/>
                  <a:pt x="236709" y="406910"/>
                  <a:pt x="225608" y="418011"/>
                </a:cubicBezTo>
                <a:cubicBezTo>
                  <a:pt x="214506" y="429112"/>
                  <a:pt x="196757" y="432322"/>
                  <a:pt x="186419" y="444137"/>
                </a:cubicBezTo>
                <a:cubicBezTo>
                  <a:pt x="165743" y="467767"/>
                  <a:pt x="151585" y="496388"/>
                  <a:pt x="134168" y="522514"/>
                </a:cubicBezTo>
                <a:cubicBezTo>
                  <a:pt x="125459" y="535577"/>
                  <a:pt x="113007" y="546809"/>
                  <a:pt x="108042" y="561703"/>
                </a:cubicBezTo>
                <a:lnTo>
                  <a:pt x="68854" y="679269"/>
                </a:lnTo>
                <a:lnTo>
                  <a:pt x="55791" y="718457"/>
                </a:lnTo>
                <a:cubicBezTo>
                  <a:pt x="51437" y="731520"/>
                  <a:pt x="48886" y="745330"/>
                  <a:pt x="42728" y="757646"/>
                </a:cubicBezTo>
                <a:lnTo>
                  <a:pt x="16602" y="809897"/>
                </a:lnTo>
                <a:cubicBezTo>
                  <a:pt x="1443" y="900852"/>
                  <a:pt x="-11575" y="939366"/>
                  <a:pt x="16602" y="1045029"/>
                </a:cubicBezTo>
                <a:cubicBezTo>
                  <a:pt x="21362" y="1062879"/>
                  <a:pt x="43964" y="1070025"/>
                  <a:pt x="55791" y="1084217"/>
                </a:cubicBezTo>
                <a:cubicBezTo>
                  <a:pt x="80384" y="1113729"/>
                  <a:pt x="84677" y="1141778"/>
                  <a:pt x="121105" y="1162594"/>
                </a:cubicBezTo>
                <a:cubicBezTo>
                  <a:pt x="136693" y="1171501"/>
                  <a:pt x="155940" y="1171303"/>
                  <a:pt x="173357" y="1175657"/>
                </a:cubicBezTo>
                <a:cubicBezTo>
                  <a:pt x="182065" y="1188720"/>
                  <a:pt x="187223" y="1205038"/>
                  <a:pt x="199482" y="1214846"/>
                </a:cubicBezTo>
                <a:cubicBezTo>
                  <a:pt x="210234" y="1223448"/>
                  <a:pt x="226355" y="1221751"/>
                  <a:pt x="238671" y="1227909"/>
                </a:cubicBezTo>
                <a:cubicBezTo>
                  <a:pt x="252713" y="1234930"/>
                  <a:pt x="263817" y="1247013"/>
                  <a:pt x="277859" y="1254034"/>
                </a:cubicBezTo>
                <a:cubicBezTo>
                  <a:pt x="296599" y="1263404"/>
                  <a:pt x="352558" y="1275975"/>
                  <a:pt x="369299" y="1280160"/>
                </a:cubicBezTo>
                <a:cubicBezTo>
                  <a:pt x="434801" y="1275793"/>
                  <a:pt x="563973" y="1319226"/>
                  <a:pt x="591368" y="1227909"/>
                </a:cubicBezTo>
                <a:cubicBezTo>
                  <a:pt x="600215" y="1198418"/>
                  <a:pt x="600077" y="1166949"/>
                  <a:pt x="604431" y="1136469"/>
                </a:cubicBezTo>
                <a:cubicBezTo>
                  <a:pt x="598352" y="990576"/>
                  <a:pt x="610202" y="885233"/>
                  <a:pt x="578305" y="757646"/>
                </a:cubicBezTo>
                <a:cubicBezTo>
                  <a:pt x="574965" y="744288"/>
                  <a:pt x="569596" y="731520"/>
                  <a:pt x="565242" y="718457"/>
                </a:cubicBezTo>
                <a:cubicBezTo>
                  <a:pt x="569596" y="557348"/>
                  <a:pt x="578305" y="396298"/>
                  <a:pt x="578305" y="235131"/>
                </a:cubicBezTo>
                <a:cubicBezTo>
                  <a:pt x="578305" y="188617"/>
                  <a:pt x="608232" y="0"/>
                  <a:pt x="486865" y="0"/>
                </a:cubicBezTo>
                <a:lnTo>
                  <a:pt x="460739" y="0"/>
                </a:ln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Image 11" descr="HLU-logoN-title.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352050" y="585575"/>
            <a:ext cx="3540430" cy="1534388"/>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1287690" y="585575"/>
            <a:ext cx="4057610" cy="1691297"/>
          </a:xfrm>
          <a:prstGeom prst="rect">
            <a:avLst/>
          </a:prstGeom>
        </p:spPr>
      </p:pic>
      <p:sp>
        <p:nvSpPr>
          <p:cNvPr id="10" name="Espace réservé du texte 3">
            <a:extLst>
              <a:ext uri="{FF2B5EF4-FFF2-40B4-BE49-F238E27FC236}">
                <a16:creationId xmlns:a16="http://schemas.microsoft.com/office/drawing/2014/main" id="{4AF0F87E-E465-4329-9EDC-6B5412563EDF}"/>
              </a:ext>
            </a:extLst>
          </p:cNvPr>
          <p:cNvSpPr>
            <a:spLocks noGrp="1"/>
          </p:cNvSpPr>
          <p:nvPr>
            <p:ph type="body" sz="quarter" idx="14"/>
          </p:nvPr>
        </p:nvSpPr>
        <p:spPr>
          <a:xfrm>
            <a:off x="1371600" y="5589240"/>
            <a:ext cx="6480000" cy="576064"/>
          </a:xfrm>
        </p:spPr>
        <p:txBody>
          <a:bodyPr>
            <a:normAutofit/>
          </a:bodyPr>
          <a:lstStyle/>
          <a:p>
            <a:r>
              <a:rPr lang="en-US" dirty="0"/>
              <a:t> February 4</a:t>
            </a:r>
            <a:r>
              <a:rPr lang="en-US" baseline="30000" dirty="0"/>
              <a:t>th</a:t>
            </a:r>
            <a:r>
              <a:rPr lang="en-US" dirty="0"/>
              <a:t>, 2022</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5F927-A3A9-4957-83AB-E26162B47A08}"/>
              </a:ext>
            </a:extLst>
          </p:cNvPr>
          <p:cNvSpPr>
            <a:spLocks noGrp="1"/>
          </p:cNvSpPr>
          <p:nvPr>
            <p:ph type="title"/>
          </p:nvPr>
        </p:nvSpPr>
        <p:spPr/>
        <p:txBody>
          <a:bodyPr/>
          <a:lstStyle/>
          <a:p>
            <a:r>
              <a:rPr lang="en-US" dirty="0"/>
              <a:t>Proposal C</a:t>
            </a:r>
          </a:p>
        </p:txBody>
      </p:sp>
      <p:sp>
        <p:nvSpPr>
          <p:cNvPr id="3" name="Content Placeholder 2">
            <a:extLst>
              <a:ext uri="{FF2B5EF4-FFF2-40B4-BE49-F238E27FC236}">
                <a16:creationId xmlns:a16="http://schemas.microsoft.com/office/drawing/2014/main" id="{9FF00297-51FD-4F31-8828-EF91F5769E53}"/>
              </a:ext>
            </a:extLst>
          </p:cNvPr>
          <p:cNvSpPr>
            <a:spLocks noGrp="1"/>
          </p:cNvSpPr>
          <p:nvPr>
            <p:ph idx="1"/>
          </p:nvPr>
        </p:nvSpPr>
        <p:spPr>
          <a:xfrm>
            <a:off x="612000" y="1219201"/>
            <a:ext cx="7920000" cy="1489720"/>
          </a:xfrm>
        </p:spPr>
        <p:txBody>
          <a:bodyPr/>
          <a:lstStyle/>
          <a:p>
            <a:r>
              <a:rPr lang="en-US" dirty="0"/>
              <a:t>Using anchoring the magnet at both ends.</a:t>
            </a:r>
          </a:p>
          <a:p>
            <a:r>
              <a:rPr lang="en-US" dirty="0"/>
              <a:t>Is it acceptable to hold the magnet at the location envisioned?</a:t>
            </a:r>
          </a:p>
        </p:txBody>
      </p:sp>
      <p:sp>
        <p:nvSpPr>
          <p:cNvPr id="4" name="Slide Number Placeholder 3">
            <a:extLst>
              <a:ext uri="{FF2B5EF4-FFF2-40B4-BE49-F238E27FC236}">
                <a16:creationId xmlns:a16="http://schemas.microsoft.com/office/drawing/2014/main" id="{DF73B376-70E3-4546-9922-D4770F3D38EC}"/>
              </a:ext>
            </a:extLst>
          </p:cNvPr>
          <p:cNvSpPr>
            <a:spLocks noGrp="1"/>
          </p:cNvSpPr>
          <p:nvPr>
            <p:ph type="sldNum" sz="quarter" idx="12"/>
          </p:nvPr>
        </p:nvSpPr>
        <p:spPr/>
        <p:txBody>
          <a:bodyPr/>
          <a:lstStyle/>
          <a:p>
            <a:fld id="{BFDCA1C4-9514-7B4F-976F-D92F7E296653}" type="slidenum">
              <a:rPr lang="fr-FR" smtClean="0"/>
              <a:pPr/>
              <a:t>10</a:t>
            </a:fld>
            <a:endParaRPr lang="fr-FR" dirty="0"/>
          </a:p>
        </p:txBody>
      </p:sp>
      <p:sp>
        <p:nvSpPr>
          <p:cNvPr id="5" name="Footer Placeholder 4">
            <a:extLst>
              <a:ext uri="{FF2B5EF4-FFF2-40B4-BE49-F238E27FC236}">
                <a16:creationId xmlns:a16="http://schemas.microsoft.com/office/drawing/2014/main" id="{A8B6B9C1-3473-400C-8371-6688F7AE88C0}"/>
              </a:ext>
            </a:extLst>
          </p:cNvPr>
          <p:cNvSpPr>
            <a:spLocks noGrp="1"/>
          </p:cNvSpPr>
          <p:nvPr>
            <p:ph type="ftr" sz="quarter" idx="3"/>
          </p:nvPr>
        </p:nvSpPr>
        <p:spPr/>
        <p:txBody>
          <a:bodyPr/>
          <a:lstStyle/>
          <a:p>
            <a:r>
              <a:rPr lang="en-US"/>
              <a:t>Fix point proposal, February 4th, 2022</a:t>
            </a:r>
            <a:endParaRPr lang="en-GB" dirty="0"/>
          </a:p>
        </p:txBody>
      </p:sp>
      <p:pic>
        <p:nvPicPr>
          <p:cNvPr id="6" name="Picture 5">
            <a:extLst>
              <a:ext uri="{FF2B5EF4-FFF2-40B4-BE49-F238E27FC236}">
                <a16:creationId xmlns:a16="http://schemas.microsoft.com/office/drawing/2014/main" id="{4568D21D-66EA-4274-980D-1484DF17B6E7}"/>
              </a:ext>
            </a:extLst>
          </p:cNvPr>
          <p:cNvPicPr>
            <a:picLocks noChangeAspect="1"/>
          </p:cNvPicPr>
          <p:nvPr/>
        </p:nvPicPr>
        <p:blipFill>
          <a:blip r:embed="rId2"/>
          <a:stretch>
            <a:fillRect/>
          </a:stretch>
        </p:blipFill>
        <p:spPr>
          <a:xfrm>
            <a:off x="625070" y="2636912"/>
            <a:ext cx="4848593" cy="3536030"/>
          </a:xfrm>
          <a:prstGeom prst="rect">
            <a:avLst/>
          </a:prstGeom>
        </p:spPr>
      </p:pic>
      <p:sp>
        <p:nvSpPr>
          <p:cNvPr id="7" name="TextBox 6">
            <a:extLst>
              <a:ext uri="{FF2B5EF4-FFF2-40B4-BE49-F238E27FC236}">
                <a16:creationId xmlns:a16="http://schemas.microsoft.com/office/drawing/2014/main" id="{03AAD3D6-FEF9-44D3-BE80-B625B330DEE4}"/>
              </a:ext>
            </a:extLst>
          </p:cNvPr>
          <p:cNvSpPr txBox="1"/>
          <p:nvPr/>
        </p:nvSpPr>
        <p:spPr>
          <a:xfrm>
            <a:off x="5794936" y="3003315"/>
            <a:ext cx="3250664" cy="2031325"/>
          </a:xfrm>
          <a:prstGeom prst="rect">
            <a:avLst/>
          </a:prstGeom>
          <a:noFill/>
        </p:spPr>
        <p:txBody>
          <a:bodyPr wrap="square" rtlCol="0">
            <a:spAutoFit/>
          </a:bodyPr>
          <a:lstStyle/>
          <a:p>
            <a:r>
              <a:rPr lang="en-US" dirty="0"/>
              <a:t>The stopper is welded to the SS shell</a:t>
            </a:r>
          </a:p>
          <a:p>
            <a:r>
              <a:rPr lang="en-US" dirty="0"/>
              <a:t>Preloaded with Belleville washers to spring load the magnet when it is cold to allow some amount of variation due to shrinkage</a:t>
            </a:r>
          </a:p>
        </p:txBody>
      </p:sp>
    </p:spTree>
    <p:extLst>
      <p:ext uri="{BB962C8B-B14F-4D97-AF65-F5344CB8AC3E}">
        <p14:creationId xmlns:p14="http://schemas.microsoft.com/office/powerpoint/2010/main" val="2516435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0B7ED32-8436-744C-A94C-60DB42A10B5C}"/>
              </a:ext>
            </a:extLst>
          </p:cNvPr>
          <p:cNvSpPr>
            <a:spLocks noGrp="1"/>
          </p:cNvSpPr>
          <p:nvPr>
            <p:ph type="sldNum" sz="quarter" idx="12"/>
          </p:nvPr>
        </p:nvSpPr>
        <p:spPr/>
        <p:txBody>
          <a:bodyPr/>
          <a:lstStyle/>
          <a:p>
            <a:fld id="{BFDCA1C4-9514-7B4F-976F-D92F7E296653}" type="slidenum">
              <a:rPr lang="fr-FR" smtClean="0"/>
              <a:pPr/>
              <a:t>2</a:t>
            </a:fld>
            <a:endParaRPr lang="fr-FR" dirty="0"/>
          </a:p>
        </p:txBody>
      </p:sp>
      <p:sp>
        <p:nvSpPr>
          <p:cNvPr id="14" name="Footer Placeholder 4">
            <a:extLst>
              <a:ext uri="{FF2B5EF4-FFF2-40B4-BE49-F238E27FC236}">
                <a16:creationId xmlns:a16="http://schemas.microsoft.com/office/drawing/2014/main" id="{2DC2FC32-56A3-B343-AFFB-84D3384CFC41}"/>
              </a:ext>
            </a:extLst>
          </p:cNvPr>
          <p:cNvSpPr>
            <a:spLocks noGrp="1"/>
          </p:cNvSpPr>
          <p:nvPr>
            <p:ph type="ftr" sz="quarter" idx="3"/>
          </p:nvPr>
        </p:nvSpPr>
        <p:spPr>
          <a:xfrm>
            <a:off x="1981200" y="6356350"/>
            <a:ext cx="6550800" cy="360000"/>
          </a:xfrm>
        </p:spPr>
        <p:txBody>
          <a:bodyPr/>
          <a:lstStyle/>
          <a:p>
            <a:r>
              <a:rPr lang="en-US"/>
              <a:t>Fix point proposal, February 4th, 2022</a:t>
            </a:r>
            <a:endParaRPr lang="en-GB" dirty="0"/>
          </a:p>
        </p:txBody>
      </p:sp>
      <p:sp>
        <p:nvSpPr>
          <p:cNvPr id="11" name="Title 1">
            <a:extLst>
              <a:ext uri="{FF2B5EF4-FFF2-40B4-BE49-F238E27FC236}">
                <a16:creationId xmlns:a16="http://schemas.microsoft.com/office/drawing/2014/main" id="{89208325-8D82-41AD-A17B-5414B3499E79}"/>
              </a:ext>
            </a:extLst>
          </p:cNvPr>
          <p:cNvSpPr>
            <a:spLocks noGrp="1"/>
          </p:cNvSpPr>
          <p:nvPr>
            <p:ph type="title"/>
          </p:nvPr>
        </p:nvSpPr>
        <p:spPr>
          <a:xfrm>
            <a:off x="827584" y="25860"/>
            <a:ext cx="7920000" cy="781809"/>
          </a:xfrm>
        </p:spPr>
        <p:txBody>
          <a:bodyPr/>
          <a:lstStyle/>
          <a:p>
            <a:r>
              <a:rPr lang="en-GB" dirty="0"/>
              <a:t>Cold Mass Design Requirements</a:t>
            </a:r>
            <a:endParaRPr lang="en-US" dirty="0"/>
          </a:p>
        </p:txBody>
      </p:sp>
      <p:sp>
        <p:nvSpPr>
          <p:cNvPr id="12" name="Slide Number Placeholder 3">
            <a:extLst>
              <a:ext uri="{FF2B5EF4-FFF2-40B4-BE49-F238E27FC236}">
                <a16:creationId xmlns:a16="http://schemas.microsoft.com/office/drawing/2014/main" id="{12DD2C3A-5937-43C6-802D-FB5041C1BACA}"/>
              </a:ext>
            </a:extLst>
          </p:cNvPr>
          <p:cNvSpPr txBox="1">
            <a:spLocks/>
          </p:cNvSpPr>
          <p:nvPr/>
        </p:nvSpPr>
        <p:spPr>
          <a:xfrm>
            <a:off x="8686800" y="6356350"/>
            <a:ext cx="360000" cy="360000"/>
          </a:xfrm>
          <a:prstGeom prst="rect">
            <a:avLst/>
          </a:prstGeom>
        </p:spPr>
        <p:txBody>
          <a:bodyPr vert="horz" lIns="0" tIns="0" rIns="0" bIns="0" rtlCol="0" anchor="b"/>
          <a:lstStyle>
            <a:defPPr>
              <a:defRPr lang="fr-FR"/>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FDCA1C4-9514-7B4F-976F-D92F7E296653}" type="slidenum">
              <a:rPr lang="fr-FR" smtClean="0"/>
              <a:pPr/>
              <a:t>2</a:t>
            </a:fld>
            <a:endParaRPr lang="fr-FR" dirty="0"/>
          </a:p>
        </p:txBody>
      </p:sp>
      <p:sp>
        <p:nvSpPr>
          <p:cNvPr id="15" name="Content Placeholder 2">
            <a:extLst>
              <a:ext uri="{FF2B5EF4-FFF2-40B4-BE49-F238E27FC236}">
                <a16:creationId xmlns:a16="http://schemas.microsoft.com/office/drawing/2014/main" id="{3FBA3B7C-026C-4DBE-A597-2A732C09468E}"/>
              </a:ext>
            </a:extLst>
          </p:cNvPr>
          <p:cNvSpPr txBox="1">
            <a:spLocks/>
          </p:cNvSpPr>
          <p:nvPr/>
        </p:nvSpPr>
        <p:spPr>
          <a:xfrm>
            <a:off x="179732" y="807669"/>
            <a:ext cx="7920000" cy="5548682"/>
          </a:xfrm>
          <a:prstGeom prst="rect">
            <a:avLst/>
          </a:prstGeom>
        </p:spPr>
        <p:txBody>
          <a:bodyPr vert="horz" lIns="0" tIns="0" rIns="0" bIns="0" rtlCol="0">
            <a:normAutofit lnSpcReduction="10000"/>
          </a:bodyPr>
          <a:lst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b="1" dirty="0"/>
              <a:t>Cold Mass design has been developed for CD3 (after this it is not expected to change)</a:t>
            </a:r>
          </a:p>
          <a:p>
            <a:r>
              <a:rPr lang="en-US" sz="2000" b="1" dirty="0"/>
              <a:t>Cold Mass design requirement has changed</a:t>
            </a:r>
          </a:p>
          <a:p>
            <a:pPr lvl="1"/>
            <a:r>
              <a:rPr lang="en-US" sz="1600" dirty="0"/>
              <a:t>Based on CERN’s experience with MQXFB magnet quench performance a new study was launched to revisit the SS shell welding since it caused additional pre-stress influence on the magnet structural integrity during cool down and warm up</a:t>
            </a:r>
            <a:endParaRPr lang="en-US" sz="2000" dirty="0"/>
          </a:p>
          <a:p>
            <a:r>
              <a:rPr lang="en-US" sz="2000" b="1" dirty="0"/>
              <a:t>Old requirement</a:t>
            </a:r>
            <a:r>
              <a:rPr lang="en-US" sz="2000" dirty="0"/>
              <a:t>:</a:t>
            </a:r>
          </a:p>
          <a:p>
            <a:pPr lvl="1"/>
            <a:r>
              <a:rPr lang="en-US" sz="1800" dirty="0"/>
              <a:t>The interference between magnet and cold mass shell shall be kept under control and the coil pre-load increase shall not exceed </a:t>
            </a:r>
            <a:r>
              <a:rPr lang="en-US" sz="1800" b="1" dirty="0"/>
              <a:t>15 MPa </a:t>
            </a:r>
            <a:r>
              <a:rPr lang="en-US" sz="1800" dirty="0"/>
              <a:t>at room temperature</a:t>
            </a:r>
          </a:p>
          <a:p>
            <a:r>
              <a:rPr lang="en-US" sz="2000" b="1" dirty="0"/>
              <a:t>New requirement</a:t>
            </a:r>
            <a:r>
              <a:rPr lang="en-US" sz="2000" dirty="0"/>
              <a:t>:</a:t>
            </a:r>
          </a:p>
          <a:p>
            <a:pPr lvl="1"/>
            <a:r>
              <a:rPr lang="en-US" sz="1800" dirty="0"/>
              <a:t>The circumferential average interference after welding between the SS shell inner surface and magnet outer surface along each magnet length must be </a:t>
            </a:r>
            <a:r>
              <a:rPr lang="en-US" sz="1800" b="1" dirty="0"/>
              <a:t>≥ - 0.2 mm</a:t>
            </a:r>
            <a:r>
              <a:rPr lang="en-US" sz="1800" dirty="0"/>
              <a:t>, resulting in average coil pre-load increase ≤ </a:t>
            </a:r>
            <a:r>
              <a:rPr lang="en-US" sz="1800" b="1" dirty="0"/>
              <a:t>3.2 MPa </a:t>
            </a:r>
            <a:r>
              <a:rPr lang="en-US" sz="1800" dirty="0"/>
              <a:t>at room temperature</a:t>
            </a:r>
          </a:p>
          <a:p>
            <a:pPr lvl="1"/>
            <a:r>
              <a:rPr lang="en-US" sz="1800" dirty="0">
                <a:effectLst/>
                <a:latin typeface="Times New Roman" panose="02020603050405020304" pitchFamily="18" charset="0"/>
                <a:ea typeface="Times New Roman" panose="02020603050405020304" pitchFamily="18" charset="0"/>
              </a:rPr>
              <a:t>In short spots, for possible local repair, the local </a:t>
            </a:r>
            <a:r>
              <a:rPr lang="en-US" sz="1800" b="1" dirty="0" err="1">
                <a:effectLst/>
                <a:latin typeface="Times New Roman" panose="02020603050405020304" pitchFamily="18" charset="0"/>
                <a:ea typeface="Times New Roman" panose="02020603050405020304" pitchFamily="18" charset="0"/>
              </a:rPr>
              <a:t>Delta_C</a:t>
            </a:r>
            <a:r>
              <a:rPr lang="en-US" sz="1800" b="1" dirty="0">
                <a:effectLst/>
                <a:latin typeface="Times New Roman" panose="02020603050405020304" pitchFamily="18" charset="0"/>
                <a:ea typeface="Times New Roman" panose="02020603050405020304" pitchFamily="18" charset="0"/>
              </a:rPr>
              <a:t> must be ≥ - 0.5 mm</a:t>
            </a:r>
            <a:r>
              <a:rPr lang="en-US" sz="1800" dirty="0">
                <a:effectLst/>
                <a:latin typeface="Times New Roman" panose="02020603050405020304" pitchFamily="18" charset="0"/>
                <a:ea typeface="Times New Roman" panose="02020603050405020304" pitchFamily="18" charset="0"/>
              </a:rPr>
              <a:t>, and the average along magnet length must meet the previous specification. </a:t>
            </a:r>
            <a:endParaRPr lang="en-US" sz="1800" dirty="0"/>
          </a:p>
          <a:p>
            <a:pPr lvl="1"/>
            <a:endParaRPr lang="en-US" sz="2000" dirty="0"/>
          </a:p>
          <a:p>
            <a:endParaRPr lang="en-US" dirty="0"/>
          </a:p>
          <a:p>
            <a:pPr marL="0" indent="0">
              <a:buNone/>
            </a:pPr>
            <a:endParaRPr lang="en-US" sz="2600" dirty="0"/>
          </a:p>
          <a:p>
            <a:pPr marL="457200" lvl="1" indent="0">
              <a:buNone/>
            </a:pPr>
            <a:endParaRPr lang="en-US" sz="2600" dirty="0"/>
          </a:p>
          <a:p>
            <a:endParaRPr lang="en-US" dirty="0"/>
          </a:p>
        </p:txBody>
      </p:sp>
    </p:spTree>
    <p:extLst>
      <p:ext uri="{BB962C8B-B14F-4D97-AF65-F5344CB8AC3E}">
        <p14:creationId xmlns:p14="http://schemas.microsoft.com/office/powerpoint/2010/main" val="4074882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0B7ED32-8436-744C-A94C-60DB42A10B5C}"/>
              </a:ext>
            </a:extLst>
          </p:cNvPr>
          <p:cNvSpPr>
            <a:spLocks noGrp="1"/>
          </p:cNvSpPr>
          <p:nvPr>
            <p:ph type="sldNum" sz="quarter" idx="12"/>
          </p:nvPr>
        </p:nvSpPr>
        <p:spPr/>
        <p:txBody>
          <a:bodyPr/>
          <a:lstStyle/>
          <a:p>
            <a:fld id="{BFDCA1C4-9514-7B4F-976F-D92F7E296653}" type="slidenum">
              <a:rPr lang="fr-FR" smtClean="0"/>
              <a:pPr/>
              <a:t>3</a:t>
            </a:fld>
            <a:endParaRPr lang="fr-FR" dirty="0"/>
          </a:p>
        </p:txBody>
      </p:sp>
      <p:sp>
        <p:nvSpPr>
          <p:cNvPr id="14" name="Footer Placeholder 4">
            <a:extLst>
              <a:ext uri="{FF2B5EF4-FFF2-40B4-BE49-F238E27FC236}">
                <a16:creationId xmlns:a16="http://schemas.microsoft.com/office/drawing/2014/main" id="{2DC2FC32-56A3-B343-AFFB-84D3384CFC41}"/>
              </a:ext>
            </a:extLst>
          </p:cNvPr>
          <p:cNvSpPr>
            <a:spLocks noGrp="1"/>
          </p:cNvSpPr>
          <p:nvPr>
            <p:ph type="ftr" sz="quarter" idx="3"/>
          </p:nvPr>
        </p:nvSpPr>
        <p:spPr>
          <a:xfrm>
            <a:off x="1981200" y="6356350"/>
            <a:ext cx="6550800" cy="360000"/>
          </a:xfrm>
        </p:spPr>
        <p:txBody>
          <a:bodyPr/>
          <a:lstStyle/>
          <a:p>
            <a:r>
              <a:rPr lang="en-US"/>
              <a:t>Fix point proposal, February 4th, 2022</a:t>
            </a:r>
            <a:endParaRPr lang="en-GB" dirty="0"/>
          </a:p>
        </p:txBody>
      </p:sp>
      <p:sp>
        <p:nvSpPr>
          <p:cNvPr id="6" name="Title 1">
            <a:extLst>
              <a:ext uri="{FF2B5EF4-FFF2-40B4-BE49-F238E27FC236}">
                <a16:creationId xmlns:a16="http://schemas.microsoft.com/office/drawing/2014/main" id="{50939C3C-BA10-4C02-B7DF-7D1FBCC4E6F0}"/>
              </a:ext>
            </a:extLst>
          </p:cNvPr>
          <p:cNvSpPr>
            <a:spLocks noGrp="1"/>
          </p:cNvSpPr>
          <p:nvPr>
            <p:ph type="title"/>
          </p:nvPr>
        </p:nvSpPr>
        <p:spPr>
          <a:xfrm>
            <a:off x="922144" y="-20159"/>
            <a:ext cx="7920000" cy="594828"/>
          </a:xfrm>
        </p:spPr>
        <p:txBody>
          <a:bodyPr/>
          <a:lstStyle/>
          <a:p>
            <a:r>
              <a:rPr lang="en-GB" dirty="0"/>
              <a:t>302.4.02 Cold Mass Design Change</a:t>
            </a:r>
            <a:endParaRPr lang="en-US" dirty="0"/>
          </a:p>
        </p:txBody>
      </p:sp>
      <p:sp>
        <p:nvSpPr>
          <p:cNvPr id="3" name="Content Placeholder 2">
            <a:extLst>
              <a:ext uri="{FF2B5EF4-FFF2-40B4-BE49-F238E27FC236}">
                <a16:creationId xmlns:a16="http://schemas.microsoft.com/office/drawing/2014/main" id="{F4718F8C-48B5-4F5F-BBEF-73431F60AD7A}"/>
              </a:ext>
            </a:extLst>
          </p:cNvPr>
          <p:cNvSpPr>
            <a:spLocks noGrp="1"/>
          </p:cNvSpPr>
          <p:nvPr>
            <p:ph idx="1"/>
          </p:nvPr>
        </p:nvSpPr>
        <p:spPr>
          <a:xfrm>
            <a:off x="476227" y="468204"/>
            <a:ext cx="4963968" cy="5697100"/>
          </a:xfrm>
        </p:spPr>
        <p:txBody>
          <a:bodyPr>
            <a:normAutofit/>
          </a:bodyPr>
          <a:lstStyle/>
          <a:p>
            <a:r>
              <a:rPr lang="en-US" sz="2000" b="1" dirty="0"/>
              <a:t>Cold Mass design change</a:t>
            </a:r>
          </a:p>
          <a:p>
            <a:pPr lvl="1"/>
            <a:r>
              <a:rPr lang="en-US" sz="1800" dirty="0"/>
              <a:t>SS shell has minimal (as low as zero) interference with the magnet</a:t>
            </a:r>
          </a:p>
          <a:p>
            <a:pPr lvl="1"/>
            <a:r>
              <a:rPr lang="en-US" sz="1800" dirty="0"/>
              <a:t>The new requirement made it necessary changing the way how the magnet is supported by the SS shell to withstand shipping loads</a:t>
            </a:r>
          </a:p>
          <a:p>
            <a:pPr lvl="2"/>
            <a:r>
              <a:rPr lang="en-US" sz="1400" dirty="0"/>
              <a:t>SS friction was the primary support</a:t>
            </a:r>
          </a:p>
          <a:p>
            <a:pPr lvl="2"/>
            <a:r>
              <a:rPr lang="en-US" sz="1400" dirty="0"/>
              <a:t>Tack blocks are the new support</a:t>
            </a:r>
          </a:p>
          <a:p>
            <a:pPr lvl="1"/>
            <a:r>
              <a:rPr lang="en-US" sz="1800" dirty="0"/>
              <a:t>New design change has been reviewed and accepted internally within AUP</a:t>
            </a:r>
          </a:p>
          <a:p>
            <a:pPr lvl="1"/>
            <a:r>
              <a:rPr lang="en-US" sz="1800" dirty="0"/>
              <a:t>2.2 g load equivalent to 152 </a:t>
            </a:r>
            <a:r>
              <a:rPr lang="en-US" sz="1800" dirty="0" err="1"/>
              <a:t>kN</a:t>
            </a:r>
            <a:r>
              <a:rPr lang="en-US" sz="1800" dirty="0"/>
              <a:t> force to withstand</a:t>
            </a:r>
          </a:p>
          <a:p>
            <a:pPr lvl="2"/>
            <a:r>
              <a:rPr lang="en-US" sz="1400" dirty="0"/>
              <a:t>4 Bolts are good up to 32 </a:t>
            </a:r>
            <a:r>
              <a:rPr lang="en-US" sz="1400" dirty="0" err="1"/>
              <a:t>kN</a:t>
            </a:r>
            <a:endParaRPr lang="en-US" sz="1400" dirty="0"/>
          </a:p>
          <a:p>
            <a:pPr lvl="2"/>
            <a:r>
              <a:rPr lang="en-US" sz="1400" dirty="0"/>
              <a:t>Two tack block welds are good to 78 </a:t>
            </a:r>
            <a:r>
              <a:rPr lang="en-US" sz="1400" dirty="0" err="1"/>
              <a:t>kN</a:t>
            </a:r>
            <a:r>
              <a:rPr lang="en-US" sz="1400" dirty="0"/>
              <a:t> (tack blocks are touching the aluminum shell so only the weld is the concern)</a:t>
            </a:r>
          </a:p>
          <a:p>
            <a:pPr lvl="2"/>
            <a:r>
              <a:rPr lang="en-US" sz="1400" dirty="0"/>
              <a:t>Planned to be used: </a:t>
            </a:r>
          </a:p>
          <a:p>
            <a:pPr lvl="3"/>
            <a:r>
              <a:rPr lang="en-US" sz="1200" dirty="0"/>
              <a:t>Two tack block with four bolts 32 </a:t>
            </a:r>
            <a:r>
              <a:rPr lang="en-US" sz="1200" dirty="0" err="1"/>
              <a:t>kN</a:t>
            </a:r>
            <a:endParaRPr lang="en-US" sz="1200" dirty="0"/>
          </a:p>
          <a:p>
            <a:pPr lvl="3"/>
            <a:r>
              <a:rPr lang="en-US" sz="1200" dirty="0"/>
              <a:t>6 welded tack blocks  234 </a:t>
            </a:r>
            <a:r>
              <a:rPr lang="en-US" sz="1200" dirty="0" err="1"/>
              <a:t>kN</a:t>
            </a:r>
            <a:endParaRPr lang="en-US" sz="1200" dirty="0"/>
          </a:p>
          <a:p>
            <a:pPr lvl="3"/>
            <a:r>
              <a:rPr lang="en-US" sz="1200" dirty="0"/>
              <a:t>Total 266 </a:t>
            </a:r>
            <a:r>
              <a:rPr lang="en-US" sz="1200" dirty="0" err="1"/>
              <a:t>kN</a:t>
            </a:r>
            <a:endParaRPr lang="en-US" sz="1200" dirty="0"/>
          </a:p>
        </p:txBody>
      </p:sp>
      <p:pic>
        <p:nvPicPr>
          <p:cNvPr id="7" name="Picture 6">
            <a:extLst>
              <a:ext uri="{FF2B5EF4-FFF2-40B4-BE49-F238E27FC236}">
                <a16:creationId xmlns:a16="http://schemas.microsoft.com/office/drawing/2014/main" id="{028A74B0-E8D7-40D4-ABAF-35347EDCF5F8}"/>
              </a:ext>
            </a:extLst>
          </p:cNvPr>
          <p:cNvPicPr>
            <a:picLocks noChangeAspect="1"/>
          </p:cNvPicPr>
          <p:nvPr/>
        </p:nvPicPr>
        <p:blipFill>
          <a:blip r:embed="rId2"/>
          <a:stretch>
            <a:fillRect/>
          </a:stretch>
        </p:blipFill>
        <p:spPr>
          <a:xfrm>
            <a:off x="6012160" y="1830352"/>
            <a:ext cx="3131840" cy="1412194"/>
          </a:xfrm>
          <a:prstGeom prst="rect">
            <a:avLst/>
          </a:prstGeom>
        </p:spPr>
      </p:pic>
      <p:pic>
        <p:nvPicPr>
          <p:cNvPr id="8" name="Picture 7">
            <a:extLst>
              <a:ext uri="{FF2B5EF4-FFF2-40B4-BE49-F238E27FC236}">
                <a16:creationId xmlns:a16="http://schemas.microsoft.com/office/drawing/2014/main" id="{EBC5A44B-A922-438E-857F-56A8BD1F0742}"/>
              </a:ext>
            </a:extLst>
          </p:cNvPr>
          <p:cNvPicPr>
            <a:picLocks noChangeAspect="1"/>
          </p:cNvPicPr>
          <p:nvPr/>
        </p:nvPicPr>
        <p:blipFill>
          <a:blip r:embed="rId3"/>
          <a:stretch>
            <a:fillRect/>
          </a:stretch>
        </p:blipFill>
        <p:spPr>
          <a:xfrm>
            <a:off x="6432251" y="807668"/>
            <a:ext cx="2235522" cy="1029571"/>
          </a:xfrm>
          <a:prstGeom prst="rect">
            <a:avLst/>
          </a:prstGeom>
        </p:spPr>
      </p:pic>
      <p:pic>
        <p:nvPicPr>
          <p:cNvPr id="9" name="Picture 8">
            <a:extLst>
              <a:ext uri="{FF2B5EF4-FFF2-40B4-BE49-F238E27FC236}">
                <a16:creationId xmlns:a16="http://schemas.microsoft.com/office/drawing/2014/main" id="{D8CE9957-86B5-47EB-9A7B-033147112009}"/>
              </a:ext>
            </a:extLst>
          </p:cNvPr>
          <p:cNvPicPr>
            <a:picLocks noChangeAspect="1"/>
          </p:cNvPicPr>
          <p:nvPr/>
        </p:nvPicPr>
        <p:blipFill>
          <a:blip r:embed="rId4"/>
          <a:stretch>
            <a:fillRect/>
          </a:stretch>
        </p:blipFill>
        <p:spPr>
          <a:xfrm rot="791520">
            <a:off x="5747732" y="3603314"/>
            <a:ext cx="3301667" cy="1210832"/>
          </a:xfrm>
          <a:prstGeom prst="rect">
            <a:avLst/>
          </a:prstGeom>
        </p:spPr>
      </p:pic>
      <p:sp>
        <p:nvSpPr>
          <p:cNvPr id="10" name="TextBox 9">
            <a:extLst>
              <a:ext uri="{FF2B5EF4-FFF2-40B4-BE49-F238E27FC236}">
                <a16:creationId xmlns:a16="http://schemas.microsoft.com/office/drawing/2014/main" id="{A9FED84F-5ABE-465E-8208-598ECD33C87A}"/>
              </a:ext>
            </a:extLst>
          </p:cNvPr>
          <p:cNvSpPr txBox="1"/>
          <p:nvPr/>
        </p:nvSpPr>
        <p:spPr>
          <a:xfrm>
            <a:off x="5540286" y="4782024"/>
            <a:ext cx="3603714" cy="1754326"/>
          </a:xfrm>
          <a:prstGeom prst="rect">
            <a:avLst/>
          </a:prstGeom>
          <a:noFill/>
        </p:spPr>
        <p:txBody>
          <a:bodyPr wrap="square" rtlCol="0">
            <a:spAutoFit/>
          </a:bodyPr>
          <a:lstStyle/>
          <a:p>
            <a:r>
              <a:rPr lang="en-US" sz="1800" b="1" dirty="0">
                <a:solidFill>
                  <a:srgbClr val="5F5F5F"/>
                </a:solidFill>
                <a:ea typeface="Calibri" panose="020F0502020204030204" pitchFamily="34" charset="0"/>
              </a:rPr>
              <a:t>Sliding tack blocks if positioned in the middle of the slot will not provide any additional support. </a:t>
            </a:r>
          </a:p>
          <a:p>
            <a:r>
              <a:rPr lang="en-US" b="1" dirty="0">
                <a:solidFill>
                  <a:srgbClr val="5F5F5F"/>
                </a:solidFill>
              </a:rPr>
              <a:t>Tack blocks are offset to withstand shipping forces. </a:t>
            </a:r>
          </a:p>
        </p:txBody>
      </p:sp>
    </p:spTree>
    <p:extLst>
      <p:ext uri="{BB962C8B-B14F-4D97-AF65-F5344CB8AC3E}">
        <p14:creationId xmlns:p14="http://schemas.microsoft.com/office/powerpoint/2010/main" val="40020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E2AF2-2B0B-4FC6-BD47-A476DEE24B34}"/>
              </a:ext>
            </a:extLst>
          </p:cNvPr>
          <p:cNvSpPr>
            <a:spLocks noGrp="1"/>
          </p:cNvSpPr>
          <p:nvPr>
            <p:ph type="title"/>
          </p:nvPr>
        </p:nvSpPr>
        <p:spPr/>
        <p:txBody>
          <a:bodyPr/>
          <a:lstStyle/>
          <a:p>
            <a:r>
              <a:rPr lang="en-US" dirty="0"/>
              <a:t>New Requirement </a:t>
            </a:r>
          </a:p>
        </p:txBody>
      </p:sp>
      <p:sp>
        <p:nvSpPr>
          <p:cNvPr id="3" name="Content Placeholder 2">
            <a:extLst>
              <a:ext uri="{FF2B5EF4-FFF2-40B4-BE49-F238E27FC236}">
                <a16:creationId xmlns:a16="http://schemas.microsoft.com/office/drawing/2014/main" id="{D48152D0-92ED-41FC-BA23-C91036A50719}"/>
              </a:ext>
            </a:extLst>
          </p:cNvPr>
          <p:cNvSpPr>
            <a:spLocks noGrp="1"/>
          </p:cNvSpPr>
          <p:nvPr>
            <p:ph idx="1"/>
          </p:nvPr>
        </p:nvSpPr>
        <p:spPr>
          <a:xfrm>
            <a:off x="612000" y="1052736"/>
            <a:ext cx="7920000" cy="5073427"/>
          </a:xfrm>
        </p:spPr>
        <p:txBody>
          <a:bodyPr>
            <a:normAutofit/>
          </a:bodyPr>
          <a:lstStyle/>
          <a:p>
            <a:r>
              <a:rPr lang="en-US" dirty="0"/>
              <a:t> 5 bar pressure wave (longitudinal pressure differential between the lead end and return end of the magnet)</a:t>
            </a:r>
          </a:p>
          <a:p>
            <a:r>
              <a:rPr lang="en-US" dirty="0"/>
              <a:t>Current design is not appropriate at cold since the tack blocks will move away from the Al shells. The center tack blocks are not sufficient: </a:t>
            </a:r>
          </a:p>
          <a:p>
            <a:pPr lvl="2"/>
            <a:r>
              <a:rPr lang="en-US" dirty="0"/>
              <a:t>5 bar is ~123 </a:t>
            </a:r>
            <a:r>
              <a:rPr lang="en-US" dirty="0" err="1"/>
              <a:t>kN</a:t>
            </a:r>
            <a:endParaRPr lang="en-US" dirty="0"/>
          </a:p>
          <a:p>
            <a:pPr lvl="2"/>
            <a:r>
              <a:rPr lang="en-US" dirty="0"/>
              <a:t>4 Screws can hold 32 </a:t>
            </a:r>
            <a:r>
              <a:rPr lang="en-US" dirty="0" err="1"/>
              <a:t>kN</a:t>
            </a:r>
            <a:endParaRPr lang="en-US" dirty="0"/>
          </a:p>
          <a:p>
            <a:pPr lvl="2"/>
            <a:r>
              <a:rPr lang="en-US" dirty="0"/>
              <a:t>Two tack block welds 78 </a:t>
            </a:r>
            <a:r>
              <a:rPr lang="en-US" dirty="0" err="1"/>
              <a:t>kN</a:t>
            </a:r>
            <a:r>
              <a:rPr lang="en-US" dirty="0"/>
              <a:t> (conservative value 80% of the ASME code value – FESHM requirement) </a:t>
            </a:r>
          </a:p>
          <a:p>
            <a:pPr lvl="2"/>
            <a:r>
              <a:rPr lang="en-US" dirty="0"/>
              <a:t>Frictional force 42 </a:t>
            </a:r>
            <a:r>
              <a:rPr lang="en-US" dirty="0" err="1"/>
              <a:t>kN</a:t>
            </a:r>
            <a:endParaRPr lang="en-US" dirty="0"/>
          </a:p>
          <a:p>
            <a:pPr marL="457200" lvl="1" indent="0">
              <a:buNone/>
            </a:pPr>
            <a:r>
              <a:rPr lang="en-US" dirty="0"/>
              <a:t>    </a:t>
            </a:r>
          </a:p>
        </p:txBody>
      </p:sp>
      <p:sp>
        <p:nvSpPr>
          <p:cNvPr id="4" name="Slide Number Placeholder 3">
            <a:extLst>
              <a:ext uri="{FF2B5EF4-FFF2-40B4-BE49-F238E27FC236}">
                <a16:creationId xmlns:a16="http://schemas.microsoft.com/office/drawing/2014/main" id="{FF7FD9CB-AFE4-4B41-BAA6-768F30CBE015}"/>
              </a:ext>
            </a:extLst>
          </p:cNvPr>
          <p:cNvSpPr>
            <a:spLocks noGrp="1"/>
          </p:cNvSpPr>
          <p:nvPr>
            <p:ph type="sldNum" sz="quarter" idx="12"/>
          </p:nvPr>
        </p:nvSpPr>
        <p:spPr/>
        <p:txBody>
          <a:bodyPr/>
          <a:lstStyle/>
          <a:p>
            <a:fld id="{BFDCA1C4-9514-7B4F-976F-D92F7E296653}" type="slidenum">
              <a:rPr lang="fr-FR" smtClean="0"/>
              <a:pPr/>
              <a:t>4</a:t>
            </a:fld>
            <a:endParaRPr lang="fr-FR" dirty="0"/>
          </a:p>
        </p:txBody>
      </p:sp>
      <p:sp>
        <p:nvSpPr>
          <p:cNvPr id="5" name="Footer Placeholder 4">
            <a:extLst>
              <a:ext uri="{FF2B5EF4-FFF2-40B4-BE49-F238E27FC236}">
                <a16:creationId xmlns:a16="http://schemas.microsoft.com/office/drawing/2014/main" id="{CF1743DF-0B0D-4CF8-8493-5289881FFC05}"/>
              </a:ext>
            </a:extLst>
          </p:cNvPr>
          <p:cNvSpPr>
            <a:spLocks noGrp="1"/>
          </p:cNvSpPr>
          <p:nvPr>
            <p:ph type="ftr" sz="quarter" idx="3"/>
          </p:nvPr>
        </p:nvSpPr>
        <p:spPr/>
        <p:txBody>
          <a:bodyPr/>
          <a:lstStyle/>
          <a:p>
            <a:r>
              <a:rPr lang="en-US"/>
              <a:t>Fix point proposal, February 4th, 2022</a:t>
            </a:r>
            <a:endParaRPr lang="en-GB" dirty="0"/>
          </a:p>
        </p:txBody>
      </p:sp>
    </p:spTree>
    <p:extLst>
      <p:ext uri="{BB962C8B-B14F-4D97-AF65-F5344CB8AC3E}">
        <p14:creationId xmlns:p14="http://schemas.microsoft.com/office/powerpoint/2010/main" val="2306594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83B6D-3924-49B3-95B9-7165FCA5A8C1}"/>
              </a:ext>
            </a:extLst>
          </p:cNvPr>
          <p:cNvSpPr>
            <a:spLocks noGrp="1"/>
          </p:cNvSpPr>
          <p:nvPr>
            <p:ph type="title"/>
          </p:nvPr>
        </p:nvSpPr>
        <p:spPr/>
        <p:txBody>
          <a:bodyPr/>
          <a:lstStyle/>
          <a:p>
            <a:r>
              <a:rPr lang="en-US" dirty="0"/>
              <a:t>Proposal A</a:t>
            </a:r>
          </a:p>
        </p:txBody>
      </p:sp>
      <p:sp>
        <p:nvSpPr>
          <p:cNvPr id="3" name="Content Placeholder 2">
            <a:extLst>
              <a:ext uri="{FF2B5EF4-FFF2-40B4-BE49-F238E27FC236}">
                <a16:creationId xmlns:a16="http://schemas.microsoft.com/office/drawing/2014/main" id="{F0612CF8-3225-46AC-B3BA-80712CA44C25}"/>
              </a:ext>
            </a:extLst>
          </p:cNvPr>
          <p:cNvSpPr>
            <a:spLocks noGrp="1"/>
          </p:cNvSpPr>
          <p:nvPr>
            <p:ph idx="1"/>
          </p:nvPr>
        </p:nvSpPr>
        <p:spPr>
          <a:xfrm>
            <a:off x="612000" y="1219200"/>
            <a:ext cx="7920000" cy="3649959"/>
          </a:xfrm>
        </p:spPr>
        <p:txBody>
          <a:bodyPr>
            <a:normAutofit fontScale="92500" lnSpcReduction="10000"/>
          </a:bodyPr>
          <a:lstStyle/>
          <a:p>
            <a:r>
              <a:rPr lang="en-US" dirty="0"/>
              <a:t>Using large tack blocks at the fix point </a:t>
            </a:r>
          </a:p>
          <a:p>
            <a:pPr lvl="1"/>
            <a:r>
              <a:rPr lang="en-US" dirty="0"/>
              <a:t>Needs to fill in the gap entirely </a:t>
            </a:r>
          </a:p>
          <a:p>
            <a:pPr lvl="1"/>
            <a:r>
              <a:rPr lang="en-US" dirty="0"/>
              <a:t>Need extra weld area to increase the weld strength</a:t>
            </a:r>
          </a:p>
          <a:p>
            <a:r>
              <a:rPr lang="en-US" dirty="0"/>
              <a:t>Draw back is that the Al shell moves away from the tack block by ~0.6 mm each side</a:t>
            </a:r>
          </a:p>
          <a:p>
            <a:pPr lvl="1"/>
            <a:r>
              <a:rPr lang="en-US" dirty="0"/>
              <a:t>In principle it is not an issue since the alignment  requirement is more generous </a:t>
            </a:r>
          </a:p>
          <a:p>
            <a:pPr lvl="1"/>
            <a:r>
              <a:rPr lang="en-US" dirty="0"/>
              <a:t>The center can be moved between warm up and if the pressure wave is too large to move the magnet it might also vibrate few times if the pressure has some reflection</a:t>
            </a:r>
          </a:p>
          <a:p>
            <a:pPr marL="457200" lvl="1" indent="0">
              <a:buNone/>
            </a:pPr>
            <a:endParaRPr lang="en-US" dirty="0"/>
          </a:p>
        </p:txBody>
      </p:sp>
      <p:sp>
        <p:nvSpPr>
          <p:cNvPr id="4" name="Slide Number Placeholder 3">
            <a:extLst>
              <a:ext uri="{FF2B5EF4-FFF2-40B4-BE49-F238E27FC236}">
                <a16:creationId xmlns:a16="http://schemas.microsoft.com/office/drawing/2014/main" id="{8C2F686A-3C1F-4FF3-8F94-7456CE702DF9}"/>
              </a:ext>
            </a:extLst>
          </p:cNvPr>
          <p:cNvSpPr>
            <a:spLocks noGrp="1"/>
          </p:cNvSpPr>
          <p:nvPr>
            <p:ph type="sldNum" sz="quarter" idx="12"/>
          </p:nvPr>
        </p:nvSpPr>
        <p:spPr/>
        <p:txBody>
          <a:bodyPr/>
          <a:lstStyle/>
          <a:p>
            <a:fld id="{BFDCA1C4-9514-7B4F-976F-D92F7E296653}" type="slidenum">
              <a:rPr lang="fr-FR" smtClean="0"/>
              <a:pPr/>
              <a:t>5</a:t>
            </a:fld>
            <a:endParaRPr lang="fr-FR" dirty="0"/>
          </a:p>
        </p:txBody>
      </p:sp>
      <p:sp>
        <p:nvSpPr>
          <p:cNvPr id="5" name="Footer Placeholder 4">
            <a:extLst>
              <a:ext uri="{FF2B5EF4-FFF2-40B4-BE49-F238E27FC236}">
                <a16:creationId xmlns:a16="http://schemas.microsoft.com/office/drawing/2014/main" id="{4D0079F2-D2C2-4D86-96BC-01238A0FF896}"/>
              </a:ext>
            </a:extLst>
          </p:cNvPr>
          <p:cNvSpPr>
            <a:spLocks noGrp="1"/>
          </p:cNvSpPr>
          <p:nvPr>
            <p:ph type="ftr" sz="quarter" idx="3"/>
          </p:nvPr>
        </p:nvSpPr>
        <p:spPr/>
        <p:txBody>
          <a:bodyPr/>
          <a:lstStyle/>
          <a:p>
            <a:r>
              <a:rPr lang="en-US"/>
              <a:t>Fix point proposal, February 4th, 2022</a:t>
            </a:r>
            <a:endParaRPr lang="en-GB" dirty="0"/>
          </a:p>
        </p:txBody>
      </p:sp>
    </p:spTree>
    <p:extLst>
      <p:ext uri="{BB962C8B-B14F-4D97-AF65-F5344CB8AC3E}">
        <p14:creationId xmlns:p14="http://schemas.microsoft.com/office/powerpoint/2010/main" val="362486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FE21C-3593-4A4F-8D6D-DB6D8F93ADCC}"/>
              </a:ext>
            </a:extLst>
          </p:cNvPr>
          <p:cNvSpPr>
            <a:spLocks noGrp="1"/>
          </p:cNvSpPr>
          <p:nvPr>
            <p:ph type="title"/>
          </p:nvPr>
        </p:nvSpPr>
        <p:spPr/>
        <p:txBody>
          <a:bodyPr/>
          <a:lstStyle/>
          <a:p>
            <a:r>
              <a:rPr lang="en-US" dirty="0"/>
              <a:t>Proposal B</a:t>
            </a:r>
          </a:p>
        </p:txBody>
      </p:sp>
      <p:sp>
        <p:nvSpPr>
          <p:cNvPr id="3" name="Content Placeholder 2">
            <a:extLst>
              <a:ext uri="{FF2B5EF4-FFF2-40B4-BE49-F238E27FC236}">
                <a16:creationId xmlns:a16="http://schemas.microsoft.com/office/drawing/2014/main" id="{1104770B-15D3-437D-9439-69FF17F0A46D}"/>
              </a:ext>
            </a:extLst>
          </p:cNvPr>
          <p:cNvSpPr>
            <a:spLocks noGrp="1"/>
          </p:cNvSpPr>
          <p:nvPr>
            <p:ph idx="1"/>
          </p:nvPr>
        </p:nvSpPr>
        <p:spPr>
          <a:xfrm>
            <a:off x="612000" y="980728"/>
            <a:ext cx="7920000" cy="4896543"/>
          </a:xfrm>
        </p:spPr>
        <p:txBody>
          <a:bodyPr>
            <a:normAutofit/>
          </a:bodyPr>
          <a:lstStyle/>
          <a:p>
            <a:r>
              <a:rPr lang="en-US" sz="2400" dirty="0"/>
              <a:t>Use friction to hold the magnet relative to fix point or just for not allowing to move under 5 bar pressure differential</a:t>
            </a:r>
          </a:p>
          <a:p>
            <a:r>
              <a:rPr lang="en-US" sz="2400" dirty="0"/>
              <a:t>5 bar pressure applied on the surface of the magnet is 123 </a:t>
            </a:r>
            <a:r>
              <a:rPr lang="en-US" sz="2400" dirty="0" err="1"/>
              <a:t>kN</a:t>
            </a:r>
            <a:r>
              <a:rPr lang="en-US" sz="2400" dirty="0"/>
              <a:t> / 0.61 = 202 </a:t>
            </a:r>
            <a:r>
              <a:rPr lang="en-US" sz="2400" dirty="0" err="1"/>
              <a:t>kN</a:t>
            </a:r>
            <a:endParaRPr lang="en-US" sz="2400" dirty="0"/>
          </a:p>
          <a:p>
            <a:pPr lvl="1"/>
            <a:r>
              <a:rPr lang="en-US" sz="2000" dirty="0"/>
              <a:t>For 0.6 m long SS friction on the Al shell this corresponds to </a:t>
            </a:r>
            <a:r>
              <a:rPr lang="en-US" sz="2000" dirty="0" err="1"/>
              <a:t>Pr</a:t>
            </a:r>
            <a:r>
              <a:rPr lang="en-US" sz="2000" dirty="0"/>
              <a:t> = 0.17 MPa radial pressure and Ph = 6 MPa of hoop stress (azimuthal stress). </a:t>
            </a:r>
          </a:p>
          <a:p>
            <a:pPr lvl="1"/>
            <a:r>
              <a:rPr lang="en-US" sz="2000" dirty="0"/>
              <a:t>For 4.5 m long magnet, </a:t>
            </a:r>
            <a:r>
              <a:rPr lang="en-US" sz="2000" dirty="0" err="1"/>
              <a:t>Pr</a:t>
            </a:r>
            <a:r>
              <a:rPr lang="en-US" sz="2000" dirty="0"/>
              <a:t> =0.0225 MPa; Ph = 0.8 MPa </a:t>
            </a:r>
          </a:p>
          <a:p>
            <a:r>
              <a:rPr lang="en-US" sz="2400" dirty="0"/>
              <a:t>After shrinkage between the SS and Magnet Circumference will change by C*0.59 mm/m ~ 1.18 mm </a:t>
            </a:r>
          </a:p>
          <a:p>
            <a:pPr marL="457200" lvl="1" indent="0">
              <a:buNone/>
            </a:pPr>
            <a:endParaRPr lang="en-US" dirty="0"/>
          </a:p>
        </p:txBody>
      </p:sp>
      <p:sp>
        <p:nvSpPr>
          <p:cNvPr id="4" name="Slide Number Placeholder 3">
            <a:extLst>
              <a:ext uri="{FF2B5EF4-FFF2-40B4-BE49-F238E27FC236}">
                <a16:creationId xmlns:a16="http://schemas.microsoft.com/office/drawing/2014/main" id="{E90416FC-71D8-4B7E-869F-3CDE8618F7B5}"/>
              </a:ext>
            </a:extLst>
          </p:cNvPr>
          <p:cNvSpPr>
            <a:spLocks noGrp="1"/>
          </p:cNvSpPr>
          <p:nvPr>
            <p:ph type="sldNum" sz="quarter" idx="12"/>
          </p:nvPr>
        </p:nvSpPr>
        <p:spPr/>
        <p:txBody>
          <a:bodyPr/>
          <a:lstStyle/>
          <a:p>
            <a:fld id="{BFDCA1C4-9514-7B4F-976F-D92F7E296653}" type="slidenum">
              <a:rPr lang="fr-FR" smtClean="0"/>
              <a:pPr/>
              <a:t>6</a:t>
            </a:fld>
            <a:endParaRPr lang="fr-FR" dirty="0"/>
          </a:p>
        </p:txBody>
      </p:sp>
      <p:sp>
        <p:nvSpPr>
          <p:cNvPr id="5" name="Footer Placeholder 4">
            <a:extLst>
              <a:ext uri="{FF2B5EF4-FFF2-40B4-BE49-F238E27FC236}">
                <a16:creationId xmlns:a16="http://schemas.microsoft.com/office/drawing/2014/main" id="{4AD80126-A436-45E4-B8B4-2B2C2FA735B2}"/>
              </a:ext>
            </a:extLst>
          </p:cNvPr>
          <p:cNvSpPr>
            <a:spLocks noGrp="1"/>
          </p:cNvSpPr>
          <p:nvPr>
            <p:ph type="ftr" sz="quarter" idx="3"/>
          </p:nvPr>
        </p:nvSpPr>
        <p:spPr/>
        <p:txBody>
          <a:bodyPr/>
          <a:lstStyle/>
          <a:p>
            <a:r>
              <a:rPr lang="en-US"/>
              <a:t>Fix point proposal, February 4th, 2022</a:t>
            </a:r>
            <a:endParaRPr lang="en-GB" dirty="0"/>
          </a:p>
        </p:txBody>
      </p:sp>
    </p:spTree>
    <p:extLst>
      <p:ext uri="{BB962C8B-B14F-4D97-AF65-F5344CB8AC3E}">
        <p14:creationId xmlns:p14="http://schemas.microsoft.com/office/powerpoint/2010/main" val="1147546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FE21C-3593-4A4F-8D6D-DB6D8F93ADCC}"/>
              </a:ext>
            </a:extLst>
          </p:cNvPr>
          <p:cNvSpPr>
            <a:spLocks noGrp="1"/>
          </p:cNvSpPr>
          <p:nvPr>
            <p:ph type="title"/>
          </p:nvPr>
        </p:nvSpPr>
        <p:spPr/>
        <p:txBody>
          <a:bodyPr/>
          <a:lstStyle/>
          <a:p>
            <a:r>
              <a:rPr lang="en-US" dirty="0"/>
              <a:t>Proposal B</a:t>
            </a:r>
          </a:p>
        </p:txBody>
      </p:sp>
      <p:sp>
        <p:nvSpPr>
          <p:cNvPr id="3" name="Content Placeholder 2">
            <a:extLst>
              <a:ext uri="{FF2B5EF4-FFF2-40B4-BE49-F238E27FC236}">
                <a16:creationId xmlns:a16="http://schemas.microsoft.com/office/drawing/2014/main" id="{1104770B-15D3-437D-9439-69FF17F0A46D}"/>
              </a:ext>
            </a:extLst>
          </p:cNvPr>
          <p:cNvSpPr>
            <a:spLocks noGrp="1"/>
          </p:cNvSpPr>
          <p:nvPr>
            <p:ph idx="1"/>
          </p:nvPr>
        </p:nvSpPr>
        <p:spPr>
          <a:xfrm>
            <a:off x="6812870" y="1984728"/>
            <a:ext cx="2101264" cy="3672408"/>
          </a:xfrm>
        </p:spPr>
        <p:txBody>
          <a:bodyPr>
            <a:normAutofit/>
          </a:bodyPr>
          <a:lstStyle/>
          <a:p>
            <a:pPr marL="0" indent="0">
              <a:buNone/>
            </a:pPr>
            <a:r>
              <a:rPr lang="en-US" sz="1600" dirty="0"/>
              <a:t>Starting at 6 MPa after loosing 1.18 mm of the Circumference ending up at ~ 50 MPa; but the allowed is 40 MPa</a:t>
            </a:r>
          </a:p>
          <a:p>
            <a:pPr marL="0" indent="0">
              <a:buNone/>
            </a:pPr>
            <a:endParaRPr lang="en-US" sz="1600" dirty="0"/>
          </a:p>
          <a:p>
            <a:pPr marL="0" indent="0">
              <a:buNone/>
            </a:pPr>
            <a:r>
              <a:rPr lang="en-US" sz="1600" dirty="0"/>
              <a:t>We need to examine higher shim values </a:t>
            </a:r>
          </a:p>
        </p:txBody>
      </p:sp>
      <p:sp>
        <p:nvSpPr>
          <p:cNvPr id="4" name="Slide Number Placeholder 3">
            <a:extLst>
              <a:ext uri="{FF2B5EF4-FFF2-40B4-BE49-F238E27FC236}">
                <a16:creationId xmlns:a16="http://schemas.microsoft.com/office/drawing/2014/main" id="{E90416FC-71D8-4B7E-869F-3CDE8618F7B5}"/>
              </a:ext>
            </a:extLst>
          </p:cNvPr>
          <p:cNvSpPr>
            <a:spLocks noGrp="1"/>
          </p:cNvSpPr>
          <p:nvPr>
            <p:ph type="sldNum" sz="quarter" idx="12"/>
          </p:nvPr>
        </p:nvSpPr>
        <p:spPr/>
        <p:txBody>
          <a:bodyPr/>
          <a:lstStyle/>
          <a:p>
            <a:fld id="{BFDCA1C4-9514-7B4F-976F-D92F7E296653}" type="slidenum">
              <a:rPr lang="fr-FR" smtClean="0"/>
              <a:pPr/>
              <a:t>7</a:t>
            </a:fld>
            <a:endParaRPr lang="fr-FR" dirty="0"/>
          </a:p>
        </p:txBody>
      </p:sp>
      <p:sp>
        <p:nvSpPr>
          <p:cNvPr id="5" name="Footer Placeholder 4">
            <a:extLst>
              <a:ext uri="{FF2B5EF4-FFF2-40B4-BE49-F238E27FC236}">
                <a16:creationId xmlns:a16="http://schemas.microsoft.com/office/drawing/2014/main" id="{4AD80126-A436-45E4-B8B4-2B2C2FA735B2}"/>
              </a:ext>
            </a:extLst>
          </p:cNvPr>
          <p:cNvSpPr>
            <a:spLocks noGrp="1"/>
          </p:cNvSpPr>
          <p:nvPr>
            <p:ph type="ftr" sz="quarter" idx="3"/>
          </p:nvPr>
        </p:nvSpPr>
        <p:spPr/>
        <p:txBody>
          <a:bodyPr/>
          <a:lstStyle/>
          <a:p>
            <a:r>
              <a:rPr lang="en-US"/>
              <a:t>Fix point proposal, February 4th, 2022</a:t>
            </a:r>
            <a:endParaRPr lang="en-GB" dirty="0"/>
          </a:p>
        </p:txBody>
      </p:sp>
      <p:pic>
        <p:nvPicPr>
          <p:cNvPr id="6" name="Picture 5" descr="Chart&#10;&#10;Description automatically generated">
            <a:extLst>
              <a:ext uri="{FF2B5EF4-FFF2-40B4-BE49-F238E27FC236}">
                <a16:creationId xmlns:a16="http://schemas.microsoft.com/office/drawing/2014/main" id="{9EBE96FF-F7EF-4BA7-ADE1-38B4F9FB9F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446" y="1586817"/>
            <a:ext cx="6375514" cy="4082716"/>
          </a:xfrm>
          <a:prstGeom prst="rect">
            <a:avLst/>
          </a:prstGeom>
        </p:spPr>
      </p:pic>
      <p:cxnSp>
        <p:nvCxnSpPr>
          <p:cNvPr id="7" name="Straight Connector 6">
            <a:extLst>
              <a:ext uri="{FF2B5EF4-FFF2-40B4-BE49-F238E27FC236}">
                <a16:creationId xmlns:a16="http://schemas.microsoft.com/office/drawing/2014/main" id="{F654116D-6FE5-400E-A392-55F2E52335AD}"/>
              </a:ext>
            </a:extLst>
          </p:cNvPr>
          <p:cNvCxnSpPr>
            <a:cxnSpLocks/>
          </p:cNvCxnSpPr>
          <p:nvPr/>
        </p:nvCxnSpPr>
        <p:spPr>
          <a:xfrm flipH="1">
            <a:off x="3350131" y="6887648"/>
            <a:ext cx="35210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CFF6E66-DB9B-42AC-9612-C11DCE54AD77}"/>
              </a:ext>
            </a:extLst>
          </p:cNvPr>
          <p:cNvCxnSpPr>
            <a:cxnSpLocks/>
          </p:cNvCxnSpPr>
          <p:nvPr/>
        </p:nvCxnSpPr>
        <p:spPr>
          <a:xfrm flipH="1">
            <a:off x="971600" y="4653136"/>
            <a:ext cx="352107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DA6F96-75A4-498B-B27C-03382C0EDB31}"/>
              </a:ext>
            </a:extLst>
          </p:cNvPr>
          <p:cNvCxnSpPr>
            <a:cxnSpLocks/>
          </p:cNvCxnSpPr>
          <p:nvPr/>
        </p:nvCxnSpPr>
        <p:spPr>
          <a:xfrm flipH="1">
            <a:off x="3267656" y="6794416"/>
            <a:ext cx="35210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4515056-2F24-4069-8959-2D3CB6A57E63}"/>
              </a:ext>
            </a:extLst>
          </p:cNvPr>
          <p:cNvCxnSpPr>
            <a:cxnSpLocks/>
          </p:cNvCxnSpPr>
          <p:nvPr/>
        </p:nvCxnSpPr>
        <p:spPr>
          <a:xfrm flipH="1">
            <a:off x="971600" y="2564904"/>
            <a:ext cx="352107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519518A-0587-4283-815D-F707E80114E1}"/>
              </a:ext>
            </a:extLst>
          </p:cNvPr>
          <p:cNvCxnSpPr>
            <a:cxnSpLocks/>
          </p:cNvCxnSpPr>
          <p:nvPr/>
        </p:nvCxnSpPr>
        <p:spPr>
          <a:xfrm>
            <a:off x="2627784" y="1715309"/>
            <a:ext cx="0" cy="34273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C2B2EE9-DDF5-42EB-8DEA-DCEA5ADEC502}"/>
              </a:ext>
            </a:extLst>
          </p:cNvPr>
          <p:cNvCxnSpPr>
            <a:cxnSpLocks/>
          </p:cNvCxnSpPr>
          <p:nvPr/>
        </p:nvCxnSpPr>
        <p:spPr>
          <a:xfrm>
            <a:off x="1835696" y="1988840"/>
            <a:ext cx="0" cy="31538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C2FA1FA-AD69-470A-95A1-67518712A522}"/>
              </a:ext>
            </a:extLst>
          </p:cNvPr>
          <p:cNvCxnSpPr>
            <a:cxnSpLocks/>
          </p:cNvCxnSpPr>
          <p:nvPr/>
        </p:nvCxnSpPr>
        <p:spPr>
          <a:xfrm flipH="1">
            <a:off x="3267656" y="6417896"/>
            <a:ext cx="35210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57F0AF0-6F83-46E4-BE50-5CDB9542BAB1}"/>
              </a:ext>
            </a:extLst>
          </p:cNvPr>
          <p:cNvCxnSpPr>
            <a:cxnSpLocks/>
          </p:cNvCxnSpPr>
          <p:nvPr/>
        </p:nvCxnSpPr>
        <p:spPr>
          <a:xfrm flipH="1">
            <a:off x="3601142" y="7972377"/>
            <a:ext cx="3521075"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2CBAA0E4-A9ED-4068-92D0-B401783096A7}"/>
              </a:ext>
            </a:extLst>
          </p:cNvPr>
          <p:cNvSpPr txBox="1"/>
          <p:nvPr/>
        </p:nvSpPr>
        <p:spPr>
          <a:xfrm>
            <a:off x="619685" y="888366"/>
            <a:ext cx="8156143" cy="369332"/>
          </a:xfrm>
          <a:prstGeom prst="rect">
            <a:avLst/>
          </a:prstGeom>
          <a:noFill/>
        </p:spPr>
        <p:txBody>
          <a:bodyPr wrap="square" rtlCol="0">
            <a:spAutoFit/>
          </a:bodyPr>
          <a:lstStyle/>
          <a:p>
            <a:r>
              <a:rPr lang="en-US" dirty="0"/>
              <a:t>0.6 m long SS shell holding the fix point – using 1.2 mm shim</a:t>
            </a:r>
          </a:p>
        </p:txBody>
      </p:sp>
      <p:cxnSp>
        <p:nvCxnSpPr>
          <p:cNvPr id="32" name="Straight Connector 31">
            <a:extLst>
              <a:ext uri="{FF2B5EF4-FFF2-40B4-BE49-F238E27FC236}">
                <a16:creationId xmlns:a16="http://schemas.microsoft.com/office/drawing/2014/main" id="{5A820B8B-E727-4D99-83FA-AD39B469282D}"/>
              </a:ext>
            </a:extLst>
          </p:cNvPr>
          <p:cNvCxnSpPr>
            <a:cxnSpLocks/>
          </p:cNvCxnSpPr>
          <p:nvPr/>
        </p:nvCxnSpPr>
        <p:spPr>
          <a:xfrm>
            <a:off x="2808115" y="1867709"/>
            <a:ext cx="0" cy="342738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A35D6461-90C1-4EB4-912F-C5CD913EFC7F}"/>
              </a:ext>
            </a:extLst>
          </p:cNvPr>
          <p:cNvCxnSpPr/>
          <p:nvPr/>
        </p:nvCxnSpPr>
        <p:spPr>
          <a:xfrm>
            <a:off x="1835696" y="3356992"/>
            <a:ext cx="792088" cy="0"/>
          </a:xfrm>
          <a:prstGeom prst="straightConnector1">
            <a:avLst/>
          </a:prstGeom>
          <a:ln>
            <a:solidFill>
              <a:srgbClr val="FFC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3900A3C1-B9D9-47E5-BF60-9B4D2730FB5E}"/>
              </a:ext>
            </a:extLst>
          </p:cNvPr>
          <p:cNvCxnSpPr>
            <a:cxnSpLocks/>
          </p:cNvCxnSpPr>
          <p:nvPr/>
        </p:nvCxnSpPr>
        <p:spPr>
          <a:xfrm>
            <a:off x="1835696" y="4005064"/>
            <a:ext cx="972419" cy="0"/>
          </a:xfrm>
          <a:prstGeom prst="straightConnector1">
            <a:avLst/>
          </a:prstGeom>
          <a:ln>
            <a:solidFill>
              <a:srgbClr val="FFC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8544EB74-CF25-419F-B774-F9E9B20E3B7E}"/>
              </a:ext>
            </a:extLst>
          </p:cNvPr>
          <p:cNvSpPr txBox="1"/>
          <p:nvPr/>
        </p:nvSpPr>
        <p:spPr>
          <a:xfrm>
            <a:off x="1901757" y="3097105"/>
            <a:ext cx="792205" cy="307777"/>
          </a:xfrm>
          <a:prstGeom prst="rect">
            <a:avLst/>
          </a:prstGeom>
          <a:noFill/>
        </p:spPr>
        <p:txBody>
          <a:bodyPr wrap="none" rtlCol="0">
            <a:spAutoFit/>
          </a:bodyPr>
          <a:lstStyle/>
          <a:p>
            <a:r>
              <a:rPr lang="en-US" sz="1400" dirty="0"/>
              <a:t>allowed</a:t>
            </a:r>
          </a:p>
        </p:txBody>
      </p:sp>
      <p:sp>
        <p:nvSpPr>
          <p:cNvPr id="39" name="TextBox 38">
            <a:extLst>
              <a:ext uri="{FF2B5EF4-FFF2-40B4-BE49-F238E27FC236}">
                <a16:creationId xmlns:a16="http://schemas.microsoft.com/office/drawing/2014/main" id="{EF9C7E4A-1878-4D91-B729-35216AC764BB}"/>
              </a:ext>
            </a:extLst>
          </p:cNvPr>
          <p:cNvSpPr txBox="1"/>
          <p:nvPr/>
        </p:nvSpPr>
        <p:spPr>
          <a:xfrm>
            <a:off x="1901757" y="3740547"/>
            <a:ext cx="840295" cy="307777"/>
          </a:xfrm>
          <a:prstGeom prst="rect">
            <a:avLst/>
          </a:prstGeom>
          <a:noFill/>
        </p:spPr>
        <p:txBody>
          <a:bodyPr wrap="none" rtlCol="0">
            <a:spAutoFit/>
          </a:bodyPr>
          <a:lstStyle/>
          <a:p>
            <a:r>
              <a:rPr lang="en-US" sz="1400" dirty="0"/>
              <a:t>required</a:t>
            </a:r>
          </a:p>
        </p:txBody>
      </p:sp>
    </p:spTree>
    <p:extLst>
      <p:ext uri="{BB962C8B-B14F-4D97-AF65-F5344CB8AC3E}">
        <p14:creationId xmlns:p14="http://schemas.microsoft.com/office/powerpoint/2010/main" val="3738666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FE21C-3593-4A4F-8D6D-DB6D8F93ADCC}"/>
              </a:ext>
            </a:extLst>
          </p:cNvPr>
          <p:cNvSpPr>
            <a:spLocks noGrp="1"/>
          </p:cNvSpPr>
          <p:nvPr>
            <p:ph type="title"/>
          </p:nvPr>
        </p:nvSpPr>
        <p:spPr/>
        <p:txBody>
          <a:bodyPr/>
          <a:lstStyle/>
          <a:p>
            <a:r>
              <a:rPr lang="en-US" dirty="0"/>
              <a:t>Proposal B</a:t>
            </a:r>
          </a:p>
        </p:txBody>
      </p:sp>
      <p:sp>
        <p:nvSpPr>
          <p:cNvPr id="3" name="Content Placeholder 2">
            <a:extLst>
              <a:ext uri="{FF2B5EF4-FFF2-40B4-BE49-F238E27FC236}">
                <a16:creationId xmlns:a16="http://schemas.microsoft.com/office/drawing/2014/main" id="{1104770B-15D3-437D-9439-69FF17F0A46D}"/>
              </a:ext>
            </a:extLst>
          </p:cNvPr>
          <p:cNvSpPr>
            <a:spLocks noGrp="1"/>
          </p:cNvSpPr>
          <p:nvPr>
            <p:ph idx="1"/>
          </p:nvPr>
        </p:nvSpPr>
        <p:spPr>
          <a:xfrm>
            <a:off x="6812870" y="1984728"/>
            <a:ext cx="2101264" cy="3672408"/>
          </a:xfrm>
        </p:spPr>
        <p:txBody>
          <a:bodyPr>
            <a:normAutofit/>
          </a:bodyPr>
          <a:lstStyle/>
          <a:p>
            <a:pPr marL="0" indent="0">
              <a:buNone/>
            </a:pPr>
            <a:r>
              <a:rPr lang="en-US" sz="1600" dirty="0"/>
              <a:t>Starting at 0.8 MPa after loosing 1.18 mm of the Circumference ending up at ~ 19 MPa; the allowed is 20 MPa</a:t>
            </a:r>
          </a:p>
          <a:p>
            <a:pPr marL="0" indent="0">
              <a:buNone/>
            </a:pPr>
            <a:endParaRPr lang="en-US" sz="1600" dirty="0"/>
          </a:p>
          <a:p>
            <a:pPr marL="0" indent="0">
              <a:buNone/>
            </a:pPr>
            <a:r>
              <a:rPr lang="en-US" sz="1600" dirty="0"/>
              <a:t>On the borderline we need to have a cushion </a:t>
            </a:r>
          </a:p>
          <a:p>
            <a:pPr marL="0" indent="0">
              <a:buNone/>
            </a:pPr>
            <a:r>
              <a:rPr lang="en-US" sz="1600" dirty="0"/>
              <a:t>We still need to examine higher shim values </a:t>
            </a:r>
          </a:p>
        </p:txBody>
      </p:sp>
      <p:sp>
        <p:nvSpPr>
          <p:cNvPr id="4" name="Slide Number Placeholder 3">
            <a:extLst>
              <a:ext uri="{FF2B5EF4-FFF2-40B4-BE49-F238E27FC236}">
                <a16:creationId xmlns:a16="http://schemas.microsoft.com/office/drawing/2014/main" id="{E90416FC-71D8-4B7E-869F-3CDE8618F7B5}"/>
              </a:ext>
            </a:extLst>
          </p:cNvPr>
          <p:cNvSpPr>
            <a:spLocks noGrp="1"/>
          </p:cNvSpPr>
          <p:nvPr>
            <p:ph type="sldNum" sz="quarter" idx="12"/>
          </p:nvPr>
        </p:nvSpPr>
        <p:spPr/>
        <p:txBody>
          <a:bodyPr/>
          <a:lstStyle/>
          <a:p>
            <a:fld id="{BFDCA1C4-9514-7B4F-976F-D92F7E296653}" type="slidenum">
              <a:rPr lang="fr-FR" smtClean="0"/>
              <a:pPr/>
              <a:t>8</a:t>
            </a:fld>
            <a:endParaRPr lang="fr-FR" dirty="0"/>
          </a:p>
        </p:txBody>
      </p:sp>
      <p:sp>
        <p:nvSpPr>
          <p:cNvPr id="5" name="Footer Placeholder 4">
            <a:extLst>
              <a:ext uri="{FF2B5EF4-FFF2-40B4-BE49-F238E27FC236}">
                <a16:creationId xmlns:a16="http://schemas.microsoft.com/office/drawing/2014/main" id="{4AD80126-A436-45E4-B8B4-2B2C2FA735B2}"/>
              </a:ext>
            </a:extLst>
          </p:cNvPr>
          <p:cNvSpPr>
            <a:spLocks noGrp="1"/>
          </p:cNvSpPr>
          <p:nvPr>
            <p:ph type="ftr" sz="quarter" idx="3"/>
          </p:nvPr>
        </p:nvSpPr>
        <p:spPr/>
        <p:txBody>
          <a:bodyPr/>
          <a:lstStyle/>
          <a:p>
            <a:r>
              <a:rPr lang="en-US"/>
              <a:t>Fix point proposal, February 4th, 2022</a:t>
            </a:r>
            <a:endParaRPr lang="en-GB" dirty="0"/>
          </a:p>
        </p:txBody>
      </p:sp>
      <p:pic>
        <p:nvPicPr>
          <p:cNvPr id="6" name="Picture 5" descr="Chart&#10;&#10;Description automatically generated">
            <a:extLst>
              <a:ext uri="{FF2B5EF4-FFF2-40B4-BE49-F238E27FC236}">
                <a16:creationId xmlns:a16="http://schemas.microsoft.com/office/drawing/2014/main" id="{9EBE96FF-F7EF-4BA7-ADE1-38B4F9FB9F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446" y="1586817"/>
            <a:ext cx="6375514" cy="4082716"/>
          </a:xfrm>
          <a:prstGeom prst="rect">
            <a:avLst/>
          </a:prstGeom>
        </p:spPr>
      </p:pic>
      <p:cxnSp>
        <p:nvCxnSpPr>
          <p:cNvPr id="7" name="Straight Connector 6">
            <a:extLst>
              <a:ext uri="{FF2B5EF4-FFF2-40B4-BE49-F238E27FC236}">
                <a16:creationId xmlns:a16="http://schemas.microsoft.com/office/drawing/2014/main" id="{F654116D-6FE5-400E-A392-55F2E52335AD}"/>
              </a:ext>
            </a:extLst>
          </p:cNvPr>
          <p:cNvCxnSpPr>
            <a:cxnSpLocks/>
          </p:cNvCxnSpPr>
          <p:nvPr/>
        </p:nvCxnSpPr>
        <p:spPr>
          <a:xfrm flipH="1">
            <a:off x="3350131" y="6887648"/>
            <a:ext cx="35210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CFF6E66-DB9B-42AC-9612-C11DCE54AD77}"/>
              </a:ext>
            </a:extLst>
          </p:cNvPr>
          <p:cNvCxnSpPr>
            <a:cxnSpLocks/>
          </p:cNvCxnSpPr>
          <p:nvPr/>
        </p:nvCxnSpPr>
        <p:spPr>
          <a:xfrm flipH="1">
            <a:off x="933424" y="4869160"/>
            <a:ext cx="352107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DA6F96-75A4-498B-B27C-03382C0EDB31}"/>
              </a:ext>
            </a:extLst>
          </p:cNvPr>
          <p:cNvCxnSpPr>
            <a:cxnSpLocks/>
          </p:cNvCxnSpPr>
          <p:nvPr/>
        </p:nvCxnSpPr>
        <p:spPr>
          <a:xfrm flipH="1">
            <a:off x="3267656" y="6794416"/>
            <a:ext cx="35210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4515056-2F24-4069-8959-2D3CB6A57E63}"/>
              </a:ext>
            </a:extLst>
          </p:cNvPr>
          <p:cNvCxnSpPr>
            <a:cxnSpLocks/>
          </p:cNvCxnSpPr>
          <p:nvPr/>
        </p:nvCxnSpPr>
        <p:spPr>
          <a:xfrm flipH="1">
            <a:off x="1050925" y="2564904"/>
            <a:ext cx="352107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519518A-0587-4283-815D-F707E80114E1}"/>
              </a:ext>
            </a:extLst>
          </p:cNvPr>
          <p:cNvCxnSpPr>
            <a:cxnSpLocks/>
          </p:cNvCxnSpPr>
          <p:nvPr/>
        </p:nvCxnSpPr>
        <p:spPr>
          <a:xfrm>
            <a:off x="2339752" y="1691191"/>
            <a:ext cx="0" cy="342738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C2B2EE9-DDF5-42EB-8DEA-DCEA5ADEC502}"/>
              </a:ext>
            </a:extLst>
          </p:cNvPr>
          <p:cNvCxnSpPr>
            <a:cxnSpLocks/>
          </p:cNvCxnSpPr>
          <p:nvPr/>
        </p:nvCxnSpPr>
        <p:spPr>
          <a:xfrm>
            <a:off x="1331640" y="1984728"/>
            <a:ext cx="0" cy="31538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C2FA1FA-AD69-470A-95A1-67518712A522}"/>
              </a:ext>
            </a:extLst>
          </p:cNvPr>
          <p:cNvCxnSpPr>
            <a:cxnSpLocks/>
          </p:cNvCxnSpPr>
          <p:nvPr/>
        </p:nvCxnSpPr>
        <p:spPr>
          <a:xfrm flipH="1">
            <a:off x="3267656" y="6417896"/>
            <a:ext cx="35210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57F0AF0-6F83-46E4-BE50-5CDB9542BAB1}"/>
              </a:ext>
            </a:extLst>
          </p:cNvPr>
          <p:cNvCxnSpPr>
            <a:cxnSpLocks/>
          </p:cNvCxnSpPr>
          <p:nvPr/>
        </p:nvCxnSpPr>
        <p:spPr>
          <a:xfrm flipH="1">
            <a:off x="3601142" y="7972377"/>
            <a:ext cx="3521075"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2CBAA0E4-A9ED-4068-92D0-B401783096A7}"/>
              </a:ext>
            </a:extLst>
          </p:cNvPr>
          <p:cNvSpPr txBox="1"/>
          <p:nvPr/>
        </p:nvSpPr>
        <p:spPr>
          <a:xfrm>
            <a:off x="530657" y="1079134"/>
            <a:ext cx="8156143" cy="369332"/>
          </a:xfrm>
          <a:prstGeom prst="rect">
            <a:avLst/>
          </a:prstGeom>
          <a:noFill/>
        </p:spPr>
        <p:txBody>
          <a:bodyPr wrap="square" rtlCol="0">
            <a:spAutoFit/>
          </a:bodyPr>
          <a:lstStyle/>
          <a:p>
            <a:r>
              <a:rPr lang="en-US" dirty="0"/>
              <a:t>4.5 m long SS shell holding the entire magnet – using 1.2 mm shim</a:t>
            </a:r>
          </a:p>
        </p:txBody>
      </p:sp>
      <p:cxnSp>
        <p:nvCxnSpPr>
          <p:cNvPr id="32" name="Straight Connector 31">
            <a:extLst>
              <a:ext uri="{FF2B5EF4-FFF2-40B4-BE49-F238E27FC236}">
                <a16:creationId xmlns:a16="http://schemas.microsoft.com/office/drawing/2014/main" id="{5A820B8B-E727-4D99-83FA-AD39B469282D}"/>
              </a:ext>
            </a:extLst>
          </p:cNvPr>
          <p:cNvCxnSpPr>
            <a:cxnSpLocks/>
          </p:cNvCxnSpPr>
          <p:nvPr/>
        </p:nvCxnSpPr>
        <p:spPr>
          <a:xfrm>
            <a:off x="2304059" y="1767456"/>
            <a:ext cx="0" cy="342738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A35D6461-90C1-4EB4-912F-C5CD913EFC7F}"/>
              </a:ext>
            </a:extLst>
          </p:cNvPr>
          <p:cNvCxnSpPr>
            <a:cxnSpLocks/>
          </p:cNvCxnSpPr>
          <p:nvPr/>
        </p:nvCxnSpPr>
        <p:spPr>
          <a:xfrm>
            <a:off x="1317944" y="3469757"/>
            <a:ext cx="986115" cy="11390"/>
          </a:xfrm>
          <a:prstGeom prst="straightConnector1">
            <a:avLst/>
          </a:prstGeom>
          <a:ln>
            <a:solidFill>
              <a:srgbClr val="FFC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3900A3C1-B9D9-47E5-BF60-9B4D2730FB5E}"/>
              </a:ext>
            </a:extLst>
          </p:cNvPr>
          <p:cNvCxnSpPr>
            <a:cxnSpLocks/>
          </p:cNvCxnSpPr>
          <p:nvPr/>
        </p:nvCxnSpPr>
        <p:spPr>
          <a:xfrm>
            <a:off x="1331640" y="4221088"/>
            <a:ext cx="972419" cy="0"/>
          </a:xfrm>
          <a:prstGeom prst="straightConnector1">
            <a:avLst/>
          </a:prstGeom>
          <a:ln>
            <a:solidFill>
              <a:srgbClr val="FFC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8544EB74-CF25-419F-B774-F9E9B20E3B7E}"/>
              </a:ext>
            </a:extLst>
          </p:cNvPr>
          <p:cNvSpPr txBox="1"/>
          <p:nvPr/>
        </p:nvSpPr>
        <p:spPr>
          <a:xfrm>
            <a:off x="1317944" y="3127610"/>
            <a:ext cx="792205" cy="307777"/>
          </a:xfrm>
          <a:prstGeom prst="rect">
            <a:avLst/>
          </a:prstGeom>
          <a:noFill/>
        </p:spPr>
        <p:txBody>
          <a:bodyPr wrap="none" rtlCol="0">
            <a:spAutoFit/>
          </a:bodyPr>
          <a:lstStyle/>
          <a:p>
            <a:r>
              <a:rPr lang="en-US" sz="1400" dirty="0"/>
              <a:t>allowed</a:t>
            </a:r>
          </a:p>
        </p:txBody>
      </p:sp>
      <p:sp>
        <p:nvSpPr>
          <p:cNvPr id="39" name="TextBox 38">
            <a:extLst>
              <a:ext uri="{FF2B5EF4-FFF2-40B4-BE49-F238E27FC236}">
                <a16:creationId xmlns:a16="http://schemas.microsoft.com/office/drawing/2014/main" id="{EF9C7E4A-1878-4D91-B729-35216AC764BB}"/>
              </a:ext>
            </a:extLst>
          </p:cNvPr>
          <p:cNvSpPr txBox="1"/>
          <p:nvPr/>
        </p:nvSpPr>
        <p:spPr>
          <a:xfrm>
            <a:off x="1367333" y="3814427"/>
            <a:ext cx="840295" cy="307777"/>
          </a:xfrm>
          <a:prstGeom prst="rect">
            <a:avLst/>
          </a:prstGeom>
          <a:noFill/>
        </p:spPr>
        <p:txBody>
          <a:bodyPr wrap="none" rtlCol="0">
            <a:spAutoFit/>
          </a:bodyPr>
          <a:lstStyle/>
          <a:p>
            <a:r>
              <a:rPr lang="en-US" sz="1400" dirty="0"/>
              <a:t>required</a:t>
            </a:r>
          </a:p>
        </p:txBody>
      </p:sp>
    </p:spTree>
    <p:extLst>
      <p:ext uri="{BB962C8B-B14F-4D97-AF65-F5344CB8AC3E}">
        <p14:creationId xmlns:p14="http://schemas.microsoft.com/office/powerpoint/2010/main" val="785845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590A-6D2B-4E9D-ABBE-58DD3D71A1C5}"/>
              </a:ext>
            </a:extLst>
          </p:cNvPr>
          <p:cNvSpPr>
            <a:spLocks noGrp="1"/>
          </p:cNvSpPr>
          <p:nvPr>
            <p:ph type="title"/>
          </p:nvPr>
        </p:nvSpPr>
        <p:spPr/>
        <p:txBody>
          <a:bodyPr/>
          <a:lstStyle/>
          <a:p>
            <a:r>
              <a:rPr lang="en-US" dirty="0"/>
              <a:t>Proposal B</a:t>
            </a:r>
          </a:p>
        </p:txBody>
      </p:sp>
      <p:sp>
        <p:nvSpPr>
          <p:cNvPr id="3" name="Content Placeholder 2">
            <a:extLst>
              <a:ext uri="{FF2B5EF4-FFF2-40B4-BE49-F238E27FC236}">
                <a16:creationId xmlns:a16="http://schemas.microsoft.com/office/drawing/2014/main" id="{13DA50E9-FB27-4D86-B2A6-E09DBE6DC69D}"/>
              </a:ext>
            </a:extLst>
          </p:cNvPr>
          <p:cNvSpPr>
            <a:spLocks noGrp="1"/>
          </p:cNvSpPr>
          <p:nvPr>
            <p:ph idx="1"/>
          </p:nvPr>
        </p:nvSpPr>
        <p:spPr/>
        <p:txBody>
          <a:bodyPr/>
          <a:lstStyle/>
          <a:p>
            <a:r>
              <a:rPr lang="en-US" dirty="0"/>
              <a:t>If we find a sweet spot, we still need to verify whether this is acceptable for magnet point of view</a:t>
            </a:r>
          </a:p>
          <a:p>
            <a:pPr lvl="1"/>
            <a:r>
              <a:rPr lang="en-US" dirty="0"/>
              <a:t>For fix point version need to determine the maximum acceptable length and location</a:t>
            </a:r>
          </a:p>
          <a:p>
            <a:pPr lvl="1"/>
            <a:r>
              <a:rPr lang="en-US" dirty="0"/>
              <a:t>For overall friction what is the acceptable highest radial pressure at 4.5 K  </a:t>
            </a:r>
          </a:p>
          <a:p>
            <a:pPr lvl="1"/>
            <a:endParaRPr lang="en-US" dirty="0"/>
          </a:p>
        </p:txBody>
      </p:sp>
      <p:sp>
        <p:nvSpPr>
          <p:cNvPr id="4" name="Slide Number Placeholder 3">
            <a:extLst>
              <a:ext uri="{FF2B5EF4-FFF2-40B4-BE49-F238E27FC236}">
                <a16:creationId xmlns:a16="http://schemas.microsoft.com/office/drawing/2014/main" id="{5E844974-9694-40A9-942D-11059A7A1DBB}"/>
              </a:ext>
            </a:extLst>
          </p:cNvPr>
          <p:cNvSpPr>
            <a:spLocks noGrp="1"/>
          </p:cNvSpPr>
          <p:nvPr>
            <p:ph type="sldNum" sz="quarter" idx="12"/>
          </p:nvPr>
        </p:nvSpPr>
        <p:spPr/>
        <p:txBody>
          <a:bodyPr/>
          <a:lstStyle/>
          <a:p>
            <a:fld id="{BFDCA1C4-9514-7B4F-976F-D92F7E296653}" type="slidenum">
              <a:rPr lang="fr-FR" smtClean="0"/>
              <a:pPr/>
              <a:t>9</a:t>
            </a:fld>
            <a:endParaRPr lang="fr-FR" dirty="0"/>
          </a:p>
        </p:txBody>
      </p:sp>
      <p:sp>
        <p:nvSpPr>
          <p:cNvPr id="5" name="Footer Placeholder 4">
            <a:extLst>
              <a:ext uri="{FF2B5EF4-FFF2-40B4-BE49-F238E27FC236}">
                <a16:creationId xmlns:a16="http://schemas.microsoft.com/office/drawing/2014/main" id="{8C621407-7633-42B9-A48B-C6CA71275BBD}"/>
              </a:ext>
            </a:extLst>
          </p:cNvPr>
          <p:cNvSpPr>
            <a:spLocks noGrp="1"/>
          </p:cNvSpPr>
          <p:nvPr>
            <p:ph type="ftr" sz="quarter" idx="3"/>
          </p:nvPr>
        </p:nvSpPr>
        <p:spPr/>
        <p:txBody>
          <a:bodyPr/>
          <a:lstStyle/>
          <a:p>
            <a:r>
              <a:rPr lang="en-US"/>
              <a:t>Fix point proposal, February 4th, 2022</a:t>
            </a:r>
            <a:endParaRPr lang="en-GB" dirty="0"/>
          </a:p>
        </p:txBody>
      </p:sp>
    </p:spTree>
    <p:extLst>
      <p:ext uri="{BB962C8B-B14F-4D97-AF65-F5344CB8AC3E}">
        <p14:creationId xmlns:p14="http://schemas.microsoft.com/office/powerpoint/2010/main" val="1816072207"/>
      </p:ext>
    </p:extLst>
  </p:cSld>
  <p:clrMapOvr>
    <a:masterClrMapping/>
  </p:clrMapOvr>
</p:sld>
</file>

<file path=ppt/theme/theme1.xml><?xml version="1.0" encoding="utf-8"?>
<a:theme xmlns:a="http://schemas.openxmlformats.org/drawingml/2006/main" name="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8946e33d-fd2f-4ae4-8ee9-d90c129cdf9e">HL-LHC PowerPoint Presentation, incl. LARP logo, 4:3 format</Description0>
    <Note xmlns="8946e33d-fd2f-4ae4-8ee9-d90c129cdf9e">For presentations to be given at Joint HL-LHC/LARP annual meetings (US or European locations).
https://edms.cern.ch/document/1607180/</No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9ABA85A245EC45AA49FA36F10E0232" ma:contentTypeVersion="2" ma:contentTypeDescription="Create a new document." ma:contentTypeScope="" ma:versionID="adcd0aad5aed504a8f0da929d2112ad6">
  <xsd:schema xmlns:xsd="http://www.w3.org/2001/XMLSchema" xmlns:xs="http://www.w3.org/2001/XMLSchema" xmlns:p="http://schemas.microsoft.com/office/2006/metadata/properties" xmlns:ns2="8946e33d-fd2f-4ae4-8ee9-d90c129cdf9e" targetNamespace="http://schemas.microsoft.com/office/2006/metadata/properties" ma:root="true" ma:fieldsID="8f86ca1f070cacaf1fa8f62c9f76043c" ns2:_="">
    <xsd:import namespace="8946e33d-fd2f-4ae4-8ee9-d90c129cdf9e"/>
    <xsd:element name="properties">
      <xsd:complexType>
        <xsd:sequence>
          <xsd:element name="documentManagement">
            <xsd:complexType>
              <xsd:all>
                <xsd:element ref="ns2:Description0"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46e33d-fd2f-4ae4-8ee9-d90c129cdf9e"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Note" ma:index="9" nillable="true" ma:displayName="Note" ma:internalName="Not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8EF391-2BAD-45F4-B22E-736040720C99}">
  <ds:schemaRefs>
    <ds:schemaRef ds:uri="http://purl.org/dc/elements/1.1/"/>
    <ds:schemaRef ds:uri="http://schemas.microsoft.com/office/2006/metadata/properties"/>
    <ds:schemaRef ds:uri="8946e33d-fd2f-4ae4-8ee9-d90c129cdf9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CC4280F-E911-4FF7-B1B5-10F770B636CB}">
  <ds:schemaRefs>
    <ds:schemaRef ds:uri="http://schemas.microsoft.com/sharepoint/v3/contenttype/forms"/>
  </ds:schemaRefs>
</ds:datastoreItem>
</file>

<file path=customXml/itemProps3.xml><?xml version="1.0" encoding="utf-8"?>
<ds:datastoreItem xmlns:ds="http://schemas.openxmlformats.org/officeDocument/2006/customXml" ds:itemID="{1A7292EC-A4CC-4379-ABA5-C61E3A4C43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46e33d-fd2f-4ae4-8ee9-d90c129cd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88997</TotalTime>
  <Words>922</Words>
  <Application>Microsoft Office PowerPoint</Application>
  <PresentationFormat>On-screen Show (4:3)</PresentationFormat>
  <Paragraphs>96</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Thème Office</vt:lpstr>
      <vt:lpstr>Fix Point Proposals</vt:lpstr>
      <vt:lpstr>Cold Mass Design Requirements</vt:lpstr>
      <vt:lpstr>302.4.02 Cold Mass Design Change</vt:lpstr>
      <vt:lpstr>New Requirement </vt:lpstr>
      <vt:lpstr>Proposal A</vt:lpstr>
      <vt:lpstr>Proposal B</vt:lpstr>
      <vt:lpstr>Proposal B</vt:lpstr>
      <vt:lpstr>Proposal B</vt:lpstr>
      <vt:lpstr>Proposal B</vt:lpstr>
      <vt:lpstr>Proposal C</vt:lpstr>
    </vt:vector>
  </TitlesOfParts>
  <Company>APO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HiLumi-Pres-Template-4-3-LARP</dc:title>
  <dc:creator>André-Pierre OLIVIER</dc:creator>
  <cp:lastModifiedBy>Sandor Feher</cp:lastModifiedBy>
  <cp:revision>989</cp:revision>
  <cp:lastPrinted>2018-05-26T23:25:07Z</cp:lastPrinted>
  <dcterms:created xsi:type="dcterms:W3CDTF">2016-03-23T12:58:39Z</dcterms:created>
  <dcterms:modified xsi:type="dcterms:W3CDTF">2022-02-04T21:44:15Z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0x010100689ABA85A245EC45AA49FA36F10E0232</vt:lpwstr>
  </property>
</Properties>
</file>