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66" r:id="rId7"/>
    <p:sldId id="267" r:id="rId8"/>
    <p:sldId id="268" r:id="rId9"/>
    <p:sldId id="269" r:id="rId10"/>
    <p:sldId id="270" r:id="rId11"/>
    <p:sldId id="271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160" y="914400"/>
            <a:ext cx="7162800" cy="533400"/>
          </a:xfrm>
        </p:spPr>
        <p:txBody>
          <a:bodyPr/>
          <a:lstStyle>
            <a:lvl1pPr algn="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Proton Accelerators for Science and Innovation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69BB32-B3B2-4D4F-8101-3ED91A597D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743200" y="2514600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45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1C740-3D3F-417C-82DE-04BA1F0B4814}" type="datetimeFigureOut">
              <a:rPr lang="en-GB" smtClean="0"/>
              <a:pPr/>
              <a:t>28/02/2012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12834-60DC-46DF-99C9-47AC109E9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162800" cy="2232248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Muon</a:t>
            </a:r>
            <a:r>
              <a:rPr lang="en-US" sz="3600" dirty="0" smtClean="0"/>
              <a:t> Injection into FFAG Decay Ring</a:t>
            </a:r>
            <a:br>
              <a:rPr lang="en-US" sz="3600" dirty="0" smtClean="0"/>
            </a:br>
            <a:r>
              <a:rPr lang="en-US" sz="2800" dirty="0" smtClean="0"/>
              <a:t>Update on progress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728192"/>
          </a:xfrm>
        </p:spPr>
        <p:txBody>
          <a:bodyPr>
            <a:normAutofit/>
          </a:bodyPr>
          <a:lstStyle/>
          <a:p>
            <a:pPr algn="ctr"/>
            <a:r>
              <a:rPr lang="en-US" sz="3100" dirty="0" err="1" smtClean="0">
                <a:solidFill>
                  <a:schemeClr val="tx1"/>
                </a:solidFill>
              </a:rPr>
              <a:t>Jaroslaw</a:t>
            </a:r>
            <a:r>
              <a:rPr lang="en-US" sz="3100" dirty="0" smtClean="0">
                <a:solidFill>
                  <a:schemeClr val="tx1"/>
                </a:solidFill>
              </a:rPr>
              <a:t> Pasternak</a:t>
            </a:r>
          </a:p>
          <a:p>
            <a:pPr algn="ctr"/>
            <a:r>
              <a:rPr lang="en-US" sz="3100" i="1" dirty="0" smtClean="0">
                <a:solidFill>
                  <a:schemeClr val="tx1"/>
                </a:solidFill>
              </a:rPr>
              <a:t>Imperial College/RAL STFC</a:t>
            </a:r>
          </a:p>
          <a:p>
            <a:pPr algn="ctr"/>
            <a:endParaRPr lang="en-US" sz="3100" i="1" dirty="0" smtClean="0">
              <a:solidFill>
                <a:schemeClr val="tx1"/>
              </a:solidFill>
            </a:endParaRPr>
          </a:p>
          <a:p>
            <a:pPr algn="ctr"/>
            <a:endParaRPr lang="en-US" sz="3100" i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7" name="Subtitle 4"/>
          <p:cNvSpPr txBox="1">
            <a:spLocks/>
          </p:cNvSpPr>
          <p:nvPr/>
        </p:nvSpPr>
        <p:spPr bwMode="auto">
          <a:xfrm>
            <a:off x="0" y="6109032"/>
            <a:ext cx="3203848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8000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45000"/>
              <a:buFont typeface="Wingdings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3500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2500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2500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2500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2500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2500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2500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VLENF meeting,</a:t>
            </a: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February 28, </a:t>
            </a:r>
            <a:r>
              <a:rPr lang="en-US" sz="2000" i="1" dirty="0">
                <a:solidFill>
                  <a:schemeClr val="tx1"/>
                </a:solidFill>
              </a:rPr>
              <a:t>2012</a:t>
            </a:r>
            <a:br>
              <a:rPr lang="en-US" sz="2000" i="1" dirty="0">
                <a:solidFill>
                  <a:schemeClr val="tx1"/>
                </a:solidFill>
              </a:rPr>
            </a:br>
            <a:endParaRPr lang="en-US" sz="200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8" name="Picture 7" descr="I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340" y="42204"/>
            <a:ext cx="1398814" cy="435393"/>
          </a:xfrm>
          <a:prstGeom prst="rect">
            <a:avLst/>
          </a:prstGeom>
        </p:spPr>
      </p:pic>
      <p:pic>
        <p:nvPicPr>
          <p:cNvPr id="9" name="Picture 13" descr="isisstfclogo_lar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6700" y="14068"/>
            <a:ext cx="2354808" cy="53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4809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5879" y="620688"/>
            <a:ext cx="503812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1196752"/>
            <a:ext cx="8283421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Symmetric FODO type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Cell length 4.6 m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Quad length 0.8 m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Quad gradient 5.35 T/m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Distance between quads 1.5 m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B field at the poles 1.34 T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/>
              <a:t>Half aperture </a:t>
            </a:r>
            <a:r>
              <a:rPr lang="en-GB" sz="2400" dirty="0" smtClean="0"/>
              <a:t>0.25 </a:t>
            </a:r>
            <a:r>
              <a:rPr lang="en-GB" sz="2400" dirty="0" smtClean="0"/>
              <a:t>m -&gt; Large quads!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Central </a:t>
            </a:r>
            <a:r>
              <a:rPr lang="en-GB" sz="2400" dirty="0" err="1" smtClean="0"/>
              <a:t>momenum</a:t>
            </a:r>
            <a:r>
              <a:rPr lang="en-GB" sz="2400" dirty="0" smtClean="0"/>
              <a:t> </a:t>
            </a:r>
            <a:r>
              <a:rPr lang="en-GB" sz="2400" dirty="0" smtClean="0"/>
              <a:t>2864 </a:t>
            </a:r>
            <a:r>
              <a:rPr lang="en-GB" sz="2400" dirty="0" err="1" smtClean="0"/>
              <a:t>MeV</a:t>
            </a:r>
            <a:r>
              <a:rPr lang="en-GB" sz="2400" dirty="0" smtClean="0"/>
              <a:t>/c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Momentum acceptance +-42</a:t>
            </a:r>
            <a:r>
              <a:rPr lang="en-GB" sz="2400" dirty="0" smtClean="0"/>
              <a:t>% 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   </a:t>
            </a:r>
            <a:r>
              <a:rPr lang="en-GB" sz="2400" dirty="0" smtClean="0">
                <a:solidFill>
                  <a:srgbClr val="FF0000"/>
                </a:solidFill>
              </a:rPr>
              <a:t>(for all </a:t>
            </a:r>
            <a:r>
              <a:rPr lang="en-GB" sz="2400" dirty="0" err="1" smtClean="0">
                <a:solidFill>
                  <a:srgbClr val="FF0000"/>
                </a:solidFill>
              </a:rPr>
              <a:t>pions</a:t>
            </a:r>
            <a:r>
              <a:rPr lang="en-GB" sz="2400" dirty="0" smtClean="0">
                <a:solidFill>
                  <a:srgbClr val="FF0000"/>
                </a:solidFill>
              </a:rPr>
              <a:t> contributing to the </a:t>
            </a:r>
            <a:r>
              <a:rPr lang="en-GB" sz="2400" dirty="0" err="1" smtClean="0">
                <a:solidFill>
                  <a:srgbClr val="FF0000"/>
                </a:solidFill>
              </a:rPr>
              <a:t>muons</a:t>
            </a:r>
            <a:r>
              <a:rPr lang="en-GB" sz="2400" dirty="0" smtClean="0">
                <a:solidFill>
                  <a:srgbClr val="FF0000"/>
                </a:solidFill>
              </a:rPr>
              <a:t> wanted-2 </a:t>
            </a:r>
            <a:r>
              <a:rPr lang="en-GB" sz="2400" dirty="0" err="1" smtClean="0">
                <a:solidFill>
                  <a:srgbClr val="FF0000"/>
                </a:solidFill>
              </a:rPr>
              <a:t>GeV</a:t>
            </a:r>
            <a:r>
              <a:rPr lang="en-GB" sz="2400" dirty="0" smtClean="0">
                <a:solidFill>
                  <a:srgbClr val="FF0000"/>
                </a:solidFill>
              </a:rPr>
              <a:t>/c+-16%,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     this means both forward and backward decays</a:t>
            </a:r>
            <a:r>
              <a:rPr lang="en-GB" sz="2400" dirty="0" smtClean="0">
                <a:solidFill>
                  <a:srgbClr val="FF0000"/>
                </a:solidFill>
              </a:rPr>
              <a:t>)</a:t>
            </a:r>
            <a:endParaRPr lang="en-GB" sz="2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Physical acceptance           7.7 </a:t>
            </a:r>
            <a:r>
              <a:rPr lang="en-GB" sz="2400" dirty="0" err="1" smtClean="0"/>
              <a:t>Pi.mm.rad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Phase advance per cell 53.6 degrees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Channel length minimum 16 cells -73.6 m (could be longer) 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This includes 32 quads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0"/>
            <a:ext cx="5833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Decay Channel Considerations</a:t>
            </a:r>
            <a:endParaRPr lang="en-GB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17032"/>
            <a:ext cx="7696200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39752" y="260648"/>
            <a:ext cx="4228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Coupling with the target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6165304"/>
            <a:ext cx="2186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From D. </a:t>
            </a:r>
            <a:r>
              <a:rPr lang="en-GB" sz="2400" dirty="0" err="1" smtClean="0"/>
              <a:t>Neuffer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124744"/>
            <a:ext cx="87309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Details of the matching section between the target and </a:t>
            </a:r>
            <a:endParaRPr lang="en-GB" sz="2400" dirty="0" smtClean="0"/>
          </a:p>
          <a:p>
            <a:r>
              <a:rPr lang="en-GB" sz="2400" dirty="0" smtClean="0"/>
              <a:t>   the </a:t>
            </a:r>
            <a:r>
              <a:rPr lang="en-GB" sz="2400" dirty="0" smtClean="0"/>
              <a:t>decay </a:t>
            </a:r>
            <a:r>
              <a:rPr lang="en-GB" sz="2400" dirty="0" smtClean="0"/>
              <a:t>channel still </a:t>
            </a:r>
            <a:r>
              <a:rPr lang="en-GB" sz="2400" dirty="0" smtClean="0"/>
              <a:t>to be worked out!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Optimisation should include the question at which momentum to </a:t>
            </a:r>
          </a:p>
          <a:p>
            <a:r>
              <a:rPr lang="en-GB" sz="2400" dirty="0" smtClean="0"/>
              <a:t>  set the reference matching condition.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We can use similar design to the one worked by David and </a:t>
            </a:r>
            <a:r>
              <a:rPr lang="en-GB" sz="2400" dirty="0" err="1" smtClean="0"/>
              <a:t>Milorad</a:t>
            </a:r>
            <a:r>
              <a:rPr lang="en-GB" sz="2400" dirty="0" smtClean="0"/>
              <a:t> </a:t>
            </a:r>
          </a:p>
          <a:p>
            <a:r>
              <a:rPr lang="en-GB" sz="2400" dirty="0" smtClean="0"/>
              <a:t>  as a starting point.</a:t>
            </a:r>
            <a:endParaRPr lang="en-GB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948690"/>
            <a:ext cx="929799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Single turn 2 </a:t>
            </a:r>
            <a:r>
              <a:rPr lang="en-GB" sz="2400" dirty="0" err="1" smtClean="0"/>
              <a:t>GeV</a:t>
            </a:r>
            <a:r>
              <a:rPr lang="en-GB" sz="2400" dirty="0" smtClean="0"/>
              <a:t>/c </a:t>
            </a:r>
            <a:r>
              <a:rPr lang="en-GB" sz="2400" dirty="0" err="1" smtClean="0"/>
              <a:t>muon</a:t>
            </a:r>
            <a:r>
              <a:rPr lang="en-GB" sz="2400" dirty="0" smtClean="0"/>
              <a:t> injection into </a:t>
            </a:r>
            <a:r>
              <a:rPr lang="en-GB" sz="2400" dirty="0" smtClean="0"/>
              <a:t>FFAG Decay </a:t>
            </a:r>
            <a:r>
              <a:rPr lang="en-GB" sz="2400" dirty="0" smtClean="0"/>
              <a:t>is possible, </a:t>
            </a:r>
            <a:endParaRPr lang="en-GB" sz="2400" dirty="0" smtClean="0"/>
          </a:p>
          <a:p>
            <a:r>
              <a:rPr lang="en-GB" sz="2400" dirty="0" smtClean="0"/>
              <a:t> </a:t>
            </a:r>
            <a:r>
              <a:rPr lang="en-GB" sz="2400" dirty="0" smtClean="0"/>
              <a:t> </a:t>
            </a:r>
            <a:r>
              <a:rPr lang="en-GB" sz="2400" dirty="0" smtClean="0"/>
              <a:t>but </a:t>
            </a:r>
            <a:r>
              <a:rPr lang="en-GB" sz="2400" dirty="0" smtClean="0"/>
              <a:t>rather easier </a:t>
            </a:r>
            <a:r>
              <a:rPr lang="en-GB" sz="2400" dirty="0" smtClean="0"/>
              <a:t>from the </a:t>
            </a:r>
            <a:r>
              <a:rPr lang="en-GB" sz="2400" dirty="0" smtClean="0"/>
              <a:t>inside of the ring. 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/>
              <a:t>We </a:t>
            </a:r>
            <a:r>
              <a:rPr lang="en-GB" sz="2400" dirty="0" smtClean="0"/>
              <a:t>need to work out, how to pass the </a:t>
            </a:r>
            <a:r>
              <a:rPr lang="en-GB" sz="2400" dirty="0" smtClean="0"/>
              <a:t>ring</a:t>
            </a:r>
            <a:endParaRPr lang="en-GB" sz="2400" dirty="0" smtClean="0"/>
          </a:p>
          <a:p>
            <a:r>
              <a:rPr lang="en-GB" sz="2400" dirty="0" smtClean="0"/>
              <a:t>  </a:t>
            </a:r>
            <a:r>
              <a:rPr lang="en-GB" sz="2400" dirty="0" smtClean="0"/>
              <a:t>(a </a:t>
            </a:r>
            <a:r>
              <a:rPr lang="en-GB" sz="2400" dirty="0" smtClean="0"/>
              <a:t>vertical </a:t>
            </a:r>
            <a:r>
              <a:rPr lang="en-GB" sz="2400" dirty="0" smtClean="0"/>
              <a:t>separation or </a:t>
            </a:r>
          </a:p>
          <a:p>
            <a:r>
              <a:rPr lang="en-GB" sz="2400" dirty="0" smtClean="0"/>
              <a:t> </a:t>
            </a:r>
            <a:r>
              <a:rPr lang="en-GB" sz="2400" dirty="0" smtClean="0"/>
              <a:t>  </a:t>
            </a:r>
            <a:r>
              <a:rPr lang="en-GB" sz="2400" dirty="0" smtClean="0"/>
              <a:t>passing first through a long drift in the straight and redirecting).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Using more than</a:t>
            </a:r>
            <a:r>
              <a:rPr lang="en-GB" sz="2400" dirty="0" smtClean="0"/>
              <a:t> </a:t>
            </a:r>
            <a:r>
              <a:rPr lang="en-GB" sz="2400" dirty="0" smtClean="0"/>
              <a:t>2 kickers </a:t>
            </a:r>
            <a:r>
              <a:rPr lang="en-GB" sz="2400" dirty="0" smtClean="0"/>
              <a:t>results </a:t>
            </a:r>
            <a:r>
              <a:rPr lang="en-GB" sz="2400" dirty="0" smtClean="0"/>
              <a:t>in the optics </a:t>
            </a:r>
            <a:r>
              <a:rPr lang="en-GB" sz="2400" dirty="0" smtClean="0"/>
              <a:t>being mismatched</a:t>
            </a:r>
          </a:p>
          <a:p>
            <a:r>
              <a:rPr lang="en-GB" sz="2400" dirty="0" smtClean="0"/>
              <a:t> </a:t>
            </a:r>
            <a:r>
              <a:rPr lang="en-GB" sz="2400" dirty="0" smtClean="0"/>
              <a:t> (visible nonlinear dispersion) -&gt; </a:t>
            </a:r>
            <a:r>
              <a:rPr lang="en-GB" sz="2400" dirty="0" smtClean="0"/>
              <a:t>2 kickers selected as a solution -&gt; 0.06 T!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The decay channel has been designed based on the FODO </a:t>
            </a:r>
            <a:r>
              <a:rPr lang="en-GB" sz="2400" dirty="0" smtClean="0"/>
              <a:t>channel </a:t>
            </a:r>
          </a:p>
          <a:p>
            <a:r>
              <a:rPr lang="en-GB" sz="2400" dirty="0" smtClean="0"/>
              <a:t> </a:t>
            </a:r>
            <a:r>
              <a:rPr lang="en-GB" sz="2400" dirty="0" smtClean="0"/>
              <a:t> for </a:t>
            </a:r>
            <a:r>
              <a:rPr lang="en-GB" sz="2400" dirty="0" smtClean="0"/>
              <a:t>both forward and backward </a:t>
            </a:r>
            <a:r>
              <a:rPr lang="en-GB" sz="2400" dirty="0" smtClean="0"/>
              <a:t>decays. 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Matching from the target to the decay channel needs to be defined.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/>
              <a:t>Performance will be simulated in G4Beamline.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Final matching to the ring needs to be defined.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The </a:t>
            </a:r>
            <a:r>
              <a:rPr lang="en-GB" sz="2400" dirty="0" err="1" smtClean="0"/>
              <a:t>pion</a:t>
            </a:r>
            <a:r>
              <a:rPr lang="en-GB" sz="2400" dirty="0" smtClean="0"/>
              <a:t> decay into the </a:t>
            </a:r>
            <a:r>
              <a:rPr lang="en-GB" sz="2400" dirty="0" smtClean="0"/>
              <a:t>FFAG-type </a:t>
            </a:r>
            <a:r>
              <a:rPr lang="en-GB" sz="2400" dirty="0" smtClean="0"/>
              <a:t>ring should also be studied.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This is almost certainly possible! -&gt; Next task...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051720" y="0"/>
            <a:ext cx="514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Summary and future plans</a:t>
            </a:r>
            <a:endParaRPr lang="en-GB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0"/>
            <a:ext cx="652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Assumptions and observations (2)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620688"/>
            <a:ext cx="830663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The drift length in the straights are long ( about 2.8 m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 </a:t>
            </a:r>
            <a:r>
              <a:rPr lang="en-GB" sz="2400" dirty="0" smtClean="0"/>
              <a:t>for the J-B. </a:t>
            </a:r>
            <a:r>
              <a:rPr lang="en-GB" sz="2400" dirty="0" err="1" smtClean="0"/>
              <a:t>Lgrange</a:t>
            </a:r>
            <a:r>
              <a:rPr lang="en-GB" sz="2400" dirty="0" smtClean="0"/>
              <a:t>/Y. Mori FFAG ring</a:t>
            </a:r>
            <a:r>
              <a:rPr lang="en-GB" sz="2400" dirty="0" smtClean="0"/>
              <a:t>!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/>
              <a:t>They </a:t>
            </a:r>
            <a:r>
              <a:rPr lang="en-GB" sz="2400" dirty="0" smtClean="0"/>
              <a:t>are ideal places to put kickers and septum.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I try to design injection system assuming that the </a:t>
            </a:r>
            <a:r>
              <a:rPr lang="en-GB" sz="2400" dirty="0" err="1" smtClean="0"/>
              <a:t>muon</a:t>
            </a:r>
            <a:r>
              <a:rPr lang="en-GB" sz="2400" dirty="0" smtClean="0"/>
              <a:t> beam is</a:t>
            </a:r>
          </a:p>
          <a:p>
            <a:r>
              <a:rPr lang="en-GB" sz="2400" dirty="0" smtClean="0"/>
              <a:t>   </a:t>
            </a:r>
            <a:r>
              <a:rPr lang="en-GB" sz="2400" dirty="0" smtClean="0"/>
              <a:t>formed </a:t>
            </a:r>
            <a:r>
              <a:rPr lang="en-GB" sz="2400" dirty="0" smtClean="0"/>
              <a:t>in the decay </a:t>
            </a:r>
            <a:r>
              <a:rPr lang="en-GB" sz="2400" dirty="0" smtClean="0"/>
              <a:t>channel (no D. </a:t>
            </a:r>
            <a:r>
              <a:rPr lang="en-GB" sz="2400" dirty="0" err="1" smtClean="0"/>
              <a:t>Neuffer’s</a:t>
            </a:r>
            <a:r>
              <a:rPr lang="en-GB" sz="2400" dirty="0" smtClean="0"/>
              <a:t> trick used).</a:t>
            </a:r>
            <a:endParaRPr lang="en-GB" sz="24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149080"/>
            <a:ext cx="6403454" cy="229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71600" y="6021288"/>
            <a:ext cx="2932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From J-B. Lagrange</a:t>
            </a:r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95736" y="260648"/>
            <a:ext cx="3855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Preliminary injection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908720"/>
            <a:ext cx="869103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 smtClean="0"/>
              <a:t> The long drifts are the natural place for septum and kickers.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Kickers must be distributed  (the more the weaker they are), </a:t>
            </a:r>
            <a:r>
              <a:rPr lang="en-GB" sz="2000" dirty="0" smtClean="0">
                <a:solidFill>
                  <a:srgbClr val="FF0000"/>
                </a:solidFill>
              </a:rPr>
              <a:t>but the matching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  conditions can be more difficult.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Optics of the drift has been reproduced and zero chromaticity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condition confirmed.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Closed orbits have been calculated.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The septum was assumed to be located downstream the D magnet.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The needed orbit separation was estimated based on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the acceptance plots in </a:t>
            </a:r>
            <a:r>
              <a:rPr lang="en-GB" sz="2000" dirty="0" smtClean="0"/>
              <a:t>the paper on the FFAG Decay Ring </a:t>
            </a:r>
            <a:r>
              <a:rPr lang="en-GB" sz="2000" dirty="0" smtClean="0"/>
              <a:t>( by J-B and Mori-san)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and is about 12cm*2+1cm~25 cm.</a:t>
            </a:r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The additional separation to clear the magnet was assumed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to be about </a:t>
            </a:r>
            <a:r>
              <a:rPr lang="en-GB" sz="2000" dirty="0" smtClean="0">
                <a:solidFill>
                  <a:srgbClr val="FF0000"/>
                </a:solidFill>
              </a:rPr>
              <a:t>20 cm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0"/>
            <a:ext cx="7201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 smtClean="0">
                <a:solidFill>
                  <a:prstClr val="black"/>
                </a:solidFill>
              </a:rPr>
              <a:t>Injection from the outside of </a:t>
            </a:r>
            <a:r>
              <a:rPr lang="en-GB" sz="2800" dirty="0" smtClean="0">
                <a:solidFill>
                  <a:prstClr val="black"/>
                </a:solidFill>
              </a:rPr>
              <a:t>the ring </a:t>
            </a:r>
            <a:r>
              <a:rPr lang="en-GB" sz="2800" dirty="0" smtClean="0">
                <a:solidFill>
                  <a:prstClr val="black"/>
                </a:solidFill>
              </a:rPr>
              <a:t>(version 1)</a:t>
            </a: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5" name="Picture 4" descr="RFFAGinj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9144000" cy="56502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52120" y="2852936"/>
            <a:ext cx="2603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Circulating beam orbits</a:t>
            </a:r>
          </a:p>
          <a:p>
            <a:r>
              <a:rPr lang="en-GB" sz="2000" dirty="0" smtClean="0"/>
              <a:t>0 and +/- 20% </a:t>
            </a:r>
            <a:r>
              <a:rPr lang="en-GB" sz="2000" dirty="0" err="1" smtClean="0"/>
              <a:t>dp</a:t>
            </a:r>
            <a:r>
              <a:rPr lang="en-GB" sz="2000" dirty="0" smtClean="0"/>
              <a:t>/p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1412776"/>
            <a:ext cx="152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Injected beam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652120" y="6027003"/>
            <a:ext cx="2731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B field too high 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in the FFAG magnet!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 rot="10609752">
            <a:off x="6029310" y="5238351"/>
            <a:ext cx="348295" cy="6297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60648"/>
            <a:ext cx="70573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Preliminary injection – parameters for injection</a:t>
            </a:r>
          </a:p>
          <a:p>
            <a:r>
              <a:rPr lang="en-GB" sz="2800" dirty="0" smtClean="0"/>
              <a:t>from the outside of ring (version 1)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556792"/>
            <a:ext cx="747531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Number of kickers         3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B field                  0.05 T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length                  2.6 m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aperture              </a:t>
            </a:r>
            <a:r>
              <a:rPr lang="en-GB" sz="3200" dirty="0" smtClean="0">
                <a:solidFill>
                  <a:srgbClr val="FF0000"/>
                </a:solidFill>
              </a:rPr>
              <a:t>60x30 cm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B field               0.6 T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length               2.6 m in length and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aperture          30x30 cm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RFFAGinj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9144000" cy="56502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86525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sz="2800" dirty="0" smtClean="0">
                <a:solidFill>
                  <a:prstClr val="black"/>
                </a:solidFill>
              </a:rPr>
              <a:t>           Injection from the outside of ring (version 2)</a:t>
            </a:r>
          </a:p>
          <a:p>
            <a:pPr algn="ctr"/>
            <a:r>
              <a:rPr lang="en-GB" sz="2800" dirty="0" smtClean="0"/>
              <a:t>(Orbits for +-16%, effect of 2 kickers and septum included)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65756" y="6021288"/>
            <a:ext cx="3925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Magnetic field too high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for the room temperature magnets!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444208" y="3789040"/>
            <a:ext cx="0" cy="2088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518" y="260648"/>
            <a:ext cx="8785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Preliminary for injection </a:t>
            </a:r>
            <a:r>
              <a:rPr lang="en-GB" sz="2800" dirty="0" smtClean="0">
                <a:solidFill>
                  <a:prstClr val="black"/>
                </a:solidFill>
              </a:rPr>
              <a:t>from the outside of ring (version 2)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556792"/>
            <a:ext cx="829970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Number of kickers         2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B field                  0.038 T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length                  2.6 m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aperture              40x30 cm and 30x30 cm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B field               0.33 T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length               2.6 m in length and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aperture          30x30 cm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FFAGinj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9144000" cy="56502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536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 smtClean="0">
                <a:solidFill>
                  <a:prstClr val="black"/>
                </a:solidFill>
              </a:rPr>
              <a:t>New injection scheme from the inside of the ring</a:t>
            </a:r>
          </a:p>
          <a:p>
            <a:pPr lvl="0" algn="ctr"/>
            <a:r>
              <a:rPr lang="en-GB" sz="2800" dirty="0" smtClean="0">
                <a:solidFill>
                  <a:prstClr val="black"/>
                </a:solidFill>
              </a:rPr>
              <a:t>(Orbits for +-16%, effect of 2 kickers and septum included)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934670"/>
            <a:ext cx="36247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 field vary as exp(m), for negative x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should be very small</a:t>
            </a:r>
            <a:r>
              <a:rPr lang="en-GB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This option seems more feasible!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332656"/>
            <a:ext cx="7662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Parameters for injection from  the inside of the ring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556792"/>
            <a:ext cx="829970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Number of kickers         2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B field                  </a:t>
            </a:r>
            <a:r>
              <a:rPr lang="en-GB" sz="3200" dirty="0" smtClean="0">
                <a:solidFill>
                  <a:srgbClr val="FF0000"/>
                </a:solidFill>
              </a:rPr>
              <a:t>0.06 T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length                  2.6 m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Kicker aperture              40x30 cm and 50x30 cm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B field               0.33 T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length               2.6 m in length and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 </a:t>
            </a:r>
            <a:r>
              <a:rPr lang="en-GB" sz="3200" dirty="0" smtClean="0"/>
              <a:t>Septum aperture          60x30 cm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824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Muon Injection into FFAG Decay Ring Update on progress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into RFFAG First Preliminary Ideas</dc:title>
  <dc:creator>jpastern</dc:creator>
  <cp:lastModifiedBy>jpastern</cp:lastModifiedBy>
  <cp:revision>9</cp:revision>
  <dcterms:created xsi:type="dcterms:W3CDTF">2012-01-20T12:04:01Z</dcterms:created>
  <dcterms:modified xsi:type="dcterms:W3CDTF">2012-02-28T12:37:03Z</dcterms:modified>
</cp:coreProperties>
</file>