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82" r:id="rId2"/>
  </p:sldMasterIdLst>
  <p:notesMasterIdLst>
    <p:notesMasterId r:id="rId12"/>
  </p:notesMasterIdLst>
  <p:handoutMasterIdLst>
    <p:handoutMasterId r:id="rId13"/>
  </p:handoutMasterIdLst>
  <p:sldIdLst>
    <p:sldId id="265" r:id="rId3"/>
    <p:sldId id="286" r:id="rId4"/>
    <p:sldId id="320" r:id="rId5"/>
    <p:sldId id="327" r:id="rId6"/>
    <p:sldId id="328" r:id="rId7"/>
    <p:sldId id="321" r:id="rId8"/>
    <p:sldId id="323" r:id="rId9"/>
    <p:sldId id="329" r:id="rId10"/>
    <p:sldId id="287" r:id="rId11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DD5483-647A-4871-82F6-421C1F86154A}">
          <p14:sldIdLst>
            <p14:sldId id="265"/>
            <p14:sldId id="286"/>
            <p14:sldId id="320"/>
            <p14:sldId id="327"/>
            <p14:sldId id="328"/>
            <p14:sldId id="321"/>
            <p14:sldId id="323"/>
            <p14:sldId id="329"/>
            <p14:sldId id="287"/>
          </p14:sldIdLst>
        </p14:section>
        <p14:section name="extra slide" id="{2E6BB51E-C3C9-4C98-8127-98C4712D76C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9900"/>
    <a:srgbClr val="006600"/>
    <a:srgbClr val="004C97"/>
    <a:srgbClr val="CC3300"/>
    <a:srgbClr val="0000CC"/>
    <a:srgbClr val="336699"/>
    <a:srgbClr val="003087"/>
    <a:srgbClr val="40404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96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56E47BA0-0AD3-421F-955E-9ABE16CAB54E}" type="datetimeFigureOut">
              <a:rPr lang="en-US" altLang="en-US"/>
              <a:pPr>
                <a:defRPr/>
              </a:pPr>
              <a:t>2/2/2022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00481CEC-10F0-4BFB-9E2A-DDF431445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753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8AF37C3B-BC21-42F3-9B27-D758188CB0F8}" type="datetimeFigureOut">
              <a:rPr lang="en-US" altLang="en-US"/>
              <a:pPr>
                <a:defRPr/>
              </a:pPr>
              <a:t>2/2/2022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B6268FF-779F-4B36-B075-E2ADD3640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 smtClean="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95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02/04/22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24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02/04/22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7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02/04/22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0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02/04/22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90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02/04/22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78E6C-9F15-49E5-849D-03416D9FD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27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02/04/22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EEA0-0676-4D12-B4C2-CD700AE1C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02/04/22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1BB1-4B90-49AD-A740-CEFD4AF17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8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02/04/22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D4941-45B9-4B94-BF3A-1EC49849D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02/04/22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01" r:id="rId3"/>
    <p:sldLayoutId id="2147484102" r:id="rId4"/>
    <p:sldLayoutId id="2147484103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02/04/22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E8ECF250-2D3B-4E2F-997C-8D255E14B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Muon Campus Report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5190219"/>
            <a:ext cx="7526338" cy="76426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Jim Morgan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February 4,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A4576-5A42-4024-8B1E-658088B78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Weekly overview and current issues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8E1D7-718F-4B69-B0BB-E2437D1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02/04/22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7ADB4-F7C8-403F-A498-26D2FD547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311C2-48AE-4864-91BD-D693DB329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72C2581-ACFD-4344-BDD5-B799229E1A83}"/>
              </a:ext>
            </a:extLst>
          </p:cNvPr>
          <p:cNvSpPr txBox="1">
            <a:spLocks/>
          </p:cNvSpPr>
          <p:nvPr/>
        </p:nvSpPr>
        <p:spPr>
          <a:xfrm>
            <a:off x="3932917" y="4015085"/>
            <a:ext cx="1517974" cy="198912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Intentional Accelerator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Standby Period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CFE87E-914A-4575-8A33-6360F9731758}"/>
              </a:ext>
            </a:extLst>
          </p:cNvPr>
          <p:cNvSpPr txBox="1"/>
          <p:nvPr/>
        </p:nvSpPr>
        <p:spPr>
          <a:xfrm>
            <a:off x="5048731" y="6040045"/>
            <a:ext cx="2369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Downstream D30 Crossover Pipe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FA65EA-4B2E-4FB1-9BFC-95C554DB4EEA}"/>
              </a:ext>
            </a:extLst>
          </p:cNvPr>
          <p:cNvSpPr txBox="1"/>
          <p:nvPr/>
        </p:nvSpPr>
        <p:spPr>
          <a:xfrm>
            <a:off x="228600" y="856370"/>
            <a:ext cx="8686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Decent up time since weekend</a:t>
            </a:r>
          </a:p>
          <a:p>
            <a:pPr marL="800100" lvl="1" indent="-342900">
              <a:buFont typeface="Calibri" panose="020F0502020204030204" pitchFamily="34" charset="0"/>
              <a:buChar char="–"/>
            </a:pPr>
            <a:r>
              <a:rPr lang="en-US" sz="2000" dirty="0"/>
              <a:t>Most downtime happened last weekend, including M5 power supply issue</a:t>
            </a:r>
          </a:p>
          <a:p>
            <a:pPr marL="800100" lvl="1" indent="-342900">
              <a:buFont typeface="Calibri" panose="020F0502020204030204" pitchFamily="34" charset="0"/>
              <a:buChar char="–"/>
            </a:pPr>
            <a:r>
              <a:rPr lang="en-US" sz="2000" dirty="0"/>
              <a:t>Two g-2 Trolley Runs, one partially overlapped Saturday downtime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D:LENS and D:PMAG trips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Scopes set up at AP-0 and AP-10 to monitor timing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Happened previously last April, went away on its own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Maintenance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Target Blower maintenance performed Thursday afternoon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Interlocked rad detectors (Chipmunks) swapped out for calibration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Ongoing problems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Bad D:IB transformer to power supply cable prevents 8 GeV operation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LCW leak rate continues to increase, ~90 Gal/Day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20% drop in g-2 CTAGs as compared to last spring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Largely appears to be a reduction in yield from the Target Station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Working to understand POT differences between now and last run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7429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0736403-1533-44EB-BB38-16690EC9D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450" y="887981"/>
            <a:ext cx="6757276" cy="5405820"/>
          </a:xfrm>
          <a:prstGeom prst="rect">
            <a:avLst/>
          </a:prstGeom>
        </p:spPr>
      </p:pic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g-2 this week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900">
                <a:solidFill>
                  <a:srgbClr val="004C97"/>
                </a:solidFill>
                <a:latin typeface="Helvetica" panose="020B0604020202020204" pitchFamily="34" charset="0"/>
              </a:rPr>
              <a:t>02/04/22</a:t>
            </a:r>
            <a:endParaRPr lang="en-US" altLang="en-US" sz="9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9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Jim Morgan | Muon Campus Status</a:t>
            </a:r>
            <a:endParaRPr lang="en-US" altLang="en-US" sz="9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9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9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05686E4-8E49-4C30-B249-A4CC29843247}"/>
              </a:ext>
            </a:extLst>
          </p:cNvPr>
          <p:cNvSpPr txBox="1"/>
          <p:nvPr/>
        </p:nvSpPr>
        <p:spPr>
          <a:xfrm>
            <a:off x="7788758" y="1365932"/>
            <a:ext cx="13436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FF00"/>
                </a:solidFill>
              </a:rPr>
              <a:t>Beam to AP-0 target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C2228AB-7643-4B88-9258-14C8E9FD1C7C}"/>
              </a:ext>
            </a:extLst>
          </p:cNvPr>
          <p:cNvSpPr txBox="1"/>
          <p:nvPr/>
        </p:nvSpPr>
        <p:spPr>
          <a:xfrm>
            <a:off x="7771335" y="3990931"/>
            <a:ext cx="10743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CCCC00"/>
                </a:solidFill>
              </a:rPr>
              <a:t>g-2 T0 Detector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AD6ADD3-5464-4E12-A2CF-AD84E558BD8B}"/>
              </a:ext>
            </a:extLst>
          </p:cNvPr>
          <p:cNvSpPr txBox="1"/>
          <p:nvPr/>
        </p:nvSpPr>
        <p:spPr>
          <a:xfrm>
            <a:off x="7790163" y="2881167"/>
            <a:ext cx="10951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Decay Positrons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E8C0C85-0621-4127-B614-0930A5826233}"/>
              </a:ext>
            </a:extLst>
          </p:cNvPr>
          <p:cNvSpPr txBox="1"/>
          <p:nvPr/>
        </p:nvSpPr>
        <p:spPr>
          <a:xfrm>
            <a:off x="7788758" y="3624666"/>
            <a:ext cx="9348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1"/>
                </a:solidFill>
              </a:rPr>
              <a:t>Delivery Ring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E1A9CC5-AA0F-4ADB-A05C-869C2F11B623}"/>
              </a:ext>
            </a:extLst>
          </p:cNvPr>
          <p:cNvSpPr txBox="1"/>
          <p:nvPr/>
        </p:nvSpPr>
        <p:spPr>
          <a:xfrm rot="16200000">
            <a:off x="2660305" y="2289895"/>
            <a:ext cx="8322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Trolley Run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05EC58C-05EB-412A-BCCE-28377FC148F1}"/>
              </a:ext>
            </a:extLst>
          </p:cNvPr>
          <p:cNvSpPr txBox="1"/>
          <p:nvPr/>
        </p:nvSpPr>
        <p:spPr>
          <a:xfrm rot="16200000">
            <a:off x="3155164" y="2518485"/>
            <a:ext cx="4571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LRF5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D808E64-0D25-423E-8199-B3C1F02B724C}"/>
              </a:ext>
            </a:extLst>
          </p:cNvPr>
          <p:cNvSpPr txBox="1"/>
          <p:nvPr/>
        </p:nvSpPr>
        <p:spPr>
          <a:xfrm rot="16200000">
            <a:off x="2163565" y="2200766"/>
            <a:ext cx="12779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R:V703 &amp; R:LAM52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6CE24E7-94CD-4CED-BDBB-73D02AB75405}"/>
              </a:ext>
            </a:extLst>
          </p:cNvPr>
          <p:cNvSpPr txBox="1"/>
          <p:nvPr/>
        </p:nvSpPr>
        <p:spPr>
          <a:xfrm rot="16200000">
            <a:off x="3102382" y="2155938"/>
            <a:ext cx="15424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M5 Line power supplies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80DF9A9-770F-4B18-B52C-29D47942AE21}"/>
              </a:ext>
            </a:extLst>
          </p:cNvPr>
          <p:cNvSpPr txBox="1"/>
          <p:nvPr/>
        </p:nvSpPr>
        <p:spPr>
          <a:xfrm rot="16200000">
            <a:off x="5453521" y="2289895"/>
            <a:ext cx="8322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Trolley Run</a:t>
            </a:r>
          </a:p>
        </p:txBody>
      </p:sp>
    </p:spTree>
    <p:extLst>
      <p:ext uri="{BB962C8B-B14F-4D97-AF65-F5344CB8AC3E}">
        <p14:creationId xmlns:p14="http://schemas.microsoft.com/office/powerpoint/2010/main" val="256073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E4D8F20-6B8A-4136-B317-3BFD4022D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g-2 Run 5 Protons on Target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C9347C-AA99-4369-A3C3-3FF6F74F1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02/04/22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97C0BF-6775-4431-9E29-2F74A6EB3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CB25FC-C0FD-4DF4-9A22-C3170A368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71A967-B184-4C0F-9C70-58E19537C992}"/>
              </a:ext>
            </a:extLst>
          </p:cNvPr>
          <p:cNvSpPr txBox="1"/>
          <p:nvPr/>
        </p:nvSpPr>
        <p:spPr>
          <a:xfrm>
            <a:off x="6988175" y="5696744"/>
            <a:ext cx="1885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Detectors shifted upstream</a:t>
            </a:r>
          </a:p>
        </p:txBody>
      </p:sp>
      <p:pic>
        <p:nvPicPr>
          <p:cNvPr id="10" name="Picture 9" descr="Chart, line chart&#10;&#10;Description automatically generated">
            <a:extLst>
              <a:ext uri="{FF2B5EF4-FFF2-40B4-BE49-F238E27FC236}">
                <a16:creationId xmlns:a16="http://schemas.microsoft.com/office/drawing/2014/main" id="{60E07584-A5FF-4EC7-A37C-32F92DA2F0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85" y="840711"/>
            <a:ext cx="8056030" cy="537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216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E4D8F20-6B8A-4136-B317-3BFD4022D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g-2 Protons on Target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C9347C-AA99-4369-A3C3-3FF6F74F1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02/04/22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97C0BF-6775-4431-9E29-2F74A6EB3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CB25FC-C0FD-4DF4-9A22-C3170A368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71A967-B184-4C0F-9C70-58E19537C992}"/>
              </a:ext>
            </a:extLst>
          </p:cNvPr>
          <p:cNvSpPr txBox="1"/>
          <p:nvPr/>
        </p:nvSpPr>
        <p:spPr>
          <a:xfrm>
            <a:off x="6988175" y="5696744"/>
            <a:ext cx="1885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Detectors shifted upstream</a:t>
            </a:r>
          </a:p>
        </p:txBody>
      </p:sp>
      <p:pic>
        <p:nvPicPr>
          <p:cNvPr id="10" name="Picture 9" descr="Chart, line chart&#10;&#10;Description automatically generated">
            <a:extLst>
              <a:ext uri="{FF2B5EF4-FFF2-40B4-BE49-F238E27FC236}">
                <a16:creationId xmlns:a16="http://schemas.microsoft.com/office/drawing/2014/main" id="{BC61697D-9144-46F7-B684-E058AD7240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060" y="840502"/>
            <a:ext cx="8105879" cy="540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12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E4D8F20-6B8A-4136-B317-3BFD4022D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g-2 Performance this run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C9347C-AA99-4369-A3C3-3FF6F74F1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02/04/22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97C0BF-6775-4431-9E29-2F74A6EB3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CB25FC-C0FD-4DF4-9A22-C3170A368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71A967-B184-4C0F-9C70-58E19537C992}"/>
              </a:ext>
            </a:extLst>
          </p:cNvPr>
          <p:cNvSpPr txBox="1"/>
          <p:nvPr/>
        </p:nvSpPr>
        <p:spPr>
          <a:xfrm>
            <a:off x="6988175" y="5696744"/>
            <a:ext cx="18854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Detectors shifted upstream</a:t>
            </a:r>
          </a:p>
        </p:txBody>
      </p:sp>
      <p:pic>
        <p:nvPicPr>
          <p:cNvPr id="9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952FD2DF-3A87-4738-B392-47B27523A1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82" t="2426" r="1913" b="3488"/>
          <a:stretch/>
        </p:blipFill>
        <p:spPr>
          <a:xfrm>
            <a:off x="806450" y="884257"/>
            <a:ext cx="7292394" cy="5337692"/>
          </a:xfrm>
          <a:prstGeom prst="rect">
            <a:avLst/>
          </a:prstGeom>
        </p:spPr>
      </p:pic>
      <p:sp>
        <p:nvSpPr>
          <p:cNvPr id="23" name="Title 3">
            <a:extLst>
              <a:ext uri="{FF2B5EF4-FFF2-40B4-BE49-F238E27FC236}">
                <a16:creationId xmlns:a16="http://schemas.microsoft.com/office/drawing/2014/main" id="{FF80BF02-1FCC-4BFF-AFFC-22ABB17FAAD6}"/>
              </a:ext>
            </a:extLst>
          </p:cNvPr>
          <p:cNvSpPr txBox="1">
            <a:spLocks/>
          </p:cNvSpPr>
          <p:nvPr/>
        </p:nvSpPr>
        <p:spPr>
          <a:xfrm>
            <a:off x="4314474" y="3959743"/>
            <a:ext cx="1161878" cy="37782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4C97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006600"/>
                </a:solidFill>
              </a:rPr>
              <a:t>2.32 BNL</a:t>
            </a:r>
          </a:p>
        </p:txBody>
      </p:sp>
    </p:spTree>
    <p:extLst>
      <p:ext uri="{BB962C8B-B14F-4D97-AF65-F5344CB8AC3E}">
        <p14:creationId xmlns:p14="http://schemas.microsoft.com/office/powerpoint/2010/main" val="4270436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F447768F-61FD-4DDD-ADE3-499B4FF20E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85" t="7388" r="8022" b="6914"/>
          <a:stretch/>
        </p:blipFill>
        <p:spPr>
          <a:xfrm>
            <a:off x="-10433" y="1015788"/>
            <a:ext cx="9154433" cy="5164074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CE4D8F20-6B8A-4136-B317-3BFD4022D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g-2 Overall Performance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C9347C-AA99-4369-A3C3-3FF6F74F1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02/04/22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97C0BF-6775-4431-9E29-2F74A6EB3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CB25FC-C0FD-4DF4-9A22-C3170A368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22" name="Title 3">
            <a:extLst>
              <a:ext uri="{FF2B5EF4-FFF2-40B4-BE49-F238E27FC236}">
                <a16:creationId xmlns:a16="http://schemas.microsoft.com/office/drawing/2014/main" id="{6EC96DA4-F535-43F2-99D5-4FAD3FBA0192}"/>
              </a:ext>
            </a:extLst>
          </p:cNvPr>
          <p:cNvSpPr txBox="1">
            <a:spLocks/>
          </p:cNvSpPr>
          <p:nvPr/>
        </p:nvSpPr>
        <p:spPr>
          <a:xfrm>
            <a:off x="3130206" y="3330537"/>
            <a:ext cx="1161878" cy="37782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4C97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006600"/>
                </a:solidFill>
              </a:rPr>
              <a:t>3.22 BNL</a:t>
            </a: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FF80BF02-1FCC-4BFF-AFFC-22ABB17FAAD6}"/>
              </a:ext>
            </a:extLst>
          </p:cNvPr>
          <p:cNvSpPr txBox="1">
            <a:spLocks/>
          </p:cNvSpPr>
          <p:nvPr/>
        </p:nvSpPr>
        <p:spPr>
          <a:xfrm>
            <a:off x="1838153" y="4019457"/>
            <a:ext cx="1161878" cy="37782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4C97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0000CC"/>
                </a:solidFill>
              </a:rPr>
              <a:t>2.21 BNL</a:t>
            </a:r>
          </a:p>
        </p:txBody>
      </p:sp>
      <p:sp>
        <p:nvSpPr>
          <p:cNvPr id="24" name="Title 3">
            <a:extLst>
              <a:ext uri="{FF2B5EF4-FFF2-40B4-BE49-F238E27FC236}">
                <a16:creationId xmlns:a16="http://schemas.microsoft.com/office/drawing/2014/main" id="{DD3B600E-D132-48AA-8CFE-01FC181B3ED4}"/>
              </a:ext>
            </a:extLst>
          </p:cNvPr>
          <p:cNvSpPr txBox="1">
            <a:spLocks/>
          </p:cNvSpPr>
          <p:nvPr/>
        </p:nvSpPr>
        <p:spPr>
          <a:xfrm>
            <a:off x="676275" y="4551964"/>
            <a:ext cx="1161878" cy="37782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4C97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FF0000"/>
                </a:solidFill>
              </a:rPr>
              <a:t>1.94 BNL</a:t>
            </a:r>
          </a:p>
        </p:txBody>
      </p:sp>
      <p:sp>
        <p:nvSpPr>
          <p:cNvPr id="14" name="Title 3">
            <a:extLst>
              <a:ext uri="{FF2B5EF4-FFF2-40B4-BE49-F238E27FC236}">
                <a16:creationId xmlns:a16="http://schemas.microsoft.com/office/drawing/2014/main" id="{83CA6E56-BC57-4BC7-92A5-A55F450C07FD}"/>
              </a:ext>
            </a:extLst>
          </p:cNvPr>
          <p:cNvSpPr txBox="1">
            <a:spLocks/>
          </p:cNvSpPr>
          <p:nvPr/>
        </p:nvSpPr>
        <p:spPr>
          <a:xfrm>
            <a:off x="5238016" y="1986877"/>
            <a:ext cx="1161878" cy="37782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4C97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FF9900"/>
                </a:solidFill>
              </a:rPr>
              <a:t>5.51 BNL</a:t>
            </a: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FD9C4B69-5B3B-4F75-8BC5-181440032EC7}"/>
              </a:ext>
            </a:extLst>
          </p:cNvPr>
          <p:cNvSpPr txBox="1">
            <a:spLocks/>
          </p:cNvSpPr>
          <p:nvPr/>
        </p:nvSpPr>
        <p:spPr>
          <a:xfrm>
            <a:off x="6399894" y="1396926"/>
            <a:ext cx="1161878" cy="37782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004C97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MS PGothic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7030A0"/>
                </a:solidFill>
              </a:rPr>
              <a:t>2.32 BNL</a:t>
            </a:r>
          </a:p>
        </p:txBody>
      </p:sp>
    </p:spTree>
    <p:extLst>
      <p:ext uri="{BB962C8B-B14F-4D97-AF65-F5344CB8AC3E}">
        <p14:creationId xmlns:p14="http://schemas.microsoft.com/office/powerpoint/2010/main" val="1356978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Drop in performance since last spring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900">
                <a:solidFill>
                  <a:srgbClr val="004C97"/>
                </a:solidFill>
                <a:latin typeface="Helvetica" panose="020B0604020202020204" pitchFamily="34" charset="0"/>
              </a:rPr>
              <a:t>02/04/22</a:t>
            </a:r>
            <a:endParaRPr lang="en-US" altLang="en-US" sz="9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9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Jim Morgan | Muon Campus Status</a:t>
            </a:r>
            <a:endParaRPr lang="en-US" altLang="en-US" sz="9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9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8</a:t>
            </a:fld>
            <a:endParaRPr lang="en-US" altLang="en-US" sz="9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185E62EC-7D58-46F2-B454-F3700BDB6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668026"/>
            <a:ext cx="4559441" cy="3647552"/>
          </a:xfrm>
          <a:prstGeom prst="rect">
            <a:avLst/>
          </a:prstGeom>
        </p:spPr>
      </p:pic>
      <p:pic>
        <p:nvPicPr>
          <p:cNvPr id="10" name="Picture 9" descr="Graphical user interface, diagram&#10;&#10;Description automatically generated">
            <a:extLst>
              <a:ext uri="{FF2B5EF4-FFF2-40B4-BE49-F238E27FC236}">
                <a16:creationId xmlns:a16="http://schemas.microsoft.com/office/drawing/2014/main" id="{AF2E635A-0B04-427D-AB89-129EB09C3C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4561" y="1668026"/>
            <a:ext cx="4559440" cy="364755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BBD3C56-B629-47AC-B9E6-74764ED15511}"/>
              </a:ext>
            </a:extLst>
          </p:cNvPr>
          <p:cNvSpPr txBox="1"/>
          <p:nvPr/>
        </p:nvSpPr>
        <p:spPr>
          <a:xfrm>
            <a:off x="372050" y="5315578"/>
            <a:ext cx="3978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April 2021 – best performance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C26AF7B-F45C-4349-8E81-C4B192EB54D3}"/>
              </a:ext>
            </a:extLst>
          </p:cNvPr>
          <p:cNvSpPr txBox="1"/>
          <p:nvPr/>
        </p:nvSpPr>
        <p:spPr>
          <a:xfrm>
            <a:off x="4644859" y="5315577"/>
            <a:ext cx="4438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February 2022 – CTAGs down 20%</a:t>
            </a:r>
          </a:p>
        </p:txBody>
      </p:sp>
    </p:spTree>
    <p:extLst>
      <p:ext uri="{BB962C8B-B14F-4D97-AF65-F5344CB8AC3E}">
        <p14:creationId xmlns:p14="http://schemas.microsoft.com/office/powerpoint/2010/main" val="1760396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533A9-9220-4D72-AF7C-A34095E6E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term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BEA01-B3E6-4338-A2A9-5D148A7AF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32" y="890254"/>
            <a:ext cx="8804868" cy="1843007"/>
          </a:xfrm>
        </p:spPr>
        <p:txBody>
          <a:bodyPr/>
          <a:lstStyle/>
          <a:p>
            <a:r>
              <a:rPr lang="en-US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Keep running beam to g-2</a:t>
            </a:r>
          </a:p>
          <a:p>
            <a:pPr lvl="1"/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8 GeV studies possible until D:IB is repaired</a:t>
            </a:r>
          </a:p>
          <a:p>
            <a:r>
              <a:rPr lang="en-US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Nagging problems</a:t>
            </a:r>
          </a:p>
          <a:p>
            <a:pPr lvl="1"/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LCW leak rate continues to climb</a:t>
            </a:r>
          </a:p>
          <a:p>
            <a:pPr lvl="1"/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Continuing to investigate low CTAGs and try to get them back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313B8-E693-46FC-8ACF-2B50B7076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02/04/22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FE26B-6460-4055-8148-02EB8B402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D9A1A-E4D2-49B3-9632-C1A10FCB4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8" name="Picture 7" descr="Diagram&#10;&#10;Description automatically generated">
            <a:extLst>
              <a:ext uri="{FF2B5EF4-FFF2-40B4-BE49-F238E27FC236}">
                <a16:creationId xmlns:a16="http://schemas.microsoft.com/office/drawing/2014/main" id="{80EE3F9F-B9FE-4313-9260-84996B187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78" y="2978479"/>
            <a:ext cx="4114252" cy="329140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FFFC9ED-C1F1-44E4-898E-01F5C45DA7EC}"/>
              </a:ext>
            </a:extLst>
          </p:cNvPr>
          <p:cNvSpPr txBox="1"/>
          <p:nvPr/>
        </p:nvSpPr>
        <p:spPr>
          <a:xfrm>
            <a:off x="4150230" y="4398832"/>
            <a:ext cx="5118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Protons on target and CTAGs, Runs 1 - 5</a:t>
            </a:r>
          </a:p>
        </p:txBody>
      </p:sp>
    </p:spTree>
    <p:extLst>
      <p:ext uri="{BB962C8B-B14F-4D97-AF65-F5344CB8AC3E}">
        <p14:creationId xmlns:p14="http://schemas.microsoft.com/office/powerpoint/2010/main" val="1046205232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483983</TotalTime>
  <Words>354</Words>
  <Application>Microsoft Office PowerPoint</Application>
  <PresentationFormat>On-screen Show (4:3)</PresentationFormat>
  <Paragraphs>80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</vt:lpstr>
      <vt:lpstr>FermilabTempate</vt:lpstr>
      <vt:lpstr>Fermilab: Footer Only</vt:lpstr>
      <vt:lpstr>Muon Campus Report</vt:lpstr>
      <vt:lpstr>Weekly overview and current issues</vt:lpstr>
      <vt:lpstr>Beam to g-2 this week</vt:lpstr>
      <vt:lpstr>g-2 Run 5 Protons on Target</vt:lpstr>
      <vt:lpstr>g-2 Protons on Target</vt:lpstr>
      <vt:lpstr>g-2 Performance this run</vt:lpstr>
      <vt:lpstr>g-2 Overall Performance</vt:lpstr>
      <vt:lpstr>Drop in performance since last spring</vt:lpstr>
      <vt:lpstr>Short term plan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James P. Morgan x5236</dc:creator>
  <cp:lastModifiedBy>James P. Morgan</cp:lastModifiedBy>
  <cp:revision>1203</cp:revision>
  <cp:lastPrinted>2016-10-17T16:36:40Z</cp:lastPrinted>
  <dcterms:created xsi:type="dcterms:W3CDTF">2014-12-17T13:45:40Z</dcterms:created>
  <dcterms:modified xsi:type="dcterms:W3CDTF">2022-02-04T14:17:08Z</dcterms:modified>
</cp:coreProperties>
</file>