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81"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6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7A7EB2-0BF7-4F08-A9F5-946AB7CDB406}" type="datetimeFigureOut">
              <a:rPr lang="en-US" smtClean="0"/>
              <a:t>2/4/2022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44D852-7B8C-49C2-BE39-CC6742135F93}" type="slidenum">
              <a:rPr lang="en-US" smtClean="0"/>
              <a:t>‹#›</a:t>
            </a:fld>
            <a:endParaRPr lang="en-US" dirty="0"/>
          </a:p>
        </p:txBody>
      </p:sp>
    </p:spTree>
    <p:extLst>
      <p:ext uri="{BB962C8B-B14F-4D97-AF65-F5344CB8AC3E}">
        <p14:creationId xmlns:p14="http://schemas.microsoft.com/office/powerpoint/2010/main" val="3812789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44D852-7B8C-49C2-BE39-CC6742135F93}" type="slidenum">
              <a:rPr lang="en-US" smtClean="0"/>
              <a:t>1</a:t>
            </a:fld>
            <a:endParaRPr lang="en-US" dirty="0"/>
          </a:p>
        </p:txBody>
      </p:sp>
    </p:spTree>
    <p:extLst>
      <p:ext uri="{BB962C8B-B14F-4D97-AF65-F5344CB8AC3E}">
        <p14:creationId xmlns:p14="http://schemas.microsoft.com/office/powerpoint/2010/main" val="1282459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7EE3561-F5FF-43A1-BF51-0E077EFE0037}" type="datetimeFigureOut">
              <a:rPr lang="en-US" smtClean="0"/>
              <a:t>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9EBB16-EE1E-4F5B-8106-A547A0BF4B88}" type="slidenum">
              <a:rPr lang="en-US" smtClean="0"/>
              <a:t>‹#›</a:t>
            </a:fld>
            <a:endParaRPr lang="en-US" dirty="0"/>
          </a:p>
        </p:txBody>
      </p:sp>
    </p:spTree>
    <p:extLst>
      <p:ext uri="{BB962C8B-B14F-4D97-AF65-F5344CB8AC3E}">
        <p14:creationId xmlns:p14="http://schemas.microsoft.com/office/powerpoint/2010/main" val="2094955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EE3561-F5FF-43A1-BF51-0E077EFE0037}" type="datetimeFigureOut">
              <a:rPr lang="en-US" smtClean="0"/>
              <a:t>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9EBB16-EE1E-4F5B-8106-A547A0BF4B88}" type="slidenum">
              <a:rPr lang="en-US" smtClean="0"/>
              <a:t>‹#›</a:t>
            </a:fld>
            <a:endParaRPr lang="en-US" dirty="0"/>
          </a:p>
        </p:txBody>
      </p:sp>
    </p:spTree>
    <p:extLst>
      <p:ext uri="{BB962C8B-B14F-4D97-AF65-F5344CB8AC3E}">
        <p14:creationId xmlns:p14="http://schemas.microsoft.com/office/powerpoint/2010/main" val="1800845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EE3561-F5FF-43A1-BF51-0E077EFE0037}" type="datetimeFigureOut">
              <a:rPr lang="en-US" smtClean="0"/>
              <a:t>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9EBB16-EE1E-4F5B-8106-A547A0BF4B88}" type="slidenum">
              <a:rPr lang="en-US" smtClean="0"/>
              <a:t>‹#›</a:t>
            </a:fld>
            <a:endParaRPr lang="en-US" dirty="0"/>
          </a:p>
        </p:txBody>
      </p:sp>
    </p:spTree>
    <p:extLst>
      <p:ext uri="{BB962C8B-B14F-4D97-AF65-F5344CB8AC3E}">
        <p14:creationId xmlns:p14="http://schemas.microsoft.com/office/powerpoint/2010/main" val="1270024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EE3561-F5FF-43A1-BF51-0E077EFE0037}" type="datetimeFigureOut">
              <a:rPr lang="en-US" smtClean="0"/>
              <a:t>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9EBB16-EE1E-4F5B-8106-A547A0BF4B88}" type="slidenum">
              <a:rPr lang="en-US" smtClean="0"/>
              <a:t>‹#›</a:t>
            </a:fld>
            <a:endParaRPr lang="en-US" dirty="0"/>
          </a:p>
        </p:txBody>
      </p:sp>
    </p:spTree>
    <p:extLst>
      <p:ext uri="{BB962C8B-B14F-4D97-AF65-F5344CB8AC3E}">
        <p14:creationId xmlns:p14="http://schemas.microsoft.com/office/powerpoint/2010/main" val="1864494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EE3561-F5FF-43A1-BF51-0E077EFE0037}" type="datetimeFigureOut">
              <a:rPr lang="en-US" smtClean="0"/>
              <a:t>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9EBB16-EE1E-4F5B-8106-A547A0BF4B88}" type="slidenum">
              <a:rPr lang="en-US" smtClean="0"/>
              <a:t>‹#›</a:t>
            </a:fld>
            <a:endParaRPr lang="en-US" dirty="0"/>
          </a:p>
        </p:txBody>
      </p:sp>
    </p:spTree>
    <p:extLst>
      <p:ext uri="{BB962C8B-B14F-4D97-AF65-F5344CB8AC3E}">
        <p14:creationId xmlns:p14="http://schemas.microsoft.com/office/powerpoint/2010/main" val="592312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EE3561-F5FF-43A1-BF51-0E077EFE0037}" type="datetimeFigureOut">
              <a:rPr lang="en-US" smtClean="0"/>
              <a:t>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9EBB16-EE1E-4F5B-8106-A547A0BF4B88}" type="slidenum">
              <a:rPr lang="en-US" smtClean="0"/>
              <a:t>‹#›</a:t>
            </a:fld>
            <a:endParaRPr lang="en-US" dirty="0"/>
          </a:p>
        </p:txBody>
      </p:sp>
    </p:spTree>
    <p:extLst>
      <p:ext uri="{BB962C8B-B14F-4D97-AF65-F5344CB8AC3E}">
        <p14:creationId xmlns:p14="http://schemas.microsoft.com/office/powerpoint/2010/main" val="2360416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EE3561-F5FF-43A1-BF51-0E077EFE0037}" type="datetimeFigureOut">
              <a:rPr lang="en-US" smtClean="0"/>
              <a:t>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29EBB16-EE1E-4F5B-8106-A547A0BF4B88}" type="slidenum">
              <a:rPr lang="en-US" smtClean="0"/>
              <a:t>‹#›</a:t>
            </a:fld>
            <a:endParaRPr lang="en-US" dirty="0"/>
          </a:p>
        </p:txBody>
      </p:sp>
    </p:spTree>
    <p:extLst>
      <p:ext uri="{BB962C8B-B14F-4D97-AF65-F5344CB8AC3E}">
        <p14:creationId xmlns:p14="http://schemas.microsoft.com/office/powerpoint/2010/main" val="1207784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EE3561-F5FF-43A1-BF51-0E077EFE0037}" type="datetimeFigureOut">
              <a:rPr lang="en-US" smtClean="0"/>
              <a:t>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29EBB16-EE1E-4F5B-8106-A547A0BF4B88}" type="slidenum">
              <a:rPr lang="en-US" smtClean="0"/>
              <a:t>‹#›</a:t>
            </a:fld>
            <a:endParaRPr lang="en-US" dirty="0"/>
          </a:p>
        </p:txBody>
      </p:sp>
    </p:spTree>
    <p:extLst>
      <p:ext uri="{BB962C8B-B14F-4D97-AF65-F5344CB8AC3E}">
        <p14:creationId xmlns:p14="http://schemas.microsoft.com/office/powerpoint/2010/main" val="1767795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EE3561-F5FF-43A1-BF51-0E077EFE0037}" type="datetimeFigureOut">
              <a:rPr lang="en-US" smtClean="0"/>
              <a:t>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29EBB16-EE1E-4F5B-8106-A547A0BF4B88}" type="slidenum">
              <a:rPr lang="en-US" smtClean="0"/>
              <a:t>‹#›</a:t>
            </a:fld>
            <a:endParaRPr lang="en-US" dirty="0"/>
          </a:p>
        </p:txBody>
      </p:sp>
    </p:spTree>
    <p:extLst>
      <p:ext uri="{BB962C8B-B14F-4D97-AF65-F5344CB8AC3E}">
        <p14:creationId xmlns:p14="http://schemas.microsoft.com/office/powerpoint/2010/main" val="1937043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EE3561-F5FF-43A1-BF51-0E077EFE0037}" type="datetimeFigureOut">
              <a:rPr lang="en-US" smtClean="0"/>
              <a:t>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9EBB16-EE1E-4F5B-8106-A547A0BF4B88}" type="slidenum">
              <a:rPr lang="en-US" smtClean="0"/>
              <a:t>‹#›</a:t>
            </a:fld>
            <a:endParaRPr lang="en-US" dirty="0"/>
          </a:p>
        </p:txBody>
      </p:sp>
    </p:spTree>
    <p:extLst>
      <p:ext uri="{BB962C8B-B14F-4D97-AF65-F5344CB8AC3E}">
        <p14:creationId xmlns:p14="http://schemas.microsoft.com/office/powerpoint/2010/main" val="1692661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EE3561-F5FF-43A1-BF51-0E077EFE0037}" type="datetimeFigureOut">
              <a:rPr lang="en-US" smtClean="0"/>
              <a:t>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9EBB16-EE1E-4F5B-8106-A547A0BF4B88}" type="slidenum">
              <a:rPr lang="en-US" smtClean="0"/>
              <a:t>‹#›</a:t>
            </a:fld>
            <a:endParaRPr lang="en-US" dirty="0"/>
          </a:p>
        </p:txBody>
      </p:sp>
    </p:spTree>
    <p:extLst>
      <p:ext uri="{BB962C8B-B14F-4D97-AF65-F5344CB8AC3E}">
        <p14:creationId xmlns:p14="http://schemas.microsoft.com/office/powerpoint/2010/main" val="105725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EE3561-F5FF-43A1-BF51-0E077EFE0037}" type="datetimeFigureOut">
              <a:rPr lang="en-US" smtClean="0"/>
              <a:t>2/4/2022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9EBB16-EE1E-4F5B-8106-A547A0BF4B88}" type="slidenum">
              <a:rPr lang="en-US" smtClean="0"/>
              <a:t>‹#›</a:t>
            </a:fld>
            <a:endParaRPr lang="en-US" dirty="0"/>
          </a:p>
        </p:txBody>
      </p:sp>
    </p:spTree>
    <p:extLst>
      <p:ext uri="{BB962C8B-B14F-4D97-AF65-F5344CB8AC3E}">
        <p14:creationId xmlns:p14="http://schemas.microsoft.com/office/powerpoint/2010/main" val="938932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94765" y="64143"/>
            <a:ext cx="4604084" cy="369332"/>
          </a:xfrm>
          <a:prstGeom prst="rect">
            <a:avLst/>
          </a:prstGeom>
          <a:noFill/>
        </p:spPr>
        <p:txBody>
          <a:bodyPr wrap="square" rtlCol="0">
            <a:spAutoFit/>
          </a:bodyPr>
          <a:lstStyle/>
          <a:p>
            <a:r>
              <a:rPr lang="en-US" dirty="0"/>
              <a:t>Booster Operations 1/28/22 – 2/4/22</a:t>
            </a:r>
          </a:p>
        </p:txBody>
      </p:sp>
      <p:sp>
        <p:nvSpPr>
          <p:cNvPr id="8" name="TextBox 7"/>
          <p:cNvSpPr txBox="1"/>
          <p:nvPr/>
        </p:nvSpPr>
        <p:spPr>
          <a:xfrm>
            <a:off x="616332" y="934252"/>
            <a:ext cx="304800" cy="215444"/>
          </a:xfrm>
          <a:prstGeom prst="rect">
            <a:avLst/>
          </a:prstGeom>
          <a:noFill/>
        </p:spPr>
        <p:txBody>
          <a:bodyPr wrap="square" rtlCol="0">
            <a:spAutoFit/>
          </a:bodyPr>
          <a:lstStyle/>
          <a:p>
            <a:r>
              <a:rPr lang="en-US" sz="800" dirty="0">
                <a:solidFill>
                  <a:schemeClr val="bg1"/>
                </a:solidFill>
              </a:rPr>
              <a:t>F</a:t>
            </a:r>
          </a:p>
        </p:txBody>
      </p:sp>
      <p:sp>
        <p:nvSpPr>
          <p:cNvPr id="9" name="TextBox 8"/>
          <p:cNvSpPr txBox="1"/>
          <p:nvPr/>
        </p:nvSpPr>
        <p:spPr>
          <a:xfrm>
            <a:off x="4898065" y="920562"/>
            <a:ext cx="304800" cy="215444"/>
          </a:xfrm>
          <a:prstGeom prst="rect">
            <a:avLst/>
          </a:prstGeom>
          <a:noFill/>
        </p:spPr>
        <p:txBody>
          <a:bodyPr wrap="square" rtlCol="0">
            <a:spAutoFit/>
          </a:bodyPr>
          <a:lstStyle/>
          <a:p>
            <a:r>
              <a:rPr lang="en-US" sz="800" dirty="0">
                <a:solidFill>
                  <a:schemeClr val="bg1"/>
                </a:solidFill>
              </a:rPr>
              <a:t>F</a:t>
            </a:r>
          </a:p>
        </p:txBody>
      </p:sp>
      <p:sp>
        <p:nvSpPr>
          <p:cNvPr id="10" name="TextBox 9"/>
          <p:cNvSpPr txBox="1"/>
          <p:nvPr/>
        </p:nvSpPr>
        <p:spPr>
          <a:xfrm>
            <a:off x="1229832" y="932214"/>
            <a:ext cx="304800" cy="215444"/>
          </a:xfrm>
          <a:prstGeom prst="rect">
            <a:avLst/>
          </a:prstGeom>
          <a:noFill/>
        </p:spPr>
        <p:txBody>
          <a:bodyPr wrap="square" rtlCol="0">
            <a:spAutoFit/>
          </a:bodyPr>
          <a:lstStyle/>
          <a:p>
            <a:r>
              <a:rPr lang="en-US" sz="800" dirty="0">
                <a:solidFill>
                  <a:schemeClr val="bg1"/>
                </a:solidFill>
              </a:rPr>
              <a:t>Sa</a:t>
            </a:r>
          </a:p>
        </p:txBody>
      </p:sp>
      <p:sp>
        <p:nvSpPr>
          <p:cNvPr id="11" name="TextBox 10"/>
          <p:cNvSpPr txBox="1"/>
          <p:nvPr/>
        </p:nvSpPr>
        <p:spPr>
          <a:xfrm>
            <a:off x="1765004" y="937655"/>
            <a:ext cx="304800" cy="215444"/>
          </a:xfrm>
          <a:prstGeom prst="rect">
            <a:avLst/>
          </a:prstGeom>
          <a:noFill/>
        </p:spPr>
        <p:txBody>
          <a:bodyPr wrap="square" rtlCol="0">
            <a:spAutoFit/>
          </a:bodyPr>
          <a:lstStyle/>
          <a:p>
            <a:r>
              <a:rPr lang="en-US" sz="800" dirty="0">
                <a:solidFill>
                  <a:schemeClr val="bg1"/>
                </a:solidFill>
              </a:rPr>
              <a:t>Su</a:t>
            </a:r>
          </a:p>
        </p:txBody>
      </p:sp>
      <p:sp>
        <p:nvSpPr>
          <p:cNvPr id="12" name="TextBox 11"/>
          <p:cNvSpPr txBox="1"/>
          <p:nvPr/>
        </p:nvSpPr>
        <p:spPr>
          <a:xfrm>
            <a:off x="2425338" y="937655"/>
            <a:ext cx="304800" cy="215444"/>
          </a:xfrm>
          <a:prstGeom prst="rect">
            <a:avLst/>
          </a:prstGeom>
          <a:noFill/>
        </p:spPr>
        <p:txBody>
          <a:bodyPr wrap="square" rtlCol="0">
            <a:spAutoFit/>
          </a:bodyPr>
          <a:lstStyle/>
          <a:p>
            <a:r>
              <a:rPr lang="en-US" sz="800" dirty="0">
                <a:solidFill>
                  <a:schemeClr val="bg1"/>
                </a:solidFill>
              </a:rPr>
              <a:t>M</a:t>
            </a:r>
          </a:p>
        </p:txBody>
      </p:sp>
      <p:sp>
        <p:nvSpPr>
          <p:cNvPr id="14" name="TextBox 13"/>
          <p:cNvSpPr txBox="1"/>
          <p:nvPr/>
        </p:nvSpPr>
        <p:spPr>
          <a:xfrm>
            <a:off x="3657600" y="920562"/>
            <a:ext cx="304800" cy="215444"/>
          </a:xfrm>
          <a:prstGeom prst="rect">
            <a:avLst/>
          </a:prstGeom>
          <a:noFill/>
        </p:spPr>
        <p:txBody>
          <a:bodyPr wrap="square" rtlCol="0">
            <a:spAutoFit/>
          </a:bodyPr>
          <a:lstStyle/>
          <a:p>
            <a:r>
              <a:rPr lang="en-US" sz="800" dirty="0">
                <a:solidFill>
                  <a:schemeClr val="bg1"/>
                </a:solidFill>
              </a:rPr>
              <a:t>W</a:t>
            </a:r>
          </a:p>
        </p:txBody>
      </p:sp>
      <p:sp>
        <p:nvSpPr>
          <p:cNvPr id="16" name="TextBox 15"/>
          <p:cNvSpPr txBox="1"/>
          <p:nvPr/>
        </p:nvSpPr>
        <p:spPr>
          <a:xfrm rot="16200000">
            <a:off x="232145" y="3056801"/>
            <a:ext cx="1158949" cy="219024"/>
          </a:xfrm>
          <a:prstGeom prst="rect">
            <a:avLst/>
          </a:prstGeom>
          <a:noFill/>
        </p:spPr>
        <p:txBody>
          <a:bodyPr wrap="square" rtlCol="0">
            <a:spAutoFit/>
          </a:bodyPr>
          <a:lstStyle/>
          <a:p>
            <a:r>
              <a:rPr lang="en-US" sz="800" dirty="0">
                <a:solidFill>
                  <a:schemeClr val="bg1"/>
                </a:solidFill>
              </a:rPr>
              <a:t>DOGL3 Flow Switch</a:t>
            </a:r>
          </a:p>
        </p:txBody>
      </p:sp>
      <p:sp>
        <p:nvSpPr>
          <p:cNvPr id="17" name="TextBox 16"/>
          <p:cNvSpPr txBox="1"/>
          <p:nvPr/>
        </p:nvSpPr>
        <p:spPr>
          <a:xfrm>
            <a:off x="702107" y="904221"/>
            <a:ext cx="304800" cy="215444"/>
          </a:xfrm>
          <a:prstGeom prst="rect">
            <a:avLst/>
          </a:prstGeom>
          <a:noFill/>
        </p:spPr>
        <p:txBody>
          <a:bodyPr wrap="square" rtlCol="0">
            <a:spAutoFit/>
          </a:bodyPr>
          <a:lstStyle/>
          <a:p>
            <a:r>
              <a:rPr lang="en-US" sz="800" dirty="0">
                <a:solidFill>
                  <a:schemeClr val="bg1"/>
                </a:solidFill>
              </a:rPr>
              <a:t>F</a:t>
            </a:r>
          </a:p>
        </p:txBody>
      </p:sp>
      <p:sp>
        <p:nvSpPr>
          <p:cNvPr id="20" name="TextBox 19"/>
          <p:cNvSpPr txBox="1"/>
          <p:nvPr/>
        </p:nvSpPr>
        <p:spPr>
          <a:xfrm>
            <a:off x="4898065" y="886342"/>
            <a:ext cx="304800" cy="215444"/>
          </a:xfrm>
          <a:prstGeom prst="rect">
            <a:avLst/>
          </a:prstGeom>
          <a:noFill/>
        </p:spPr>
        <p:txBody>
          <a:bodyPr wrap="square" rtlCol="0">
            <a:spAutoFit/>
          </a:bodyPr>
          <a:lstStyle/>
          <a:p>
            <a:r>
              <a:rPr lang="en-US" sz="800" dirty="0">
                <a:solidFill>
                  <a:schemeClr val="bg1"/>
                </a:solidFill>
              </a:rPr>
              <a:t>F</a:t>
            </a:r>
          </a:p>
        </p:txBody>
      </p:sp>
      <p:sp>
        <p:nvSpPr>
          <p:cNvPr id="21" name="TextBox 20"/>
          <p:cNvSpPr txBox="1"/>
          <p:nvPr/>
        </p:nvSpPr>
        <p:spPr>
          <a:xfrm>
            <a:off x="1229832" y="934252"/>
            <a:ext cx="304800" cy="215444"/>
          </a:xfrm>
          <a:prstGeom prst="rect">
            <a:avLst/>
          </a:prstGeom>
          <a:noFill/>
        </p:spPr>
        <p:txBody>
          <a:bodyPr wrap="square" rtlCol="0">
            <a:spAutoFit/>
          </a:bodyPr>
          <a:lstStyle/>
          <a:p>
            <a:r>
              <a:rPr lang="en-US" sz="800" dirty="0">
                <a:solidFill>
                  <a:schemeClr val="bg1"/>
                </a:solidFill>
              </a:rPr>
              <a:t>Sa</a:t>
            </a:r>
          </a:p>
        </p:txBody>
      </p:sp>
      <p:sp>
        <p:nvSpPr>
          <p:cNvPr id="22" name="TextBox 21"/>
          <p:cNvSpPr txBox="1"/>
          <p:nvPr/>
        </p:nvSpPr>
        <p:spPr>
          <a:xfrm>
            <a:off x="1793357" y="920562"/>
            <a:ext cx="304800" cy="215444"/>
          </a:xfrm>
          <a:prstGeom prst="rect">
            <a:avLst/>
          </a:prstGeom>
          <a:noFill/>
        </p:spPr>
        <p:txBody>
          <a:bodyPr wrap="square" rtlCol="0">
            <a:spAutoFit/>
          </a:bodyPr>
          <a:lstStyle/>
          <a:p>
            <a:r>
              <a:rPr lang="en-US" sz="800" dirty="0">
                <a:solidFill>
                  <a:schemeClr val="bg1"/>
                </a:solidFill>
              </a:rPr>
              <a:t>Su</a:t>
            </a:r>
          </a:p>
        </p:txBody>
      </p:sp>
      <p:sp>
        <p:nvSpPr>
          <p:cNvPr id="23" name="TextBox 22"/>
          <p:cNvSpPr txBox="1"/>
          <p:nvPr/>
        </p:nvSpPr>
        <p:spPr>
          <a:xfrm>
            <a:off x="2454806" y="934581"/>
            <a:ext cx="304800" cy="215444"/>
          </a:xfrm>
          <a:prstGeom prst="rect">
            <a:avLst/>
          </a:prstGeom>
          <a:noFill/>
        </p:spPr>
        <p:txBody>
          <a:bodyPr wrap="square" rtlCol="0">
            <a:spAutoFit/>
          </a:bodyPr>
          <a:lstStyle/>
          <a:p>
            <a:r>
              <a:rPr lang="en-US" sz="800" dirty="0">
                <a:solidFill>
                  <a:schemeClr val="bg1"/>
                </a:solidFill>
              </a:rPr>
              <a:t>M</a:t>
            </a:r>
          </a:p>
        </p:txBody>
      </p:sp>
      <p:sp>
        <p:nvSpPr>
          <p:cNvPr id="25" name="TextBox 24"/>
          <p:cNvSpPr txBox="1"/>
          <p:nvPr/>
        </p:nvSpPr>
        <p:spPr>
          <a:xfrm>
            <a:off x="3753293" y="944288"/>
            <a:ext cx="304800" cy="215444"/>
          </a:xfrm>
          <a:prstGeom prst="rect">
            <a:avLst/>
          </a:prstGeom>
          <a:noFill/>
        </p:spPr>
        <p:txBody>
          <a:bodyPr wrap="square" rtlCol="0">
            <a:spAutoFit/>
          </a:bodyPr>
          <a:lstStyle/>
          <a:p>
            <a:r>
              <a:rPr lang="en-US" sz="800" dirty="0">
                <a:solidFill>
                  <a:schemeClr val="bg1"/>
                </a:solidFill>
              </a:rPr>
              <a:t>W</a:t>
            </a:r>
          </a:p>
        </p:txBody>
      </p:sp>
      <p:sp>
        <p:nvSpPr>
          <p:cNvPr id="28" name="TextBox 27"/>
          <p:cNvSpPr txBox="1"/>
          <p:nvPr/>
        </p:nvSpPr>
        <p:spPr>
          <a:xfrm rot="16200000">
            <a:off x="1193303" y="2243340"/>
            <a:ext cx="1463750" cy="215444"/>
          </a:xfrm>
          <a:prstGeom prst="rect">
            <a:avLst/>
          </a:prstGeom>
          <a:noFill/>
        </p:spPr>
        <p:txBody>
          <a:bodyPr wrap="square" rtlCol="0">
            <a:spAutoFit/>
          </a:bodyPr>
          <a:lstStyle/>
          <a:p>
            <a:r>
              <a:rPr lang="en-US" sz="800" dirty="0">
                <a:solidFill>
                  <a:schemeClr val="bg1"/>
                </a:solidFill>
              </a:rPr>
              <a:t>Capture/Transition Issues</a:t>
            </a:r>
          </a:p>
        </p:txBody>
      </p:sp>
      <p:sp>
        <p:nvSpPr>
          <p:cNvPr id="33" name="TextBox 32"/>
          <p:cNvSpPr txBox="1"/>
          <p:nvPr/>
        </p:nvSpPr>
        <p:spPr>
          <a:xfrm>
            <a:off x="585208" y="836566"/>
            <a:ext cx="304800" cy="215444"/>
          </a:xfrm>
          <a:prstGeom prst="rect">
            <a:avLst/>
          </a:prstGeom>
          <a:noFill/>
        </p:spPr>
        <p:txBody>
          <a:bodyPr wrap="square" rtlCol="0">
            <a:spAutoFit/>
          </a:bodyPr>
          <a:lstStyle/>
          <a:p>
            <a:r>
              <a:rPr lang="en-US" sz="800" dirty="0">
                <a:solidFill>
                  <a:schemeClr val="bg1"/>
                </a:solidFill>
              </a:rPr>
              <a:t>F</a:t>
            </a:r>
          </a:p>
        </p:txBody>
      </p:sp>
      <p:sp>
        <p:nvSpPr>
          <p:cNvPr id="34" name="TextBox 33"/>
          <p:cNvSpPr txBox="1"/>
          <p:nvPr/>
        </p:nvSpPr>
        <p:spPr>
          <a:xfrm>
            <a:off x="4859080" y="845343"/>
            <a:ext cx="304800" cy="215444"/>
          </a:xfrm>
          <a:prstGeom prst="rect">
            <a:avLst/>
          </a:prstGeom>
          <a:noFill/>
        </p:spPr>
        <p:txBody>
          <a:bodyPr wrap="square" rtlCol="0">
            <a:spAutoFit/>
          </a:bodyPr>
          <a:lstStyle/>
          <a:p>
            <a:r>
              <a:rPr lang="en-US" sz="800" dirty="0">
                <a:solidFill>
                  <a:schemeClr val="bg1"/>
                </a:solidFill>
              </a:rPr>
              <a:t>F</a:t>
            </a:r>
          </a:p>
        </p:txBody>
      </p:sp>
      <p:sp>
        <p:nvSpPr>
          <p:cNvPr id="38" name="TextBox 37"/>
          <p:cNvSpPr txBox="1"/>
          <p:nvPr/>
        </p:nvSpPr>
        <p:spPr>
          <a:xfrm>
            <a:off x="2359580" y="847787"/>
            <a:ext cx="304800" cy="215444"/>
          </a:xfrm>
          <a:prstGeom prst="rect">
            <a:avLst/>
          </a:prstGeom>
          <a:noFill/>
        </p:spPr>
        <p:txBody>
          <a:bodyPr wrap="square" rtlCol="0">
            <a:spAutoFit/>
          </a:bodyPr>
          <a:lstStyle/>
          <a:p>
            <a:r>
              <a:rPr lang="en-US" sz="800" dirty="0">
                <a:solidFill>
                  <a:schemeClr val="bg1"/>
                </a:solidFill>
              </a:rPr>
              <a:t>M</a:t>
            </a:r>
          </a:p>
        </p:txBody>
      </p:sp>
      <p:sp>
        <p:nvSpPr>
          <p:cNvPr id="39" name="TextBox 38"/>
          <p:cNvSpPr txBox="1"/>
          <p:nvPr/>
        </p:nvSpPr>
        <p:spPr>
          <a:xfrm>
            <a:off x="2919840" y="826811"/>
            <a:ext cx="304800" cy="215444"/>
          </a:xfrm>
          <a:prstGeom prst="rect">
            <a:avLst/>
          </a:prstGeom>
          <a:noFill/>
        </p:spPr>
        <p:txBody>
          <a:bodyPr wrap="square" rtlCol="0">
            <a:spAutoFit/>
          </a:bodyPr>
          <a:lstStyle/>
          <a:p>
            <a:r>
              <a:rPr lang="en-US" sz="800" dirty="0">
                <a:solidFill>
                  <a:schemeClr val="bg1"/>
                </a:solidFill>
              </a:rPr>
              <a:t>T</a:t>
            </a:r>
          </a:p>
        </p:txBody>
      </p:sp>
      <p:sp>
        <p:nvSpPr>
          <p:cNvPr id="43" name="TextBox 42"/>
          <p:cNvSpPr txBox="1"/>
          <p:nvPr/>
        </p:nvSpPr>
        <p:spPr>
          <a:xfrm>
            <a:off x="686258" y="874190"/>
            <a:ext cx="304800" cy="215444"/>
          </a:xfrm>
          <a:prstGeom prst="rect">
            <a:avLst/>
          </a:prstGeom>
          <a:noFill/>
        </p:spPr>
        <p:txBody>
          <a:bodyPr wrap="square" rtlCol="0">
            <a:spAutoFit/>
          </a:bodyPr>
          <a:lstStyle/>
          <a:p>
            <a:r>
              <a:rPr lang="en-US" sz="800" dirty="0">
                <a:solidFill>
                  <a:schemeClr val="bg1"/>
                </a:solidFill>
              </a:rPr>
              <a:t>F</a:t>
            </a:r>
          </a:p>
        </p:txBody>
      </p:sp>
      <p:sp>
        <p:nvSpPr>
          <p:cNvPr id="44" name="TextBox 43"/>
          <p:cNvSpPr txBox="1"/>
          <p:nvPr/>
        </p:nvSpPr>
        <p:spPr>
          <a:xfrm>
            <a:off x="5011480" y="860744"/>
            <a:ext cx="304800" cy="215444"/>
          </a:xfrm>
          <a:prstGeom prst="rect">
            <a:avLst/>
          </a:prstGeom>
          <a:noFill/>
        </p:spPr>
        <p:txBody>
          <a:bodyPr wrap="square" rtlCol="0">
            <a:spAutoFit/>
          </a:bodyPr>
          <a:lstStyle/>
          <a:p>
            <a:r>
              <a:rPr lang="en-US" sz="800" dirty="0">
                <a:solidFill>
                  <a:schemeClr val="bg1"/>
                </a:solidFill>
              </a:rPr>
              <a:t>F</a:t>
            </a:r>
          </a:p>
        </p:txBody>
      </p:sp>
      <p:sp>
        <p:nvSpPr>
          <p:cNvPr id="45" name="TextBox 44"/>
          <p:cNvSpPr txBox="1"/>
          <p:nvPr/>
        </p:nvSpPr>
        <p:spPr>
          <a:xfrm>
            <a:off x="1188144" y="886342"/>
            <a:ext cx="304800" cy="215444"/>
          </a:xfrm>
          <a:prstGeom prst="rect">
            <a:avLst/>
          </a:prstGeom>
          <a:noFill/>
        </p:spPr>
        <p:txBody>
          <a:bodyPr wrap="square" rtlCol="0">
            <a:spAutoFit/>
          </a:bodyPr>
          <a:lstStyle/>
          <a:p>
            <a:r>
              <a:rPr lang="en-US" sz="800" dirty="0">
                <a:solidFill>
                  <a:schemeClr val="bg1"/>
                </a:solidFill>
              </a:rPr>
              <a:t>Sa</a:t>
            </a:r>
          </a:p>
        </p:txBody>
      </p:sp>
      <p:sp>
        <p:nvSpPr>
          <p:cNvPr id="46" name="TextBox 45"/>
          <p:cNvSpPr txBox="1"/>
          <p:nvPr/>
        </p:nvSpPr>
        <p:spPr>
          <a:xfrm>
            <a:off x="1823941" y="867648"/>
            <a:ext cx="304800" cy="215444"/>
          </a:xfrm>
          <a:prstGeom prst="rect">
            <a:avLst/>
          </a:prstGeom>
          <a:noFill/>
        </p:spPr>
        <p:txBody>
          <a:bodyPr wrap="square" rtlCol="0">
            <a:spAutoFit/>
          </a:bodyPr>
          <a:lstStyle/>
          <a:p>
            <a:r>
              <a:rPr lang="en-US" sz="800" dirty="0">
                <a:solidFill>
                  <a:schemeClr val="bg1"/>
                </a:solidFill>
              </a:rPr>
              <a:t>Su</a:t>
            </a:r>
          </a:p>
        </p:txBody>
      </p:sp>
      <p:sp>
        <p:nvSpPr>
          <p:cNvPr id="47" name="TextBox 46"/>
          <p:cNvSpPr txBox="1"/>
          <p:nvPr/>
        </p:nvSpPr>
        <p:spPr>
          <a:xfrm>
            <a:off x="2448305" y="874190"/>
            <a:ext cx="304800" cy="215444"/>
          </a:xfrm>
          <a:prstGeom prst="rect">
            <a:avLst/>
          </a:prstGeom>
          <a:noFill/>
        </p:spPr>
        <p:txBody>
          <a:bodyPr wrap="square" rtlCol="0">
            <a:spAutoFit/>
          </a:bodyPr>
          <a:lstStyle/>
          <a:p>
            <a:r>
              <a:rPr lang="en-US" sz="800" dirty="0">
                <a:solidFill>
                  <a:schemeClr val="bg1"/>
                </a:solidFill>
              </a:rPr>
              <a:t>M</a:t>
            </a:r>
          </a:p>
        </p:txBody>
      </p:sp>
      <p:sp>
        <p:nvSpPr>
          <p:cNvPr id="49" name="TextBox 48"/>
          <p:cNvSpPr txBox="1"/>
          <p:nvPr/>
        </p:nvSpPr>
        <p:spPr>
          <a:xfrm>
            <a:off x="3722725" y="860395"/>
            <a:ext cx="304800" cy="215444"/>
          </a:xfrm>
          <a:prstGeom prst="rect">
            <a:avLst/>
          </a:prstGeom>
          <a:noFill/>
        </p:spPr>
        <p:txBody>
          <a:bodyPr wrap="square" rtlCol="0">
            <a:spAutoFit/>
          </a:bodyPr>
          <a:lstStyle/>
          <a:p>
            <a:r>
              <a:rPr lang="en-US" sz="800" dirty="0">
                <a:solidFill>
                  <a:schemeClr val="bg1"/>
                </a:solidFill>
              </a:rPr>
              <a:t>W</a:t>
            </a:r>
          </a:p>
        </p:txBody>
      </p:sp>
      <p:sp>
        <p:nvSpPr>
          <p:cNvPr id="42" name="TextBox 41"/>
          <p:cNvSpPr txBox="1"/>
          <p:nvPr/>
        </p:nvSpPr>
        <p:spPr>
          <a:xfrm>
            <a:off x="666875" y="903870"/>
            <a:ext cx="304800" cy="215444"/>
          </a:xfrm>
          <a:prstGeom prst="rect">
            <a:avLst/>
          </a:prstGeom>
          <a:noFill/>
        </p:spPr>
        <p:txBody>
          <a:bodyPr wrap="square" rtlCol="0">
            <a:spAutoFit/>
          </a:bodyPr>
          <a:lstStyle/>
          <a:p>
            <a:r>
              <a:rPr lang="en-US" sz="800" dirty="0">
                <a:solidFill>
                  <a:schemeClr val="bg1"/>
                </a:solidFill>
              </a:rPr>
              <a:t>F</a:t>
            </a:r>
          </a:p>
        </p:txBody>
      </p:sp>
      <p:sp>
        <p:nvSpPr>
          <p:cNvPr id="50" name="TextBox 49"/>
          <p:cNvSpPr txBox="1"/>
          <p:nvPr/>
        </p:nvSpPr>
        <p:spPr>
          <a:xfrm>
            <a:off x="4993326" y="864534"/>
            <a:ext cx="304800" cy="215444"/>
          </a:xfrm>
          <a:prstGeom prst="rect">
            <a:avLst/>
          </a:prstGeom>
          <a:noFill/>
        </p:spPr>
        <p:txBody>
          <a:bodyPr wrap="square" rtlCol="0">
            <a:spAutoFit/>
          </a:bodyPr>
          <a:lstStyle/>
          <a:p>
            <a:r>
              <a:rPr lang="en-US" sz="800" dirty="0">
                <a:solidFill>
                  <a:schemeClr val="bg1"/>
                </a:solidFill>
              </a:rPr>
              <a:t>F</a:t>
            </a:r>
          </a:p>
        </p:txBody>
      </p:sp>
      <p:sp>
        <p:nvSpPr>
          <p:cNvPr id="52" name="TextBox 51"/>
          <p:cNvSpPr txBox="1"/>
          <p:nvPr/>
        </p:nvSpPr>
        <p:spPr>
          <a:xfrm>
            <a:off x="1205396" y="900051"/>
            <a:ext cx="304800" cy="215444"/>
          </a:xfrm>
          <a:prstGeom prst="rect">
            <a:avLst/>
          </a:prstGeom>
          <a:noFill/>
        </p:spPr>
        <p:txBody>
          <a:bodyPr wrap="square" rtlCol="0">
            <a:spAutoFit/>
          </a:bodyPr>
          <a:lstStyle/>
          <a:p>
            <a:r>
              <a:rPr lang="en-US" sz="800" dirty="0">
                <a:solidFill>
                  <a:schemeClr val="bg1"/>
                </a:solidFill>
              </a:rPr>
              <a:t>Sa</a:t>
            </a:r>
          </a:p>
        </p:txBody>
      </p:sp>
      <p:sp>
        <p:nvSpPr>
          <p:cNvPr id="53" name="TextBox 52"/>
          <p:cNvSpPr txBox="1"/>
          <p:nvPr/>
        </p:nvSpPr>
        <p:spPr>
          <a:xfrm>
            <a:off x="1805563" y="898257"/>
            <a:ext cx="304800" cy="215444"/>
          </a:xfrm>
          <a:prstGeom prst="rect">
            <a:avLst/>
          </a:prstGeom>
          <a:noFill/>
        </p:spPr>
        <p:txBody>
          <a:bodyPr wrap="square" rtlCol="0">
            <a:spAutoFit/>
          </a:bodyPr>
          <a:lstStyle/>
          <a:p>
            <a:r>
              <a:rPr lang="en-US" sz="800" dirty="0">
                <a:solidFill>
                  <a:schemeClr val="bg1"/>
                </a:solidFill>
              </a:rPr>
              <a:t>Su</a:t>
            </a:r>
          </a:p>
        </p:txBody>
      </p:sp>
      <p:sp>
        <p:nvSpPr>
          <p:cNvPr id="54" name="TextBox 53"/>
          <p:cNvSpPr txBox="1"/>
          <p:nvPr/>
        </p:nvSpPr>
        <p:spPr>
          <a:xfrm>
            <a:off x="2448332" y="892721"/>
            <a:ext cx="304800" cy="215444"/>
          </a:xfrm>
          <a:prstGeom prst="rect">
            <a:avLst/>
          </a:prstGeom>
          <a:noFill/>
        </p:spPr>
        <p:txBody>
          <a:bodyPr wrap="square" rtlCol="0">
            <a:spAutoFit/>
          </a:bodyPr>
          <a:lstStyle/>
          <a:p>
            <a:r>
              <a:rPr lang="en-US" sz="800" dirty="0">
                <a:solidFill>
                  <a:schemeClr val="bg1"/>
                </a:solidFill>
              </a:rPr>
              <a:t>M</a:t>
            </a:r>
          </a:p>
        </p:txBody>
      </p:sp>
      <p:sp>
        <p:nvSpPr>
          <p:cNvPr id="56" name="TextBox 55"/>
          <p:cNvSpPr txBox="1"/>
          <p:nvPr/>
        </p:nvSpPr>
        <p:spPr>
          <a:xfrm>
            <a:off x="3711806" y="909370"/>
            <a:ext cx="304800" cy="215444"/>
          </a:xfrm>
          <a:prstGeom prst="rect">
            <a:avLst/>
          </a:prstGeom>
          <a:noFill/>
        </p:spPr>
        <p:txBody>
          <a:bodyPr wrap="square" rtlCol="0">
            <a:spAutoFit/>
          </a:bodyPr>
          <a:lstStyle/>
          <a:p>
            <a:r>
              <a:rPr lang="en-US" sz="800" dirty="0">
                <a:solidFill>
                  <a:schemeClr val="bg1"/>
                </a:solidFill>
              </a:rPr>
              <a:t>W</a:t>
            </a:r>
          </a:p>
        </p:txBody>
      </p:sp>
      <p:sp>
        <p:nvSpPr>
          <p:cNvPr id="61" name="TextBox 60"/>
          <p:cNvSpPr txBox="1"/>
          <p:nvPr/>
        </p:nvSpPr>
        <p:spPr>
          <a:xfrm>
            <a:off x="715269" y="866948"/>
            <a:ext cx="304800" cy="215444"/>
          </a:xfrm>
          <a:prstGeom prst="rect">
            <a:avLst/>
          </a:prstGeom>
          <a:noFill/>
        </p:spPr>
        <p:txBody>
          <a:bodyPr wrap="square" rtlCol="0">
            <a:spAutoFit/>
          </a:bodyPr>
          <a:lstStyle/>
          <a:p>
            <a:r>
              <a:rPr lang="en-US" sz="800" dirty="0">
                <a:solidFill>
                  <a:schemeClr val="bg1"/>
                </a:solidFill>
              </a:rPr>
              <a:t>F</a:t>
            </a:r>
          </a:p>
        </p:txBody>
      </p:sp>
      <p:sp>
        <p:nvSpPr>
          <p:cNvPr id="62" name="TextBox 61"/>
          <p:cNvSpPr txBox="1"/>
          <p:nvPr/>
        </p:nvSpPr>
        <p:spPr>
          <a:xfrm>
            <a:off x="5153239" y="856893"/>
            <a:ext cx="304800" cy="215444"/>
          </a:xfrm>
          <a:prstGeom prst="rect">
            <a:avLst/>
          </a:prstGeom>
          <a:noFill/>
        </p:spPr>
        <p:txBody>
          <a:bodyPr wrap="square" rtlCol="0">
            <a:spAutoFit/>
          </a:bodyPr>
          <a:lstStyle/>
          <a:p>
            <a:r>
              <a:rPr lang="en-US" sz="800" dirty="0">
                <a:solidFill>
                  <a:schemeClr val="bg1"/>
                </a:solidFill>
              </a:rPr>
              <a:t>F</a:t>
            </a:r>
          </a:p>
        </p:txBody>
      </p:sp>
      <p:sp>
        <p:nvSpPr>
          <p:cNvPr id="63" name="TextBox 62"/>
          <p:cNvSpPr txBox="1"/>
          <p:nvPr/>
        </p:nvSpPr>
        <p:spPr>
          <a:xfrm>
            <a:off x="1262319" y="864534"/>
            <a:ext cx="304800" cy="215444"/>
          </a:xfrm>
          <a:prstGeom prst="rect">
            <a:avLst/>
          </a:prstGeom>
          <a:noFill/>
        </p:spPr>
        <p:txBody>
          <a:bodyPr wrap="square" rtlCol="0">
            <a:spAutoFit/>
          </a:bodyPr>
          <a:lstStyle/>
          <a:p>
            <a:r>
              <a:rPr lang="en-US" sz="800" dirty="0">
                <a:solidFill>
                  <a:schemeClr val="bg1"/>
                </a:solidFill>
              </a:rPr>
              <a:t>Sa</a:t>
            </a:r>
          </a:p>
        </p:txBody>
      </p:sp>
      <p:sp>
        <p:nvSpPr>
          <p:cNvPr id="64" name="TextBox 63"/>
          <p:cNvSpPr txBox="1"/>
          <p:nvPr/>
        </p:nvSpPr>
        <p:spPr>
          <a:xfrm>
            <a:off x="1909939" y="878683"/>
            <a:ext cx="304800" cy="215444"/>
          </a:xfrm>
          <a:prstGeom prst="rect">
            <a:avLst/>
          </a:prstGeom>
          <a:noFill/>
        </p:spPr>
        <p:txBody>
          <a:bodyPr wrap="square" rtlCol="0">
            <a:spAutoFit/>
          </a:bodyPr>
          <a:lstStyle/>
          <a:p>
            <a:r>
              <a:rPr lang="en-US" sz="800" dirty="0">
                <a:solidFill>
                  <a:schemeClr val="bg1"/>
                </a:solidFill>
              </a:rPr>
              <a:t>Su</a:t>
            </a:r>
          </a:p>
        </p:txBody>
      </p:sp>
      <p:sp>
        <p:nvSpPr>
          <p:cNvPr id="65" name="TextBox 64"/>
          <p:cNvSpPr txBox="1"/>
          <p:nvPr/>
        </p:nvSpPr>
        <p:spPr>
          <a:xfrm>
            <a:off x="2534763" y="873756"/>
            <a:ext cx="304800" cy="215444"/>
          </a:xfrm>
          <a:prstGeom prst="rect">
            <a:avLst/>
          </a:prstGeom>
          <a:noFill/>
        </p:spPr>
        <p:txBody>
          <a:bodyPr wrap="square" rtlCol="0">
            <a:spAutoFit/>
          </a:bodyPr>
          <a:lstStyle/>
          <a:p>
            <a:r>
              <a:rPr lang="en-US" sz="800" dirty="0">
                <a:solidFill>
                  <a:schemeClr val="bg1"/>
                </a:solidFill>
              </a:rPr>
              <a:t>M</a:t>
            </a:r>
          </a:p>
        </p:txBody>
      </p:sp>
      <p:sp>
        <p:nvSpPr>
          <p:cNvPr id="68" name="TextBox 67"/>
          <p:cNvSpPr txBox="1"/>
          <p:nvPr/>
        </p:nvSpPr>
        <p:spPr>
          <a:xfrm>
            <a:off x="3827983" y="880389"/>
            <a:ext cx="304800" cy="215444"/>
          </a:xfrm>
          <a:prstGeom prst="rect">
            <a:avLst/>
          </a:prstGeom>
          <a:noFill/>
        </p:spPr>
        <p:txBody>
          <a:bodyPr wrap="square" rtlCol="0">
            <a:spAutoFit/>
          </a:bodyPr>
          <a:lstStyle/>
          <a:p>
            <a:r>
              <a:rPr lang="en-US" sz="800" dirty="0">
                <a:solidFill>
                  <a:schemeClr val="bg1"/>
                </a:solidFill>
              </a:rPr>
              <a:t>W</a:t>
            </a:r>
          </a:p>
        </p:txBody>
      </p:sp>
      <p:sp>
        <p:nvSpPr>
          <p:cNvPr id="66" name="TextBox 65"/>
          <p:cNvSpPr txBox="1"/>
          <p:nvPr/>
        </p:nvSpPr>
        <p:spPr>
          <a:xfrm>
            <a:off x="715242" y="859033"/>
            <a:ext cx="304800" cy="215444"/>
          </a:xfrm>
          <a:prstGeom prst="rect">
            <a:avLst/>
          </a:prstGeom>
          <a:noFill/>
        </p:spPr>
        <p:txBody>
          <a:bodyPr wrap="square" rtlCol="0">
            <a:spAutoFit/>
          </a:bodyPr>
          <a:lstStyle/>
          <a:p>
            <a:r>
              <a:rPr lang="en-US" sz="800" dirty="0">
                <a:solidFill>
                  <a:schemeClr val="bg1"/>
                </a:solidFill>
              </a:rPr>
              <a:t>F</a:t>
            </a:r>
          </a:p>
        </p:txBody>
      </p:sp>
      <p:sp>
        <p:nvSpPr>
          <p:cNvPr id="70" name="TextBox 69"/>
          <p:cNvSpPr txBox="1"/>
          <p:nvPr/>
        </p:nvSpPr>
        <p:spPr>
          <a:xfrm>
            <a:off x="5182175" y="866948"/>
            <a:ext cx="304800" cy="215444"/>
          </a:xfrm>
          <a:prstGeom prst="rect">
            <a:avLst/>
          </a:prstGeom>
          <a:noFill/>
        </p:spPr>
        <p:txBody>
          <a:bodyPr wrap="square" rtlCol="0">
            <a:spAutoFit/>
          </a:bodyPr>
          <a:lstStyle/>
          <a:p>
            <a:r>
              <a:rPr lang="en-US" sz="800" dirty="0">
                <a:solidFill>
                  <a:schemeClr val="bg1"/>
                </a:solidFill>
              </a:rPr>
              <a:t>F</a:t>
            </a:r>
          </a:p>
        </p:txBody>
      </p:sp>
      <p:sp>
        <p:nvSpPr>
          <p:cNvPr id="71" name="TextBox 70"/>
          <p:cNvSpPr txBox="1"/>
          <p:nvPr/>
        </p:nvSpPr>
        <p:spPr>
          <a:xfrm>
            <a:off x="1374313" y="881459"/>
            <a:ext cx="304800" cy="215444"/>
          </a:xfrm>
          <a:prstGeom prst="rect">
            <a:avLst/>
          </a:prstGeom>
          <a:noFill/>
        </p:spPr>
        <p:txBody>
          <a:bodyPr wrap="square" rtlCol="0">
            <a:spAutoFit/>
          </a:bodyPr>
          <a:lstStyle/>
          <a:p>
            <a:r>
              <a:rPr lang="en-US" sz="800" dirty="0">
                <a:solidFill>
                  <a:schemeClr val="bg1"/>
                </a:solidFill>
              </a:rPr>
              <a:t>Sa</a:t>
            </a:r>
          </a:p>
        </p:txBody>
      </p:sp>
      <p:sp>
        <p:nvSpPr>
          <p:cNvPr id="72" name="TextBox 71"/>
          <p:cNvSpPr txBox="1"/>
          <p:nvPr/>
        </p:nvSpPr>
        <p:spPr>
          <a:xfrm>
            <a:off x="2100567" y="866948"/>
            <a:ext cx="304800" cy="215444"/>
          </a:xfrm>
          <a:prstGeom prst="rect">
            <a:avLst/>
          </a:prstGeom>
          <a:noFill/>
        </p:spPr>
        <p:txBody>
          <a:bodyPr wrap="square" rtlCol="0">
            <a:spAutoFit/>
          </a:bodyPr>
          <a:lstStyle/>
          <a:p>
            <a:r>
              <a:rPr lang="en-US" sz="800" dirty="0">
                <a:solidFill>
                  <a:schemeClr val="bg1"/>
                </a:solidFill>
              </a:rPr>
              <a:t>Su</a:t>
            </a:r>
          </a:p>
        </p:txBody>
      </p:sp>
      <p:sp>
        <p:nvSpPr>
          <p:cNvPr id="73" name="TextBox 72"/>
          <p:cNvSpPr txBox="1"/>
          <p:nvPr/>
        </p:nvSpPr>
        <p:spPr>
          <a:xfrm>
            <a:off x="2858483" y="873756"/>
            <a:ext cx="304800" cy="215444"/>
          </a:xfrm>
          <a:prstGeom prst="rect">
            <a:avLst/>
          </a:prstGeom>
          <a:noFill/>
        </p:spPr>
        <p:txBody>
          <a:bodyPr wrap="square" rtlCol="0">
            <a:spAutoFit/>
          </a:bodyPr>
          <a:lstStyle/>
          <a:p>
            <a:r>
              <a:rPr lang="en-US" sz="800" dirty="0">
                <a:solidFill>
                  <a:schemeClr val="bg1"/>
                </a:solidFill>
              </a:rPr>
              <a:t>M</a:t>
            </a:r>
          </a:p>
        </p:txBody>
      </p:sp>
      <p:sp>
        <p:nvSpPr>
          <p:cNvPr id="76" name="TextBox 75"/>
          <p:cNvSpPr txBox="1"/>
          <p:nvPr/>
        </p:nvSpPr>
        <p:spPr>
          <a:xfrm>
            <a:off x="695228" y="865547"/>
            <a:ext cx="304800" cy="215444"/>
          </a:xfrm>
          <a:prstGeom prst="rect">
            <a:avLst/>
          </a:prstGeom>
          <a:noFill/>
        </p:spPr>
        <p:txBody>
          <a:bodyPr wrap="square" rtlCol="0">
            <a:spAutoFit/>
          </a:bodyPr>
          <a:lstStyle/>
          <a:p>
            <a:r>
              <a:rPr lang="en-US" sz="800" dirty="0">
                <a:solidFill>
                  <a:schemeClr val="bg1"/>
                </a:solidFill>
              </a:rPr>
              <a:t>F</a:t>
            </a:r>
          </a:p>
        </p:txBody>
      </p:sp>
      <p:sp>
        <p:nvSpPr>
          <p:cNvPr id="77" name="TextBox 76"/>
          <p:cNvSpPr txBox="1"/>
          <p:nvPr/>
        </p:nvSpPr>
        <p:spPr>
          <a:xfrm>
            <a:off x="5163880" y="858330"/>
            <a:ext cx="304800" cy="215444"/>
          </a:xfrm>
          <a:prstGeom prst="rect">
            <a:avLst/>
          </a:prstGeom>
          <a:noFill/>
        </p:spPr>
        <p:txBody>
          <a:bodyPr wrap="square" rtlCol="0">
            <a:spAutoFit/>
          </a:bodyPr>
          <a:lstStyle/>
          <a:p>
            <a:r>
              <a:rPr lang="en-US" sz="800" dirty="0">
                <a:solidFill>
                  <a:schemeClr val="bg1"/>
                </a:solidFill>
              </a:rPr>
              <a:t>F</a:t>
            </a:r>
          </a:p>
        </p:txBody>
      </p:sp>
      <p:sp>
        <p:nvSpPr>
          <p:cNvPr id="78" name="TextBox 77"/>
          <p:cNvSpPr txBox="1"/>
          <p:nvPr/>
        </p:nvSpPr>
        <p:spPr>
          <a:xfrm>
            <a:off x="1272141" y="873703"/>
            <a:ext cx="304800" cy="215444"/>
          </a:xfrm>
          <a:prstGeom prst="rect">
            <a:avLst/>
          </a:prstGeom>
          <a:noFill/>
        </p:spPr>
        <p:txBody>
          <a:bodyPr wrap="square" rtlCol="0">
            <a:spAutoFit/>
          </a:bodyPr>
          <a:lstStyle/>
          <a:p>
            <a:r>
              <a:rPr lang="en-US" sz="800" dirty="0">
                <a:solidFill>
                  <a:schemeClr val="bg1"/>
                </a:solidFill>
              </a:rPr>
              <a:t>Sa</a:t>
            </a:r>
          </a:p>
        </p:txBody>
      </p:sp>
      <p:sp>
        <p:nvSpPr>
          <p:cNvPr id="79" name="TextBox 78"/>
          <p:cNvSpPr txBox="1"/>
          <p:nvPr/>
        </p:nvSpPr>
        <p:spPr>
          <a:xfrm>
            <a:off x="1901839" y="897733"/>
            <a:ext cx="304800" cy="215444"/>
          </a:xfrm>
          <a:prstGeom prst="rect">
            <a:avLst/>
          </a:prstGeom>
          <a:noFill/>
        </p:spPr>
        <p:txBody>
          <a:bodyPr wrap="square" rtlCol="0">
            <a:spAutoFit/>
          </a:bodyPr>
          <a:lstStyle/>
          <a:p>
            <a:r>
              <a:rPr lang="en-US" sz="800" dirty="0">
                <a:solidFill>
                  <a:schemeClr val="bg1"/>
                </a:solidFill>
              </a:rPr>
              <a:t>Su</a:t>
            </a:r>
          </a:p>
        </p:txBody>
      </p:sp>
      <p:sp>
        <p:nvSpPr>
          <p:cNvPr id="80" name="TextBox 79"/>
          <p:cNvSpPr txBox="1"/>
          <p:nvPr/>
        </p:nvSpPr>
        <p:spPr>
          <a:xfrm>
            <a:off x="2572505" y="880389"/>
            <a:ext cx="304800" cy="215444"/>
          </a:xfrm>
          <a:prstGeom prst="rect">
            <a:avLst/>
          </a:prstGeom>
          <a:noFill/>
        </p:spPr>
        <p:txBody>
          <a:bodyPr wrap="square" rtlCol="0">
            <a:spAutoFit/>
          </a:bodyPr>
          <a:lstStyle/>
          <a:p>
            <a:r>
              <a:rPr lang="en-US" sz="800" dirty="0">
                <a:solidFill>
                  <a:schemeClr val="bg1"/>
                </a:solidFill>
              </a:rPr>
              <a:t>M</a:t>
            </a:r>
          </a:p>
        </p:txBody>
      </p:sp>
      <p:sp>
        <p:nvSpPr>
          <p:cNvPr id="81" name="TextBox 80"/>
          <p:cNvSpPr txBox="1"/>
          <p:nvPr/>
        </p:nvSpPr>
        <p:spPr>
          <a:xfrm>
            <a:off x="3857176" y="880389"/>
            <a:ext cx="304800" cy="215444"/>
          </a:xfrm>
          <a:prstGeom prst="rect">
            <a:avLst/>
          </a:prstGeom>
          <a:noFill/>
        </p:spPr>
        <p:txBody>
          <a:bodyPr wrap="square" rtlCol="0">
            <a:spAutoFit/>
          </a:bodyPr>
          <a:lstStyle/>
          <a:p>
            <a:r>
              <a:rPr lang="en-US" sz="800" dirty="0">
                <a:solidFill>
                  <a:schemeClr val="bg1"/>
                </a:solidFill>
              </a:rPr>
              <a:t>W</a:t>
            </a:r>
          </a:p>
        </p:txBody>
      </p:sp>
      <p:sp>
        <p:nvSpPr>
          <p:cNvPr id="83" name="TextBox 82"/>
          <p:cNvSpPr txBox="1"/>
          <p:nvPr/>
        </p:nvSpPr>
        <p:spPr>
          <a:xfrm>
            <a:off x="705824" y="836566"/>
            <a:ext cx="304800" cy="215444"/>
          </a:xfrm>
          <a:prstGeom prst="rect">
            <a:avLst/>
          </a:prstGeom>
          <a:noFill/>
        </p:spPr>
        <p:txBody>
          <a:bodyPr wrap="square" rtlCol="0">
            <a:spAutoFit/>
          </a:bodyPr>
          <a:lstStyle/>
          <a:p>
            <a:r>
              <a:rPr lang="en-US" sz="800" dirty="0">
                <a:solidFill>
                  <a:schemeClr val="bg1"/>
                </a:solidFill>
              </a:rPr>
              <a:t>F</a:t>
            </a:r>
          </a:p>
        </p:txBody>
      </p:sp>
      <p:sp>
        <p:nvSpPr>
          <p:cNvPr id="84" name="TextBox 83"/>
          <p:cNvSpPr txBox="1"/>
          <p:nvPr/>
        </p:nvSpPr>
        <p:spPr>
          <a:xfrm>
            <a:off x="5152668" y="819707"/>
            <a:ext cx="304800" cy="215444"/>
          </a:xfrm>
          <a:prstGeom prst="rect">
            <a:avLst/>
          </a:prstGeom>
          <a:noFill/>
        </p:spPr>
        <p:txBody>
          <a:bodyPr wrap="square" rtlCol="0">
            <a:spAutoFit/>
          </a:bodyPr>
          <a:lstStyle/>
          <a:p>
            <a:r>
              <a:rPr lang="en-US" sz="800" dirty="0">
                <a:solidFill>
                  <a:schemeClr val="bg1"/>
                </a:solidFill>
              </a:rPr>
              <a:t>F</a:t>
            </a:r>
          </a:p>
        </p:txBody>
      </p:sp>
      <p:sp>
        <p:nvSpPr>
          <p:cNvPr id="85" name="TextBox 84"/>
          <p:cNvSpPr txBox="1"/>
          <p:nvPr/>
        </p:nvSpPr>
        <p:spPr>
          <a:xfrm>
            <a:off x="1243484" y="845343"/>
            <a:ext cx="304800" cy="215444"/>
          </a:xfrm>
          <a:prstGeom prst="rect">
            <a:avLst/>
          </a:prstGeom>
          <a:noFill/>
        </p:spPr>
        <p:txBody>
          <a:bodyPr wrap="square" rtlCol="0">
            <a:spAutoFit/>
          </a:bodyPr>
          <a:lstStyle/>
          <a:p>
            <a:r>
              <a:rPr lang="en-US" sz="800" dirty="0">
                <a:solidFill>
                  <a:schemeClr val="bg1"/>
                </a:solidFill>
              </a:rPr>
              <a:t>Sa</a:t>
            </a:r>
          </a:p>
        </p:txBody>
      </p:sp>
      <p:sp>
        <p:nvSpPr>
          <p:cNvPr id="86" name="TextBox 85"/>
          <p:cNvSpPr txBox="1"/>
          <p:nvPr/>
        </p:nvSpPr>
        <p:spPr>
          <a:xfrm>
            <a:off x="1869669" y="853890"/>
            <a:ext cx="304800" cy="215444"/>
          </a:xfrm>
          <a:prstGeom prst="rect">
            <a:avLst/>
          </a:prstGeom>
          <a:noFill/>
        </p:spPr>
        <p:txBody>
          <a:bodyPr wrap="square" rtlCol="0">
            <a:spAutoFit/>
          </a:bodyPr>
          <a:lstStyle/>
          <a:p>
            <a:r>
              <a:rPr lang="en-US" sz="800" dirty="0">
                <a:solidFill>
                  <a:schemeClr val="bg1"/>
                </a:solidFill>
              </a:rPr>
              <a:t>Su</a:t>
            </a:r>
          </a:p>
        </p:txBody>
      </p:sp>
      <p:sp>
        <p:nvSpPr>
          <p:cNvPr id="87" name="TextBox 86"/>
          <p:cNvSpPr txBox="1"/>
          <p:nvPr/>
        </p:nvSpPr>
        <p:spPr>
          <a:xfrm>
            <a:off x="2553978" y="872942"/>
            <a:ext cx="304800" cy="215444"/>
          </a:xfrm>
          <a:prstGeom prst="rect">
            <a:avLst/>
          </a:prstGeom>
          <a:noFill/>
        </p:spPr>
        <p:txBody>
          <a:bodyPr wrap="square" rtlCol="0">
            <a:spAutoFit/>
          </a:bodyPr>
          <a:lstStyle/>
          <a:p>
            <a:r>
              <a:rPr lang="en-US" sz="800" dirty="0">
                <a:solidFill>
                  <a:schemeClr val="bg1"/>
                </a:solidFill>
              </a:rPr>
              <a:t>M</a:t>
            </a:r>
          </a:p>
        </p:txBody>
      </p:sp>
      <p:sp>
        <p:nvSpPr>
          <p:cNvPr id="91" name="TextBox 90"/>
          <p:cNvSpPr txBox="1"/>
          <p:nvPr/>
        </p:nvSpPr>
        <p:spPr>
          <a:xfrm>
            <a:off x="3847143" y="860395"/>
            <a:ext cx="304800" cy="215444"/>
          </a:xfrm>
          <a:prstGeom prst="rect">
            <a:avLst/>
          </a:prstGeom>
          <a:noFill/>
        </p:spPr>
        <p:txBody>
          <a:bodyPr wrap="square" rtlCol="0">
            <a:spAutoFit/>
          </a:bodyPr>
          <a:lstStyle/>
          <a:p>
            <a:r>
              <a:rPr lang="en-US" sz="800" dirty="0">
                <a:solidFill>
                  <a:schemeClr val="bg1"/>
                </a:solidFill>
              </a:rPr>
              <a:t>W</a:t>
            </a:r>
          </a:p>
        </p:txBody>
      </p:sp>
      <p:sp>
        <p:nvSpPr>
          <p:cNvPr id="88" name="TextBox 87"/>
          <p:cNvSpPr txBox="1"/>
          <p:nvPr/>
        </p:nvSpPr>
        <p:spPr>
          <a:xfrm>
            <a:off x="649211" y="865547"/>
            <a:ext cx="304800" cy="215444"/>
          </a:xfrm>
          <a:prstGeom prst="rect">
            <a:avLst/>
          </a:prstGeom>
          <a:noFill/>
        </p:spPr>
        <p:txBody>
          <a:bodyPr wrap="square" rtlCol="0">
            <a:spAutoFit/>
          </a:bodyPr>
          <a:lstStyle/>
          <a:p>
            <a:r>
              <a:rPr lang="en-US" sz="800" dirty="0">
                <a:solidFill>
                  <a:schemeClr val="bg1"/>
                </a:solidFill>
              </a:rPr>
              <a:t>F</a:t>
            </a:r>
          </a:p>
        </p:txBody>
      </p:sp>
      <p:sp>
        <p:nvSpPr>
          <p:cNvPr id="89" name="TextBox 88"/>
          <p:cNvSpPr txBox="1"/>
          <p:nvPr/>
        </p:nvSpPr>
        <p:spPr>
          <a:xfrm>
            <a:off x="5029634" y="864534"/>
            <a:ext cx="304800" cy="215444"/>
          </a:xfrm>
          <a:prstGeom prst="rect">
            <a:avLst/>
          </a:prstGeom>
          <a:noFill/>
        </p:spPr>
        <p:txBody>
          <a:bodyPr wrap="square" rtlCol="0">
            <a:spAutoFit/>
          </a:bodyPr>
          <a:lstStyle/>
          <a:p>
            <a:r>
              <a:rPr lang="en-US" sz="800" dirty="0">
                <a:solidFill>
                  <a:schemeClr val="bg1"/>
                </a:solidFill>
              </a:rPr>
              <a:t>F</a:t>
            </a:r>
          </a:p>
        </p:txBody>
      </p:sp>
      <p:sp>
        <p:nvSpPr>
          <p:cNvPr id="93" name="TextBox 92"/>
          <p:cNvSpPr txBox="1"/>
          <p:nvPr/>
        </p:nvSpPr>
        <p:spPr>
          <a:xfrm>
            <a:off x="1224354" y="882923"/>
            <a:ext cx="304800" cy="215444"/>
          </a:xfrm>
          <a:prstGeom prst="rect">
            <a:avLst/>
          </a:prstGeom>
          <a:noFill/>
        </p:spPr>
        <p:txBody>
          <a:bodyPr wrap="square" rtlCol="0">
            <a:spAutoFit/>
          </a:bodyPr>
          <a:lstStyle/>
          <a:p>
            <a:r>
              <a:rPr lang="en-US" sz="800" dirty="0">
                <a:solidFill>
                  <a:schemeClr val="bg1"/>
                </a:solidFill>
              </a:rPr>
              <a:t>Sa</a:t>
            </a:r>
          </a:p>
        </p:txBody>
      </p:sp>
      <p:sp>
        <p:nvSpPr>
          <p:cNvPr id="94" name="TextBox 93"/>
          <p:cNvSpPr txBox="1"/>
          <p:nvPr/>
        </p:nvSpPr>
        <p:spPr>
          <a:xfrm>
            <a:off x="1839911" y="892721"/>
            <a:ext cx="304800" cy="215444"/>
          </a:xfrm>
          <a:prstGeom prst="rect">
            <a:avLst/>
          </a:prstGeom>
          <a:noFill/>
        </p:spPr>
        <p:txBody>
          <a:bodyPr wrap="square" rtlCol="0">
            <a:spAutoFit/>
          </a:bodyPr>
          <a:lstStyle/>
          <a:p>
            <a:r>
              <a:rPr lang="en-US" sz="800" dirty="0">
                <a:solidFill>
                  <a:schemeClr val="bg1"/>
                </a:solidFill>
              </a:rPr>
              <a:t>Su</a:t>
            </a:r>
          </a:p>
        </p:txBody>
      </p:sp>
      <p:sp>
        <p:nvSpPr>
          <p:cNvPr id="95" name="TextBox 94"/>
          <p:cNvSpPr txBox="1"/>
          <p:nvPr/>
        </p:nvSpPr>
        <p:spPr>
          <a:xfrm>
            <a:off x="2476968" y="892721"/>
            <a:ext cx="304800" cy="215444"/>
          </a:xfrm>
          <a:prstGeom prst="rect">
            <a:avLst/>
          </a:prstGeom>
          <a:noFill/>
        </p:spPr>
        <p:txBody>
          <a:bodyPr wrap="square" rtlCol="0">
            <a:spAutoFit/>
          </a:bodyPr>
          <a:lstStyle/>
          <a:p>
            <a:r>
              <a:rPr lang="en-US" sz="800" dirty="0">
                <a:solidFill>
                  <a:schemeClr val="bg1"/>
                </a:solidFill>
              </a:rPr>
              <a:t>M</a:t>
            </a:r>
          </a:p>
        </p:txBody>
      </p:sp>
      <p:sp>
        <p:nvSpPr>
          <p:cNvPr id="96" name="TextBox 66"/>
          <p:cNvSpPr txBox="1"/>
          <p:nvPr/>
        </p:nvSpPr>
        <p:spPr>
          <a:xfrm>
            <a:off x="3085214" y="873703"/>
            <a:ext cx="304800" cy="21544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solidFill>
                  <a:schemeClr val="bg1"/>
                </a:solidFill>
              </a:rPr>
              <a:t>Tu</a:t>
            </a:r>
          </a:p>
        </p:txBody>
      </p:sp>
      <p:sp>
        <p:nvSpPr>
          <p:cNvPr id="97" name="TextBox 96"/>
          <p:cNvSpPr txBox="1"/>
          <p:nvPr/>
        </p:nvSpPr>
        <p:spPr>
          <a:xfrm>
            <a:off x="3712692" y="880389"/>
            <a:ext cx="304800" cy="215444"/>
          </a:xfrm>
          <a:prstGeom prst="rect">
            <a:avLst/>
          </a:prstGeom>
          <a:noFill/>
        </p:spPr>
        <p:txBody>
          <a:bodyPr wrap="square" rtlCol="0">
            <a:spAutoFit/>
          </a:bodyPr>
          <a:lstStyle/>
          <a:p>
            <a:r>
              <a:rPr lang="en-US" sz="800" dirty="0">
                <a:solidFill>
                  <a:schemeClr val="bg1"/>
                </a:solidFill>
              </a:rPr>
              <a:t>W</a:t>
            </a:r>
          </a:p>
        </p:txBody>
      </p:sp>
      <p:sp>
        <p:nvSpPr>
          <p:cNvPr id="98" name="TextBox 97"/>
          <p:cNvSpPr txBox="1"/>
          <p:nvPr/>
        </p:nvSpPr>
        <p:spPr>
          <a:xfrm>
            <a:off x="4347402" y="880389"/>
            <a:ext cx="304800" cy="215444"/>
          </a:xfrm>
          <a:prstGeom prst="rect">
            <a:avLst/>
          </a:prstGeom>
          <a:noFill/>
        </p:spPr>
        <p:txBody>
          <a:bodyPr wrap="square" rtlCol="0">
            <a:spAutoFit/>
          </a:bodyPr>
          <a:lstStyle/>
          <a:p>
            <a:r>
              <a:rPr lang="en-US" sz="800" dirty="0">
                <a:solidFill>
                  <a:schemeClr val="bg1"/>
                </a:solidFill>
              </a:rPr>
              <a:t>Th</a:t>
            </a:r>
          </a:p>
        </p:txBody>
      </p:sp>
      <p:sp>
        <p:nvSpPr>
          <p:cNvPr id="82" name="TextBox 81"/>
          <p:cNvSpPr txBox="1"/>
          <p:nvPr/>
        </p:nvSpPr>
        <p:spPr>
          <a:xfrm>
            <a:off x="686829" y="941222"/>
            <a:ext cx="304800" cy="215444"/>
          </a:xfrm>
          <a:prstGeom prst="rect">
            <a:avLst/>
          </a:prstGeom>
          <a:noFill/>
        </p:spPr>
        <p:txBody>
          <a:bodyPr wrap="square" rtlCol="0">
            <a:spAutoFit/>
          </a:bodyPr>
          <a:lstStyle/>
          <a:p>
            <a:r>
              <a:rPr lang="en-US" sz="800" dirty="0">
                <a:solidFill>
                  <a:schemeClr val="bg1"/>
                </a:solidFill>
              </a:rPr>
              <a:t>F</a:t>
            </a:r>
          </a:p>
        </p:txBody>
      </p:sp>
      <p:sp>
        <p:nvSpPr>
          <p:cNvPr id="90" name="TextBox 89"/>
          <p:cNvSpPr txBox="1"/>
          <p:nvPr/>
        </p:nvSpPr>
        <p:spPr>
          <a:xfrm>
            <a:off x="5078603" y="921632"/>
            <a:ext cx="304800" cy="215444"/>
          </a:xfrm>
          <a:prstGeom prst="rect">
            <a:avLst/>
          </a:prstGeom>
          <a:noFill/>
        </p:spPr>
        <p:txBody>
          <a:bodyPr wrap="square" rtlCol="0">
            <a:spAutoFit/>
          </a:bodyPr>
          <a:lstStyle/>
          <a:p>
            <a:r>
              <a:rPr lang="en-US" sz="800" dirty="0">
                <a:solidFill>
                  <a:schemeClr val="bg1"/>
                </a:solidFill>
              </a:rPr>
              <a:t>F</a:t>
            </a:r>
          </a:p>
        </p:txBody>
      </p:sp>
      <p:sp>
        <p:nvSpPr>
          <p:cNvPr id="92" name="TextBox 91"/>
          <p:cNvSpPr txBox="1"/>
          <p:nvPr/>
        </p:nvSpPr>
        <p:spPr>
          <a:xfrm>
            <a:off x="1262108" y="950806"/>
            <a:ext cx="304800" cy="215444"/>
          </a:xfrm>
          <a:prstGeom prst="rect">
            <a:avLst/>
          </a:prstGeom>
          <a:noFill/>
        </p:spPr>
        <p:txBody>
          <a:bodyPr wrap="square" rtlCol="0">
            <a:spAutoFit/>
          </a:bodyPr>
          <a:lstStyle/>
          <a:p>
            <a:r>
              <a:rPr lang="en-US" sz="800" dirty="0">
                <a:solidFill>
                  <a:schemeClr val="bg1"/>
                </a:solidFill>
              </a:rPr>
              <a:t>Sa</a:t>
            </a:r>
          </a:p>
        </p:txBody>
      </p:sp>
      <p:sp>
        <p:nvSpPr>
          <p:cNvPr id="100" name="TextBox 99"/>
          <p:cNvSpPr txBox="1"/>
          <p:nvPr/>
        </p:nvSpPr>
        <p:spPr>
          <a:xfrm>
            <a:off x="1887646" y="950647"/>
            <a:ext cx="304800" cy="215444"/>
          </a:xfrm>
          <a:prstGeom prst="rect">
            <a:avLst/>
          </a:prstGeom>
          <a:noFill/>
        </p:spPr>
        <p:txBody>
          <a:bodyPr wrap="square" rtlCol="0">
            <a:spAutoFit/>
          </a:bodyPr>
          <a:lstStyle/>
          <a:p>
            <a:r>
              <a:rPr lang="en-US" sz="800" dirty="0">
                <a:solidFill>
                  <a:schemeClr val="bg1"/>
                </a:solidFill>
              </a:rPr>
              <a:t>Su</a:t>
            </a:r>
          </a:p>
        </p:txBody>
      </p:sp>
      <p:sp>
        <p:nvSpPr>
          <p:cNvPr id="101" name="TextBox 100"/>
          <p:cNvSpPr txBox="1"/>
          <p:nvPr/>
        </p:nvSpPr>
        <p:spPr>
          <a:xfrm>
            <a:off x="2485644" y="940729"/>
            <a:ext cx="304800" cy="215444"/>
          </a:xfrm>
          <a:prstGeom prst="rect">
            <a:avLst/>
          </a:prstGeom>
          <a:noFill/>
        </p:spPr>
        <p:txBody>
          <a:bodyPr wrap="square" rtlCol="0">
            <a:spAutoFit/>
          </a:bodyPr>
          <a:lstStyle/>
          <a:p>
            <a:r>
              <a:rPr lang="en-US" sz="800" dirty="0">
                <a:solidFill>
                  <a:schemeClr val="bg1"/>
                </a:solidFill>
              </a:rPr>
              <a:t>M</a:t>
            </a:r>
          </a:p>
        </p:txBody>
      </p:sp>
      <p:sp>
        <p:nvSpPr>
          <p:cNvPr id="103" name="TextBox 102"/>
          <p:cNvSpPr txBox="1"/>
          <p:nvPr/>
        </p:nvSpPr>
        <p:spPr>
          <a:xfrm>
            <a:off x="3760161" y="938351"/>
            <a:ext cx="304800" cy="215444"/>
          </a:xfrm>
          <a:prstGeom prst="rect">
            <a:avLst/>
          </a:prstGeom>
          <a:noFill/>
        </p:spPr>
        <p:txBody>
          <a:bodyPr wrap="square" rtlCol="0">
            <a:spAutoFit/>
          </a:bodyPr>
          <a:lstStyle/>
          <a:p>
            <a:r>
              <a:rPr lang="en-US" sz="800" dirty="0">
                <a:solidFill>
                  <a:schemeClr val="bg1"/>
                </a:solidFill>
              </a:rPr>
              <a:t>W</a:t>
            </a:r>
          </a:p>
        </p:txBody>
      </p:sp>
      <p:sp>
        <p:nvSpPr>
          <p:cNvPr id="104" name="TextBox 103"/>
          <p:cNvSpPr txBox="1"/>
          <p:nvPr/>
        </p:nvSpPr>
        <p:spPr>
          <a:xfrm>
            <a:off x="4375666" y="937655"/>
            <a:ext cx="304800" cy="215444"/>
          </a:xfrm>
          <a:prstGeom prst="rect">
            <a:avLst/>
          </a:prstGeom>
          <a:noFill/>
        </p:spPr>
        <p:txBody>
          <a:bodyPr wrap="square" rtlCol="0">
            <a:spAutoFit/>
          </a:bodyPr>
          <a:lstStyle/>
          <a:p>
            <a:r>
              <a:rPr lang="en-US" sz="800" dirty="0">
                <a:solidFill>
                  <a:schemeClr val="bg1"/>
                </a:solidFill>
              </a:rPr>
              <a:t>Th</a:t>
            </a:r>
          </a:p>
        </p:txBody>
      </p:sp>
      <p:sp>
        <p:nvSpPr>
          <p:cNvPr id="105" name="TextBox 104"/>
          <p:cNvSpPr txBox="1"/>
          <p:nvPr/>
        </p:nvSpPr>
        <p:spPr>
          <a:xfrm>
            <a:off x="613773" y="907355"/>
            <a:ext cx="304800" cy="215444"/>
          </a:xfrm>
          <a:prstGeom prst="rect">
            <a:avLst/>
          </a:prstGeom>
          <a:noFill/>
        </p:spPr>
        <p:txBody>
          <a:bodyPr wrap="square" rtlCol="0">
            <a:spAutoFit/>
          </a:bodyPr>
          <a:lstStyle/>
          <a:p>
            <a:r>
              <a:rPr lang="en-US" sz="800" dirty="0">
                <a:solidFill>
                  <a:schemeClr val="bg1"/>
                </a:solidFill>
              </a:rPr>
              <a:t>F</a:t>
            </a:r>
          </a:p>
        </p:txBody>
      </p:sp>
      <p:sp>
        <p:nvSpPr>
          <p:cNvPr id="106" name="TextBox 105"/>
          <p:cNvSpPr txBox="1"/>
          <p:nvPr/>
        </p:nvSpPr>
        <p:spPr>
          <a:xfrm>
            <a:off x="4998647" y="891113"/>
            <a:ext cx="304800" cy="215444"/>
          </a:xfrm>
          <a:prstGeom prst="rect">
            <a:avLst/>
          </a:prstGeom>
          <a:noFill/>
        </p:spPr>
        <p:txBody>
          <a:bodyPr wrap="square" rtlCol="0">
            <a:spAutoFit/>
          </a:bodyPr>
          <a:lstStyle/>
          <a:p>
            <a:r>
              <a:rPr lang="en-US" sz="800" dirty="0">
                <a:solidFill>
                  <a:schemeClr val="bg1"/>
                </a:solidFill>
              </a:rPr>
              <a:t>F</a:t>
            </a:r>
          </a:p>
        </p:txBody>
      </p:sp>
      <p:sp>
        <p:nvSpPr>
          <p:cNvPr id="109" name="TextBox 108"/>
          <p:cNvSpPr txBox="1"/>
          <p:nvPr/>
        </p:nvSpPr>
        <p:spPr>
          <a:xfrm>
            <a:off x="1786160" y="923615"/>
            <a:ext cx="304800" cy="215444"/>
          </a:xfrm>
          <a:prstGeom prst="rect">
            <a:avLst/>
          </a:prstGeom>
          <a:noFill/>
        </p:spPr>
        <p:txBody>
          <a:bodyPr wrap="square" rtlCol="0">
            <a:spAutoFit/>
          </a:bodyPr>
          <a:lstStyle/>
          <a:p>
            <a:r>
              <a:rPr lang="en-US" sz="800" dirty="0">
                <a:solidFill>
                  <a:schemeClr val="bg1"/>
                </a:solidFill>
              </a:rPr>
              <a:t>Su</a:t>
            </a:r>
          </a:p>
        </p:txBody>
      </p:sp>
      <p:sp>
        <p:nvSpPr>
          <p:cNvPr id="110" name="TextBox 109"/>
          <p:cNvSpPr txBox="1"/>
          <p:nvPr/>
        </p:nvSpPr>
        <p:spPr>
          <a:xfrm>
            <a:off x="2420105" y="928397"/>
            <a:ext cx="304800" cy="215444"/>
          </a:xfrm>
          <a:prstGeom prst="rect">
            <a:avLst/>
          </a:prstGeom>
          <a:noFill/>
        </p:spPr>
        <p:txBody>
          <a:bodyPr wrap="square" rtlCol="0">
            <a:spAutoFit/>
          </a:bodyPr>
          <a:lstStyle/>
          <a:p>
            <a:r>
              <a:rPr lang="en-US" sz="800" dirty="0">
                <a:solidFill>
                  <a:schemeClr val="bg1"/>
                </a:solidFill>
              </a:rPr>
              <a:t>M</a:t>
            </a:r>
          </a:p>
        </p:txBody>
      </p:sp>
      <p:sp>
        <p:nvSpPr>
          <p:cNvPr id="111" name="TextBox 66"/>
          <p:cNvSpPr txBox="1"/>
          <p:nvPr/>
        </p:nvSpPr>
        <p:spPr>
          <a:xfrm>
            <a:off x="3052524" y="931409"/>
            <a:ext cx="304800" cy="21544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solidFill>
                  <a:schemeClr val="bg1"/>
                </a:solidFill>
              </a:rPr>
              <a:t>Tu</a:t>
            </a:r>
          </a:p>
        </p:txBody>
      </p:sp>
      <p:sp>
        <p:nvSpPr>
          <p:cNvPr id="112" name="TextBox 111"/>
          <p:cNvSpPr txBox="1"/>
          <p:nvPr/>
        </p:nvSpPr>
        <p:spPr>
          <a:xfrm>
            <a:off x="3695029" y="925166"/>
            <a:ext cx="304800" cy="215444"/>
          </a:xfrm>
          <a:prstGeom prst="rect">
            <a:avLst/>
          </a:prstGeom>
          <a:noFill/>
        </p:spPr>
        <p:txBody>
          <a:bodyPr wrap="square" rtlCol="0">
            <a:spAutoFit/>
          </a:bodyPr>
          <a:lstStyle/>
          <a:p>
            <a:r>
              <a:rPr lang="en-US" sz="800" dirty="0">
                <a:solidFill>
                  <a:schemeClr val="bg1"/>
                </a:solidFill>
              </a:rPr>
              <a:t>W</a:t>
            </a:r>
          </a:p>
        </p:txBody>
      </p:sp>
      <p:sp>
        <p:nvSpPr>
          <p:cNvPr id="113" name="TextBox 112"/>
          <p:cNvSpPr txBox="1"/>
          <p:nvPr/>
        </p:nvSpPr>
        <p:spPr>
          <a:xfrm>
            <a:off x="4318124" y="917795"/>
            <a:ext cx="304800" cy="215444"/>
          </a:xfrm>
          <a:prstGeom prst="rect">
            <a:avLst/>
          </a:prstGeom>
          <a:noFill/>
        </p:spPr>
        <p:txBody>
          <a:bodyPr wrap="square" rtlCol="0">
            <a:spAutoFit/>
          </a:bodyPr>
          <a:lstStyle/>
          <a:p>
            <a:r>
              <a:rPr lang="en-US" sz="800" dirty="0">
                <a:solidFill>
                  <a:schemeClr val="bg1"/>
                </a:solidFill>
              </a:rPr>
              <a:t>Th</a:t>
            </a:r>
          </a:p>
        </p:txBody>
      </p:sp>
      <p:sp>
        <p:nvSpPr>
          <p:cNvPr id="108" name="TextBox 107"/>
          <p:cNvSpPr txBox="1"/>
          <p:nvPr/>
        </p:nvSpPr>
        <p:spPr>
          <a:xfrm>
            <a:off x="669177" y="885930"/>
            <a:ext cx="304800" cy="215444"/>
          </a:xfrm>
          <a:prstGeom prst="rect">
            <a:avLst/>
          </a:prstGeom>
          <a:noFill/>
        </p:spPr>
        <p:txBody>
          <a:bodyPr wrap="square" rtlCol="0">
            <a:spAutoFit/>
          </a:bodyPr>
          <a:lstStyle/>
          <a:p>
            <a:r>
              <a:rPr lang="en-US" sz="800" dirty="0">
                <a:solidFill>
                  <a:schemeClr val="bg1"/>
                </a:solidFill>
              </a:rPr>
              <a:t>F</a:t>
            </a:r>
          </a:p>
        </p:txBody>
      </p:sp>
      <p:sp>
        <p:nvSpPr>
          <p:cNvPr id="114" name="TextBox 113"/>
          <p:cNvSpPr txBox="1"/>
          <p:nvPr/>
        </p:nvSpPr>
        <p:spPr>
          <a:xfrm>
            <a:off x="5056036" y="886342"/>
            <a:ext cx="304800" cy="215444"/>
          </a:xfrm>
          <a:prstGeom prst="rect">
            <a:avLst/>
          </a:prstGeom>
          <a:noFill/>
        </p:spPr>
        <p:txBody>
          <a:bodyPr wrap="square" rtlCol="0">
            <a:spAutoFit/>
          </a:bodyPr>
          <a:lstStyle/>
          <a:p>
            <a:r>
              <a:rPr lang="en-US" sz="800" dirty="0">
                <a:solidFill>
                  <a:schemeClr val="bg1"/>
                </a:solidFill>
              </a:rPr>
              <a:t>F</a:t>
            </a:r>
          </a:p>
        </p:txBody>
      </p:sp>
      <p:sp>
        <p:nvSpPr>
          <p:cNvPr id="115" name="TextBox 114"/>
          <p:cNvSpPr txBox="1"/>
          <p:nvPr/>
        </p:nvSpPr>
        <p:spPr>
          <a:xfrm>
            <a:off x="1217995" y="901312"/>
            <a:ext cx="304800" cy="215444"/>
          </a:xfrm>
          <a:prstGeom prst="rect">
            <a:avLst/>
          </a:prstGeom>
          <a:noFill/>
        </p:spPr>
        <p:txBody>
          <a:bodyPr wrap="square" rtlCol="0">
            <a:spAutoFit/>
          </a:bodyPr>
          <a:lstStyle/>
          <a:p>
            <a:r>
              <a:rPr lang="en-US" sz="800" dirty="0">
                <a:solidFill>
                  <a:schemeClr val="bg1"/>
                </a:solidFill>
              </a:rPr>
              <a:t>Sa</a:t>
            </a:r>
          </a:p>
        </p:txBody>
      </p:sp>
      <p:sp>
        <p:nvSpPr>
          <p:cNvPr id="116" name="TextBox 115"/>
          <p:cNvSpPr txBox="1"/>
          <p:nvPr/>
        </p:nvSpPr>
        <p:spPr>
          <a:xfrm>
            <a:off x="1840124" y="910623"/>
            <a:ext cx="304800" cy="215444"/>
          </a:xfrm>
          <a:prstGeom prst="rect">
            <a:avLst/>
          </a:prstGeom>
          <a:noFill/>
        </p:spPr>
        <p:txBody>
          <a:bodyPr wrap="square" rtlCol="0">
            <a:spAutoFit/>
          </a:bodyPr>
          <a:lstStyle/>
          <a:p>
            <a:r>
              <a:rPr lang="en-US" sz="800" dirty="0">
                <a:solidFill>
                  <a:schemeClr val="bg1"/>
                </a:solidFill>
              </a:rPr>
              <a:t>Su</a:t>
            </a:r>
          </a:p>
        </p:txBody>
      </p:sp>
      <p:sp>
        <p:nvSpPr>
          <p:cNvPr id="117" name="TextBox 116"/>
          <p:cNvSpPr txBox="1"/>
          <p:nvPr/>
        </p:nvSpPr>
        <p:spPr>
          <a:xfrm>
            <a:off x="2484878" y="897382"/>
            <a:ext cx="304800" cy="215444"/>
          </a:xfrm>
          <a:prstGeom prst="rect">
            <a:avLst/>
          </a:prstGeom>
          <a:noFill/>
        </p:spPr>
        <p:txBody>
          <a:bodyPr wrap="square" rtlCol="0">
            <a:spAutoFit/>
          </a:bodyPr>
          <a:lstStyle/>
          <a:p>
            <a:r>
              <a:rPr lang="en-US" sz="800" dirty="0">
                <a:solidFill>
                  <a:schemeClr val="bg1"/>
                </a:solidFill>
              </a:rPr>
              <a:t>M</a:t>
            </a:r>
          </a:p>
        </p:txBody>
      </p:sp>
      <p:sp>
        <p:nvSpPr>
          <p:cNvPr id="118" name="TextBox 66"/>
          <p:cNvSpPr txBox="1"/>
          <p:nvPr/>
        </p:nvSpPr>
        <p:spPr>
          <a:xfrm>
            <a:off x="3086372" y="897733"/>
            <a:ext cx="304800" cy="21544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solidFill>
                  <a:schemeClr val="bg1"/>
                </a:solidFill>
              </a:rPr>
              <a:t>Tu</a:t>
            </a:r>
          </a:p>
        </p:txBody>
      </p:sp>
      <p:sp>
        <p:nvSpPr>
          <p:cNvPr id="119" name="TextBox 118"/>
          <p:cNvSpPr txBox="1"/>
          <p:nvPr/>
        </p:nvSpPr>
        <p:spPr>
          <a:xfrm>
            <a:off x="3751847" y="910623"/>
            <a:ext cx="304800" cy="215444"/>
          </a:xfrm>
          <a:prstGeom prst="rect">
            <a:avLst/>
          </a:prstGeom>
          <a:noFill/>
        </p:spPr>
        <p:txBody>
          <a:bodyPr wrap="square" rtlCol="0">
            <a:spAutoFit/>
          </a:bodyPr>
          <a:lstStyle/>
          <a:p>
            <a:r>
              <a:rPr lang="en-US" sz="800" dirty="0">
                <a:solidFill>
                  <a:schemeClr val="bg1"/>
                </a:solidFill>
              </a:rPr>
              <a:t>W</a:t>
            </a:r>
          </a:p>
        </p:txBody>
      </p:sp>
      <p:sp>
        <p:nvSpPr>
          <p:cNvPr id="120" name="TextBox 119"/>
          <p:cNvSpPr txBox="1"/>
          <p:nvPr/>
        </p:nvSpPr>
        <p:spPr>
          <a:xfrm>
            <a:off x="4353366" y="896315"/>
            <a:ext cx="304800" cy="215444"/>
          </a:xfrm>
          <a:prstGeom prst="rect">
            <a:avLst/>
          </a:prstGeom>
          <a:noFill/>
        </p:spPr>
        <p:txBody>
          <a:bodyPr wrap="square" rtlCol="0">
            <a:spAutoFit/>
          </a:bodyPr>
          <a:lstStyle/>
          <a:p>
            <a:r>
              <a:rPr lang="en-US" sz="800" dirty="0">
                <a:solidFill>
                  <a:schemeClr val="bg1"/>
                </a:solidFill>
              </a:rPr>
              <a:t>Th</a:t>
            </a:r>
          </a:p>
        </p:txBody>
      </p:sp>
      <p:sp>
        <p:nvSpPr>
          <p:cNvPr id="121" name="TextBox 120"/>
          <p:cNvSpPr txBox="1"/>
          <p:nvPr/>
        </p:nvSpPr>
        <p:spPr>
          <a:xfrm>
            <a:off x="646504" y="912046"/>
            <a:ext cx="304800" cy="215444"/>
          </a:xfrm>
          <a:prstGeom prst="rect">
            <a:avLst/>
          </a:prstGeom>
          <a:noFill/>
        </p:spPr>
        <p:txBody>
          <a:bodyPr wrap="square" rtlCol="0">
            <a:spAutoFit/>
          </a:bodyPr>
          <a:lstStyle/>
          <a:p>
            <a:r>
              <a:rPr lang="en-US" sz="800" dirty="0">
                <a:solidFill>
                  <a:schemeClr val="bg1"/>
                </a:solidFill>
              </a:rPr>
              <a:t>F</a:t>
            </a:r>
          </a:p>
        </p:txBody>
      </p:sp>
      <p:sp>
        <p:nvSpPr>
          <p:cNvPr id="122" name="TextBox 121"/>
          <p:cNvSpPr txBox="1"/>
          <p:nvPr/>
        </p:nvSpPr>
        <p:spPr>
          <a:xfrm>
            <a:off x="5024313" y="873703"/>
            <a:ext cx="304800" cy="215444"/>
          </a:xfrm>
          <a:prstGeom prst="rect">
            <a:avLst/>
          </a:prstGeom>
          <a:noFill/>
        </p:spPr>
        <p:txBody>
          <a:bodyPr wrap="square" rtlCol="0">
            <a:spAutoFit/>
          </a:bodyPr>
          <a:lstStyle/>
          <a:p>
            <a:r>
              <a:rPr lang="en-US" sz="800" dirty="0">
                <a:solidFill>
                  <a:schemeClr val="bg1"/>
                </a:solidFill>
              </a:rPr>
              <a:t>F</a:t>
            </a:r>
          </a:p>
        </p:txBody>
      </p:sp>
      <p:sp>
        <p:nvSpPr>
          <p:cNvPr id="123" name="TextBox 122"/>
          <p:cNvSpPr txBox="1"/>
          <p:nvPr/>
        </p:nvSpPr>
        <p:spPr>
          <a:xfrm>
            <a:off x="1226920" y="917795"/>
            <a:ext cx="448275" cy="215444"/>
          </a:xfrm>
          <a:prstGeom prst="rect">
            <a:avLst/>
          </a:prstGeom>
          <a:noFill/>
        </p:spPr>
        <p:txBody>
          <a:bodyPr wrap="square" rtlCol="0">
            <a:spAutoFit/>
          </a:bodyPr>
          <a:lstStyle/>
          <a:p>
            <a:r>
              <a:rPr lang="en-US" sz="800" dirty="0">
                <a:solidFill>
                  <a:schemeClr val="bg1"/>
                </a:solidFill>
              </a:rPr>
              <a:t>Sa</a:t>
            </a:r>
          </a:p>
        </p:txBody>
      </p:sp>
      <p:sp>
        <p:nvSpPr>
          <p:cNvPr id="125" name="TextBox 124"/>
          <p:cNvSpPr txBox="1"/>
          <p:nvPr/>
        </p:nvSpPr>
        <p:spPr>
          <a:xfrm>
            <a:off x="1806998" y="927349"/>
            <a:ext cx="304800" cy="215444"/>
          </a:xfrm>
          <a:prstGeom prst="rect">
            <a:avLst/>
          </a:prstGeom>
          <a:noFill/>
        </p:spPr>
        <p:txBody>
          <a:bodyPr wrap="square" rtlCol="0">
            <a:spAutoFit/>
          </a:bodyPr>
          <a:lstStyle/>
          <a:p>
            <a:r>
              <a:rPr lang="en-US" sz="800" dirty="0">
                <a:solidFill>
                  <a:schemeClr val="bg1"/>
                </a:solidFill>
              </a:rPr>
              <a:t>Su</a:t>
            </a:r>
          </a:p>
        </p:txBody>
      </p:sp>
      <p:sp>
        <p:nvSpPr>
          <p:cNvPr id="126" name="TextBox 125"/>
          <p:cNvSpPr txBox="1"/>
          <p:nvPr/>
        </p:nvSpPr>
        <p:spPr>
          <a:xfrm>
            <a:off x="2473045" y="914375"/>
            <a:ext cx="304800" cy="215444"/>
          </a:xfrm>
          <a:prstGeom prst="rect">
            <a:avLst/>
          </a:prstGeom>
          <a:noFill/>
        </p:spPr>
        <p:txBody>
          <a:bodyPr wrap="square" rtlCol="0">
            <a:spAutoFit/>
          </a:bodyPr>
          <a:lstStyle/>
          <a:p>
            <a:r>
              <a:rPr lang="en-US" sz="800" dirty="0">
                <a:solidFill>
                  <a:schemeClr val="bg1"/>
                </a:solidFill>
              </a:rPr>
              <a:t>M</a:t>
            </a:r>
          </a:p>
        </p:txBody>
      </p:sp>
      <p:sp>
        <p:nvSpPr>
          <p:cNvPr id="128" name="TextBox 127"/>
          <p:cNvSpPr txBox="1"/>
          <p:nvPr/>
        </p:nvSpPr>
        <p:spPr>
          <a:xfrm>
            <a:off x="3739900" y="907408"/>
            <a:ext cx="304800" cy="215444"/>
          </a:xfrm>
          <a:prstGeom prst="rect">
            <a:avLst/>
          </a:prstGeom>
          <a:noFill/>
        </p:spPr>
        <p:txBody>
          <a:bodyPr wrap="square" rtlCol="0">
            <a:spAutoFit/>
          </a:bodyPr>
          <a:lstStyle/>
          <a:p>
            <a:r>
              <a:rPr lang="en-US" sz="800" dirty="0">
                <a:solidFill>
                  <a:schemeClr val="bg1"/>
                </a:solidFill>
              </a:rPr>
              <a:t>W</a:t>
            </a:r>
          </a:p>
        </p:txBody>
      </p:sp>
      <p:sp>
        <p:nvSpPr>
          <p:cNvPr id="129" name="TextBox 128"/>
          <p:cNvSpPr txBox="1"/>
          <p:nvPr/>
        </p:nvSpPr>
        <p:spPr>
          <a:xfrm>
            <a:off x="4352723" y="910623"/>
            <a:ext cx="304800" cy="215444"/>
          </a:xfrm>
          <a:prstGeom prst="rect">
            <a:avLst/>
          </a:prstGeom>
          <a:noFill/>
        </p:spPr>
        <p:txBody>
          <a:bodyPr wrap="square" rtlCol="0">
            <a:spAutoFit/>
          </a:bodyPr>
          <a:lstStyle/>
          <a:p>
            <a:r>
              <a:rPr lang="en-US" sz="800" dirty="0">
                <a:solidFill>
                  <a:schemeClr val="bg1"/>
                </a:solidFill>
              </a:rPr>
              <a:t>Th</a:t>
            </a:r>
          </a:p>
        </p:txBody>
      </p:sp>
      <p:sp>
        <p:nvSpPr>
          <p:cNvPr id="124" name="TextBox 123"/>
          <p:cNvSpPr txBox="1"/>
          <p:nvPr/>
        </p:nvSpPr>
        <p:spPr>
          <a:xfrm>
            <a:off x="658767" y="998835"/>
            <a:ext cx="304800" cy="215444"/>
          </a:xfrm>
          <a:prstGeom prst="rect">
            <a:avLst/>
          </a:prstGeom>
          <a:noFill/>
        </p:spPr>
        <p:txBody>
          <a:bodyPr wrap="square" rtlCol="0">
            <a:spAutoFit/>
          </a:bodyPr>
          <a:lstStyle/>
          <a:p>
            <a:r>
              <a:rPr lang="en-US" sz="800" dirty="0">
                <a:solidFill>
                  <a:schemeClr val="bg1"/>
                </a:solidFill>
              </a:rPr>
              <a:t>F</a:t>
            </a:r>
          </a:p>
        </p:txBody>
      </p:sp>
      <p:sp>
        <p:nvSpPr>
          <p:cNvPr id="130" name="TextBox 129"/>
          <p:cNvSpPr txBox="1"/>
          <p:nvPr/>
        </p:nvSpPr>
        <p:spPr>
          <a:xfrm>
            <a:off x="4918083" y="987516"/>
            <a:ext cx="304800" cy="215444"/>
          </a:xfrm>
          <a:prstGeom prst="rect">
            <a:avLst/>
          </a:prstGeom>
          <a:noFill/>
        </p:spPr>
        <p:txBody>
          <a:bodyPr wrap="square" rtlCol="0">
            <a:spAutoFit/>
          </a:bodyPr>
          <a:lstStyle/>
          <a:p>
            <a:r>
              <a:rPr lang="en-US" sz="800" dirty="0">
                <a:solidFill>
                  <a:schemeClr val="bg1"/>
                </a:solidFill>
              </a:rPr>
              <a:t>F</a:t>
            </a:r>
          </a:p>
        </p:txBody>
      </p:sp>
      <p:sp>
        <p:nvSpPr>
          <p:cNvPr id="131" name="TextBox 130"/>
          <p:cNvSpPr txBox="1"/>
          <p:nvPr/>
        </p:nvSpPr>
        <p:spPr>
          <a:xfrm>
            <a:off x="1207550" y="993652"/>
            <a:ext cx="448275" cy="215444"/>
          </a:xfrm>
          <a:prstGeom prst="rect">
            <a:avLst/>
          </a:prstGeom>
          <a:noFill/>
        </p:spPr>
        <p:txBody>
          <a:bodyPr wrap="square" rtlCol="0">
            <a:spAutoFit/>
          </a:bodyPr>
          <a:lstStyle/>
          <a:p>
            <a:r>
              <a:rPr lang="en-US" sz="800" dirty="0">
                <a:solidFill>
                  <a:schemeClr val="bg1"/>
                </a:solidFill>
              </a:rPr>
              <a:t>Sa</a:t>
            </a:r>
          </a:p>
        </p:txBody>
      </p:sp>
      <p:sp>
        <p:nvSpPr>
          <p:cNvPr id="132" name="TextBox 131"/>
          <p:cNvSpPr txBox="1"/>
          <p:nvPr/>
        </p:nvSpPr>
        <p:spPr>
          <a:xfrm>
            <a:off x="1799048" y="995815"/>
            <a:ext cx="448275" cy="215444"/>
          </a:xfrm>
          <a:prstGeom prst="rect">
            <a:avLst/>
          </a:prstGeom>
          <a:noFill/>
        </p:spPr>
        <p:txBody>
          <a:bodyPr wrap="square" rtlCol="0">
            <a:spAutoFit/>
          </a:bodyPr>
          <a:lstStyle/>
          <a:p>
            <a:r>
              <a:rPr lang="en-US" sz="800" dirty="0">
                <a:solidFill>
                  <a:schemeClr val="bg1"/>
                </a:solidFill>
              </a:rPr>
              <a:t>Su</a:t>
            </a:r>
          </a:p>
        </p:txBody>
      </p:sp>
      <p:sp>
        <p:nvSpPr>
          <p:cNvPr id="133" name="TextBox 132"/>
          <p:cNvSpPr txBox="1"/>
          <p:nvPr/>
        </p:nvSpPr>
        <p:spPr>
          <a:xfrm>
            <a:off x="2442341" y="1003234"/>
            <a:ext cx="304800" cy="215444"/>
          </a:xfrm>
          <a:prstGeom prst="rect">
            <a:avLst/>
          </a:prstGeom>
          <a:noFill/>
        </p:spPr>
        <p:txBody>
          <a:bodyPr wrap="square" rtlCol="0">
            <a:spAutoFit/>
          </a:bodyPr>
          <a:lstStyle/>
          <a:p>
            <a:r>
              <a:rPr lang="en-US" sz="800" dirty="0">
                <a:solidFill>
                  <a:schemeClr val="bg1"/>
                </a:solidFill>
              </a:rPr>
              <a:t>M</a:t>
            </a:r>
          </a:p>
        </p:txBody>
      </p:sp>
      <p:sp>
        <p:nvSpPr>
          <p:cNvPr id="136" name="TextBox 135"/>
          <p:cNvSpPr txBox="1"/>
          <p:nvPr/>
        </p:nvSpPr>
        <p:spPr>
          <a:xfrm>
            <a:off x="3687348" y="995815"/>
            <a:ext cx="304800" cy="215444"/>
          </a:xfrm>
          <a:prstGeom prst="rect">
            <a:avLst/>
          </a:prstGeom>
          <a:noFill/>
        </p:spPr>
        <p:txBody>
          <a:bodyPr wrap="square" rtlCol="0">
            <a:spAutoFit/>
          </a:bodyPr>
          <a:lstStyle/>
          <a:p>
            <a:r>
              <a:rPr lang="en-US" sz="800" dirty="0">
                <a:solidFill>
                  <a:schemeClr val="bg1"/>
                </a:solidFill>
              </a:rPr>
              <a:t>W</a:t>
            </a:r>
          </a:p>
        </p:txBody>
      </p:sp>
      <p:sp>
        <p:nvSpPr>
          <p:cNvPr id="135" name="TextBox 134"/>
          <p:cNvSpPr txBox="1"/>
          <p:nvPr/>
        </p:nvSpPr>
        <p:spPr>
          <a:xfrm>
            <a:off x="662882" y="950242"/>
            <a:ext cx="304800" cy="215444"/>
          </a:xfrm>
          <a:prstGeom prst="rect">
            <a:avLst/>
          </a:prstGeom>
          <a:noFill/>
        </p:spPr>
        <p:txBody>
          <a:bodyPr wrap="square" rtlCol="0">
            <a:spAutoFit/>
          </a:bodyPr>
          <a:lstStyle/>
          <a:p>
            <a:r>
              <a:rPr lang="en-US" sz="800" dirty="0">
                <a:solidFill>
                  <a:schemeClr val="bg1"/>
                </a:solidFill>
              </a:rPr>
              <a:t>F</a:t>
            </a:r>
          </a:p>
        </p:txBody>
      </p:sp>
      <p:sp>
        <p:nvSpPr>
          <p:cNvPr id="139" name="TextBox 138"/>
          <p:cNvSpPr txBox="1"/>
          <p:nvPr/>
        </p:nvSpPr>
        <p:spPr>
          <a:xfrm>
            <a:off x="1174890" y="952673"/>
            <a:ext cx="448275" cy="215444"/>
          </a:xfrm>
          <a:prstGeom prst="rect">
            <a:avLst/>
          </a:prstGeom>
          <a:noFill/>
        </p:spPr>
        <p:txBody>
          <a:bodyPr wrap="square" rtlCol="0">
            <a:spAutoFit/>
          </a:bodyPr>
          <a:lstStyle/>
          <a:p>
            <a:r>
              <a:rPr lang="en-US" sz="800" dirty="0">
                <a:solidFill>
                  <a:schemeClr val="bg1"/>
                </a:solidFill>
              </a:rPr>
              <a:t>Sa</a:t>
            </a:r>
          </a:p>
        </p:txBody>
      </p:sp>
      <p:sp>
        <p:nvSpPr>
          <p:cNvPr id="140" name="TextBox 139"/>
          <p:cNvSpPr txBox="1"/>
          <p:nvPr/>
        </p:nvSpPr>
        <p:spPr>
          <a:xfrm>
            <a:off x="1793998" y="947935"/>
            <a:ext cx="448275" cy="215444"/>
          </a:xfrm>
          <a:prstGeom prst="rect">
            <a:avLst/>
          </a:prstGeom>
          <a:noFill/>
        </p:spPr>
        <p:txBody>
          <a:bodyPr wrap="square" rtlCol="0">
            <a:spAutoFit/>
          </a:bodyPr>
          <a:lstStyle/>
          <a:p>
            <a:r>
              <a:rPr lang="en-US" sz="800" dirty="0">
                <a:solidFill>
                  <a:schemeClr val="bg1"/>
                </a:solidFill>
              </a:rPr>
              <a:t>Su</a:t>
            </a:r>
          </a:p>
        </p:txBody>
      </p:sp>
      <p:sp>
        <p:nvSpPr>
          <p:cNvPr id="141" name="TextBox 140"/>
          <p:cNvSpPr txBox="1"/>
          <p:nvPr/>
        </p:nvSpPr>
        <p:spPr>
          <a:xfrm>
            <a:off x="2411731" y="943264"/>
            <a:ext cx="304800" cy="215444"/>
          </a:xfrm>
          <a:prstGeom prst="rect">
            <a:avLst/>
          </a:prstGeom>
          <a:noFill/>
        </p:spPr>
        <p:txBody>
          <a:bodyPr wrap="square" rtlCol="0">
            <a:spAutoFit/>
          </a:bodyPr>
          <a:lstStyle/>
          <a:p>
            <a:r>
              <a:rPr lang="en-US" sz="800" dirty="0">
                <a:solidFill>
                  <a:schemeClr val="bg1"/>
                </a:solidFill>
              </a:rPr>
              <a:t>M</a:t>
            </a:r>
          </a:p>
        </p:txBody>
      </p:sp>
      <p:sp>
        <p:nvSpPr>
          <p:cNvPr id="142" name="TextBox 141"/>
          <p:cNvSpPr txBox="1"/>
          <p:nvPr/>
        </p:nvSpPr>
        <p:spPr>
          <a:xfrm>
            <a:off x="3039640" y="950647"/>
            <a:ext cx="304800" cy="215444"/>
          </a:xfrm>
          <a:prstGeom prst="rect">
            <a:avLst/>
          </a:prstGeom>
          <a:noFill/>
        </p:spPr>
        <p:txBody>
          <a:bodyPr wrap="square" rtlCol="0">
            <a:spAutoFit/>
          </a:bodyPr>
          <a:lstStyle/>
          <a:p>
            <a:r>
              <a:rPr lang="en-US" sz="800" dirty="0">
                <a:solidFill>
                  <a:schemeClr val="bg1"/>
                </a:solidFill>
              </a:rPr>
              <a:t>u</a:t>
            </a:r>
          </a:p>
        </p:txBody>
      </p:sp>
      <p:sp>
        <p:nvSpPr>
          <p:cNvPr id="144" name="TextBox 143"/>
          <p:cNvSpPr txBox="1"/>
          <p:nvPr/>
        </p:nvSpPr>
        <p:spPr>
          <a:xfrm>
            <a:off x="4253211" y="955750"/>
            <a:ext cx="304800" cy="215444"/>
          </a:xfrm>
          <a:prstGeom prst="rect">
            <a:avLst/>
          </a:prstGeom>
          <a:noFill/>
        </p:spPr>
        <p:txBody>
          <a:bodyPr wrap="square" rtlCol="0">
            <a:spAutoFit/>
          </a:bodyPr>
          <a:lstStyle/>
          <a:p>
            <a:r>
              <a:rPr lang="en-US" sz="800" dirty="0">
                <a:solidFill>
                  <a:schemeClr val="bg1"/>
                </a:solidFill>
              </a:rPr>
              <a:t>Th</a:t>
            </a:r>
          </a:p>
        </p:txBody>
      </p:sp>
      <p:sp>
        <p:nvSpPr>
          <p:cNvPr id="145" name="TextBox 144"/>
          <p:cNvSpPr txBox="1"/>
          <p:nvPr/>
        </p:nvSpPr>
        <p:spPr>
          <a:xfrm>
            <a:off x="725140" y="972256"/>
            <a:ext cx="304800" cy="215444"/>
          </a:xfrm>
          <a:prstGeom prst="rect">
            <a:avLst/>
          </a:prstGeom>
          <a:noFill/>
        </p:spPr>
        <p:txBody>
          <a:bodyPr wrap="square" rtlCol="0">
            <a:spAutoFit/>
          </a:bodyPr>
          <a:lstStyle/>
          <a:p>
            <a:r>
              <a:rPr lang="en-US" sz="800" dirty="0">
                <a:solidFill>
                  <a:schemeClr val="bg1"/>
                </a:solidFill>
              </a:rPr>
              <a:t>F</a:t>
            </a:r>
          </a:p>
        </p:txBody>
      </p:sp>
      <p:sp>
        <p:nvSpPr>
          <p:cNvPr id="146" name="TextBox 145"/>
          <p:cNvSpPr txBox="1"/>
          <p:nvPr/>
        </p:nvSpPr>
        <p:spPr>
          <a:xfrm>
            <a:off x="1235999" y="974481"/>
            <a:ext cx="372106" cy="215444"/>
          </a:xfrm>
          <a:prstGeom prst="rect">
            <a:avLst/>
          </a:prstGeom>
          <a:noFill/>
        </p:spPr>
        <p:txBody>
          <a:bodyPr wrap="square" rtlCol="0">
            <a:spAutoFit/>
          </a:bodyPr>
          <a:lstStyle/>
          <a:p>
            <a:r>
              <a:rPr lang="en-US" sz="800" dirty="0">
                <a:solidFill>
                  <a:schemeClr val="bg1"/>
                </a:solidFill>
              </a:rPr>
              <a:t>Sa</a:t>
            </a:r>
          </a:p>
        </p:txBody>
      </p:sp>
      <p:sp>
        <p:nvSpPr>
          <p:cNvPr id="149" name="TextBox 148"/>
          <p:cNvSpPr txBox="1"/>
          <p:nvPr/>
        </p:nvSpPr>
        <p:spPr>
          <a:xfrm>
            <a:off x="1841481" y="996515"/>
            <a:ext cx="448275" cy="215444"/>
          </a:xfrm>
          <a:prstGeom prst="rect">
            <a:avLst/>
          </a:prstGeom>
          <a:noFill/>
        </p:spPr>
        <p:txBody>
          <a:bodyPr wrap="square" rtlCol="0">
            <a:spAutoFit/>
          </a:bodyPr>
          <a:lstStyle/>
          <a:p>
            <a:r>
              <a:rPr lang="en-US" sz="800" dirty="0">
                <a:solidFill>
                  <a:schemeClr val="bg1"/>
                </a:solidFill>
              </a:rPr>
              <a:t>Su</a:t>
            </a:r>
          </a:p>
        </p:txBody>
      </p:sp>
      <p:sp>
        <p:nvSpPr>
          <p:cNvPr id="150" name="TextBox 149"/>
          <p:cNvSpPr txBox="1"/>
          <p:nvPr/>
        </p:nvSpPr>
        <p:spPr>
          <a:xfrm>
            <a:off x="2484876" y="990902"/>
            <a:ext cx="304800" cy="215444"/>
          </a:xfrm>
          <a:prstGeom prst="rect">
            <a:avLst/>
          </a:prstGeom>
          <a:noFill/>
        </p:spPr>
        <p:txBody>
          <a:bodyPr wrap="square" rtlCol="0">
            <a:spAutoFit/>
          </a:bodyPr>
          <a:lstStyle/>
          <a:p>
            <a:r>
              <a:rPr lang="en-US" sz="800" dirty="0">
                <a:solidFill>
                  <a:schemeClr val="bg1"/>
                </a:solidFill>
              </a:rPr>
              <a:t>M</a:t>
            </a:r>
          </a:p>
        </p:txBody>
      </p:sp>
      <p:sp>
        <p:nvSpPr>
          <p:cNvPr id="152" name="TextBox 151"/>
          <p:cNvSpPr txBox="1"/>
          <p:nvPr/>
        </p:nvSpPr>
        <p:spPr>
          <a:xfrm>
            <a:off x="3748208" y="989878"/>
            <a:ext cx="304800" cy="215444"/>
          </a:xfrm>
          <a:prstGeom prst="rect">
            <a:avLst/>
          </a:prstGeom>
          <a:noFill/>
        </p:spPr>
        <p:txBody>
          <a:bodyPr wrap="square" rtlCol="0">
            <a:spAutoFit/>
          </a:bodyPr>
          <a:lstStyle/>
          <a:p>
            <a:r>
              <a:rPr lang="en-US" sz="800" dirty="0">
                <a:solidFill>
                  <a:schemeClr val="bg1"/>
                </a:solidFill>
              </a:rPr>
              <a:t>W</a:t>
            </a:r>
          </a:p>
        </p:txBody>
      </p:sp>
      <p:sp>
        <p:nvSpPr>
          <p:cNvPr id="134" name="TextBox 133"/>
          <p:cNvSpPr txBox="1"/>
          <p:nvPr/>
        </p:nvSpPr>
        <p:spPr>
          <a:xfrm>
            <a:off x="648945" y="884888"/>
            <a:ext cx="304800" cy="215444"/>
          </a:xfrm>
          <a:prstGeom prst="rect">
            <a:avLst/>
          </a:prstGeom>
          <a:noFill/>
        </p:spPr>
        <p:txBody>
          <a:bodyPr wrap="square" rtlCol="0">
            <a:spAutoFit/>
          </a:bodyPr>
          <a:lstStyle/>
          <a:p>
            <a:r>
              <a:rPr lang="en-US" sz="800" dirty="0">
                <a:solidFill>
                  <a:schemeClr val="bg1"/>
                </a:solidFill>
              </a:rPr>
              <a:t>F</a:t>
            </a:r>
          </a:p>
        </p:txBody>
      </p:sp>
      <p:sp>
        <p:nvSpPr>
          <p:cNvPr id="148" name="TextBox 147"/>
          <p:cNvSpPr txBox="1"/>
          <p:nvPr/>
        </p:nvSpPr>
        <p:spPr>
          <a:xfrm>
            <a:off x="1182705" y="895961"/>
            <a:ext cx="372106" cy="215444"/>
          </a:xfrm>
          <a:prstGeom prst="rect">
            <a:avLst/>
          </a:prstGeom>
          <a:noFill/>
        </p:spPr>
        <p:txBody>
          <a:bodyPr wrap="square" rtlCol="0">
            <a:spAutoFit/>
          </a:bodyPr>
          <a:lstStyle/>
          <a:p>
            <a:r>
              <a:rPr lang="en-US" sz="800" dirty="0">
                <a:solidFill>
                  <a:schemeClr val="bg1"/>
                </a:solidFill>
              </a:rPr>
              <a:t>Sa</a:t>
            </a:r>
          </a:p>
        </p:txBody>
      </p:sp>
      <p:sp>
        <p:nvSpPr>
          <p:cNvPr id="155" name="TextBox 154"/>
          <p:cNvSpPr txBox="1"/>
          <p:nvPr/>
        </p:nvSpPr>
        <p:spPr>
          <a:xfrm>
            <a:off x="1808561" y="899089"/>
            <a:ext cx="448275" cy="215444"/>
          </a:xfrm>
          <a:prstGeom prst="rect">
            <a:avLst/>
          </a:prstGeom>
          <a:noFill/>
        </p:spPr>
        <p:txBody>
          <a:bodyPr wrap="square" rtlCol="0">
            <a:spAutoFit/>
          </a:bodyPr>
          <a:lstStyle/>
          <a:p>
            <a:r>
              <a:rPr lang="en-US" sz="800" dirty="0">
                <a:solidFill>
                  <a:schemeClr val="bg1"/>
                </a:solidFill>
              </a:rPr>
              <a:t>Su</a:t>
            </a:r>
          </a:p>
        </p:txBody>
      </p:sp>
      <p:sp>
        <p:nvSpPr>
          <p:cNvPr id="156" name="TextBox 155"/>
          <p:cNvSpPr txBox="1"/>
          <p:nvPr/>
        </p:nvSpPr>
        <p:spPr>
          <a:xfrm>
            <a:off x="2453135" y="892813"/>
            <a:ext cx="304800" cy="215444"/>
          </a:xfrm>
          <a:prstGeom prst="rect">
            <a:avLst/>
          </a:prstGeom>
          <a:noFill/>
        </p:spPr>
        <p:txBody>
          <a:bodyPr wrap="square" rtlCol="0">
            <a:spAutoFit/>
          </a:bodyPr>
          <a:lstStyle/>
          <a:p>
            <a:r>
              <a:rPr lang="en-US" sz="800" dirty="0">
                <a:solidFill>
                  <a:schemeClr val="bg1"/>
                </a:solidFill>
              </a:rPr>
              <a:t>M</a:t>
            </a:r>
          </a:p>
        </p:txBody>
      </p:sp>
      <p:sp>
        <p:nvSpPr>
          <p:cNvPr id="151" name="TextBox 150"/>
          <p:cNvSpPr txBox="1"/>
          <p:nvPr/>
        </p:nvSpPr>
        <p:spPr>
          <a:xfrm>
            <a:off x="615446" y="917795"/>
            <a:ext cx="304800" cy="215444"/>
          </a:xfrm>
          <a:prstGeom prst="rect">
            <a:avLst/>
          </a:prstGeom>
          <a:noFill/>
        </p:spPr>
        <p:txBody>
          <a:bodyPr wrap="square" rtlCol="0">
            <a:spAutoFit/>
          </a:bodyPr>
          <a:lstStyle/>
          <a:p>
            <a:r>
              <a:rPr lang="en-US" sz="800" dirty="0">
                <a:solidFill>
                  <a:schemeClr val="bg1"/>
                </a:solidFill>
              </a:rPr>
              <a:t>F</a:t>
            </a:r>
          </a:p>
        </p:txBody>
      </p:sp>
      <p:sp>
        <p:nvSpPr>
          <p:cNvPr id="157" name="TextBox 156"/>
          <p:cNvSpPr txBox="1"/>
          <p:nvPr/>
        </p:nvSpPr>
        <p:spPr>
          <a:xfrm>
            <a:off x="5013652" y="916175"/>
            <a:ext cx="304800" cy="215444"/>
          </a:xfrm>
          <a:prstGeom prst="rect">
            <a:avLst/>
          </a:prstGeom>
          <a:noFill/>
        </p:spPr>
        <p:txBody>
          <a:bodyPr wrap="square" rtlCol="0">
            <a:spAutoFit/>
          </a:bodyPr>
          <a:lstStyle/>
          <a:p>
            <a:r>
              <a:rPr lang="en-US" sz="800" dirty="0">
                <a:solidFill>
                  <a:schemeClr val="bg1"/>
                </a:solidFill>
              </a:rPr>
              <a:t>F</a:t>
            </a:r>
          </a:p>
        </p:txBody>
      </p:sp>
      <p:sp>
        <p:nvSpPr>
          <p:cNvPr id="160" name="TextBox 159"/>
          <p:cNvSpPr txBox="1"/>
          <p:nvPr/>
        </p:nvSpPr>
        <p:spPr>
          <a:xfrm>
            <a:off x="1191982" y="917698"/>
            <a:ext cx="372106" cy="215444"/>
          </a:xfrm>
          <a:prstGeom prst="rect">
            <a:avLst/>
          </a:prstGeom>
          <a:noFill/>
        </p:spPr>
        <p:txBody>
          <a:bodyPr wrap="square" rtlCol="0">
            <a:spAutoFit/>
          </a:bodyPr>
          <a:lstStyle/>
          <a:p>
            <a:r>
              <a:rPr lang="en-US" sz="800" dirty="0">
                <a:solidFill>
                  <a:schemeClr val="bg1"/>
                </a:solidFill>
              </a:rPr>
              <a:t>Sa</a:t>
            </a:r>
          </a:p>
        </p:txBody>
      </p:sp>
      <p:sp>
        <p:nvSpPr>
          <p:cNvPr id="163" name="TextBox 162"/>
          <p:cNvSpPr txBox="1"/>
          <p:nvPr/>
        </p:nvSpPr>
        <p:spPr>
          <a:xfrm>
            <a:off x="2452775" y="935280"/>
            <a:ext cx="304800" cy="215444"/>
          </a:xfrm>
          <a:prstGeom prst="rect">
            <a:avLst/>
          </a:prstGeom>
          <a:noFill/>
        </p:spPr>
        <p:txBody>
          <a:bodyPr wrap="square" rtlCol="0">
            <a:spAutoFit/>
          </a:bodyPr>
          <a:lstStyle/>
          <a:p>
            <a:r>
              <a:rPr lang="en-US" sz="800" dirty="0">
                <a:solidFill>
                  <a:schemeClr val="bg1"/>
                </a:solidFill>
              </a:rPr>
              <a:t>M</a:t>
            </a:r>
          </a:p>
        </p:txBody>
      </p:sp>
      <p:sp>
        <p:nvSpPr>
          <p:cNvPr id="166" name="TextBox 165"/>
          <p:cNvSpPr txBox="1"/>
          <p:nvPr/>
        </p:nvSpPr>
        <p:spPr>
          <a:xfrm>
            <a:off x="703782" y="895961"/>
            <a:ext cx="304800" cy="215444"/>
          </a:xfrm>
          <a:prstGeom prst="rect">
            <a:avLst/>
          </a:prstGeom>
          <a:noFill/>
        </p:spPr>
        <p:txBody>
          <a:bodyPr wrap="square" rtlCol="0">
            <a:spAutoFit/>
          </a:bodyPr>
          <a:lstStyle/>
          <a:p>
            <a:r>
              <a:rPr lang="en-US" sz="800" dirty="0">
                <a:solidFill>
                  <a:schemeClr val="bg1"/>
                </a:solidFill>
              </a:rPr>
              <a:t>F</a:t>
            </a:r>
          </a:p>
        </p:txBody>
      </p:sp>
      <p:sp>
        <p:nvSpPr>
          <p:cNvPr id="169" name="TextBox 168"/>
          <p:cNvSpPr txBox="1"/>
          <p:nvPr/>
        </p:nvSpPr>
        <p:spPr>
          <a:xfrm>
            <a:off x="1247126" y="905547"/>
            <a:ext cx="372106" cy="215444"/>
          </a:xfrm>
          <a:prstGeom prst="rect">
            <a:avLst/>
          </a:prstGeom>
          <a:noFill/>
        </p:spPr>
        <p:txBody>
          <a:bodyPr wrap="square" rtlCol="0">
            <a:spAutoFit/>
          </a:bodyPr>
          <a:lstStyle/>
          <a:p>
            <a:r>
              <a:rPr lang="en-US" sz="800" dirty="0">
                <a:solidFill>
                  <a:schemeClr val="bg1"/>
                </a:solidFill>
              </a:rPr>
              <a:t>Sa</a:t>
            </a:r>
          </a:p>
        </p:txBody>
      </p:sp>
      <p:sp>
        <p:nvSpPr>
          <p:cNvPr id="170" name="TextBox 169"/>
          <p:cNvSpPr txBox="1"/>
          <p:nvPr/>
        </p:nvSpPr>
        <p:spPr>
          <a:xfrm>
            <a:off x="1874877" y="899089"/>
            <a:ext cx="448275" cy="215444"/>
          </a:xfrm>
          <a:prstGeom prst="rect">
            <a:avLst/>
          </a:prstGeom>
          <a:noFill/>
        </p:spPr>
        <p:txBody>
          <a:bodyPr wrap="square" rtlCol="0">
            <a:spAutoFit/>
          </a:bodyPr>
          <a:lstStyle/>
          <a:p>
            <a:r>
              <a:rPr lang="en-US" sz="800" dirty="0">
                <a:solidFill>
                  <a:schemeClr val="bg1"/>
                </a:solidFill>
              </a:rPr>
              <a:t>Su</a:t>
            </a:r>
          </a:p>
        </p:txBody>
      </p:sp>
      <p:sp>
        <p:nvSpPr>
          <p:cNvPr id="171" name="TextBox 170"/>
          <p:cNvSpPr txBox="1"/>
          <p:nvPr/>
        </p:nvSpPr>
        <p:spPr>
          <a:xfrm>
            <a:off x="2497445" y="912046"/>
            <a:ext cx="304800" cy="215444"/>
          </a:xfrm>
          <a:prstGeom prst="rect">
            <a:avLst/>
          </a:prstGeom>
          <a:noFill/>
        </p:spPr>
        <p:txBody>
          <a:bodyPr wrap="square" rtlCol="0">
            <a:spAutoFit/>
          </a:bodyPr>
          <a:lstStyle/>
          <a:p>
            <a:r>
              <a:rPr lang="en-US" sz="800" dirty="0">
                <a:solidFill>
                  <a:schemeClr val="bg1"/>
                </a:solidFill>
              </a:rPr>
              <a:t>M</a:t>
            </a:r>
          </a:p>
        </p:txBody>
      </p:sp>
      <p:sp>
        <p:nvSpPr>
          <p:cNvPr id="164" name="TextBox 163"/>
          <p:cNvSpPr txBox="1"/>
          <p:nvPr/>
        </p:nvSpPr>
        <p:spPr>
          <a:xfrm>
            <a:off x="5089948" y="877723"/>
            <a:ext cx="304800" cy="215444"/>
          </a:xfrm>
          <a:prstGeom prst="rect">
            <a:avLst/>
          </a:prstGeom>
          <a:noFill/>
        </p:spPr>
        <p:txBody>
          <a:bodyPr wrap="square" rtlCol="0">
            <a:spAutoFit/>
          </a:bodyPr>
          <a:lstStyle/>
          <a:p>
            <a:r>
              <a:rPr lang="en-US" sz="800" dirty="0">
                <a:solidFill>
                  <a:schemeClr val="bg1"/>
                </a:solidFill>
              </a:rPr>
              <a:t>F</a:t>
            </a:r>
          </a:p>
        </p:txBody>
      </p:sp>
      <p:sp>
        <p:nvSpPr>
          <p:cNvPr id="181" name="TextBox 180"/>
          <p:cNvSpPr txBox="1"/>
          <p:nvPr/>
        </p:nvSpPr>
        <p:spPr>
          <a:xfrm>
            <a:off x="1177245" y="896242"/>
            <a:ext cx="372106" cy="215444"/>
          </a:xfrm>
          <a:prstGeom prst="rect">
            <a:avLst/>
          </a:prstGeom>
          <a:noFill/>
        </p:spPr>
        <p:txBody>
          <a:bodyPr wrap="square" rtlCol="0">
            <a:spAutoFit/>
          </a:bodyPr>
          <a:lstStyle/>
          <a:p>
            <a:r>
              <a:rPr lang="en-US" sz="800" dirty="0">
                <a:solidFill>
                  <a:schemeClr val="bg1"/>
                </a:solidFill>
              </a:rPr>
              <a:t>Sa</a:t>
            </a:r>
          </a:p>
        </p:txBody>
      </p:sp>
      <p:sp>
        <p:nvSpPr>
          <p:cNvPr id="186" name="TextBox 185"/>
          <p:cNvSpPr txBox="1"/>
          <p:nvPr/>
        </p:nvSpPr>
        <p:spPr>
          <a:xfrm>
            <a:off x="718077" y="866759"/>
            <a:ext cx="304800" cy="215444"/>
          </a:xfrm>
          <a:prstGeom prst="rect">
            <a:avLst/>
          </a:prstGeom>
          <a:noFill/>
        </p:spPr>
        <p:txBody>
          <a:bodyPr wrap="square" rtlCol="0">
            <a:spAutoFit/>
          </a:bodyPr>
          <a:lstStyle/>
          <a:p>
            <a:r>
              <a:rPr lang="en-US" sz="800" dirty="0">
                <a:solidFill>
                  <a:schemeClr val="bg1"/>
                </a:solidFill>
              </a:rPr>
              <a:t>F</a:t>
            </a:r>
          </a:p>
        </p:txBody>
      </p:sp>
      <p:sp>
        <p:nvSpPr>
          <p:cNvPr id="187" name="TextBox 186"/>
          <p:cNvSpPr txBox="1"/>
          <p:nvPr/>
        </p:nvSpPr>
        <p:spPr>
          <a:xfrm>
            <a:off x="5223081" y="880998"/>
            <a:ext cx="304800" cy="215444"/>
          </a:xfrm>
          <a:prstGeom prst="rect">
            <a:avLst/>
          </a:prstGeom>
          <a:noFill/>
        </p:spPr>
        <p:txBody>
          <a:bodyPr wrap="square" rtlCol="0">
            <a:spAutoFit/>
          </a:bodyPr>
          <a:lstStyle/>
          <a:p>
            <a:r>
              <a:rPr lang="en-US" sz="800" dirty="0">
                <a:solidFill>
                  <a:schemeClr val="bg1"/>
                </a:solidFill>
              </a:rPr>
              <a:t>F</a:t>
            </a:r>
          </a:p>
        </p:txBody>
      </p:sp>
      <p:sp>
        <p:nvSpPr>
          <p:cNvPr id="188" name="TextBox 187"/>
          <p:cNvSpPr txBox="1"/>
          <p:nvPr/>
        </p:nvSpPr>
        <p:spPr>
          <a:xfrm>
            <a:off x="1307687" y="890891"/>
            <a:ext cx="372106" cy="215444"/>
          </a:xfrm>
          <a:prstGeom prst="rect">
            <a:avLst/>
          </a:prstGeom>
          <a:noFill/>
        </p:spPr>
        <p:txBody>
          <a:bodyPr wrap="square" rtlCol="0">
            <a:spAutoFit/>
          </a:bodyPr>
          <a:lstStyle/>
          <a:p>
            <a:r>
              <a:rPr lang="en-US" sz="800" dirty="0">
                <a:solidFill>
                  <a:schemeClr val="bg1"/>
                </a:solidFill>
              </a:rPr>
              <a:t>Sa</a:t>
            </a:r>
          </a:p>
        </p:txBody>
      </p:sp>
      <p:sp>
        <p:nvSpPr>
          <p:cNvPr id="189" name="TextBox 188"/>
          <p:cNvSpPr txBox="1"/>
          <p:nvPr/>
        </p:nvSpPr>
        <p:spPr>
          <a:xfrm>
            <a:off x="1931193" y="895905"/>
            <a:ext cx="448275" cy="215444"/>
          </a:xfrm>
          <a:prstGeom prst="rect">
            <a:avLst/>
          </a:prstGeom>
          <a:noFill/>
        </p:spPr>
        <p:txBody>
          <a:bodyPr wrap="square" rtlCol="0">
            <a:spAutoFit/>
          </a:bodyPr>
          <a:lstStyle/>
          <a:p>
            <a:r>
              <a:rPr lang="en-US" sz="800" dirty="0">
                <a:solidFill>
                  <a:schemeClr val="bg1"/>
                </a:solidFill>
              </a:rPr>
              <a:t>Su</a:t>
            </a:r>
          </a:p>
        </p:txBody>
      </p:sp>
      <p:sp>
        <p:nvSpPr>
          <p:cNvPr id="190" name="TextBox 189"/>
          <p:cNvSpPr txBox="1"/>
          <p:nvPr/>
        </p:nvSpPr>
        <p:spPr>
          <a:xfrm>
            <a:off x="2586964" y="902583"/>
            <a:ext cx="304800" cy="215444"/>
          </a:xfrm>
          <a:prstGeom prst="rect">
            <a:avLst/>
          </a:prstGeom>
          <a:noFill/>
        </p:spPr>
        <p:txBody>
          <a:bodyPr wrap="square" rtlCol="0">
            <a:spAutoFit/>
          </a:bodyPr>
          <a:lstStyle/>
          <a:p>
            <a:r>
              <a:rPr lang="en-US" sz="800" dirty="0">
                <a:solidFill>
                  <a:schemeClr val="bg1"/>
                </a:solidFill>
              </a:rPr>
              <a:t>M</a:t>
            </a:r>
          </a:p>
        </p:txBody>
      </p:sp>
      <p:sp>
        <p:nvSpPr>
          <p:cNvPr id="191" name="TextBox 190"/>
          <p:cNvSpPr txBox="1"/>
          <p:nvPr/>
        </p:nvSpPr>
        <p:spPr>
          <a:xfrm>
            <a:off x="3229774" y="884865"/>
            <a:ext cx="304800" cy="215444"/>
          </a:xfrm>
          <a:prstGeom prst="rect">
            <a:avLst/>
          </a:prstGeom>
          <a:noFill/>
        </p:spPr>
        <p:txBody>
          <a:bodyPr wrap="square" rtlCol="0">
            <a:spAutoFit/>
          </a:bodyPr>
          <a:lstStyle/>
          <a:p>
            <a:r>
              <a:rPr lang="en-US" sz="800" dirty="0" err="1">
                <a:solidFill>
                  <a:schemeClr val="bg1"/>
                </a:solidFill>
              </a:rPr>
              <a:t>Tu</a:t>
            </a:r>
            <a:endParaRPr lang="en-US" sz="800" dirty="0">
              <a:solidFill>
                <a:schemeClr val="bg1"/>
              </a:solidFill>
            </a:endParaRPr>
          </a:p>
        </p:txBody>
      </p:sp>
      <p:sp>
        <p:nvSpPr>
          <p:cNvPr id="192" name="TextBox 191"/>
          <p:cNvSpPr txBox="1"/>
          <p:nvPr/>
        </p:nvSpPr>
        <p:spPr>
          <a:xfrm>
            <a:off x="3906264" y="880998"/>
            <a:ext cx="304800" cy="215444"/>
          </a:xfrm>
          <a:prstGeom prst="rect">
            <a:avLst/>
          </a:prstGeom>
          <a:noFill/>
        </p:spPr>
        <p:txBody>
          <a:bodyPr wrap="square" rtlCol="0">
            <a:spAutoFit/>
          </a:bodyPr>
          <a:lstStyle/>
          <a:p>
            <a:r>
              <a:rPr lang="en-US" sz="800" dirty="0">
                <a:solidFill>
                  <a:schemeClr val="bg1"/>
                </a:solidFill>
              </a:rPr>
              <a:t>W</a:t>
            </a:r>
          </a:p>
        </p:txBody>
      </p:sp>
      <p:sp>
        <p:nvSpPr>
          <p:cNvPr id="193" name="TextBox 192"/>
          <p:cNvSpPr txBox="1"/>
          <p:nvPr/>
        </p:nvSpPr>
        <p:spPr>
          <a:xfrm>
            <a:off x="6879565" y="2935480"/>
            <a:ext cx="2317693" cy="461665"/>
          </a:xfrm>
          <a:prstGeom prst="rect">
            <a:avLst/>
          </a:prstGeom>
          <a:noFill/>
        </p:spPr>
        <p:txBody>
          <a:bodyPr wrap="square" rtlCol="0">
            <a:spAutoFit/>
          </a:bodyPr>
          <a:lstStyle/>
          <a:p>
            <a:r>
              <a:rPr lang="en-US" sz="1200" dirty="0"/>
              <a:t>Downtime:  ~38min total</a:t>
            </a:r>
          </a:p>
          <a:p>
            <a:pPr marL="171450" indent="-171450">
              <a:buFont typeface="Arial" panose="020B0604020202020204" pitchFamily="34" charset="0"/>
              <a:buChar char="•"/>
            </a:pPr>
            <a:r>
              <a:rPr lang="en-US" sz="1200" dirty="0" err="1"/>
              <a:t>Misc</a:t>
            </a:r>
            <a:r>
              <a:rPr lang="en-US" sz="1200" dirty="0"/>
              <a:t> RF trips, WAPS trips</a:t>
            </a:r>
          </a:p>
        </p:txBody>
      </p:sp>
      <p:sp>
        <p:nvSpPr>
          <p:cNvPr id="194" name="TextBox 193"/>
          <p:cNvSpPr txBox="1"/>
          <p:nvPr/>
        </p:nvSpPr>
        <p:spPr>
          <a:xfrm>
            <a:off x="4518576" y="879840"/>
            <a:ext cx="304800" cy="215444"/>
          </a:xfrm>
          <a:prstGeom prst="rect">
            <a:avLst/>
          </a:prstGeom>
          <a:noFill/>
        </p:spPr>
        <p:txBody>
          <a:bodyPr wrap="square" rtlCol="0">
            <a:spAutoFit/>
          </a:bodyPr>
          <a:lstStyle/>
          <a:p>
            <a:r>
              <a:rPr lang="en-US" sz="800" dirty="0" err="1">
                <a:solidFill>
                  <a:schemeClr val="bg1"/>
                </a:solidFill>
              </a:rPr>
              <a:t>Th</a:t>
            </a:r>
            <a:endParaRPr lang="en-US" sz="800" dirty="0">
              <a:solidFill>
                <a:schemeClr val="bg1"/>
              </a:solidFill>
            </a:endParaRPr>
          </a:p>
        </p:txBody>
      </p:sp>
      <p:sp>
        <p:nvSpPr>
          <p:cNvPr id="158" name="TextBox 157"/>
          <p:cNvSpPr txBox="1"/>
          <p:nvPr/>
        </p:nvSpPr>
        <p:spPr>
          <a:xfrm>
            <a:off x="6871945" y="4455953"/>
            <a:ext cx="2297126" cy="830997"/>
          </a:xfrm>
          <a:prstGeom prst="rect">
            <a:avLst/>
          </a:prstGeom>
          <a:noFill/>
        </p:spPr>
        <p:txBody>
          <a:bodyPr wrap="square" rtlCol="0">
            <a:spAutoFit/>
          </a:bodyPr>
          <a:lstStyle/>
          <a:p>
            <a:r>
              <a:rPr lang="en-US" sz="1200" b="1" dirty="0"/>
              <a:t>Requests/Plans:</a:t>
            </a:r>
          </a:p>
          <a:p>
            <a:pPr marL="171450" indent="-171450">
              <a:buFont typeface="Arial" panose="020B0604020202020204" pitchFamily="34" charset="0"/>
              <a:buChar char="•"/>
            </a:pPr>
            <a:r>
              <a:rPr lang="en-US" sz="1200" dirty="0"/>
              <a:t>2 $17 Study cycles 2-4hrs.</a:t>
            </a:r>
          </a:p>
          <a:p>
            <a:pPr marL="171450" indent="-171450">
              <a:buFont typeface="Arial" panose="020B0604020202020204" pitchFamily="34" charset="0"/>
              <a:buChar char="•"/>
            </a:pPr>
            <a:r>
              <a:rPr lang="en-US" sz="1200" dirty="0"/>
              <a:t>One Shift dedicated PS Studies, TBD for </a:t>
            </a:r>
            <a:r>
              <a:rPr lang="en-US" sz="1200"/>
              <a:t>this month.</a:t>
            </a:r>
            <a:endParaRPr lang="en-US" sz="1200" dirty="0"/>
          </a:p>
        </p:txBody>
      </p:sp>
      <p:sp>
        <p:nvSpPr>
          <p:cNvPr id="147" name="TextBox 146"/>
          <p:cNvSpPr txBox="1"/>
          <p:nvPr/>
        </p:nvSpPr>
        <p:spPr>
          <a:xfrm rot="16200000">
            <a:off x="2084553" y="3166305"/>
            <a:ext cx="2240742" cy="338554"/>
          </a:xfrm>
          <a:prstGeom prst="rect">
            <a:avLst/>
          </a:prstGeom>
          <a:noFill/>
        </p:spPr>
        <p:txBody>
          <a:bodyPr wrap="none" rtlCol="0">
            <a:spAutoFit/>
          </a:bodyPr>
          <a:lstStyle/>
          <a:p>
            <a:pPr algn="ctr"/>
            <a:r>
              <a:rPr lang="en-US" sz="1600" dirty="0">
                <a:solidFill>
                  <a:schemeClr val="bg1"/>
                </a:solidFill>
              </a:rPr>
              <a:t>MI access for Magnet GF</a:t>
            </a:r>
          </a:p>
        </p:txBody>
      </p:sp>
      <p:sp>
        <p:nvSpPr>
          <p:cNvPr id="153" name="TextBox 152"/>
          <p:cNvSpPr txBox="1"/>
          <p:nvPr/>
        </p:nvSpPr>
        <p:spPr>
          <a:xfrm>
            <a:off x="3388551" y="3732218"/>
            <a:ext cx="1402435" cy="461665"/>
          </a:xfrm>
          <a:prstGeom prst="rect">
            <a:avLst/>
          </a:prstGeom>
          <a:noFill/>
        </p:spPr>
        <p:txBody>
          <a:bodyPr wrap="none" rtlCol="0">
            <a:spAutoFit/>
          </a:bodyPr>
          <a:lstStyle/>
          <a:p>
            <a:pPr algn="ctr"/>
            <a:r>
              <a:rPr lang="en-US" sz="1200" dirty="0">
                <a:solidFill>
                  <a:schemeClr val="bg1"/>
                </a:solidFill>
              </a:rPr>
              <a:t>Proton Source</a:t>
            </a:r>
          </a:p>
          <a:p>
            <a:pPr algn="ctr"/>
            <a:r>
              <a:rPr lang="en-US" sz="1200" dirty="0">
                <a:solidFill>
                  <a:schemeClr val="bg1"/>
                </a:solidFill>
              </a:rPr>
              <a:t>Studies and Repairs</a:t>
            </a:r>
          </a:p>
        </p:txBody>
      </p:sp>
      <p:sp>
        <p:nvSpPr>
          <p:cNvPr id="154" name="TextBox 153"/>
          <p:cNvSpPr txBox="1"/>
          <p:nvPr/>
        </p:nvSpPr>
        <p:spPr>
          <a:xfrm rot="16200000">
            <a:off x="2774589" y="3754735"/>
            <a:ext cx="1125436" cy="276999"/>
          </a:xfrm>
          <a:prstGeom prst="rect">
            <a:avLst/>
          </a:prstGeom>
          <a:noFill/>
        </p:spPr>
        <p:txBody>
          <a:bodyPr wrap="none" rtlCol="0">
            <a:spAutoFit/>
          </a:bodyPr>
          <a:lstStyle/>
          <a:p>
            <a:pPr algn="ctr"/>
            <a:r>
              <a:rPr lang="en-US" sz="1200" dirty="0">
                <a:solidFill>
                  <a:schemeClr val="bg1"/>
                </a:solidFill>
              </a:rPr>
              <a:t>Booster Access</a:t>
            </a:r>
          </a:p>
        </p:txBody>
      </p:sp>
      <p:pic>
        <p:nvPicPr>
          <p:cNvPr id="13" name="Picture 12">
            <a:extLst>
              <a:ext uri="{FF2B5EF4-FFF2-40B4-BE49-F238E27FC236}">
                <a16:creationId xmlns:a16="http://schemas.microsoft.com/office/drawing/2014/main" id="{939F9BE9-F7EC-4F27-99FC-E1A77C3ED4B5}"/>
              </a:ext>
            </a:extLst>
          </p:cNvPr>
          <p:cNvPicPr>
            <a:picLocks noChangeAspect="1"/>
          </p:cNvPicPr>
          <p:nvPr/>
        </p:nvPicPr>
        <p:blipFill>
          <a:blip r:embed="rId3"/>
          <a:stretch>
            <a:fillRect/>
          </a:stretch>
        </p:blipFill>
        <p:spPr>
          <a:xfrm>
            <a:off x="6528984" y="845343"/>
            <a:ext cx="2578465" cy="1969993"/>
          </a:xfrm>
          <a:prstGeom prst="rect">
            <a:avLst/>
          </a:prstGeom>
        </p:spPr>
      </p:pic>
      <p:pic>
        <p:nvPicPr>
          <p:cNvPr id="15" name="Picture 14">
            <a:extLst>
              <a:ext uri="{FF2B5EF4-FFF2-40B4-BE49-F238E27FC236}">
                <a16:creationId xmlns:a16="http://schemas.microsoft.com/office/drawing/2014/main" id="{FBE6AED8-E4EC-4148-85E4-152368A48916}"/>
              </a:ext>
            </a:extLst>
          </p:cNvPr>
          <p:cNvPicPr>
            <a:picLocks noChangeAspect="1"/>
          </p:cNvPicPr>
          <p:nvPr/>
        </p:nvPicPr>
        <p:blipFill>
          <a:blip r:embed="rId4"/>
          <a:stretch>
            <a:fillRect/>
          </a:stretch>
        </p:blipFill>
        <p:spPr>
          <a:xfrm>
            <a:off x="7619" y="346482"/>
            <a:ext cx="6783869" cy="4454118"/>
          </a:xfrm>
          <a:prstGeom prst="rect">
            <a:avLst/>
          </a:prstGeom>
        </p:spPr>
      </p:pic>
      <p:sp>
        <p:nvSpPr>
          <p:cNvPr id="4" name="TextBox 3"/>
          <p:cNvSpPr txBox="1"/>
          <p:nvPr/>
        </p:nvSpPr>
        <p:spPr>
          <a:xfrm rot="16200000">
            <a:off x="1036001" y="2378373"/>
            <a:ext cx="1298881" cy="276999"/>
          </a:xfrm>
          <a:prstGeom prst="rect">
            <a:avLst/>
          </a:prstGeom>
          <a:noFill/>
        </p:spPr>
        <p:txBody>
          <a:bodyPr wrap="none" rtlCol="0">
            <a:spAutoFit/>
          </a:bodyPr>
          <a:lstStyle/>
          <a:p>
            <a:pPr algn="ctr"/>
            <a:r>
              <a:rPr lang="en-US" sz="1200" dirty="0"/>
              <a:t>Linac LRF5 repairs</a:t>
            </a:r>
          </a:p>
        </p:txBody>
      </p:sp>
      <p:sp>
        <p:nvSpPr>
          <p:cNvPr id="19" name="TextBox 18"/>
          <p:cNvSpPr txBox="1"/>
          <p:nvPr/>
        </p:nvSpPr>
        <p:spPr>
          <a:xfrm>
            <a:off x="170985" y="4666437"/>
            <a:ext cx="6520401" cy="2123658"/>
          </a:xfrm>
          <a:prstGeom prst="rect">
            <a:avLst/>
          </a:prstGeom>
          <a:noFill/>
        </p:spPr>
        <p:txBody>
          <a:bodyPr wrap="square" rtlCol="0">
            <a:spAutoFit/>
          </a:bodyPr>
          <a:lstStyle/>
          <a:p>
            <a:r>
              <a:rPr lang="en-US" sz="1200" b="1" dirty="0"/>
              <a:t>This week:</a:t>
            </a:r>
          </a:p>
          <a:p>
            <a:pPr marL="171450" indent="-171450">
              <a:buFont typeface="Arial" panose="020B0604020202020204" pitchFamily="34" charset="0"/>
              <a:buChar char="•"/>
            </a:pPr>
            <a:r>
              <a:rPr lang="en-US" sz="1200" dirty="0"/>
              <a:t>Currently </a:t>
            </a:r>
            <a:r>
              <a:rPr lang="en-US" sz="1200" dirty="0" err="1"/>
              <a:t>NuMI</a:t>
            </a:r>
            <a:r>
              <a:rPr lang="en-US" sz="1200" dirty="0"/>
              <a:t> $15@ ~4.2E12 p/p  G-2 $1C @ ~4.0E12 p/p. BNB 4.0E12 p/p 4Hz. SY120 @ ~5.5E11 p/p. Mid week while BNB was off on day shift , increased </a:t>
            </a:r>
            <a:r>
              <a:rPr lang="en-US" sz="1200" dirty="0" err="1"/>
              <a:t>NuMI</a:t>
            </a:r>
            <a:r>
              <a:rPr lang="en-US" sz="1200" dirty="0"/>
              <a:t> beam to 4.6E12 p/p.</a:t>
            </a:r>
          </a:p>
          <a:p>
            <a:pPr marL="171450" indent="-171450">
              <a:buFont typeface="Arial" panose="020B0604020202020204" pitchFamily="34" charset="0"/>
              <a:buChar char="•"/>
            </a:pPr>
            <a:r>
              <a:rPr lang="en-US" sz="1200" dirty="0"/>
              <a:t>Booster operations required extra care in beam intensity balancing as incoming beam intensity/characteristics fluctuated. Working with </a:t>
            </a:r>
            <a:r>
              <a:rPr lang="en-US" sz="1200" dirty="0" err="1"/>
              <a:t>PreAcc</a:t>
            </a:r>
            <a:r>
              <a:rPr lang="en-US" sz="1200" dirty="0"/>
              <a:t> and Linac to stabilize beam.</a:t>
            </a:r>
          </a:p>
          <a:p>
            <a:pPr marL="171450" indent="-171450">
              <a:buFont typeface="Arial" panose="020B0604020202020204" pitchFamily="34" charset="0"/>
              <a:buChar char="•"/>
            </a:pPr>
            <a:r>
              <a:rPr lang="en-US" sz="1200" dirty="0"/>
              <a:t>Tuned throughout the week to reduce losses and maintain total beam output. Worked on reduction of injection losses. Reduced extraction and upstream MI8 losses. Aperture Scan application debugging effort coordinated with controls and instrumentation, Booster RF penetration RTD calibration work, Orbit smoothing performance checkouts.</a:t>
            </a:r>
          </a:p>
          <a:p>
            <a:pPr marL="171450" indent="-171450">
              <a:buFont typeface="Arial" panose="020B0604020202020204" pitchFamily="34" charset="0"/>
              <a:buChar char="•"/>
            </a:pPr>
            <a:r>
              <a:rPr lang="en-US" sz="1200" dirty="0"/>
              <a:t>Booster RF performed well with spare stations available.</a:t>
            </a:r>
          </a:p>
          <a:p>
            <a:pPr marL="171450" indent="-171450">
              <a:buFont typeface="Arial" panose="020B0604020202020204" pitchFamily="34" charset="0"/>
              <a:buChar char="•"/>
            </a:pPr>
            <a:r>
              <a:rPr lang="en-US" sz="1200" dirty="0"/>
              <a:t>Thanks to Ops for maintaining Booster performance through the week.</a:t>
            </a:r>
          </a:p>
        </p:txBody>
      </p:sp>
    </p:spTree>
    <p:extLst>
      <p:ext uri="{BB962C8B-B14F-4D97-AF65-F5344CB8AC3E}">
        <p14:creationId xmlns:p14="http://schemas.microsoft.com/office/powerpoint/2010/main" val="1409916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12563</TotalTime>
  <Words>341</Words>
  <Application>Microsoft Office PowerPoint</Application>
  <PresentationFormat>On-screen Show (4:3)</PresentationFormat>
  <Paragraphs>147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Fermilab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temp</dc:creator>
  <cp:lastModifiedBy>Salah J Chaurize</cp:lastModifiedBy>
  <cp:revision>462</cp:revision>
  <dcterms:created xsi:type="dcterms:W3CDTF">2014-12-05T13:27:43Z</dcterms:created>
  <dcterms:modified xsi:type="dcterms:W3CDTF">2022-02-04T14:52:06Z</dcterms:modified>
</cp:coreProperties>
</file>