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316" r:id="rId3"/>
    <p:sldId id="328" r:id="rId4"/>
    <p:sldId id="317" r:id="rId5"/>
    <p:sldId id="318" r:id="rId6"/>
    <p:sldId id="319" r:id="rId7"/>
    <p:sldId id="332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9" r:id="rId17"/>
    <p:sldId id="314" r:id="rId18"/>
    <p:sldId id="330" r:id="rId19"/>
    <p:sldId id="331" r:id="rId20"/>
    <p:sldId id="333" r:id="rId21"/>
    <p:sldId id="334" r:id="rId22"/>
    <p:sldId id="257" r:id="rId23"/>
    <p:sldId id="301" r:id="rId24"/>
    <p:sldId id="300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5" r:id="rId38"/>
    <p:sldId id="284" r:id="rId39"/>
    <p:sldId id="283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6" r:id="rId51"/>
    <p:sldId id="295" r:id="rId52"/>
    <p:sldId id="297" r:id="rId53"/>
    <p:sldId id="298" r:id="rId54"/>
    <p:sldId id="299" r:id="rId55"/>
    <p:sldId id="258" r:id="rId56"/>
    <p:sldId id="259" r:id="rId57"/>
    <p:sldId id="260" r:id="rId58"/>
    <p:sldId id="261" r:id="rId59"/>
    <p:sldId id="262" r:id="rId60"/>
    <p:sldId id="263" r:id="rId61"/>
    <p:sldId id="264" r:id="rId62"/>
    <p:sldId id="265" r:id="rId63"/>
    <p:sldId id="266" r:id="rId64"/>
    <p:sldId id="267" r:id="rId65"/>
    <p:sldId id="268" r:id="rId66"/>
    <p:sldId id="269" r:id="rId67"/>
    <p:sldId id="270" r:id="rId68"/>
    <p:sldId id="271" r:id="rId69"/>
    <p:sldId id="272" r:id="rId70"/>
    <p:sldId id="273" r:id="rId71"/>
    <p:sldId id="280" r:id="rId72"/>
    <p:sldId id="274" r:id="rId73"/>
    <p:sldId id="275" r:id="rId74"/>
    <p:sldId id="282" r:id="rId75"/>
    <p:sldId id="281" r:id="rId76"/>
    <p:sldId id="276" r:id="rId77"/>
    <p:sldId id="277" r:id="rId78"/>
    <p:sldId id="278" r:id="rId79"/>
    <p:sldId id="279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05" autoAdjust="0"/>
  </p:normalViewPr>
  <p:slideViewPr>
    <p:cSldViewPr>
      <p:cViewPr varScale="1">
        <p:scale>
          <a:sx n="107" d="100"/>
          <a:sy n="107" d="100"/>
        </p:scale>
        <p:origin x="-10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946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0547E-B771-4AAD-B8F6-64D78B825F6B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26F12-A363-4219-898A-813D671DD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84F6C-9BE7-49AF-887E-55EB322CDEC7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151AF-8109-49DF-A40C-42293E651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51AF-8109-49DF-A40C-42293E6513E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CA0F-9980-47B0-9BF7-72CAC84CD019}" type="datetime1">
              <a:rPr lang="en-US" smtClean="0"/>
              <a:pPr/>
              <a:t>2/16/2012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Applications for Total Loss Monitors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39E7-2855-4EBD-A7AB-AB2035D490F5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D2745-14D4-4806-9441-01235E5FBD39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FEF5-F408-4637-9B24-2856D1407EAA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Applications for Total Loss Monitors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C4E-1987-429E-A554-BC5A375302AE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11F2-C13D-489B-874C-B4113683FFD6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3C868-42EE-4F57-AEAD-571889527030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BA625-853B-427D-9759-66D3AA1768D7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60A1-9EFF-4650-ABCF-FBCD5CA92E4B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02A4-8CA1-44BC-915A-5CFA423A5702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0C2D-41CE-4A7C-8E80-3AA3AD88CCF8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5DFEC-E4A2-495A-B32C-9B9C42C37D60}" type="datetime1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AF437-D799-41E4-ADB2-594B02F26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for Total Loss Monitors (TLMs) in Radiation Safety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JASMIN Collaboration Meeting</a:t>
            </a:r>
          </a:p>
          <a:p>
            <a:r>
              <a:rPr lang="en-US" dirty="0" smtClean="0"/>
              <a:t>February 16, </a:t>
            </a:r>
            <a:r>
              <a:rPr lang="en-US" dirty="0" smtClean="0"/>
              <a:t>2012</a:t>
            </a:r>
          </a:p>
          <a:p>
            <a:r>
              <a:rPr lang="en-US" sz="1600" dirty="0" smtClean="0"/>
              <a:t>T. Leveling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Location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Content Placeholder 4" descr="Survey_Apr200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8229600" cy="5009076"/>
          </a:xfrm>
          <a:prstGeom prst="rect">
            <a:avLst/>
          </a:prstGeom>
        </p:spPr>
      </p:pic>
      <p:pic>
        <p:nvPicPr>
          <p:cNvPr id="6" name="Picture 5" descr="Survey_Apr200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066800"/>
            <a:ext cx="8794773" cy="53539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5105400"/>
            <a:ext cx="5638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57800" y="4267200"/>
            <a:ext cx="362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 TLM and repeat loss condition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95400" y="5410200"/>
            <a:ext cx="1524000" cy="3048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Location 2</a:t>
            </a:r>
            <a:endParaRPr lang="en-US" dirty="0"/>
          </a:p>
        </p:txBody>
      </p:sp>
      <p:pic>
        <p:nvPicPr>
          <p:cNvPr id="5" name="Content Placeholder 4" descr="Figure 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977974"/>
            <a:ext cx="7086599" cy="54760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" y="5029200"/>
            <a:ext cx="7239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34200" y="2743200"/>
            <a:ext cx="1919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338’ TLM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543800" y="3352800"/>
            <a:ext cx="324734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2536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001000" cy="627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2" descr="C:\Documents and Settings\leveling\Desktop\250 and 33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496300" cy="61967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4600" y="5029200"/>
            <a:ext cx="574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different length TLMs respond to a common beam loss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make TLMs useful as RSS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Required to be </a:t>
            </a:r>
            <a:r>
              <a:rPr lang="en-US" dirty="0" smtClean="0"/>
              <a:t>failsafe</a:t>
            </a:r>
          </a:p>
          <a:p>
            <a:pPr lvl="1"/>
            <a:r>
              <a:rPr lang="en-US" dirty="0" smtClean="0"/>
              <a:t>Similar to existing ion chamber system in use at FNAL (chipmunk)</a:t>
            </a:r>
            <a:endParaRPr lang="en-US" dirty="0" smtClean="0"/>
          </a:p>
          <a:p>
            <a:r>
              <a:rPr lang="en-US" dirty="0" smtClean="0"/>
              <a:t>Any detected failure of a TLM system inhibits beam</a:t>
            </a:r>
            <a:endParaRPr lang="en-US" dirty="0" smtClean="0"/>
          </a:p>
          <a:p>
            <a:pPr lvl="1"/>
            <a:r>
              <a:rPr lang="en-US" dirty="0" smtClean="0"/>
              <a:t>Monitor the physical </a:t>
            </a:r>
            <a:r>
              <a:rPr lang="en-US" dirty="0" smtClean="0"/>
              <a:t>cable</a:t>
            </a:r>
          </a:p>
          <a:p>
            <a:pPr lvl="1"/>
            <a:r>
              <a:rPr lang="en-US" dirty="0" smtClean="0"/>
              <a:t>Cable connection to the electrometer</a:t>
            </a:r>
            <a:endParaRPr lang="en-US" dirty="0" smtClean="0"/>
          </a:p>
          <a:p>
            <a:pPr lvl="1"/>
            <a:r>
              <a:rPr lang="en-US" dirty="0" smtClean="0"/>
              <a:t>Electrometer </a:t>
            </a:r>
            <a:r>
              <a:rPr lang="en-US" dirty="0" smtClean="0"/>
              <a:t>heartbeat</a:t>
            </a:r>
            <a:endParaRPr lang="en-US" dirty="0" smtClean="0"/>
          </a:p>
          <a:p>
            <a:pPr lvl="1"/>
            <a:r>
              <a:rPr lang="en-US" dirty="0" smtClean="0"/>
              <a:t>Other </a:t>
            </a:r>
            <a:r>
              <a:rPr lang="en-US" dirty="0" smtClean="0"/>
              <a:t>parameters</a:t>
            </a:r>
            <a:endParaRPr lang="en-US" dirty="0" smtClean="0"/>
          </a:p>
          <a:p>
            <a:pPr lvl="2"/>
            <a:r>
              <a:rPr lang="en-US" dirty="0" smtClean="0"/>
              <a:t>Gas type (presently argon)</a:t>
            </a:r>
          </a:p>
          <a:p>
            <a:pPr lvl="2"/>
            <a:r>
              <a:rPr lang="en-US" dirty="0" smtClean="0"/>
              <a:t>Gas pressure</a:t>
            </a:r>
          </a:p>
          <a:p>
            <a:pPr lvl="2"/>
            <a:r>
              <a:rPr lang="en-US" dirty="0" smtClean="0"/>
              <a:t>Gas </a:t>
            </a:r>
            <a:r>
              <a:rPr lang="en-US" dirty="0" smtClean="0"/>
              <a:t>flow</a:t>
            </a:r>
          </a:p>
          <a:p>
            <a:pPr lvl="2"/>
            <a:r>
              <a:rPr lang="en-US" dirty="0" smtClean="0"/>
              <a:t>Applied High voltage</a:t>
            </a:r>
          </a:p>
          <a:p>
            <a:pPr lvl="2"/>
            <a:r>
              <a:rPr lang="en-US" dirty="0" smtClean="0"/>
              <a:t>Presence of ion chamber current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system development</a:t>
            </a:r>
          </a:p>
          <a:p>
            <a:pPr lvl="1"/>
            <a:r>
              <a:rPr lang="en-US" dirty="0" smtClean="0"/>
              <a:t>Need to understand applications</a:t>
            </a:r>
          </a:p>
          <a:p>
            <a:pPr lvl="1"/>
            <a:r>
              <a:rPr lang="en-US" dirty="0" smtClean="0"/>
              <a:t>Determine response as a function of</a:t>
            </a:r>
          </a:p>
          <a:p>
            <a:pPr lvl="2"/>
            <a:r>
              <a:rPr lang="en-US" dirty="0" smtClean="0"/>
              <a:t>Beam energy</a:t>
            </a:r>
          </a:p>
          <a:p>
            <a:pPr lvl="2"/>
            <a:r>
              <a:rPr lang="en-US" dirty="0" smtClean="0"/>
              <a:t>Beam intensity</a:t>
            </a:r>
          </a:p>
          <a:p>
            <a:pPr lvl="2"/>
            <a:r>
              <a:rPr lang="en-US" dirty="0" smtClean="0"/>
              <a:t>Applied voltage</a:t>
            </a:r>
          </a:p>
          <a:p>
            <a:pPr lvl="2"/>
            <a:r>
              <a:rPr lang="en-US" dirty="0" smtClean="0"/>
              <a:t>Gas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8600" y="228600"/>
          <a:ext cx="8534398" cy="6400801"/>
        </p:xfrm>
        <a:graphic>
          <a:graphicData uri="http://schemas.openxmlformats.org/drawingml/2006/table">
            <a:tbl>
              <a:tblPr/>
              <a:tblGrid>
                <a:gridCol w="1267515"/>
                <a:gridCol w="402192"/>
                <a:gridCol w="585007"/>
                <a:gridCol w="585007"/>
                <a:gridCol w="585007"/>
                <a:gridCol w="585007"/>
                <a:gridCol w="648992"/>
                <a:gridCol w="560631"/>
                <a:gridCol w="938449"/>
                <a:gridCol w="585007"/>
                <a:gridCol w="585007"/>
                <a:gridCol w="621570"/>
                <a:gridCol w="585007"/>
              </a:tblGrid>
              <a:tr h="35952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 GeV TLM response constant</a:t>
                      </a: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TLM baseline energy</a:t>
                      </a: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Energy scalling factor</a:t>
                      </a: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Baseline TLM distance to beam center</a:t>
                      </a: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9524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</a:t>
                      </a: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nC/E10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GeV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feet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087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Machine/Condition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Beam power (KW)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Energy (GeV)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Protons per hour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Average intensity per second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Nominal Shielding feet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Magnet to ceiling distance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Shield Category or application basis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beam loss limit (p/s)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normal loss limit p/s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of beam loss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nC/min      </a:t>
                      </a:r>
                      <a:r>
                        <a:rPr lang="sv-S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(per meter in bold)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Mu2e Service Bldg.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1.13E+16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3.13E+12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skyshine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 watts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2.58E+09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0.082%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Mu2e Service Bldg.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2.25E+16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6.25E+12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skyshine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 watts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2.58E+09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0.041%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93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Mu2e Shielding Berm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1.13E+16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3.13E+12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3.26E+10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1.63E+09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0.052%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Mu2e Shielding Berm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2.25E+16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6.25E+12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3.26E+10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1.63E+09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0.026%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Booster May 2013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1.80E+17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5.00E+13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2.20E+11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1.10E+10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0.022%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399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Booster 2016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2.25E+17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6.25E+13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2.20E+11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1.10E+10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399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Booster (any pwr)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W/m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4.69E+10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1,701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Main Injector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1.31E+17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3.65E+13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2.61E+13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1.31E+12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3.582%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265,094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Main Injector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2,300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4.31E+17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1.20E+14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2.61E+13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1.31E+12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1.090%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265,094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Main Injector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1.31E+17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3.65E+13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W/m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1.82E+11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0.499%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36,960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Main Injector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2,300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4.31E+17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1.20E+14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W/m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1.82E+11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0.152%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36,960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24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Nova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1.31E+17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3.65E+13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4.87E+13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2.44E+12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6.675%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1,372,243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</a:tr>
              <a:tr h="359524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LBNE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2,300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4.31E+17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1.20E+14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4.87E+13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2.44E+12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2.030%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1,372,243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Nova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1.31E+17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3.65E+13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ppm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3.65E+08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0.001%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LBNE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2,300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4.31E+17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1.20E+14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W/m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5.21E+07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0.000%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531" marR="6531" marT="6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Notes: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531" marR="6531" marT="65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Distributed or concentrated loss limits public exposure to 1 mrem per year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31" marR="6531" marT="65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Single point loss limits berm surface normal condition dose rate to 0.05 mrem/hr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31" marR="6531" marT="65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charge limit in tunnel beam loss to 1 W/m - distributed among some number of TLMs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31" marR="6531" marT="65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Limit total beam loss to 1 part in 1E5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952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31" marR="6531" marT="65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Single point loss limits berm surface normal condition dose rate to 5 mrem/hr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 recommended</a:t>
                      </a: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1" marR="6531" marT="6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Electrometer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date, TLM testing with</a:t>
            </a:r>
          </a:p>
          <a:p>
            <a:pPr lvl="1"/>
            <a:r>
              <a:rPr lang="en-US" dirty="0" smtClean="0"/>
              <a:t>Electrometer from the chipmunk</a:t>
            </a:r>
          </a:p>
          <a:p>
            <a:pPr lvl="1"/>
            <a:r>
              <a:rPr lang="en-US" dirty="0" err="1" smtClean="0"/>
              <a:t>Keithley</a:t>
            </a:r>
            <a:r>
              <a:rPr lang="en-US" dirty="0" smtClean="0"/>
              <a:t> 6517B</a:t>
            </a:r>
          </a:p>
          <a:p>
            <a:r>
              <a:rPr lang="en-US" dirty="0" smtClean="0"/>
              <a:t>A design effort has begun to develop a new electrometer with suitable charge collection capability</a:t>
            </a:r>
          </a:p>
          <a:p>
            <a:pPr lvl="1"/>
            <a:r>
              <a:rPr lang="en-US" dirty="0" smtClean="0"/>
              <a:t>1 to 3 </a:t>
            </a:r>
            <a:r>
              <a:rPr lang="en-US" dirty="0" err="1" smtClean="0"/>
              <a:t>uC</a:t>
            </a:r>
            <a:r>
              <a:rPr lang="en-US" dirty="0" smtClean="0"/>
              <a:t>/sec should be sufficient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to TLM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review by the FNAL ES&amp;H Section will be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TLMs?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 ion chamber </a:t>
            </a:r>
          </a:p>
          <a:p>
            <a:pPr lvl="1"/>
            <a:r>
              <a:rPr lang="en-US" dirty="0" smtClean="0"/>
              <a:t>Variable length</a:t>
            </a:r>
          </a:p>
          <a:p>
            <a:pPr lvl="1"/>
            <a:r>
              <a:rPr lang="en-US" dirty="0" smtClean="0"/>
              <a:t>Gas filled volume</a:t>
            </a:r>
          </a:p>
          <a:p>
            <a:pPr lvl="1"/>
            <a:r>
              <a:rPr lang="en-US" dirty="0" smtClean="0"/>
              <a:t>Applied high voltage</a:t>
            </a:r>
          </a:p>
          <a:p>
            <a:pPr lvl="1"/>
            <a:r>
              <a:rPr lang="en-US" dirty="0" smtClean="0"/>
              <a:t>Produces charge proportional to beam loss</a:t>
            </a:r>
          </a:p>
          <a:p>
            <a:pPr lvl="1"/>
            <a:r>
              <a:rPr lang="en-US" dirty="0" smtClean="0"/>
              <a:t>Charge collected by an electrometer</a:t>
            </a:r>
          </a:p>
          <a:p>
            <a:pPr lvl="1"/>
            <a:r>
              <a:rPr lang="en-US" dirty="0" smtClean="0"/>
              <a:t>Can provide detection and measurement of beam loss over extended distances</a:t>
            </a:r>
          </a:p>
          <a:p>
            <a:r>
              <a:rPr lang="en-US" dirty="0" smtClean="0"/>
              <a:t>Also know as:</a:t>
            </a:r>
          </a:p>
          <a:p>
            <a:pPr lvl="1"/>
            <a:r>
              <a:rPr lang="en-US" dirty="0" smtClean="0"/>
              <a:t>PLIC or Panofsky long ion chamber</a:t>
            </a:r>
          </a:p>
          <a:p>
            <a:pPr lvl="1"/>
            <a:r>
              <a:rPr lang="en-US" dirty="0" smtClean="0"/>
              <a:t>LION</a:t>
            </a:r>
          </a:p>
          <a:p>
            <a:pPr lvl="1"/>
            <a:r>
              <a:rPr lang="en-US" dirty="0" smtClean="0"/>
              <a:t>Long detector</a:t>
            </a:r>
          </a:p>
          <a:p>
            <a:pPr lvl="1"/>
            <a:r>
              <a:rPr lang="en-US" dirty="0" smtClean="0"/>
              <a:t>Organ Pipe (a Fermilab variant)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for TLM use in RSS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 radiation dose rate outside of tunnel shielding</a:t>
            </a:r>
          </a:p>
          <a:p>
            <a:r>
              <a:rPr lang="en-US" dirty="0" smtClean="0"/>
              <a:t>Limit air activation</a:t>
            </a:r>
          </a:p>
          <a:p>
            <a:r>
              <a:rPr lang="en-US" dirty="0" smtClean="0"/>
              <a:t>Limit ground water activation</a:t>
            </a:r>
          </a:p>
          <a:p>
            <a:r>
              <a:rPr lang="en-US" dirty="0" smtClean="0"/>
              <a:t>Limit beam power loss on watt/meter basis</a:t>
            </a:r>
          </a:p>
          <a:p>
            <a:r>
              <a:rPr lang="en-US" dirty="0" smtClean="0"/>
              <a:t>Limit radiation losses through cable ducts and penetrations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Extra slides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3152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TLMs History at Pbar/</a:t>
            </a:r>
            <a:r>
              <a:rPr lang="en-US" sz="3200" dirty="0" err="1" smtClean="0"/>
              <a:t>Muon</a:t>
            </a:r>
            <a:r>
              <a:rPr lang="en-US" sz="3200" dirty="0" smtClean="0"/>
              <a:t> (1 of 2)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915400" cy="61722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5/4/2011 -  Director’s review for mu2e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6/16 - first TLM meeting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6/29 - first 2 TLMs installed with 6 decade rate BLM cards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7/14 - first TLM signal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7/19 – second meeting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7/19 – first BLM integration cards installed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8/18 - Chipmunk digitizer circuit installed (Blue box)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8/25 – third meeting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8/26 - Installed 16 bit VME scalar for higher counting rate from blue box (1 kHz)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9/1 - Installed third TLM of different length 103 m (338’)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9/2 - Standardized ACNET TLM responses on all electrometers to </a:t>
            </a:r>
            <a:r>
              <a:rPr lang="en-US" dirty="0" err="1" smtClean="0">
                <a:solidFill>
                  <a:srgbClr val="7030A0"/>
                </a:solidFill>
              </a:rPr>
              <a:t>nC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9/13 – changed to 32 bit VME scalar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10/6 – Tried to pressurize TLMs – 6 psig 0.1 </a:t>
            </a:r>
            <a:r>
              <a:rPr lang="en-US" dirty="0" err="1" smtClean="0">
                <a:solidFill>
                  <a:srgbClr val="7030A0"/>
                </a:solidFill>
              </a:rPr>
              <a:t>lpm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10/11 – reverted to unpressurized TLMs – 0.05 </a:t>
            </a:r>
            <a:r>
              <a:rPr lang="en-US" dirty="0" err="1" smtClean="0">
                <a:solidFill>
                  <a:srgbClr val="7030A0"/>
                </a:solidFill>
              </a:rPr>
              <a:t>lpm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10/14 - Meeting with ES&amp;H Section to get turnover for blue box construction</a:t>
            </a:r>
          </a:p>
          <a:p>
            <a:r>
              <a:rPr lang="en-US" dirty="0" smtClean="0"/>
              <a:t>10/18 – Strategy for setting trip levels becomes apparent</a:t>
            </a:r>
          </a:p>
          <a:p>
            <a:r>
              <a:rPr lang="en-US" dirty="0" smtClean="0"/>
              <a:t>10/26 – installed 1’ TLM at A2B7</a:t>
            </a:r>
          </a:p>
          <a:p>
            <a:r>
              <a:rPr lang="en-US" dirty="0" smtClean="0"/>
              <a:t>10/31 – begin plateau measurements – suggested by ES&amp;H section</a:t>
            </a:r>
          </a:p>
          <a:p>
            <a:r>
              <a:rPr lang="en-US" dirty="0" smtClean="0"/>
              <a:t>10/31 – Established remote operation of TLM HV supply</a:t>
            </a:r>
          </a:p>
          <a:p>
            <a:r>
              <a:rPr lang="en-US" dirty="0" smtClean="0"/>
              <a:t>11/18 – sequencer driven data collection for plateaus established</a:t>
            </a:r>
          </a:p>
          <a:p>
            <a:r>
              <a:rPr lang="en-US" dirty="0" smtClean="0"/>
              <a:t>11-21 – low and medium intensity plateaus completed</a:t>
            </a:r>
          </a:p>
          <a:p>
            <a:r>
              <a:rPr lang="en-US" dirty="0" smtClean="0"/>
              <a:t>11/23 – TOR910 rescaled for high intensity</a:t>
            </a:r>
          </a:p>
          <a:p>
            <a:r>
              <a:rPr lang="en-US" dirty="0" smtClean="0"/>
              <a:t>12/8 – Marv provides 6517B electrometer for high intensity plateaus – suggested by ES&amp;H section</a:t>
            </a:r>
          </a:p>
          <a:p>
            <a:r>
              <a:rPr lang="en-US" dirty="0" smtClean="0"/>
              <a:t>12/8 – ES&amp;H Section requests charge collection time measurement (TLMS on scope terminated in to 50 </a:t>
            </a:r>
            <a:r>
              <a:rPr lang="el-GR" dirty="0" smtClean="0"/>
              <a:t>Ω</a:t>
            </a:r>
            <a:r>
              <a:rPr lang="en-US" dirty="0" smtClean="0"/>
              <a:t>)</a:t>
            </a:r>
          </a:p>
          <a:p>
            <a:r>
              <a:rPr lang="en-US" dirty="0" smtClean="0"/>
              <a:t>12/15 – 4</a:t>
            </a:r>
            <a:r>
              <a:rPr lang="en-US" baseline="30000" dirty="0" smtClean="0"/>
              <a:t>th</a:t>
            </a:r>
            <a:r>
              <a:rPr lang="en-US" dirty="0" smtClean="0"/>
              <a:t> meeting</a:t>
            </a:r>
          </a:p>
          <a:p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3152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TLMs History at Pbar/</a:t>
            </a:r>
            <a:r>
              <a:rPr lang="en-US" sz="3200" dirty="0" err="1" smtClean="0"/>
              <a:t>Muon</a:t>
            </a:r>
            <a:r>
              <a:rPr lang="en-US" sz="3200" dirty="0" smtClean="0"/>
              <a:t> (2 of 2)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915400" cy="6172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12/15 –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meeting</a:t>
            </a:r>
          </a:p>
          <a:p>
            <a:r>
              <a:rPr lang="en-US" sz="2400" dirty="0" smtClean="0"/>
              <a:t>12/21 – Started data collection for high intensity plateaus with 6517B</a:t>
            </a:r>
          </a:p>
          <a:p>
            <a:r>
              <a:rPr lang="en-US" sz="2400" dirty="0" smtClean="0"/>
              <a:t>1/3/12 – nonlinear response of TLMs at high intensity becomes a concern</a:t>
            </a:r>
          </a:p>
          <a:p>
            <a:r>
              <a:rPr lang="en-US" sz="2400" dirty="0" smtClean="0"/>
              <a:t>1/5/12 – observed HV sag for high intensity pulses</a:t>
            </a:r>
          </a:p>
          <a:p>
            <a:r>
              <a:rPr lang="en-US" sz="2400" dirty="0" smtClean="0"/>
              <a:t>1/5- measured TLM response with scope terminated into 50 ohms</a:t>
            </a:r>
          </a:p>
          <a:p>
            <a:r>
              <a:rPr lang="en-US" sz="2400" dirty="0" smtClean="0"/>
              <a:t>1/6- added in line capacitance to HV supply to reduce HV sag</a:t>
            </a:r>
          </a:p>
          <a:p>
            <a:r>
              <a:rPr lang="en-US" sz="2400" dirty="0" smtClean="0"/>
              <a:t>1/9- Started making measurements with 6517B in voltage mode using capacitor voltage divider circuit</a:t>
            </a:r>
          </a:p>
          <a:p>
            <a:r>
              <a:rPr lang="en-US" sz="2400" dirty="0" smtClean="0"/>
              <a:t>2/1 – Finished draft of TLM dynamic range requirements document</a:t>
            </a:r>
          </a:p>
          <a:p>
            <a:r>
              <a:rPr lang="en-US" sz="2400" dirty="0" smtClean="0"/>
              <a:t>2/10 –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meeting</a:t>
            </a:r>
          </a:p>
          <a:p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76300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76300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76300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3810000"/>
            <a:ext cx="160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3.1E10 protons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3810000"/>
            <a:ext cx="172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3.35E12 protons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5410200"/>
            <a:ext cx="311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Scope terminated into 1 </a:t>
            </a:r>
            <a:r>
              <a:rPr lang="en-US" dirty="0" err="1" smtClean="0"/>
              <a:t>Mohm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76300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62600" y="4876800"/>
            <a:ext cx="3162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Added in line capacitance to HV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26924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81000"/>
            <a:ext cx="2712720" cy="203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048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95600" y="2514600"/>
            <a:ext cx="298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inline HV capacitance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276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76600"/>
            <a:ext cx="26924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276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0" y="5638800"/>
            <a:ext cx="266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inline HV capacitance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5195" y="4192411"/>
            <a:ext cx="3568805" cy="266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228600"/>
            <a:ext cx="268047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125 foot TLM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914400" y="874931"/>
            <a:ext cx="1264039" cy="133486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038600" y="228600"/>
            <a:ext cx="278307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250 </a:t>
            </a:r>
            <a:r>
              <a:rPr lang="en-US" sz="3600" dirty="0" smtClean="0">
                <a:solidFill>
                  <a:srgbClr val="FF0000"/>
                </a:solidFill>
              </a:rPr>
              <a:t>foot TLM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2667001" y="874931"/>
            <a:ext cx="2763134" cy="266973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2900"/>
            <a:ext cx="80010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90600" y="5943600"/>
            <a:ext cx="627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Three traces: 1- background, 2 – without HV cap, 3 – with HV cap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3733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1828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990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 flipV="1">
            <a:off x="2590800" y="2667000"/>
            <a:ext cx="533400" cy="1251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1"/>
          </p:cNvCxnSpPr>
          <p:nvPr/>
        </p:nvCxnSpPr>
        <p:spPr>
          <a:xfrm flipH="1">
            <a:off x="2743200" y="1175266"/>
            <a:ext cx="685800" cy="3487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</p:cNvCxnSpPr>
          <p:nvPr/>
        </p:nvCxnSpPr>
        <p:spPr>
          <a:xfrm flipV="1">
            <a:off x="1749486" y="1905000"/>
            <a:ext cx="765114" cy="108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Compared Scope measurement with 6517B for similar beam loss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With TLM HV at 100 volts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Scope with no HV filter – 155 </a:t>
            </a:r>
            <a:r>
              <a:rPr lang="en-US" dirty="0" err="1" smtClean="0">
                <a:solidFill>
                  <a:srgbClr val="FF0000"/>
                </a:solidFill>
              </a:rPr>
              <a:t>nC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Scope with HV filter – 145 </a:t>
            </a:r>
            <a:r>
              <a:rPr lang="en-US" dirty="0" err="1" smtClean="0">
                <a:solidFill>
                  <a:srgbClr val="FF0000"/>
                </a:solidFill>
              </a:rPr>
              <a:t>nC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With 6517B – 660 </a:t>
            </a:r>
            <a:r>
              <a:rPr lang="en-US" dirty="0" err="1" smtClean="0">
                <a:solidFill>
                  <a:srgbClr val="FF0000"/>
                </a:solidFill>
              </a:rPr>
              <a:t>nC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Scope technique didn’t work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Continued high intensity plateau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capacitor voltage divider and 6517B in voltage mode</a:t>
            </a:r>
          </a:p>
          <a:p>
            <a:r>
              <a:rPr lang="en-US" dirty="0" smtClean="0"/>
              <a:t>Results are similar to direct charge measurements with 6517B</a:t>
            </a:r>
          </a:p>
          <a:p>
            <a:r>
              <a:rPr lang="en-US" dirty="0" smtClean="0"/>
              <a:t>Did a few additional points at higher voltages, up to 2000 volts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76300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0"/>
            <a:ext cx="8524875" cy="668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TLM use at the intensity Frontier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Clearly, beam intensity could be high enough to saturate TLMs</a:t>
            </a:r>
          </a:p>
          <a:p>
            <a:r>
              <a:rPr lang="en-US" dirty="0" smtClean="0"/>
              <a:t>All measurements to date at 8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Response of TLM at 120 </a:t>
            </a:r>
            <a:r>
              <a:rPr lang="en-US" dirty="0" err="1" smtClean="0"/>
              <a:t>GeV</a:t>
            </a:r>
            <a:r>
              <a:rPr lang="en-US" dirty="0" smtClean="0"/>
              <a:t> expected to be: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6400" y="4419600"/>
            <a:ext cx="519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</a:t>
            </a:r>
            <a:r>
              <a:rPr lang="en-US" baseline="-25000" dirty="0" smtClean="0"/>
              <a:t>120</a:t>
            </a:r>
            <a:r>
              <a:rPr lang="en-US" dirty="0" smtClean="0"/>
              <a:t>/E</a:t>
            </a:r>
            <a:r>
              <a:rPr lang="en-US" baseline="-25000" dirty="0" smtClean="0"/>
              <a:t>8</a:t>
            </a:r>
            <a:r>
              <a:rPr lang="en-US" dirty="0" smtClean="0"/>
              <a:t>)</a:t>
            </a:r>
            <a:r>
              <a:rPr lang="en-US" baseline="30000" dirty="0" smtClean="0"/>
              <a:t>0.8 </a:t>
            </a:r>
            <a:r>
              <a:rPr lang="en-US" dirty="0" smtClean="0"/>
              <a:t>X 3.2nC/E10 protons = 28nC/E10 protons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key question</a:t>
            </a:r>
          </a:p>
          <a:p>
            <a:r>
              <a:rPr lang="en-US" dirty="0" smtClean="0"/>
              <a:t>Draft document has been written</a:t>
            </a:r>
          </a:p>
          <a:p>
            <a:r>
              <a:rPr lang="en-US" dirty="0" smtClean="0"/>
              <a:t>Tentatively, 1 </a:t>
            </a:r>
            <a:r>
              <a:rPr lang="en-US" dirty="0" err="1" smtClean="0"/>
              <a:t>uC</a:t>
            </a:r>
            <a:r>
              <a:rPr lang="en-US" dirty="0" smtClean="0"/>
              <a:t>/beam pulse looks like a reasonable target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High intensity plateaus for 250’ and 125’ TLMs</a:t>
            </a:r>
          </a:p>
          <a:p>
            <a:pPr lvl="1"/>
            <a:r>
              <a:rPr lang="en-US" dirty="0" smtClean="0"/>
              <a:t>With the beam loss at A2B7</a:t>
            </a:r>
          </a:p>
          <a:p>
            <a:pPr lvl="1"/>
            <a:r>
              <a:rPr lang="en-US" dirty="0" smtClean="0"/>
              <a:t>Compare with 338’ high intensity response</a:t>
            </a:r>
          </a:p>
          <a:p>
            <a:pPr lvl="1"/>
            <a:r>
              <a:rPr lang="en-US" dirty="0" smtClean="0"/>
              <a:t>Fewer points required</a:t>
            </a:r>
          </a:p>
          <a:p>
            <a:pPr lvl="1"/>
            <a:r>
              <a:rPr lang="en-US" dirty="0" smtClean="0"/>
              <a:t>Requires moving 125’ downstream about 50 feet</a:t>
            </a:r>
          </a:p>
          <a:p>
            <a:r>
              <a:rPr lang="en-US" dirty="0" smtClean="0"/>
              <a:t>Continue discussion with ES&amp;H regarding dynamic range requirements</a:t>
            </a:r>
          </a:p>
          <a:p>
            <a:r>
              <a:rPr lang="en-US" dirty="0" smtClean="0"/>
              <a:t>Check a long detector response uniformly irradiated</a:t>
            </a:r>
          </a:p>
          <a:p>
            <a:pPr lvl="1"/>
            <a:r>
              <a:rPr lang="en-US" dirty="0" smtClean="0"/>
              <a:t>E.g., coil up 125’ at A2B7</a:t>
            </a:r>
          </a:p>
          <a:p>
            <a:pPr lvl="1"/>
            <a:r>
              <a:rPr lang="en-US" dirty="0" smtClean="0"/>
              <a:t>Or find a </a:t>
            </a:r>
            <a:r>
              <a:rPr lang="en-US" smtClean="0"/>
              <a:t>short (10’) piece </a:t>
            </a:r>
            <a:r>
              <a:rPr lang="en-US" dirty="0" smtClean="0"/>
              <a:t>from RF dept.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26" name="Picture 2" descr="C:\Documents and Settings\leveling\Desktop\all TLMs on ela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63000" cy="6391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33800" y="4191000"/>
            <a:ext cx="4372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Saw this in September while</a:t>
            </a:r>
          </a:p>
          <a:p>
            <a:pPr algn="ctr"/>
            <a:r>
              <a:rPr lang="en-US" dirty="0" smtClean="0"/>
              <a:t>comparing blue box response to BLM chassis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TLMs being considered?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At Fermilab, we have left behind the energy frontier</a:t>
            </a:r>
          </a:p>
          <a:p>
            <a:pPr lvl="1"/>
            <a:r>
              <a:rPr lang="en-US" dirty="0" err="1" smtClean="0"/>
              <a:t>Tevatron</a:t>
            </a:r>
            <a:r>
              <a:rPr lang="en-US" dirty="0" smtClean="0"/>
              <a:t> is superseded by LHC</a:t>
            </a:r>
          </a:p>
          <a:p>
            <a:r>
              <a:rPr lang="en-US" dirty="0" smtClean="0"/>
              <a:t>Entering the intensity frontier</a:t>
            </a:r>
          </a:p>
          <a:p>
            <a:pPr lvl="1"/>
            <a:r>
              <a:rPr lang="en-US" dirty="0" smtClean="0"/>
              <a:t>Very high intensity beams</a:t>
            </a:r>
          </a:p>
          <a:p>
            <a:pPr lvl="2"/>
            <a:r>
              <a:rPr lang="en-US" dirty="0" smtClean="0"/>
              <a:t>E.g., 700 to 2,300 KW at 120 </a:t>
            </a:r>
            <a:r>
              <a:rPr lang="en-US" dirty="0" err="1" smtClean="0"/>
              <a:t>GeV</a:t>
            </a:r>
            <a:r>
              <a:rPr lang="en-US" dirty="0" smtClean="0"/>
              <a:t> in the Main Injector</a:t>
            </a:r>
          </a:p>
          <a:p>
            <a:r>
              <a:rPr lang="en-US" dirty="0" smtClean="0"/>
              <a:t>Business as usual suggests:</a:t>
            </a:r>
          </a:p>
          <a:p>
            <a:pPr lvl="1"/>
            <a:r>
              <a:rPr lang="en-US" dirty="0" smtClean="0"/>
              <a:t> Thicker radiation shielding is required</a:t>
            </a:r>
          </a:p>
          <a:p>
            <a:pPr lvl="1"/>
            <a:r>
              <a:rPr lang="en-US" dirty="0" smtClean="0"/>
              <a:t>Increased use of interlocked radiation detectors</a:t>
            </a:r>
          </a:p>
          <a:p>
            <a:pPr lvl="1"/>
            <a:r>
              <a:rPr lang="en-US" dirty="0" smtClean="0"/>
              <a:t>Collimation systems</a:t>
            </a:r>
          </a:p>
          <a:p>
            <a:pPr lvl="2"/>
            <a:r>
              <a:rPr lang="en-US" dirty="0" smtClean="0"/>
              <a:t>very useful but do not qualify as radiation safety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050" name="Picture 2" descr="C:\Documents and Settings\leveling\Desktop\TLMs on scop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153400" cy="6115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315200" y="1524000"/>
            <a:ext cx="1176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Ch1 – 125’</a:t>
            </a:r>
          </a:p>
          <a:p>
            <a:r>
              <a:rPr lang="en-US" dirty="0" smtClean="0"/>
              <a:t>Ch2 – 250’</a:t>
            </a:r>
          </a:p>
          <a:p>
            <a:r>
              <a:rPr lang="en-US" dirty="0" smtClean="0"/>
              <a:t>Ch4 – 338’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074" name="Picture 2" descr="C:\Documents and Settings\leveling\Desktop\various loss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99" y="233362"/>
            <a:ext cx="4172547" cy="3043238"/>
          </a:xfrm>
          <a:prstGeom prst="rect">
            <a:avLst/>
          </a:prstGeom>
          <a:noFill/>
        </p:spPr>
      </p:pic>
      <p:pic>
        <p:nvPicPr>
          <p:cNvPr id="3075" name="Picture 3" descr="C:\Documents and Settings\leveling\Desktop\chipmunk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8000"/>
            <a:ext cx="4590452" cy="33480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29200" y="1066800"/>
            <a:ext cx="3095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TLM response varies</a:t>
            </a:r>
          </a:p>
          <a:p>
            <a:pPr algn="ctr"/>
            <a:r>
              <a:rPr lang="en-US" dirty="0" smtClean="0"/>
              <a:t>with different loss mechanisms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991" y="4648200"/>
            <a:ext cx="3604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Use the most conservative condition</a:t>
            </a:r>
          </a:p>
          <a:p>
            <a:pPr algn="ctr"/>
            <a:r>
              <a:rPr lang="en-US" dirty="0" smtClean="0"/>
              <a:t>to establish safety system trip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3" name="Picture 2" descr="C:\Documents and Settings\leveling\Desktop\various loss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496301" cy="6196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098" name="Picture 2" descr="C:\Documents and Settings\leveling\Desktop\250 and 33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496300" cy="6196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122" name="Picture 2" descr="C:\Documents and Settings\leveling\Desktop\a2b7 chi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572500" cy="6252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146" name="Picture 2" descr="C:\Documents and Settings\leveling\Desktop\338 higher intensit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77275" cy="593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170" name="Picture 2" descr="C:\Documents and Settings\leveling\Desktop\1 foot platea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420100" cy="6141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194" name="Picture 2" descr="C:\Documents and Settings\leveling\Desktop\toroid ca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233363"/>
            <a:ext cx="8496300" cy="6196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9219" name="Picture 3" descr="C:\Documents and Settings\leveling\Desktop\338 platea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1"/>
            <a:ext cx="8534400" cy="62245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33800" y="3962400"/>
            <a:ext cx="239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4E11 protons into A2B7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leveling\Desktop\338 low intensity platea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267700" cy="60300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38600" y="3505200"/>
            <a:ext cx="239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8E10 protons into A2B7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Passive Shielding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Passive radiation shielding requirements are:</a:t>
            </a:r>
          </a:p>
          <a:p>
            <a:pPr lvl="1"/>
            <a:r>
              <a:rPr lang="en-US" dirty="0" smtClean="0"/>
              <a:t>Difficult to meet</a:t>
            </a:r>
          </a:p>
          <a:p>
            <a:pPr lvl="2"/>
            <a:r>
              <a:rPr lang="en-US" dirty="0" smtClean="0"/>
              <a:t>Existing structures cannot </a:t>
            </a:r>
            <a:r>
              <a:rPr lang="en-US" dirty="0" smtClean="0"/>
              <a:t>support </a:t>
            </a:r>
            <a:r>
              <a:rPr lang="en-US" dirty="0" smtClean="0"/>
              <a:t>addition earth burden</a:t>
            </a:r>
          </a:p>
          <a:p>
            <a:pPr lvl="1"/>
            <a:r>
              <a:rPr lang="en-US" dirty="0" smtClean="0"/>
              <a:t>Expensive</a:t>
            </a:r>
          </a:p>
          <a:p>
            <a:pPr lvl="2"/>
            <a:r>
              <a:rPr lang="en-US" dirty="0" smtClean="0"/>
              <a:t>Both in time and in $$$</a:t>
            </a:r>
          </a:p>
          <a:p>
            <a:pPr lvl="1"/>
            <a:r>
              <a:rPr lang="en-US" dirty="0" smtClean="0"/>
              <a:t>Impractical</a:t>
            </a:r>
          </a:p>
          <a:p>
            <a:pPr lvl="2"/>
            <a:r>
              <a:rPr lang="en-US" dirty="0" smtClean="0"/>
              <a:t>Implies very high beam power losses are sustainable</a:t>
            </a:r>
          </a:p>
          <a:p>
            <a:pPr lvl="2"/>
            <a:r>
              <a:rPr lang="en-US" dirty="0" smtClean="0"/>
              <a:t>Accelerator equipment can be easily destroyed by prolonged high beam power loss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1266" name="Picture 2" descr="C:\Documents and Settings\leveling\Desktop\250 8 bunch platea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420100" cy="6141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2290" name="Picture 2" descr="C:\Documents and Settings\leveling\Desktop\250 80 bunch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496300" cy="6196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3314" name="Picture 2" descr="C:\Documents and Settings\leveling\Desktop\6517B and bluebox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3363"/>
            <a:ext cx="8496300" cy="6196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Finish charge collection time measurement</a:t>
            </a:r>
          </a:p>
          <a:p>
            <a:pPr lvl="1"/>
            <a:r>
              <a:rPr lang="en-US" dirty="0" smtClean="0"/>
              <a:t>Probably requires max intensity to get a signal</a:t>
            </a:r>
          </a:p>
          <a:p>
            <a:r>
              <a:rPr lang="en-US" dirty="0" smtClean="0"/>
              <a:t>Do high intensity plateaus for 250’ and 338’ TLMs</a:t>
            </a:r>
          </a:p>
          <a:p>
            <a:pPr lvl="1"/>
            <a:r>
              <a:rPr lang="en-US" dirty="0" smtClean="0"/>
              <a:t>Use 6517B for one and blue box for the other</a:t>
            </a:r>
          </a:p>
          <a:p>
            <a:pPr lvl="1"/>
            <a:r>
              <a:rPr lang="en-US" dirty="0" smtClean="0"/>
              <a:t>Then switch</a:t>
            </a:r>
          </a:p>
          <a:p>
            <a:pPr lvl="1"/>
            <a:r>
              <a:rPr lang="en-US" dirty="0" smtClean="0"/>
              <a:t>Look for roll off in blue box response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TLM electronics development resources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EE?</a:t>
            </a:r>
          </a:p>
          <a:p>
            <a:pPr lvl="1"/>
            <a:r>
              <a:rPr lang="en-US" dirty="0" smtClean="0"/>
              <a:t>ES&amp;H?</a:t>
            </a:r>
          </a:p>
          <a:p>
            <a:r>
              <a:rPr lang="en-US" dirty="0" smtClean="0"/>
              <a:t>M&amp;S</a:t>
            </a:r>
          </a:p>
          <a:p>
            <a:pPr lvl="1"/>
            <a:r>
              <a:rPr lang="en-US" dirty="0" smtClean="0"/>
              <a:t>Probably need a budget for this</a:t>
            </a:r>
          </a:p>
          <a:p>
            <a:pPr lvl="2"/>
            <a:r>
              <a:rPr lang="en-US" dirty="0" smtClean="0"/>
              <a:t>First, need an estimate?</a:t>
            </a:r>
          </a:p>
          <a:p>
            <a:pPr lvl="2"/>
            <a:r>
              <a:rPr lang="en-US" dirty="0" smtClean="0"/>
              <a:t>Funded by users?</a:t>
            </a:r>
          </a:p>
          <a:p>
            <a:pPr lvl="3"/>
            <a:r>
              <a:rPr lang="en-US" dirty="0" smtClean="0"/>
              <a:t>ES&amp;H</a:t>
            </a:r>
          </a:p>
          <a:p>
            <a:pPr lvl="3"/>
            <a:r>
              <a:rPr lang="en-US" dirty="0" smtClean="0"/>
              <a:t>Mu2e</a:t>
            </a:r>
          </a:p>
          <a:p>
            <a:pPr lvl="3"/>
            <a:r>
              <a:rPr lang="en-US" dirty="0" smtClean="0"/>
              <a:t>Pixie</a:t>
            </a:r>
          </a:p>
          <a:p>
            <a:pPr lvl="3"/>
            <a:r>
              <a:rPr lang="en-US" dirty="0" smtClean="0"/>
              <a:t>Others</a:t>
            </a:r>
          </a:p>
          <a:p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ES&amp;H files</a:t>
            </a:r>
          </a:p>
          <a:p>
            <a:r>
              <a:rPr lang="en-US" dirty="0" smtClean="0"/>
              <a:t>Labor</a:t>
            </a:r>
          </a:p>
          <a:p>
            <a:pPr lvl="1"/>
            <a:r>
              <a:rPr lang="en-US" dirty="0" smtClean="0"/>
              <a:t>Marv</a:t>
            </a:r>
          </a:p>
          <a:p>
            <a:pPr lvl="1"/>
            <a:r>
              <a:rPr lang="en-US" dirty="0" smtClean="0"/>
              <a:t>Others?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the last meeting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1"/>
            <a:ext cx="540705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19800" y="1752600"/>
            <a:ext cx="29795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BLM chassis contains:</a:t>
            </a:r>
          </a:p>
          <a:p>
            <a:r>
              <a:rPr lang="en-US" dirty="0" smtClean="0"/>
              <a:t>6 decade log rate cards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0.014 RADS</a:t>
            </a:r>
          </a:p>
          <a:p>
            <a:r>
              <a:rPr lang="en-US" dirty="0" smtClean="0"/>
              <a:t>0.14 RADS</a:t>
            </a:r>
          </a:p>
          <a:p>
            <a:r>
              <a:rPr lang="en-US" dirty="0" smtClean="0"/>
              <a:t>1.4 RADS</a:t>
            </a:r>
          </a:p>
          <a:p>
            <a:r>
              <a:rPr lang="en-US" dirty="0" smtClean="0"/>
              <a:t>14 RADS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pictures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48400" y="2819400"/>
            <a:ext cx="188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125 foot response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3505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response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4724400"/>
            <a:ext cx="2834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Booster bunches</a:t>
            </a:r>
          </a:p>
          <a:p>
            <a:r>
              <a:rPr lang="en-US" dirty="0" smtClean="0"/>
              <a:t>Partial scraping loss on </a:t>
            </a:r>
            <a:r>
              <a:rPr lang="en-US" dirty="0" err="1" smtClean="0"/>
              <a:t>elam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0.14 RAD cards saturate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419600" cy="366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450" y="1447800"/>
            <a:ext cx="4399550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55626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Partial scraping loss on ELAM</a:t>
            </a:r>
          </a:p>
          <a:p>
            <a:r>
              <a:rPr lang="en-US" dirty="0" smtClean="0"/>
              <a:t>50 Booster bunches </a:t>
            </a:r>
          </a:p>
          <a:p>
            <a:r>
              <a:rPr lang="en-US" dirty="0" smtClean="0"/>
              <a:t>D:HT906A + 10A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Repeated 2000 Pbar SA measurement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620549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5791200"/>
            <a:ext cx="7396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Counts per </a:t>
            </a:r>
            <a:r>
              <a:rPr lang="en-US" dirty="0" err="1" smtClean="0"/>
              <a:t>mA</a:t>
            </a:r>
            <a:r>
              <a:rPr lang="en-US" dirty="0" smtClean="0"/>
              <a:t> lost</a:t>
            </a:r>
          </a:p>
          <a:p>
            <a:r>
              <a:rPr lang="en-US" dirty="0" smtClean="0"/>
              <a:t>Expected these  curves to be consistent</a:t>
            </a:r>
          </a:p>
          <a:p>
            <a:r>
              <a:rPr lang="en-US" dirty="0" smtClean="0"/>
              <a:t>Demonstrates that scraping loss is unreliable technique to establish response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resets do not clear BLM cards in all cases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4267200" cy="35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0200"/>
            <a:ext cx="4258062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Issues with interlocked radiation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Individual units:</a:t>
            </a:r>
          </a:p>
          <a:p>
            <a:pPr lvl="1"/>
            <a:r>
              <a:rPr lang="en-US" dirty="0" smtClean="0"/>
              <a:t>are expensive ~$10K per installation</a:t>
            </a:r>
          </a:p>
          <a:p>
            <a:pPr lvl="1"/>
            <a:r>
              <a:rPr lang="en-US" dirty="0" smtClean="0"/>
              <a:t>cover very limited regions</a:t>
            </a:r>
          </a:p>
          <a:p>
            <a:pPr lvl="2"/>
            <a:r>
              <a:rPr lang="en-US" dirty="0" smtClean="0"/>
              <a:t>many individual detectors required</a:t>
            </a:r>
          </a:p>
          <a:p>
            <a:pPr lvl="1"/>
            <a:r>
              <a:rPr lang="en-US" dirty="0" smtClean="0"/>
              <a:t>require periodic maintenance and calibration (overhead)</a:t>
            </a:r>
          </a:p>
          <a:p>
            <a:pPr lvl="1"/>
            <a:r>
              <a:rPr lang="en-US" dirty="0" smtClean="0"/>
              <a:t>in some cases are not sensitive enough</a:t>
            </a:r>
          </a:p>
          <a:p>
            <a:pPr lvl="2"/>
            <a:r>
              <a:rPr lang="en-US" dirty="0" smtClean="0"/>
              <a:t>e.g., ground water activation</a:t>
            </a:r>
          </a:p>
          <a:p>
            <a:pPr lvl="1"/>
            <a:r>
              <a:rPr lang="en-US" dirty="0" smtClean="0"/>
              <a:t>could permit excessive beam loss harmful to equipment or,</a:t>
            </a:r>
          </a:p>
          <a:p>
            <a:pPr lvl="1"/>
            <a:r>
              <a:rPr lang="en-US" dirty="0" smtClean="0"/>
              <a:t>could cause delays in maintenance activities due to excessive residual radiation dose rate in beam enclosures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867400" y="914400"/>
            <a:ext cx="2949129" cy="220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Clear on 00 event and 93 event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55121" cy="369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4970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5638800"/>
            <a:ext cx="603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Used reset at beginning of transfer timeline to clear integrator</a:t>
            </a:r>
          </a:p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TLMs samples on 93 reverse proton </a:t>
            </a:r>
            <a:r>
              <a:rPr lang="en-US" dirty="0" err="1" smtClean="0"/>
              <a:t>tuneup</a:t>
            </a:r>
            <a:r>
              <a:rPr lang="en-US" dirty="0" smtClean="0"/>
              <a:t> event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54511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43600" y="19812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Transfers over 24 h period</a:t>
            </a:r>
          </a:p>
          <a:p>
            <a:endParaRPr lang="en-US" dirty="0" smtClean="0"/>
          </a:p>
          <a:p>
            <a:r>
              <a:rPr lang="en-US" dirty="0" smtClean="0"/>
              <a:t>TLM response coincident with chipmunk response outside of shielding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negative currents occur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178602"/>
            <a:ext cx="6840380" cy="56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2133600"/>
            <a:ext cx="1739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e.g. when</a:t>
            </a:r>
          </a:p>
          <a:p>
            <a:pPr algn="ctr"/>
            <a:r>
              <a:rPr lang="en-US" dirty="0" smtClean="0"/>
              <a:t>beam goes away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73380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Chipmunks have Cs-137 source to drive current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minutes of operation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781800" cy="563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Script has been written to ramp </a:t>
            </a:r>
            <a:r>
              <a:rPr lang="en-US" dirty="0" err="1" smtClean="0"/>
              <a:t>elam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simplifies beam loss studies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6096000" cy="506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2819400"/>
            <a:ext cx="151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Script by DVM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TLM response correlated with beam power on target by timeline variation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199" y="1447800"/>
            <a:ext cx="614904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TLM response correlated with </a:t>
            </a:r>
            <a:r>
              <a:rPr lang="en-US" dirty="0" err="1" smtClean="0"/>
              <a:t>stacktail</a:t>
            </a:r>
            <a:r>
              <a:rPr lang="en-US" dirty="0" smtClean="0"/>
              <a:t> performance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642437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698107" y="2667000"/>
            <a:ext cx="21410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TLM response to very subtle effects</a:t>
            </a:r>
          </a:p>
          <a:p>
            <a:endParaRPr lang="en-US" dirty="0" smtClean="0"/>
          </a:p>
          <a:p>
            <a:r>
              <a:rPr lang="en-US" dirty="0" smtClean="0"/>
              <a:t>Suggests good </a:t>
            </a:r>
            <a:r>
              <a:rPr lang="en-US" dirty="0" err="1" smtClean="0"/>
              <a:t>sensitvity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series of measurements have been variable beam loss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4343400" cy="360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31351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19400" y="54864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 Booster buckets - 15.7E10 protons</a:t>
            </a:r>
          </a:p>
          <a:p>
            <a:endParaRPr lang="en-US" dirty="0" smtClean="0"/>
          </a:p>
          <a:p>
            <a:r>
              <a:rPr lang="en-US" dirty="0" smtClean="0"/>
              <a:t>Others in 5 bucket increments from 5 to 50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Recorded response of 5 chipmunks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41785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Chipmunk response is linear with number of protons lost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731338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543800" y="2743200"/>
            <a:ext cx="1350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 expected</a:t>
            </a:r>
          </a:p>
          <a:p>
            <a:pPr algn="ctr"/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TLM advantage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few dozen TLMs could potentially replace a few hundred Chipmunks</a:t>
            </a:r>
          </a:p>
          <a:p>
            <a:r>
              <a:rPr lang="en-US" dirty="0" smtClean="0"/>
              <a:t>Cost of TLM cable is ~ $10/foot</a:t>
            </a:r>
          </a:p>
          <a:p>
            <a:r>
              <a:rPr lang="en-US" dirty="0" smtClean="0"/>
              <a:t>Cost of electrometer</a:t>
            </a:r>
          </a:p>
          <a:p>
            <a:pPr lvl="1"/>
            <a:r>
              <a:rPr lang="en-US" dirty="0" smtClean="0"/>
              <a:t>Less than cost of new Chipmunk</a:t>
            </a:r>
          </a:p>
          <a:p>
            <a:pPr lvl="1"/>
            <a:r>
              <a:rPr lang="en-US" dirty="0" smtClean="0"/>
              <a:t>Overhead for electrometer calibration similar to Chipmunk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TLMs also have linear response!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710442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83005" y="2286000"/>
            <a:ext cx="176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required result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4724400"/>
            <a:ext cx="1981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NOTE!</a:t>
            </a:r>
          </a:p>
          <a:p>
            <a:pPr algn="ctr"/>
            <a:r>
              <a:rPr lang="en-US" dirty="0" smtClean="0"/>
              <a:t>125 foot response exceeds 250 foot response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6324600"/>
            <a:ext cx="395185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250’ TLM response = 70%*125’response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TLM response as a function of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another TLM installed to determine this!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During stacking operations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651615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13716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250’ cable response exceeds 125’ response during normal stacking operations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4200" y="5105400"/>
            <a:ext cx="19812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reverse proton cycle mixed in with stacking cycles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3124200"/>
            <a:ext cx="22860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Could be losses in the second half of 250’ TLM not seen by 125’ TLM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Tried reversing HV and signal roles of the TLM cable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596549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48400" y="2057400"/>
            <a:ext cx="2413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Huge apparent increase in sensitivity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4419600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Perhaps should be repeated – ensure conductors are grounded before turning on HV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Blue box is in service connected to 125’ TLM</a:t>
            </a:r>
            <a:endParaRPr lang="en-US" dirty="0"/>
          </a:p>
        </p:txBody>
      </p:sp>
      <p:pic>
        <p:nvPicPr>
          <p:cNvPr id="4" name="Content Placeholder 3" descr="IMG_0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2223" y="1600200"/>
            <a:ext cx="6059554" cy="4525963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Blue box is in service connected to 125’ TLM</a:t>
            </a:r>
            <a:endParaRPr lang="en-US" dirty="0"/>
          </a:p>
        </p:txBody>
      </p:sp>
      <p:pic>
        <p:nvPicPr>
          <p:cNvPr id="4" name="Content Placeholder 3" descr="IMG_0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2223" y="1600200"/>
            <a:ext cx="6059554" cy="4525963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Blue box is in service connected to 125’ TLM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624082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flipH="1">
            <a:off x="6781800" y="2438400"/>
            <a:ext cx="1783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</a:t>
            </a:r>
            <a:r>
              <a:rPr lang="en-US" dirty="0" err="1" smtClean="0"/>
              <a:t>pC</a:t>
            </a:r>
            <a:r>
              <a:rPr lang="en-US" dirty="0" smtClean="0"/>
              <a:t>/count</a:t>
            </a:r>
          </a:p>
          <a:p>
            <a:endParaRPr lang="en-US" dirty="0"/>
          </a:p>
          <a:p>
            <a:r>
              <a:rPr lang="en-US" dirty="0" smtClean="0"/>
              <a:t>Follows BLM card response on 250’ TLM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</a:t>
            </a:r>
            <a:r>
              <a:rPr lang="en-US" sz="2400" dirty="0" smtClean="0"/>
              <a:t>(1 of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Install VME scalar for higher counting rate from blue box (1 kHz)</a:t>
            </a:r>
          </a:p>
          <a:p>
            <a:pPr lvl="1"/>
            <a:r>
              <a:rPr lang="en-US" dirty="0" smtClean="0"/>
              <a:t>MUX good for 70 Hz</a:t>
            </a:r>
          </a:p>
          <a:p>
            <a:pPr lvl="1"/>
            <a:r>
              <a:rPr lang="en-US" dirty="0" smtClean="0"/>
              <a:t>VME scalar good for 15 kHz</a:t>
            </a:r>
          </a:p>
          <a:p>
            <a:r>
              <a:rPr lang="en-US" dirty="0" smtClean="0"/>
              <a:t>Repeat series of measurements with blue box and BLM chassis two ways</a:t>
            </a:r>
          </a:p>
          <a:p>
            <a:pPr lvl="1"/>
            <a:r>
              <a:rPr lang="en-US" dirty="0" smtClean="0"/>
              <a:t>Blue box/125’ &amp; BLM chassis/250’</a:t>
            </a:r>
          </a:p>
          <a:p>
            <a:pPr lvl="1"/>
            <a:r>
              <a:rPr lang="en-US" dirty="0" smtClean="0"/>
              <a:t>Blue box/250’ &amp; BLM chassis/125’</a:t>
            </a:r>
          </a:p>
          <a:p>
            <a:pPr lvl="1"/>
            <a:r>
              <a:rPr lang="en-US" dirty="0" smtClean="0"/>
              <a:t>Determine dynamic range requirement for digitizer circuit for TLM application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</a:t>
            </a:r>
            <a:r>
              <a:rPr lang="en-US" sz="2400" dirty="0" smtClean="0"/>
              <a:t>(2 of 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Install third TLM of different length 103 m (338’)</a:t>
            </a:r>
          </a:p>
          <a:p>
            <a:pPr lvl="1"/>
            <a:r>
              <a:rPr lang="en-US" dirty="0" smtClean="0"/>
              <a:t>Determine TLM response as function of length</a:t>
            </a:r>
          </a:p>
          <a:p>
            <a:pPr lvl="2"/>
            <a:r>
              <a:rPr lang="en-US" dirty="0" smtClean="0"/>
              <a:t>Can’t do this with just 2 cables</a:t>
            </a:r>
          </a:p>
          <a:p>
            <a:pPr lvl="1"/>
            <a:r>
              <a:rPr lang="en-US" dirty="0" smtClean="0"/>
              <a:t>Repeat measurements (5 Booster bunch increments)</a:t>
            </a:r>
          </a:p>
          <a:p>
            <a:r>
              <a:rPr lang="en-US" dirty="0" smtClean="0"/>
              <a:t>Determine how AD instrumentation can make additional blue boxes</a:t>
            </a:r>
          </a:p>
          <a:p>
            <a:pPr lvl="1"/>
            <a:r>
              <a:rPr lang="en-US" dirty="0" smtClean="0"/>
              <a:t>In collaboration with ES&amp;H Section</a:t>
            </a:r>
          </a:p>
          <a:p>
            <a:pPr lvl="1"/>
            <a:r>
              <a:rPr lang="en-US" dirty="0" smtClean="0"/>
              <a:t>Would help to speed up development of this resource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</a:t>
            </a:r>
            <a:r>
              <a:rPr lang="en-US" sz="2400" dirty="0" smtClean="0"/>
              <a:t>(3 of 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Distributed loss study</a:t>
            </a:r>
          </a:p>
          <a:p>
            <a:pPr lvl="1"/>
            <a:r>
              <a:rPr lang="en-US" dirty="0" smtClean="0"/>
              <a:t>e.g., Scrape at ELAM with Accumulator bend bus off (October 2011?)</a:t>
            </a:r>
          </a:p>
          <a:p>
            <a:r>
              <a:rPr lang="en-US" dirty="0" smtClean="0"/>
              <a:t>Determine blue box trip levels for 14 TLM cables required for mu2e</a:t>
            </a:r>
            <a:endParaRPr lang="en-US" dirty="0"/>
          </a:p>
          <a:p>
            <a:pPr lvl="1"/>
            <a:r>
              <a:rPr lang="en-US" dirty="0" smtClean="0"/>
              <a:t>Needed to finalize radiation safety plan for mu2e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TLM applications have been limited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 beam loss for machine protection</a:t>
            </a:r>
          </a:p>
          <a:p>
            <a:r>
              <a:rPr lang="en-US" dirty="0" smtClean="0"/>
              <a:t>Not used for personnel radiation protection purposes</a:t>
            </a:r>
          </a:p>
          <a:p>
            <a:pPr lvl="1"/>
            <a:r>
              <a:rPr lang="en-US" dirty="0" smtClean="0"/>
              <a:t>SLAC LIONs a recent exception</a:t>
            </a:r>
          </a:p>
          <a:p>
            <a:pPr lvl="2"/>
            <a:r>
              <a:rPr lang="en-US" dirty="0" smtClean="0"/>
              <a:t>Though not a stand-alone system</a:t>
            </a:r>
          </a:p>
          <a:p>
            <a:r>
              <a:rPr lang="en-US" dirty="0" smtClean="0"/>
              <a:t>Several reasons for restrictions:</a:t>
            </a:r>
          </a:p>
          <a:p>
            <a:pPr lvl="1"/>
            <a:r>
              <a:rPr lang="en-US" dirty="0" smtClean="0"/>
              <a:t>No calibrated response</a:t>
            </a:r>
          </a:p>
          <a:p>
            <a:pPr lvl="1"/>
            <a:r>
              <a:rPr lang="en-US" dirty="0" smtClean="0"/>
              <a:t>Not fail safe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have the means to calibrate the response of TLMs for known beam loss geometries</a:t>
            </a:r>
          </a:p>
          <a:p>
            <a:pPr lvl="1"/>
            <a:r>
              <a:rPr lang="en-US" dirty="0" smtClean="0"/>
              <a:t>Pbar source has become </a:t>
            </a:r>
            <a:r>
              <a:rPr lang="en-US" dirty="0" smtClean="0"/>
              <a:t>available for testing </a:t>
            </a:r>
            <a:r>
              <a:rPr lang="en-US" dirty="0" err="1" smtClean="0"/>
              <a:t>TLms</a:t>
            </a:r>
            <a:endParaRPr lang="en-US" dirty="0" smtClean="0"/>
          </a:p>
          <a:p>
            <a:r>
              <a:rPr lang="en-US" dirty="0" smtClean="0"/>
              <a:t>Many </a:t>
            </a:r>
            <a:r>
              <a:rPr lang="en-US" dirty="0" smtClean="0"/>
              <a:t>tunnel/shield/magnet </a:t>
            </a:r>
            <a:r>
              <a:rPr lang="en-US" dirty="0" smtClean="0"/>
              <a:t>geometries are available</a:t>
            </a:r>
          </a:p>
          <a:p>
            <a:pPr lvl="1"/>
            <a:r>
              <a:rPr lang="en-US" dirty="0" smtClean="0"/>
              <a:t>Dose rate as function of proton beam loss has been determined</a:t>
            </a:r>
          </a:p>
          <a:p>
            <a:pPr lvl="1"/>
            <a:r>
              <a:rPr lang="en-US" dirty="0" smtClean="0"/>
              <a:t>2 convenient </a:t>
            </a:r>
            <a:r>
              <a:rPr lang="en-US" dirty="0" smtClean="0"/>
              <a:t>situations have </a:t>
            </a:r>
            <a:r>
              <a:rPr lang="en-US" dirty="0" smtClean="0"/>
              <a:t>be studied with a set of TLMs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F437-D799-41E4-ADB2-594B02F26D5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902</TotalTime>
  <Words>2328</Words>
  <Application>Microsoft Office PowerPoint</Application>
  <PresentationFormat>On-screen Show (4:3)</PresentationFormat>
  <Paragraphs>625</Paragraphs>
  <Slides>79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Applications for Total Loss Monitors (TLMs) in Radiation Safety Systems</vt:lpstr>
      <vt:lpstr>What are TLMs?</vt:lpstr>
      <vt:lpstr>Slide 3</vt:lpstr>
      <vt:lpstr>Why are TLMs being considered?</vt:lpstr>
      <vt:lpstr>Issues with Passive Shielding</vt:lpstr>
      <vt:lpstr>Issues with interlocked radiation detectors</vt:lpstr>
      <vt:lpstr>TLM advantage</vt:lpstr>
      <vt:lpstr>TLM applications have been limited</vt:lpstr>
      <vt:lpstr>Why now?</vt:lpstr>
      <vt:lpstr>Location 1</vt:lpstr>
      <vt:lpstr>Location 2</vt:lpstr>
      <vt:lpstr>Slide 12</vt:lpstr>
      <vt:lpstr>Slide 13</vt:lpstr>
      <vt:lpstr>Slide 14</vt:lpstr>
      <vt:lpstr>To make TLMs useful as RSS</vt:lpstr>
      <vt:lpstr>Dynamic Range</vt:lpstr>
      <vt:lpstr>Slide 17</vt:lpstr>
      <vt:lpstr>Electrometer</vt:lpstr>
      <vt:lpstr>Prior to TLM deployment</vt:lpstr>
      <vt:lpstr>Applications for TLM use in RSS</vt:lpstr>
      <vt:lpstr>Slide 21</vt:lpstr>
      <vt:lpstr>TLMs History at Pbar/Muon (1 of 2)</vt:lpstr>
      <vt:lpstr>TLMs History at Pbar/Muon (2 of 2)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Compared Scope measurement with 6517B for similar beam loss</vt:lpstr>
      <vt:lpstr>Continued high intensity plateau measurements</vt:lpstr>
      <vt:lpstr>Slide 33</vt:lpstr>
      <vt:lpstr>Slide 34</vt:lpstr>
      <vt:lpstr>TLM use at the intensity Frontier</vt:lpstr>
      <vt:lpstr>Dynamic Range </vt:lpstr>
      <vt:lpstr>What’s next</vt:lpstr>
      <vt:lpstr>Backup slides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Next steps</vt:lpstr>
      <vt:lpstr>TLM electronics development resources</vt:lpstr>
      <vt:lpstr>Since the last meeting</vt:lpstr>
      <vt:lpstr>Scope pictures</vt:lpstr>
      <vt:lpstr>0.14 RAD cards saturate</vt:lpstr>
      <vt:lpstr>Repeated 2000 Pbar SA measurement</vt:lpstr>
      <vt:lpstr>Single resets do not clear BLM cards in all cases</vt:lpstr>
      <vt:lpstr>Clear on 00 event and 93 event</vt:lpstr>
      <vt:lpstr>TLMs samples on 93 reverse proton tuneup event</vt:lpstr>
      <vt:lpstr>Small negative currents occur</vt:lpstr>
      <vt:lpstr>Some minutes of operation</vt:lpstr>
      <vt:lpstr>Script has been written to ramp elam simplifies beam loss studies</vt:lpstr>
      <vt:lpstr>TLM response correlated with beam power on target by timeline variation</vt:lpstr>
      <vt:lpstr>TLM response correlated with stacktail performance</vt:lpstr>
      <vt:lpstr>A series of measurements have been variable beam loss</vt:lpstr>
      <vt:lpstr>Recorded response of 5 chipmunks</vt:lpstr>
      <vt:lpstr>Chipmunk response is linear with number of protons lost</vt:lpstr>
      <vt:lpstr>TLMs also have linear response!</vt:lpstr>
      <vt:lpstr>TLM response as a function of length</vt:lpstr>
      <vt:lpstr>During stacking operations</vt:lpstr>
      <vt:lpstr>Tried reversing HV and signal roles of the TLM cable</vt:lpstr>
      <vt:lpstr>Blue box is in service connected to 125’ TLM</vt:lpstr>
      <vt:lpstr>Blue box is in service connected to 125’ TLM</vt:lpstr>
      <vt:lpstr>Blue box is in service connected to 125’ TLM</vt:lpstr>
      <vt:lpstr>Next steps (1 of 3)</vt:lpstr>
      <vt:lpstr>Next steps (2 of 3)</vt:lpstr>
      <vt:lpstr>Next steps (3 of 3)</vt:lpstr>
    </vt:vector>
  </TitlesOfParts>
  <Company>Fermilab | Accelerator Division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TLMs at Pbar Progress since 7/19/11</dc:title>
  <dc:creator>Leveling</dc:creator>
  <cp:lastModifiedBy>Leveling</cp:lastModifiedBy>
  <cp:revision>110</cp:revision>
  <dcterms:created xsi:type="dcterms:W3CDTF">2011-08-24T16:17:54Z</dcterms:created>
  <dcterms:modified xsi:type="dcterms:W3CDTF">2012-02-16T14:39:59Z</dcterms:modified>
</cp:coreProperties>
</file>