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9" r:id="rId6"/>
    <p:sldId id="259" r:id="rId7"/>
    <p:sldId id="260" r:id="rId8"/>
    <p:sldId id="261" r:id="rId9"/>
    <p:sldId id="263" r:id="rId10"/>
    <p:sldId id="264" r:id="rId11"/>
    <p:sldId id="268" r:id="rId12"/>
    <p:sldId id="267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A9F1-656C-42C1-A940-09E4A417FCD5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28A8-E70D-45DD-9D04-63919F44C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A9F1-656C-42C1-A940-09E4A417FCD5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28A8-E70D-45DD-9D04-63919F44C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A9F1-656C-42C1-A940-09E4A417FCD5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28A8-E70D-45DD-9D04-63919F44C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A9F1-656C-42C1-A940-09E4A417FCD5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28A8-E70D-45DD-9D04-63919F44C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A9F1-656C-42C1-A940-09E4A417FCD5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28A8-E70D-45DD-9D04-63919F44C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A9F1-656C-42C1-A940-09E4A417FCD5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28A8-E70D-45DD-9D04-63919F44C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A9F1-656C-42C1-A940-09E4A417FCD5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28A8-E70D-45DD-9D04-63919F44C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A9F1-656C-42C1-A940-09E4A417FCD5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28A8-E70D-45DD-9D04-63919F44C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A9F1-656C-42C1-A940-09E4A417FCD5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28A8-E70D-45DD-9D04-63919F44C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A9F1-656C-42C1-A940-09E4A417FCD5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28A8-E70D-45DD-9D04-63919F44C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A9F1-656C-42C1-A940-09E4A417FCD5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28A8-E70D-45DD-9D04-63919F44C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1A9F1-656C-42C1-A940-09E4A417FCD5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128A8-E70D-45DD-9D04-63919F44C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Fermilab Accelerator Operating Schedule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JASMIN Collaboration Meeting</a:t>
            </a:r>
            <a:endParaRPr lang="en-US" dirty="0" smtClean="0"/>
          </a:p>
          <a:p>
            <a:r>
              <a:rPr lang="en-US" dirty="0" smtClean="0"/>
              <a:t>2/16/12</a:t>
            </a:r>
          </a:p>
          <a:p>
            <a:r>
              <a:rPr lang="en-US" sz="1800" dirty="0" smtClean="0"/>
              <a:t>T. Leveling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G-2 at the pbar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Pbar Source and target station is to be repurposed</a:t>
            </a:r>
          </a:p>
          <a:p>
            <a:pPr lvl="1"/>
            <a:r>
              <a:rPr lang="en-US" dirty="0" smtClean="0"/>
              <a:t>G-2 experiment</a:t>
            </a:r>
          </a:p>
          <a:p>
            <a:pPr lvl="2"/>
            <a:r>
              <a:rPr lang="en-US" dirty="0" smtClean="0"/>
              <a:t>8 </a:t>
            </a:r>
            <a:r>
              <a:rPr lang="en-US" dirty="0" err="1" smtClean="0"/>
              <a:t>GeV</a:t>
            </a:r>
            <a:r>
              <a:rPr lang="en-US" dirty="0" smtClean="0"/>
              <a:t>, 25 KW beam on target</a:t>
            </a:r>
          </a:p>
          <a:p>
            <a:pPr lvl="2"/>
            <a:r>
              <a:rPr lang="en-US" dirty="0" smtClean="0"/>
              <a:t>3.1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smtClean="0"/>
              <a:t>pi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 smtClean="0"/>
              <a:t>beam to be collected and transported to new experimental area</a:t>
            </a:r>
          </a:p>
          <a:p>
            <a:pPr lvl="1"/>
            <a:r>
              <a:rPr lang="en-US" dirty="0" smtClean="0"/>
              <a:t>Construction for detector hall to begin in late CY 2013</a:t>
            </a:r>
          </a:p>
          <a:p>
            <a:pPr lvl="1"/>
            <a:r>
              <a:rPr lang="en-US" dirty="0" smtClean="0"/>
              <a:t>Startup/Commissioning late CY2015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3816-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0647"/>
            <a:ext cx="9144000" cy="5916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81000"/>
            <a:ext cx="4950266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Two possibilities: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Existing target station with lithium lens, or 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New target station with </a:t>
            </a:r>
            <a:r>
              <a:rPr lang="en-US" dirty="0" err="1" smtClean="0">
                <a:solidFill>
                  <a:srgbClr val="FF0000"/>
                </a:solidFill>
              </a:rPr>
              <a:t>quadrupoles</a:t>
            </a:r>
            <a:r>
              <a:rPr lang="en-US" dirty="0" smtClean="0">
                <a:solidFill>
                  <a:srgbClr val="FF0000"/>
                </a:solidFill>
              </a:rPr>
              <a:t> or a horn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posal_g-2-3.0Feb2009_Page_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762000"/>
            <a:ext cx="8610600" cy="5529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24000" y="1455738"/>
          <a:ext cx="6096000" cy="3944937"/>
        </p:xfrm>
        <a:graphic>
          <a:graphicData uri="http://schemas.openxmlformats.org/presentationml/2006/ole">
            <p:oleObj spid="_x0000_s19458" name="Acrobat Document" r:id="rId3" imgW="11658308" imgH="7543605" progId="AcroExch.Document.7">
              <p:embed/>
            </p:oleObj>
          </a:graphicData>
        </a:graphic>
      </p:graphicFrame>
      <p:pic>
        <p:nvPicPr>
          <p:cNvPr id="5" name="Picture 4" descr="C-2_(Mu2e - 02-09-1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0647"/>
            <a:ext cx="8693727" cy="5625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tuned!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Important:	</a:t>
            </a:r>
          </a:p>
          <a:p>
            <a:pPr lvl="1"/>
            <a:r>
              <a:rPr lang="en-US" dirty="0" smtClean="0"/>
              <a:t>Actual schedule is based on budgetary opportunities and constraints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aft12-15LongRangeSchedule-v1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33400" y="-609600"/>
            <a:ext cx="10381129" cy="8021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Injector 2012 Shutdown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Begins May 2012</a:t>
            </a:r>
          </a:p>
          <a:p>
            <a:r>
              <a:rPr lang="en-US" dirty="0" smtClean="0"/>
              <a:t>Main Injector (MI) to be upgraded</a:t>
            </a:r>
          </a:p>
          <a:p>
            <a:r>
              <a:rPr lang="en-US" dirty="0" smtClean="0"/>
              <a:t>U</a:t>
            </a:r>
            <a:r>
              <a:rPr lang="en-US" dirty="0" smtClean="0"/>
              <a:t>pgrade:</a:t>
            </a:r>
          </a:p>
          <a:p>
            <a:pPr lvl="1"/>
            <a:r>
              <a:rPr lang="en-US" dirty="0" smtClean="0"/>
              <a:t> removes features from MI related to </a:t>
            </a:r>
            <a:r>
              <a:rPr lang="en-US" dirty="0" err="1" smtClean="0"/>
              <a:t>Tevatron</a:t>
            </a:r>
            <a:r>
              <a:rPr lang="en-US" dirty="0" smtClean="0"/>
              <a:t> </a:t>
            </a:r>
            <a:r>
              <a:rPr lang="en-US" dirty="0" smtClean="0"/>
              <a:t>Collider Program</a:t>
            </a:r>
          </a:p>
          <a:p>
            <a:pPr lvl="1"/>
            <a:r>
              <a:rPr lang="en-US" dirty="0" smtClean="0"/>
              <a:t>Prepares the Main Injector for the Intensity </a:t>
            </a:r>
            <a:r>
              <a:rPr lang="en-US" dirty="0" smtClean="0"/>
              <a:t>Frontier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MI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Remove 2 transfer lines between MI and Recycler Ring (RR)</a:t>
            </a:r>
          </a:p>
          <a:p>
            <a:r>
              <a:rPr lang="en-US" dirty="0" smtClean="0"/>
              <a:t>Remove electron cooling from the RR</a:t>
            </a:r>
          </a:p>
          <a:p>
            <a:r>
              <a:rPr lang="en-US" dirty="0" smtClean="0"/>
              <a:t>Install new transfer line from RR to MI</a:t>
            </a:r>
          </a:p>
          <a:p>
            <a:r>
              <a:rPr lang="en-US" dirty="0" smtClean="0"/>
              <a:t>Install direct injection line from the Booster to RR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Recycler 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Formerly Antiproton storage ring during </a:t>
            </a:r>
            <a:r>
              <a:rPr lang="en-US" dirty="0" err="1" smtClean="0"/>
              <a:t>Tevatron</a:t>
            </a:r>
            <a:r>
              <a:rPr lang="en-US" dirty="0" smtClean="0"/>
              <a:t> Collider Program</a:t>
            </a:r>
          </a:p>
          <a:p>
            <a:r>
              <a:rPr lang="en-US" dirty="0" smtClean="0"/>
              <a:t>New role is to prepare high intensity beam from Booster for injection into MI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42400" cy="57912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6019800"/>
            <a:ext cx="6951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These changes repurpose MI from Collider era to the Intensity Frontier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Rectangle 20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049" name="Group 1"/>
          <p:cNvGrpSpPr>
            <a:grpSpLocks/>
          </p:cNvGrpSpPr>
          <p:nvPr/>
        </p:nvGrpSpPr>
        <p:grpSpPr bwMode="auto">
          <a:xfrm>
            <a:off x="228600" y="1905000"/>
            <a:ext cx="8714083" cy="2514600"/>
            <a:chOff x="0" y="-1247"/>
            <a:chExt cx="8638" cy="2493"/>
          </a:xfrm>
        </p:grpSpPr>
        <p:sp>
          <p:nvSpPr>
            <p:cNvPr id="2256" name="Rectangle 208"/>
            <p:cNvSpPr>
              <a:spLocks noChangeArrowheads="1"/>
            </p:cNvSpPr>
            <p:nvPr/>
          </p:nvSpPr>
          <p:spPr bwMode="auto">
            <a:xfrm>
              <a:off x="0" y="-1247"/>
              <a:ext cx="8638" cy="24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251" name="Group 203"/>
            <p:cNvGrpSpPr>
              <a:grpSpLocks/>
            </p:cNvGrpSpPr>
            <p:nvPr/>
          </p:nvGrpSpPr>
          <p:grpSpPr bwMode="auto">
            <a:xfrm>
              <a:off x="5196" y="-139"/>
              <a:ext cx="101" cy="282"/>
              <a:chOff x="5196" y="-139"/>
              <a:chExt cx="101" cy="282"/>
            </a:xfrm>
          </p:grpSpPr>
          <p:sp>
            <p:nvSpPr>
              <p:cNvPr id="2255" name="AutoShape 207"/>
              <p:cNvSpPr>
                <a:spLocks noChangeArrowheads="1"/>
              </p:cNvSpPr>
              <p:nvPr/>
            </p:nvSpPr>
            <p:spPr bwMode="auto">
              <a:xfrm>
                <a:off x="5199" y="-115"/>
                <a:ext cx="98" cy="25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4" name="AutoShape 206"/>
              <p:cNvSpPr>
                <a:spLocks noChangeArrowheads="1"/>
              </p:cNvSpPr>
              <p:nvPr/>
            </p:nvSpPr>
            <p:spPr bwMode="auto">
              <a:xfrm flipV="1">
                <a:off x="5201" y="-139"/>
                <a:ext cx="95" cy="25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3" name="AutoShape 205"/>
              <p:cNvSpPr>
                <a:spLocks noChangeArrowheads="1"/>
              </p:cNvSpPr>
              <p:nvPr/>
            </p:nvSpPr>
            <p:spPr bwMode="auto">
              <a:xfrm flipH="1" flipV="1">
                <a:off x="5196" y="-139"/>
                <a:ext cx="98" cy="25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2" name="AutoShape 204"/>
              <p:cNvSpPr>
                <a:spLocks noChangeArrowheads="1"/>
              </p:cNvSpPr>
              <p:nvPr/>
            </p:nvSpPr>
            <p:spPr bwMode="auto">
              <a:xfrm flipH="1">
                <a:off x="5196" y="-110"/>
                <a:ext cx="98" cy="25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44" name="Group 196"/>
            <p:cNvGrpSpPr>
              <a:grpSpLocks/>
            </p:cNvGrpSpPr>
            <p:nvPr/>
          </p:nvGrpSpPr>
          <p:grpSpPr bwMode="auto">
            <a:xfrm>
              <a:off x="1837" y="-650"/>
              <a:ext cx="208" cy="273"/>
              <a:chOff x="1837" y="-650"/>
              <a:chExt cx="208" cy="273"/>
            </a:xfrm>
          </p:grpSpPr>
          <p:sp>
            <p:nvSpPr>
              <p:cNvPr id="2250" name="AutoShape 202"/>
              <p:cNvSpPr>
                <a:spLocks noChangeArrowheads="1"/>
              </p:cNvSpPr>
              <p:nvPr/>
            </p:nvSpPr>
            <p:spPr bwMode="auto">
              <a:xfrm>
                <a:off x="1837" y="-622"/>
                <a:ext cx="90" cy="2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9" name="AutoShape 201"/>
              <p:cNvSpPr>
                <a:spLocks noChangeArrowheads="1"/>
              </p:cNvSpPr>
              <p:nvPr/>
            </p:nvSpPr>
            <p:spPr bwMode="auto">
              <a:xfrm flipV="1">
                <a:off x="1837" y="-650"/>
                <a:ext cx="90" cy="2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8" name="AutoShape 200"/>
              <p:cNvSpPr>
                <a:spLocks noChangeArrowheads="1"/>
              </p:cNvSpPr>
              <p:nvPr/>
            </p:nvSpPr>
            <p:spPr bwMode="auto">
              <a:xfrm flipH="1" flipV="1">
                <a:off x="1955" y="-650"/>
                <a:ext cx="90" cy="2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7" name="AutoShape 199"/>
              <p:cNvSpPr>
                <a:spLocks noChangeArrowheads="1"/>
              </p:cNvSpPr>
              <p:nvPr/>
            </p:nvSpPr>
            <p:spPr bwMode="auto">
              <a:xfrm flipH="1">
                <a:off x="1955" y="-622"/>
                <a:ext cx="90" cy="2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6" name="Line 198"/>
              <p:cNvSpPr>
                <a:spLocks noChangeShapeType="1"/>
              </p:cNvSpPr>
              <p:nvPr/>
            </p:nvSpPr>
            <p:spPr bwMode="auto">
              <a:xfrm>
                <a:off x="1882" y="-389"/>
                <a:ext cx="114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5" name="Line 197"/>
              <p:cNvSpPr>
                <a:spLocks noChangeShapeType="1"/>
              </p:cNvSpPr>
              <p:nvPr/>
            </p:nvSpPr>
            <p:spPr bwMode="auto">
              <a:xfrm>
                <a:off x="1886" y="-621"/>
                <a:ext cx="104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43" name="Line 195"/>
            <p:cNvSpPr>
              <a:spLocks noChangeShapeType="1"/>
            </p:cNvSpPr>
            <p:nvPr/>
          </p:nvSpPr>
          <p:spPr bwMode="auto">
            <a:xfrm>
              <a:off x="0" y="514"/>
              <a:ext cx="3386" cy="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lgDashDot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238" name="Group 190"/>
            <p:cNvGrpSpPr>
              <a:grpSpLocks/>
            </p:cNvGrpSpPr>
            <p:nvPr/>
          </p:nvGrpSpPr>
          <p:grpSpPr bwMode="auto">
            <a:xfrm>
              <a:off x="6655" y="387"/>
              <a:ext cx="109" cy="263"/>
              <a:chOff x="6655" y="387"/>
              <a:chExt cx="109" cy="263"/>
            </a:xfrm>
          </p:grpSpPr>
          <p:sp>
            <p:nvSpPr>
              <p:cNvPr id="2242" name="AutoShape 194"/>
              <p:cNvSpPr>
                <a:spLocks noChangeArrowheads="1"/>
              </p:cNvSpPr>
              <p:nvPr/>
            </p:nvSpPr>
            <p:spPr bwMode="auto">
              <a:xfrm>
                <a:off x="6669" y="396"/>
                <a:ext cx="95" cy="25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1" name="AutoShape 193"/>
              <p:cNvSpPr>
                <a:spLocks noChangeArrowheads="1"/>
              </p:cNvSpPr>
              <p:nvPr/>
            </p:nvSpPr>
            <p:spPr bwMode="auto">
              <a:xfrm flipV="1">
                <a:off x="6669" y="387"/>
                <a:ext cx="93" cy="25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0" name="AutoShape 192"/>
              <p:cNvSpPr>
                <a:spLocks noChangeArrowheads="1"/>
              </p:cNvSpPr>
              <p:nvPr/>
            </p:nvSpPr>
            <p:spPr bwMode="auto">
              <a:xfrm flipH="1" flipV="1">
                <a:off x="6655" y="387"/>
                <a:ext cx="95" cy="25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9" name="AutoShape 191"/>
              <p:cNvSpPr>
                <a:spLocks noChangeArrowheads="1"/>
              </p:cNvSpPr>
              <p:nvPr/>
            </p:nvSpPr>
            <p:spPr bwMode="auto">
              <a:xfrm flipH="1">
                <a:off x="6655" y="400"/>
                <a:ext cx="95" cy="25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31" name="Group 183"/>
            <p:cNvGrpSpPr>
              <a:grpSpLocks/>
            </p:cNvGrpSpPr>
            <p:nvPr/>
          </p:nvGrpSpPr>
          <p:grpSpPr bwMode="auto">
            <a:xfrm>
              <a:off x="7451" y="379"/>
              <a:ext cx="207" cy="261"/>
              <a:chOff x="7451" y="379"/>
              <a:chExt cx="207" cy="261"/>
            </a:xfrm>
          </p:grpSpPr>
          <p:sp>
            <p:nvSpPr>
              <p:cNvPr id="2237" name="AutoShape 189"/>
              <p:cNvSpPr>
                <a:spLocks noChangeArrowheads="1"/>
              </p:cNvSpPr>
              <p:nvPr/>
            </p:nvSpPr>
            <p:spPr bwMode="auto">
              <a:xfrm>
                <a:off x="7451" y="394"/>
                <a:ext cx="88" cy="246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6" name="AutoShape 188"/>
              <p:cNvSpPr>
                <a:spLocks noChangeArrowheads="1"/>
              </p:cNvSpPr>
              <p:nvPr/>
            </p:nvSpPr>
            <p:spPr bwMode="auto">
              <a:xfrm flipV="1">
                <a:off x="7451" y="379"/>
                <a:ext cx="88" cy="246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5" name="AutoShape 187"/>
              <p:cNvSpPr>
                <a:spLocks noChangeArrowheads="1"/>
              </p:cNvSpPr>
              <p:nvPr/>
            </p:nvSpPr>
            <p:spPr bwMode="auto">
              <a:xfrm flipH="1" flipV="1">
                <a:off x="7570" y="379"/>
                <a:ext cx="88" cy="246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4" name="AutoShape 186"/>
              <p:cNvSpPr>
                <a:spLocks noChangeArrowheads="1"/>
              </p:cNvSpPr>
              <p:nvPr/>
            </p:nvSpPr>
            <p:spPr bwMode="auto">
              <a:xfrm flipH="1">
                <a:off x="7570" y="394"/>
                <a:ext cx="88" cy="246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3" name="Line 185"/>
              <p:cNvSpPr>
                <a:spLocks noChangeShapeType="1"/>
              </p:cNvSpPr>
              <p:nvPr/>
            </p:nvSpPr>
            <p:spPr bwMode="auto">
              <a:xfrm>
                <a:off x="7495" y="627"/>
                <a:ext cx="113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2" name="Line 184"/>
              <p:cNvSpPr>
                <a:spLocks noChangeShapeType="1"/>
              </p:cNvSpPr>
              <p:nvPr/>
            </p:nvSpPr>
            <p:spPr bwMode="auto">
              <a:xfrm>
                <a:off x="7499" y="395"/>
                <a:ext cx="103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26" name="Group 178"/>
            <p:cNvGrpSpPr>
              <a:grpSpLocks/>
            </p:cNvGrpSpPr>
            <p:nvPr/>
          </p:nvGrpSpPr>
          <p:grpSpPr bwMode="auto">
            <a:xfrm>
              <a:off x="5196" y="360"/>
              <a:ext cx="109" cy="281"/>
              <a:chOff x="5196" y="360"/>
              <a:chExt cx="109" cy="281"/>
            </a:xfrm>
          </p:grpSpPr>
          <p:sp>
            <p:nvSpPr>
              <p:cNvPr id="2230" name="AutoShape 182"/>
              <p:cNvSpPr>
                <a:spLocks noChangeArrowheads="1"/>
              </p:cNvSpPr>
              <p:nvPr/>
            </p:nvSpPr>
            <p:spPr bwMode="auto">
              <a:xfrm>
                <a:off x="5211" y="385"/>
                <a:ext cx="94" cy="252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9" name="AutoShape 181"/>
              <p:cNvSpPr>
                <a:spLocks noChangeArrowheads="1"/>
              </p:cNvSpPr>
              <p:nvPr/>
            </p:nvSpPr>
            <p:spPr bwMode="auto">
              <a:xfrm flipV="1">
                <a:off x="5211" y="360"/>
                <a:ext cx="94" cy="25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8" name="AutoShape 180"/>
              <p:cNvSpPr>
                <a:spLocks noChangeArrowheads="1"/>
              </p:cNvSpPr>
              <p:nvPr/>
            </p:nvSpPr>
            <p:spPr bwMode="auto">
              <a:xfrm flipH="1" flipV="1">
                <a:off x="5196" y="360"/>
                <a:ext cx="93" cy="25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7" name="AutoShape 179"/>
              <p:cNvSpPr>
                <a:spLocks noChangeArrowheads="1"/>
              </p:cNvSpPr>
              <p:nvPr/>
            </p:nvSpPr>
            <p:spPr bwMode="auto">
              <a:xfrm flipH="1">
                <a:off x="5196" y="389"/>
                <a:ext cx="93" cy="252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21" name="Group 173"/>
            <p:cNvGrpSpPr>
              <a:grpSpLocks/>
            </p:cNvGrpSpPr>
            <p:nvPr/>
          </p:nvGrpSpPr>
          <p:grpSpPr bwMode="auto">
            <a:xfrm>
              <a:off x="4013" y="387"/>
              <a:ext cx="111" cy="263"/>
              <a:chOff x="4013" y="387"/>
              <a:chExt cx="111" cy="263"/>
            </a:xfrm>
          </p:grpSpPr>
          <p:sp>
            <p:nvSpPr>
              <p:cNvPr id="2225" name="AutoShape 177"/>
              <p:cNvSpPr>
                <a:spLocks noChangeArrowheads="1"/>
              </p:cNvSpPr>
              <p:nvPr/>
            </p:nvSpPr>
            <p:spPr bwMode="auto">
              <a:xfrm>
                <a:off x="4030" y="396"/>
                <a:ext cx="94" cy="25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4" name="AutoShape 176"/>
              <p:cNvSpPr>
                <a:spLocks noChangeArrowheads="1"/>
              </p:cNvSpPr>
              <p:nvPr/>
            </p:nvSpPr>
            <p:spPr bwMode="auto">
              <a:xfrm flipV="1">
                <a:off x="4030" y="387"/>
                <a:ext cx="94" cy="25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3" name="AutoShape 175"/>
              <p:cNvSpPr>
                <a:spLocks noChangeArrowheads="1"/>
              </p:cNvSpPr>
              <p:nvPr/>
            </p:nvSpPr>
            <p:spPr bwMode="auto">
              <a:xfrm flipH="1" flipV="1">
                <a:off x="4013" y="387"/>
                <a:ext cx="95" cy="25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2" name="AutoShape 174"/>
              <p:cNvSpPr>
                <a:spLocks noChangeArrowheads="1"/>
              </p:cNvSpPr>
              <p:nvPr/>
            </p:nvSpPr>
            <p:spPr bwMode="auto">
              <a:xfrm flipH="1">
                <a:off x="4013" y="400"/>
                <a:ext cx="95" cy="25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16" name="Group 168"/>
            <p:cNvGrpSpPr>
              <a:grpSpLocks/>
            </p:cNvGrpSpPr>
            <p:nvPr/>
          </p:nvGrpSpPr>
          <p:grpSpPr bwMode="auto">
            <a:xfrm>
              <a:off x="2632" y="339"/>
              <a:ext cx="99" cy="279"/>
              <a:chOff x="2632" y="339"/>
              <a:chExt cx="99" cy="279"/>
            </a:xfrm>
          </p:grpSpPr>
          <p:sp>
            <p:nvSpPr>
              <p:cNvPr id="2220" name="AutoShape 172"/>
              <p:cNvSpPr>
                <a:spLocks noChangeArrowheads="1"/>
              </p:cNvSpPr>
              <p:nvPr/>
            </p:nvSpPr>
            <p:spPr bwMode="auto">
              <a:xfrm>
                <a:off x="2634" y="364"/>
                <a:ext cx="97" cy="25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9" name="AutoShape 171"/>
              <p:cNvSpPr>
                <a:spLocks noChangeArrowheads="1"/>
              </p:cNvSpPr>
              <p:nvPr/>
            </p:nvSpPr>
            <p:spPr bwMode="auto">
              <a:xfrm flipV="1">
                <a:off x="2634" y="339"/>
                <a:ext cx="95" cy="25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8" name="AutoShape 170"/>
              <p:cNvSpPr>
                <a:spLocks noChangeArrowheads="1"/>
              </p:cNvSpPr>
              <p:nvPr/>
            </p:nvSpPr>
            <p:spPr bwMode="auto">
              <a:xfrm flipH="1" flipV="1">
                <a:off x="2632" y="339"/>
                <a:ext cx="96" cy="25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7" name="AutoShape 169"/>
              <p:cNvSpPr>
                <a:spLocks noChangeArrowheads="1"/>
              </p:cNvSpPr>
              <p:nvPr/>
            </p:nvSpPr>
            <p:spPr bwMode="auto">
              <a:xfrm flipH="1">
                <a:off x="2632" y="368"/>
                <a:ext cx="96" cy="25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11" name="Group 163"/>
            <p:cNvGrpSpPr>
              <a:grpSpLocks/>
            </p:cNvGrpSpPr>
            <p:nvPr/>
          </p:nvGrpSpPr>
          <p:grpSpPr bwMode="auto">
            <a:xfrm>
              <a:off x="1362" y="389"/>
              <a:ext cx="98" cy="285"/>
              <a:chOff x="1362" y="389"/>
              <a:chExt cx="98" cy="285"/>
            </a:xfrm>
          </p:grpSpPr>
          <p:sp>
            <p:nvSpPr>
              <p:cNvPr id="2215" name="AutoShape 167"/>
              <p:cNvSpPr>
                <a:spLocks noChangeArrowheads="1"/>
              </p:cNvSpPr>
              <p:nvPr/>
            </p:nvSpPr>
            <p:spPr bwMode="auto">
              <a:xfrm>
                <a:off x="1363" y="415"/>
                <a:ext cx="97" cy="25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4" name="AutoShape 166"/>
              <p:cNvSpPr>
                <a:spLocks noChangeArrowheads="1"/>
              </p:cNvSpPr>
              <p:nvPr/>
            </p:nvSpPr>
            <p:spPr bwMode="auto">
              <a:xfrm flipV="1">
                <a:off x="1365" y="389"/>
                <a:ext cx="94" cy="25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3" name="AutoShape 165"/>
              <p:cNvSpPr>
                <a:spLocks noChangeArrowheads="1"/>
              </p:cNvSpPr>
              <p:nvPr/>
            </p:nvSpPr>
            <p:spPr bwMode="auto">
              <a:xfrm flipH="1" flipV="1">
                <a:off x="1362" y="389"/>
                <a:ext cx="96" cy="25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2" name="AutoShape 164"/>
              <p:cNvSpPr>
                <a:spLocks noChangeArrowheads="1"/>
              </p:cNvSpPr>
              <p:nvPr/>
            </p:nvSpPr>
            <p:spPr bwMode="auto">
              <a:xfrm flipH="1">
                <a:off x="1362" y="419"/>
                <a:ext cx="96" cy="25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04" name="Group 156"/>
            <p:cNvGrpSpPr>
              <a:grpSpLocks/>
            </p:cNvGrpSpPr>
            <p:nvPr/>
          </p:nvGrpSpPr>
          <p:grpSpPr bwMode="auto">
            <a:xfrm>
              <a:off x="5921" y="379"/>
              <a:ext cx="207" cy="261"/>
              <a:chOff x="5921" y="379"/>
              <a:chExt cx="207" cy="261"/>
            </a:xfrm>
          </p:grpSpPr>
          <p:sp>
            <p:nvSpPr>
              <p:cNvPr id="2210" name="AutoShape 162"/>
              <p:cNvSpPr>
                <a:spLocks noChangeArrowheads="1"/>
              </p:cNvSpPr>
              <p:nvPr/>
            </p:nvSpPr>
            <p:spPr bwMode="auto">
              <a:xfrm>
                <a:off x="5921" y="394"/>
                <a:ext cx="89" cy="246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9" name="AutoShape 161"/>
              <p:cNvSpPr>
                <a:spLocks noChangeArrowheads="1"/>
              </p:cNvSpPr>
              <p:nvPr/>
            </p:nvSpPr>
            <p:spPr bwMode="auto">
              <a:xfrm flipV="1">
                <a:off x="5921" y="379"/>
                <a:ext cx="89" cy="246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8" name="AutoShape 160"/>
              <p:cNvSpPr>
                <a:spLocks noChangeArrowheads="1"/>
              </p:cNvSpPr>
              <p:nvPr/>
            </p:nvSpPr>
            <p:spPr bwMode="auto">
              <a:xfrm flipH="1" flipV="1">
                <a:off x="6040" y="379"/>
                <a:ext cx="88" cy="246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7" name="AutoShape 159"/>
              <p:cNvSpPr>
                <a:spLocks noChangeArrowheads="1"/>
              </p:cNvSpPr>
              <p:nvPr/>
            </p:nvSpPr>
            <p:spPr bwMode="auto">
              <a:xfrm flipH="1">
                <a:off x="6040" y="394"/>
                <a:ext cx="88" cy="246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6" name="Line 158"/>
              <p:cNvSpPr>
                <a:spLocks noChangeShapeType="1"/>
              </p:cNvSpPr>
              <p:nvPr/>
            </p:nvSpPr>
            <p:spPr bwMode="auto">
              <a:xfrm>
                <a:off x="5965" y="627"/>
                <a:ext cx="113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5" name="Line 157"/>
              <p:cNvSpPr>
                <a:spLocks noChangeShapeType="1"/>
              </p:cNvSpPr>
              <p:nvPr/>
            </p:nvSpPr>
            <p:spPr bwMode="auto">
              <a:xfrm>
                <a:off x="5969" y="395"/>
                <a:ext cx="103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97" name="Group 149"/>
            <p:cNvGrpSpPr>
              <a:grpSpLocks/>
            </p:cNvGrpSpPr>
            <p:nvPr/>
          </p:nvGrpSpPr>
          <p:grpSpPr bwMode="auto">
            <a:xfrm>
              <a:off x="4406" y="356"/>
              <a:ext cx="200" cy="274"/>
              <a:chOff x="4406" y="356"/>
              <a:chExt cx="200" cy="274"/>
            </a:xfrm>
          </p:grpSpPr>
          <p:sp>
            <p:nvSpPr>
              <p:cNvPr id="2203" name="AutoShape 155"/>
              <p:cNvSpPr>
                <a:spLocks noChangeArrowheads="1"/>
              </p:cNvSpPr>
              <p:nvPr/>
            </p:nvSpPr>
            <p:spPr bwMode="auto">
              <a:xfrm>
                <a:off x="4406" y="383"/>
                <a:ext cx="92" cy="247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2" name="AutoShape 154"/>
              <p:cNvSpPr>
                <a:spLocks noChangeArrowheads="1"/>
              </p:cNvSpPr>
              <p:nvPr/>
            </p:nvSpPr>
            <p:spPr bwMode="auto">
              <a:xfrm flipV="1">
                <a:off x="4406" y="356"/>
                <a:ext cx="91" cy="247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1" name="AutoShape 153"/>
              <p:cNvSpPr>
                <a:spLocks noChangeArrowheads="1"/>
              </p:cNvSpPr>
              <p:nvPr/>
            </p:nvSpPr>
            <p:spPr bwMode="auto">
              <a:xfrm flipH="1" flipV="1">
                <a:off x="4513" y="356"/>
                <a:ext cx="93" cy="247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0" name="AutoShape 152"/>
              <p:cNvSpPr>
                <a:spLocks noChangeArrowheads="1"/>
              </p:cNvSpPr>
              <p:nvPr/>
            </p:nvSpPr>
            <p:spPr bwMode="auto">
              <a:xfrm flipH="1">
                <a:off x="4513" y="383"/>
                <a:ext cx="93" cy="247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9" name="Line 151"/>
              <p:cNvSpPr>
                <a:spLocks noChangeShapeType="1"/>
              </p:cNvSpPr>
              <p:nvPr/>
            </p:nvSpPr>
            <p:spPr bwMode="auto">
              <a:xfrm>
                <a:off x="4452" y="618"/>
                <a:ext cx="116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8" name="Line 150"/>
              <p:cNvSpPr>
                <a:spLocks noChangeShapeType="1"/>
              </p:cNvSpPr>
              <p:nvPr/>
            </p:nvSpPr>
            <p:spPr bwMode="auto">
              <a:xfrm>
                <a:off x="4457" y="384"/>
                <a:ext cx="106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90" name="Group 142"/>
            <p:cNvGrpSpPr>
              <a:grpSpLocks/>
            </p:cNvGrpSpPr>
            <p:nvPr/>
          </p:nvGrpSpPr>
          <p:grpSpPr bwMode="auto">
            <a:xfrm>
              <a:off x="3266" y="379"/>
              <a:ext cx="208" cy="261"/>
              <a:chOff x="3266" y="379"/>
              <a:chExt cx="208" cy="261"/>
            </a:xfrm>
          </p:grpSpPr>
          <p:sp>
            <p:nvSpPr>
              <p:cNvPr id="2196" name="AutoShape 148"/>
              <p:cNvSpPr>
                <a:spLocks noChangeArrowheads="1"/>
              </p:cNvSpPr>
              <p:nvPr/>
            </p:nvSpPr>
            <p:spPr bwMode="auto">
              <a:xfrm>
                <a:off x="3266" y="394"/>
                <a:ext cx="90" cy="246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5" name="AutoShape 147"/>
              <p:cNvSpPr>
                <a:spLocks noChangeArrowheads="1"/>
              </p:cNvSpPr>
              <p:nvPr/>
            </p:nvSpPr>
            <p:spPr bwMode="auto">
              <a:xfrm flipV="1">
                <a:off x="3267" y="379"/>
                <a:ext cx="87" cy="246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4" name="AutoShape 146"/>
              <p:cNvSpPr>
                <a:spLocks noChangeArrowheads="1"/>
              </p:cNvSpPr>
              <p:nvPr/>
            </p:nvSpPr>
            <p:spPr bwMode="auto">
              <a:xfrm flipH="1" flipV="1">
                <a:off x="3384" y="379"/>
                <a:ext cx="90" cy="246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3" name="AutoShape 145"/>
              <p:cNvSpPr>
                <a:spLocks noChangeArrowheads="1"/>
              </p:cNvSpPr>
              <p:nvPr/>
            </p:nvSpPr>
            <p:spPr bwMode="auto">
              <a:xfrm flipH="1">
                <a:off x="3384" y="394"/>
                <a:ext cx="90" cy="246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2" name="Line 144"/>
              <p:cNvSpPr>
                <a:spLocks noChangeShapeType="1"/>
              </p:cNvSpPr>
              <p:nvPr/>
            </p:nvSpPr>
            <p:spPr bwMode="auto">
              <a:xfrm>
                <a:off x="3311" y="627"/>
                <a:ext cx="113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1" name="Line 143"/>
              <p:cNvSpPr>
                <a:spLocks noChangeShapeType="1"/>
              </p:cNvSpPr>
              <p:nvPr/>
            </p:nvSpPr>
            <p:spPr bwMode="auto">
              <a:xfrm>
                <a:off x="3315" y="395"/>
                <a:ext cx="103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83" name="Group 135"/>
            <p:cNvGrpSpPr>
              <a:grpSpLocks/>
            </p:cNvGrpSpPr>
            <p:nvPr/>
          </p:nvGrpSpPr>
          <p:grpSpPr bwMode="auto">
            <a:xfrm>
              <a:off x="1902" y="377"/>
              <a:ext cx="208" cy="276"/>
              <a:chOff x="1902" y="377"/>
              <a:chExt cx="208" cy="276"/>
            </a:xfrm>
          </p:grpSpPr>
          <p:sp>
            <p:nvSpPr>
              <p:cNvPr id="2189" name="AutoShape 141"/>
              <p:cNvSpPr>
                <a:spLocks noChangeArrowheads="1"/>
              </p:cNvSpPr>
              <p:nvPr/>
            </p:nvSpPr>
            <p:spPr bwMode="auto">
              <a:xfrm>
                <a:off x="1902" y="406"/>
                <a:ext cx="90" cy="247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8" name="AutoShape 140"/>
              <p:cNvSpPr>
                <a:spLocks noChangeArrowheads="1"/>
              </p:cNvSpPr>
              <p:nvPr/>
            </p:nvSpPr>
            <p:spPr bwMode="auto">
              <a:xfrm flipV="1">
                <a:off x="1902" y="377"/>
                <a:ext cx="90" cy="247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7" name="AutoShape 139"/>
              <p:cNvSpPr>
                <a:spLocks noChangeArrowheads="1"/>
              </p:cNvSpPr>
              <p:nvPr/>
            </p:nvSpPr>
            <p:spPr bwMode="auto">
              <a:xfrm flipH="1" flipV="1">
                <a:off x="2020" y="377"/>
                <a:ext cx="90" cy="247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6" name="AutoShape 138"/>
              <p:cNvSpPr>
                <a:spLocks noChangeArrowheads="1"/>
              </p:cNvSpPr>
              <p:nvPr/>
            </p:nvSpPr>
            <p:spPr bwMode="auto">
              <a:xfrm flipH="1">
                <a:off x="2020" y="406"/>
                <a:ext cx="90" cy="247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5" name="Line 137"/>
              <p:cNvSpPr>
                <a:spLocks noChangeShapeType="1"/>
              </p:cNvSpPr>
              <p:nvPr/>
            </p:nvSpPr>
            <p:spPr bwMode="auto">
              <a:xfrm>
                <a:off x="1947" y="639"/>
                <a:ext cx="114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" name="Line 136"/>
              <p:cNvSpPr>
                <a:spLocks noChangeShapeType="1"/>
              </p:cNvSpPr>
              <p:nvPr/>
            </p:nvSpPr>
            <p:spPr bwMode="auto">
              <a:xfrm>
                <a:off x="1951" y="406"/>
                <a:ext cx="104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82" name="Rectangle 134"/>
            <p:cNvSpPr>
              <a:spLocks noChangeArrowheads="1"/>
            </p:cNvSpPr>
            <p:nvPr/>
          </p:nvSpPr>
          <p:spPr bwMode="auto">
            <a:xfrm>
              <a:off x="3426" y="469"/>
              <a:ext cx="247" cy="102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" name="Line 133"/>
            <p:cNvSpPr>
              <a:spLocks noChangeShapeType="1"/>
            </p:cNvSpPr>
            <p:nvPr/>
          </p:nvSpPr>
          <p:spPr bwMode="auto">
            <a:xfrm>
              <a:off x="2914" y="-470"/>
              <a:ext cx="3286" cy="699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0" name="Line 132"/>
            <p:cNvSpPr>
              <a:spLocks noChangeShapeType="1"/>
            </p:cNvSpPr>
            <p:nvPr/>
          </p:nvSpPr>
          <p:spPr bwMode="auto">
            <a:xfrm flipH="1" flipV="1">
              <a:off x="6158" y="218"/>
              <a:ext cx="464" cy="289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9" name="AutoShape 131"/>
            <p:cNvSpPr>
              <a:spLocks noChangeArrowheads="1"/>
            </p:cNvSpPr>
            <p:nvPr/>
          </p:nvSpPr>
          <p:spPr bwMode="auto">
            <a:xfrm>
              <a:off x="1007" y="419"/>
              <a:ext cx="97" cy="209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8" name="AutoShape 130"/>
            <p:cNvSpPr>
              <a:spLocks noChangeArrowheads="1"/>
            </p:cNvSpPr>
            <p:nvPr/>
          </p:nvSpPr>
          <p:spPr bwMode="auto">
            <a:xfrm>
              <a:off x="1174" y="409"/>
              <a:ext cx="99" cy="209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7" name="AutoShape 129"/>
            <p:cNvSpPr>
              <a:spLocks noChangeArrowheads="1"/>
            </p:cNvSpPr>
            <p:nvPr/>
          </p:nvSpPr>
          <p:spPr bwMode="auto">
            <a:xfrm>
              <a:off x="929" y="-630"/>
              <a:ext cx="99" cy="209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6" name="AutoShape 128"/>
            <p:cNvSpPr>
              <a:spLocks noChangeArrowheads="1"/>
            </p:cNvSpPr>
            <p:nvPr/>
          </p:nvSpPr>
          <p:spPr bwMode="auto">
            <a:xfrm>
              <a:off x="7358" y="399"/>
              <a:ext cx="99" cy="209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5" name="AutoShape 127"/>
            <p:cNvSpPr>
              <a:spLocks noChangeArrowheads="1"/>
            </p:cNvSpPr>
            <p:nvPr/>
          </p:nvSpPr>
          <p:spPr bwMode="auto">
            <a:xfrm>
              <a:off x="7068" y="409"/>
              <a:ext cx="97" cy="209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4" name="AutoShape 126"/>
            <p:cNvSpPr>
              <a:spLocks noChangeArrowheads="1"/>
            </p:cNvSpPr>
            <p:nvPr/>
          </p:nvSpPr>
          <p:spPr bwMode="auto">
            <a:xfrm>
              <a:off x="6271" y="192"/>
              <a:ext cx="99" cy="20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3" name="AutoShape 125"/>
            <p:cNvSpPr>
              <a:spLocks noChangeArrowheads="1"/>
            </p:cNvSpPr>
            <p:nvPr/>
          </p:nvSpPr>
          <p:spPr bwMode="auto">
            <a:xfrm>
              <a:off x="6383" y="247"/>
              <a:ext cx="99" cy="207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2" name="AutoShape 124"/>
            <p:cNvSpPr>
              <a:spLocks noChangeArrowheads="1"/>
            </p:cNvSpPr>
            <p:nvPr/>
          </p:nvSpPr>
          <p:spPr bwMode="auto">
            <a:xfrm>
              <a:off x="7223" y="409"/>
              <a:ext cx="99" cy="209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1" name="AutoShape 123"/>
            <p:cNvSpPr>
              <a:spLocks noChangeArrowheads="1"/>
            </p:cNvSpPr>
            <p:nvPr/>
          </p:nvSpPr>
          <p:spPr bwMode="auto">
            <a:xfrm>
              <a:off x="6916" y="406"/>
              <a:ext cx="99" cy="209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0" name="AutoShape 122"/>
            <p:cNvSpPr>
              <a:spLocks noChangeArrowheads="1"/>
            </p:cNvSpPr>
            <p:nvPr/>
          </p:nvSpPr>
          <p:spPr bwMode="auto">
            <a:xfrm>
              <a:off x="6253" y="449"/>
              <a:ext cx="99" cy="209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9" name="AutoShape 121"/>
            <p:cNvSpPr>
              <a:spLocks noChangeArrowheads="1"/>
            </p:cNvSpPr>
            <p:nvPr/>
          </p:nvSpPr>
          <p:spPr bwMode="auto">
            <a:xfrm flipV="1">
              <a:off x="6376" y="476"/>
              <a:ext cx="99" cy="20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8" name="AutoShape 120"/>
            <p:cNvSpPr>
              <a:spLocks noChangeArrowheads="1"/>
            </p:cNvSpPr>
            <p:nvPr/>
          </p:nvSpPr>
          <p:spPr bwMode="auto">
            <a:xfrm>
              <a:off x="5691" y="419"/>
              <a:ext cx="102" cy="209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7" name="AutoShape 119"/>
            <p:cNvSpPr>
              <a:spLocks noChangeArrowheads="1"/>
            </p:cNvSpPr>
            <p:nvPr/>
          </p:nvSpPr>
          <p:spPr bwMode="auto">
            <a:xfrm>
              <a:off x="5534" y="419"/>
              <a:ext cx="102" cy="209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6" name="AutoShape 118"/>
            <p:cNvSpPr>
              <a:spLocks noChangeArrowheads="1"/>
            </p:cNvSpPr>
            <p:nvPr/>
          </p:nvSpPr>
          <p:spPr bwMode="auto">
            <a:xfrm>
              <a:off x="4751" y="399"/>
              <a:ext cx="97" cy="207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5" name="AutoShape 117"/>
            <p:cNvSpPr>
              <a:spLocks noChangeArrowheads="1"/>
            </p:cNvSpPr>
            <p:nvPr/>
          </p:nvSpPr>
          <p:spPr bwMode="auto">
            <a:xfrm>
              <a:off x="4939" y="399"/>
              <a:ext cx="97" cy="207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158" name="Group 110"/>
            <p:cNvGrpSpPr>
              <a:grpSpLocks/>
            </p:cNvGrpSpPr>
            <p:nvPr/>
          </p:nvGrpSpPr>
          <p:grpSpPr bwMode="auto">
            <a:xfrm>
              <a:off x="1964" y="-661"/>
              <a:ext cx="208" cy="274"/>
              <a:chOff x="1964" y="-661"/>
              <a:chExt cx="208" cy="274"/>
            </a:xfrm>
          </p:grpSpPr>
          <p:sp>
            <p:nvSpPr>
              <p:cNvPr id="2164" name="AutoShape 116"/>
              <p:cNvSpPr>
                <a:spLocks noChangeArrowheads="1"/>
              </p:cNvSpPr>
              <p:nvPr/>
            </p:nvSpPr>
            <p:spPr bwMode="auto">
              <a:xfrm>
                <a:off x="1964" y="-632"/>
                <a:ext cx="90" cy="2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3" name="AutoShape 115"/>
              <p:cNvSpPr>
                <a:spLocks noChangeArrowheads="1"/>
              </p:cNvSpPr>
              <p:nvPr/>
            </p:nvSpPr>
            <p:spPr bwMode="auto">
              <a:xfrm flipV="1">
                <a:off x="1964" y="-661"/>
                <a:ext cx="90" cy="2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2" name="AutoShape 114"/>
              <p:cNvSpPr>
                <a:spLocks noChangeArrowheads="1"/>
              </p:cNvSpPr>
              <p:nvPr/>
            </p:nvSpPr>
            <p:spPr bwMode="auto">
              <a:xfrm flipH="1" flipV="1">
                <a:off x="2082" y="-661"/>
                <a:ext cx="90" cy="2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" name="AutoShape 113"/>
              <p:cNvSpPr>
                <a:spLocks noChangeArrowheads="1"/>
              </p:cNvSpPr>
              <p:nvPr/>
            </p:nvSpPr>
            <p:spPr bwMode="auto">
              <a:xfrm flipH="1">
                <a:off x="2082" y="-632"/>
                <a:ext cx="90" cy="2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" name="Line 112"/>
              <p:cNvSpPr>
                <a:spLocks noChangeShapeType="1"/>
              </p:cNvSpPr>
              <p:nvPr/>
            </p:nvSpPr>
            <p:spPr bwMode="auto">
              <a:xfrm>
                <a:off x="2009" y="-400"/>
                <a:ext cx="114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" name="Line 111"/>
              <p:cNvSpPr>
                <a:spLocks noChangeShapeType="1"/>
              </p:cNvSpPr>
              <p:nvPr/>
            </p:nvSpPr>
            <p:spPr bwMode="auto">
              <a:xfrm>
                <a:off x="2013" y="-631"/>
                <a:ext cx="104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53" name="Group 105"/>
            <p:cNvGrpSpPr>
              <a:grpSpLocks/>
            </p:cNvGrpSpPr>
            <p:nvPr/>
          </p:nvGrpSpPr>
          <p:grpSpPr bwMode="auto">
            <a:xfrm>
              <a:off x="1099" y="-650"/>
              <a:ext cx="117" cy="278"/>
              <a:chOff x="1099" y="-650"/>
              <a:chExt cx="117" cy="278"/>
            </a:xfrm>
          </p:grpSpPr>
          <p:sp>
            <p:nvSpPr>
              <p:cNvPr id="2157" name="AutoShape 109"/>
              <p:cNvSpPr>
                <a:spLocks noChangeArrowheads="1"/>
              </p:cNvSpPr>
              <p:nvPr/>
            </p:nvSpPr>
            <p:spPr bwMode="auto">
              <a:xfrm>
                <a:off x="1117" y="-626"/>
                <a:ext cx="99" cy="25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" name="AutoShape 108"/>
              <p:cNvSpPr>
                <a:spLocks noChangeArrowheads="1"/>
              </p:cNvSpPr>
              <p:nvPr/>
            </p:nvSpPr>
            <p:spPr bwMode="auto">
              <a:xfrm flipV="1">
                <a:off x="1117" y="-650"/>
                <a:ext cx="99" cy="25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" name="AutoShape 107"/>
              <p:cNvSpPr>
                <a:spLocks noChangeArrowheads="1"/>
              </p:cNvSpPr>
              <p:nvPr/>
            </p:nvSpPr>
            <p:spPr bwMode="auto">
              <a:xfrm flipH="1" flipV="1">
                <a:off x="1099" y="-650"/>
                <a:ext cx="99" cy="25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" name="AutoShape 106"/>
              <p:cNvSpPr>
                <a:spLocks noChangeArrowheads="1"/>
              </p:cNvSpPr>
              <p:nvPr/>
            </p:nvSpPr>
            <p:spPr bwMode="auto">
              <a:xfrm flipH="1">
                <a:off x="1099" y="-622"/>
                <a:ext cx="99" cy="25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46" name="Group 98"/>
            <p:cNvGrpSpPr>
              <a:grpSpLocks/>
            </p:cNvGrpSpPr>
            <p:nvPr/>
          </p:nvGrpSpPr>
          <p:grpSpPr bwMode="auto">
            <a:xfrm>
              <a:off x="3346" y="-470"/>
              <a:ext cx="208" cy="261"/>
              <a:chOff x="3346" y="-470"/>
              <a:chExt cx="208" cy="261"/>
            </a:xfrm>
          </p:grpSpPr>
          <p:sp>
            <p:nvSpPr>
              <p:cNvPr id="2152" name="AutoShape 104"/>
              <p:cNvSpPr>
                <a:spLocks noChangeArrowheads="1"/>
              </p:cNvSpPr>
              <p:nvPr/>
            </p:nvSpPr>
            <p:spPr bwMode="auto">
              <a:xfrm>
                <a:off x="3346" y="-456"/>
                <a:ext cx="90" cy="247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1" name="AutoShape 103"/>
              <p:cNvSpPr>
                <a:spLocks noChangeArrowheads="1"/>
              </p:cNvSpPr>
              <p:nvPr/>
            </p:nvSpPr>
            <p:spPr bwMode="auto">
              <a:xfrm flipV="1">
                <a:off x="3347" y="-470"/>
                <a:ext cx="88" cy="246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0" name="AutoShape 102"/>
              <p:cNvSpPr>
                <a:spLocks noChangeArrowheads="1"/>
              </p:cNvSpPr>
              <p:nvPr/>
            </p:nvSpPr>
            <p:spPr bwMode="auto">
              <a:xfrm flipH="1" flipV="1">
                <a:off x="3464" y="-470"/>
                <a:ext cx="90" cy="246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9" name="AutoShape 101"/>
              <p:cNvSpPr>
                <a:spLocks noChangeArrowheads="1"/>
              </p:cNvSpPr>
              <p:nvPr/>
            </p:nvSpPr>
            <p:spPr bwMode="auto">
              <a:xfrm flipH="1">
                <a:off x="3464" y="-456"/>
                <a:ext cx="90" cy="247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8" name="Line 100"/>
              <p:cNvSpPr>
                <a:spLocks noChangeShapeType="1"/>
              </p:cNvSpPr>
              <p:nvPr/>
            </p:nvSpPr>
            <p:spPr bwMode="auto">
              <a:xfrm>
                <a:off x="3391" y="-222"/>
                <a:ext cx="113" cy="0"/>
              </a:xfrm>
              <a:prstGeom prst="line">
                <a:avLst/>
              </a:pr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7" name="Line 99"/>
              <p:cNvSpPr>
                <a:spLocks noChangeShapeType="1"/>
              </p:cNvSpPr>
              <p:nvPr/>
            </p:nvSpPr>
            <p:spPr bwMode="auto">
              <a:xfrm>
                <a:off x="3395" y="-455"/>
                <a:ext cx="102" cy="0"/>
              </a:xfrm>
              <a:prstGeom prst="line">
                <a:avLst/>
              </a:pr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45" name="AutoShape 97"/>
            <p:cNvSpPr>
              <a:spLocks noChangeArrowheads="1"/>
            </p:cNvSpPr>
            <p:nvPr/>
          </p:nvSpPr>
          <p:spPr bwMode="auto">
            <a:xfrm>
              <a:off x="6571" y="406"/>
              <a:ext cx="99" cy="20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4" name="AutoShape 96"/>
            <p:cNvSpPr>
              <a:spLocks noChangeArrowheads="1"/>
            </p:cNvSpPr>
            <p:nvPr/>
          </p:nvSpPr>
          <p:spPr bwMode="auto">
            <a:xfrm>
              <a:off x="6126" y="112"/>
              <a:ext cx="99" cy="20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3" name="AutoShape 95"/>
            <p:cNvSpPr>
              <a:spLocks noChangeArrowheads="1"/>
            </p:cNvSpPr>
            <p:nvPr/>
          </p:nvSpPr>
          <p:spPr bwMode="auto">
            <a:xfrm>
              <a:off x="4779" y="-206"/>
              <a:ext cx="99" cy="209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2" name="AutoShape 94"/>
            <p:cNvSpPr>
              <a:spLocks noChangeArrowheads="1"/>
            </p:cNvSpPr>
            <p:nvPr/>
          </p:nvSpPr>
          <p:spPr bwMode="auto">
            <a:xfrm>
              <a:off x="4996" y="-126"/>
              <a:ext cx="99" cy="209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1" name="AutoShape 93"/>
            <p:cNvSpPr>
              <a:spLocks noChangeArrowheads="1"/>
            </p:cNvSpPr>
            <p:nvPr/>
          </p:nvSpPr>
          <p:spPr bwMode="auto">
            <a:xfrm>
              <a:off x="5534" y="-18"/>
              <a:ext cx="99" cy="209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0" name="AutoShape 92"/>
            <p:cNvSpPr>
              <a:spLocks noChangeArrowheads="1"/>
            </p:cNvSpPr>
            <p:nvPr/>
          </p:nvSpPr>
          <p:spPr bwMode="auto">
            <a:xfrm>
              <a:off x="5686" y="-9"/>
              <a:ext cx="99" cy="209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9" name="Text Box 91"/>
            <p:cNvSpPr txBox="1">
              <a:spLocks noChangeArrowheads="1"/>
            </p:cNvSpPr>
            <p:nvPr/>
          </p:nvSpPr>
          <p:spPr bwMode="auto">
            <a:xfrm>
              <a:off x="7378" y="-73"/>
              <a:ext cx="534" cy="2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64080" tIns="31680" rIns="64080" bIns="3168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847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38" name="Text Box 90"/>
            <p:cNvSpPr txBox="1">
              <a:spLocks noChangeArrowheads="1"/>
            </p:cNvSpPr>
            <p:nvPr/>
          </p:nvSpPr>
          <p:spPr bwMode="auto">
            <a:xfrm>
              <a:off x="3231" y="694"/>
              <a:ext cx="514" cy="2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64080" tIns="31680" rIns="64080" bIns="3168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101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37" name="Text Box 89"/>
            <p:cNvSpPr txBox="1">
              <a:spLocks noChangeArrowheads="1"/>
            </p:cNvSpPr>
            <p:nvPr/>
          </p:nvSpPr>
          <p:spPr bwMode="auto">
            <a:xfrm>
              <a:off x="1738" y="-904"/>
              <a:ext cx="539" cy="4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64080" tIns="31680" rIns="64080" bIns="3168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103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36" name="Text Box 88"/>
            <p:cNvSpPr txBox="1">
              <a:spLocks noChangeArrowheads="1"/>
            </p:cNvSpPr>
            <p:nvPr/>
          </p:nvSpPr>
          <p:spPr bwMode="auto">
            <a:xfrm>
              <a:off x="4310" y="-753"/>
              <a:ext cx="1007" cy="3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64080" tIns="31680" rIns="64080" bIns="3168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Recycler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35" name="Text Box 87"/>
            <p:cNvSpPr txBox="1">
              <a:spLocks noChangeArrowheads="1"/>
            </p:cNvSpPr>
            <p:nvPr/>
          </p:nvSpPr>
          <p:spPr bwMode="auto">
            <a:xfrm>
              <a:off x="5759" y="734"/>
              <a:ext cx="982" cy="2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64080" tIns="31680" rIns="64080" bIns="3168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8 Gev line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34" name="Text Box 86"/>
            <p:cNvSpPr txBox="1">
              <a:spLocks noChangeArrowheads="1"/>
            </p:cNvSpPr>
            <p:nvPr/>
          </p:nvSpPr>
          <p:spPr bwMode="auto">
            <a:xfrm>
              <a:off x="3836" y="-905"/>
              <a:ext cx="554" cy="28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64080" tIns="31680" rIns="64080" bIns="3168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100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33" name="Text Box 85"/>
            <p:cNvSpPr txBox="1">
              <a:spLocks noChangeArrowheads="1"/>
            </p:cNvSpPr>
            <p:nvPr/>
          </p:nvSpPr>
          <p:spPr bwMode="auto">
            <a:xfrm>
              <a:off x="5001" y="124"/>
              <a:ext cx="542" cy="2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64080" tIns="31680" rIns="64080" bIns="3168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850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2128" name="Group 80"/>
            <p:cNvGrpSpPr>
              <a:grpSpLocks/>
            </p:cNvGrpSpPr>
            <p:nvPr/>
          </p:nvGrpSpPr>
          <p:grpSpPr bwMode="auto">
            <a:xfrm>
              <a:off x="4011" y="-657"/>
              <a:ext cx="101" cy="279"/>
              <a:chOff x="4011" y="-657"/>
              <a:chExt cx="101" cy="279"/>
            </a:xfrm>
          </p:grpSpPr>
          <p:sp>
            <p:nvSpPr>
              <p:cNvPr id="2132" name="AutoShape 84"/>
              <p:cNvSpPr>
                <a:spLocks noChangeArrowheads="1"/>
              </p:cNvSpPr>
              <p:nvPr/>
            </p:nvSpPr>
            <p:spPr bwMode="auto">
              <a:xfrm>
                <a:off x="4015" y="-631"/>
                <a:ext cx="97" cy="25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1" name="AutoShape 83"/>
              <p:cNvSpPr>
                <a:spLocks noChangeArrowheads="1"/>
              </p:cNvSpPr>
              <p:nvPr/>
            </p:nvSpPr>
            <p:spPr bwMode="auto">
              <a:xfrm flipV="1">
                <a:off x="4015" y="-657"/>
                <a:ext cx="97" cy="25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0" name="AutoShape 82"/>
              <p:cNvSpPr>
                <a:spLocks noChangeArrowheads="1"/>
              </p:cNvSpPr>
              <p:nvPr/>
            </p:nvSpPr>
            <p:spPr bwMode="auto">
              <a:xfrm flipH="1" flipV="1">
                <a:off x="4011" y="-657"/>
                <a:ext cx="98" cy="25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9" name="AutoShape 81"/>
              <p:cNvSpPr>
                <a:spLocks noChangeArrowheads="1"/>
              </p:cNvSpPr>
              <p:nvPr/>
            </p:nvSpPr>
            <p:spPr bwMode="auto">
              <a:xfrm flipH="1">
                <a:off x="4011" y="-627"/>
                <a:ext cx="98" cy="25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21" name="Group 73"/>
            <p:cNvGrpSpPr>
              <a:grpSpLocks/>
            </p:cNvGrpSpPr>
            <p:nvPr/>
          </p:nvGrpSpPr>
          <p:grpSpPr bwMode="auto">
            <a:xfrm>
              <a:off x="4409" y="-303"/>
              <a:ext cx="208" cy="273"/>
              <a:chOff x="4409" y="-303"/>
              <a:chExt cx="208" cy="273"/>
            </a:xfrm>
          </p:grpSpPr>
          <p:sp>
            <p:nvSpPr>
              <p:cNvPr id="2127" name="AutoShape 79"/>
              <p:cNvSpPr>
                <a:spLocks noChangeArrowheads="1"/>
              </p:cNvSpPr>
              <p:nvPr/>
            </p:nvSpPr>
            <p:spPr bwMode="auto">
              <a:xfrm>
                <a:off x="4409" y="-275"/>
                <a:ext cx="90" cy="2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6" name="AutoShape 78"/>
              <p:cNvSpPr>
                <a:spLocks noChangeArrowheads="1"/>
              </p:cNvSpPr>
              <p:nvPr/>
            </p:nvSpPr>
            <p:spPr bwMode="auto">
              <a:xfrm flipV="1">
                <a:off x="4410" y="-303"/>
                <a:ext cx="87" cy="2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5" name="AutoShape 77"/>
              <p:cNvSpPr>
                <a:spLocks noChangeArrowheads="1"/>
              </p:cNvSpPr>
              <p:nvPr/>
            </p:nvSpPr>
            <p:spPr bwMode="auto">
              <a:xfrm flipH="1" flipV="1">
                <a:off x="4527" y="-303"/>
                <a:ext cx="90" cy="2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4" name="AutoShape 76"/>
              <p:cNvSpPr>
                <a:spLocks noChangeArrowheads="1"/>
              </p:cNvSpPr>
              <p:nvPr/>
            </p:nvSpPr>
            <p:spPr bwMode="auto">
              <a:xfrm flipH="1">
                <a:off x="4527" y="-275"/>
                <a:ext cx="90" cy="2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3" name="Line 75"/>
              <p:cNvSpPr>
                <a:spLocks noChangeShapeType="1"/>
              </p:cNvSpPr>
              <p:nvPr/>
            </p:nvSpPr>
            <p:spPr bwMode="auto">
              <a:xfrm>
                <a:off x="4454" y="-43"/>
                <a:ext cx="113" cy="0"/>
              </a:xfrm>
              <a:prstGeom prst="line">
                <a:avLst/>
              </a:pr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2" name="Line 74"/>
              <p:cNvSpPr>
                <a:spLocks noChangeShapeType="1"/>
              </p:cNvSpPr>
              <p:nvPr/>
            </p:nvSpPr>
            <p:spPr bwMode="auto">
              <a:xfrm>
                <a:off x="4458" y="-274"/>
                <a:ext cx="103" cy="0"/>
              </a:xfrm>
              <a:prstGeom prst="line">
                <a:avLst/>
              </a:pr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14" name="Group 66"/>
            <p:cNvGrpSpPr>
              <a:grpSpLocks/>
            </p:cNvGrpSpPr>
            <p:nvPr/>
          </p:nvGrpSpPr>
          <p:grpSpPr bwMode="auto">
            <a:xfrm>
              <a:off x="5906" y="17"/>
              <a:ext cx="193" cy="276"/>
              <a:chOff x="5906" y="17"/>
              <a:chExt cx="193" cy="276"/>
            </a:xfrm>
          </p:grpSpPr>
          <p:sp>
            <p:nvSpPr>
              <p:cNvPr id="2120" name="AutoShape 72"/>
              <p:cNvSpPr>
                <a:spLocks noChangeArrowheads="1"/>
              </p:cNvSpPr>
              <p:nvPr/>
            </p:nvSpPr>
            <p:spPr bwMode="auto">
              <a:xfrm>
                <a:off x="5906" y="46"/>
                <a:ext cx="89" cy="247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9" name="AutoShape 71"/>
              <p:cNvSpPr>
                <a:spLocks noChangeArrowheads="1"/>
              </p:cNvSpPr>
              <p:nvPr/>
            </p:nvSpPr>
            <p:spPr bwMode="auto">
              <a:xfrm flipV="1">
                <a:off x="5906" y="17"/>
                <a:ext cx="89" cy="247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8" name="AutoShape 70"/>
              <p:cNvSpPr>
                <a:spLocks noChangeArrowheads="1"/>
              </p:cNvSpPr>
              <p:nvPr/>
            </p:nvSpPr>
            <p:spPr bwMode="auto">
              <a:xfrm flipH="1" flipV="1">
                <a:off x="6010" y="17"/>
                <a:ext cx="89" cy="247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7" name="AutoShape 69"/>
              <p:cNvSpPr>
                <a:spLocks noChangeArrowheads="1"/>
              </p:cNvSpPr>
              <p:nvPr/>
            </p:nvSpPr>
            <p:spPr bwMode="auto">
              <a:xfrm flipH="1">
                <a:off x="6010" y="46"/>
                <a:ext cx="89" cy="247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6" name="Line 68"/>
              <p:cNvSpPr>
                <a:spLocks noChangeShapeType="1"/>
              </p:cNvSpPr>
              <p:nvPr/>
            </p:nvSpPr>
            <p:spPr bwMode="auto">
              <a:xfrm>
                <a:off x="5950" y="279"/>
                <a:ext cx="112" cy="0"/>
              </a:xfrm>
              <a:prstGeom prst="line">
                <a:avLst/>
              </a:pr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5" name="Line 67"/>
              <p:cNvSpPr>
                <a:spLocks noChangeShapeType="1"/>
              </p:cNvSpPr>
              <p:nvPr/>
            </p:nvSpPr>
            <p:spPr bwMode="auto">
              <a:xfrm>
                <a:off x="5954" y="46"/>
                <a:ext cx="103" cy="0"/>
              </a:xfrm>
              <a:prstGeom prst="line">
                <a:avLst/>
              </a:pr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13" name="Text Box 65"/>
            <p:cNvSpPr txBox="1">
              <a:spLocks noChangeArrowheads="1"/>
            </p:cNvSpPr>
            <p:nvPr/>
          </p:nvSpPr>
          <p:spPr bwMode="auto">
            <a:xfrm>
              <a:off x="2432" y="-913"/>
              <a:ext cx="524" cy="2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64080" tIns="31680" rIns="64080" bIns="3168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102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2108" name="Group 60"/>
            <p:cNvGrpSpPr>
              <a:grpSpLocks/>
            </p:cNvGrpSpPr>
            <p:nvPr/>
          </p:nvGrpSpPr>
          <p:grpSpPr bwMode="auto">
            <a:xfrm>
              <a:off x="2494" y="-650"/>
              <a:ext cx="116" cy="284"/>
              <a:chOff x="2494" y="-650"/>
              <a:chExt cx="116" cy="284"/>
            </a:xfrm>
          </p:grpSpPr>
          <p:sp>
            <p:nvSpPr>
              <p:cNvPr id="2112" name="AutoShape 64"/>
              <p:cNvSpPr>
                <a:spLocks noChangeArrowheads="1"/>
              </p:cNvSpPr>
              <p:nvPr/>
            </p:nvSpPr>
            <p:spPr bwMode="auto">
              <a:xfrm>
                <a:off x="2511" y="-625"/>
                <a:ext cx="99" cy="25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" name="AutoShape 63"/>
              <p:cNvSpPr>
                <a:spLocks noChangeArrowheads="1"/>
              </p:cNvSpPr>
              <p:nvPr/>
            </p:nvSpPr>
            <p:spPr bwMode="auto">
              <a:xfrm flipV="1">
                <a:off x="2511" y="-650"/>
                <a:ext cx="97" cy="25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" name="AutoShape 62"/>
              <p:cNvSpPr>
                <a:spLocks noChangeArrowheads="1"/>
              </p:cNvSpPr>
              <p:nvPr/>
            </p:nvSpPr>
            <p:spPr bwMode="auto">
              <a:xfrm flipH="1" flipV="1">
                <a:off x="2494" y="-650"/>
                <a:ext cx="99" cy="25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9" name="AutoShape 61"/>
              <p:cNvSpPr>
                <a:spLocks noChangeArrowheads="1"/>
              </p:cNvSpPr>
              <p:nvPr/>
            </p:nvSpPr>
            <p:spPr bwMode="auto">
              <a:xfrm flipH="1">
                <a:off x="2494" y="-621"/>
                <a:ext cx="99" cy="25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03" name="Group 55"/>
            <p:cNvGrpSpPr>
              <a:grpSpLocks/>
            </p:cNvGrpSpPr>
            <p:nvPr/>
          </p:nvGrpSpPr>
          <p:grpSpPr bwMode="auto">
            <a:xfrm>
              <a:off x="2649" y="-650"/>
              <a:ext cx="117" cy="284"/>
              <a:chOff x="2649" y="-650"/>
              <a:chExt cx="117" cy="284"/>
            </a:xfrm>
          </p:grpSpPr>
          <p:sp>
            <p:nvSpPr>
              <p:cNvPr id="2107" name="AutoShape 59"/>
              <p:cNvSpPr>
                <a:spLocks noChangeArrowheads="1"/>
              </p:cNvSpPr>
              <p:nvPr/>
            </p:nvSpPr>
            <p:spPr bwMode="auto">
              <a:xfrm>
                <a:off x="2667" y="-625"/>
                <a:ext cx="99" cy="25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6" name="AutoShape 58"/>
              <p:cNvSpPr>
                <a:spLocks noChangeArrowheads="1"/>
              </p:cNvSpPr>
              <p:nvPr/>
            </p:nvSpPr>
            <p:spPr bwMode="auto">
              <a:xfrm flipV="1">
                <a:off x="2667" y="-650"/>
                <a:ext cx="99" cy="25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5" name="AutoShape 57"/>
              <p:cNvSpPr>
                <a:spLocks noChangeArrowheads="1"/>
              </p:cNvSpPr>
              <p:nvPr/>
            </p:nvSpPr>
            <p:spPr bwMode="auto">
              <a:xfrm flipH="1" flipV="1">
                <a:off x="2649" y="-650"/>
                <a:ext cx="99" cy="25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4" name="AutoShape 56"/>
              <p:cNvSpPr>
                <a:spLocks noChangeArrowheads="1"/>
              </p:cNvSpPr>
              <p:nvPr/>
            </p:nvSpPr>
            <p:spPr bwMode="auto">
              <a:xfrm flipH="1">
                <a:off x="2649" y="-621"/>
                <a:ext cx="99" cy="25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02" name="Text Box 54"/>
            <p:cNvSpPr txBox="1">
              <a:spLocks noChangeArrowheads="1"/>
            </p:cNvSpPr>
            <p:nvPr/>
          </p:nvSpPr>
          <p:spPr bwMode="auto">
            <a:xfrm>
              <a:off x="823" y="-888"/>
              <a:ext cx="539" cy="3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64080" tIns="31680" rIns="64080" bIns="3168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104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01" name="Text Box 53"/>
            <p:cNvSpPr txBox="1">
              <a:spLocks noChangeArrowheads="1"/>
            </p:cNvSpPr>
            <p:nvPr/>
          </p:nvSpPr>
          <p:spPr bwMode="auto">
            <a:xfrm>
              <a:off x="6793" y="934"/>
              <a:ext cx="1124" cy="312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4080" tIns="31680" rIns="64080" bIns="3168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V1 (switch)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00" name="Line 52"/>
            <p:cNvSpPr>
              <a:spLocks noChangeShapeType="1"/>
            </p:cNvSpPr>
            <p:nvPr/>
          </p:nvSpPr>
          <p:spPr bwMode="auto">
            <a:xfrm flipH="1" flipV="1">
              <a:off x="6622" y="681"/>
              <a:ext cx="169" cy="25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9" name="Text Box 51"/>
            <p:cNvSpPr txBox="1">
              <a:spLocks noChangeArrowheads="1"/>
            </p:cNvSpPr>
            <p:nvPr/>
          </p:nvSpPr>
          <p:spPr bwMode="auto">
            <a:xfrm>
              <a:off x="5608" y="-963"/>
              <a:ext cx="989" cy="314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4080" tIns="31680" rIns="64080" bIns="3168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V2 (PDD)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98" name="Line 50"/>
            <p:cNvSpPr>
              <a:spLocks noChangeShapeType="1"/>
            </p:cNvSpPr>
            <p:nvPr/>
          </p:nvSpPr>
          <p:spPr bwMode="auto">
            <a:xfrm>
              <a:off x="6118" y="-648"/>
              <a:ext cx="79" cy="77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093" name="Group 45"/>
            <p:cNvGrpSpPr>
              <a:grpSpLocks/>
            </p:cNvGrpSpPr>
            <p:nvPr/>
          </p:nvGrpSpPr>
          <p:grpSpPr bwMode="auto">
            <a:xfrm>
              <a:off x="4028" y="-363"/>
              <a:ext cx="115" cy="266"/>
              <a:chOff x="4028" y="-363"/>
              <a:chExt cx="115" cy="266"/>
            </a:xfrm>
          </p:grpSpPr>
          <p:sp>
            <p:nvSpPr>
              <p:cNvPr id="2097" name="AutoShape 49"/>
              <p:cNvSpPr>
                <a:spLocks noChangeArrowheads="1"/>
              </p:cNvSpPr>
              <p:nvPr/>
            </p:nvSpPr>
            <p:spPr bwMode="auto">
              <a:xfrm>
                <a:off x="4045" y="-354"/>
                <a:ext cx="98" cy="25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6" name="AutoShape 48"/>
              <p:cNvSpPr>
                <a:spLocks noChangeArrowheads="1"/>
              </p:cNvSpPr>
              <p:nvPr/>
            </p:nvSpPr>
            <p:spPr bwMode="auto">
              <a:xfrm flipV="1">
                <a:off x="4047" y="-363"/>
                <a:ext cx="96" cy="252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5" name="AutoShape 47"/>
              <p:cNvSpPr>
                <a:spLocks noChangeArrowheads="1"/>
              </p:cNvSpPr>
              <p:nvPr/>
            </p:nvSpPr>
            <p:spPr bwMode="auto">
              <a:xfrm flipH="1" flipV="1">
                <a:off x="4028" y="-363"/>
                <a:ext cx="99" cy="252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4" name="AutoShape 46"/>
              <p:cNvSpPr>
                <a:spLocks noChangeArrowheads="1"/>
              </p:cNvSpPr>
              <p:nvPr/>
            </p:nvSpPr>
            <p:spPr bwMode="auto">
              <a:xfrm flipH="1">
                <a:off x="4028" y="-349"/>
                <a:ext cx="99" cy="252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92" name="Text Box 44"/>
            <p:cNvSpPr txBox="1">
              <a:spLocks noChangeArrowheads="1"/>
            </p:cNvSpPr>
            <p:nvPr/>
          </p:nvSpPr>
          <p:spPr bwMode="auto">
            <a:xfrm>
              <a:off x="2368" y="-66"/>
              <a:ext cx="1469" cy="314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4080" tIns="31680" rIns="64080" bIns="3168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HBEND (35 mr)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91" name="Line 43"/>
            <p:cNvSpPr>
              <a:spLocks noChangeShapeType="1"/>
            </p:cNvSpPr>
            <p:nvPr/>
          </p:nvSpPr>
          <p:spPr bwMode="auto">
            <a:xfrm flipV="1">
              <a:off x="3496" y="-191"/>
              <a:ext cx="249" cy="8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0" name="AutoShape 42"/>
            <p:cNvSpPr>
              <a:spLocks noChangeArrowheads="1"/>
            </p:cNvSpPr>
            <p:nvPr/>
          </p:nvSpPr>
          <p:spPr bwMode="auto">
            <a:xfrm>
              <a:off x="3701" y="-403"/>
              <a:ext cx="102" cy="209"/>
            </a:xfrm>
            <a:prstGeom prst="triangle">
              <a:avLst>
                <a:gd name="adj" fmla="val 50000"/>
              </a:avLst>
            </a:pr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9" name="Text Box 41"/>
            <p:cNvSpPr txBox="1">
              <a:spLocks noChangeArrowheads="1"/>
            </p:cNvSpPr>
            <p:nvPr/>
          </p:nvSpPr>
          <p:spPr bwMode="auto">
            <a:xfrm>
              <a:off x="2799" y="-663"/>
              <a:ext cx="189" cy="304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8" name="Text Box 40"/>
            <p:cNvSpPr txBox="1">
              <a:spLocks noChangeArrowheads="1"/>
            </p:cNvSpPr>
            <p:nvPr/>
          </p:nvSpPr>
          <p:spPr bwMode="auto">
            <a:xfrm>
              <a:off x="2346" y="-1247"/>
              <a:ext cx="1259" cy="312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4080" tIns="31680" rIns="64080" bIns="3168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VLAM (MLA)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7" name="Line 39"/>
            <p:cNvSpPr>
              <a:spLocks noChangeShapeType="1"/>
            </p:cNvSpPr>
            <p:nvPr/>
          </p:nvSpPr>
          <p:spPr bwMode="auto">
            <a:xfrm>
              <a:off x="2934" y="-913"/>
              <a:ext cx="0" cy="25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6" name="Text Box 38"/>
            <p:cNvSpPr txBox="1">
              <a:spLocks noChangeArrowheads="1"/>
            </p:cNvSpPr>
            <p:nvPr/>
          </p:nvSpPr>
          <p:spPr bwMode="auto">
            <a:xfrm>
              <a:off x="1258" y="-604"/>
              <a:ext cx="189" cy="167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4080" tIns="31680" rIns="64080" bIns="3168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5" name="Text Box 37"/>
            <p:cNvSpPr txBox="1">
              <a:spLocks noChangeArrowheads="1"/>
            </p:cNvSpPr>
            <p:nvPr/>
          </p:nvSpPr>
          <p:spPr bwMode="auto">
            <a:xfrm>
              <a:off x="914" y="-1247"/>
              <a:ext cx="764" cy="312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4080" tIns="31680" rIns="64080" bIns="3168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HKICK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4" name="Line 36"/>
            <p:cNvSpPr>
              <a:spLocks noChangeShapeType="1"/>
            </p:cNvSpPr>
            <p:nvPr/>
          </p:nvSpPr>
          <p:spPr bwMode="auto">
            <a:xfrm flipH="1">
              <a:off x="1334" y="-933"/>
              <a:ext cx="84" cy="33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3" name="Text Box 35"/>
            <p:cNvSpPr txBox="1">
              <a:spLocks noChangeArrowheads="1"/>
            </p:cNvSpPr>
            <p:nvPr/>
          </p:nvSpPr>
          <p:spPr bwMode="auto">
            <a:xfrm>
              <a:off x="6683" y="-48"/>
              <a:ext cx="592" cy="30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64080" tIns="31680" rIns="64080" bIns="3168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848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2" name="Line 34"/>
            <p:cNvSpPr>
              <a:spLocks noChangeShapeType="1"/>
            </p:cNvSpPr>
            <p:nvPr/>
          </p:nvSpPr>
          <p:spPr bwMode="auto">
            <a:xfrm flipH="1">
              <a:off x="6708" y="154"/>
              <a:ext cx="164" cy="25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1" name="Line 33"/>
            <p:cNvSpPr>
              <a:spLocks noChangeShapeType="1"/>
            </p:cNvSpPr>
            <p:nvPr/>
          </p:nvSpPr>
          <p:spPr bwMode="auto">
            <a:xfrm flipH="1">
              <a:off x="7546" y="154"/>
              <a:ext cx="82" cy="16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0" name="Text Box 32"/>
            <p:cNvSpPr txBox="1">
              <a:spLocks noChangeArrowheads="1"/>
            </p:cNvSpPr>
            <p:nvPr/>
          </p:nvSpPr>
          <p:spPr bwMode="auto">
            <a:xfrm>
              <a:off x="7808" y="372"/>
              <a:ext cx="722" cy="3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64080" tIns="31680" rIns="64080" bIns="3168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MI8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9" name="Text Box 31"/>
            <p:cNvSpPr txBox="1">
              <a:spLocks noChangeArrowheads="1"/>
            </p:cNvSpPr>
            <p:nvPr/>
          </p:nvSpPr>
          <p:spPr bwMode="auto">
            <a:xfrm>
              <a:off x="5549" y="129"/>
              <a:ext cx="544" cy="2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64080" tIns="31680" rIns="64080" bIns="3168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849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8" name="Line 30"/>
            <p:cNvSpPr>
              <a:spLocks noChangeShapeType="1"/>
            </p:cNvSpPr>
            <p:nvPr/>
          </p:nvSpPr>
          <p:spPr bwMode="auto">
            <a:xfrm>
              <a:off x="5871" y="324"/>
              <a:ext cx="167" cy="8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7" name="Text Box 29"/>
            <p:cNvSpPr txBox="1">
              <a:spLocks noChangeArrowheads="1"/>
            </p:cNvSpPr>
            <p:nvPr/>
          </p:nvSpPr>
          <p:spPr bwMode="auto">
            <a:xfrm>
              <a:off x="3851" y="162"/>
              <a:ext cx="544" cy="2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64080" tIns="31680" rIns="64080" bIns="3168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852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6" name="Text Box 28"/>
            <p:cNvSpPr txBox="1">
              <a:spLocks noChangeArrowheads="1"/>
            </p:cNvSpPr>
            <p:nvPr/>
          </p:nvSpPr>
          <p:spPr bwMode="auto">
            <a:xfrm>
              <a:off x="4259" y="162"/>
              <a:ext cx="542" cy="2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64080" tIns="31680" rIns="64080" bIns="3168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851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5" name="Line 27"/>
            <p:cNvSpPr>
              <a:spLocks noChangeShapeType="1"/>
            </p:cNvSpPr>
            <p:nvPr/>
          </p:nvSpPr>
          <p:spPr bwMode="auto">
            <a:xfrm flipV="1">
              <a:off x="199" y="-508"/>
              <a:ext cx="4226" cy="1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lgDashDot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4" name="Text Box 26"/>
            <p:cNvSpPr txBox="1">
              <a:spLocks noChangeArrowheads="1"/>
            </p:cNvSpPr>
            <p:nvPr/>
          </p:nvSpPr>
          <p:spPr bwMode="auto">
            <a:xfrm>
              <a:off x="1723" y="730"/>
              <a:ext cx="539" cy="4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64080" tIns="31680" rIns="64080" bIns="3168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103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3" name="Text Box 25"/>
            <p:cNvSpPr txBox="1">
              <a:spLocks noChangeArrowheads="1"/>
            </p:cNvSpPr>
            <p:nvPr/>
          </p:nvSpPr>
          <p:spPr bwMode="auto">
            <a:xfrm>
              <a:off x="2399" y="731"/>
              <a:ext cx="522" cy="2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64080" tIns="31680" rIns="64080" bIns="3168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102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2066" name="Group 18"/>
            <p:cNvGrpSpPr>
              <a:grpSpLocks/>
            </p:cNvGrpSpPr>
            <p:nvPr/>
          </p:nvGrpSpPr>
          <p:grpSpPr bwMode="auto">
            <a:xfrm>
              <a:off x="3466" y="-643"/>
              <a:ext cx="208" cy="271"/>
              <a:chOff x="3466" y="-643"/>
              <a:chExt cx="208" cy="271"/>
            </a:xfrm>
          </p:grpSpPr>
          <p:sp>
            <p:nvSpPr>
              <p:cNvPr id="2072" name="AutoShape 24"/>
              <p:cNvSpPr>
                <a:spLocks noChangeArrowheads="1"/>
              </p:cNvSpPr>
              <p:nvPr/>
            </p:nvSpPr>
            <p:spPr bwMode="auto">
              <a:xfrm>
                <a:off x="3466" y="-617"/>
                <a:ext cx="90" cy="2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1" name="AutoShape 23"/>
              <p:cNvSpPr>
                <a:spLocks noChangeArrowheads="1"/>
              </p:cNvSpPr>
              <p:nvPr/>
            </p:nvSpPr>
            <p:spPr bwMode="auto">
              <a:xfrm flipV="1">
                <a:off x="3467" y="-643"/>
                <a:ext cx="87" cy="2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0" name="AutoShape 22"/>
              <p:cNvSpPr>
                <a:spLocks noChangeArrowheads="1"/>
              </p:cNvSpPr>
              <p:nvPr/>
            </p:nvSpPr>
            <p:spPr bwMode="auto">
              <a:xfrm flipH="1" flipV="1">
                <a:off x="3584" y="-643"/>
                <a:ext cx="90" cy="2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9" name="AutoShape 21"/>
              <p:cNvSpPr>
                <a:spLocks noChangeArrowheads="1"/>
              </p:cNvSpPr>
              <p:nvPr/>
            </p:nvSpPr>
            <p:spPr bwMode="auto">
              <a:xfrm flipH="1">
                <a:off x="3584" y="-617"/>
                <a:ext cx="90" cy="24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8" name="Line 20"/>
              <p:cNvSpPr>
                <a:spLocks noChangeShapeType="1"/>
              </p:cNvSpPr>
              <p:nvPr/>
            </p:nvSpPr>
            <p:spPr bwMode="auto">
              <a:xfrm>
                <a:off x="3511" y="-383"/>
                <a:ext cx="113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7" name="Line 19"/>
              <p:cNvSpPr>
                <a:spLocks noChangeShapeType="1"/>
              </p:cNvSpPr>
              <p:nvPr/>
            </p:nvSpPr>
            <p:spPr bwMode="auto">
              <a:xfrm>
                <a:off x="3515" y="-616"/>
                <a:ext cx="103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59" name="Group 11"/>
            <p:cNvGrpSpPr>
              <a:grpSpLocks/>
            </p:cNvGrpSpPr>
            <p:nvPr/>
          </p:nvGrpSpPr>
          <p:grpSpPr bwMode="auto">
            <a:xfrm>
              <a:off x="3236" y="-665"/>
              <a:ext cx="208" cy="276"/>
              <a:chOff x="3236" y="-665"/>
              <a:chExt cx="208" cy="276"/>
            </a:xfrm>
          </p:grpSpPr>
          <p:sp>
            <p:nvSpPr>
              <p:cNvPr id="2065" name="AutoShape 17"/>
              <p:cNvSpPr>
                <a:spLocks noChangeArrowheads="1"/>
              </p:cNvSpPr>
              <p:nvPr/>
            </p:nvSpPr>
            <p:spPr bwMode="auto">
              <a:xfrm>
                <a:off x="3236" y="-636"/>
                <a:ext cx="90" cy="247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4" name="AutoShape 16"/>
              <p:cNvSpPr>
                <a:spLocks noChangeArrowheads="1"/>
              </p:cNvSpPr>
              <p:nvPr/>
            </p:nvSpPr>
            <p:spPr bwMode="auto">
              <a:xfrm flipV="1">
                <a:off x="3237" y="-665"/>
                <a:ext cx="88" cy="247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3" name="AutoShape 15"/>
              <p:cNvSpPr>
                <a:spLocks noChangeArrowheads="1"/>
              </p:cNvSpPr>
              <p:nvPr/>
            </p:nvSpPr>
            <p:spPr bwMode="auto">
              <a:xfrm flipH="1" flipV="1">
                <a:off x="3354" y="-665"/>
                <a:ext cx="90" cy="247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2" name="AutoShape 14"/>
              <p:cNvSpPr>
                <a:spLocks noChangeArrowheads="1"/>
              </p:cNvSpPr>
              <p:nvPr/>
            </p:nvSpPr>
            <p:spPr bwMode="auto">
              <a:xfrm flipH="1">
                <a:off x="3354" y="-636"/>
                <a:ext cx="90" cy="247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1" name="Line 13"/>
              <p:cNvSpPr>
                <a:spLocks noChangeShapeType="1"/>
              </p:cNvSpPr>
              <p:nvPr/>
            </p:nvSpPr>
            <p:spPr bwMode="auto">
              <a:xfrm>
                <a:off x="3281" y="-403"/>
                <a:ext cx="113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0" name="Line 12"/>
              <p:cNvSpPr>
                <a:spLocks noChangeShapeType="1"/>
              </p:cNvSpPr>
              <p:nvPr/>
            </p:nvSpPr>
            <p:spPr bwMode="auto">
              <a:xfrm>
                <a:off x="3285" y="-635"/>
                <a:ext cx="103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58" name="Line 10"/>
            <p:cNvSpPr>
              <a:spLocks noChangeShapeType="1"/>
            </p:cNvSpPr>
            <p:nvPr/>
          </p:nvSpPr>
          <p:spPr bwMode="auto">
            <a:xfrm>
              <a:off x="3659" y="514"/>
              <a:ext cx="4119" cy="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Text Box 9"/>
            <p:cNvSpPr txBox="1">
              <a:spLocks noChangeArrowheads="1"/>
            </p:cNvSpPr>
            <p:nvPr/>
          </p:nvSpPr>
          <p:spPr bwMode="auto">
            <a:xfrm>
              <a:off x="208" y="493"/>
              <a:ext cx="639" cy="38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MI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6" name="AutoShape 8"/>
            <p:cNvSpPr>
              <a:spLocks noChangeArrowheads="1"/>
            </p:cNvSpPr>
            <p:nvPr/>
          </p:nvSpPr>
          <p:spPr bwMode="auto">
            <a:xfrm>
              <a:off x="4199" y="-640"/>
              <a:ext cx="99" cy="209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1878" y="-397"/>
              <a:ext cx="989" cy="38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QR853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4528" y="-547"/>
              <a:ext cx="959" cy="3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QR852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 flipV="1">
              <a:off x="2669" y="-317"/>
              <a:ext cx="709" cy="10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" name="Line 4"/>
            <p:cNvSpPr>
              <a:spLocks noChangeShapeType="1"/>
            </p:cNvSpPr>
            <p:nvPr/>
          </p:nvSpPr>
          <p:spPr bwMode="auto">
            <a:xfrm flipH="1">
              <a:off x="4168" y="-376"/>
              <a:ext cx="449" cy="12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" name="Text Box 3"/>
            <p:cNvSpPr txBox="1">
              <a:spLocks noChangeArrowheads="1"/>
            </p:cNvSpPr>
            <p:nvPr/>
          </p:nvSpPr>
          <p:spPr bwMode="auto">
            <a:xfrm>
              <a:off x="6957" y="-648"/>
              <a:ext cx="839" cy="314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4080" tIns="31680" rIns="64080" bIns="3168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PDDM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0" name="Line 2"/>
            <p:cNvSpPr>
              <a:spLocks noChangeShapeType="1"/>
            </p:cNvSpPr>
            <p:nvPr/>
          </p:nvSpPr>
          <p:spPr bwMode="auto">
            <a:xfrm flipH="1">
              <a:off x="6437" y="-408"/>
              <a:ext cx="519" cy="77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1" name="TextBox 210"/>
          <p:cNvSpPr txBox="1"/>
          <p:nvPr/>
        </p:nvSpPr>
        <p:spPr>
          <a:xfrm>
            <a:off x="1828800" y="5410200"/>
            <a:ext cx="552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injection line from Booster MI8 line to Recycler 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304800" y="1143000"/>
            <a:ext cx="8516054" cy="3657600"/>
            <a:chOff x="63" y="60"/>
            <a:chExt cx="8510" cy="3654"/>
          </a:xfrm>
        </p:grpSpPr>
        <p:sp>
          <p:nvSpPr>
            <p:cNvPr id="18435" name="Text Box 3"/>
            <p:cNvSpPr txBox="1">
              <a:spLocks noChangeArrowheads="1"/>
            </p:cNvSpPr>
            <p:nvPr/>
          </p:nvSpPr>
          <p:spPr bwMode="auto">
            <a:xfrm>
              <a:off x="6920" y="839"/>
              <a:ext cx="189" cy="216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0000" tIns="47160" rIns="90000" bIns="471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8436" name="Group 4"/>
            <p:cNvGrpSpPr>
              <a:grpSpLocks/>
            </p:cNvGrpSpPr>
            <p:nvPr/>
          </p:nvGrpSpPr>
          <p:grpSpPr bwMode="auto">
            <a:xfrm>
              <a:off x="3475" y="781"/>
              <a:ext cx="100" cy="343"/>
              <a:chOff x="3475" y="781"/>
              <a:chExt cx="100" cy="343"/>
            </a:xfrm>
          </p:grpSpPr>
          <p:sp>
            <p:nvSpPr>
              <p:cNvPr id="18437" name="AutoShape 5"/>
              <p:cNvSpPr>
                <a:spLocks noChangeArrowheads="1"/>
              </p:cNvSpPr>
              <p:nvPr/>
            </p:nvSpPr>
            <p:spPr bwMode="auto">
              <a:xfrm>
                <a:off x="3477" y="795"/>
                <a:ext cx="98" cy="322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38" name="AutoShape 6"/>
              <p:cNvSpPr>
                <a:spLocks noChangeArrowheads="1"/>
              </p:cNvSpPr>
              <p:nvPr/>
            </p:nvSpPr>
            <p:spPr bwMode="auto">
              <a:xfrm flipV="1">
                <a:off x="3478" y="781"/>
                <a:ext cx="97" cy="32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39" name="AutoShape 7"/>
              <p:cNvSpPr>
                <a:spLocks noChangeArrowheads="1"/>
              </p:cNvSpPr>
              <p:nvPr/>
            </p:nvSpPr>
            <p:spPr bwMode="auto">
              <a:xfrm flipH="1" flipV="1">
                <a:off x="3475" y="781"/>
                <a:ext cx="98" cy="32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40" name="AutoShape 8"/>
              <p:cNvSpPr>
                <a:spLocks noChangeArrowheads="1"/>
              </p:cNvSpPr>
              <p:nvPr/>
            </p:nvSpPr>
            <p:spPr bwMode="auto">
              <a:xfrm flipH="1">
                <a:off x="3475" y="800"/>
                <a:ext cx="98" cy="32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441" name="Group 9"/>
            <p:cNvGrpSpPr>
              <a:grpSpLocks/>
            </p:cNvGrpSpPr>
            <p:nvPr/>
          </p:nvGrpSpPr>
          <p:grpSpPr bwMode="auto">
            <a:xfrm>
              <a:off x="4857" y="761"/>
              <a:ext cx="97" cy="340"/>
              <a:chOff x="4857" y="761"/>
              <a:chExt cx="97" cy="340"/>
            </a:xfrm>
          </p:grpSpPr>
          <p:sp>
            <p:nvSpPr>
              <p:cNvPr id="18442" name="AutoShape 10"/>
              <p:cNvSpPr>
                <a:spLocks noChangeArrowheads="1"/>
              </p:cNvSpPr>
              <p:nvPr/>
            </p:nvSpPr>
            <p:spPr bwMode="auto">
              <a:xfrm>
                <a:off x="4860" y="774"/>
                <a:ext cx="94" cy="32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43" name="AutoShape 11"/>
              <p:cNvSpPr>
                <a:spLocks noChangeArrowheads="1"/>
              </p:cNvSpPr>
              <p:nvPr/>
            </p:nvSpPr>
            <p:spPr bwMode="auto">
              <a:xfrm flipV="1">
                <a:off x="4860" y="761"/>
                <a:ext cx="94" cy="322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44" name="AutoShape 12"/>
              <p:cNvSpPr>
                <a:spLocks noChangeArrowheads="1"/>
              </p:cNvSpPr>
              <p:nvPr/>
            </p:nvSpPr>
            <p:spPr bwMode="auto">
              <a:xfrm flipH="1" flipV="1">
                <a:off x="4857" y="761"/>
                <a:ext cx="96" cy="322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45" name="AutoShape 13"/>
              <p:cNvSpPr>
                <a:spLocks noChangeArrowheads="1"/>
              </p:cNvSpPr>
              <p:nvPr/>
            </p:nvSpPr>
            <p:spPr bwMode="auto">
              <a:xfrm flipH="1">
                <a:off x="4857" y="779"/>
                <a:ext cx="96" cy="322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446" name="Group 14"/>
            <p:cNvGrpSpPr>
              <a:grpSpLocks/>
            </p:cNvGrpSpPr>
            <p:nvPr/>
          </p:nvGrpSpPr>
          <p:grpSpPr bwMode="auto">
            <a:xfrm>
              <a:off x="4057" y="760"/>
              <a:ext cx="211" cy="345"/>
              <a:chOff x="4057" y="760"/>
              <a:chExt cx="211" cy="345"/>
            </a:xfrm>
          </p:grpSpPr>
          <p:sp>
            <p:nvSpPr>
              <p:cNvPr id="18447" name="AutoShape 15"/>
              <p:cNvSpPr>
                <a:spLocks noChangeArrowheads="1"/>
              </p:cNvSpPr>
              <p:nvPr/>
            </p:nvSpPr>
            <p:spPr bwMode="auto">
              <a:xfrm>
                <a:off x="4057" y="790"/>
                <a:ext cx="90" cy="31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48" name="AutoShape 16"/>
              <p:cNvSpPr>
                <a:spLocks noChangeArrowheads="1"/>
              </p:cNvSpPr>
              <p:nvPr/>
            </p:nvSpPr>
            <p:spPr bwMode="auto">
              <a:xfrm flipV="1">
                <a:off x="4058" y="760"/>
                <a:ext cx="89" cy="31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49" name="AutoShape 17"/>
              <p:cNvSpPr>
                <a:spLocks noChangeArrowheads="1"/>
              </p:cNvSpPr>
              <p:nvPr/>
            </p:nvSpPr>
            <p:spPr bwMode="auto">
              <a:xfrm flipH="1" flipV="1">
                <a:off x="4178" y="760"/>
                <a:ext cx="90" cy="31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0" name="AutoShape 18"/>
              <p:cNvSpPr>
                <a:spLocks noChangeArrowheads="1"/>
              </p:cNvSpPr>
              <p:nvPr/>
            </p:nvSpPr>
            <p:spPr bwMode="auto">
              <a:xfrm flipH="1">
                <a:off x="4178" y="790"/>
                <a:ext cx="90" cy="31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1" name="Line 19"/>
              <p:cNvSpPr>
                <a:spLocks noChangeShapeType="1"/>
              </p:cNvSpPr>
              <p:nvPr/>
            </p:nvSpPr>
            <p:spPr bwMode="auto">
              <a:xfrm>
                <a:off x="4103" y="1087"/>
                <a:ext cx="114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2" name="Line 20"/>
              <p:cNvSpPr>
                <a:spLocks noChangeShapeType="1"/>
              </p:cNvSpPr>
              <p:nvPr/>
            </p:nvSpPr>
            <p:spPr bwMode="auto">
              <a:xfrm>
                <a:off x="4107" y="790"/>
                <a:ext cx="105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453" name="Group 21"/>
            <p:cNvGrpSpPr>
              <a:grpSpLocks/>
            </p:cNvGrpSpPr>
            <p:nvPr/>
          </p:nvGrpSpPr>
          <p:grpSpPr bwMode="auto">
            <a:xfrm>
              <a:off x="2918" y="768"/>
              <a:ext cx="210" cy="342"/>
              <a:chOff x="2918" y="768"/>
              <a:chExt cx="210" cy="342"/>
            </a:xfrm>
          </p:grpSpPr>
          <p:sp>
            <p:nvSpPr>
              <p:cNvPr id="18454" name="AutoShape 22"/>
              <p:cNvSpPr>
                <a:spLocks noChangeArrowheads="1"/>
              </p:cNvSpPr>
              <p:nvPr/>
            </p:nvSpPr>
            <p:spPr bwMode="auto">
              <a:xfrm>
                <a:off x="2918" y="797"/>
                <a:ext cx="89" cy="31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5" name="AutoShape 23"/>
              <p:cNvSpPr>
                <a:spLocks noChangeArrowheads="1"/>
              </p:cNvSpPr>
              <p:nvPr/>
            </p:nvSpPr>
            <p:spPr bwMode="auto">
              <a:xfrm flipV="1">
                <a:off x="2919" y="768"/>
                <a:ext cx="88" cy="31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6" name="AutoShape 24"/>
              <p:cNvSpPr>
                <a:spLocks noChangeArrowheads="1"/>
              </p:cNvSpPr>
              <p:nvPr/>
            </p:nvSpPr>
            <p:spPr bwMode="auto">
              <a:xfrm flipH="1" flipV="1">
                <a:off x="3038" y="768"/>
                <a:ext cx="90" cy="31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7" name="AutoShape 25"/>
              <p:cNvSpPr>
                <a:spLocks noChangeArrowheads="1"/>
              </p:cNvSpPr>
              <p:nvPr/>
            </p:nvSpPr>
            <p:spPr bwMode="auto">
              <a:xfrm flipH="1">
                <a:off x="3038" y="797"/>
                <a:ext cx="90" cy="31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8" name="Line 26"/>
              <p:cNvSpPr>
                <a:spLocks noChangeShapeType="1"/>
              </p:cNvSpPr>
              <p:nvPr/>
            </p:nvSpPr>
            <p:spPr bwMode="auto">
              <a:xfrm>
                <a:off x="2963" y="1093"/>
                <a:ext cx="113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9" name="Line 27"/>
              <p:cNvSpPr>
                <a:spLocks noChangeShapeType="1"/>
              </p:cNvSpPr>
              <p:nvPr/>
            </p:nvSpPr>
            <p:spPr bwMode="auto">
              <a:xfrm>
                <a:off x="2968" y="797"/>
                <a:ext cx="104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460" name="Line 28"/>
            <p:cNvSpPr>
              <a:spLocks noChangeShapeType="1"/>
            </p:cNvSpPr>
            <p:nvPr/>
          </p:nvSpPr>
          <p:spPr bwMode="auto">
            <a:xfrm flipH="1">
              <a:off x="4612" y="971"/>
              <a:ext cx="1008" cy="751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61" name="AutoShape 29"/>
            <p:cNvSpPr>
              <a:spLocks noChangeArrowheads="1"/>
            </p:cNvSpPr>
            <p:nvPr/>
          </p:nvSpPr>
          <p:spPr bwMode="auto">
            <a:xfrm>
              <a:off x="3268" y="1459"/>
              <a:ext cx="102" cy="26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62" name="AutoShape 30"/>
            <p:cNvSpPr>
              <a:spLocks noChangeArrowheads="1"/>
            </p:cNvSpPr>
            <p:nvPr/>
          </p:nvSpPr>
          <p:spPr bwMode="auto">
            <a:xfrm>
              <a:off x="4571" y="1464"/>
              <a:ext cx="100" cy="26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8463" name="Group 31"/>
            <p:cNvGrpSpPr>
              <a:grpSpLocks/>
            </p:cNvGrpSpPr>
            <p:nvPr/>
          </p:nvGrpSpPr>
          <p:grpSpPr bwMode="auto">
            <a:xfrm>
              <a:off x="2253" y="768"/>
              <a:ext cx="113" cy="342"/>
              <a:chOff x="2253" y="768"/>
              <a:chExt cx="113" cy="342"/>
            </a:xfrm>
          </p:grpSpPr>
          <p:sp>
            <p:nvSpPr>
              <p:cNvPr id="18464" name="AutoShape 32"/>
              <p:cNvSpPr>
                <a:spLocks noChangeArrowheads="1"/>
              </p:cNvSpPr>
              <p:nvPr/>
            </p:nvSpPr>
            <p:spPr bwMode="auto">
              <a:xfrm>
                <a:off x="2267" y="781"/>
                <a:ext cx="99" cy="32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5" name="AutoShape 33"/>
              <p:cNvSpPr>
                <a:spLocks noChangeArrowheads="1"/>
              </p:cNvSpPr>
              <p:nvPr/>
            </p:nvSpPr>
            <p:spPr bwMode="auto">
              <a:xfrm flipV="1">
                <a:off x="2268" y="768"/>
                <a:ext cx="98" cy="32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6" name="AutoShape 34"/>
              <p:cNvSpPr>
                <a:spLocks noChangeArrowheads="1"/>
              </p:cNvSpPr>
              <p:nvPr/>
            </p:nvSpPr>
            <p:spPr bwMode="auto">
              <a:xfrm flipH="1" flipV="1">
                <a:off x="2253" y="768"/>
                <a:ext cx="99" cy="32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7" name="AutoShape 35"/>
              <p:cNvSpPr>
                <a:spLocks noChangeArrowheads="1"/>
              </p:cNvSpPr>
              <p:nvPr/>
            </p:nvSpPr>
            <p:spPr bwMode="auto">
              <a:xfrm flipH="1">
                <a:off x="2253" y="786"/>
                <a:ext cx="99" cy="32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468" name="Group 36"/>
            <p:cNvGrpSpPr>
              <a:grpSpLocks/>
            </p:cNvGrpSpPr>
            <p:nvPr/>
          </p:nvGrpSpPr>
          <p:grpSpPr bwMode="auto">
            <a:xfrm>
              <a:off x="929" y="761"/>
              <a:ext cx="114" cy="342"/>
              <a:chOff x="929" y="761"/>
              <a:chExt cx="114" cy="342"/>
            </a:xfrm>
          </p:grpSpPr>
          <p:sp>
            <p:nvSpPr>
              <p:cNvPr id="18469" name="AutoShape 37"/>
              <p:cNvSpPr>
                <a:spLocks noChangeArrowheads="1"/>
              </p:cNvSpPr>
              <p:nvPr/>
            </p:nvSpPr>
            <p:spPr bwMode="auto">
              <a:xfrm>
                <a:off x="943" y="774"/>
                <a:ext cx="100" cy="32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0" name="AutoShape 38"/>
              <p:cNvSpPr>
                <a:spLocks noChangeArrowheads="1"/>
              </p:cNvSpPr>
              <p:nvPr/>
            </p:nvSpPr>
            <p:spPr bwMode="auto">
              <a:xfrm flipV="1">
                <a:off x="945" y="761"/>
                <a:ext cx="98" cy="32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1" name="AutoShape 39"/>
              <p:cNvSpPr>
                <a:spLocks noChangeArrowheads="1"/>
              </p:cNvSpPr>
              <p:nvPr/>
            </p:nvSpPr>
            <p:spPr bwMode="auto">
              <a:xfrm flipH="1" flipV="1">
                <a:off x="929" y="761"/>
                <a:ext cx="99" cy="32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2" name="AutoShape 40"/>
              <p:cNvSpPr>
                <a:spLocks noChangeArrowheads="1"/>
              </p:cNvSpPr>
              <p:nvPr/>
            </p:nvSpPr>
            <p:spPr bwMode="auto">
              <a:xfrm flipH="1">
                <a:off x="929" y="779"/>
                <a:ext cx="99" cy="32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473" name="Group 41"/>
            <p:cNvGrpSpPr>
              <a:grpSpLocks/>
            </p:cNvGrpSpPr>
            <p:nvPr/>
          </p:nvGrpSpPr>
          <p:grpSpPr bwMode="auto">
            <a:xfrm>
              <a:off x="1048" y="761"/>
              <a:ext cx="113" cy="342"/>
              <a:chOff x="1048" y="761"/>
              <a:chExt cx="113" cy="342"/>
            </a:xfrm>
          </p:grpSpPr>
          <p:sp>
            <p:nvSpPr>
              <p:cNvPr id="18474" name="AutoShape 42"/>
              <p:cNvSpPr>
                <a:spLocks noChangeArrowheads="1"/>
              </p:cNvSpPr>
              <p:nvPr/>
            </p:nvSpPr>
            <p:spPr bwMode="auto">
              <a:xfrm>
                <a:off x="1063" y="774"/>
                <a:ext cx="98" cy="32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5" name="AutoShape 43"/>
              <p:cNvSpPr>
                <a:spLocks noChangeArrowheads="1"/>
              </p:cNvSpPr>
              <p:nvPr/>
            </p:nvSpPr>
            <p:spPr bwMode="auto">
              <a:xfrm flipV="1">
                <a:off x="1064" y="761"/>
                <a:ext cx="97" cy="32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6" name="AutoShape 44"/>
              <p:cNvSpPr>
                <a:spLocks noChangeArrowheads="1"/>
              </p:cNvSpPr>
              <p:nvPr/>
            </p:nvSpPr>
            <p:spPr bwMode="auto">
              <a:xfrm flipH="1" flipV="1">
                <a:off x="1048" y="761"/>
                <a:ext cx="99" cy="32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7" name="AutoShape 45"/>
              <p:cNvSpPr>
                <a:spLocks noChangeArrowheads="1"/>
              </p:cNvSpPr>
              <p:nvPr/>
            </p:nvSpPr>
            <p:spPr bwMode="auto">
              <a:xfrm flipH="1">
                <a:off x="1048" y="779"/>
                <a:ext cx="99" cy="32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478" name="Text Box 46"/>
            <p:cNvSpPr txBox="1">
              <a:spLocks noChangeArrowheads="1"/>
            </p:cNvSpPr>
            <p:nvPr/>
          </p:nvSpPr>
          <p:spPr bwMode="auto">
            <a:xfrm>
              <a:off x="3663" y="83"/>
              <a:ext cx="2435" cy="370"/>
            </a:xfrm>
            <a:prstGeom prst="rect">
              <a:avLst/>
            </a:prstGeom>
            <a:noFill/>
            <a:ln w="9398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2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MI 8GeV Injection Lamb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479" name="Line 47"/>
            <p:cNvSpPr>
              <a:spLocks noChangeShapeType="1"/>
            </p:cNvSpPr>
            <p:nvPr/>
          </p:nvSpPr>
          <p:spPr bwMode="auto">
            <a:xfrm flipH="1">
              <a:off x="5705" y="471"/>
              <a:ext cx="21" cy="36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8480" name="Group 48"/>
            <p:cNvGrpSpPr>
              <a:grpSpLocks/>
            </p:cNvGrpSpPr>
            <p:nvPr/>
          </p:nvGrpSpPr>
          <p:grpSpPr bwMode="auto">
            <a:xfrm>
              <a:off x="3478" y="1493"/>
              <a:ext cx="112" cy="354"/>
              <a:chOff x="3478" y="1493"/>
              <a:chExt cx="112" cy="354"/>
            </a:xfrm>
          </p:grpSpPr>
          <p:sp>
            <p:nvSpPr>
              <p:cNvPr id="18481" name="AutoShape 49"/>
              <p:cNvSpPr>
                <a:spLocks noChangeArrowheads="1"/>
              </p:cNvSpPr>
              <p:nvPr/>
            </p:nvSpPr>
            <p:spPr bwMode="auto">
              <a:xfrm>
                <a:off x="3492" y="1519"/>
                <a:ext cx="98" cy="322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2" name="AutoShape 50"/>
              <p:cNvSpPr>
                <a:spLocks noChangeArrowheads="1"/>
              </p:cNvSpPr>
              <p:nvPr/>
            </p:nvSpPr>
            <p:spPr bwMode="auto">
              <a:xfrm flipV="1">
                <a:off x="3493" y="1493"/>
                <a:ext cx="97" cy="32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3" name="AutoShape 51"/>
              <p:cNvSpPr>
                <a:spLocks noChangeArrowheads="1"/>
              </p:cNvSpPr>
              <p:nvPr/>
            </p:nvSpPr>
            <p:spPr bwMode="auto">
              <a:xfrm flipH="1" flipV="1">
                <a:off x="3478" y="1493"/>
                <a:ext cx="97" cy="32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4" name="AutoShape 52"/>
              <p:cNvSpPr>
                <a:spLocks noChangeArrowheads="1"/>
              </p:cNvSpPr>
              <p:nvPr/>
            </p:nvSpPr>
            <p:spPr bwMode="auto">
              <a:xfrm flipH="1">
                <a:off x="3478" y="1524"/>
                <a:ext cx="97" cy="32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485" name="Text Box 53"/>
            <p:cNvSpPr txBox="1">
              <a:spLocks noChangeArrowheads="1"/>
            </p:cNvSpPr>
            <p:nvPr/>
          </p:nvSpPr>
          <p:spPr bwMode="auto">
            <a:xfrm>
              <a:off x="5537" y="846"/>
              <a:ext cx="335" cy="215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0000" tIns="47160" rIns="90000" bIns="471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486" name="Text Box 54"/>
            <p:cNvSpPr txBox="1">
              <a:spLocks noChangeArrowheads="1"/>
            </p:cNvSpPr>
            <p:nvPr/>
          </p:nvSpPr>
          <p:spPr bwMode="auto">
            <a:xfrm>
              <a:off x="6262" y="60"/>
              <a:ext cx="2150" cy="370"/>
            </a:xfrm>
            <a:prstGeom prst="rect">
              <a:avLst/>
            </a:prstGeom>
            <a:noFill/>
            <a:ln w="9398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2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RR Extraction Kicker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8487" name="Group 55"/>
            <p:cNvGrpSpPr>
              <a:grpSpLocks/>
            </p:cNvGrpSpPr>
            <p:nvPr/>
          </p:nvGrpSpPr>
          <p:grpSpPr bwMode="auto">
            <a:xfrm>
              <a:off x="4723" y="754"/>
              <a:ext cx="110" cy="352"/>
              <a:chOff x="4723" y="754"/>
              <a:chExt cx="110" cy="352"/>
            </a:xfrm>
          </p:grpSpPr>
          <p:sp>
            <p:nvSpPr>
              <p:cNvPr id="18488" name="AutoShape 56"/>
              <p:cNvSpPr>
                <a:spLocks noChangeArrowheads="1"/>
              </p:cNvSpPr>
              <p:nvPr/>
            </p:nvSpPr>
            <p:spPr bwMode="auto">
              <a:xfrm>
                <a:off x="4737" y="779"/>
                <a:ext cx="96" cy="32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9" name="AutoShape 57"/>
              <p:cNvSpPr>
                <a:spLocks noChangeArrowheads="1"/>
              </p:cNvSpPr>
              <p:nvPr/>
            </p:nvSpPr>
            <p:spPr bwMode="auto">
              <a:xfrm flipV="1">
                <a:off x="4738" y="754"/>
                <a:ext cx="95" cy="32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0" name="AutoShape 58"/>
              <p:cNvSpPr>
                <a:spLocks noChangeArrowheads="1"/>
              </p:cNvSpPr>
              <p:nvPr/>
            </p:nvSpPr>
            <p:spPr bwMode="auto">
              <a:xfrm flipH="1" flipV="1">
                <a:off x="4723" y="754"/>
                <a:ext cx="95" cy="32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1" name="AutoShape 59"/>
              <p:cNvSpPr>
                <a:spLocks noChangeArrowheads="1"/>
              </p:cNvSpPr>
              <p:nvPr/>
            </p:nvSpPr>
            <p:spPr bwMode="auto">
              <a:xfrm flipH="1">
                <a:off x="4723" y="784"/>
                <a:ext cx="95" cy="322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492" name="Group 60"/>
            <p:cNvGrpSpPr>
              <a:grpSpLocks/>
            </p:cNvGrpSpPr>
            <p:nvPr/>
          </p:nvGrpSpPr>
          <p:grpSpPr bwMode="auto">
            <a:xfrm>
              <a:off x="4156" y="762"/>
              <a:ext cx="210" cy="345"/>
              <a:chOff x="4156" y="762"/>
              <a:chExt cx="210" cy="345"/>
            </a:xfrm>
          </p:grpSpPr>
          <p:sp>
            <p:nvSpPr>
              <p:cNvPr id="18493" name="AutoShape 61"/>
              <p:cNvSpPr>
                <a:spLocks noChangeArrowheads="1"/>
              </p:cNvSpPr>
              <p:nvPr/>
            </p:nvSpPr>
            <p:spPr bwMode="auto">
              <a:xfrm>
                <a:off x="4156" y="792"/>
                <a:ext cx="89" cy="31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4" name="AutoShape 62"/>
              <p:cNvSpPr>
                <a:spLocks noChangeArrowheads="1"/>
              </p:cNvSpPr>
              <p:nvPr/>
            </p:nvSpPr>
            <p:spPr bwMode="auto">
              <a:xfrm flipV="1">
                <a:off x="4156" y="762"/>
                <a:ext cx="89" cy="31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5" name="AutoShape 63"/>
              <p:cNvSpPr>
                <a:spLocks noChangeArrowheads="1"/>
              </p:cNvSpPr>
              <p:nvPr/>
            </p:nvSpPr>
            <p:spPr bwMode="auto">
              <a:xfrm flipH="1" flipV="1">
                <a:off x="4276" y="762"/>
                <a:ext cx="90" cy="31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6" name="AutoShape 64"/>
              <p:cNvSpPr>
                <a:spLocks noChangeArrowheads="1"/>
              </p:cNvSpPr>
              <p:nvPr/>
            </p:nvSpPr>
            <p:spPr bwMode="auto">
              <a:xfrm flipH="1">
                <a:off x="4276" y="792"/>
                <a:ext cx="90" cy="31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7" name="Line 65"/>
              <p:cNvSpPr>
                <a:spLocks noChangeShapeType="1"/>
              </p:cNvSpPr>
              <p:nvPr/>
            </p:nvSpPr>
            <p:spPr bwMode="auto">
              <a:xfrm>
                <a:off x="4201" y="1090"/>
                <a:ext cx="113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8" name="Line 66"/>
              <p:cNvSpPr>
                <a:spLocks noChangeShapeType="1"/>
              </p:cNvSpPr>
              <p:nvPr/>
            </p:nvSpPr>
            <p:spPr bwMode="auto">
              <a:xfrm>
                <a:off x="4206" y="792"/>
                <a:ext cx="104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499" name="Group 67"/>
            <p:cNvGrpSpPr>
              <a:grpSpLocks/>
            </p:cNvGrpSpPr>
            <p:nvPr/>
          </p:nvGrpSpPr>
          <p:grpSpPr bwMode="auto">
            <a:xfrm>
              <a:off x="3573" y="788"/>
              <a:ext cx="113" cy="342"/>
              <a:chOff x="3573" y="788"/>
              <a:chExt cx="113" cy="342"/>
            </a:xfrm>
          </p:grpSpPr>
          <p:sp>
            <p:nvSpPr>
              <p:cNvPr id="18500" name="AutoShape 68"/>
              <p:cNvSpPr>
                <a:spLocks noChangeArrowheads="1"/>
              </p:cNvSpPr>
              <p:nvPr/>
            </p:nvSpPr>
            <p:spPr bwMode="auto">
              <a:xfrm>
                <a:off x="3586" y="801"/>
                <a:ext cx="99" cy="32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1" name="AutoShape 69"/>
              <p:cNvSpPr>
                <a:spLocks noChangeArrowheads="1"/>
              </p:cNvSpPr>
              <p:nvPr/>
            </p:nvSpPr>
            <p:spPr bwMode="auto">
              <a:xfrm flipV="1">
                <a:off x="3588" y="788"/>
                <a:ext cx="98" cy="32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2" name="AutoShape 70"/>
              <p:cNvSpPr>
                <a:spLocks noChangeArrowheads="1"/>
              </p:cNvSpPr>
              <p:nvPr/>
            </p:nvSpPr>
            <p:spPr bwMode="auto">
              <a:xfrm flipH="1" flipV="1">
                <a:off x="3573" y="788"/>
                <a:ext cx="99" cy="32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3" name="AutoShape 71"/>
              <p:cNvSpPr>
                <a:spLocks noChangeArrowheads="1"/>
              </p:cNvSpPr>
              <p:nvPr/>
            </p:nvSpPr>
            <p:spPr bwMode="auto">
              <a:xfrm flipH="1">
                <a:off x="3573" y="806"/>
                <a:ext cx="99" cy="32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504" name="Group 72"/>
            <p:cNvGrpSpPr>
              <a:grpSpLocks/>
            </p:cNvGrpSpPr>
            <p:nvPr/>
          </p:nvGrpSpPr>
          <p:grpSpPr bwMode="auto">
            <a:xfrm>
              <a:off x="3023" y="760"/>
              <a:ext cx="198" cy="343"/>
              <a:chOff x="3023" y="760"/>
              <a:chExt cx="198" cy="343"/>
            </a:xfrm>
          </p:grpSpPr>
          <p:sp>
            <p:nvSpPr>
              <p:cNvPr id="18505" name="AutoShape 73"/>
              <p:cNvSpPr>
                <a:spLocks noChangeArrowheads="1"/>
              </p:cNvSpPr>
              <p:nvPr/>
            </p:nvSpPr>
            <p:spPr bwMode="auto">
              <a:xfrm>
                <a:off x="3023" y="790"/>
                <a:ext cx="90" cy="31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6" name="AutoShape 74"/>
              <p:cNvSpPr>
                <a:spLocks noChangeArrowheads="1"/>
              </p:cNvSpPr>
              <p:nvPr/>
            </p:nvSpPr>
            <p:spPr bwMode="auto">
              <a:xfrm flipV="1">
                <a:off x="3024" y="760"/>
                <a:ext cx="89" cy="31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7" name="AutoShape 75"/>
              <p:cNvSpPr>
                <a:spLocks noChangeArrowheads="1"/>
              </p:cNvSpPr>
              <p:nvPr/>
            </p:nvSpPr>
            <p:spPr bwMode="auto">
              <a:xfrm flipH="1" flipV="1">
                <a:off x="3132" y="760"/>
                <a:ext cx="89" cy="31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8" name="AutoShape 76"/>
              <p:cNvSpPr>
                <a:spLocks noChangeArrowheads="1"/>
              </p:cNvSpPr>
              <p:nvPr/>
            </p:nvSpPr>
            <p:spPr bwMode="auto">
              <a:xfrm flipH="1">
                <a:off x="3132" y="790"/>
                <a:ext cx="89" cy="31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9" name="Line 77"/>
              <p:cNvSpPr>
                <a:spLocks noChangeShapeType="1"/>
              </p:cNvSpPr>
              <p:nvPr/>
            </p:nvSpPr>
            <p:spPr bwMode="auto">
              <a:xfrm>
                <a:off x="3069" y="1085"/>
                <a:ext cx="113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0" name="Line 78"/>
              <p:cNvSpPr>
                <a:spLocks noChangeShapeType="1"/>
              </p:cNvSpPr>
              <p:nvPr/>
            </p:nvSpPr>
            <p:spPr bwMode="auto">
              <a:xfrm>
                <a:off x="3073" y="790"/>
                <a:ext cx="104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511" name="Group 79"/>
            <p:cNvGrpSpPr>
              <a:grpSpLocks/>
            </p:cNvGrpSpPr>
            <p:nvPr/>
          </p:nvGrpSpPr>
          <p:grpSpPr bwMode="auto">
            <a:xfrm>
              <a:off x="2370" y="752"/>
              <a:ext cx="114" cy="354"/>
              <a:chOff x="2370" y="752"/>
              <a:chExt cx="114" cy="354"/>
            </a:xfrm>
          </p:grpSpPr>
          <p:sp>
            <p:nvSpPr>
              <p:cNvPr id="18512" name="AutoShape 80"/>
              <p:cNvSpPr>
                <a:spLocks noChangeArrowheads="1"/>
              </p:cNvSpPr>
              <p:nvPr/>
            </p:nvSpPr>
            <p:spPr bwMode="auto">
              <a:xfrm>
                <a:off x="2384" y="777"/>
                <a:ext cx="99" cy="32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3" name="AutoShape 81"/>
              <p:cNvSpPr>
                <a:spLocks noChangeArrowheads="1"/>
              </p:cNvSpPr>
              <p:nvPr/>
            </p:nvSpPr>
            <p:spPr bwMode="auto">
              <a:xfrm flipV="1">
                <a:off x="2385" y="752"/>
                <a:ext cx="99" cy="32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4" name="AutoShape 82"/>
              <p:cNvSpPr>
                <a:spLocks noChangeArrowheads="1"/>
              </p:cNvSpPr>
              <p:nvPr/>
            </p:nvSpPr>
            <p:spPr bwMode="auto">
              <a:xfrm flipH="1" flipV="1">
                <a:off x="2370" y="752"/>
                <a:ext cx="99" cy="32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5" name="AutoShape 83"/>
              <p:cNvSpPr>
                <a:spLocks noChangeArrowheads="1"/>
              </p:cNvSpPr>
              <p:nvPr/>
            </p:nvSpPr>
            <p:spPr bwMode="auto">
              <a:xfrm flipH="1">
                <a:off x="2370" y="782"/>
                <a:ext cx="99" cy="32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516" name="Group 84"/>
            <p:cNvGrpSpPr>
              <a:grpSpLocks/>
            </p:cNvGrpSpPr>
            <p:nvPr/>
          </p:nvGrpSpPr>
          <p:grpSpPr bwMode="auto">
            <a:xfrm>
              <a:off x="1609" y="760"/>
              <a:ext cx="198" cy="343"/>
              <a:chOff x="1609" y="760"/>
              <a:chExt cx="198" cy="343"/>
            </a:xfrm>
          </p:grpSpPr>
          <p:sp>
            <p:nvSpPr>
              <p:cNvPr id="18517" name="AutoShape 85"/>
              <p:cNvSpPr>
                <a:spLocks noChangeArrowheads="1"/>
              </p:cNvSpPr>
              <p:nvPr/>
            </p:nvSpPr>
            <p:spPr bwMode="auto">
              <a:xfrm>
                <a:off x="1609" y="790"/>
                <a:ext cx="90" cy="31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8" name="AutoShape 86"/>
              <p:cNvSpPr>
                <a:spLocks noChangeArrowheads="1"/>
              </p:cNvSpPr>
              <p:nvPr/>
            </p:nvSpPr>
            <p:spPr bwMode="auto">
              <a:xfrm flipV="1">
                <a:off x="1610" y="760"/>
                <a:ext cx="89" cy="31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9" name="AutoShape 87"/>
              <p:cNvSpPr>
                <a:spLocks noChangeArrowheads="1"/>
              </p:cNvSpPr>
              <p:nvPr/>
            </p:nvSpPr>
            <p:spPr bwMode="auto">
              <a:xfrm flipH="1" flipV="1">
                <a:off x="1718" y="760"/>
                <a:ext cx="89" cy="31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0" name="AutoShape 88"/>
              <p:cNvSpPr>
                <a:spLocks noChangeArrowheads="1"/>
              </p:cNvSpPr>
              <p:nvPr/>
            </p:nvSpPr>
            <p:spPr bwMode="auto">
              <a:xfrm flipH="1">
                <a:off x="1718" y="790"/>
                <a:ext cx="89" cy="31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1" name="Line 89"/>
              <p:cNvSpPr>
                <a:spLocks noChangeShapeType="1"/>
              </p:cNvSpPr>
              <p:nvPr/>
            </p:nvSpPr>
            <p:spPr bwMode="auto">
              <a:xfrm>
                <a:off x="1654" y="1085"/>
                <a:ext cx="114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2" name="Line 90"/>
              <p:cNvSpPr>
                <a:spLocks noChangeShapeType="1"/>
              </p:cNvSpPr>
              <p:nvPr/>
            </p:nvSpPr>
            <p:spPr bwMode="auto">
              <a:xfrm>
                <a:off x="1659" y="790"/>
                <a:ext cx="103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523" name="Group 91"/>
            <p:cNvGrpSpPr>
              <a:grpSpLocks/>
            </p:cNvGrpSpPr>
            <p:nvPr/>
          </p:nvGrpSpPr>
          <p:grpSpPr bwMode="auto">
            <a:xfrm>
              <a:off x="1713" y="768"/>
              <a:ext cx="211" cy="344"/>
              <a:chOff x="1713" y="768"/>
              <a:chExt cx="211" cy="344"/>
            </a:xfrm>
          </p:grpSpPr>
          <p:sp>
            <p:nvSpPr>
              <p:cNvPr id="18524" name="AutoShape 92"/>
              <p:cNvSpPr>
                <a:spLocks noChangeArrowheads="1"/>
              </p:cNvSpPr>
              <p:nvPr/>
            </p:nvSpPr>
            <p:spPr bwMode="auto">
              <a:xfrm>
                <a:off x="1713" y="798"/>
                <a:ext cx="90" cy="31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5" name="AutoShape 93"/>
              <p:cNvSpPr>
                <a:spLocks noChangeArrowheads="1"/>
              </p:cNvSpPr>
              <p:nvPr/>
            </p:nvSpPr>
            <p:spPr bwMode="auto">
              <a:xfrm flipV="1">
                <a:off x="1714" y="768"/>
                <a:ext cx="89" cy="31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6" name="AutoShape 94"/>
              <p:cNvSpPr>
                <a:spLocks noChangeArrowheads="1"/>
              </p:cNvSpPr>
              <p:nvPr/>
            </p:nvSpPr>
            <p:spPr bwMode="auto">
              <a:xfrm flipH="1" flipV="1">
                <a:off x="1834" y="768"/>
                <a:ext cx="90" cy="31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7" name="AutoShape 95"/>
              <p:cNvSpPr>
                <a:spLocks noChangeArrowheads="1"/>
              </p:cNvSpPr>
              <p:nvPr/>
            </p:nvSpPr>
            <p:spPr bwMode="auto">
              <a:xfrm flipH="1">
                <a:off x="1834" y="798"/>
                <a:ext cx="90" cy="31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8" name="Line 96"/>
              <p:cNvSpPr>
                <a:spLocks noChangeShapeType="1"/>
              </p:cNvSpPr>
              <p:nvPr/>
            </p:nvSpPr>
            <p:spPr bwMode="auto">
              <a:xfrm>
                <a:off x="1759" y="1094"/>
                <a:ext cx="113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9" name="Line 97"/>
              <p:cNvSpPr>
                <a:spLocks noChangeShapeType="1"/>
              </p:cNvSpPr>
              <p:nvPr/>
            </p:nvSpPr>
            <p:spPr bwMode="auto">
              <a:xfrm>
                <a:off x="1763" y="799"/>
                <a:ext cx="105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530" name="Group 98"/>
            <p:cNvGrpSpPr>
              <a:grpSpLocks/>
            </p:cNvGrpSpPr>
            <p:nvPr/>
          </p:nvGrpSpPr>
          <p:grpSpPr bwMode="auto">
            <a:xfrm>
              <a:off x="4695" y="1420"/>
              <a:ext cx="109" cy="340"/>
              <a:chOff x="4695" y="1420"/>
              <a:chExt cx="109" cy="340"/>
            </a:xfrm>
          </p:grpSpPr>
          <p:sp>
            <p:nvSpPr>
              <p:cNvPr id="18531" name="AutoShape 99"/>
              <p:cNvSpPr>
                <a:spLocks noChangeArrowheads="1"/>
              </p:cNvSpPr>
              <p:nvPr/>
            </p:nvSpPr>
            <p:spPr bwMode="auto">
              <a:xfrm>
                <a:off x="4709" y="1434"/>
                <a:ext cx="95" cy="32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32" name="AutoShape 100"/>
              <p:cNvSpPr>
                <a:spLocks noChangeArrowheads="1"/>
              </p:cNvSpPr>
              <p:nvPr/>
            </p:nvSpPr>
            <p:spPr bwMode="auto">
              <a:xfrm flipV="1">
                <a:off x="4710" y="1420"/>
                <a:ext cx="94" cy="322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33" name="AutoShape 101"/>
              <p:cNvSpPr>
                <a:spLocks noChangeArrowheads="1"/>
              </p:cNvSpPr>
              <p:nvPr/>
            </p:nvSpPr>
            <p:spPr bwMode="auto">
              <a:xfrm flipH="1" flipV="1">
                <a:off x="4695" y="1420"/>
                <a:ext cx="95" cy="322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34" name="AutoShape 102"/>
              <p:cNvSpPr>
                <a:spLocks noChangeArrowheads="1"/>
              </p:cNvSpPr>
              <p:nvPr/>
            </p:nvSpPr>
            <p:spPr bwMode="auto">
              <a:xfrm flipH="1">
                <a:off x="4695" y="1439"/>
                <a:ext cx="95" cy="32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535" name="Group 103"/>
            <p:cNvGrpSpPr>
              <a:grpSpLocks/>
            </p:cNvGrpSpPr>
            <p:nvPr/>
          </p:nvGrpSpPr>
          <p:grpSpPr bwMode="auto">
            <a:xfrm>
              <a:off x="3997" y="1502"/>
              <a:ext cx="195" cy="334"/>
              <a:chOff x="3997" y="1502"/>
              <a:chExt cx="195" cy="334"/>
            </a:xfrm>
          </p:grpSpPr>
          <p:sp>
            <p:nvSpPr>
              <p:cNvPr id="18536" name="AutoShape 104"/>
              <p:cNvSpPr>
                <a:spLocks noChangeArrowheads="1"/>
              </p:cNvSpPr>
              <p:nvPr/>
            </p:nvSpPr>
            <p:spPr bwMode="auto">
              <a:xfrm>
                <a:off x="3997" y="1520"/>
                <a:ext cx="89" cy="316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37" name="AutoShape 105"/>
              <p:cNvSpPr>
                <a:spLocks noChangeArrowheads="1"/>
              </p:cNvSpPr>
              <p:nvPr/>
            </p:nvSpPr>
            <p:spPr bwMode="auto">
              <a:xfrm flipV="1">
                <a:off x="3997" y="1502"/>
                <a:ext cx="88" cy="316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38" name="AutoShape 106"/>
              <p:cNvSpPr>
                <a:spLocks noChangeArrowheads="1"/>
              </p:cNvSpPr>
              <p:nvPr/>
            </p:nvSpPr>
            <p:spPr bwMode="auto">
              <a:xfrm flipH="1" flipV="1">
                <a:off x="4103" y="1502"/>
                <a:ext cx="89" cy="316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39" name="AutoShape 107"/>
              <p:cNvSpPr>
                <a:spLocks noChangeArrowheads="1"/>
              </p:cNvSpPr>
              <p:nvPr/>
            </p:nvSpPr>
            <p:spPr bwMode="auto">
              <a:xfrm flipH="1">
                <a:off x="4103" y="1520"/>
                <a:ext cx="89" cy="316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40" name="Line 108"/>
              <p:cNvSpPr>
                <a:spLocks noChangeShapeType="1"/>
              </p:cNvSpPr>
              <p:nvPr/>
            </p:nvSpPr>
            <p:spPr bwMode="auto">
              <a:xfrm>
                <a:off x="4042" y="1819"/>
                <a:ext cx="112" cy="0"/>
              </a:xfrm>
              <a:prstGeom prst="line">
                <a:avLst/>
              </a:pr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41" name="Line 109"/>
              <p:cNvSpPr>
                <a:spLocks noChangeShapeType="1"/>
              </p:cNvSpPr>
              <p:nvPr/>
            </p:nvSpPr>
            <p:spPr bwMode="auto">
              <a:xfrm>
                <a:off x="4046" y="1521"/>
                <a:ext cx="103" cy="0"/>
              </a:xfrm>
              <a:prstGeom prst="line">
                <a:avLst/>
              </a:pr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542" name="Group 110"/>
            <p:cNvGrpSpPr>
              <a:grpSpLocks/>
            </p:cNvGrpSpPr>
            <p:nvPr/>
          </p:nvGrpSpPr>
          <p:grpSpPr bwMode="auto">
            <a:xfrm>
              <a:off x="4736" y="2581"/>
              <a:ext cx="99" cy="351"/>
              <a:chOff x="4736" y="2581"/>
              <a:chExt cx="99" cy="351"/>
            </a:xfrm>
          </p:grpSpPr>
          <p:sp>
            <p:nvSpPr>
              <p:cNvPr id="18543" name="AutoShape 111"/>
              <p:cNvSpPr>
                <a:spLocks noChangeArrowheads="1"/>
              </p:cNvSpPr>
              <p:nvPr/>
            </p:nvSpPr>
            <p:spPr bwMode="auto">
              <a:xfrm>
                <a:off x="4739" y="2606"/>
                <a:ext cx="96" cy="32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44" name="AutoShape 112"/>
              <p:cNvSpPr>
                <a:spLocks noChangeArrowheads="1"/>
              </p:cNvSpPr>
              <p:nvPr/>
            </p:nvSpPr>
            <p:spPr bwMode="auto">
              <a:xfrm flipV="1">
                <a:off x="4740" y="2581"/>
                <a:ext cx="95" cy="32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45" name="AutoShape 113"/>
              <p:cNvSpPr>
                <a:spLocks noChangeArrowheads="1"/>
              </p:cNvSpPr>
              <p:nvPr/>
            </p:nvSpPr>
            <p:spPr bwMode="auto">
              <a:xfrm flipH="1" flipV="1">
                <a:off x="4736" y="2581"/>
                <a:ext cx="96" cy="32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46" name="AutoShape 114"/>
              <p:cNvSpPr>
                <a:spLocks noChangeArrowheads="1"/>
              </p:cNvSpPr>
              <p:nvPr/>
            </p:nvSpPr>
            <p:spPr bwMode="auto">
              <a:xfrm flipH="1">
                <a:off x="4736" y="2611"/>
                <a:ext cx="96" cy="32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547" name="Group 115"/>
            <p:cNvGrpSpPr>
              <a:grpSpLocks/>
            </p:cNvGrpSpPr>
            <p:nvPr/>
          </p:nvGrpSpPr>
          <p:grpSpPr bwMode="auto">
            <a:xfrm>
              <a:off x="2351" y="2583"/>
              <a:ext cx="101" cy="342"/>
              <a:chOff x="2351" y="2583"/>
              <a:chExt cx="101" cy="342"/>
            </a:xfrm>
          </p:grpSpPr>
          <p:sp>
            <p:nvSpPr>
              <p:cNvPr id="18548" name="AutoShape 116"/>
              <p:cNvSpPr>
                <a:spLocks noChangeArrowheads="1"/>
              </p:cNvSpPr>
              <p:nvPr/>
            </p:nvSpPr>
            <p:spPr bwMode="auto">
              <a:xfrm>
                <a:off x="2353" y="2596"/>
                <a:ext cx="99" cy="32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49" name="AutoShape 117"/>
              <p:cNvSpPr>
                <a:spLocks noChangeArrowheads="1"/>
              </p:cNvSpPr>
              <p:nvPr/>
            </p:nvSpPr>
            <p:spPr bwMode="auto">
              <a:xfrm flipV="1">
                <a:off x="2353" y="2583"/>
                <a:ext cx="99" cy="32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50" name="AutoShape 118"/>
              <p:cNvSpPr>
                <a:spLocks noChangeArrowheads="1"/>
              </p:cNvSpPr>
              <p:nvPr/>
            </p:nvSpPr>
            <p:spPr bwMode="auto">
              <a:xfrm flipH="1" flipV="1">
                <a:off x="2351" y="2583"/>
                <a:ext cx="98" cy="32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51" name="AutoShape 119"/>
              <p:cNvSpPr>
                <a:spLocks noChangeArrowheads="1"/>
              </p:cNvSpPr>
              <p:nvPr/>
            </p:nvSpPr>
            <p:spPr bwMode="auto">
              <a:xfrm flipH="1">
                <a:off x="2351" y="2601"/>
                <a:ext cx="98" cy="32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552" name="Text Box 120"/>
            <p:cNvSpPr txBox="1">
              <a:spLocks noChangeArrowheads="1"/>
            </p:cNvSpPr>
            <p:nvPr/>
          </p:nvSpPr>
          <p:spPr bwMode="auto">
            <a:xfrm>
              <a:off x="755" y="2970"/>
              <a:ext cx="735" cy="3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Q308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8553" name="Group 121"/>
            <p:cNvGrpSpPr>
              <a:grpSpLocks/>
            </p:cNvGrpSpPr>
            <p:nvPr/>
          </p:nvGrpSpPr>
          <p:grpSpPr bwMode="auto">
            <a:xfrm>
              <a:off x="1032" y="2552"/>
              <a:ext cx="115" cy="353"/>
              <a:chOff x="1032" y="2552"/>
              <a:chExt cx="115" cy="353"/>
            </a:xfrm>
          </p:grpSpPr>
          <p:sp>
            <p:nvSpPr>
              <p:cNvPr id="18554" name="AutoShape 122"/>
              <p:cNvSpPr>
                <a:spLocks noChangeArrowheads="1"/>
              </p:cNvSpPr>
              <p:nvPr/>
            </p:nvSpPr>
            <p:spPr bwMode="auto">
              <a:xfrm>
                <a:off x="1046" y="2576"/>
                <a:ext cx="100" cy="32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55" name="AutoShape 123"/>
              <p:cNvSpPr>
                <a:spLocks noChangeArrowheads="1"/>
              </p:cNvSpPr>
              <p:nvPr/>
            </p:nvSpPr>
            <p:spPr bwMode="auto">
              <a:xfrm flipV="1">
                <a:off x="1048" y="2552"/>
                <a:ext cx="99" cy="32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56" name="AutoShape 124"/>
              <p:cNvSpPr>
                <a:spLocks noChangeArrowheads="1"/>
              </p:cNvSpPr>
              <p:nvPr/>
            </p:nvSpPr>
            <p:spPr bwMode="auto">
              <a:xfrm flipH="1" flipV="1">
                <a:off x="1032" y="2552"/>
                <a:ext cx="99" cy="32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57" name="AutoShape 125"/>
              <p:cNvSpPr>
                <a:spLocks noChangeArrowheads="1"/>
              </p:cNvSpPr>
              <p:nvPr/>
            </p:nvSpPr>
            <p:spPr bwMode="auto">
              <a:xfrm flipH="1">
                <a:off x="1032" y="2582"/>
                <a:ext cx="99" cy="32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558" name="Group 126"/>
            <p:cNvGrpSpPr>
              <a:grpSpLocks/>
            </p:cNvGrpSpPr>
            <p:nvPr/>
          </p:nvGrpSpPr>
          <p:grpSpPr bwMode="auto">
            <a:xfrm>
              <a:off x="4057" y="2577"/>
              <a:ext cx="211" cy="345"/>
              <a:chOff x="4057" y="2577"/>
              <a:chExt cx="211" cy="345"/>
            </a:xfrm>
          </p:grpSpPr>
          <p:sp>
            <p:nvSpPr>
              <p:cNvPr id="18559" name="AutoShape 127"/>
              <p:cNvSpPr>
                <a:spLocks noChangeArrowheads="1"/>
              </p:cNvSpPr>
              <p:nvPr/>
            </p:nvSpPr>
            <p:spPr bwMode="auto">
              <a:xfrm>
                <a:off x="4057" y="2608"/>
                <a:ext cx="90" cy="31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60" name="AutoShape 128"/>
              <p:cNvSpPr>
                <a:spLocks noChangeArrowheads="1"/>
              </p:cNvSpPr>
              <p:nvPr/>
            </p:nvSpPr>
            <p:spPr bwMode="auto">
              <a:xfrm flipV="1">
                <a:off x="4058" y="2577"/>
                <a:ext cx="89" cy="31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61" name="AutoShape 129"/>
              <p:cNvSpPr>
                <a:spLocks noChangeArrowheads="1"/>
              </p:cNvSpPr>
              <p:nvPr/>
            </p:nvSpPr>
            <p:spPr bwMode="auto">
              <a:xfrm flipH="1" flipV="1">
                <a:off x="4178" y="2577"/>
                <a:ext cx="90" cy="31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62" name="AutoShape 130"/>
              <p:cNvSpPr>
                <a:spLocks noChangeArrowheads="1"/>
              </p:cNvSpPr>
              <p:nvPr/>
            </p:nvSpPr>
            <p:spPr bwMode="auto">
              <a:xfrm flipH="1">
                <a:off x="4178" y="2608"/>
                <a:ext cx="90" cy="31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63" name="Line 131"/>
              <p:cNvSpPr>
                <a:spLocks noChangeShapeType="1"/>
              </p:cNvSpPr>
              <p:nvPr/>
            </p:nvSpPr>
            <p:spPr bwMode="auto">
              <a:xfrm>
                <a:off x="4103" y="2905"/>
                <a:ext cx="114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64" name="Line 132"/>
              <p:cNvSpPr>
                <a:spLocks noChangeShapeType="1"/>
              </p:cNvSpPr>
              <p:nvPr/>
            </p:nvSpPr>
            <p:spPr bwMode="auto">
              <a:xfrm>
                <a:off x="4107" y="2608"/>
                <a:ext cx="105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565" name="Group 133"/>
            <p:cNvGrpSpPr>
              <a:grpSpLocks/>
            </p:cNvGrpSpPr>
            <p:nvPr/>
          </p:nvGrpSpPr>
          <p:grpSpPr bwMode="auto">
            <a:xfrm>
              <a:off x="3560" y="2576"/>
              <a:ext cx="113" cy="353"/>
              <a:chOff x="3560" y="2576"/>
              <a:chExt cx="113" cy="353"/>
            </a:xfrm>
          </p:grpSpPr>
          <p:sp>
            <p:nvSpPr>
              <p:cNvPr id="18566" name="AutoShape 134"/>
              <p:cNvSpPr>
                <a:spLocks noChangeArrowheads="1"/>
              </p:cNvSpPr>
              <p:nvPr/>
            </p:nvSpPr>
            <p:spPr bwMode="auto">
              <a:xfrm>
                <a:off x="3575" y="2601"/>
                <a:ext cx="98" cy="322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67" name="AutoShape 135"/>
              <p:cNvSpPr>
                <a:spLocks noChangeArrowheads="1"/>
              </p:cNvSpPr>
              <p:nvPr/>
            </p:nvSpPr>
            <p:spPr bwMode="auto">
              <a:xfrm flipV="1">
                <a:off x="3576" y="2576"/>
                <a:ext cx="97" cy="32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68" name="AutoShape 136"/>
              <p:cNvSpPr>
                <a:spLocks noChangeArrowheads="1"/>
              </p:cNvSpPr>
              <p:nvPr/>
            </p:nvSpPr>
            <p:spPr bwMode="auto">
              <a:xfrm flipH="1" flipV="1">
                <a:off x="3560" y="2576"/>
                <a:ext cx="99" cy="32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69" name="AutoShape 137"/>
              <p:cNvSpPr>
                <a:spLocks noChangeArrowheads="1"/>
              </p:cNvSpPr>
              <p:nvPr/>
            </p:nvSpPr>
            <p:spPr bwMode="auto">
              <a:xfrm flipH="1">
                <a:off x="3560" y="2606"/>
                <a:ext cx="99" cy="32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570" name="Group 138"/>
            <p:cNvGrpSpPr>
              <a:grpSpLocks/>
            </p:cNvGrpSpPr>
            <p:nvPr/>
          </p:nvGrpSpPr>
          <p:grpSpPr bwMode="auto">
            <a:xfrm>
              <a:off x="2950" y="2590"/>
              <a:ext cx="210" cy="344"/>
              <a:chOff x="2950" y="2590"/>
              <a:chExt cx="210" cy="344"/>
            </a:xfrm>
          </p:grpSpPr>
          <p:sp>
            <p:nvSpPr>
              <p:cNvPr id="18571" name="AutoShape 139"/>
              <p:cNvSpPr>
                <a:spLocks noChangeArrowheads="1"/>
              </p:cNvSpPr>
              <p:nvPr/>
            </p:nvSpPr>
            <p:spPr bwMode="auto">
              <a:xfrm>
                <a:off x="2950" y="2620"/>
                <a:ext cx="89" cy="31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72" name="AutoShape 140"/>
              <p:cNvSpPr>
                <a:spLocks noChangeArrowheads="1"/>
              </p:cNvSpPr>
              <p:nvPr/>
            </p:nvSpPr>
            <p:spPr bwMode="auto">
              <a:xfrm flipV="1">
                <a:off x="2950" y="2590"/>
                <a:ext cx="89" cy="31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73" name="AutoShape 141"/>
              <p:cNvSpPr>
                <a:spLocks noChangeArrowheads="1"/>
              </p:cNvSpPr>
              <p:nvPr/>
            </p:nvSpPr>
            <p:spPr bwMode="auto">
              <a:xfrm flipH="1" flipV="1">
                <a:off x="3070" y="2590"/>
                <a:ext cx="90" cy="31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74" name="AutoShape 142"/>
              <p:cNvSpPr>
                <a:spLocks noChangeArrowheads="1"/>
              </p:cNvSpPr>
              <p:nvPr/>
            </p:nvSpPr>
            <p:spPr bwMode="auto">
              <a:xfrm flipH="1">
                <a:off x="3070" y="2620"/>
                <a:ext cx="90" cy="31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75" name="Line 143"/>
              <p:cNvSpPr>
                <a:spLocks noChangeShapeType="1"/>
              </p:cNvSpPr>
              <p:nvPr/>
            </p:nvSpPr>
            <p:spPr bwMode="auto">
              <a:xfrm>
                <a:off x="2994" y="2916"/>
                <a:ext cx="114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76" name="Line 144"/>
              <p:cNvSpPr>
                <a:spLocks noChangeShapeType="1"/>
              </p:cNvSpPr>
              <p:nvPr/>
            </p:nvSpPr>
            <p:spPr bwMode="auto">
              <a:xfrm>
                <a:off x="3000" y="2621"/>
                <a:ext cx="104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577" name="Text Box 145"/>
            <p:cNvSpPr txBox="1">
              <a:spLocks noChangeArrowheads="1"/>
            </p:cNvSpPr>
            <p:nvPr/>
          </p:nvSpPr>
          <p:spPr bwMode="auto">
            <a:xfrm>
              <a:off x="3139" y="2970"/>
              <a:ext cx="735" cy="3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Q304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578" name="Text Box 146"/>
            <p:cNvSpPr txBox="1">
              <a:spLocks noChangeArrowheads="1"/>
            </p:cNvSpPr>
            <p:nvPr/>
          </p:nvSpPr>
          <p:spPr bwMode="auto">
            <a:xfrm>
              <a:off x="2025" y="2970"/>
              <a:ext cx="735" cy="3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Q306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8579" name="Group 147"/>
            <p:cNvGrpSpPr>
              <a:grpSpLocks/>
            </p:cNvGrpSpPr>
            <p:nvPr/>
          </p:nvGrpSpPr>
          <p:grpSpPr bwMode="auto">
            <a:xfrm>
              <a:off x="1710" y="2569"/>
              <a:ext cx="198" cy="332"/>
              <a:chOff x="1710" y="2569"/>
              <a:chExt cx="198" cy="332"/>
            </a:xfrm>
          </p:grpSpPr>
          <p:sp>
            <p:nvSpPr>
              <p:cNvPr id="18580" name="AutoShape 148"/>
              <p:cNvSpPr>
                <a:spLocks noChangeArrowheads="1"/>
              </p:cNvSpPr>
              <p:nvPr/>
            </p:nvSpPr>
            <p:spPr bwMode="auto">
              <a:xfrm>
                <a:off x="1710" y="2588"/>
                <a:ext cx="90" cy="31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81" name="AutoShape 149"/>
              <p:cNvSpPr>
                <a:spLocks noChangeArrowheads="1"/>
              </p:cNvSpPr>
              <p:nvPr/>
            </p:nvSpPr>
            <p:spPr bwMode="auto">
              <a:xfrm flipV="1">
                <a:off x="1710" y="2569"/>
                <a:ext cx="90" cy="31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82" name="AutoShape 150"/>
              <p:cNvSpPr>
                <a:spLocks noChangeArrowheads="1"/>
              </p:cNvSpPr>
              <p:nvPr/>
            </p:nvSpPr>
            <p:spPr bwMode="auto">
              <a:xfrm flipH="1" flipV="1">
                <a:off x="1819" y="2569"/>
                <a:ext cx="89" cy="31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83" name="AutoShape 151"/>
              <p:cNvSpPr>
                <a:spLocks noChangeArrowheads="1"/>
              </p:cNvSpPr>
              <p:nvPr/>
            </p:nvSpPr>
            <p:spPr bwMode="auto">
              <a:xfrm flipH="1">
                <a:off x="1819" y="2588"/>
                <a:ext cx="89" cy="31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84" name="Line 152"/>
              <p:cNvSpPr>
                <a:spLocks noChangeShapeType="1"/>
              </p:cNvSpPr>
              <p:nvPr/>
            </p:nvSpPr>
            <p:spPr bwMode="auto">
              <a:xfrm>
                <a:off x="1756" y="2883"/>
                <a:ext cx="113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85" name="Line 153"/>
              <p:cNvSpPr>
                <a:spLocks noChangeShapeType="1"/>
              </p:cNvSpPr>
              <p:nvPr/>
            </p:nvSpPr>
            <p:spPr bwMode="auto">
              <a:xfrm>
                <a:off x="1760" y="2588"/>
                <a:ext cx="104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586" name="Line 154"/>
            <p:cNvSpPr>
              <a:spLocks noChangeShapeType="1"/>
            </p:cNvSpPr>
            <p:nvPr/>
          </p:nvSpPr>
          <p:spPr bwMode="auto">
            <a:xfrm flipH="1">
              <a:off x="2428" y="1566"/>
              <a:ext cx="924" cy="1236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8587" name="Group 155"/>
            <p:cNvGrpSpPr>
              <a:grpSpLocks/>
            </p:cNvGrpSpPr>
            <p:nvPr/>
          </p:nvGrpSpPr>
          <p:grpSpPr bwMode="auto">
            <a:xfrm>
              <a:off x="2875" y="1842"/>
              <a:ext cx="196" cy="334"/>
              <a:chOff x="2875" y="1842"/>
              <a:chExt cx="196" cy="334"/>
            </a:xfrm>
          </p:grpSpPr>
          <p:sp>
            <p:nvSpPr>
              <p:cNvPr id="18588" name="AutoShape 156"/>
              <p:cNvSpPr>
                <a:spLocks noChangeArrowheads="1"/>
              </p:cNvSpPr>
              <p:nvPr/>
            </p:nvSpPr>
            <p:spPr bwMode="auto">
              <a:xfrm>
                <a:off x="2875" y="1861"/>
                <a:ext cx="89" cy="31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89" name="AutoShape 157"/>
              <p:cNvSpPr>
                <a:spLocks noChangeArrowheads="1"/>
              </p:cNvSpPr>
              <p:nvPr/>
            </p:nvSpPr>
            <p:spPr bwMode="auto">
              <a:xfrm flipV="1">
                <a:off x="2875" y="1842"/>
                <a:ext cx="88" cy="316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90" name="AutoShape 158"/>
              <p:cNvSpPr>
                <a:spLocks noChangeArrowheads="1"/>
              </p:cNvSpPr>
              <p:nvPr/>
            </p:nvSpPr>
            <p:spPr bwMode="auto">
              <a:xfrm flipH="1" flipV="1">
                <a:off x="2982" y="1842"/>
                <a:ext cx="89" cy="316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91" name="AutoShape 159"/>
              <p:cNvSpPr>
                <a:spLocks noChangeArrowheads="1"/>
              </p:cNvSpPr>
              <p:nvPr/>
            </p:nvSpPr>
            <p:spPr bwMode="auto">
              <a:xfrm flipH="1">
                <a:off x="2982" y="1861"/>
                <a:ext cx="89" cy="31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92" name="Line 160"/>
              <p:cNvSpPr>
                <a:spLocks noChangeShapeType="1"/>
              </p:cNvSpPr>
              <p:nvPr/>
            </p:nvSpPr>
            <p:spPr bwMode="auto">
              <a:xfrm>
                <a:off x="2919" y="2158"/>
                <a:ext cx="113" cy="0"/>
              </a:xfrm>
              <a:prstGeom prst="line">
                <a:avLst/>
              </a:pr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93" name="Line 161"/>
              <p:cNvSpPr>
                <a:spLocks noChangeShapeType="1"/>
              </p:cNvSpPr>
              <p:nvPr/>
            </p:nvSpPr>
            <p:spPr bwMode="auto">
              <a:xfrm>
                <a:off x="2925" y="1861"/>
                <a:ext cx="102" cy="0"/>
              </a:xfrm>
              <a:prstGeom prst="line">
                <a:avLst/>
              </a:pr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594" name="Text Box 162"/>
            <p:cNvSpPr txBox="1">
              <a:spLocks noChangeArrowheads="1"/>
            </p:cNvSpPr>
            <p:nvPr/>
          </p:nvSpPr>
          <p:spPr bwMode="auto">
            <a:xfrm>
              <a:off x="2458" y="2420"/>
              <a:ext cx="234" cy="199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95" name="Text Box 163"/>
            <p:cNvSpPr txBox="1">
              <a:spLocks noChangeArrowheads="1"/>
            </p:cNvSpPr>
            <p:nvPr/>
          </p:nvSpPr>
          <p:spPr bwMode="auto">
            <a:xfrm>
              <a:off x="1167" y="2648"/>
              <a:ext cx="189" cy="215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0000" tIns="47160" rIns="90000" bIns="471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596" name="Text Box 164"/>
            <p:cNvSpPr txBox="1">
              <a:spLocks noChangeArrowheads="1"/>
            </p:cNvSpPr>
            <p:nvPr/>
          </p:nvSpPr>
          <p:spPr bwMode="auto">
            <a:xfrm>
              <a:off x="4210" y="2024"/>
              <a:ext cx="798" cy="374"/>
            </a:xfrm>
            <a:prstGeom prst="rect">
              <a:avLst/>
            </a:prstGeom>
            <a:noFill/>
            <a:ln w="9398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2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VUP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597" name="Line 165"/>
            <p:cNvSpPr>
              <a:spLocks noChangeShapeType="1"/>
            </p:cNvSpPr>
            <p:nvPr/>
          </p:nvSpPr>
          <p:spPr bwMode="auto">
            <a:xfrm flipV="1">
              <a:off x="4609" y="1729"/>
              <a:ext cx="0" cy="21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98" name="Text Box 166"/>
            <p:cNvSpPr txBox="1">
              <a:spLocks noChangeArrowheads="1"/>
            </p:cNvSpPr>
            <p:nvPr/>
          </p:nvSpPr>
          <p:spPr bwMode="auto">
            <a:xfrm>
              <a:off x="3295" y="1944"/>
              <a:ext cx="809" cy="374"/>
            </a:xfrm>
            <a:prstGeom prst="rect">
              <a:avLst/>
            </a:prstGeom>
            <a:noFill/>
            <a:ln w="9398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2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VDN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599" name="Line 167"/>
            <p:cNvSpPr>
              <a:spLocks noChangeShapeType="1"/>
            </p:cNvSpPr>
            <p:nvPr/>
          </p:nvSpPr>
          <p:spPr bwMode="auto">
            <a:xfrm flipH="1" flipV="1">
              <a:off x="3324" y="1664"/>
              <a:ext cx="84" cy="32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00" name="Text Box 168"/>
            <p:cNvSpPr txBox="1">
              <a:spLocks noChangeArrowheads="1"/>
            </p:cNvSpPr>
            <p:nvPr/>
          </p:nvSpPr>
          <p:spPr bwMode="auto">
            <a:xfrm>
              <a:off x="2474" y="3340"/>
              <a:ext cx="1726" cy="374"/>
            </a:xfrm>
            <a:prstGeom prst="rect">
              <a:avLst/>
            </a:prstGeom>
            <a:noFill/>
            <a:ln w="9398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75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MI VLAM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 </a:t>
              </a: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Rolled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601" name="Line 169"/>
            <p:cNvSpPr>
              <a:spLocks noChangeShapeType="1"/>
            </p:cNvSpPr>
            <p:nvPr/>
          </p:nvSpPr>
          <p:spPr bwMode="auto">
            <a:xfrm flipH="1" flipV="1">
              <a:off x="2596" y="2588"/>
              <a:ext cx="82" cy="74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02" name="Text Box 170"/>
            <p:cNvSpPr txBox="1">
              <a:spLocks noChangeArrowheads="1"/>
            </p:cNvSpPr>
            <p:nvPr/>
          </p:nvSpPr>
          <p:spPr bwMode="auto">
            <a:xfrm>
              <a:off x="4432" y="2970"/>
              <a:ext cx="735" cy="3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Q302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603" name="AutoShape 171"/>
            <p:cNvSpPr>
              <a:spLocks noChangeArrowheads="1"/>
            </p:cNvSpPr>
            <p:nvPr/>
          </p:nvSpPr>
          <p:spPr bwMode="auto">
            <a:xfrm>
              <a:off x="5331" y="1025"/>
              <a:ext cx="122" cy="257"/>
            </a:xfrm>
            <a:prstGeom prst="triangle">
              <a:avLst>
                <a:gd name="adj" fmla="val 50000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04" name="Text Box 172"/>
            <p:cNvSpPr txBox="1">
              <a:spLocks noChangeArrowheads="1"/>
            </p:cNvSpPr>
            <p:nvPr/>
          </p:nvSpPr>
          <p:spPr bwMode="auto">
            <a:xfrm>
              <a:off x="7499" y="1404"/>
              <a:ext cx="1074" cy="3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GM229B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605" name="Line 173"/>
            <p:cNvSpPr>
              <a:spLocks noChangeShapeType="1"/>
            </p:cNvSpPr>
            <p:nvPr/>
          </p:nvSpPr>
          <p:spPr bwMode="auto">
            <a:xfrm>
              <a:off x="7223" y="444"/>
              <a:ext cx="0" cy="35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8606" name="Group 174"/>
            <p:cNvGrpSpPr>
              <a:grpSpLocks/>
            </p:cNvGrpSpPr>
            <p:nvPr/>
          </p:nvGrpSpPr>
          <p:grpSpPr bwMode="auto">
            <a:xfrm>
              <a:off x="3003" y="1732"/>
              <a:ext cx="196" cy="345"/>
              <a:chOff x="3003" y="1732"/>
              <a:chExt cx="196" cy="345"/>
            </a:xfrm>
          </p:grpSpPr>
          <p:sp>
            <p:nvSpPr>
              <p:cNvPr id="18607" name="AutoShape 175"/>
              <p:cNvSpPr>
                <a:spLocks noChangeArrowheads="1"/>
              </p:cNvSpPr>
              <p:nvPr/>
            </p:nvSpPr>
            <p:spPr bwMode="auto">
              <a:xfrm>
                <a:off x="3003" y="1762"/>
                <a:ext cx="89" cy="31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08" name="AutoShape 176"/>
              <p:cNvSpPr>
                <a:spLocks noChangeArrowheads="1"/>
              </p:cNvSpPr>
              <p:nvPr/>
            </p:nvSpPr>
            <p:spPr bwMode="auto">
              <a:xfrm flipV="1">
                <a:off x="3003" y="1732"/>
                <a:ext cx="88" cy="31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09" name="AutoShape 177"/>
              <p:cNvSpPr>
                <a:spLocks noChangeArrowheads="1"/>
              </p:cNvSpPr>
              <p:nvPr/>
            </p:nvSpPr>
            <p:spPr bwMode="auto">
              <a:xfrm flipH="1" flipV="1">
                <a:off x="3110" y="1732"/>
                <a:ext cx="89" cy="31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10" name="AutoShape 178"/>
              <p:cNvSpPr>
                <a:spLocks noChangeArrowheads="1"/>
              </p:cNvSpPr>
              <p:nvPr/>
            </p:nvSpPr>
            <p:spPr bwMode="auto">
              <a:xfrm flipH="1">
                <a:off x="3110" y="1762"/>
                <a:ext cx="89" cy="31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11" name="Line 179"/>
              <p:cNvSpPr>
                <a:spLocks noChangeShapeType="1"/>
              </p:cNvSpPr>
              <p:nvPr/>
            </p:nvSpPr>
            <p:spPr bwMode="auto">
              <a:xfrm>
                <a:off x="3047" y="2060"/>
                <a:ext cx="113" cy="0"/>
              </a:xfrm>
              <a:prstGeom prst="line">
                <a:avLst/>
              </a:pr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12" name="Line 180"/>
              <p:cNvSpPr>
                <a:spLocks noChangeShapeType="1"/>
              </p:cNvSpPr>
              <p:nvPr/>
            </p:nvSpPr>
            <p:spPr bwMode="auto">
              <a:xfrm>
                <a:off x="3052" y="1763"/>
                <a:ext cx="103" cy="0"/>
              </a:xfrm>
              <a:prstGeom prst="line">
                <a:avLst/>
              </a:pr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613" name="Group 181"/>
            <p:cNvGrpSpPr>
              <a:grpSpLocks/>
            </p:cNvGrpSpPr>
            <p:nvPr/>
          </p:nvGrpSpPr>
          <p:grpSpPr bwMode="auto">
            <a:xfrm>
              <a:off x="3625" y="1493"/>
              <a:ext cx="111" cy="354"/>
              <a:chOff x="3625" y="1493"/>
              <a:chExt cx="111" cy="354"/>
            </a:xfrm>
          </p:grpSpPr>
          <p:sp>
            <p:nvSpPr>
              <p:cNvPr id="18614" name="AutoShape 182"/>
              <p:cNvSpPr>
                <a:spLocks noChangeArrowheads="1"/>
              </p:cNvSpPr>
              <p:nvPr/>
            </p:nvSpPr>
            <p:spPr bwMode="auto">
              <a:xfrm>
                <a:off x="3640" y="1519"/>
                <a:ext cx="96" cy="322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15" name="AutoShape 183"/>
              <p:cNvSpPr>
                <a:spLocks noChangeArrowheads="1"/>
              </p:cNvSpPr>
              <p:nvPr/>
            </p:nvSpPr>
            <p:spPr bwMode="auto">
              <a:xfrm flipV="1">
                <a:off x="3641" y="1493"/>
                <a:ext cx="95" cy="32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16" name="AutoShape 184"/>
              <p:cNvSpPr>
                <a:spLocks noChangeArrowheads="1"/>
              </p:cNvSpPr>
              <p:nvPr/>
            </p:nvSpPr>
            <p:spPr bwMode="auto">
              <a:xfrm flipH="1" flipV="1">
                <a:off x="3625" y="1493"/>
                <a:ext cx="97" cy="32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17" name="AutoShape 185"/>
              <p:cNvSpPr>
                <a:spLocks noChangeArrowheads="1"/>
              </p:cNvSpPr>
              <p:nvPr/>
            </p:nvSpPr>
            <p:spPr bwMode="auto">
              <a:xfrm flipH="1">
                <a:off x="3625" y="1524"/>
                <a:ext cx="97" cy="32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618" name="Group 186"/>
            <p:cNvGrpSpPr>
              <a:grpSpLocks/>
            </p:cNvGrpSpPr>
            <p:nvPr/>
          </p:nvGrpSpPr>
          <p:grpSpPr bwMode="auto">
            <a:xfrm>
              <a:off x="4144" y="1502"/>
              <a:ext cx="196" cy="334"/>
              <a:chOff x="4144" y="1502"/>
              <a:chExt cx="196" cy="334"/>
            </a:xfrm>
          </p:grpSpPr>
          <p:sp>
            <p:nvSpPr>
              <p:cNvPr id="18619" name="AutoShape 187"/>
              <p:cNvSpPr>
                <a:spLocks noChangeArrowheads="1"/>
              </p:cNvSpPr>
              <p:nvPr/>
            </p:nvSpPr>
            <p:spPr bwMode="auto">
              <a:xfrm>
                <a:off x="4144" y="1520"/>
                <a:ext cx="89" cy="316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20" name="AutoShape 188"/>
              <p:cNvSpPr>
                <a:spLocks noChangeArrowheads="1"/>
              </p:cNvSpPr>
              <p:nvPr/>
            </p:nvSpPr>
            <p:spPr bwMode="auto">
              <a:xfrm flipV="1">
                <a:off x="4144" y="1502"/>
                <a:ext cx="88" cy="316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21" name="AutoShape 189"/>
              <p:cNvSpPr>
                <a:spLocks noChangeArrowheads="1"/>
              </p:cNvSpPr>
              <p:nvPr/>
            </p:nvSpPr>
            <p:spPr bwMode="auto">
              <a:xfrm flipH="1" flipV="1">
                <a:off x="4251" y="1502"/>
                <a:ext cx="89" cy="316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22" name="AutoShape 190"/>
              <p:cNvSpPr>
                <a:spLocks noChangeArrowheads="1"/>
              </p:cNvSpPr>
              <p:nvPr/>
            </p:nvSpPr>
            <p:spPr bwMode="auto">
              <a:xfrm flipH="1">
                <a:off x="4251" y="1520"/>
                <a:ext cx="89" cy="316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23" name="Line 191"/>
              <p:cNvSpPr>
                <a:spLocks noChangeShapeType="1"/>
              </p:cNvSpPr>
              <p:nvPr/>
            </p:nvSpPr>
            <p:spPr bwMode="auto">
              <a:xfrm>
                <a:off x="4188" y="1819"/>
                <a:ext cx="113" cy="0"/>
              </a:xfrm>
              <a:prstGeom prst="line">
                <a:avLst/>
              </a:pr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24" name="Line 192"/>
              <p:cNvSpPr>
                <a:spLocks noChangeShapeType="1"/>
              </p:cNvSpPr>
              <p:nvPr/>
            </p:nvSpPr>
            <p:spPr bwMode="auto">
              <a:xfrm>
                <a:off x="4194" y="1521"/>
                <a:ext cx="102" cy="0"/>
              </a:xfrm>
              <a:prstGeom prst="line">
                <a:avLst/>
              </a:pr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625" name="Group 193"/>
            <p:cNvGrpSpPr>
              <a:grpSpLocks/>
            </p:cNvGrpSpPr>
            <p:nvPr/>
          </p:nvGrpSpPr>
          <p:grpSpPr bwMode="auto">
            <a:xfrm>
              <a:off x="4860" y="1315"/>
              <a:ext cx="109" cy="351"/>
              <a:chOff x="4860" y="1315"/>
              <a:chExt cx="109" cy="351"/>
            </a:xfrm>
          </p:grpSpPr>
          <p:sp>
            <p:nvSpPr>
              <p:cNvPr id="18626" name="AutoShape 194"/>
              <p:cNvSpPr>
                <a:spLocks noChangeArrowheads="1"/>
              </p:cNvSpPr>
              <p:nvPr/>
            </p:nvSpPr>
            <p:spPr bwMode="auto">
              <a:xfrm>
                <a:off x="4874" y="1340"/>
                <a:ext cx="95" cy="320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27" name="AutoShape 195"/>
              <p:cNvSpPr>
                <a:spLocks noChangeArrowheads="1"/>
              </p:cNvSpPr>
              <p:nvPr/>
            </p:nvSpPr>
            <p:spPr bwMode="auto">
              <a:xfrm flipV="1">
                <a:off x="4875" y="1315"/>
                <a:ext cx="94" cy="32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28" name="AutoShape 196"/>
              <p:cNvSpPr>
                <a:spLocks noChangeArrowheads="1"/>
              </p:cNvSpPr>
              <p:nvPr/>
            </p:nvSpPr>
            <p:spPr bwMode="auto">
              <a:xfrm flipH="1" flipV="1">
                <a:off x="4860" y="1315"/>
                <a:ext cx="95" cy="32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29" name="AutoShape 197"/>
              <p:cNvSpPr>
                <a:spLocks noChangeArrowheads="1"/>
              </p:cNvSpPr>
              <p:nvPr/>
            </p:nvSpPr>
            <p:spPr bwMode="auto">
              <a:xfrm flipH="1">
                <a:off x="4860" y="1345"/>
                <a:ext cx="95" cy="321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630" name="Group 198"/>
            <p:cNvGrpSpPr>
              <a:grpSpLocks/>
            </p:cNvGrpSpPr>
            <p:nvPr/>
          </p:nvGrpSpPr>
          <p:grpSpPr bwMode="auto">
            <a:xfrm>
              <a:off x="5128" y="1094"/>
              <a:ext cx="195" cy="344"/>
              <a:chOff x="5128" y="1094"/>
              <a:chExt cx="195" cy="344"/>
            </a:xfrm>
          </p:grpSpPr>
          <p:sp>
            <p:nvSpPr>
              <p:cNvPr id="18631" name="AutoShape 199"/>
              <p:cNvSpPr>
                <a:spLocks noChangeArrowheads="1"/>
              </p:cNvSpPr>
              <p:nvPr/>
            </p:nvSpPr>
            <p:spPr bwMode="auto">
              <a:xfrm>
                <a:off x="5128" y="1123"/>
                <a:ext cx="89" cy="31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32" name="AutoShape 200"/>
              <p:cNvSpPr>
                <a:spLocks noChangeArrowheads="1"/>
              </p:cNvSpPr>
              <p:nvPr/>
            </p:nvSpPr>
            <p:spPr bwMode="auto">
              <a:xfrm flipV="1">
                <a:off x="5128" y="1094"/>
                <a:ext cx="88" cy="31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33" name="AutoShape 201"/>
              <p:cNvSpPr>
                <a:spLocks noChangeArrowheads="1"/>
              </p:cNvSpPr>
              <p:nvPr/>
            </p:nvSpPr>
            <p:spPr bwMode="auto">
              <a:xfrm flipH="1" flipV="1">
                <a:off x="5234" y="1094"/>
                <a:ext cx="89" cy="31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34" name="AutoShape 202"/>
              <p:cNvSpPr>
                <a:spLocks noChangeArrowheads="1"/>
              </p:cNvSpPr>
              <p:nvPr/>
            </p:nvSpPr>
            <p:spPr bwMode="auto">
              <a:xfrm flipH="1">
                <a:off x="5234" y="1123"/>
                <a:ext cx="89" cy="31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35" name="Line 203"/>
              <p:cNvSpPr>
                <a:spLocks noChangeShapeType="1"/>
              </p:cNvSpPr>
              <p:nvPr/>
            </p:nvSpPr>
            <p:spPr bwMode="auto">
              <a:xfrm>
                <a:off x="5173" y="1420"/>
                <a:ext cx="112" cy="0"/>
              </a:xfrm>
              <a:prstGeom prst="line">
                <a:avLst/>
              </a:pr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36" name="Line 204"/>
              <p:cNvSpPr>
                <a:spLocks noChangeShapeType="1"/>
              </p:cNvSpPr>
              <p:nvPr/>
            </p:nvSpPr>
            <p:spPr bwMode="auto">
              <a:xfrm>
                <a:off x="5177" y="1124"/>
                <a:ext cx="103" cy="0"/>
              </a:xfrm>
              <a:prstGeom prst="line">
                <a:avLst/>
              </a:pr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637" name="Line 205"/>
            <p:cNvSpPr>
              <a:spLocks noChangeShapeType="1"/>
            </p:cNvSpPr>
            <p:nvPr/>
          </p:nvSpPr>
          <p:spPr bwMode="auto">
            <a:xfrm>
              <a:off x="3352" y="1691"/>
              <a:ext cx="1260" cy="0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38" name="Line 206"/>
            <p:cNvSpPr>
              <a:spLocks noChangeShapeType="1"/>
            </p:cNvSpPr>
            <p:nvPr/>
          </p:nvSpPr>
          <p:spPr bwMode="auto">
            <a:xfrm>
              <a:off x="281" y="2755"/>
              <a:ext cx="8151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39" name="AutoShape 207"/>
            <p:cNvSpPr>
              <a:spLocks noChangeArrowheads="1"/>
            </p:cNvSpPr>
            <p:nvPr/>
          </p:nvSpPr>
          <p:spPr bwMode="auto">
            <a:xfrm>
              <a:off x="7996" y="829"/>
              <a:ext cx="121" cy="256"/>
            </a:xfrm>
            <a:prstGeom prst="triangle">
              <a:avLst>
                <a:gd name="adj" fmla="val 50000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8640" name="Picture 20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83" y="781"/>
              <a:ext cx="158" cy="3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8641" name="Picture 20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31" y="781"/>
              <a:ext cx="157" cy="3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8642" name="Picture 2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88" y="766"/>
              <a:ext cx="158" cy="3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8643" name="Picture 2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33" y="766"/>
              <a:ext cx="157" cy="3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8644" name="Text Box 212"/>
            <p:cNvSpPr txBox="1">
              <a:spLocks noChangeArrowheads="1"/>
            </p:cNvSpPr>
            <p:nvPr/>
          </p:nvSpPr>
          <p:spPr bwMode="auto">
            <a:xfrm>
              <a:off x="7147" y="842"/>
              <a:ext cx="189" cy="214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0000" tIns="47160" rIns="90000" bIns="471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645" name="Text Box 213"/>
            <p:cNvSpPr txBox="1">
              <a:spLocks noChangeArrowheads="1"/>
            </p:cNvSpPr>
            <p:nvPr/>
          </p:nvSpPr>
          <p:spPr bwMode="auto">
            <a:xfrm>
              <a:off x="6012" y="1385"/>
              <a:ext cx="1270" cy="3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GM231A,B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646" name="Text Box 214"/>
            <p:cNvSpPr txBox="1">
              <a:spLocks noChangeArrowheads="1"/>
            </p:cNvSpPr>
            <p:nvPr/>
          </p:nvSpPr>
          <p:spPr bwMode="auto">
            <a:xfrm>
              <a:off x="5317" y="1104"/>
              <a:ext cx="1270" cy="3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GM232A,B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647" name="AutoShape 215"/>
            <p:cNvSpPr>
              <a:spLocks noChangeArrowheads="1"/>
            </p:cNvSpPr>
            <p:nvPr/>
          </p:nvSpPr>
          <p:spPr bwMode="auto">
            <a:xfrm rot="10800000">
              <a:off x="5207" y="496"/>
              <a:ext cx="121" cy="258"/>
            </a:xfrm>
            <a:prstGeom prst="triangle">
              <a:avLst>
                <a:gd name="adj" fmla="val 50000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8648" name="Group 216"/>
            <p:cNvGrpSpPr>
              <a:grpSpLocks/>
            </p:cNvGrpSpPr>
            <p:nvPr/>
          </p:nvGrpSpPr>
          <p:grpSpPr bwMode="auto">
            <a:xfrm>
              <a:off x="5166" y="776"/>
              <a:ext cx="198" cy="334"/>
              <a:chOff x="5166" y="776"/>
              <a:chExt cx="198" cy="334"/>
            </a:xfrm>
          </p:grpSpPr>
          <p:sp>
            <p:nvSpPr>
              <p:cNvPr id="18649" name="AutoShape 217"/>
              <p:cNvSpPr>
                <a:spLocks noChangeArrowheads="1"/>
              </p:cNvSpPr>
              <p:nvPr/>
            </p:nvSpPr>
            <p:spPr bwMode="auto">
              <a:xfrm>
                <a:off x="5166" y="794"/>
                <a:ext cx="90" cy="316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50" name="AutoShape 218"/>
              <p:cNvSpPr>
                <a:spLocks noChangeArrowheads="1"/>
              </p:cNvSpPr>
              <p:nvPr/>
            </p:nvSpPr>
            <p:spPr bwMode="auto">
              <a:xfrm flipV="1">
                <a:off x="5167" y="776"/>
                <a:ext cx="89" cy="316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51" name="AutoShape 219"/>
              <p:cNvSpPr>
                <a:spLocks noChangeArrowheads="1"/>
              </p:cNvSpPr>
              <p:nvPr/>
            </p:nvSpPr>
            <p:spPr bwMode="auto">
              <a:xfrm flipH="1" flipV="1">
                <a:off x="5275" y="776"/>
                <a:ext cx="89" cy="316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52" name="AutoShape 220"/>
              <p:cNvSpPr>
                <a:spLocks noChangeArrowheads="1"/>
              </p:cNvSpPr>
              <p:nvPr/>
            </p:nvSpPr>
            <p:spPr bwMode="auto">
              <a:xfrm flipH="1">
                <a:off x="5275" y="794"/>
                <a:ext cx="89" cy="316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53" name="Line 221"/>
              <p:cNvSpPr>
                <a:spLocks noChangeShapeType="1"/>
              </p:cNvSpPr>
              <p:nvPr/>
            </p:nvSpPr>
            <p:spPr bwMode="auto">
              <a:xfrm>
                <a:off x="5211" y="1093"/>
                <a:ext cx="114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54" name="Line 222"/>
              <p:cNvSpPr>
                <a:spLocks noChangeShapeType="1"/>
              </p:cNvSpPr>
              <p:nvPr/>
            </p:nvSpPr>
            <p:spPr bwMode="auto">
              <a:xfrm>
                <a:off x="5216" y="795"/>
                <a:ext cx="103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655" name="Group 223"/>
            <p:cNvGrpSpPr>
              <a:grpSpLocks/>
            </p:cNvGrpSpPr>
            <p:nvPr/>
          </p:nvGrpSpPr>
          <p:grpSpPr bwMode="auto">
            <a:xfrm>
              <a:off x="5073" y="776"/>
              <a:ext cx="210" cy="334"/>
              <a:chOff x="5073" y="776"/>
              <a:chExt cx="210" cy="334"/>
            </a:xfrm>
          </p:grpSpPr>
          <p:sp>
            <p:nvSpPr>
              <p:cNvPr id="18656" name="AutoShape 224"/>
              <p:cNvSpPr>
                <a:spLocks noChangeArrowheads="1"/>
              </p:cNvSpPr>
              <p:nvPr/>
            </p:nvSpPr>
            <p:spPr bwMode="auto">
              <a:xfrm>
                <a:off x="5073" y="794"/>
                <a:ext cx="89" cy="316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57" name="AutoShape 225"/>
              <p:cNvSpPr>
                <a:spLocks noChangeArrowheads="1"/>
              </p:cNvSpPr>
              <p:nvPr/>
            </p:nvSpPr>
            <p:spPr bwMode="auto">
              <a:xfrm flipV="1">
                <a:off x="5073" y="776"/>
                <a:ext cx="89" cy="316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58" name="AutoShape 226"/>
              <p:cNvSpPr>
                <a:spLocks noChangeArrowheads="1"/>
              </p:cNvSpPr>
              <p:nvPr/>
            </p:nvSpPr>
            <p:spPr bwMode="auto">
              <a:xfrm flipH="1" flipV="1">
                <a:off x="5193" y="776"/>
                <a:ext cx="90" cy="316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59" name="AutoShape 227"/>
              <p:cNvSpPr>
                <a:spLocks noChangeArrowheads="1"/>
              </p:cNvSpPr>
              <p:nvPr/>
            </p:nvSpPr>
            <p:spPr bwMode="auto">
              <a:xfrm flipH="1">
                <a:off x="5193" y="794"/>
                <a:ext cx="90" cy="316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60" name="Line 228"/>
              <p:cNvSpPr>
                <a:spLocks noChangeShapeType="1"/>
              </p:cNvSpPr>
              <p:nvPr/>
            </p:nvSpPr>
            <p:spPr bwMode="auto">
              <a:xfrm>
                <a:off x="5118" y="1093"/>
                <a:ext cx="114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61" name="Line 229"/>
              <p:cNvSpPr>
                <a:spLocks noChangeShapeType="1"/>
              </p:cNvSpPr>
              <p:nvPr/>
            </p:nvSpPr>
            <p:spPr bwMode="auto">
              <a:xfrm>
                <a:off x="5123" y="795"/>
                <a:ext cx="104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662" name="Group 230"/>
            <p:cNvGrpSpPr>
              <a:grpSpLocks/>
            </p:cNvGrpSpPr>
            <p:nvPr/>
          </p:nvGrpSpPr>
          <p:grpSpPr bwMode="auto">
            <a:xfrm>
              <a:off x="4602" y="752"/>
              <a:ext cx="114" cy="354"/>
              <a:chOff x="4602" y="752"/>
              <a:chExt cx="114" cy="354"/>
            </a:xfrm>
          </p:grpSpPr>
          <p:sp>
            <p:nvSpPr>
              <p:cNvPr id="18663" name="AutoShape 231"/>
              <p:cNvSpPr>
                <a:spLocks noChangeArrowheads="1"/>
              </p:cNvSpPr>
              <p:nvPr/>
            </p:nvSpPr>
            <p:spPr bwMode="auto">
              <a:xfrm>
                <a:off x="4615" y="777"/>
                <a:ext cx="101" cy="32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64" name="AutoShape 232"/>
              <p:cNvSpPr>
                <a:spLocks noChangeArrowheads="1"/>
              </p:cNvSpPr>
              <p:nvPr/>
            </p:nvSpPr>
            <p:spPr bwMode="auto">
              <a:xfrm flipV="1">
                <a:off x="4617" y="752"/>
                <a:ext cx="99" cy="32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65" name="AutoShape 233"/>
              <p:cNvSpPr>
                <a:spLocks noChangeArrowheads="1"/>
              </p:cNvSpPr>
              <p:nvPr/>
            </p:nvSpPr>
            <p:spPr bwMode="auto">
              <a:xfrm flipH="1" flipV="1">
                <a:off x="4602" y="752"/>
                <a:ext cx="99" cy="32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66" name="AutoShape 234"/>
              <p:cNvSpPr>
                <a:spLocks noChangeArrowheads="1"/>
              </p:cNvSpPr>
              <p:nvPr/>
            </p:nvSpPr>
            <p:spPr bwMode="auto">
              <a:xfrm flipH="1">
                <a:off x="4602" y="782"/>
                <a:ext cx="99" cy="32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667" name="Group 235"/>
            <p:cNvGrpSpPr>
              <a:grpSpLocks/>
            </p:cNvGrpSpPr>
            <p:nvPr/>
          </p:nvGrpSpPr>
          <p:grpSpPr bwMode="auto">
            <a:xfrm>
              <a:off x="3692" y="772"/>
              <a:ext cx="113" cy="353"/>
              <a:chOff x="3692" y="772"/>
              <a:chExt cx="113" cy="353"/>
            </a:xfrm>
          </p:grpSpPr>
          <p:sp>
            <p:nvSpPr>
              <p:cNvPr id="18668" name="AutoShape 236"/>
              <p:cNvSpPr>
                <a:spLocks noChangeArrowheads="1"/>
              </p:cNvSpPr>
              <p:nvPr/>
            </p:nvSpPr>
            <p:spPr bwMode="auto">
              <a:xfrm>
                <a:off x="3705" y="797"/>
                <a:ext cx="100" cy="322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69" name="AutoShape 237"/>
              <p:cNvSpPr>
                <a:spLocks noChangeArrowheads="1"/>
              </p:cNvSpPr>
              <p:nvPr/>
            </p:nvSpPr>
            <p:spPr bwMode="auto">
              <a:xfrm flipV="1">
                <a:off x="3707" y="772"/>
                <a:ext cx="98" cy="32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70" name="AutoShape 238"/>
              <p:cNvSpPr>
                <a:spLocks noChangeArrowheads="1"/>
              </p:cNvSpPr>
              <p:nvPr/>
            </p:nvSpPr>
            <p:spPr bwMode="auto">
              <a:xfrm flipH="1" flipV="1">
                <a:off x="3692" y="772"/>
                <a:ext cx="99" cy="32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71" name="AutoShape 239"/>
              <p:cNvSpPr>
                <a:spLocks noChangeArrowheads="1"/>
              </p:cNvSpPr>
              <p:nvPr/>
            </p:nvSpPr>
            <p:spPr bwMode="auto">
              <a:xfrm flipH="1">
                <a:off x="3692" y="802"/>
                <a:ext cx="99" cy="32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672" name="Group 240"/>
            <p:cNvGrpSpPr>
              <a:grpSpLocks/>
            </p:cNvGrpSpPr>
            <p:nvPr/>
          </p:nvGrpSpPr>
          <p:grpSpPr bwMode="auto">
            <a:xfrm>
              <a:off x="2494" y="754"/>
              <a:ext cx="114" cy="353"/>
              <a:chOff x="2494" y="754"/>
              <a:chExt cx="114" cy="353"/>
            </a:xfrm>
          </p:grpSpPr>
          <p:sp>
            <p:nvSpPr>
              <p:cNvPr id="18673" name="AutoShape 241"/>
              <p:cNvSpPr>
                <a:spLocks noChangeArrowheads="1"/>
              </p:cNvSpPr>
              <p:nvPr/>
            </p:nvSpPr>
            <p:spPr bwMode="auto">
              <a:xfrm>
                <a:off x="2508" y="779"/>
                <a:ext cx="100" cy="322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74" name="AutoShape 242"/>
              <p:cNvSpPr>
                <a:spLocks noChangeArrowheads="1"/>
              </p:cNvSpPr>
              <p:nvPr/>
            </p:nvSpPr>
            <p:spPr bwMode="auto">
              <a:xfrm flipV="1">
                <a:off x="2510" y="754"/>
                <a:ext cx="98" cy="32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75" name="AutoShape 243"/>
              <p:cNvSpPr>
                <a:spLocks noChangeArrowheads="1"/>
              </p:cNvSpPr>
              <p:nvPr/>
            </p:nvSpPr>
            <p:spPr bwMode="auto">
              <a:xfrm flipH="1" flipV="1">
                <a:off x="2494" y="754"/>
                <a:ext cx="99" cy="32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76" name="AutoShape 244"/>
              <p:cNvSpPr>
                <a:spLocks noChangeArrowheads="1"/>
              </p:cNvSpPr>
              <p:nvPr/>
            </p:nvSpPr>
            <p:spPr bwMode="auto">
              <a:xfrm flipH="1">
                <a:off x="2494" y="784"/>
                <a:ext cx="99" cy="32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677" name="Group 245"/>
            <p:cNvGrpSpPr>
              <a:grpSpLocks/>
            </p:cNvGrpSpPr>
            <p:nvPr/>
          </p:nvGrpSpPr>
          <p:grpSpPr bwMode="auto">
            <a:xfrm>
              <a:off x="1178" y="750"/>
              <a:ext cx="113" cy="342"/>
              <a:chOff x="1178" y="750"/>
              <a:chExt cx="113" cy="342"/>
            </a:xfrm>
          </p:grpSpPr>
          <p:sp>
            <p:nvSpPr>
              <p:cNvPr id="18678" name="AutoShape 246"/>
              <p:cNvSpPr>
                <a:spLocks noChangeArrowheads="1"/>
              </p:cNvSpPr>
              <p:nvPr/>
            </p:nvSpPr>
            <p:spPr bwMode="auto">
              <a:xfrm>
                <a:off x="1192" y="763"/>
                <a:ext cx="99" cy="32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79" name="AutoShape 247"/>
              <p:cNvSpPr>
                <a:spLocks noChangeArrowheads="1"/>
              </p:cNvSpPr>
              <p:nvPr/>
            </p:nvSpPr>
            <p:spPr bwMode="auto">
              <a:xfrm flipV="1">
                <a:off x="1193" y="750"/>
                <a:ext cx="98" cy="32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80" name="AutoShape 248"/>
              <p:cNvSpPr>
                <a:spLocks noChangeArrowheads="1"/>
              </p:cNvSpPr>
              <p:nvPr/>
            </p:nvSpPr>
            <p:spPr bwMode="auto">
              <a:xfrm flipH="1" flipV="1">
                <a:off x="1178" y="750"/>
                <a:ext cx="99" cy="32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81" name="AutoShape 249"/>
              <p:cNvSpPr>
                <a:spLocks noChangeArrowheads="1"/>
              </p:cNvSpPr>
              <p:nvPr/>
            </p:nvSpPr>
            <p:spPr bwMode="auto">
              <a:xfrm flipH="1">
                <a:off x="1178" y="768"/>
                <a:ext cx="99" cy="32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682" name="Group 250"/>
            <p:cNvGrpSpPr>
              <a:grpSpLocks/>
            </p:cNvGrpSpPr>
            <p:nvPr/>
          </p:nvGrpSpPr>
          <p:grpSpPr bwMode="auto">
            <a:xfrm>
              <a:off x="2817" y="764"/>
              <a:ext cx="197" cy="343"/>
              <a:chOff x="2817" y="764"/>
              <a:chExt cx="197" cy="343"/>
            </a:xfrm>
          </p:grpSpPr>
          <p:sp>
            <p:nvSpPr>
              <p:cNvPr id="18683" name="AutoShape 251"/>
              <p:cNvSpPr>
                <a:spLocks noChangeArrowheads="1"/>
              </p:cNvSpPr>
              <p:nvPr/>
            </p:nvSpPr>
            <p:spPr bwMode="auto">
              <a:xfrm>
                <a:off x="2817" y="794"/>
                <a:ext cx="89" cy="31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84" name="AutoShape 252"/>
              <p:cNvSpPr>
                <a:spLocks noChangeArrowheads="1"/>
              </p:cNvSpPr>
              <p:nvPr/>
            </p:nvSpPr>
            <p:spPr bwMode="auto">
              <a:xfrm flipV="1">
                <a:off x="2817" y="764"/>
                <a:ext cx="89" cy="31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85" name="AutoShape 253"/>
              <p:cNvSpPr>
                <a:spLocks noChangeArrowheads="1"/>
              </p:cNvSpPr>
              <p:nvPr/>
            </p:nvSpPr>
            <p:spPr bwMode="auto">
              <a:xfrm flipH="1" flipV="1">
                <a:off x="2925" y="764"/>
                <a:ext cx="89" cy="31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86" name="AutoShape 254"/>
              <p:cNvSpPr>
                <a:spLocks noChangeArrowheads="1"/>
              </p:cNvSpPr>
              <p:nvPr/>
            </p:nvSpPr>
            <p:spPr bwMode="auto">
              <a:xfrm flipH="1">
                <a:off x="2925" y="794"/>
                <a:ext cx="89" cy="31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87" name="Line 255"/>
              <p:cNvSpPr>
                <a:spLocks noChangeShapeType="1"/>
              </p:cNvSpPr>
              <p:nvPr/>
            </p:nvSpPr>
            <p:spPr bwMode="auto">
              <a:xfrm>
                <a:off x="2862" y="1090"/>
                <a:ext cx="113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88" name="Line 256"/>
              <p:cNvSpPr>
                <a:spLocks noChangeShapeType="1"/>
              </p:cNvSpPr>
              <p:nvPr/>
            </p:nvSpPr>
            <p:spPr bwMode="auto">
              <a:xfrm>
                <a:off x="2867" y="795"/>
                <a:ext cx="104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689" name="Group 257"/>
            <p:cNvGrpSpPr>
              <a:grpSpLocks/>
            </p:cNvGrpSpPr>
            <p:nvPr/>
          </p:nvGrpSpPr>
          <p:grpSpPr bwMode="auto">
            <a:xfrm>
              <a:off x="1820" y="764"/>
              <a:ext cx="211" cy="343"/>
              <a:chOff x="1820" y="764"/>
              <a:chExt cx="211" cy="343"/>
            </a:xfrm>
          </p:grpSpPr>
          <p:sp>
            <p:nvSpPr>
              <p:cNvPr id="18690" name="AutoShape 258"/>
              <p:cNvSpPr>
                <a:spLocks noChangeArrowheads="1"/>
              </p:cNvSpPr>
              <p:nvPr/>
            </p:nvSpPr>
            <p:spPr bwMode="auto">
              <a:xfrm>
                <a:off x="1820" y="794"/>
                <a:ext cx="90" cy="31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91" name="AutoShape 259"/>
              <p:cNvSpPr>
                <a:spLocks noChangeArrowheads="1"/>
              </p:cNvSpPr>
              <p:nvPr/>
            </p:nvSpPr>
            <p:spPr bwMode="auto">
              <a:xfrm flipV="1">
                <a:off x="1821" y="764"/>
                <a:ext cx="89" cy="31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92" name="AutoShape 260"/>
              <p:cNvSpPr>
                <a:spLocks noChangeArrowheads="1"/>
              </p:cNvSpPr>
              <p:nvPr/>
            </p:nvSpPr>
            <p:spPr bwMode="auto">
              <a:xfrm flipH="1" flipV="1">
                <a:off x="1941" y="764"/>
                <a:ext cx="90" cy="31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93" name="AutoShape 261"/>
              <p:cNvSpPr>
                <a:spLocks noChangeArrowheads="1"/>
              </p:cNvSpPr>
              <p:nvPr/>
            </p:nvSpPr>
            <p:spPr bwMode="auto">
              <a:xfrm flipH="1">
                <a:off x="1941" y="794"/>
                <a:ext cx="90" cy="31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94" name="Line 262"/>
              <p:cNvSpPr>
                <a:spLocks noChangeShapeType="1"/>
              </p:cNvSpPr>
              <p:nvPr/>
            </p:nvSpPr>
            <p:spPr bwMode="auto">
              <a:xfrm>
                <a:off x="1865" y="1090"/>
                <a:ext cx="114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95" name="Line 263"/>
              <p:cNvSpPr>
                <a:spLocks noChangeShapeType="1"/>
              </p:cNvSpPr>
              <p:nvPr/>
            </p:nvSpPr>
            <p:spPr bwMode="auto">
              <a:xfrm>
                <a:off x="1870" y="795"/>
                <a:ext cx="105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696" name="Group 264"/>
            <p:cNvGrpSpPr>
              <a:grpSpLocks/>
            </p:cNvGrpSpPr>
            <p:nvPr/>
          </p:nvGrpSpPr>
          <p:grpSpPr bwMode="auto">
            <a:xfrm>
              <a:off x="3953" y="764"/>
              <a:ext cx="210" cy="343"/>
              <a:chOff x="3953" y="764"/>
              <a:chExt cx="210" cy="343"/>
            </a:xfrm>
          </p:grpSpPr>
          <p:sp>
            <p:nvSpPr>
              <p:cNvPr id="18697" name="AutoShape 265"/>
              <p:cNvSpPr>
                <a:spLocks noChangeArrowheads="1"/>
              </p:cNvSpPr>
              <p:nvPr/>
            </p:nvSpPr>
            <p:spPr bwMode="auto">
              <a:xfrm>
                <a:off x="3953" y="794"/>
                <a:ext cx="90" cy="31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98" name="AutoShape 266"/>
              <p:cNvSpPr>
                <a:spLocks noChangeArrowheads="1"/>
              </p:cNvSpPr>
              <p:nvPr/>
            </p:nvSpPr>
            <p:spPr bwMode="auto">
              <a:xfrm flipV="1">
                <a:off x="3953" y="764"/>
                <a:ext cx="90" cy="31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99" name="AutoShape 267"/>
              <p:cNvSpPr>
                <a:spLocks noChangeArrowheads="1"/>
              </p:cNvSpPr>
              <p:nvPr/>
            </p:nvSpPr>
            <p:spPr bwMode="auto">
              <a:xfrm flipH="1" flipV="1">
                <a:off x="4073" y="764"/>
                <a:ext cx="90" cy="31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00" name="AutoShape 268"/>
              <p:cNvSpPr>
                <a:spLocks noChangeArrowheads="1"/>
              </p:cNvSpPr>
              <p:nvPr/>
            </p:nvSpPr>
            <p:spPr bwMode="auto">
              <a:xfrm flipH="1">
                <a:off x="4073" y="794"/>
                <a:ext cx="90" cy="31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01" name="Line 269"/>
              <p:cNvSpPr>
                <a:spLocks noChangeShapeType="1"/>
              </p:cNvSpPr>
              <p:nvPr/>
            </p:nvSpPr>
            <p:spPr bwMode="auto">
              <a:xfrm>
                <a:off x="3998" y="1090"/>
                <a:ext cx="114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02" name="Line 270"/>
              <p:cNvSpPr>
                <a:spLocks noChangeShapeType="1"/>
              </p:cNvSpPr>
              <p:nvPr/>
            </p:nvSpPr>
            <p:spPr bwMode="auto">
              <a:xfrm>
                <a:off x="4003" y="795"/>
                <a:ext cx="103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703" name="AutoShape 271"/>
            <p:cNvSpPr>
              <a:spLocks noChangeArrowheads="1"/>
            </p:cNvSpPr>
            <p:nvPr/>
          </p:nvSpPr>
          <p:spPr bwMode="auto">
            <a:xfrm>
              <a:off x="388" y="809"/>
              <a:ext cx="121" cy="257"/>
            </a:xfrm>
            <a:prstGeom prst="triangle">
              <a:avLst>
                <a:gd name="adj" fmla="val 50000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8704" name="Group 272"/>
            <p:cNvGrpSpPr>
              <a:grpSpLocks/>
            </p:cNvGrpSpPr>
            <p:nvPr/>
          </p:nvGrpSpPr>
          <p:grpSpPr bwMode="auto">
            <a:xfrm>
              <a:off x="570" y="775"/>
              <a:ext cx="211" cy="346"/>
              <a:chOff x="570" y="775"/>
              <a:chExt cx="211" cy="346"/>
            </a:xfrm>
          </p:grpSpPr>
          <p:sp>
            <p:nvSpPr>
              <p:cNvPr id="18705" name="AutoShape 273"/>
              <p:cNvSpPr>
                <a:spLocks noChangeArrowheads="1"/>
              </p:cNvSpPr>
              <p:nvPr/>
            </p:nvSpPr>
            <p:spPr bwMode="auto">
              <a:xfrm>
                <a:off x="570" y="805"/>
                <a:ext cx="90" cy="316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06" name="AutoShape 274"/>
              <p:cNvSpPr>
                <a:spLocks noChangeArrowheads="1"/>
              </p:cNvSpPr>
              <p:nvPr/>
            </p:nvSpPr>
            <p:spPr bwMode="auto">
              <a:xfrm flipV="1">
                <a:off x="571" y="775"/>
                <a:ext cx="89" cy="31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07" name="AutoShape 275"/>
              <p:cNvSpPr>
                <a:spLocks noChangeArrowheads="1"/>
              </p:cNvSpPr>
              <p:nvPr/>
            </p:nvSpPr>
            <p:spPr bwMode="auto">
              <a:xfrm flipH="1" flipV="1">
                <a:off x="691" y="775"/>
                <a:ext cx="90" cy="31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08" name="AutoShape 276"/>
              <p:cNvSpPr>
                <a:spLocks noChangeArrowheads="1"/>
              </p:cNvSpPr>
              <p:nvPr/>
            </p:nvSpPr>
            <p:spPr bwMode="auto">
              <a:xfrm flipH="1">
                <a:off x="691" y="805"/>
                <a:ext cx="90" cy="316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09" name="Line 277"/>
              <p:cNvSpPr>
                <a:spLocks noChangeShapeType="1"/>
              </p:cNvSpPr>
              <p:nvPr/>
            </p:nvSpPr>
            <p:spPr bwMode="auto">
              <a:xfrm>
                <a:off x="616" y="1104"/>
                <a:ext cx="113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10" name="Line 278"/>
              <p:cNvSpPr>
                <a:spLocks noChangeShapeType="1"/>
              </p:cNvSpPr>
              <p:nvPr/>
            </p:nvSpPr>
            <p:spPr bwMode="auto">
              <a:xfrm>
                <a:off x="620" y="806"/>
                <a:ext cx="105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711" name="Group 279"/>
            <p:cNvGrpSpPr>
              <a:grpSpLocks/>
            </p:cNvGrpSpPr>
            <p:nvPr/>
          </p:nvGrpSpPr>
          <p:grpSpPr bwMode="auto">
            <a:xfrm>
              <a:off x="478" y="775"/>
              <a:ext cx="198" cy="346"/>
              <a:chOff x="478" y="775"/>
              <a:chExt cx="198" cy="346"/>
            </a:xfrm>
          </p:grpSpPr>
          <p:sp>
            <p:nvSpPr>
              <p:cNvPr id="18712" name="AutoShape 280"/>
              <p:cNvSpPr>
                <a:spLocks noChangeArrowheads="1"/>
              </p:cNvSpPr>
              <p:nvPr/>
            </p:nvSpPr>
            <p:spPr bwMode="auto">
              <a:xfrm>
                <a:off x="478" y="805"/>
                <a:ext cx="90" cy="316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13" name="AutoShape 281"/>
              <p:cNvSpPr>
                <a:spLocks noChangeArrowheads="1"/>
              </p:cNvSpPr>
              <p:nvPr/>
            </p:nvSpPr>
            <p:spPr bwMode="auto">
              <a:xfrm flipV="1">
                <a:off x="479" y="775"/>
                <a:ext cx="89" cy="31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14" name="AutoShape 282"/>
              <p:cNvSpPr>
                <a:spLocks noChangeArrowheads="1"/>
              </p:cNvSpPr>
              <p:nvPr/>
            </p:nvSpPr>
            <p:spPr bwMode="auto">
              <a:xfrm flipH="1" flipV="1">
                <a:off x="587" y="775"/>
                <a:ext cx="89" cy="31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15" name="AutoShape 283"/>
              <p:cNvSpPr>
                <a:spLocks noChangeArrowheads="1"/>
              </p:cNvSpPr>
              <p:nvPr/>
            </p:nvSpPr>
            <p:spPr bwMode="auto">
              <a:xfrm flipH="1">
                <a:off x="587" y="805"/>
                <a:ext cx="89" cy="316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16" name="Line 284"/>
              <p:cNvSpPr>
                <a:spLocks noChangeShapeType="1"/>
              </p:cNvSpPr>
              <p:nvPr/>
            </p:nvSpPr>
            <p:spPr bwMode="auto">
              <a:xfrm>
                <a:off x="523" y="1104"/>
                <a:ext cx="114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17" name="Line 285"/>
              <p:cNvSpPr>
                <a:spLocks noChangeShapeType="1"/>
              </p:cNvSpPr>
              <p:nvPr/>
            </p:nvSpPr>
            <p:spPr bwMode="auto">
              <a:xfrm>
                <a:off x="528" y="806"/>
                <a:ext cx="103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718" name="Text Box 286"/>
            <p:cNvSpPr txBox="1">
              <a:spLocks noChangeArrowheads="1"/>
            </p:cNvSpPr>
            <p:nvPr/>
          </p:nvSpPr>
          <p:spPr bwMode="auto">
            <a:xfrm>
              <a:off x="1502" y="453"/>
              <a:ext cx="590" cy="3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307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719" name="Text Box 287"/>
            <p:cNvSpPr txBox="1">
              <a:spLocks noChangeArrowheads="1"/>
            </p:cNvSpPr>
            <p:nvPr/>
          </p:nvSpPr>
          <p:spPr bwMode="auto">
            <a:xfrm>
              <a:off x="3319" y="453"/>
              <a:ext cx="590" cy="3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304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720" name="Text Box 288"/>
            <p:cNvSpPr txBox="1">
              <a:spLocks noChangeArrowheads="1"/>
            </p:cNvSpPr>
            <p:nvPr/>
          </p:nvSpPr>
          <p:spPr bwMode="auto">
            <a:xfrm>
              <a:off x="2140" y="453"/>
              <a:ext cx="590" cy="3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306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721" name="Text Box 289"/>
            <p:cNvSpPr txBox="1">
              <a:spLocks noChangeArrowheads="1"/>
            </p:cNvSpPr>
            <p:nvPr/>
          </p:nvSpPr>
          <p:spPr bwMode="auto">
            <a:xfrm>
              <a:off x="5074" y="453"/>
              <a:ext cx="590" cy="3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301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722" name="Text Box 290"/>
            <p:cNvSpPr txBox="1">
              <a:spLocks noChangeArrowheads="1"/>
            </p:cNvSpPr>
            <p:nvPr/>
          </p:nvSpPr>
          <p:spPr bwMode="auto">
            <a:xfrm>
              <a:off x="3856" y="453"/>
              <a:ext cx="590" cy="3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303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723" name="Text Box 291"/>
            <p:cNvSpPr txBox="1">
              <a:spLocks noChangeArrowheads="1"/>
            </p:cNvSpPr>
            <p:nvPr/>
          </p:nvSpPr>
          <p:spPr bwMode="auto">
            <a:xfrm>
              <a:off x="4481" y="453"/>
              <a:ext cx="590" cy="3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302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724" name="Text Box 292"/>
            <p:cNvSpPr txBox="1">
              <a:spLocks noChangeArrowheads="1"/>
            </p:cNvSpPr>
            <p:nvPr/>
          </p:nvSpPr>
          <p:spPr bwMode="auto">
            <a:xfrm>
              <a:off x="2753" y="453"/>
              <a:ext cx="590" cy="3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305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725" name="Text Box 293"/>
            <p:cNvSpPr txBox="1">
              <a:spLocks noChangeArrowheads="1"/>
            </p:cNvSpPr>
            <p:nvPr/>
          </p:nvSpPr>
          <p:spPr bwMode="auto">
            <a:xfrm>
              <a:off x="822" y="453"/>
              <a:ext cx="590" cy="3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308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726" name="Text Box 294"/>
            <p:cNvSpPr txBox="1">
              <a:spLocks noChangeArrowheads="1"/>
            </p:cNvSpPr>
            <p:nvPr/>
          </p:nvSpPr>
          <p:spPr bwMode="auto">
            <a:xfrm>
              <a:off x="281" y="453"/>
              <a:ext cx="590" cy="3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309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8727" name="Group 295"/>
            <p:cNvGrpSpPr>
              <a:grpSpLocks/>
            </p:cNvGrpSpPr>
            <p:nvPr/>
          </p:nvGrpSpPr>
          <p:grpSpPr bwMode="auto">
            <a:xfrm>
              <a:off x="366" y="2569"/>
              <a:ext cx="198" cy="332"/>
              <a:chOff x="366" y="2569"/>
              <a:chExt cx="198" cy="332"/>
            </a:xfrm>
          </p:grpSpPr>
          <p:sp>
            <p:nvSpPr>
              <p:cNvPr id="18728" name="AutoShape 296"/>
              <p:cNvSpPr>
                <a:spLocks noChangeArrowheads="1"/>
              </p:cNvSpPr>
              <p:nvPr/>
            </p:nvSpPr>
            <p:spPr bwMode="auto">
              <a:xfrm>
                <a:off x="366" y="2588"/>
                <a:ext cx="89" cy="31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29" name="AutoShape 297"/>
              <p:cNvSpPr>
                <a:spLocks noChangeArrowheads="1"/>
              </p:cNvSpPr>
              <p:nvPr/>
            </p:nvSpPr>
            <p:spPr bwMode="auto">
              <a:xfrm flipV="1">
                <a:off x="367" y="2569"/>
                <a:ext cx="88" cy="31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30" name="AutoShape 298"/>
              <p:cNvSpPr>
                <a:spLocks noChangeArrowheads="1"/>
              </p:cNvSpPr>
              <p:nvPr/>
            </p:nvSpPr>
            <p:spPr bwMode="auto">
              <a:xfrm flipH="1" flipV="1">
                <a:off x="475" y="2569"/>
                <a:ext cx="89" cy="314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31" name="AutoShape 299"/>
              <p:cNvSpPr>
                <a:spLocks noChangeArrowheads="1"/>
              </p:cNvSpPr>
              <p:nvPr/>
            </p:nvSpPr>
            <p:spPr bwMode="auto">
              <a:xfrm flipH="1">
                <a:off x="475" y="2588"/>
                <a:ext cx="89" cy="313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32" name="Line 300"/>
              <p:cNvSpPr>
                <a:spLocks noChangeShapeType="1"/>
              </p:cNvSpPr>
              <p:nvPr/>
            </p:nvSpPr>
            <p:spPr bwMode="auto">
              <a:xfrm>
                <a:off x="411" y="2883"/>
                <a:ext cx="114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33" name="Line 301"/>
              <p:cNvSpPr>
                <a:spLocks noChangeShapeType="1"/>
              </p:cNvSpPr>
              <p:nvPr/>
            </p:nvSpPr>
            <p:spPr bwMode="auto">
              <a:xfrm>
                <a:off x="416" y="2588"/>
                <a:ext cx="104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734" name="Line 302"/>
            <p:cNvSpPr>
              <a:spLocks noChangeShapeType="1"/>
            </p:cNvSpPr>
            <p:nvPr/>
          </p:nvSpPr>
          <p:spPr bwMode="auto">
            <a:xfrm flipH="1">
              <a:off x="7028" y="441"/>
              <a:ext cx="144" cy="38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35" name="Text Box 303"/>
            <p:cNvSpPr txBox="1">
              <a:spLocks noChangeArrowheads="1"/>
            </p:cNvSpPr>
            <p:nvPr/>
          </p:nvSpPr>
          <p:spPr bwMode="auto">
            <a:xfrm>
              <a:off x="832" y="2651"/>
              <a:ext cx="190" cy="214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0000" tIns="47160" rIns="90000" bIns="471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736" name="Text Box 304"/>
            <p:cNvSpPr txBox="1">
              <a:spLocks noChangeArrowheads="1"/>
            </p:cNvSpPr>
            <p:nvPr/>
          </p:nvSpPr>
          <p:spPr bwMode="auto">
            <a:xfrm>
              <a:off x="3769" y="2970"/>
              <a:ext cx="735" cy="3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Q303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737" name="Text Box 305"/>
            <p:cNvSpPr txBox="1">
              <a:spLocks noChangeArrowheads="1"/>
            </p:cNvSpPr>
            <p:nvPr/>
          </p:nvSpPr>
          <p:spPr bwMode="auto">
            <a:xfrm>
              <a:off x="2572" y="2970"/>
              <a:ext cx="735" cy="3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Q305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738" name="Text Box 306"/>
            <p:cNvSpPr txBox="1">
              <a:spLocks noChangeArrowheads="1"/>
            </p:cNvSpPr>
            <p:nvPr/>
          </p:nvSpPr>
          <p:spPr bwMode="auto">
            <a:xfrm>
              <a:off x="1382" y="2970"/>
              <a:ext cx="735" cy="3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Q307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739" name="Text Box 307"/>
            <p:cNvSpPr txBox="1">
              <a:spLocks noChangeArrowheads="1"/>
            </p:cNvSpPr>
            <p:nvPr/>
          </p:nvSpPr>
          <p:spPr bwMode="auto">
            <a:xfrm>
              <a:off x="63" y="2970"/>
              <a:ext cx="735" cy="3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Q309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8740" name="Group 308"/>
            <p:cNvGrpSpPr>
              <a:grpSpLocks/>
            </p:cNvGrpSpPr>
            <p:nvPr/>
          </p:nvGrpSpPr>
          <p:grpSpPr bwMode="auto">
            <a:xfrm>
              <a:off x="5108" y="2556"/>
              <a:ext cx="211" cy="347"/>
              <a:chOff x="5108" y="2556"/>
              <a:chExt cx="211" cy="347"/>
            </a:xfrm>
          </p:grpSpPr>
          <p:sp>
            <p:nvSpPr>
              <p:cNvPr id="18741" name="AutoShape 309"/>
              <p:cNvSpPr>
                <a:spLocks noChangeArrowheads="1"/>
              </p:cNvSpPr>
              <p:nvPr/>
            </p:nvSpPr>
            <p:spPr bwMode="auto">
              <a:xfrm>
                <a:off x="5108" y="2588"/>
                <a:ext cx="90" cy="31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42" name="AutoShape 310"/>
              <p:cNvSpPr>
                <a:spLocks noChangeArrowheads="1"/>
              </p:cNvSpPr>
              <p:nvPr/>
            </p:nvSpPr>
            <p:spPr bwMode="auto">
              <a:xfrm flipV="1">
                <a:off x="5109" y="2556"/>
                <a:ext cx="89" cy="31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43" name="AutoShape 311"/>
              <p:cNvSpPr>
                <a:spLocks noChangeArrowheads="1"/>
              </p:cNvSpPr>
              <p:nvPr/>
            </p:nvSpPr>
            <p:spPr bwMode="auto">
              <a:xfrm flipH="1" flipV="1">
                <a:off x="5229" y="2556"/>
                <a:ext cx="90" cy="31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44" name="AutoShape 312"/>
              <p:cNvSpPr>
                <a:spLocks noChangeArrowheads="1"/>
              </p:cNvSpPr>
              <p:nvPr/>
            </p:nvSpPr>
            <p:spPr bwMode="auto">
              <a:xfrm flipH="1">
                <a:off x="5229" y="2588"/>
                <a:ext cx="90" cy="315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45" name="Line 313"/>
              <p:cNvSpPr>
                <a:spLocks noChangeShapeType="1"/>
              </p:cNvSpPr>
              <p:nvPr/>
            </p:nvSpPr>
            <p:spPr bwMode="auto">
              <a:xfrm>
                <a:off x="5154" y="2885"/>
                <a:ext cx="113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46" name="Line 314"/>
              <p:cNvSpPr>
                <a:spLocks noChangeShapeType="1"/>
              </p:cNvSpPr>
              <p:nvPr/>
            </p:nvSpPr>
            <p:spPr bwMode="auto">
              <a:xfrm>
                <a:off x="5158" y="2588"/>
                <a:ext cx="104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747" name="Text Box 315"/>
            <p:cNvSpPr txBox="1">
              <a:spLocks noChangeArrowheads="1"/>
            </p:cNvSpPr>
            <p:nvPr/>
          </p:nvSpPr>
          <p:spPr bwMode="auto">
            <a:xfrm>
              <a:off x="4936" y="2970"/>
              <a:ext cx="735" cy="3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Q301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8748" name="Picture 3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34" y="777"/>
              <a:ext cx="158" cy="3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8749" name="Picture 3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79" y="777"/>
              <a:ext cx="157" cy="3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8750" name="Text Box 318"/>
            <p:cNvSpPr txBox="1">
              <a:spLocks noChangeArrowheads="1"/>
            </p:cNvSpPr>
            <p:nvPr/>
          </p:nvSpPr>
          <p:spPr bwMode="auto">
            <a:xfrm>
              <a:off x="6792" y="1104"/>
              <a:ext cx="1270" cy="3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GM230A,B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751" name="Line 319"/>
            <p:cNvSpPr>
              <a:spLocks noChangeShapeType="1"/>
            </p:cNvSpPr>
            <p:nvPr/>
          </p:nvSpPr>
          <p:spPr bwMode="auto">
            <a:xfrm>
              <a:off x="281" y="968"/>
              <a:ext cx="8151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52" name="Line 320"/>
            <p:cNvSpPr>
              <a:spLocks noChangeShapeType="1"/>
            </p:cNvSpPr>
            <p:nvPr/>
          </p:nvSpPr>
          <p:spPr bwMode="auto">
            <a:xfrm flipV="1">
              <a:off x="4819" y="1407"/>
              <a:ext cx="0" cy="321"/>
            </a:xfrm>
            <a:prstGeom prst="line">
              <a:avLst/>
            </a:prstGeom>
            <a:noFill/>
            <a:ln w="12600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53" name="Line 321"/>
            <p:cNvSpPr>
              <a:spLocks noChangeShapeType="1"/>
            </p:cNvSpPr>
            <p:nvPr/>
          </p:nvSpPr>
          <p:spPr bwMode="auto">
            <a:xfrm flipV="1">
              <a:off x="4860" y="1380"/>
              <a:ext cx="0" cy="322"/>
            </a:xfrm>
            <a:prstGeom prst="line">
              <a:avLst/>
            </a:prstGeom>
            <a:noFill/>
            <a:ln w="12600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54" name="Line 322"/>
            <p:cNvSpPr>
              <a:spLocks noChangeShapeType="1"/>
            </p:cNvSpPr>
            <p:nvPr/>
          </p:nvSpPr>
          <p:spPr bwMode="auto">
            <a:xfrm flipV="1">
              <a:off x="3013" y="1810"/>
              <a:ext cx="0" cy="321"/>
            </a:xfrm>
            <a:prstGeom prst="line">
              <a:avLst/>
            </a:prstGeom>
            <a:noFill/>
            <a:ln w="12600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55" name="Line 323"/>
            <p:cNvSpPr>
              <a:spLocks noChangeShapeType="1"/>
            </p:cNvSpPr>
            <p:nvPr/>
          </p:nvSpPr>
          <p:spPr bwMode="auto">
            <a:xfrm flipV="1">
              <a:off x="3054" y="1782"/>
              <a:ext cx="0" cy="323"/>
            </a:xfrm>
            <a:prstGeom prst="line">
              <a:avLst/>
            </a:prstGeom>
            <a:noFill/>
            <a:ln w="12600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56" name="Line 324"/>
            <p:cNvSpPr>
              <a:spLocks noChangeShapeType="1"/>
            </p:cNvSpPr>
            <p:nvPr/>
          </p:nvSpPr>
          <p:spPr bwMode="auto">
            <a:xfrm flipV="1">
              <a:off x="4147" y="1501"/>
              <a:ext cx="0" cy="321"/>
            </a:xfrm>
            <a:prstGeom prst="line">
              <a:avLst/>
            </a:prstGeom>
            <a:noFill/>
            <a:ln w="12600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57" name="Line 325"/>
            <p:cNvSpPr>
              <a:spLocks noChangeShapeType="1"/>
            </p:cNvSpPr>
            <p:nvPr/>
          </p:nvSpPr>
          <p:spPr bwMode="auto">
            <a:xfrm flipV="1">
              <a:off x="4188" y="1514"/>
              <a:ext cx="0" cy="322"/>
            </a:xfrm>
            <a:prstGeom prst="line">
              <a:avLst/>
            </a:prstGeom>
            <a:noFill/>
            <a:ln w="12600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58" name="Line 326"/>
            <p:cNvSpPr>
              <a:spLocks noChangeShapeType="1"/>
            </p:cNvSpPr>
            <p:nvPr/>
          </p:nvSpPr>
          <p:spPr bwMode="auto">
            <a:xfrm flipV="1">
              <a:off x="3600" y="1501"/>
              <a:ext cx="0" cy="321"/>
            </a:xfrm>
            <a:prstGeom prst="line">
              <a:avLst/>
            </a:prstGeom>
            <a:noFill/>
            <a:ln w="12600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59" name="Line 327"/>
            <p:cNvSpPr>
              <a:spLocks noChangeShapeType="1"/>
            </p:cNvSpPr>
            <p:nvPr/>
          </p:nvSpPr>
          <p:spPr bwMode="auto">
            <a:xfrm flipV="1">
              <a:off x="3632" y="1501"/>
              <a:ext cx="0" cy="321"/>
            </a:xfrm>
            <a:prstGeom prst="line">
              <a:avLst/>
            </a:prstGeom>
            <a:noFill/>
            <a:ln w="12600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60" name="Text Box 328"/>
            <p:cNvSpPr txBox="1">
              <a:spLocks noChangeArrowheads="1"/>
            </p:cNvSpPr>
            <p:nvPr/>
          </p:nvSpPr>
          <p:spPr bwMode="auto">
            <a:xfrm>
              <a:off x="1650" y="1301"/>
              <a:ext cx="1381" cy="374"/>
            </a:xfrm>
            <a:prstGeom prst="rect">
              <a:avLst/>
            </a:prstGeom>
            <a:noFill/>
            <a:ln w="9398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2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Trim quads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761" name="Line 329"/>
            <p:cNvSpPr>
              <a:spLocks noChangeShapeType="1"/>
            </p:cNvSpPr>
            <p:nvPr/>
          </p:nvSpPr>
          <p:spPr bwMode="auto">
            <a:xfrm>
              <a:off x="2887" y="1622"/>
              <a:ext cx="167" cy="21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62" name="Text Box 330"/>
            <p:cNvSpPr txBox="1">
              <a:spLocks noChangeArrowheads="1"/>
            </p:cNvSpPr>
            <p:nvPr/>
          </p:nvSpPr>
          <p:spPr bwMode="auto">
            <a:xfrm>
              <a:off x="2811" y="2158"/>
              <a:ext cx="740" cy="3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Q805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763" name="Text Box 331"/>
            <p:cNvSpPr txBox="1">
              <a:spLocks noChangeArrowheads="1"/>
            </p:cNvSpPr>
            <p:nvPr/>
          </p:nvSpPr>
          <p:spPr bwMode="auto">
            <a:xfrm>
              <a:off x="3244" y="1193"/>
              <a:ext cx="735" cy="3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Q804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764" name="Text Box 332"/>
            <p:cNvSpPr txBox="1">
              <a:spLocks noChangeArrowheads="1"/>
            </p:cNvSpPr>
            <p:nvPr/>
          </p:nvSpPr>
          <p:spPr bwMode="auto">
            <a:xfrm>
              <a:off x="3811" y="1193"/>
              <a:ext cx="735" cy="3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Q803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765" name="Text Box 333"/>
            <p:cNvSpPr txBox="1">
              <a:spLocks noChangeArrowheads="1"/>
            </p:cNvSpPr>
            <p:nvPr/>
          </p:nvSpPr>
          <p:spPr bwMode="auto">
            <a:xfrm>
              <a:off x="4565" y="1689"/>
              <a:ext cx="740" cy="3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Q802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766" name="Text Box 334"/>
            <p:cNvSpPr txBox="1">
              <a:spLocks noChangeArrowheads="1"/>
            </p:cNvSpPr>
            <p:nvPr/>
          </p:nvSpPr>
          <p:spPr bwMode="auto">
            <a:xfrm>
              <a:off x="4933" y="1354"/>
              <a:ext cx="740" cy="3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Q801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767" name="Text Box 335"/>
            <p:cNvSpPr txBox="1">
              <a:spLocks noChangeArrowheads="1"/>
            </p:cNvSpPr>
            <p:nvPr/>
          </p:nvSpPr>
          <p:spPr bwMode="auto">
            <a:xfrm>
              <a:off x="246" y="3339"/>
              <a:ext cx="1951" cy="374"/>
            </a:xfrm>
            <a:prstGeom prst="rect">
              <a:avLst/>
            </a:prstGeom>
            <a:noFill/>
            <a:ln w="9398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2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MI injection Kicker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768" name="Line 336"/>
            <p:cNvSpPr>
              <a:spLocks noChangeShapeType="1"/>
            </p:cNvSpPr>
            <p:nvPr/>
          </p:nvSpPr>
          <p:spPr bwMode="auto">
            <a:xfrm flipH="1" flipV="1">
              <a:off x="1290" y="2909"/>
              <a:ext cx="32" cy="43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69" name="Line 337"/>
            <p:cNvSpPr>
              <a:spLocks noChangeShapeType="1"/>
            </p:cNvSpPr>
            <p:nvPr/>
          </p:nvSpPr>
          <p:spPr bwMode="auto">
            <a:xfrm flipV="1">
              <a:off x="870" y="2909"/>
              <a:ext cx="0" cy="43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70" name="Text Box 338"/>
            <p:cNvSpPr txBox="1">
              <a:spLocks noChangeArrowheads="1"/>
            </p:cNvSpPr>
            <p:nvPr/>
          </p:nvSpPr>
          <p:spPr bwMode="auto">
            <a:xfrm>
              <a:off x="5489" y="1868"/>
              <a:ext cx="1741" cy="374"/>
            </a:xfrm>
            <a:prstGeom prst="rect">
              <a:avLst/>
            </a:prstGeom>
            <a:noFill/>
            <a:ln w="9398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Mirror magnets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771" name="Line 339"/>
            <p:cNvSpPr>
              <a:spLocks noChangeShapeType="1"/>
            </p:cNvSpPr>
            <p:nvPr/>
          </p:nvSpPr>
          <p:spPr bwMode="auto">
            <a:xfrm flipH="1" flipV="1">
              <a:off x="5407" y="1301"/>
              <a:ext cx="336" cy="53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72" name="Line 340"/>
            <p:cNvSpPr>
              <a:spLocks noChangeShapeType="1"/>
            </p:cNvSpPr>
            <p:nvPr/>
          </p:nvSpPr>
          <p:spPr bwMode="auto">
            <a:xfrm flipH="1" flipV="1">
              <a:off x="5428" y="870"/>
              <a:ext cx="336" cy="96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1" name="TextBox 340"/>
          <p:cNvSpPr txBox="1"/>
          <p:nvPr/>
        </p:nvSpPr>
        <p:spPr>
          <a:xfrm>
            <a:off x="2057400" y="54102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injection line from RR to Main Injector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MI resumes in 2013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Microboone</a:t>
            </a:r>
            <a:r>
              <a:rPr lang="en-US" dirty="0" smtClean="0"/>
              <a:t> – liquid argon calorimeter</a:t>
            </a:r>
          </a:p>
          <a:p>
            <a:pPr lvl="1"/>
            <a:r>
              <a:rPr lang="en-US" dirty="0" smtClean="0"/>
              <a:t>8GeV proton beam for le neutrino experiment</a:t>
            </a:r>
          </a:p>
          <a:p>
            <a:r>
              <a:rPr lang="en-US" dirty="0" err="1" smtClean="0"/>
              <a:t>NuMI</a:t>
            </a:r>
            <a:r>
              <a:rPr lang="en-US" dirty="0" smtClean="0"/>
              <a:t> (120 </a:t>
            </a:r>
            <a:r>
              <a:rPr lang="en-US" dirty="0" err="1" smtClean="0"/>
              <a:t>GeV</a:t>
            </a:r>
            <a:r>
              <a:rPr lang="en-US" dirty="0" smtClean="0"/>
              <a:t>, 700 KW proton beam to </a:t>
            </a:r>
            <a:r>
              <a:rPr lang="en-US" dirty="0" err="1" smtClean="0"/>
              <a:t>NuMI</a:t>
            </a:r>
            <a:r>
              <a:rPr lang="en-US" dirty="0" smtClean="0"/>
              <a:t> target)</a:t>
            </a:r>
          </a:p>
          <a:p>
            <a:pPr lvl="1"/>
            <a:r>
              <a:rPr lang="en-US" dirty="0" smtClean="0"/>
              <a:t>MINOS</a:t>
            </a:r>
          </a:p>
          <a:p>
            <a:pPr lvl="1"/>
            <a:r>
              <a:rPr lang="en-US" dirty="0" smtClean="0"/>
              <a:t>NOVA</a:t>
            </a:r>
          </a:p>
          <a:p>
            <a:pPr lvl="1"/>
            <a:r>
              <a:rPr lang="en-US" dirty="0" smtClean="0"/>
              <a:t>MINERVA</a:t>
            </a:r>
          </a:p>
          <a:p>
            <a:r>
              <a:rPr lang="en-US" dirty="0" smtClean="0"/>
              <a:t>Switchyard</a:t>
            </a:r>
          </a:p>
          <a:p>
            <a:pPr lvl="1"/>
            <a:r>
              <a:rPr lang="en-US" dirty="0" err="1" smtClean="0"/>
              <a:t>Mtest</a:t>
            </a:r>
            <a:r>
              <a:rPr lang="en-US" dirty="0" smtClean="0"/>
              <a:t> (120 </a:t>
            </a:r>
            <a:r>
              <a:rPr lang="en-US" dirty="0" err="1" smtClean="0"/>
              <a:t>GeV</a:t>
            </a:r>
            <a:r>
              <a:rPr lang="en-US" dirty="0" smtClean="0"/>
              <a:t>, 1E13/protons/hr to test beam)</a:t>
            </a:r>
          </a:p>
          <a:p>
            <a:pPr lvl="2"/>
            <a:r>
              <a:rPr lang="en-US" dirty="0" smtClean="0"/>
              <a:t>M01</a:t>
            </a:r>
          </a:p>
          <a:p>
            <a:pPr lvl="2"/>
            <a:r>
              <a:rPr lang="en-US" dirty="0" smtClean="0"/>
              <a:t>MT6</a:t>
            </a:r>
          </a:p>
          <a:p>
            <a:pPr lvl="1"/>
            <a:r>
              <a:rPr lang="en-US" dirty="0" smtClean="0"/>
              <a:t>Seaquest (120 </a:t>
            </a:r>
            <a:r>
              <a:rPr lang="en-US" dirty="0" err="1" smtClean="0"/>
              <a:t>GeV</a:t>
            </a:r>
            <a:r>
              <a:rPr lang="en-US" dirty="0" smtClean="0"/>
              <a:t>, 1E13 protons/min to NM4)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2760</TotalTime>
  <Words>360</Words>
  <Application>Microsoft Office PowerPoint</Application>
  <PresentationFormat>On-screen Show (4:3)</PresentationFormat>
  <Paragraphs>113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Acrobat Document</vt:lpstr>
      <vt:lpstr>Fermilab Accelerator Operating Schedule</vt:lpstr>
      <vt:lpstr>Slide 2</vt:lpstr>
      <vt:lpstr>Main Injector 2012 Shutdown</vt:lpstr>
      <vt:lpstr>Specific MI changes</vt:lpstr>
      <vt:lpstr>Recycler Ring</vt:lpstr>
      <vt:lpstr>Slide 6</vt:lpstr>
      <vt:lpstr>Slide 7</vt:lpstr>
      <vt:lpstr>Slide 8</vt:lpstr>
      <vt:lpstr>When MI resumes in 2013 </vt:lpstr>
      <vt:lpstr>G-2 at the pbar source</vt:lpstr>
      <vt:lpstr>Slide 11</vt:lpstr>
      <vt:lpstr>Slide 12</vt:lpstr>
      <vt:lpstr>Slide 13</vt:lpstr>
      <vt:lpstr>Stay tuned!</vt:lpstr>
    </vt:vector>
  </TitlesOfParts>
  <Company>Fermilab | Accelerator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Leveling</dc:creator>
  <cp:lastModifiedBy>Leveling</cp:lastModifiedBy>
  <cp:revision>278</cp:revision>
  <dcterms:created xsi:type="dcterms:W3CDTF">2012-02-07T21:06:54Z</dcterms:created>
  <dcterms:modified xsi:type="dcterms:W3CDTF">2012-02-16T13:29:11Z</dcterms:modified>
</cp:coreProperties>
</file>