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4" r:id="rId3"/>
    <p:sldId id="293" r:id="rId4"/>
    <p:sldId id="301" r:id="rId5"/>
    <p:sldId id="291" r:id="rId6"/>
    <p:sldId id="300" r:id="rId7"/>
    <p:sldId id="292" r:id="rId8"/>
    <p:sldId id="295" r:id="rId9"/>
    <p:sldId id="288" r:id="rId10"/>
    <p:sldId id="269" r:id="rId11"/>
    <p:sldId id="262" r:id="rId12"/>
    <p:sldId id="283" r:id="rId13"/>
    <p:sldId id="296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3" autoAdjust="0"/>
    <p:restoredTop sz="97817" autoAdjust="0"/>
  </p:normalViewPr>
  <p:slideViewPr>
    <p:cSldViewPr>
      <p:cViewPr varScale="1">
        <p:scale>
          <a:sx n="71" d="100"/>
          <a:sy n="71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6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2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73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0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28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6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82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87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1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92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9127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C3A2-1EA2-453D-BA3A-BCBD74CF3811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CC75-6719-477A-BA60-BBA6F3CF1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23" y="44624"/>
            <a:ext cx="203810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7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kern="1200" baseline="0">
          <a:solidFill>
            <a:schemeClr val="bg1"/>
          </a:solidFill>
          <a:latin typeface="Arial Unicode MS" pitchFamily="50" charset="-12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027" y="116632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solidFill>
                  <a:srgbClr val="FFC000"/>
                </a:solidFill>
                <a:latin typeface="Eras Bold ITC" pitchFamily="34" charset="0"/>
              </a:rPr>
              <a:t>The JASMIN Collaboration</a:t>
            </a:r>
            <a:endParaRPr kumimoji="1" lang="ja-JP" altLang="en-US" sz="2400" i="1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1847914"/>
            <a:ext cx="9143999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(1) Study of nuclear reactions </a:t>
            </a:r>
          </a:p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induced by fast muons</a:t>
            </a:r>
          </a:p>
          <a:p>
            <a:pPr algn="ctr">
              <a:lnSpc>
                <a:spcPts val="3840"/>
              </a:lnSpc>
            </a:pPr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(2) Study of colloid formation in water contacted with metallic material.</a:t>
            </a:r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endParaRPr kumimoji="1" lang="en-US" altLang="ja-JP" sz="3200" dirty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(3) Study of aerosol formation in air </a:t>
            </a: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around a high energy accelerator</a:t>
            </a:r>
            <a:endParaRPr kumimoji="1" lang="ja-JP" altLang="en-US" sz="32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3130" y="6346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2/16/2012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285293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C000"/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42930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C000"/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5656" y="577564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C000"/>
                </a:solidFill>
                <a:latin typeface="Eras Bold ITC" pitchFamily="34" charset="0"/>
              </a:rPr>
              <a:t>Shun SEKIMOTO (KUR)</a:t>
            </a:r>
            <a:endParaRPr lang="ja-JP" altLang="ja-JP" sz="24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908720"/>
            <a:ext cx="410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FUTURE PLANES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7"/>
          <a:stretch/>
        </p:blipFill>
        <p:spPr bwMode="auto">
          <a:xfrm>
            <a:off x="36279" y="908720"/>
            <a:ext cx="9072225" cy="529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Detected radionuclides in the waters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3893" y="6105490"/>
            <a:ext cx="7172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Eras Bold ITC" pitchFamily="34" charset="0"/>
              </a:rPr>
              <a:t>The cooling </a:t>
            </a:r>
            <a:r>
              <a:rPr lang="en-US" altLang="ja-JP" sz="2000" dirty="0">
                <a:latin typeface="Eras Bold ITC" pitchFamily="34" charset="0"/>
              </a:rPr>
              <a:t>waters contained various radionuclides depending on materials contacted with </a:t>
            </a:r>
            <a:r>
              <a:rPr lang="en-US" altLang="ja-JP" sz="2000" dirty="0" smtClean="0">
                <a:latin typeface="Eras Bold ITC" pitchFamily="34" charset="0"/>
              </a:rPr>
              <a:t>water.</a:t>
            </a:r>
            <a:endParaRPr kumimoji="1" lang="ja-JP" altLang="en-US" sz="2000" dirty="0"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Proton irradiation experiment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5902887" y="2320415"/>
            <a:ext cx="1313868" cy="14121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5899000" y="2292395"/>
            <a:ext cx="4188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5899000" y="3732555"/>
            <a:ext cx="4188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3017036" y="1934627"/>
            <a:ext cx="2870524" cy="2145412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6046903" y="1927419"/>
            <a:ext cx="72008" cy="2152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317888" y="2016155"/>
            <a:ext cx="1008112" cy="199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343049" y="2636467"/>
            <a:ext cx="45719" cy="664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4493170" y="2987375"/>
            <a:ext cx="1272179" cy="985870"/>
            <a:chOff x="7144864" y="4361691"/>
            <a:chExt cx="1272179" cy="985870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7144864" y="4382293"/>
              <a:ext cx="34365" cy="94196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7213594" y="4387964"/>
              <a:ext cx="27003" cy="95389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7293594" y="4382140"/>
              <a:ext cx="0" cy="95389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7365823" y="4403578"/>
              <a:ext cx="0" cy="92835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7437019" y="4386601"/>
              <a:ext cx="0" cy="95389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7505496" y="4403643"/>
              <a:ext cx="0" cy="92835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7578852" y="4383075"/>
              <a:ext cx="0" cy="9574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7634814" y="4386601"/>
              <a:ext cx="0" cy="945396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703544" y="4365104"/>
              <a:ext cx="0" cy="975391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7770256" y="4370071"/>
              <a:ext cx="4805" cy="96592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7821804" y="4388946"/>
              <a:ext cx="34365" cy="957962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7881916" y="4386999"/>
              <a:ext cx="27003" cy="94292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7950234" y="4382140"/>
              <a:ext cx="10615" cy="961643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8014967" y="4361691"/>
              <a:ext cx="13501" cy="98521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8085302" y="4380783"/>
              <a:ext cx="0" cy="96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8152947" y="4379255"/>
              <a:ext cx="0" cy="951101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8218577" y="4380782"/>
              <a:ext cx="0" cy="96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8277375" y="4380071"/>
              <a:ext cx="0" cy="95028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8348313" y="4386486"/>
              <a:ext cx="0" cy="96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8397124" y="4390163"/>
              <a:ext cx="0" cy="945396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7144864" y="440096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7294642" y="4402664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7450268" y="441207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H="1">
              <a:off x="7559046" y="4399027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7706331" y="438699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7946237" y="439213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8086411" y="439222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7813186" y="439213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7240597" y="5324893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7367897" y="5324876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7503038" y="531229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7634814" y="531795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>
              <a:off x="7770256" y="532499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>
              <a:off x="8038187" y="5330343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>
              <a:off x="7895417" y="531768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flipH="1">
              <a:off x="8155141" y="5320743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H="1">
              <a:off x="8210853" y="439222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8279583" y="531611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8348313" y="439845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グループ化 49"/>
          <p:cNvGrpSpPr/>
          <p:nvPr/>
        </p:nvGrpSpPr>
        <p:grpSpPr>
          <a:xfrm>
            <a:off x="3095230" y="2980948"/>
            <a:ext cx="1272179" cy="985870"/>
            <a:chOff x="7144864" y="4361691"/>
            <a:chExt cx="1272179" cy="985870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7144864" y="4382293"/>
              <a:ext cx="34365" cy="94196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7213594" y="4387964"/>
              <a:ext cx="27003" cy="95389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7293594" y="4382140"/>
              <a:ext cx="0" cy="95389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7365823" y="4403578"/>
              <a:ext cx="0" cy="92835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7437019" y="4386601"/>
              <a:ext cx="0" cy="95389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7505496" y="4403643"/>
              <a:ext cx="0" cy="92835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7578852" y="4383075"/>
              <a:ext cx="0" cy="9574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7634814" y="4386601"/>
              <a:ext cx="0" cy="945396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7703544" y="4365104"/>
              <a:ext cx="0" cy="975391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7770256" y="4370071"/>
              <a:ext cx="4805" cy="96592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7821804" y="4388946"/>
              <a:ext cx="34365" cy="957962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7881916" y="4386999"/>
              <a:ext cx="27003" cy="94292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7950234" y="4382140"/>
              <a:ext cx="10615" cy="961643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8014967" y="4361691"/>
              <a:ext cx="13501" cy="98521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8085302" y="4380783"/>
              <a:ext cx="0" cy="96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8152947" y="4379255"/>
              <a:ext cx="0" cy="951101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8218577" y="4380782"/>
              <a:ext cx="0" cy="96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8277375" y="4380071"/>
              <a:ext cx="0" cy="95028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8348313" y="4386486"/>
              <a:ext cx="0" cy="96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8397124" y="4390163"/>
              <a:ext cx="0" cy="945396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7144864" y="440096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7294642" y="4402664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7450268" y="441207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7559046" y="4399027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7706331" y="438699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7946237" y="439213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8086411" y="439222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flipH="1">
              <a:off x="7813186" y="439213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7240597" y="5324893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H="1">
              <a:off x="7367897" y="5324876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>
              <a:off x="7503038" y="531229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>
              <a:off x="7634814" y="531795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7770256" y="532499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8038187" y="5330343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7895417" y="5317681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8155141" y="5320743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>
              <a:off x="8210853" y="439222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>
              <a:off x="8279583" y="5316115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H="1">
              <a:off x="8348313" y="4398459"/>
              <a:ext cx="6873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89"/>
          <p:cNvSpPr txBox="1"/>
          <p:nvPr/>
        </p:nvSpPr>
        <p:spPr>
          <a:xfrm>
            <a:off x="3472339" y="2013252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Two Cu foils</a:t>
            </a:r>
            <a:endParaRPr kumimoji="1" lang="ja-JP" altLang="en-US" sz="2400" dirty="0">
              <a:solidFill>
                <a:schemeClr val="accent6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 flipH="1">
            <a:off x="3836398" y="2413593"/>
            <a:ext cx="284013" cy="56735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4677055" y="2413593"/>
            <a:ext cx="340430" cy="57076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3112299" y="924243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30mL HDPE NALGENE bottle</a:t>
            </a:r>
            <a:endParaRPr kumimoji="1" lang="ja-JP" altLang="en-US" sz="2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 flipH="1">
            <a:off x="4840491" y="1335745"/>
            <a:ext cx="288468" cy="5988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>
            <a:off x="3129595" y="1775454"/>
            <a:ext cx="248306" cy="58894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252651" y="1385797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7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Pure water</a:t>
            </a:r>
            <a:endParaRPr kumimoji="1" lang="ja-JP" altLang="en-US" sz="2400" dirty="0">
              <a:solidFill>
                <a:srgbClr val="007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7" name="右矢印 96"/>
          <p:cNvSpPr/>
          <p:nvPr/>
        </p:nvSpPr>
        <p:spPr>
          <a:xfrm>
            <a:off x="1334219" y="2503483"/>
            <a:ext cx="1682817" cy="2008275"/>
          </a:xfrm>
          <a:prstGeom prst="rightArrow">
            <a:avLst>
              <a:gd name="adj1" fmla="val 76244"/>
              <a:gd name="adj2" fmla="val 41706"/>
            </a:avLst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262211" y="3071598"/>
            <a:ext cx="1417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120-GeV</a:t>
            </a:r>
          </a:p>
          <a:p>
            <a:pPr algn="ctr"/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protons</a:t>
            </a:r>
            <a:endParaRPr kumimoji="1" lang="ja-JP" altLang="en-US" sz="2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7808415" y="1940788"/>
            <a:ext cx="0" cy="2147684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H="1">
            <a:off x="3007692" y="4674232"/>
            <a:ext cx="286572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3854499" y="4327672"/>
            <a:ext cx="1106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41.6 mm</a:t>
            </a:r>
            <a:endParaRPr kumimoji="1" lang="ja-JP" alt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 rot="5400000">
            <a:off x="7421727" y="2812628"/>
            <a:ext cx="1106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34.3 mm</a:t>
            </a:r>
            <a:endParaRPr kumimoji="1" lang="ja-JP" altLang="en-US" sz="2000" dirty="0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3017036" y="3647662"/>
            <a:ext cx="0" cy="1377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>
            <a:off x="5870723" y="3443190"/>
            <a:ext cx="6581" cy="161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531420" y="4080039"/>
            <a:ext cx="2558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5537812" y="1934627"/>
            <a:ext cx="25521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Picture 2" descr="D:\D\21研究_Fermi\1012Fermi\M01水実験\2_金属標的の作成\金属標的写真\IMG_5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04" y="5017104"/>
            <a:ext cx="2436391" cy="182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5" descr="D:\D\21研究_Fermi\1012Fermi\M01水実験\2_金属標的の作成\金属標的写真\IMG_59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28" y="5013076"/>
            <a:ext cx="2466450" cy="184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3" descr="D:\D\21研究_Fermi\1012Fermi\photo\Matsumura\IMG_60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26" y="5012202"/>
            <a:ext cx="2464406" cy="184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D:\D\21研究_Fermi\1012Fermi\photo\Matsumura\IMG_60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047" y="4984040"/>
            <a:ext cx="2501953" cy="187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テキスト ボックス 110"/>
          <p:cNvSpPr txBox="1"/>
          <p:nvPr/>
        </p:nvSpPr>
        <p:spPr>
          <a:xfrm>
            <a:off x="4756021" y="2328690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accent6"/>
                </a:solidFill>
              </a:rPr>
              <a:t>(0.03mmT)</a:t>
            </a:r>
            <a:endParaRPr kumimoji="1" lang="ja-JP" altLang="en-US" sz="1400" dirty="0">
              <a:solidFill>
                <a:schemeClr val="accent6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07504" y="924243"/>
            <a:ext cx="1709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1"/>
                </a:solidFill>
                <a:latin typeface="Eras Bold ITC" pitchFamily="34" charset="0"/>
              </a:rPr>
              <a:t>At M01</a:t>
            </a:r>
            <a:endParaRPr kumimoji="1" lang="ja-JP" altLang="en-US" sz="3200" dirty="0">
              <a:solidFill>
                <a:schemeClr val="accent1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Behavior of radionuclides in Cu/H</a:t>
            </a:r>
            <a:r>
              <a:rPr kumimoji="1" lang="en-US" altLang="ja-JP" sz="3100" dirty="0" smtClean="0"/>
              <a:t>2</a:t>
            </a:r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t="11272" r="1896" b="1884"/>
          <a:stretch/>
        </p:blipFill>
        <p:spPr bwMode="auto">
          <a:xfrm>
            <a:off x="539552" y="908720"/>
            <a:ext cx="8214804" cy="534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09570" y="6309320"/>
            <a:ext cx="8210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Bold ITC" pitchFamily="34" charset="0"/>
              </a:rPr>
              <a:t>How about Fe/H</a:t>
            </a:r>
            <a:r>
              <a:rPr kumimoji="1" lang="en-US" altLang="ja-JP" sz="2400" baseline="-25000" dirty="0" smtClean="0">
                <a:latin typeface="Eras Bold ITC" pitchFamily="34" charset="0"/>
              </a:rPr>
              <a:t>2</a:t>
            </a:r>
            <a:r>
              <a:rPr kumimoji="1" lang="en-US" altLang="ja-JP" sz="2400" dirty="0" smtClean="0">
                <a:latin typeface="Eras Bold ITC" pitchFamily="34" charset="0"/>
              </a:rPr>
              <a:t>O, SUS/H</a:t>
            </a:r>
            <a:r>
              <a:rPr kumimoji="1" lang="en-US" altLang="ja-JP" sz="2400" baseline="-25000" dirty="0" smtClean="0">
                <a:latin typeface="Eras Bold ITC" pitchFamily="34" charset="0"/>
              </a:rPr>
              <a:t>2</a:t>
            </a:r>
            <a:r>
              <a:rPr kumimoji="1" lang="en-US" altLang="ja-JP" sz="2400" dirty="0" smtClean="0">
                <a:latin typeface="Eras Bold ITC" pitchFamily="34" charset="0"/>
              </a:rPr>
              <a:t>O, Al/H</a:t>
            </a:r>
            <a:r>
              <a:rPr kumimoji="1" lang="en-US" altLang="ja-JP" sz="2400" baseline="-25000" dirty="0" smtClean="0">
                <a:latin typeface="Eras Bold ITC" pitchFamily="34" charset="0"/>
              </a:rPr>
              <a:t>2</a:t>
            </a:r>
            <a:r>
              <a:rPr kumimoji="1" lang="en-US" altLang="ja-JP" sz="2400" dirty="0" smtClean="0">
                <a:latin typeface="Eras Bold ITC" pitchFamily="34" charset="0"/>
              </a:rPr>
              <a:t>O, Ni/H</a:t>
            </a:r>
            <a:r>
              <a:rPr kumimoji="1" lang="en-US" altLang="ja-JP" sz="2400" baseline="-25000" dirty="0" smtClean="0">
                <a:latin typeface="Eras Bold ITC" pitchFamily="34" charset="0"/>
              </a:rPr>
              <a:t>2</a:t>
            </a:r>
            <a:r>
              <a:rPr kumimoji="1" lang="en-US" altLang="ja-JP" sz="2400" dirty="0" smtClean="0">
                <a:latin typeface="Eras Bold ITC" pitchFamily="34" charset="0"/>
              </a:rPr>
              <a:t>O,etc.</a:t>
            </a:r>
            <a:endParaRPr kumimoji="1" lang="ja-JP" altLang="en-US" sz="2400" dirty="0"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027" y="116632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solidFill>
                  <a:srgbClr val="FFC000"/>
                </a:solidFill>
                <a:latin typeface="Eras Bold ITC" pitchFamily="34" charset="0"/>
              </a:rPr>
              <a:t>The JASMIN Collaboration</a:t>
            </a:r>
            <a:endParaRPr kumimoji="1" lang="ja-JP" altLang="en-US" sz="2400" i="1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1847914"/>
            <a:ext cx="9143999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(1) Study of nuclear reactions </a:t>
            </a:r>
          </a:p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induced by fast muons</a:t>
            </a:r>
          </a:p>
          <a:p>
            <a:pPr algn="ctr">
              <a:lnSpc>
                <a:spcPts val="3840"/>
              </a:lnSpc>
            </a:pPr>
            <a:endParaRPr kumimoji="1" lang="en-US" altLang="ja-JP" sz="3200" dirty="0" smtClean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(2) Study of colloid formation in water contacted with metallic material.</a:t>
            </a:r>
            <a:endParaRPr kumimoji="1" lang="en-US" altLang="ja-JP" sz="3200" dirty="0" smtClean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endParaRPr kumimoji="1" lang="en-US" altLang="ja-JP" sz="3200" dirty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(3) Study of aerosol formation in air </a:t>
            </a: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in high energy accelerator room</a:t>
            </a:r>
            <a:endParaRPr kumimoji="1" lang="ja-JP" altLang="en-US" sz="32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3130" y="6346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2/16/2012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285293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42930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5656" y="577564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C000"/>
                </a:solidFill>
                <a:latin typeface="Eras Bold ITC" pitchFamily="34" charset="0"/>
              </a:rPr>
              <a:t>Shun SEKIMOTO (KUR)</a:t>
            </a:r>
            <a:endParaRPr lang="ja-JP" altLang="ja-JP" sz="24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908720"/>
            <a:ext cx="410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FUTURE PLANES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027" y="116632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solidFill>
                  <a:srgbClr val="FFC000"/>
                </a:solidFill>
                <a:latin typeface="Eras Bold ITC" pitchFamily="34" charset="0"/>
              </a:rPr>
              <a:t>The JASMIN Collaboration</a:t>
            </a:r>
            <a:endParaRPr kumimoji="1" lang="ja-JP" altLang="en-US" sz="2400" i="1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1847914"/>
            <a:ext cx="9143999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(1) Study of nuclear reactions </a:t>
            </a:r>
          </a:p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induced by fast muons</a:t>
            </a:r>
          </a:p>
          <a:p>
            <a:pPr algn="ctr">
              <a:lnSpc>
                <a:spcPts val="3840"/>
              </a:lnSpc>
            </a:pPr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(2) Study of colloid formation in water contacted with metallic material.</a:t>
            </a:r>
            <a:endParaRPr kumimoji="1" lang="en-US" altLang="ja-JP" sz="3200" dirty="0" smtClean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endParaRPr kumimoji="1" lang="en-US" altLang="ja-JP" sz="3200" dirty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(3) Study of aerosol formation in air </a:t>
            </a: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in high energy accelerator room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3130" y="6346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2/16/2012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285293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C000"/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42930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5656" y="577564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Shun SEKIMOTO (KUR)</a:t>
            </a:r>
            <a:endParaRPr lang="ja-JP" altLang="ja-JP" sz="24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908720"/>
            <a:ext cx="410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FUTURE PLANES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754813"/>
            <a:ext cx="7396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More details of muon reactions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916794"/>
            <a:ext cx="6849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Application for geosciences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2546901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C000"/>
                </a:solidFill>
                <a:latin typeface="Eras Bold ITC" pitchFamily="34" charset="0"/>
              </a:rPr>
              <a:t>We can used higher flux muons </a:t>
            </a:r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at Absorber Hall</a:t>
            </a:r>
            <a:endParaRPr kumimoji="1" lang="ja-JP" altLang="en-US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4707141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We need depth profile of muon-induced production of cosmic nuclides in rock</a:t>
            </a:r>
            <a:endParaRPr kumimoji="1" lang="ja-JP" altLang="en-US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7980" y="766445"/>
            <a:ext cx="4548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FURTHER STUDIES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7452320" cy="79208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More details of muon nuclear reactions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5328592"/>
            <a:ext cx="63353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Forward velocity</a:t>
            </a:r>
            <a:r>
              <a:rPr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 </a:t>
            </a:r>
            <a:r>
              <a:rPr kumimoji="1" lang="en-US" altLang="ja-JP" sz="2400" dirty="0" smtClean="0">
                <a:solidFill>
                  <a:srgbClr val="C00000"/>
                </a:solidFill>
                <a:latin typeface="Eras Bold ITC" pitchFamily="34" charset="0"/>
              </a:rPr>
              <a:t>in the cascade step, </a:t>
            </a:r>
            <a:r>
              <a:rPr kumimoji="1" lang="en-US" altLang="ja-JP" sz="2400" i="1" dirty="0" smtClean="0">
                <a:solidFill>
                  <a:srgbClr val="C00000"/>
                </a:solidFill>
                <a:latin typeface="Eras Bold ITC" pitchFamily="34" charset="0"/>
              </a:rPr>
              <a:t>v</a:t>
            </a:r>
          </a:p>
          <a:p>
            <a:r>
              <a:rPr lang="en-US" altLang="ja-JP" sz="2400" dirty="0" err="1">
                <a:solidFill>
                  <a:srgbClr val="C00000"/>
                </a:solidFill>
                <a:latin typeface="Eras Bold ITC" pitchFamily="34" charset="0"/>
              </a:rPr>
              <a:t>Radstam's</a:t>
            </a:r>
            <a:r>
              <a:rPr lang="en-US" altLang="ja-JP" sz="2400" dirty="0">
                <a:solidFill>
                  <a:srgbClr val="C00000"/>
                </a:solidFill>
                <a:latin typeface="Eras Bold ITC" pitchFamily="34" charset="0"/>
              </a:rPr>
              <a:t> parameter, </a:t>
            </a:r>
            <a:r>
              <a:rPr lang="en-US" altLang="ja-JP" sz="2400" i="1" dirty="0" smtClean="0">
                <a:solidFill>
                  <a:srgbClr val="C00000"/>
                </a:solidFill>
                <a:latin typeface="Eras Bold ITC" pitchFamily="34" charset="0"/>
              </a:rPr>
              <a:t>P</a:t>
            </a:r>
            <a:endParaRPr lang="en-US" altLang="ja-JP" sz="2400" i="1" dirty="0">
              <a:solidFill>
                <a:srgbClr val="C00000"/>
              </a:solidFill>
              <a:latin typeface="Eras Bold ITC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1154499"/>
            <a:ext cx="1836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2400" dirty="0">
                <a:latin typeface="Arial Black" pitchFamily="34" charset="0"/>
              </a:rPr>
              <a:t>spallation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71836" y="4267163"/>
            <a:ext cx="1905000" cy="1143000"/>
            <a:chOff x="5476410" y="4899574"/>
            <a:chExt cx="1905000" cy="1143000"/>
          </a:xfrm>
        </p:grpSpPr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6162210" y="5204374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6314610" y="50519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6695610" y="4975774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000410" y="49757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7229010" y="53567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6771810" y="5509174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6848010" y="58901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6009810" y="5966374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6009810" y="5585374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476410" y="53567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6162210" y="5585374"/>
              <a:ext cx="304800" cy="3048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5781210" y="489957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23528" y="2520280"/>
            <a:ext cx="1143000" cy="914400"/>
            <a:chOff x="5652120" y="3140968"/>
            <a:chExt cx="1143000" cy="914400"/>
          </a:xfrm>
        </p:grpSpPr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6185520" y="3445768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 rot="2449286">
              <a:off x="5921995" y="3231456"/>
              <a:ext cx="228600" cy="984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 rot="20330654">
              <a:off x="5890245" y="3753743"/>
              <a:ext cx="228600" cy="2174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 rot="3059724">
              <a:off x="6279183" y="3293368"/>
              <a:ext cx="201613" cy="1063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 rot="1190442">
              <a:off x="5733083" y="3374331"/>
              <a:ext cx="371475" cy="1301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652120" y="3293368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5788645" y="3788668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5880720" y="3140968"/>
              <a:ext cx="127000" cy="123825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6261720" y="3217168"/>
              <a:ext cx="120650" cy="1270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894234" y="1728192"/>
            <a:ext cx="1733550" cy="609600"/>
            <a:chOff x="6128818" y="2225824"/>
            <a:chExt cx="1733550" cy="609600"/>
          </a:xfrm>
        </p:grpSpPr>
        <p:sp>
          <p:nvSpPr>
            <p:cNvPr id="34" name="Oval 62"/>
            <p:cNvSpPr>
              <a:spLocks noChangeArrowheads="1"/>
            </p:cNvSpPr>
            <p:nvPr/>
          </p:nvSpPr>
          <p:spPr bwMode="auto">
            <a:xfrm>
              <a:off x="6128818" y="2225824"/>
              <a:ext cx="609600" cy="609600"/>
            </a:xfrm>
            <a:prstGeom prst="ellipse">
              <a:avLst/>
            </a:pr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6814618" y="2473474"/>
              <a:ext cx="1047750" cy="1333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Oval 64"/>
            <p:cNvSpPr>
              <a:spLocks noChangeArrowheads="1"/>
            </p:cNvSpPr>
            <p:nvPr/>
          </p:nvSpPr>
          <p:spPr bwMode="auto">
            <a:xfrm>
              <a:off x="6738418" y="2454424"/>
              <a:ext cx="152400" cy="1524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876426" y="3666944"/>
            <a:ext cx="609600" cy="609600"/>
          </a:xfrm>
          <a:prstGeom prst="ellipse">
            <a:avLst/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69807" y="213799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Bombardment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42034" y="2744507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Cascade</a:t>
            </a:r>
            <a:endParaRPr kumimoji="1" lang="ja-JP" altLang="en-US" sz="2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51720" y="4840831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Evaporation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21069" y="3796642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Equilibrium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86026" y="6063679"/>
            <a:ext cx="7503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Bold ITC" pitchFamily="34" charset="0"/>
              </a:rPr>
              <a:t>depend on energy and kind of incident particle</a:t>
            </a:r>
            <a:endParaRPr kumimoji="1" lang="ja-JP" altLang="en-US" sz="2400" dirty="0">
              <a:latin typeface="Eras Bold ITC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42"/>
          <a:stretch/>
        </p:blipFill>
        <p:spPr bwMode="auto">
          <a:xfrm>
            <a:off x="3707904" y="2818731"/>
            <a:ext cx="3841313" cy="2175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テキスト ボックス 43"/>
          <p:cNvSpPr txBox="1"/>
          <p:nvPr/>
        </p:nvSpPr>
        <p:spPr>
          <a:xfrm>
            <a:off x="4333867" y="4896544"/>
            <a:ext cx="4370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Thick target-thick catcher foil method</a:t>
            </a:r>
            <a:endParaRPr kumimoji="1" lang="ja-JP" altLang="en-US" sz="2000" dirty="0"/>
          </a:p>
        </p:txBody>
      </p:sp>
      <p:cxnSp>
        <p:nvCxnSpPr>
          <p:cNvPr id="46" name="直線矢印コネクタ 45"/>
          <p:cNvCxnSpPr/>
          <p:nvPr/>
        </p:nvCxnSpPr>
        <p:spPr>
          <a:xfrm flipH="1">
            <a:off x="1156171" y="3143156"/>
            <a:ext cx="4414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278889" y="3167980"/>
            <a:ext cx="2172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Forward velocity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in </a:t>
            </a:r>
            <a:r>
              <a:rPr lang="en-US" altLang="ja-JP" dirty="0">
                <a:solidFill>
                  <a:srgbClr val="FF0000"/>
                </a:solidFill>
              </a:rPr>
              <a:t>the cascade step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368353" y="2664296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solidFill>
                  <a:srgbClr val="FF0000"/>
                </a:solidFill>
                <a:latin typeface="Eras Bold ITC" pitchFamily="34" charset="0"/>
              </a:rPr>
              <a:t>v</a:t>
            </a:r>
            <a:endParaRPr kumimoji="1" lang="ja-JP" altLang="en-US" sz="3200" i="1" dirty="0">
              <a:solidFill>
                <a:srgbClr val="FF0000"/>
              </a:solidFill>
              <a:latin typeface="Eras Bold ITC" pitchFamily="34" charset="0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83"/>
          <a:stretch/>
        </p:blipFill>
        <p:spPr bwMode="auto">
          <a:xfrm>
            <a:off x="3563888" y="1076549"/>
            <a:ext cx="2491472" cy="17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直線コネクタ 49"/>
          <p:cNvCxnSpPr/>
          <p:nvPr/>
        </p:nvCxnSpPr>
        <p:spPr>
          <a:xfrm>
            <a:off x="4500501" y="1872208"/>
            <a:ext cx="1528" cy="22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084168" y="1512168"/>
            <a:ext cx="3040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Behind Hadron Absorber </a:t>
            </a:r>
          </a:p>
          <a:p>
            <a:r>
              <a:rPr lang="en-US" altLang="ja-JP" sz="2000" dirty="0" smtClean="0"/>
              <a:t>in</a:t>
            </a:r>
            <a:r>
              <a:rPr kumimoji="1" lang="en-US" altLang="ja-JP" sz="2000" dirty="0" smtClean="0"/>
              <a:t> absorber hall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72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7236296" cy="79208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More details of muon nuclear reactions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836712"/>
            <a:ext cx="4955860" cy="335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2" b="4093"/>
          <a:stretch/>
        </p:blipFill>
        <p:spPr bwMode="auto">
          <a:xfrm>
            <a:off x="4355976" y="836712"/>
            <a:ext cx="4860032" cy="326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007674" y="233160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</a:rPr>
              <a:t>fast </a:t>
            </a:r>
            <a:r>
              <a:rPr kumimoji="1" lang="en-US" altLang="ja-JP" dirty="0" err="1" smtClean="0">
                <a:solidFill>
                  <a:srgbClr val="008000"/>
                </a:solidFill>
              </a:rPr>
              <a:t>muon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55368" y="158587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hadron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9446" y="2778862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photon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(bremsstrahlung)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1187624" y="2386309"/>
            <a:ext cx="0" cy="447261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83568" y="204949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FF"/>
                </a:solidFill>
              </a:rPr>
              <a:t>at absorber</a:t>
            </a:r>
            <a:endParaRPr kumimoji="1" lang="ja-JP" altLang="en-US" dirty="0">
              <a:solidFill>
                <a:srgbClr val="FF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9604" y="4006805"/>
            <a:ext cx="399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FIG.</a:t>
            </a:r>
            <a:r>
              <a:rPr kumimoji="1" lang="en-US" altLang="ja-JP" dirty="0" smtClean="0"/>
              <a:t> </a:t>
            </a:r>
            <a:r>
              <a:rPr lang="en-US" altLang="ja-JP" dirty="0"/>
              <a:t>Energy dependences of </a:t>
            </a:r>
            <a:r>
              <a:rPr lang="en-US" altLang="ja-JP" dirty="0" smtClean="0"/>
              <a:t>1/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</a:t>
            </a:r>
          </a:p>
          <a:p>
            <a:pPr algn="ctr"/>
            <a:r>
              <a:rPr lang="en-US" altLang="ja-JP" dirty="0" smtClean="0"/>
              <a:t>in nuclear </a:t>
            </a:r>
            <a:r>
              <a:rPr lang="en-US" altLang="ja-JP" dirty="0"/>
              <a:t>reactions </a:t>
            </a:r>
            <a:r>
              <a:rPr lang="en-US" altLang="ja-JP" dirty="0" smtClean="0"/>
              <a:t>on Cu.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2035220" y="4653136"/>
            <a:ext cx="5925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6489710" y="4653136"/>
            <a:ext cx="5925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9604" y="5013176"/>
            <a:ext cx="3813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similar to fast muon (at alcove2)</a:t>
            </a:r>
          </a:p>
          <a:p>
            <a:r>
              <a:rPr lang="en-US" altLang="ja-JP" sz="2000" dirty="0" smtClean="0"/>
              <a:t>similar to photon</a:t>
            </a:r>
          </a:p>
          <a:p>
            <a:r>
              <a:rPr kumimoji="1" lang="en-US" altLang="ja-JP" sz="2000" dirty="0" smtClean="0"/>
              <a:t>similar to ~300 MeV hadron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80112" y="5013176"/>
            <a:ext cx="3025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similar to photon</a:t>
            </a:r>
          </a:p>
          <a:p>
            <a:r>
              <a:rPr lang="en-US" altLang="ja-JP" sz="2000" dirty="0" smtClean="0"/>
              <a:t>similar to &gt;3 </a:t>
            </a:r>
            <a:r>
              <a:rPr lang="en-US" altLang="ja-JP" sz="2000" dirty="0" err="1" smtClean="0"/>
              <a:t>GeV</a:t>
            </a:r>
            <a:r>
              <a:rPr lang="en-US" altLang="ja-JP" sz="2000" dirty="0" smtClean="0"/>
              <a:t> hadron</a:t>
            </a:r>
            <a:endParaRPr kumimoji="1" lang="ja-JP" altLang="en-US" sz="2000" dirty="0"/>
          </a:p>
        </p:txBody>
      </p:sp>
      <p:sp>
        <p:nvSpPr>
          <p:cNvPr id="20" name="下矢印 19"/>
          <p:cNvSpPr/>
          <p:nvPr/>
        </p:nvSpPr>
        <p:spPr>
          <a:xfrm rot="19590427">
            <a:off x="3679167" y="5874578"/>
            <a:ext cx="5925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048006">
            <a:off x="4825306" y="5856301"/>
            <a:ext cx="5925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512" y="6309320"/>
            <a:ext cx="887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Eras Bold ITC" pitchFamily="34" charset="0"/>
              </a:rPr>
              <a:t>Nuclear reactions were induced by fast muons!</a:t>
            </a:r>
            <a:endParaRPr kumimoji="1" lang="ja-JP" altLang="en-US" sz="2800" dirty="0">
              <a:latin typeface="Eras Bold ITC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24536" y="4006805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FIG.</a:t>
            </a:r>
            <a:r>
              <a:rPr lang="en-US" altLang="ja-JP" dirty="0" smtClean="0"/>
              <a:t> Forward </a:t>
            </a:r>
            <a:r>
              <a:rPr lang="en-US" altLang="ja-JP" dirty="0"/>
              <a:t>velocity, </a:t>
            </a:r>
            <a:r>
              <a:rPr lang="en-US" altLang="ja-JP" dirty="0" smtClean="0"/>
              <a:t>v, </a:t>
            </a:r>
            <a:r>
              <a:rPr lang="en-US" altLang="ja-JP" dirty="0"/>
              <a:t>in the first </a:t>
            </a:r>
            <a:r>
              <a:rPr lang="en-US" altLang="ja-JP" dirty="0" smtClean="0"/>
              <a:t>step as </a:t>
            </a:r>
            <a:r>
              <a:rPr lang="en-US" altLang="ja-JP" dirty="0"/>
              <a:t>a function </a:t>
            </a:r>
            <a:r>
              <a:rPr lang="en-US" altLang="ja-JP" dirty="0" smtClean="0"/>
              <a:t>of mass difference for Cu.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23528" y="5805264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292080" y="5517232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1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340768"/>
            <a:ext cx="7396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More details of muon reactions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502749"/>
            <a:ext cx="6849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Application for geosciences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2132856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C000"/>
                </a:solidFill>
                <a:latin typeface="Eras Bold ITC" pitchFamily="34" charset="0"/>
              </a:rPr>
              <a:t>We can used higher flux muons </a:t>
            </a:r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at Absorber Hall</a:t>
            </a:r>
            <a:endParaRPr kumimoji="1" lang="ja-JP" altLang="en-US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C000"/>
                </a:solidFill>
                <a:latin typeface="Eras Bold ITC" pitchFamily="34" charset="0"/>
              </a:rPr>
              <a:t>We need depth profile of muon-induced production of cosmic nuclides in rock</a:t>
            </a:r>
            <a:endParaRPr kumimoji="1" lang="ja-JP" altLang="en-US" sz="2800" dirty="0">
              <a:solidFill>
                <a:srgbClr val="FFC0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7164288" cy="792088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Application for geosciences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6499841"/>
            <a:ext cx="4168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FIG.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Attenuation </a:t>
            </a:r>
            <a:r>
              <a:rPr lang="en-US" altLang="ja-JP" sz="1600" dirty="0"/>
              <a:t>profile of the yields in rock.</a:t>
            </a:r>
            <a:endParaRPr kumimoji="1" lang="ja-JP" altLang="en-US" sz="16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631676"/>
            <a:ext cx="65913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195736" y="1218238"/>
            <a:ext cx="72008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1244" y="186631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alcove-2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3968" y="214505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alcove-3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72200" y="264910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alcove-4</a:t>
            </a:r>
            <a:endParaRPr kumimoji="1" lang="ja-JP" alt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60"/>
          <a:stretch/>
        </p:blipFill>
        <p:spPr bwMode="auto">
          <a:xfrm>
            <a:off x="525361" y="4618654"/>
            <a:ext cx="6638927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3275856" y="2514382"/>
            <a:ext cx="0" cy="213875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499992" y="2708920"/>
            <a:ext cx="4168" cy="194421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674480" y="3284984"/>
            <a:ext cx="0" cy="13681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668344" y="4233819"/>
            <a:ext cx="12170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Eras Bold ITC" pitchFamily="34" charset="0"/>
              </a:rPr>
              <a:t>Be-10</a:t>
            </a:r>
          </a:p>
          <a:p>
            <a:r>
              <a:rPr lang="en-US" altLang="ja-JP" sz="2800" dirty="0" smtClean="0">
                <a:latin typeface="Eras Bold ITC" pitchFamily="34" charset="0"/>
              </a:rPr>
              <a:t>Al-26</a:t>
            </a:r>
          </a:p>
          <a:p>
            <a:r>
              <a:rPr kumimoji="1" lang="en-US" altLang="ja-JP" sz="2800" dirty="0" smtClean="0">
                <a:latin typeface="Eras Bold ITC" pitchFamily="34" charset="0"/>
              </a:rPr>
              <a:t>Cl-36</a:t>
            </a:r>
          </a:p>
          <a:p>
            <a:r>
              <a:rPr lang="en-US" altLang="ja-JP" sz="2800" dirty="0" smtClean="0">
                <a:latin typeface="Eras Bold ITC" pitchFamily="34" charset="0"/>
              </a:rPr>
              <a:t>Ca-41</a:t>
            </a:r>
          </a:p>
          <a:p>
            <a:r>
              <a:rPr lang="en-US" altLang="ja-JP" sz="2800" dirty="0" smtClean="0">
                <a:latin typeface="Eras Bold ITC" pitchFamily="34" charset="0"/>
              </a:rPr>
              <a:t>etc.</a:t>
            </a:r>
            <a:endParaRPr kumimoji="1" lang="ja-JP" altLang="en-US" sz="2800" dirty="0"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027" y="116632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u="sng" dirty="0" smtClean="0">
                <a:solidFill>
                  <a:srgbClr val="FFC000"/>
                </a:solidFill>
                <a:latin typeface="Eras Bold ITC" pitchFamily="34" charset="0"/>
              </a:rPr>
              <a:t>The JASMIN Collaboration</a:t>
            </a:r>
            <a:endParaRPr kumimoji="1" lang="ja-JP" altLang="en-US" sz="2400" i="1" u="sng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1847914"/>
            <a:ext cx="9143999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(1) Study of nuclear reactions </a:t>
            </a:r>
          </a:p>
          <a:p>
            <a:pPr algn="ctr">
              <a:lnSpc>
                <a:spcPts val="3840"/>
              </a:lnSpc>
            </a:pPr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induced by fast muons</a:t>
            </a:r>
          </a:p>
          <a:p>
            <a:pPr algn="ctr">
              <a:lnSpc>
                <a:spcPts val="3840"/>
              </a:lnSpc>
            </a:pPr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(2) Study of colloid formation in water contacted with metallic material.</a:t>
            </a:r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endParaRPr kumimoji="1" lang="en-US" altLang="ja-JP" sz="3200" dirty="0">
              <a:solidFill>
                <a:srgbClr val="FFFF00"/>
              </a:solidFill>
              <a:latin typeface="Eras Bold ITC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(3) Study of aerosol formation in air </a:t>
            </a:r>
          </a:p>
          <a:p>
            <a:pPr algn="ctr">
              <a:lnSpc>
                <a:spcPts val="3840"/>
              </a:lnSpc>
            </a:pP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in high energy accelerator room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3130" y="6346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2/16/2012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285293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42930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C000"/>
                </a:solidFill>
                <a:latin typeface="Eras Bold ITC" pitchFamily="34" charset="0"/>
              </a:rPr>
              <a:t>Hiroshi MATSUMURA (KEK)</a:t>
            </a:r>
            <a:endParaRPr lang="ja-JP" altLang="ja-JP" sz="2400" dirty="0">
              <a:solidFill>
                <a:srgbClr val="FFC000"/>
              </a:solidFill>
              <a:latin typeface="Eras Bold IT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5656" y="577564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Eras Bold ITC" pitchFamily="34" charset="0"/>
              </a:rPr>
              <a:t>Shun SEKIMOTO (KUR)</a:t>
            </a:r>
            <a:endParaRPr lang="ja-JP" altLang="ja-JP" sz="2400" dirty="0">
              <a:solidFill>
                <a:schemeClr val="accent6">
                  <a:lumMod val="75000"/>
                </a:schemeClr>
              </a:solidFill>
              <a:latin typeface="Eras Bold ITC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908720"/>
            <a:ext cx="410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FF00"/>
                </a:solidFill>
                <a:latin typeface="Eras Bold ITC" pitchFamily="34" charset="0"/>
              </a:rPr>
              <a:t>FUTURE PLANES</a:t>
            </a:r>
            <a:endParaRPr kumimoji="1" lang="ja-JP" altLang="en-US" sz="36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2470244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CC9900"/>
                </a:solidFill>
                <a:latin typeface="Eras Bold ITC" pitchFamily="34" charset="0"/>
              </a:rPr>
              <a:t>A. Investigation in cooling-water systems in fermilab</a:t>
            </a:r>
          </a:p>
          <a:p>
            <a:endParaRPr kumimoji="1" lang="en-US" altLang="ja-JP" sz="3200" dirty="0" smtClean="0">
              <a:solidFill>
                <a:srgbClr val="FFFF00"/>
              </a:solidFill>
              <a:latin typeface="Eras Bold ITC" pitchFamily="34" charset="0"/>
            </a:endParaRPr>
          </a:p>
          <a:p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B. Investigation in Cu/H2O bombarded with 120-GeV protons at M01 (</a:t>
            </a:r>
            <a:r>
              <a:rPr lang="en-US" altLang="ja-JP" sz="3200" dirty="0">
                <a:solidFill>
                  <a:srgbClr val="FFFF00"/>
                </a:solidFill>
                <a:latin typeface="Eras Bold ITC" pitchFamily="34" charset="0"/>
              </a:rPr>
              <a:t>will be talked in later session</a:t>
            </a:r>
            <a:r>
              <a:rPr lang="en-US" altLang="ja-JP" sz="3200" dirty="0" smtClean="0">
                <a:solidFill>
                  <a:srgbClr val="FFFF00"/>
                </a:solidFill>
                <a:latin typeface="Eras Bold ITC" pitchFamily="34" charset="0"/>
              </a:rPr>
              <a:t>)</a:t>
            </a:r>
            <a:endParaRPr lang="en-US" altLang="ja-JP" sz="3200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1124744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FF00"/>
                </a:solidFill>
                <a:latin typeface="Eras Bold ITC" pitchFamily="34" charset="0"/>
              </a:rPr>
              <a:t>EXPERIMENTS</a:t>
            </a:r>
            <a:endParaRPr kumimoji="1" lang="ja-JP" altLang="en-US" sz="4000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Arial Unicode MS"/>
        <a:ea typeface="Arial Unicode MS"/>
        <a:cs typeface=""/>
      </a:majorFont>
      <a:minorFont>
        <a:latin typeface="Arial Unicode MS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3353</TotalTime>
  <Words>536</Words>
  <Application>Microsoft Office PowerPoint</Application>
  <PresentationFormat>画面に合わせる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More details of muon nuclear reactions</vt:lpstr>
      <vt:lpstr>More details of muon nuclear reactions</vt:lpstr>
      <vt:lpstr>PowerPoint プレゼンテーション</vt:lpstr>
      <vt:lpstr>Application for geosciences</vt:lpstr>
      <vt:lpstr>PowerPoint プレゼンテーション</vt:lpstr>
      <vt:lpstr>PowerPoint プレゼンテーション</vt:lpstr>
      <vt:lpstr>Detected radionuclides in the waters</vt:lpstr>
      <vt:lpstr>Proton irradiation experiment</vt:lpstr>
      <vt:lpstr>Behavior of radionuclides in Cu/H2O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hmatsu</dc:creator>
  <cp:lastModifiedBy>hmatsu</cp:lastModifiedBy>
  <cp:revision>195</cp:revision>
  <dcterms:created xsi:type="dcterms:W3CDTF">2011-11-11T13:07:59Z</dcterms:created>
  <dcterms:modified xsi:type="dcterms:W3CDTF">2012-02-16T19:34:06Z</dcterms:modified>
</cp:coreProperties>
</file>