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94" r:id="rId3"/>
    <p:sldId id="293" r:id="rId4"/>
    <p:sldId id="301" r:id="rId5"/>
    <p:sldId id="291" r:id="rId6"/>
    <p:sldId id="300" r:id="rId7"/>
    <p:sldId id="292" r:id="rId8"/>
    <p:sldId id="295" r:id="rId9"/>
    <p:sldId id="288" r:id="rId10"/>
    <p:sldId id="269" r:id="rId11"/>
    <p:sldId id="262" r:id="rId12"/>
    <p:sldId id="283" r:id="rId13"/>
    <p:sldId id="296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CC99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3" autoAdjust="0"/>
    <p:restoredTop sz="97817" autoAdjust="0"/>
  </p:normalViewPr>
  <p:slideViewPr>
    <p:cSldViewPr>
      <p:cViewPr varScale="1">
        <p:scale>
          <a:sx n="71" d="100"/>
          <a:sy n="71" d="100"/>
        </p:scale>
        <p:origin x="-4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562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23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737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48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500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284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36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826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87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612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892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07504" y="44624"/>
            <a:ext cx="691276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923" y="44624"/>
            <a:ext cx="2038107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17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1" sz="3600" kern="1200" baseline="0">
          <a:solidFill>
            <a:schemeClr val="bg1"/>
          </a:solidFill>
          <a:latin typeface="Arial Unicode MS" pitchFamily="50" charset="-12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8027" y="116632"/>
            <a:ext cx="4289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u="sng" dirty="0" smtClean="0">
                <a:solidFill>
                  <a:srgbClr val="FFC000"/>
                </a:solidFill>
                <a:latin typeface="Eras Bold ITC" pitchFamily="34" charset="0"/>
              </a:rPr>
              <a:t>The JASMIN Collaboration</a:t>
            </a:r>
            <a:endParaRPr kumimoji="1" lang="ja-JP" altLang="en-US" sz="2400" i="1" u="sng" dirty="0">
              <a:solidFill>
                <a:srgbClr val="FFC000"/>
              </a:solidFill>
              <a:latin typeface="Eras Bold ITC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" y="1847914"/>
            <a:ext cx="9143999" cy="3990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kumimoji="1" lang="en-US" altLang="ja-JP" sz="3200" dirty="0" smtClean="0">
                <a:solidFill>
                  <a:srgbClr val="FFFF00"/>
                </a:solidFill>
                <a:latin typeface="Eras Bold ITC" pitchFamily="34" charset="0"/>
              </a:rPr>
              <a:t>(1) Study of nuclear reactions </a:t>
            </a:r>
          </a:p>
          <a:p>
            <a:pPr algn="ctr">
              <a:lnSpc>
                <a:spcPts val="3840"/>
              </a:lnSpc>
            </a:pPr>
            <a:r>
              <a:rPr kumimoji="1" lang="en-US" altLang="ja-JP" sz="3200" dirty="0" smtClean="0">
                <a:solidFill>
                  <a:srgbClr val="FFFF00"/>
                </a:solidFill>
                <a:latin typeface="Eras Bold ITC" pitchFamily="34" charset="0"/>
              </a:rPr>
              <a:t>induced by fast muons</a:t>
            </a:r>
          </a:p>
          <a:p>
            <a:pPr algn="ctr">
              <a:lnSpc>
                <a:spcPts val="3840"/>
              </a:lnSpc>
            </a:pPr>
            <a:endParaRPr kumimoji="1" lang="en-US" altLang="ja-JP" sz="3200" dirty="0" smtClean="0">
              <a:solidFill>
                <a:srgbClr val="FFFF00"/>
              </a:solidFill>
              <a:latin typeface="Eras Bold ITC" pitchFamily="34" charset="0"/>
            </a:endParaRPr>
          </a:p>
          <a:p>
            <a:pPr algn="ctr">
              <a:lnSpc>
                <a:spcPts val="3840"/>
              </a:lnSpc>
            </a:pPr>
            <a:r>
              <a:rPr lang="en-US" altLang="ja-JP" sz="3200" dirty="0" smtClean="0">
                <a:solidFill>
                  <a:srgbClr val="FFFF00"/>
                </a:solidFill>
                <a:latin typeface="Eras Bold ITC" pitchFamily="34" charset="0"/>
              </a:rPr>
              <a:t>(2) Study of colloid formation in water contacted with metallic material.</a:t>
            </a:r>
            <a:endParaRPr kumimoji="1" lang="en-US" altLang="ja-JP" sz="3200" dirty="0" smtClean="0">
              <a:solidFill>
                <a:srgbClr val="FFFF00"/>
              </a:solidFill>
              <a:latin typeface="Eras Bold ITC" pitchFamily="34" charset="0"/>
            </a:endParaRPr>
          </a:p>
          <a:p>
            <a:pPr algn="ctr">
              <a:lnSpc>
                <a:spcPts val="3840"/>
              </a:lnSpc>
            </a:pPr>
            <a:endParaRPr kumimoji="1" lang="en-US" altLang="ja-JP" sz="3200" dirty="0">
              <a:solidFill>
                <a:srgbClr val="FFFF00"/>
              </a:solidFill>
              <a:latin typeface="Eras Bold ITC" pitchFamily="34" charset="0"/>
            </a:endParaRPr>
          </a:p>
          <a:p>
            <a:pPr algn="ctr">
              <a:lnSpc>
                <a:spcPts val="3840"/>
              </a:lnSpc>
            </a:pPr>
            <a:r>
              <a:rPr lang="en-US" altLang="ja-JP" sz="3200" dirty="0" smtClean="0">
                <a:solidFill>
                  <a:srgbClr val="FFFF00"/>
                </a:solidFill>
                <a:latin typeface="Eras Bold ITC" pitchFamily="34" charset="0"/>
              </a:rPr>
              <a:t>(3) Study of aerosol formation in air </a:t>
            </a:r>
          </a:p>
          <a:p>
            <a:pPr algn="ctr">
              <a:lnSpc>
                <a:spcPts val="3840"/>
              </a:lnSpc>
            </a:pPr>
            <a:r>
              <a:rPr lang="en-US" altLang="ja-JP" sz="3200" dirty="0" smtClean="0">
                <a:solidFill>
                  <a:srgbClr val="FFFF00"/>
                </a:solidFill>
                <a:latin typeface="Eras Bold ITC" pitchFamily="34" charset="0"/>
              </a:rPr>
              <a:t>around a high energy accelerator</a:t>
            </a:r>
            <a:endParaRPr kumimoji="1" lang="ja-JP" altLang="en-US" sz="3200" dirty="0">
              <a:solidFill>
                <a:srgbClr val="FFFF00"/>
              </a:solidFill>
              <a:latin typeface="Eras Bold ITC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783130" y="6346238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2/16/2012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75656" y="285293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>
                <a:solidFill>
                  <a:srgbClr val="FFC000"/>
                </a:solidFill>
                <a:latin typeface="Eras Bold ITC" pitchFamily="34" charset="0"/>
              </a:rPr>
              <a:t>Hiroshi MATSUMURA (KEK)</a:t>
            </a:r>
            <a:endParaRPr lang="ja-JP" altLang="ja-JP" sz="2400" dirty="0">
              <a:solidFill>
                <a:srgbClr val="FFC000"/>
              </a:solidFill>
              <a:latin typeface="Eras Bold ITC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75656" y="429309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>
                <a:solidFill>
                  <a:srgbClr val="FFC000"/>
                </a:solidFill>
                <a:latin typeface="Eras Bold ITC" pitchFamily="34" charset="0"/>
              </a:rPr>
              <a:t>Hiroshi MATSUMURA (KEK)</a:t>
            </a:r>
            <a:endParaRPr lang="ja-JP" altLang="ja-JP" sz="2400" dirty="0">
              <a:solidFill>
                <a:srgbClr val="FFC000"/>
              </a:solidFill>
              <a:latin typeface="Eras Bold ITC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75656" y="5775647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>
                <a:solidFill>
                  <a:srgbClr val="FFC000"/>
                </a:solidFill>
                <a:latin typeface="Eras Bold ITC" pitchFamily="34" charset="0"/>
              </a:rPr>
              <a:t>Shun SEKIMOTO (KUR)</a:t>
            </a:r>
            <a:endParaRPr lang="ja-JP" altLang="ja-JP" sz="2400" dirty="0">
              <a:solidFill>
                <a:srgbClr val="FFC000"/>
              </a:solidFill>
              <a:latin typeface="Eras Bold ITC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55776" y="908720"/>
            <a:ext cx="4102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FF00"/>
                </a:solidFill>
                <a:latin typeface="Eras Bold ITC" pitchFamily="34" charset="0"/>
              </a:rPr>
              <a:t>FUTURE PLANES</a:t>
            </a:r>
            <a:endParaRPr kumimoji="1" lang="ja-JP" altLang="en-US" sz="3600" dirty="0">
              <a:solidFill>
                <a:srgbClr val="FFFF00"/>
              </a:solidFill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19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17"/>
          <a:stretch/>
        </p:blipFill>
        <p:spPr bwMode="auto">
          <a:xfrm>
            <a:off x="36279" y="908720"/>
            <a:ext cx="9072225" cy="5298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200" dirty="0" smtClean="0"/>
              <a:t>Detected radionuclides in the waters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43893" y="6105490"/>
            <a:ext cx="71725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Eras Bold ITC" pitchFamily="34" charset="0"/>
              </a:rPr>
              <a:t>The cooling </a:t>
            </a:r>
            <a:r>
              <a:rPr lang="en-US" altLang="ja-JP" sz="2000" dirty="0">
                <a:latin typeface="Eras Bold ITC" pitchFamily="34" charset="0"/>
              </a:rPr>
              <a:t>waters contained various radionuclides depending on materials contacted with </a:t>
            </a:r>
            <a:r>
              <a:rPr lang="en-US" altLang="ja-JP" sz="2000" dirty="0" smtClean="0">
                <a:latin typeface="Eras Bold ITC" pitchFamily="34" charset="0"/>
              </a:rPr>
              <a:t>water.</a:t>
            </a:r>
            <a:endParaRPr kumimoji="1" lang="ja-JP" altLang="en-US" sz="2000" dirty="0"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59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200" dirty="0" smtClean="0"/>
              <a:t>Proton irradiation experiment</a:t>
            </a:r>
            <a:endParaRPr kumimoji="1" lang="ja-JP" altLang="en-US" sz="3200" dirty="0"/>
          </a:p>
        </p:txBody>
      </p:sp>
      <p:sp>
        <p:nvSpPr>
          <p:cNvPr id="3" name="正方形/長方形 2"/>
          <p:cNvSpPr/>
          <p:nvPr/>
        </p:nvSpPr>
        <p:spPr>
          <a:xfrm>
            <a:off x="5902887" y="2320415"/>
            <a:ext cx="1313868" cy="14121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5899000" y="2292395"/>
            <a:ext cx="41888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5899000" y="3732555"/>
            <a:ext cx="41888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角丸四角形 5"/>
          <p:cNvSpPr/>
          <p:nvPr/>
        </p:nvSpPr>
        <p:spPr>
          <a:xfrm>
            <a:off x="3017036" y="1934627"/>
            <a:ext cx="2870524" cy="2145412"/>
          </a:xfrm>
          <a:prstGeom prst="round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6046903" y="1927419"/>
            <a:ext cx="72008" cy="21526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6317888" y="2016155"/>
            <a:ext cx="1008112" cy="19964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7343049" y="2636467"/>
            <a:ext cx="45719" cy="6640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4493170" y="2987375"/>
            <a:ext cx="1272179" cy="985870"/>
            <a:chOff x="7144864" y="4361691"/>
            <a:chExt cx="1272179" cy="985870"/>
          </a:xfrm>
        </p:grpSpPr>
        <p:cxnSp>
          <p:nvCxnSpPr>
            <p:cNvPr id="11" name="直線コネクタ 10"/>
            <p:cNvCxnSpPr/>
            <p:nvPr/>
          </p:nvCxnSpPr>
          <p:spPr>
            <a:xfrm>
              <a:off x="7144864" y="4382293"/>
              <a:ext cx="34365" cy="941964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7213594" y="4387964"/>
              <a:ext cx="27003" cy="953894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>
              <a:off x="7293594" y="4382140"/>
              <a:ext cx="0" cy="953894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7365823" y="4403578"/>
              <a:ext cx="0" cy="928354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7437019" y="4386601"/>
              <a:ext cx="0" cy="953894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7505496" y="4403643"/>
              <a:ext cx="0" cy="928354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>
              <a:off x="7578852" y="4383075"/>
              <a:ext cx="0" cy="95742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>
              <a:off x="7634814" y="4386601"/>
              <a:ext cx="0" cy="945396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7703544" y="4365104"/>
              <a:ext cx="0" cy="975391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>
              <a:off x="7770256" y="4370071"/>
              <a:ext cx="4805" cy="965929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7821804" y="4388946"/>
              <a:ext cx="34365" cy="957962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>
              <a:off x="7881916" y="4386999"/>
              <a:ext cx="27003" cy="942929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>
              <a:off x="7950234" y="4382140"/>
              <a:ext cx="10615" cy="961643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8014967" y="4361691"/>
              <a:ext cx="13501" cy="985217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8085302" y="4380783"/>
              <a:ext cx="0" cy="961075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8152947" y="4379255"/>
              <a:ext cx="0" cy="951101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8218577" y="4380782"/>
              <a:ext cx="0" cy="961075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8277375" y="4380071"/>
              <a:ext cx="0" cy="950285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8348313" y="4386486"/>
              <a:ext cx="0" cy="961075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>
              <a:off x="8397124" y="4390163"/>
              <a:ext cx="0" cy="945396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H="1">
              <a:off x="7144864" y="4400961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 flipH="1">
              <a:off x="7294642" y="4402664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 flipH="1">
              <a:off x="7450268" y="4412075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H="1">
              <a:off x="7559046" y="4399027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 flipH="1">
              <a:off x="7706331" y="4386999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 flipH="1">
              <a:off x="7946237" y="4392131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H="1">
              <a:off x="8086411" y="4392229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flipH="1">
              <a:off x="7813186" y="4392131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H="1">
              <a:off x="7240597" y="5324893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 flipH="1">
              <a:off x="7367897" y="5324876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 flipH="1">
              <a:off x="7503038" y="5312295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 flipH="1">
              <a:off x="7634814" y="5317955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>
            <a:xfrm flipH="1">
              <a:off x="7770256" y="5324991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 flipH="1">
              <a:off x="8038187" y="5330343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/>
            <p:cNvCxnSpPr/>
            <p:nvPr/>
          </p:nvCxnSpPr>
          <p:spPr>
            <a:xfrm flipH="1">
              <a:off x="7895417" y="5317681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/>
            <p:cNvCxnSpPr/>
            <p:nvPr/>
          </p:nvCxnSpPr>
          <p:spPr>
            <a:xfrm flipH="1">
              <a:off x="8155141" y="5320743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 flipH="1">
              <a:off x="8210853" y="4392229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 flipH="1">
              <a:off x="8279583" y="5316115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 flipH="1">
              <a:off x="8348313" y="4398459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グループ化 49"/>
          <p:cNvGrpSpPr/>
          <p:nvPr/>
        </p:nvGrpSpPr>
        <p:grpSpPr>
          <a:xfrm>
            <a:off x="3095230" y="2980948"/>
            <a:ext cx="1272179" cy="985870"/>
            <a:chOff x="7144864" y="4361691"/>
            <a:chExt cx="1272179" cy="985870"/>
          </a:xfrm>
        </p:grpSpPr>
        <p:cxnSp>
          <p:nvCxnSpPr>
            <p:cNvPr id="51" name="直線コネクタ 50"/>
            <p:cNvCxnSpPr/>
            <p:nvPr/>
          </p:nvCxnSpPr>
          <p:spPr>
            <a:xfrm>
              <a:off x="7144864" y="4382293"/>
              <a:ext cx="34365" cy="941964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>
              <a:off x="7213594" y="4387964"/>
              <a:ext cx="27003" cy="953894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/>
            <p:nvPr/>
          </p:nvCxnSpPr>
          <p:spPr>
            <a:xfrm>
              <a:off x="7293594" y="4382140"/>
              <a:ext cx="0" cy="953894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/>
            <p:nvPr/>
          </p:nvCxnSpPr>
          <p:spPr>
            <a:xfrm>
              <a:off x="7365823" y="4403578"/>
              <a:ext cx="0" cy="928354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>
            <a:xfrm>
              <a:off x="7437019" y="4386601"/>
              <a:ext cx="0" cy="953894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/>
            <p:cNvCxnSpPr/>
            <p:nvPr/>
          </p:nvCxnSpPr>
          <p:spPr>
            <a:xfrm>
              <a:off x="7505496" y="4403643"/>
              <a:ext cx="0" cy="928354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>
              <a:off x="7578852" y="4383075"/>
              <a:ext cx="0" cy="95742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>
              <a:off x="7634814" y="4386601"/>
              <a:ext cx="0" cy="945396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>
              <a:off x="7703544" y="4365104"/>
              <a:ext cx="0" cy="975391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>
              <a:off x="7770256" y="4370071"/>
              <a:ext cx="4805" cy="965929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>
              <a:off x="7821804" y="4388946"/>
              <a:ext cx="34365" cy="957962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>
              <a:off x="7881916" y="4386999"/>
              <a:ext cx="27003" cy="942929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>
              <a:off x="7950234" y="4382140"/>
              <a:ext cx="10615" cy="961643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>
              <a:off x="8014967" y="4361691"/>
              <a:ext cx="13501" cy="985217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>
            <a:xfrm>
              <a:off x="8085302" y="4380783"/>
              <a:ext cx="0" cy="961075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/>
            <p:cNvCxnSpPr/>
            <p:nvPr/>
          </p:nvCxnSpPr>
          <p:spPr>
            <a:xfrm>
              <a:off x="8152947" y="4379255"/>
              <a:ext cx="0" cy="951101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>
            <a:xfrm>
              <a:off x="8218577" y="4380782"/>
              <a:ext cx="0" cy="961075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>
            <a:xfrm>
              <a:off x="8277375" y="4380071"/>
              <a:ext cx="0" cy="950285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>
            <a:xfrm>
              <a:off x="8348313" y="4386486"/>
              <a:ext cx="0" cy="961075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>
            <a:xfrm>
              <a:off x="8397124" y="4390163"/>
              <a:ext cx="0" cy="945396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 flipH="1">
              <a:off x="7144864" y="4400961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>
            <a:xfrm flipH="1">
              <a:off x="7294642" y="4402664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>
            <a:xfrm flipH="1">
              <a:off x="7450268" y="4412075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>
            <a:xfrm flipH="1">
              <a:off x="7559046" y="4399027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>
            <a:xfrm flipH="1">
              <a:off x="7706331" y="4386999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>
            <a:xfrm flipH="1">
              <a:off x="7946237" y="4392131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 flipH="1">
              <a:off x="8086411" y="4392229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>
            <a:xfrm flipH="1">
              <a:off x="7813186" y="4392131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/>
            <p:nvPr/>
          </p:nvCxnSpPr>
          <p:spPr>
            <a:xfrm flipH="1">
              <a:off x="7240597" y="5324893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/>
            <p:nvPr/>
          </p:nvCxnSpPr>
          <p:spPr>
            <a:xfrm flipH="1">
              <a:off x="7367897" y="5324876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/>
            <p:cNvCxnSpPr/>
            <p:nvPr/>
          </p:nvCxnSpPr>
          <p:spPr>
            <a:xfrm flipH="1">
              <a:off x="7503038" y="5312295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/>
            <p:cNvCxnSpPr/>
            <p:nvPr/>
          </p:nvCxnSpPr>
          <p:spPr>
            <a:xfrm flipH="1">
              <a:off x="7634814" y="5317955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/>
            <p:nvPr/>
          </p:nvCxnSpPr>
          <p:spPr>
            <a:xfrm flipH="1">
              <a:off x="7770256" y="5324991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コネクタ 83"/>
            <p:cNvCxnSpPr/>
            <p:nvPr/>
          </p:nvCxnSpPr>
          <p:spPr>
            <a:xfrm flipH="1">
              <a:off x="8038187" y="5330343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84"/>
            <p:cNvCxnSpPr/>
            <p:nvPr/>
          </p:nvCxnSpPr>
          <p:spPr>
            <a:xfrm flipH="1">
              <a:off x="7895417" y="5317681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コネクタ 85"/>
            <p:cNvCxnSpPr/>
            <p:nvPr/>
          </p:nvCxnSpPr>
          <p:spPr>
            <a:xfrm flipH="1">
              <a:off x="8155141" y="5320743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/>
            <p:nvPr/>
          </p:nvCxnSpPr>
          <p:spPr>
            <a:xfrm flipH="1">
              <a:off x="8210853" y="4392229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/>
            <p:cNvCxnSpPr/>
            <p:nvPr/>
          </p:nvCxnSpPr>
          <p:spPr>
            <a:xfrm flipH="1">
              <a:off x="8279583" y="5316115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コネクタ 88"/>
            <p:cNvCxnSpPr/>
            <p:nvPr/>
          </p:nvCxnSpPr>
          <p:spPr>
            <a:xfrm flipH="1">
              <a:off x="8348313" y="4398459"/>
              <a:ext cx="6873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テキスト ボックス 89"/>
          <p:cNvSpPr txBox="1"/>
          <p:nvPr/>
        </p:nvSpPr>
        <p:spPr>
          <a:xfrm>
            <a:off x="3472339" y="2013252"/>
            <a:ext cx="1879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accent6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Two Cu foils</a:t>
            </a:r>
            <a:endParaRPr kumimoji="1" lang="ja-JP" altLang="en-US" sz="2400" dirty="0">
              <a:solidFill>
                <a:schemeClr val="accent6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cxnSp>
        <p:nvCxnSpPr>
          <p:cNvPr id="91" name="直線矢印コネクタ 90"/>
          <p:cNvCxnSpPr/>
          <p:nvPr/>
        </p:nvCxnSpPr>
        <p:spPr>
          <a:xfrm flipH="1">
            <a:off x="3836398" y="2413593"/>
            <a:ext cx="284013" cy="567355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/>
          <p:nvPr/>
        </p:nvCxnSpPr>
        <p:spPr>
          <a:xfrm>
            <a:off x="4677055" y="2413593"/>
            <a:ext cx="340430" cy="570768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テキスト ボックス 92"/>
          <p:cNvSpPr txBox="1"/>
          <p:nvPr/>
        </p:nvSpPr>
        <p:spPr>
          <a:xfrm>
            <a:off x="3112299" y="924243"/>
            <a:ext cx="4291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30mL HDPE NALGENE bottle</a:t>
            </a:r>
            <a:endParaRPr kumimoji="1" lang="ja-JP" altLang="en-US" sz="24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cxnSp>
        <p:nvCxnSpPr>
          <p:cNvPr id="94" name="直線矢印コネクタ 93"/>
          <p:cNvCxnSpPr/>
          <p:nvPr/>
        </p:nvCxnSpPr>
        <p:spPr>
          <a:xfrm flipH="1">
            <a:off x="4840491" y="1335745"/>
            <a:ext cx="288468" cy="59888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矢印コネクタ 94"/>
          <p:cNvCxnSpPr/>
          <p:nvPr/>
        </p:nvCxnSpPr>
        <p:spPr>
          <a:xfrm>
            <a:off x="3129595" y="1775454"/>
            <a:ext cx="248306" cy="588949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テキスト ボックス 95"/>
          <p:cNvSpPr txBox="1"/>
          <p:nvPr/>
        </p:nvSpPr>
        <p:spPr>
          <a:xfrm>
            <a:off x="2252651" y="1385797"/>
            <a:ext cx="1673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0070C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Pure water</a:t>
            </a:r>
            <a:endParaRPr kumimoji="1" lang="ja-JP" altLang="en-US" sz="2400" dirty="0">
              <a:solidFill>
                <a:srgbClr val="0070C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97" name="右矢印 96"/>
          <p:cNvSpPr/>
          <p:nvPr/>
        </p:nvSpPr>
        <p:spPr>
          <a:xfrm>
            <a:off x="1334219" y="2503483"/>
            <a:ext cx="1682817" cy="2008275"/>
          </a:xfrm>
          <a:prstGeom prst="rightArrow">
            <a:avLst>
              <a:gd name="adj1" fmla="val 76244"/>
              <a:gd name="adj2" fmla="val 41706"/>
            </a:avLst>
          </a:prstGeom>
          <a:solidFill>
            <a:srgbClr val="FF33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1262211" y="3071598"/>
            <a:ext cx="14173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120-GeV</a:t>
            </a:r>
          </a:p>
          <a:p>
            <a:pPr algn="ctr"/>
            <a:r>
              <a:rPr lang="en-US" altLang="ja-JP" sz="24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protons</a:t>
            </a:r>
            <a:endParaRPr kumimoji="1" lang="ja-JP" altLang="en-US" sz="24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cxnSp>
        <p:nvCxnSpPr>
          <p:cNvPr id="99" name="直線矢印コネクタ 98"/>
          <p:cNvCxnSpPr/>
          <p:nvPr/>
        </p:nvCxnSpPr>
        <p:spPr>
          <a:xfrm>
            <a:off x="7808415" y="1940788"/>
            <a:ext cx="0" cy="2147684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/>
          <p:cNvCxnSpPr/>
          <p:nvPr/>
        </p:nvCxnSpPr>
        <p:spPr>
          <a:xfrm flipH="1">
            <a:off x="3007692" y="4674232"/>
            <a:ext cx="2865726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/>
          <p:cNvSpPr txBox="1"/>
          <p:nvPr/>
        </p:nvSpPr>
        <p:spPr>
          <a:xfrm>
            <a:off x="3854499" y="4327672"/>
            <a:ext cx="1106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41.6 mm</a:t>
            </a:r>
            <a:endParaRPr kumimoji="1" lang="ja-JP" altLang="en-US" sz="2000" dirty="0"/>
          </a:p>
        </p:txBody>
      </p:sp>
      <p:sp>
        <p:nvSpPr>
          <p:cNvPr id="102" name="テキスト ボックス 101"/>
          <p:cNvSpPr txBox="1"/>
          <p:nvPr/>
        </p:nvSpPr>
        <p:spPr>
          <a:xfrm rot="5400000">
            <a:off x="7421727" y="2812628"/>
            <a:ext cx="1106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34.3 mm</a:t>
            </a:r>
            <a:endParaRPr kumimoji="1" lang="ja-JP" altLang="en-US" sz="2000" dirty="0"/>
          </a:p>
        </p:txBody>
      </p:sp>
      <p:cxnSp>
        <p:nvCxnSpPr>
          <p:cNvPr id="103" name="直線コネクタ 102"/>
          <p:cNvCxnSpPr/>
          <p:nvPr/>
        </p:nvCxnSpPr>
        <p:spPr>
          <a:xfrm>
            <a:off x="3017036" y="3647662"/>
            <a:ext cx="0" cy="13774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>
          <a:xfrm flipH="1">
            <a:off x="5870723" y="3443190"/>
            <a:ext cx="6581" cy="1610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>
            <a:off x="5531420" y="4080039"/>
            <a:ext cx="25585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>
            <a:off x="5537812" y="1934627"/>
            <a:ext cx="25521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7" name="Picture 2" descr="D:\D\21研究_Fermi\1012Fermi\M01水実験\2_金属標的の作成\金属標的写真\IMG_595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004" y="5017104"/>
            <a:ext cx="2436391" cy="182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5" descr="D:\D\21研究_Fermi\1012Fermi\M01水実験\2_金属標的の作成\金属標的写真\IMG_594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228" y="5013076"/>
            <a:ext cx="2466450" cy="1848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3" descr="D:\D\21研究_Fermi\1012Fermi\photo\Matsumura\IMG_605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826" y="5012202"/>
            <a:ext cx="2464406" cy="1848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2" descr="D:\D\21研究_Fermi\1012Fermi\photo\Matsumura\IMG_601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047" y="4984040"/>
            <a:ext cx="2501953" cy="1876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テキスト ボックス 110"/>
          <p:cNvSpPr txBox="1"/>
          <p:nvPr/>
        </p:nvSpPr>
        <p:spPr>
          <a:xfrm>
            <a:off x="4756021" y="2328690"/>
            <a:ext cx="10583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accent6"/>
                </a:solidFill>
              </a:rPr>
              <a:t>(0.03mmT)</a:t>
            </a:r>
            <a:endParaRPr kumimoji="1" lang="ja-JP" altLang="en-US" sz="1400" dirty="0">
              <a:solidFill>
                <a:schemeClr val="accent6"/>
              </a:solidFill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107504" y="924243"/>
            <a:ext cx="17091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accent1"/>
                </a:solidFill>
                <a:latin typeface="Eras Bold ITC" pitchFamily="34" charset="0"/>
              </a:rPr>
              <a:t>At M01</a:t>
            </a:r>
            <a:endParaRPr kumimoji="1" lang="ja-JP" altLang="en-US" sz="3200" dirty="0">
              <a:solidFill>
                <a:schemeClr val="accent1"/>
              </a:solidFill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Behavior of radionuclides in Cu/H</a:t>
            </a:r>
            <a:r>
              <a:rPr kumimoji="1" lang="en-US" altLang="ja-JP" sz="3100" dirty="0" smtClean="0"/>
              <a:t>2</a:t>
            </a:r>
            <a:r>
              <a:rPr kumimoji="1" lang="en-US" altLang="ja-JP" dirty="0" smtClean="0"/>
              <a:t>O</a:t>
            </a:r>
            <a:endParaRPr kumimoji="1" lang="ja-JP" alt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9" t="11272" r="1896" b="1884"/>
          <a:stretch/>
        </p:blipFill>
        <p:spPr bwMode="auto">
          <a:xfrm>
            <a:off x="539552" y="908720"/>
            <a:ext cx="8214804" cy="5347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609570" y="6309320"/>
            <a:ext cx="8210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Eras Bold ITC" pitchFamily="34" charset="0"/>
              </a:rPr>
              <a:t>How about Fe/H</a:t>
            </a:r>
            <a:r>
              <a:rPr kumimoji="1" lang="en-US" altLang="ja-JP" sz="2400" baseline="-25000" dirty="0" smtClean="0">
                <a:latin typeface="Eras Bold ITC" pitchFamily="34" charset="0"/>
              </a:rPr>
              <a:t>2</a:t>
            </a:r>
            <a:r>
              <a:rPr kumimoji="1" lang="en-US" altLang="ja-JP" sz="2400" dirty="0" smtClean="0">
                <a:latin typeface="Eras Bold ITC" pitchFamily="34" charset="0"/>
              </a:rPr>
              <a:t>O, SUS/H</a:t>
            </a:r>
            <a:r>
              <a:rPr kumimoji="1" lang="en-US" altLang="ja-JP" sz="2400" baseline="-25000" dirty="0" smtClean="0">
                <a:latin typeface="Eras Bold ITC" pitchFamily="34" charset="0"/>
              </a:rPr>
              <a:t>2</a:t>
            </a:r>
            <a:r>
              <a:rPr kumimoji="1" lang="en-US" altLang="ja-JP" sz="2400" dirty="0" smtClean="0">
                <a:latin typeface="Eras Bold ITC" pitchFamily="34" charset="0"/>
              </a:rPr>
              <a:t>O, Al/H</a:t>
            </a:r>
            <a:r>
              <a:rPr kumimoji="1" lang="en-US" altLang="ja-JP" sz="2400" baseline="-25000" dirty="0" smtClean="0">
                <a:latin typeface="Eras Bold ITC" pitchFamily="34" charset="0"/>
              </a:rPr>
              <a:t>2</a:t>
            </a:r>
            <a:r>
              <a:rPr kumimoji="1" lang="en-US" altLang="ja-JP" sz="2400" dirty="0" smtClean="0">
                <a:latin typeface="Eras Bold ITC" pitchFamily="34" charset="0"/>
              </a:rPr>
              <a:t>O, Ni/H</a:t>
            </a:r>
            <a:r>
              <a:rPr kumimoji="1" lang="en-US" altLang="ja-JP" sz="2400" baseline="-25000" dirty="0" smtClean="0">
                <a:latin typeface="Eras Bold ITC" pitchFamily="34" charset="0"/>
              </a:rPr>
              <a:t>2</a:t>
            </a:r>
            <a:r>
              <a:rPr kumimoji="1" lang="en-US" altLang="ja-JP" sz="2400" dirty="0" smtClean="0">
                <a:latin typeface="Eras Bold ITC" pitchFamily="34" charset="0"/>
              </a:rPr>
              <a:t>O,etc.</a:t>
            </a:r>
            <a:endParaRPr kumimoji="1" lang="ja-JP" altLang="en-US" sz="2400" dirty="0"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55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8027" y="116632"/>
            <a:ext cx="4289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u="sng" dirty="0" smtClean="0">
                <a:solidFill>
                  <a:srgbClr val="FFC000"/>
                </a:solidFill>
                <a:latin typeface="Eras Bold ITC" pitchFamily="34" charset="0"/>
              </a:rPr>
              <a:t>The JASMIN Collaboration</a:t>
            </a:r>
            <a:endParaRPr kumimoji="1" lang="ja-JP" altLang="en-US" sz="2400" i="1" u="sng" dirty="0">
              <a:solidFill>
                <a:srgbClr val="FFC000"/>
              </a:solidFill>
              <a:latin typeface="Eras Bold ITC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" y="1847914"/>
            <a:ext cx="9143999" cy="3990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kumimoji="1" lang="en-US" altLang="ja-JP" sz="3200" dirty="0" smtClean="0">
                <a:solidFill>
                  <a:schemeClr val="accent6">
                    <a:lumMod val="75000"/>
                  </a:schemeClr>
                </a:solidFill>
                <a:latin typeface="Eras Bold ITC" pitchFamily="34" charset="0"/>
              </a:rPr>
              <a:t>(1) Study of nuclear reactions </a:t>
            </a:r>
          </a:p>
          <a:p>
            <a:pPr algn="ctr">
              <a:lnSpc>
                <a:spcPts val="3840"/>
              </a:lnSpc>
            </a:pPr>
            <a:r>
              <a:rPr kumimoji="1" lang="en-US" altLang="ja-JP" sz="3200" dirty="0" smtClean="0">
                <a:solidFill>
                  <a:schemeClr val="accent6">
                    <a:lumMod val="75000"/>
                  </a:schemeClr>
                </a:solidFill>
                <a:latin typeface="Eras Bold ITC" pitchFamily="34" charset="0"/>
              </a:rPr>
              <a:t>induced by fast muons</a:t>
            </a:r>
          </a:p>
          <a:p>
            <a:pPr algn="ctr">
              <a:lnSpc>
                <a:spcPts val="3840"/>
              </a:lnSpc>
            </a:pPr>
            <a:endParaRPr kumimoji="1" lang="en-US" altLang="ja-JP" sz="3200" dirty="0" smtClean="0">
              <a:solidFill>
                <a:schemeClr val="accent6">
                  <a:lumMod val="75000"/>
                </a:schemeClr>
              </a:solidFill>
              <a:latin typeface="Eras Bold ITC" pitchFamily="34" charset="0"/>
            </a:endParaRPr>
          </a:p>
          <a:p>
            <a:pPr algn="ctr">
              <a:lnSpc>
                <a:spcPts val="3840"/>
              </a:lnSpc>
            </a:pP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  <a:latin typeface="Eras Bold ITC" pitchFamily="34" charset="0"/>
              </a:rPr>
              <a:t>(2) Study of colloid formation in water contacted with metallic material.</a:t>
            </a:r>
            <a:endParaRPr kumimoji="1" lang="en-US" altLang="ja-JP" sz="3200" dirty="0" smtClean="0">
              <a:solidFill>
                <a:schemeClr val="accent6">
                  <a:lumMod val="75000"/>
                </a:schemeClr>
              </a:solidFill>
              <a:latin typeface="Eras Bold ITC" pitchFamily="34" charset="0"/>
            </a:endParaRPr>
          </a:p>
          <a:p>
            <a:pPr algn="ctr">
              <a:lnSpc>
                <a:spcPts val="3840"/>
              </a:lnSpc>
            </a:pPr>
            <a:endParaRPr kumimoji="1" lang="en-US" altLang="ja-JP" sz="3200" dirty="0">
              <a:solidFill>
                <a:srgbClr val="FFFF00"/>
              </a:solidFill>
              <a:latin typeface="Eras Bold ITC" pitchFamily="34" charset="0"/>
            </a:endParaRPr>
          </a:p>
          <a:p>
            <a:pPr algn="ctr">
              <a:lnSpc>
                <a:spcPts val="3840"/>
              </a:lnSpc>
            </a:pPr>
            <a:r>
              <a:rPr lang="en-US" altLang="ja-JP" sz="3200" dirty="0" smtClean="0">
                <a:solidFill>
                  <a:srgbClr val="FFFF00"/>
                </a:solidFill>
                <a:latin typeface="Eras Bold ITC" pitchFamily="34" charset="0"/>
              </a:rPr>
              <a:t>(3) Study of aerosol formation in air </a:t>
            </a:r>
          </a:p>
          <a:p>
            <a:pPr algn="ctr">
              <a:lnSpc>
                <a:spcPts val="3840"/>
              </a:lnSpc>
            </a:pPr>
            <a:r>
              <a:rPr lang="en-US" altLang="ja-JP" sz="3200" dirty="0" smtClean="0">
                <a:solidFill>
                  <a:srgbClr val="FFFF00"/>
                </a:solidFill>
                <a:latin typeface="Eras Bold ITC" pitchFamily="34" charset="0"/>
              </a:rPr>
              <a:t>in high energy accelerator room</a:t>
            </a:r>
            <a:endParaRPr kumimoji="1" lang="ja-JP" altLang="en-US" sz="3200" dirty="0">
              <a:solidFill>
                <a:srgbClr val="FFFF00"/>
              </a:solidFill>
              <a:latin typeface="Eras Bold ITC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783130" y="6346238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2/16/2012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75656" y="285293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  <a:latin typeface="Eras Bold ITC" pitchFamily="34" charset="0"/>
              </a:rPr>
              <a:t>Hiroshi MATSUMURA (KEK)</a:t>
            </a:r>
            <a:endParaRPr lang="ja-JP" altLang="ja-JP" sz="2400" dirty="0">
              <a:solidFill>
                <a:schemeClr val="accent6">
                  <a:lumMod val="75000"/>
                </a:schemeClr>
              </a:solidFill>
              <a:latin typeface="Eras Bold ITC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75656" y="429309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  <a:latin typeface="Eras Bold ITC" pitchFamily="34" charset="0"/>
              </a:rPr>
              <a:t>Hiroshi MATSUMURA (KEK)</a:t>
            </a:r>
            <a:endParaRPr lang="ja-JP" altLang="ja-JP" sz="2400" dirty="0">
              <a:solidFill>
                <a:schemeClr val="accent6">
                  <a:lumMod val="75000"/>
                </a:schemeClr>
              </a:solidFill>
              <a:latin typeface="Eras Bold ITC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75656" y="5775647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>
                <a:solidFill>
                  <a:srgbClr val="FFC000"/>
                </a:solidFill>
                <a:latin typeface="Eras Bold ITC" pitchFamily="34" charset="0"/>
              </a:rPr>
              <a:t>Shun SEKIMOTO (KUR)</a:t>
            </a:r>
            <a:endParaRPr lang="ja-JP" altLang="ja-JP" sz="2400" dirty="0">
              <a:solidFill>
                <a:srgbClr val="FFC000"/>
              </a:solidFill>
              <a:latin typeface="Eras Bold ITC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55776" y="908720"/>
            <a:ext cx="4102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FF00"/>
                </a:solidFill>
                <a:latin typeface="Eras Bold ITC" pitchFamily="34" charset="0"/>
              </a:rPr>
              <a:t>FUTURE PLANES</a:t>
            </a:r>
            <a:endParaRPr kumimoji="1" lang="ja-JP" altLang="en-US" sz="3600" dirty="0">
              <a:solidFill>
                <a:srgbClr val="FFFF00"/>
              </a:solidFill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40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8027" y="116632"/>
            <a:ext cx="4289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u="sng" dirty="0" smtClean="0">
                <a:solidFill>
                  <a:srgbClr val="FFC000"/>
                </a:solidFill>
                <a:latin typeface="Eras Bold ITC" pitchFamily="34" charset="0"/>
              </a:rPr>
              <a:t>The JASMIN Collaboration</a:t>
            </a:r>
            <a:endParaRPr kumimoji="1" lang="ja-JP" altLang="en-US" sz="2400" i="1" u="sng" dirty="0">
              <a:solidFill>
                <a:srgbClr val="FFC000"/>
              </a:solidFill>
              <a:latin typeface="Eras Bold ITC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" y="1847914"/>
            <a:ext cx="9143999" cy="3990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kumimoji="1" lang="en-US" altLang="ja-JP" sz="3200" dirty="0" smtClean="0">
                <a:solidFill>
                  <a:srgbClr val="FFFF00"/>
                </a:solidFill>
                <a:latin typeface="Eras Bold ITC" pitchFamily="34" charset="0"/>
              </a:rPr>
              <a:t>(1) Study of nuclear reactions </a:t>
            </a:r>
          </a:p>
          <a:p>
            <a:pPr algn="ctr">
              <a:lnSpc>
                <a:spcPts val="3840"/>
              </a:lnSpc>
            </a:pPr>
            <a:r>
              <a:rPr kumimoji="1" lang="en-US" altLang="ja-JP" sz="3200" dirty="0" smtClean="0">
                <a:solidFill>
                  <a:srgbClr val="FFFF00"/>
                </a:solidFill>
                <a:latin typeface="Eras Bold ITC" pitchFamily="34" charset="0"/>
              </a:rPr>
              <a:t>induced by fast muons</a:t>
            </a:r>
          </a:p>
          <a:p>
            <a:pPr algn="ctr">
              <a:lnSpc>
                <a:spcPts val="3840"/>
              </a:lnSpc>
            </a:pPr>
            <a:endParaRPr kumimoji="1" lang="en-US" altLang="ja-JP" sz="3200" dirty="0" smtClean="0">
              <a:solidFill>
                <a:srgbClr val="FFFF00"/>
              </a:solidFill>
              <a:latin typeface="Eras Bold ITC" pitchFamily="34" charset="0"/>
            </a:endParaRPr>
          </a:p>
          <a:p>
            <a:pPr algn="ctr">
              <a:lnSpc>
                <a:spcPts val="3840"/>
              </a:lnSpc>
            </a:pP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  <a:latin typeface="Eras Bold ITC" pitchFamily="34" charset="0"/>
              </a:rPr>
              <a:t>(2) Study of colloid formation in water contacted with metallic material.</a:t>
            </a:r>
            <a:endParaRPr kumimoji="1" lang="en-US" altLang="ja-JP" sz="3200" dirty="0" smtClean="0">
              <a:solidFill>
                <a:schemeClr val="accent6">
                  <a:lumMod val="75000"/>
                </a:schemeClr>
              </a:solidFill>
              <a:latin typeface="Eras Bold ITC" pitchFamily="34" charset="0"/>
            </a:endParaRPr>
          </a:p>
          <a:p>
            <a:pPr algn="ctr">
              <a:lnSpc>
                <a:spcPts val="3840"/>
              </a:lnSpc>
            </a:pPr>
            <a:endParaRPr kumimoji="1" lang="en-US" altLang="ja-JP" sz="3200" dirty="0">
              <a:solidFill>
                <a:srgbClr val="FFFF00"/>
              </a:solidFill>
              <a:latin typeface="Eras Bold ITC" pitchFamily="34" charset="0"/>
            </a:endParaRPr>
          </a:p>
          <a:p>
            <a:pPr algn="ctr">
              <a:lnSpc>
                <a:spcPts val="3840"/>
              </a:lnSpc>
            </a:pP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  <a:latin typeface="Eras Bold ITC" pitchFamily="34" charset="0"/>
              </a:rPr>
              <a:t>(3) Study of aerosol formation in air </a:t>
            </a:r>
          </a:p>
          <a:p>
            <a:pPr algn="ctr">
              <a:lnSpc>
                <a:spcPts val="3840"/>
              </a:lnSpc>
            </a:pP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  <a:latin typeface="Eras Bold ITC" pitchFamily="34" charset="0"/>
              </a:rPr>
              <a:t>in high energy accelerator room</a:t>
            </a:r>
            <a:endParaRPr kumimoji="1" lang="ja-JP" altLang="en-US" sz="3200" dirty="0">
              <a:solidFill>
                <a:schemeClr val="accent6">
                  <a:lumMod val="75000"/>
                </a:schemeClr>
              </a:solidFill>
              <a:latin typeface="Eras Bold ITC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783130" y="6346238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2/16/2012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75656" y="285293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>
                <a:solidFill>
                  <a:srgbClr val="FFC000"/>
                </a:solidFill>
                <a:latin typeface="Eras Bold ITC" pitchFamily="34" charset="0"/>
              </a:rPr>
              <a:t>Hiroshi MATSUMURA (KEK)</a:t>
            </a:r>
            <a:endParaRPr lang="ja-JP" altLang="ja-JP" sz="2400" dirty="0">
              <a:solidFill>
                <a:srgbClr val="FFC000"/>
              </a:solidFill>
              <a:latin typeface="Eras Bold ITC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75656" y="429309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  <a:latin typeface="Eras Bold ITC" pitchFamily="34" charset="0"/>
              </a:rPr>
              <a:t>Hiroshi MATSUMURA (KEK)</a:t>
            </a:r>
            <a:endParaRPr lang="ja-JP" altLang="ja-JP" sz="2400" dirty="0">
              <a:solidFill>
                <a:schemeClr val="accent6">
                  <a:lumMod val="75000"/>
                </a:schemeClr>
              </a:solidFill>
              <a:latin typeface="Eras Bold ITC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75656" y="5775647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  <a:latin typeface="Eras Bold ITC" pitchFamily="34" charset="0"/>
              </a:rPr>
              <a:t>Shun SEKIMOTO (KUR)</a:t>
            </a:r>
            <a:endParaRPr lang="ja-JP" altLang="ja-JP" sz="2400" dirty="0">
              <a:solidFill>
                <a:schemeClr val="accent6">
                  <a:lumMod val="75000"/>
                </a:schemeClr>
              </a:solidFill>
              <a:latin typeface="Eras Bold ITC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55776" y="908720"/>
            <a:ext cx="4102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FF00"/>
                </a:solidFill>
                <a:latin typeface="Eras Bold ITC" pitchFamily="34" charset="0"/>
              </a:rPr>
              <a:t>FUTURE PLANES</a:t>
            </a:r>
            <a:endParaRPr kumimoji="1" lang="ja-JP" altLang="en-US" sz="3600" dirty="0">
              <a:solidFill>
                <a:srgbClr val="FFFF00"/>
              </a:solidFill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44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9592" y="1754813"/>
            <a:ext cx="7396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FF00"/>
                </a:solidFill>
                <a:latin typeface="Eras Bold ITC" pitchFamily="34" charset="0"/>
              </a:rPr>
              <a:t>More details of muon reactions</a:t>
            </a:r>
            <a:endParaRPr kumimoji="1" lang="ja-JP" altLang="en-US" sz="3600" dirty="0">
              <a:solidFill>
                <a:srgbClr val="FFFF00"/>
              </a:solidFill>
              <a:latin typeface="Eras Bold ITC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2" y="3916794"/>
            <a:ext cx="6849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FF00"/>
                </a:solidFill>
                <a:latin typeface="Eras Bold ITC" pitchFamily="34" charset="0"/>
              </a:rPr>
              <a:t>Application for geosciences</a:t>
            </a:r>
            <a:endParaRPr kumimoji="1" lang="ja-JP" altLang="en-US" sz="3600" dirty="0">
              <a:solidFill>
                <a:srgbClr val="FFFF00"/>
              </a:solidFill>
              <a:latin typeface="Eras Bold ITC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15616" y="2546901"/>
            <a:ext cx="6264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srgbClr val="FFC000"/>
                </a:solidFill>
                <a:latin typeface="Eras Bold ITC" pitchFamily="34" charset="0"/>
              </a:rPr>
              <a:t>We can used higher flux muons </a:t>
            </a:r>
            <a:r>
              <a:rPr lang="en-US" altLang="ja-JP" sz="2800" dirty="0" smtClean="0">
                <a:solidFill>
                  <a:srgbClr val="FFC000"/>
                </a:solidFill>
                <a:latin typeface="Eras Bold ITC" pitchFamily="34" charset="0"/>
              </a:rPr>
              <a:t>at Absorber Hall</a:t>
            </a:r>
            <a:endParaRPr kumimoji="1" lang="ja-JP" altLang="en-US" sz="2800" dirty="0">
              <a:solidFill>
                <a:srgbClr val="FFC000"/>
              </a:solidFill>
              <a:latin typeface="Eras Bold ITC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5616" y="4707141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FFC000"/>
                </a:solidFill>
                <a:latin typeface="Eras Bold ITC" pitchFamily="34" charset="0"/>
              </a:rPr>
              <a:t>We need depth profile of muon-induced production of cosmic nuclides in rock</a:t>
            </a:r>
            <a:endParaRPr kumimoji="1" lang="ja-JP" altLang="en-US" sz="2800" dirty="0">
              <a:solidFill>
                <a:srgbClr val="FFC000"/>
              </a:solidFill>
              <a:latin typeface="Eras Bold ITC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97980" y="766445"/>
            <a:ext cx="45480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FF00"/>
                </a:solidFill>
                <a:latin typeface="Eras Bold ITC" pitchFamily="34" charset="0"/>
              </a:rPr>
              <a:t>FURTHER STUDIES</a:t>
            </a:r>
            <a:endParaRPr kumimoji="1" lang="ja-JP" altLang="en-US" sz="3600" dirty="0">
              <a:solidFill>
                <a:srgbClr val="FFFF00"/>
              </a:solidFill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44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624"/>
            <a:ext cx="7452320" cy="792088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More details of muon nuclear reactions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9512" y="5328592"/>
            <a:ext cx="63353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C00000"/>
                </a:solidFill>
                <a:latin typeface="Eras Bold ITC" pitchFamily="34" charset="0"/>
              </a:rPr>
              <a:t>Forward velocity</a:t>
            </a:r>
            <a:r>
              <a:rPr lang="en-US" altLang="ja-JP" sz="2400" dirty="0" smtClean="0">
                <a:solidFill>
                  <a:srgbClr val="C00000"/>
                </a:solidFill>
                <a:latin typeface="Eras Bold ITC" pitchFamily="34" charset="0"/>
              </a:rPr>
              <a:t> </a:t>
            </a:r>
            <a:r>
              <a:rPr kumimoji="1" lang="en-US" altLang="ja-JP" sz="2400" dirty="0" smtClean="0">
                <a:solidFill>
                  <a:srgbClr val="C00000"/>
                </a:solidFill>
                <a:latin typeface="Eras Bold ITC" pitchFamily="34" charset="0"/>
              </a:rPr>
              <a:t>in the cascade step, </a:t>
            </a:r>
            <a:r>
              <a:rPr kumimoji="1" lang="en-US" altLang="ja-JP" sz="2400" i="1" dirty="0" smtClean="0">
                <a:solidFill>
                  <a:srgbClr val="C00000"/>
                </a:solidFill>
                <a:latin typeface="Eras Bold ITC" pitchFamily="34" charset="0"/>
              </a:rPr>
              <a:t>v</a:t>
            </a:r>
          </a:p>
          <a:p>
            <a:r>
              <a:rPr lang="en-US" altLang="ja-JP" sz="2400" dirty="0" err="1">
                <a:solidFill>
                  <a:srgbClr val="C00000"/>
                </a:solidFill>
                <a:latin typeface="Eras Bold ITC" pitchFamily="34" charset="0"/>
              </a:rPr>
              <a:t>Radstam's</a:t>
            </a:r>
            <a:r>
              <a:rPr lang="en-US" altLang="ja-JP" sz="2400" dirty="0">
                <a:solidFill>
                  <a:srgbClr val="C00000"/>
                </a:solidFill>
                <a:latin typeface="Eras Bold ITC" pitchFamily="34" charset="0"/>
              </a:rPr>
              <a:t> parameter, </a:t>
            </a:r>
            <a:r>
              <a:rPr lang="en-US" altLang="ja-JP" sz="2400" i="1" dirty="0" smtClean="0">
                <a:solidFill>
                  <a:srgbClr val="C00000"/>
                </a:solidFill>
                <a:latin typeface="Eras Bold ITC" pitchFamily="34" charset="0"/>
              </a:rPr>
              <a:t>P</a:t>
            </a:r>
            <a:endParaRPr lang="en-US" altLang="ja-JP" sz="2400" i="1" dirty="0">
              <a:solidFill>
                <a:srgbClr val="C00000"/>
              </a:solidFill>
              <a:latin typeface="Eras Bold ITC" pitchFamily="34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323528" y="1154499"/>
            <a:ext cx="1836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ja-JP" sz="2400" dirty="0">
                <a:latin typeface="Arial Black" pitchFamily="34" charset="0"/>
              </a:rPr>
              <a:t>spallation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171836" y="4267163"/>
            <a:ext cx="1905000" cy="1143000"/>
            <a:chOff x="5476410" y="4899574"/>
            <a:chExt cx="1905000" cy="1143000"/>
          </a:xfrm>
        </p:grpSpPr>
        <p:sp>
          <p:nvSpPr>
            <p:cNvPr id="7" name="Oval 11"/>
            <p:cNvSpPr>
              <a:spLocks noChangeArrowheads="1"/>
            </p:cNvSpPr>
            <p:nvPr/>
          </p:nvSpPr>
          <p:spPr bwMode="auto">
            <a:xfrm>
              <a:off x="6162210" y="5204374"/>
              <a:ext cx="609600" cy="609600"/>
            </a:xfrm>
            <a:prstGeom prst="ellipse">
              <a:avLst/>
            </a:prstGeom>
            <a:gradFill rotWithShape="0">
              <a:gsLst>
                <a:gs pos="0">
                  <a:schemeClr val="tx2">
                    <a:gamma/>
                    <a:shade val="46275"/>
                    <a:invGamma/>
                  </a:schemeClr>
                </a:gs>
                <a:gs pos="100000">
                  <a:schemeClr val="tx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auto">
            <a:xfrm>
              <a:off x="6314610" y="5051974"/>
              <a:ext cx="152400" cy="1524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" name="Oval 13"/>
            <p:cNvSpPr>
              <a:spLocks noChangeArrowheads="1"/>
            </p:cNvSpPr>
            <p:nvPr/>
          </p:nvSpPr>
          <p:spPr bwMode="auto">
            <a:xfrm>
              <a:off x="6695610" y="4975774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" name="Oval 14"/>
            <p:cNvSpPr>
              <a:spLocks noChangeArrowheads="1"/>
            </p:cNvSpPr>
            <p:nvPr/>
          </p:nvSpPr>
          <p:spPr bwMode="auto">
            <a:xfrm>
              <a:off x="7000410" y="4975774"/>
              <a:ext cx="152400" cy="1524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auto">
            <a:xfrm>
              <a:off x="7229010" y="5356774"/>
              <a:ext cx="152400" cy="1524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auto">
            <a:xfrm>
              <a:off x="6771810" y="5509174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auto">
            <a:xfrm>
              <a:off x="6848010" y="5890174"/>
              <a:ext cx="152400" cy="1524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" name="Oval 18"/>
            <p:cNvSpPr>
              <a:spLocks noChangeArrowheads="1"/>
            </p:cNvSpPr>
            <p:nvPr/>
          </p:nvSpPr>
          <p:spPr bwMode="auto">
            <a:xfrm>
              <a:off x="6009810" y="5966374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" name="Oval 19"/>
            <p:cNvSpPr>
              <a:spLocks noChangeArrowheads="1"/>
            </p:cNvSpPr>
            <p:nvPr/>
          </p:nvSpPr>
          <p:spPr bwMode="auto">
            <a:xfrm>
              <a:off x="6009810" y="5585374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" name="Oval 20"/>
            <p:cNvSpPr>
              <a:spLocks noChangeArrowheads="1"/>
            </p:cNvSpPr>
            <p:nvPr/>
          </p:nvSpPr>
          <p:spPr bwMode="auto">
            <a:xfrm>
              <a:off x="5476410" y="5356774"/>
              <a:ext cx="152400" cy="1524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" name="Oval 21"/>
            <p:cNvSpPr>
              <a:spLocks noChangeArrowheads="1"/>
            </p:cNvSpPr>
            <p:nvPr/>
          </p:nvSpPr>
          <p:spPr bwMode="auto">
            <a:xfrm>
              <a:off x="6162210" y="5585374"/>
              <a:ext cx="304800" cy="3048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" name="Oval 22"/>
            <p:cNvSpPr>
              <a:spLocks noChangeArrowheads="1"/>
            </p:cNvSpPr>
            <p:nvPr/>
          </p:nvSpPr>
          <p:spPr bwMode="auto">
            <a:xfrm>
              <a:off x="5781210" y="4899574"/>
              <a:ext cx="152400" cy="1524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323528" y="2520280"/>
            <a:ext cx="1143000" cy="914400"/>
            <a:chOff x="5652120" y="3140968"/>
            <a:chExt cx="1143000" cy="914400"/>
          </a:xfrm>
        </p:grpSpPr>
        <p:sp>
          <p:nvSpPr>
            <p:cNvPr id="20" name="Oval 24"/>
            <p:cNvSpPr>
              <a:spLocks noChangeArrowheads="1"/>
            </p:cNvSpPr>
            <p:nvPr/>
          </p:nvSpPr>
          <p:spPr bwMode="auto">
            <a:xfrm>
              <a:off x="6185520" y="3445768"/>
              <a:ext cx="609600" cy="609600"/>
            </a:xfrm>
            <a:prstGeom prst="ellipse">
              <a:avLst/>
            </a:prstGeom>
            <a:gradFill rotWithShape="0">
              <a:gsLst>
                <a:gs pos="0">
                  <a:schemeClr val="tx2">
                    <a:gamma/>
                    <a:shade val="46275"/>
                    <a:invGamma/>
                  </a:schemeClr>
                </a:gs>
                <a:gs pos="100000">
                  <a:schemeClr val="tx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" name="Rectangle 25"/>
            <p:cNvSpPr>
              <a:spLocks noChangeArrowheads="1"/>
            </p:cNvSpPr>
            <p:nvPr/>
          </p:nvSpPr>
          <p:spPr bwMode="auto">
            <a:xfrm rot="2449286">
              <a:off x="5921995" y="3231456"/>
              <a:ext cx="228600" cy="9842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" name="Rectangle 26"/>
            <p:cNvSpPr>
              <a:spLocks noChangeArrowheads="1"/>
            </p:cNvSpPr>
            <p:nvPr/>
          </p:nvSpPr>
          <p:spPr bwMode="auto">
            <a:xfrm rot="20330654">
              <a:off x="5890245" y="3753743"/>
              <a:ext cx="228600" cy="21748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" name="Rectangle 27"/>
            <p:cNvSpPr>
              <a:spLocks noChangeArrowheads="1"/>
            </p:cNvSpPr>
            <p:nvPr/>
          </p:nvSpPr>
          <p:spPr bwMode="auto">
            <a:xfrm rot="3059724">
              <a:off x="6279183" y="3293368"/>
              <a:ext cx="201613" cy="10636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4" name="Rectangle 28"/>
            <p:cNvSpPr>
              <a:spLocks noChangeArrowheads="1"/>
            </p:cNvSpPr>
            <p:nvPr/>
          </p:nvSpPr>
          <p:spPr bwMode="auto">
            <a:xfrm rot="1190442">
              <a:off x="5733083" y="3374331"/>
              <a:ext cx="371475" cy="13017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" name="Oval 29"/>
            <p:cNvSpPr>
              <a:spLocks noChangeArrowheads="1"/>
            </p:cNvSpPr>
            <p:nvPr/>
          </p:nvSpPr>
          <p:spPr bwMode="auto">
            <a:xfrm>
              <a:off x="5652120" y="3293368"/>
              <a:ext cx="152400" cy="1524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" name="Oval 30"/>
            <p:cNvSpPr>
              <a:spLocks noChangeArrowheads="1"/>
            </p:cNvSpPr>
            <p:nvPr/>
          </p:nvSpPr>
          <p:spPr bwMode="auto">
            <a:xfrm>
              <a:off x="5788645" y="3788668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" name="Oval 31"/>
            <p:cNvSpPr>
              <a:spLocks noChangeArrowheads="1"/>
            </p:cNvSpPr>
            <p:nvPr/>
          </p:nvSpPr>
          <p:spPr bwMode="auto">
            <a:xfrm>
              <a:off x="5880720" y="3140968"/>
              <a:ext cx="127000" cy="123825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" name="Oval 32"/>
            <p:cNvSpPr>
              <a:spLocks noChangeArrowheads="1"/>
            </p:cNvSpPr>
            <p:nvPr/>
          </p:nvSpPr>
          <p:spPr bwMode="auto">
            <a:xfrm>
              <a:off x="6261720" y="3217168"/>
              <a:ext cx="120650" cy="1270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894234" y="1728192"/>
            <a:ext cx="1733550" cy="609600"/>
            <a:chOff x="6128818" y="2225824"/>
            <a:chExt cx="1733550" cy="609600"/>
          </a:xfrm>
        </p:grpSpPr>
        <p:sp>
          <p:nvSpPr>
            <p:cNvPr id="34" name="Oval 62"/>
            <p:cNvSpPr>
              <a:spLocks noChangeArrowheads="1"/>
            </p:cNvSpPr>
            <p:nvPr/>
          </p:nvSpPr>
          <p:spPr bwMode="auto">
            <a:xfrm>
              <a:off x="6128818" y="2225824"/>
              <a:ext cx="609600" cy="609600"/>
            </a:xfrm>
            <a:prstGeom prst="ellipse">
              <a:avLst/>
            </a:prstGeom>
            <a:gradFill rotWithShape="0">
              <a:gsLst>
                <a:gs pos="0">
                  <a:schemeClr val="tx2">
                    <a:gamma/>
                    <a:shade val="46275"/>
                    <a:invGamma/>
                  </a:schemeClr>
                </a:gs>
                <a:gs pos="100000">
                  <a:schemeClr val="tx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5" name="Rectangle 63"/>
            <p:cNvSpPr>
              <a:spLocks noChangeArrowheads="1"/>
            </p:cNvSpPr>
            <p:nvPr/>
          </p:nvSpPr>
          <p:spPr bwMode="auto">
            <a:xfrm>
              <a:off x="6814618" y="2473474"/>
              <a:ext cx="1047750" cy="13335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6" name="Oval 64"/>
            <p:cNvSpPr>
              <a:spLocks noChangeArrowheads="1"/>
            </p:cNvSpPr>
            <p:nvPr/>
          </p:nvSpPr>
          <p:spPr bwMode="auto">
            <a:xfrm>
              <a:off x="6738418" y="2454424"/>
              <a:ext cx="152400" cy="1524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7" name="Oval 70"/>
          <p:cNvSpPr>
            <a:spLocks noChangeArrowheads="1"/>
          </p:cNvSpPr>
          <p:nvPr/>
        </p:nvSpPr>
        <p:spPr bwMode="auto">
          <a:xfrm>
            <a:off x="876426" y="3666944"/>
            <a:ext cx="609600" cy="609600"/>
          </a:xfrm>
          <a:prstGeom prst="ellipse">
            <a:avLst/>
          </a:prstGeom>
          <a:gradFill rotWithShape="0">
            <a:gsLst>
              <a:gs pos="0">
                <a:srgbClr val="FF99CC">
                  <a:gamma/>
                  <a:shade val="46275"/>
                  <a:invGamma/>
                </a:srgbClr>
              </a:gs>
              <a:gs pos="100000">
                <a:srgbClr val="FF99CC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769807" y="2137992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Bombardment</a:t>
            </a:r>
            <a:endParaRPr kumimoji="1" lang="ja-JP" altLang="en-US" sz="20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342034" y="2744507"/>
            <a:ext cx="1197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Cascade</a:t>
            </a:r>
            <a:endParaRPr kumimoji="1" lang="ja-JP" altLang="en-US" sz="20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051720" y="4840831"/>
            <a:ext cx="1553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Evaporation</a:t>
            </a:r>
            <a:endParaRPr kumimoji="1" lang="ja-JP" altLang="en-US" sz="20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121069" y="3796642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Equilibrium</a:t>
            </a:r>
            <a:endParaRPr kumimoji="1" lang="ja-JP" altLang="en-US" sz="20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486026" y="6063679"/>
            <a:ext cx="7503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Eras Bold ITC" pitchFamily="34" charset="0"/>
              </a:rPr>
              <a:t>depend on energy and kind of incident particle</a:t>
            </a:r>
            <a:endParaRPr kumimoji="1" lang="ja-JP" altLang="en-US" sz="2400" dirty="0">
              <a:latin typeface="Eras Bold ITC" pitchFamily="34" charset="0"/>
            </a:endParaRPr>
          </a:p>
        </p:txBody>
      </p:sp>
      <p:pic>
        <p:nvPicPr>
          <p:cNvPr id="4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942"/>
          <a:stretch/>
        </p:blipFill>
        <p:spPr bwMode="auto">
          <a:xfrm>
            <a:off x="3707904" y="2818731"/>
            <a:ext cx="3841313" cy="2175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テキスト ボックス 43"/>
          <p:cNvSpPr txBox="1"/>
          <p:nvPr/>
        </p:nvSpPr>
        <p:spPr>
          <a:xfrm>
            <a:off x="4333867" y="4896544"/>
            <a:ext cx="4370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Thick target-thick catcher foil method</a:t>
            </a:r>
            <a:endParaRPr kumimoji="1" lang="ja-JP" altLang="en-US" sz="2000" dirty="0"/>
          </a:p>
        </p:txBody>
      </p:sp>
      <p:cxnSp>
        <p:nvCxnSpPr>
          <p:cNvPr id="46" name="直線矢印コネクタ 45"/>
          <p:cNvCxnSpPr/>
          <p:nvPr/>
        </p:nvCxnSpPr>
        <p:spPr>
          <a:xfrm flipH="1">
            <a:off x="1156171" y="3143156"/>
            <a:ext cx="44148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1278889" y="3167980"/>
            <a:ext cx="21723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Forward velocity 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 smtClean="0">
                <a:solidFill>
                  <a:srgbClr val="FF0000"/>
                </a:solidFill>
              </a:rPr>
              <a:t>in </a:t>
            </a:r>
            <a:r>
              <a:rPr lang="en-US" altLang="ja-JP" dirty="0">
                <a:solidFill>
                  <a:srgbClr val="FF0000"/>
                </a:solidFill>
              </a:rPr>
              <a:t>the cascade step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368353" y="2664296"/>
            <a:ext cx="426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i="1" dirty="0" smtClean="0">
                <a:solidFill>
                  <a:srgbClr val="FF0000"/>
                </a:solidFill>
                <a:latin typeface="Eras Bold ITC" pitchFamily="34" charset="0"/>
              </a:rPr>
              <a:t>v</a:t>
            </a:r>
            <a:endParaRPr kumimoji="1" lang="ja-JP" altLang="en-US" sz="3200" i="1" dirty="0">
              <a:solidFill>
                <a:srgbClr val="FF0000"/>
              </a:solidFill>
              <a:latin typeface="Eras Bold ITC" pitchFamily="34" charset="0"/>
            </a:endParaRPr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383"/>
          <a:stretch/>
        </p:blipFill>
        <p:spPr bwMode="auto">
          <a:xfrm>
            <a:off x="3563888" y="1076549"/>
            <a:ext cx="2491472" cy="17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0" name="直線コネクタ 49"/>
          <p:cNvCxnSpPr/>
          <p:nvPr/>
        </p:nvCxnSpPr>
        <p:spPr>
          <a:xfrm>
            <a:off x="4500501" y="1872208"/>
            <a:ext cx="1528" cy="224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6084168" y="1512168"/>
            <a:ext cx="30404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Behind Hadron Absorber </a:t>
            </a:r>
          </a:p>
          <a:p>
            <a:r>
              <a:rPr lang="en-US" altLang="ja-JP" sz="2000" dirty="0" smtClean="0"/>
              <a:t>in</a:t>
            </a:r>
            <a:r>
              <a:rPr kumimoji="1" lang="en-US" altLang="ja-JP" sz="2000" dirty="0" smtClean="0"/>
              <a:t> absorber hall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67725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624"/>
            <a:ext cx="7236296" cy="792088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More details of muon nuclear reactions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836712"/>
            <a:ext cx="4955860" cy="3359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2" b="4093"/>
          <a:stretch/>
        </p:blipFill>
        <p:spPr bwMode="auto">
          <a:xfrm>
            <a:off x="4355976" y="836712"/>
            <a:ext cx="4860032" cy="326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3007674" y="2331601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8000"/>
                </a:solidFill>
              </a:rPr>
              <a:t>fast </a:t>
            </a:r>
            <a:r>
              <a:rPr kumimoji="1" lang="en-US" altLang="ja-JP" dirty="0" err="1" smtClean="0">
                <a:solidFill>
                  <a:srgbClr val="008000"/>
                </a:solidFill>
              </a:rPr>
              <a:t>muon</a:t>
            </a:r>
            <a:endParaRPr kumimoji="1" lang="ja-JP" altLang="en-US" dirty="0">
              <a:solidFill>
                <a:srgbClr val="008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55368" y="1585879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hadron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29446" y="2778862"/>
            <a:ext cx="1928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photon</a:t>
            </a:r>
          </a:p>
          <a:p>
            <a:r>
              <a:rPr lang="en-US" altLang="ja-JP" dirty="0" smtClean="0">
                <a:solidFill>
                  <a:srgbClr val="0000FF"/>
                </a:solidFill>
              </a:rPr>
              <a:t>(bremsstrahlung)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1187624" y="2386309"/>
            <a:ext cx="0" cy="447261"/>
          </a:xfrm>
          <a:prstGeom prst="straightConnector1">
            <a:avLst/>
          </a:prstGeom>
          <a:ln w="28575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683568" y="2049490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FF"/>
                </a:solidFill>
              </a:rPr>
              <a:t>at absorber</a:t>
            </a:r>
            <a:endParaRPr kumimoji="1" lang="ja-JP" altLang="en-US" dirty="0">
              <a:solidFill>
                <a:srgbClr val="FF00FF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9604" y="4006805"/>
            <a:ext cx="399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/>
              <a:t>FIG.</a:t>
            </a:r>
            <a:r>
              <a:rPr kumimoji="1" lang="en-US" altLang="ja-JP" dirty="0" smtClean="0"/>
              <a:t> </a:t>
            </a:r>
            <a:r>
              <a:rPr lang="en-US" altLang="ja-JP" dirty="0"/>
              <a:t>Energy dependences of </a:t>
            </a:r>
            <a:r>
              <a:rPr lang="en-US" altLang="ja-JP" dirty="0" smtClean="0"/>
              <a:t>1/</a:t>
            </a:r>
            <a:r>
              <a:rPr lang="en-US" altLang="ja-JP" i="1" dirty="0" smtClean="0"/>
              <a:t>P</a:t>
            </a:r>
            <a:r>
              <a:rPr lang="en-US" altLang="ja-JP" dirty="0" smtClean="0"/>
              <a:t> </a:t>
            </a:r>
          </a:p>
          <a:p>
            <a:pPr algn="ctr"/>
            <a:r>
              <a:rPr lang="en-US" altLang="ja-JP" dirty="0" smtClean="0"/>
              <a:t>in nuclear </a:t>
            </a:r>
            <a:r>
              <a:rPr lang="en-US" altLang="ja-JP" dirty="0"/>
              <a:t>reactions </a:t>
            </a:r>
            <a:r>
              <a:rPr lang="en-US" altLang="ja-JP" dirty="0" smtClean="0"/>
              <a:t>on Cu.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10" name="下矢印 9"/>
          <p:cNvSpPr/>
          <p:nvPr/>
        </p:nvSpPr>
        <p:spPr>
          <a:xfrm>
            <a:off x="2035220" y="4653136"/>
            <a:ext cx="59256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下矢印 15"/>
          <p:cNvSpPr/>
          <p:nvPr/>
        </p:nvSpPr>
        <p:spPr>
          <a:xfrm>
            <a:off x="6489710" y="4653136"/>
            <a:ext cx="59256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9604" y="5013176"/>
            <a:ext cx="38138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similar to fast muon (at alcove2)</a:t>
            </a:r>
          </a:p>
          <a:p>
            <a:r>
              <a:rPr lang="en-US" altLang="ja-JP" sz="2000" dirty="0" smtClean="0"/>
              <a:t>similar to photon</a:t>
            </a:r>
          </a:p>
          <a:p>
            <a:r>
              <a:rPr kumimoji="1" lang="en-US" altLang="ja-JP" sz="2000" dirty="0" smtClean="0"/>
              <a:t>similar to ~300 MeV hadron</a:t>
            </a:r>
            <a:endParaRPr kumimoji="1"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580112" y="5013176"/>
            <a:ext cx="30251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similar to photon</a:t>
            </a:r>
          </a:p>
          <a:p>
            <a:r>
              <a:rPr lang="en-US" altLang="ja-JP" sz="2000" dirty="0" smtClean="0"/>
              <a:t>similar to &gt;3 </a:t>
            </a:r>
            <a:r>
              <a:rPr lang="en-US" altLang="ja-JP" sz="2000" dirty="0" err="1" smtClean="0"/>
              <a:t>GeV</a:t>
            </a:r>
            <a:r>
              <a:rPr lang="en-US" altLang="ja-JP" sz="2000" dirty="0" smtClean="0"/>
              <a:t> hadron</a:t>
            </a:r>
            <a:endParaRPr kumimoji="1" lang="ja-JP" altLang="en-US" sz="2000" dirty="0"/>
          </a:p>
        </p:txBody>
      </p:sp>
      <p:sp>
        <p:nvSpPr>
          <p:cNvPr id="20" name="下矢印 19"/>
          <p:cNvSpPr/>
          <p:nvPr/>
        </p:nvSpPr>
        <p:spPr>
          <a:xfrm rot="19590427">
            <a:off x="3679167" y="5874578"/>
            <a:ext cx="59256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 rot="2048006">
            <a:off x="4825306" y="5856301"/>
            <a:ext cx="59256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79512" y="6309320"/>
            <a:ext cx="8871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latin typeface="Eras Bold ITC" pitchFamily="34" charset="0"/>
              </a:rPr>
              <a:t>Nuclear reactions were induced by fast muons!</a:t>
            </a:r>
            <a:endParaRPr kumimoji="1" lang="ja-JP" altLang="en-US" sz="2800" dirty="0">
              <a:latin typeface="Eras Bold ITC" pitchFamily="34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824536" y="4006805"/>
            <a:ext cx="4283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smtClean="0"/>
              <a:t>FIG.</a:t>
            </a:r>
            <a:r>
              <a:rPr lang="en-US" altLang="ja-JP" dirty="0" smtClean="0"/>
              <a:t> Forward </a:t>
            </a:r>
            <a:r>
              <a:rPr lang="en-US" altLang="ja-JP" dirty="0"/>
              <a:t>velocity, </a:t>
            </a:r>
            <a:r>
              <a:rPr lang="en-US" altLang="ja-JP" dirty="0" smtClean="0"/>
              <a:t>v, </a:t>
            </a:r>
            <a:r>
              <a:rPr lang="en-US" altLang="ja-JP" dirty="0"/>
              <a:t>in the first </a:t>
            </a:r>
            <a:r>
              <a:rPr lang="en-US" altLang="ja-JP" dirty="0" smtClean="0"/>
              <a:t>step as </a:t>
            </a:r>
            <a:r>
              <a:rPr lang="en-US" altLang="ja-JP" dirty="0"/>
              <a:t>a function </a:t>
            </a:r>
            <a:r>
              <a:rPr lang="en-US" altLang="ja-JP" dirty="0" smtClean="0"/>
              <a:t>of mass difference for Cu.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323528" y="5805264"/>
            <a:ext cx="3600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5292080" y="5517232"/>
            <a:ext cx="3600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14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9592" y="1340768"/>
            <a:ext cx="7396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FF00"/>
                </a:solidFill>
                <a:latin typeface="Eras Bold ITC" pitchFamily="34" charset="0"/>
              </a:rPr>
              <a:t>More details of muon reactions</a:t>
            </a:r>
            <a:endParaRPr kumimoji="1" lang="ja-JP" altLang="en-US" sz="3600" dirty="0">
              <a:solidFill>
                <a:srgbClr val="FFFF00"/>
              </a:solidFill>
              <a:latin typeface="Eras Bold ITC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2" y="3502749"/>
            <a:ext cx="6849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FF00"/>
                </a:solidFill>
                <a:latin typeface="Eras Bold ITC" pitchFamily="34" charset="0"/>
              </a:rPr>
              <a:t>Application for geosciences</a:t>
            </a:r>
            <a:endParaRPr kumimoji="1" lang="ja-JP" altLang="en-US" sz="3600" dirty="0">
              <a:solidFill>
                <a:srgbClr val="FFFF00"/>
              </a:solidFill>
              <a:latin typeface="Eras Bold ITC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15616" y="2132856"/>
            <a:ext cx="6264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srgbClr val="FFC000"/>
                </a:solidFill>
                <a:latin typeface="Eras Bold ITC" pitchFamily="34" charset="0"/>
              </a:rPr>
              <a:t>We can used higher flux muons </a:t>
            </a:r>
            <a:r>
              <a:rPr lang="en-US" altLang="ja-JP" sz="2800" dirty="0" smtClean="0">
                <a:solidFill>
                  <a:srgbClr val="FFC000"/>
                </a:solidFill>
                <a:latin typeface="Eras Bold ITC" pitchFamily="34" charset="0"/>
              </a:rPr>
              <a:t>at Absorber Hall</a:t>
            </a:r>
            <a:endParaRPr kumimoji="1" lang="ja-JP" altLang="en-US" sz="2800" dirty="0">
              <a:solidFill>
                <a:srgbClr val="FFC000"/>
              </a:solidFill>
              <a:latin typeface="Eras Bold ITC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5616" y="429309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FFC000"/>
                </a:solidFill>
                <a:latin typeface="Eras Bold ITC" pitchFamily="34" charset="0"/>
              </a:rPr>
              <a:t>We need depth profile of muon-induced production of cosmic nuclides in rock</a:t>
            </a:r>
            <a:endParaRPr kumimoji="1" lang="ja-JP" altLang="en-US" sz="2800" dirty="0">
              <a:solidFill>
                <a:srgbClr val="FFC000"/>
              </a:solidFill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81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624"/>
            <a:ext cx="7164288" cy="792088"/>
          </a:xfrm>
        </p:spPr>
        <p:txBody>
          <a:bodyPr>
            <a:normAutofit/>
          </a:bodyPr>
          <a:lstStyle/>
          <a:p>
            <a:r>
              <a:rPr lang="en-US" altLang="ja-JP" sz="3200" dirty="0"/>
              <a:t>Application for geosciences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83768" y="6499841"/>
            <a:ext cx="4168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/>
              <a:t>FIG.</a:t>
            </a:r>
            <a:r>
              <a:rPr lang="en-US" altLang="ja-JP" sz="1600" dirty="0"/>
              <a:t> </a:t>
            </a:r>
            <a:r>
              <a:rPr lang="en-US" altLang="ja-JP" sz="1600" dirty="0" smtClean="0"/>
              <a:t>Attenuation </a:t>
            </a:r>
            <a:r>
              <a:rPr lang="en-US" altLang="ja-JP" sz="1600" dirty="0"/>
              <a:t>profile of the yields in rock.</a:t>
            </a:r>
            <a:endParaRPr kumimoji="1" lang="ja-JP" altLang="en-US" sz="1600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350" y="631676"/>
            <a:ext cx="6591300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2195736" y="1218238"/>
            <a:ext cx="720080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11244" y="1866310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alcove-2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83968" y="2145050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alcove-3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72200" y="2649106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alcove-4</a:t>
            </a:r>
            <a:endParaRPr kumimoji="1" lang="ja-JP" alt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360"/>
          <a:stretch/>
        </p:blipFill>
        <p:spPr bwMode="auto">
          <a:xfrm>
            <a:off x="525361" y="4618654"/>
            <a:ext cx="6638927" cy="188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直線コネクタ 9"/>
          <p:cNvCxnSpPr/>
          <p:nvPr/>
        </p:nvCxnSpPr>
        <p:spPr>
          <a:xfrm>
            <a:off x="3275856" y="2514382"/>
            <a:ext cx="0" cy="2138754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4499992" y="2708920"/>
            <a:ext cx="4168" cy="1944216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6674480" y="3284984"/>
            <a:ext cx="0" cy="136815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7668344" y="4233819"/>
            <a:ext cx="121700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latin typeface="Eras Bold ITC" pitchFamily="34" charset="0"/>
              </a:rPr>
              <a:t>Be-10</a:t>
            </a:r>
          </a:p>
          <a:p>
            <a:r>
              <a:rPr lang="en-US" altLang="ja-JP" sz="2800" dirty="0" smtClean="0">
                <a:latin typeface="Eras Bold ITC" pitchFamily="34" charset="0"/>
              </a:rPr>
              <a:t>Al-26</a:t>
            </a:r>
          </a:p>
          <a:p>
            <a:r>
              <a:rPr kumimoji="1" lang="en-US" altLang="ja-JP" sz="2800" dirty="0" smtClean="0">
                <a:latin typeface="Eras Bold ITC" pitchFamily="34" charset="0"/>
              </a:rPr>
              <a:t>Cl-36</a:t>
            </a:r>
          </a:p>
          <a:p>
            <a:r>
              <a:rPr lang="en-US" altLang="ja-JP" sz="2800" dirty="0" smtClean="0">
                <a:latin typeface="Eras Bold ITC" pitchFamily="34" charset="0"/>
              </a:rPr>
              <a:t>Ca-41</a:t>
            </a:r>
          </a:p>
          <a:p>
            <a:r>
              <a:rPr lang="en-US" altLang="ja-JP" sz="2800" dirty="0" smtClean="0">
                <a:latin typeface="Eras Bold ITC" pitchFamily="34" charset="0"/>
              </a:rPr>
              <a:t>etc.</a:t>
            </a:r>
            <a:endParaRPr kumimoji="1" lang="ja-JP" altLang="en-US" sz="2800" dirty="0"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3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8027" y="116632"/>
            <a:ext cx="4289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u="sng" dirty="0" smtClean="0">
                <a:solidFill>
                  <a:srgbClr val="FFC000"/>
                </a:solidFill>
                <a:latin typeface="Eras Bold ITC" pitchFamily="34" charset="0"/>
              </a:rPr>
              <a:t>The JASMIN Collaboration</a:t>
            </a:r>
            <a:endParaRPr kumimoji="1" lang="ja-JP" altLang="en-US" sz="2400" i="1" u="sng" dirty="0">
              <a:solidFill>
                <a:srgbClr val="FFC000"/>
              </a:solidFill>
              <a:latin typeface="Eras Bold ITC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" y="1847914"/>
            <a:ext cx="9143999" cy="3990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kumimoji="1" lang="en-US" altLang="ja-JP" sz="3200" dirty="0" smtClean="0">
                <a:solidFill>
                  <a:schemeClr val="accent6">
                    <a:lumMod val="75000"/>
                  </a:schemeClr>
                </a:solidFill>
                <a:latin typeface="Eras Bold ITC" pitchFamily="34" charset="0"/>
              </a:rPr>
              <a:t>(1) Study of nuclear reactions </a:t>
            </a:r>
          </a:p>
          <a:p>
            <a:pPr algn="ctr">
              <a:lnSpc>
                <a:spcPts val="3840"/>
              </a:lnSpc>
            </a:pPr>
            <a:r>
              <a:rPr kumimoji="1" lang="en-US" altLang="ja-JP" sz="3200" dirty="0" smtClean="0">
                <a:solidFill>
                  <a:schemeClr val="accent6">
                    <a:lumMod val="75000"/>
                  </a:schemeClr>
                </a:solidFill>
                <a:latin typeface="Eras Bold ITC" pitchFamily="34" charset="0"/>
              </a:rPr>
              <a:t>induced by fast muons</a:t>
            </a:r>
          </a:p>
          <a:p>
            <a:pPr algn="ctr">
              <a:lnSpc>
                <a:spcPts val="3840"/>
              </a:lnSpc>
            </a:pPr>
            <a:endParaRPr kumimoji="1" lang="en-US" altLang="ja-JP" sz="3200" dirty="0" smtClean="0">
              <a:solidFill>
                <a:srgbClr val="FFFF00"/>
              </a:solidFill>
              <a:latin typeface="Eras Bold ITC" pitchFamily="34" charset="0"/>
            </a:endParaRPr>
          </a:p>
          <a:p>
            <a:pPr algn="ctr">
              <a:lnSpc>
                <a:spcPts val="3840"/>
              </a:lnSpc>
            </a:pPr>
            <a:r>
              <a:rPr lang="en-US" altLang="ja-JP" sz="3200" dirty="0" smtClean="0">
                <a:solidFill>
                  <a:srgbClr val="FFFF00"/>
                </a:solidFill>
                <a:latin typeface="Eras Bold ITC" pitchFamily="34" charset="0"/>
              </a:rPr>
              <a:t>(2) Study of colloid formation in water contacted with metallic material.</a:t>
            </a:r>
            <a:endParaRPr kumimoji="1" lang="en-US" altLang="ja-JP" sz="3200" dirty="0" smtClean="0">
              <a:solidFill>
                <a:srgbClr val="FFFF00"/>
              </a:solidFill>
              <a:latin typeface="Eras Bold ITC" pitchFamily="34" charset="0"/>
            </a:endParaRPr>
          </a:p>
          <a:p>
            <a:pPr algn="ctr">
              <a:lnSpc>
                <a:spcPts val="3840"/>
              </a:lnSpc>
            </a:pPr>
            <a:endParaRPr kumimoji="1" lang="en-US" altLang="ja-JP" sz="3200" dirty="0">
              <a:solidFill>
                <a:srgbClr val="FFFF00"/>
              </a:solidFill>
              <a:latin typeface="Eras Bold ITC" pitchFamily="34" charset="0"/>
            </a:endParaRPr>
          </a:p>
          <a:p>
            <a:pPr algn="ctr">
              <a:lnSpc>
                <a:spcPts val="3840"/>
              </a:lnSpc>
            </a:pP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  <a:latin typeface="Eras Bold ITC" pitchFamily="34" charset="0"/>
              </a:rPr>
              <a:t>(3) Study of aerosol formation in air </a:t>
            </a:r>
          </a:p>
          <a:p>
            <a:pPr algn="ctr">
              <a:lnSpc>
                <a:spcPts val="3840"/>
              </a:lnSpc>
            </a:pP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  <a:latin typeface="Eras Bold ITC" pitchFamily="34" charset="0"/>
              </a:rPr>
              <a:t>in high energy accelerator room</a:t>
            </a:r>
            <a:endParaRPr kumimoji="1" lang="ja-JP" altLang="en-US" sz="3200" dirty="0">
              <a:solidFill>
                <a:schemeClr val="accent6">
                  <a:lumMod val="75000"/>
                </a:schemeClr>
              </a:solidFill>
              <a:latin typeface="Eras Bold ITC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783130" y="6346238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2/16/2012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75656" y="285293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  <a:latin typeface="Eras Bold ITC" pitchFamily="34" charset="0"/>
              </a:rPr>
              <a:t>Hiroshi MATSUMURA (KEK)</a:t>
            </a:r>
            <a:endParaRPr lang="ja-JP" altLang="ja-JP" sz="2400" dirty="0">
              <a:solidFill>
                <a:schemeClr val="accent6">
                  <a:lumMod val="75000"/>
                </a:schemeClr>
              </a:solidFill>
              <a:latin typeface="Eras Bold ITC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75656" y="429309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>
                <a:solidFill>
                  <a:srgbClr val="FFC000"/>
                </a:solidFill>
                <a:latin typeface="Eras Bold ITC" pitchFamily="34" charset="0"/>
              </a:rPr>
              <a:t>Hiroshi MATSUMURA (KEK)</a:t>
            </a:r>
            <a:endParaRPr lang="ja-JP" altLang="ja-JP" sz="2400" dirty="0">
              <a:solidFill>
                <a:srgbClr val="FFC000"/>
              </a:solidFill>
              <a:latin typeface="Eras Bold ITC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75656" y="5775647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  <a:latin typeface="Eras Bold ITC" pitchFamily="34" charset="0"/>
              </a:rPr>
              <a:t>Shun SEKIMOTO (KUR)</a:t>
            </a:r>
            <a:endParaRPr lang="ja-JP" altLang="ja-JP" sz="2400" dirty="0">
              <a:solidFill>
                <a:schemeClr val="accent6">
                  <a:lumMod val="75000"/>
                </a:schemeClr>
              </a:solidFill>
              <a:latin typeface="Eras Bold ITC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55776" y="908720"/>
            <a:ext cx="4102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FF00"/>
                </a:solidFill>
                <a:latin typeface="Eras Bold ITC" pitchFamily="34" charset="0"/>
              </a:rPr>
              <a:t>FUTURE PLANES</a:t>
            </a:r>
            <a:endParaRPr kumimoji="1" lang="ja-JP" altLang="en-US" sz="3600" dirty="0">
              <a:solidFill>
                <a:srgbClr val="FFFF00"/>
              </a:solidFill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40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584" y="2470244"/>
            <a:ext cx="77768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CC9900"/>
                </a:solidFill>
                <a:latin typeface="Eras Bold ITC" pitchFamily="34" charset="0"/>
              </a:rPr>
              <a:t>A. Investigation in cooling-water systems in fermilab</a:t>
            </a:r>
          </a:p>
          <a:p>
            <a:endParaRPr kumimoji="1" lang="en-US" altLang="ja-JP" sz="3200" dirty="0" smtClean="0">
              <a:solidFill>
                <a:srgbClr val="FFFF00"/>
              </a:solidFill>
              <a:latin typeface="Eras Bold ITC" pitchFamily="34" charset="0"/>
            </a:endParaRPr>
          </a:p>
          <a:p>
            <a:r>
              <a:rPr lang="en-US" altLang="ja-JP" sz="3200" dirty="0" smtClean="0">
                <a:solidFill>
                  <a:srgbClr val="FFFF00"/>
                </a:solidFill>
                <a:latin typeface="Eras Bold ITC" pitchFamily="34" charset="0"/>
              </a:rPr>
              <a:t>B. Investigation in Cu/H2O bombarded with 120-GeV protons at M01 (</a:t>
            </a:r>
            <a:r>
              <a:rPr lang="en-US" altLang="ja-JP" sz="3200" dirty="0">
                <a:solidFill>
                  <a:srgbClr val="FFFF00"/>
                </a:solidFill>
                <a:latin typeface="Eras Bold ITC" pitchFamily="34" charset="0"/>
              </a:rPr>
              <a:t>will be talked in later session</a:t>
            </a:r>
            <a:r>
              <a:rPr lang="en-US" altLang="ja-JP" sz="3200" dirty="0" smtClean="0">
                <a:solidFill>
                  <a:srgbClr val="FFFF00"/>
                </a:solidFill>
                <a:latin typeface="Eras Bold ITC" pitchFamily="34" charset="0"/>
              </a:rPr>
              <a:t>)</a:t>
            </a:r>
            <a:endParaRPr lang="en-US" altLang="ja-JP" sz="3200" dirty="0">
              <a:solidFill>
                <a:srgbClr val="FFFF00"/>
              </a:solidFill>
              <a:latin typeface="Eras Bold ITC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27784" y="1124744"/>
            <a:ext cx="39148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>
                <a:solidFill>
                  <a:srgbClr val="FFFF00"/>
                </a:solidFill>
                <a:latin typeface="Eras Bold ITC" pitchFamily="34" charset="0"/>
              </a:rPr>
              <a:t>EXPERIMENTS</a:t>
            </a:r>
            <a:endParaRPr kumimoji="1" lang="ja-JP" altLang="en-US" sz="4000" dirty="0">
              <a:solidFill>
                <a:srgbClr val="FFFF00"/>
              </a:solidFill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79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2">
      <a:majorFont>
        <a:latin typeface="Arial Unicode MS"/>
        <a:ea typeface="Arial Unicode MS"/>
        <a:cs typeface=""/>
      </a:majorFont>
      <a:minorFont>
        <a:latin typeface="Arial Unicode MS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3353</TotalTime>
  <Words>536</Words>
  <Application>Microsoft Office PowerPoint</Application>
  <PresentationFormat>画面に合わせる (4:3)</PresentationFormat>
  <Paragraphs>119</Paragraphs>
  <Slides>13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More details of muon nuclear reactions</vt:lpstr>
      <vt:lpstr>More details of muon nuclear reactions</vt:lpstr>
      <vt:lpstr>PowerPoint プレゼンテーション</vt:lpstr>
      <vt:lpstr>Application for geosciences</vt:lpstr>
      <vt:lpstr>PowerPoint プレゼンテーション</vt:lpstr>
      <vt:lpstr>PowerPoint プレゼンテーション</vt:lpstr>
      <vt:lpstr>Detected radionuclides in the waters</vt:lpstr>
      <vt:lpstr>Proton irradiation experiment</vt:lpstr>
      <vt:lpstr>Behavior of radionuclides in Cu/H2O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hmatsu</dc:creator>
  <cp:lastModifiedBy>hmatsu</cp:lastModifiedBy>
  <cp:revision>195</cp:revision>
  <dcterms:created xsi:type="dcterms:W3CDTF">2011-11-11T13:07:59Z</dcterms:created>
  <dcterms:modified xsi:type="dcterms:W3CDTF">2012-02-16T19:34:06Z</dcterms:modified>
</cp:coreProperties>
</file>