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7" r:id="rId3"/>
    <p:sldId id="289" r:id="rId4"/>
    <p:sldId id="282" r:id="rId5"/>
    <p:sldId id="281" r:id="rId6"/>
    <p:sldId id="265" r:id="rId7"/>
    <p:sldId id="290" r:id="rId8"/>
    <p:sldId id="291" r:id="rId9"/>
    <p:sldId id="292" r:id="rId10"/>
    <p:sldId id="293" r:id="rId11"/>
    <p:sldId id="269" r:id="rId12"/>
    <p:sldId id="259" r:id="rId13"/>
    <p:sldId id="274" r:id="rId14"/>
    <p:sldId id="260" r:id="rId15"/>
    <p:sldId id="272" r:id="rId16"/>
    <p:sldId id="264" r:id="rId17"/>
    <p:sldId id="288" r:id="rId18"/>
    <p:sldId id="294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7817" autoAdjust="0"/>
  </p:normalViewPr>
  <p:slideViewPr>
    <p:cSldViewPr>
      <p:cViewPr varScale="1">
        <p:scale>
          <a:sx n="71" d="100"/>
          <a:sy n="71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56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23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7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48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50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28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36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82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87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61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92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7504" y="44624"/>
            <a:ext cx="69127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4C3A2-1EA2-453D-BA3A-BCBD74CF3811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CC75-6719-477A-BA60-BBA6F3CF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23" y="44624"/>
            <a:ext cx="203810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3600" kern="1200" baseline="0">
          <a:solidFill>
            <a:schemeClr val="bg1"/>
          </a:solidFill>
          <a:latin typeface="Arial Unicode MS" pitchFamily="50" charset="-12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8027" y="116632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u="sng" dirty="0" smtClean="0">
                <a:solidFill>
                  <a:srgbClr val="FFC000"/>
                </a:solidFill>
                <a:latin typeface="Eras Bold ITC" pitchFamily="34" charset="0"/>
              </a:rPr>
              <a:t>The JASMIN Collaboration</a:t>
            </a:r>
            <a:endParaRPr kumimoji="1" lang="ja-JP" altLang="en-US" sz="2400" i="1" u="sng" dirty="0">
              <a:solidFill>
                <a:srgbClr val="FFC000"/>
              </a:solidFill>
              <a:latin typeface="Eras Bold ITC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1137905"/>
            <a:ext cx="914399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kumimoji="1" lang="en-US" altLang="ja-JP" sz="3200" dirty="0" smtClean="0">
                <a:solidFill>
                  <a:srgbClr val="FFFF00"/>
                </a:solidFill>
                <a:latin typeface="Eras Bold ITC" pitchFamily="34" charset="0"/>
              </a:rPr>
              <a:t>Radio-colloid formation in cooling-waters </a:t>
            </a:r>
          </a:p>
          <a:p>
            <a:pPr algn="ctr">
              <a:lnSpc>
                <a:spcPts val="3840"/>
              </a:lnSpc>
            </a:pPr>
            <a:r>
              <a:rPr kumimoji="1" lang="en-US" altLang="ja-JP" sz="3200" dirty="0" smtClean="0">
                <a:solidFill>
                  <a:srgbClr val="FFFF00"/>
                </a:solidFill>
                <a:latin typeface="Eras Bold ITC" pitchFamily="34" charset="0"/>
              </a:rPr>
              <a:t>in 120-GeV proton accelerator at </a:t>
            </a:r>
            <a:r>
              <a:rPr lang="en-US" altLang="ja-JP" sz="3200" dirty="0" err="1">
                <a:solidFill>
                  <a:srgbClr val="FFFF00"/>
                </a:solidFill>
                <a:latin typeface="Eras Bold ITC" pitchFamily="34" charset="0"/>
              </a:rPr>
              <a:t>f</a:t>
            </a:r>
            <a:r>
              <a:rPr kumimoji="1" lang="en-US" altLang="ja-JP" sz="3200" dirty="0" err="1" smtClean="0">
                <a:solidFill>
                  <a:srgbClr val="FFFF00"/>
                </a:solidFill>
                <a:latin typeface="Eras Bold ITC" pitchFamily="34" charset="0"/>
              </a:rPr>
              <a:t>ermilab</a:t>
            </a:r>
            <a:endParaRPr kumimoji="1" lang="ja-JP" altLang="en-US" sz="32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83130" y="634623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2/16/2012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2906941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C000"/>
                </a:solidFill>
                <a:latin typeface="Eras Bold ITC" pitchFamily="34" charset="0"/>
              </a:rPr>
              <a:t>Speaker: Hiroshi MATSUMURA </a:t>
            </a:r>
          </a:p>
          <a:p>
            <a:pPr algn="ctr"/>
            <a:r>
              <a:rPr lang="en-US" altLang="ja-JP" sz="2800" dirty="0" smtClean="0">
                <a:solidFill>
                  <a:srgbClr val="FFC000"/>
                </a:solidFill>
                <a:latin typeface="Eras Bold ITC" pitchFamily="34" charset="0"/>
              </a:rPr>
              <a:t>(KEK, JAPAN)</a:t>
            </a:r>
            <a:endParaRPr lang="ja-JP" altLang="ja-JP" sz="2800" dirty="0">
              <a:solidFill>
                <a:srgbClr val="FFC000"/>
              </a:solidFill>
              <a:latin typeface="Eras Bold ITC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913" y="4955684"/>
            <a:ext cx="8526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latin typeface="Eras Bold ITC" pitchFamily="34" charset="0"/>
              </a:rPr>
              <a:t>A. Investigation in cooling-water systems in fermilab</a:t>
            </a:r>
          </a:p>
          <a:p>
            <a:endParaRPr kumimoji="1" lang="en-US" altLang="ja-JP" sz="2400" dirty="0" smtClean="0">
              <a:solidFill>
                <a:srgbClr val="FFFF00"/>
              </a:solidFill>
              <a:latin typeface="Eras Bold ITC" pitchFamily="34" charset="0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Eras Bold ITC" pitchFamily="34" charset="0"/>
              </a:rPr>
              <a:t>B. Investigation in Cu/H</a:t>
            </a:r>
            <a:r>
              <a:rPr lang="en-US" altLang="ja-JP" sz="2400" baseline="-25000" dirty="0" smtClean="0">
                <a:solidFill>
                  <a:srgbClr val="FFFF00"/>
                </a:solidFill>
                <a:latin typeface="Eras Bold ITC" pitchFamily="34" charset="0"/>
              </a:rPr>
              <a:t>2</a:t>
            </a:r>
            <a:r>
              <a:rPr lang="en-US" altLang="ja-JP" sz="2400" dirty="0" smtClean="0">
                <a:solidFill>
                  <a:srgbClr val="FFFF00"/>
                </a:solidFill>
                <a:latin typeface="Eras Bold ITC" pitchFamily="34" charset="0"/>
              </a:rPr>
              <a:t>O bombarded with 120-GeV protons at M01</a:t>
            </a:r>
            <a:endParaRPr kumimoji="1" lang="ja-JP" altLang="en-US" sz="24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92771" y="4408055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latin typeface="Eras Bold ITC" pitchFamily="34" charset="0"/>
              </a:rPr>
              <a:t>---EXPERIMENTS---</a:t>
            </a:r>
            <a:endParaRPr kumimoji="1" lang="ja-JP" altLang="en-US" sz="2400" dirty="0">
              <a:solidFill>
                <a:srgbClr val="FFFF0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15816" y="2996952"/>
            <a:ext cx="32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FFFF00"/>
                </a:solidFill>
                <a:latin typeface="Eras Bold ITC" pitchFamily="34" charset="0"/>
              </a:rPr>
              <a:t>RESULTS</a:t>
            </a:r>
            <a:endParaRPr kumimoji="1" lang="ja-JP" altLang="en-US" sz="5400" dirty="0">
              <a:solidFill>
                <a:srgbClr val="FFFF0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7"/>
          <a:stretch/>
        </p:blipFill>
        <p:spPr bwMode="auto">
          <a:xfrm>
            <a:off x="36279" y="908720"/>
            <a:ext cx="9072225" cy="529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Detected radionuclides in the waters</a:t>
            </a:r>
            <a:endParaRPr kumimoji="1" lang="ja-JP" altLang="en-US" sz="32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2905568" y="1463507"/>
            <a:ext cx="2167441" cy="4034814"/>
            <a:chOff x="2908615" y="1700808"/>
            <a:chExt cx="2167441" cy="4034814"/>
          </a:xfrm>
          <a:noFill/>
        </p:grpSpPr>
        <p:sp>
          <p:nvSpPr>
            <p:cNvPr id="3" name="正方形/長方形 2"/>
            <p:cNvSpPr/>
            <p:nvPr/>
          </p:nvSpPr>
          <p:spPr>
            <a:xfrm>
              <a:off x="3667065" y="1700808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915816" y="1717576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908615" y="2168217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915816" y="2615208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427984" y="2168217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427984" y="2615208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915816" y="3087621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667065" y="3078966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915816" y="3573016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667065" y="3573016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915816" y="4077072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667065" y="5447590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915816" y="5445224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667065" y="4509120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667065" y="4077072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915816" y="4509120"/>
              <a:ext cx="648072" cy="28803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2910741" y="1463507"/>
            <a:ext cx="6144513" cy="4536504"/>
            <a:chOff x="2910741" y="1700808"/>
            <a:chExt cx="6144513" cy="4536504"/>
          </a:xfrm>
          <a:noFill/>
        </p:grpSpPr>
        <p:sp>
          <p:nvSpPr>
            <p:cNvPr id="23" name="正方形/長方形 22"/>
            <p:cNvSpPr/>
            <p:nvPr/>
          </p:nvSpPr>
          <p:spPr>
            <a:xfrm>
              <a:off x="4424937" y="1700808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225409" y="1709192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6017867" y="1717576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788895" y="1700808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593289" y="1700808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8385377" y="1717576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3666182" y="216821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5225814" y="2615208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666182" y="2615208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385377" y="216821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7593289" y="217585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788895" y="216821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017867" y="217585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225814" y="216821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6017867" y="2615208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788895" y="2615208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593289" y="2615208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8407182" y="2615208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424937" y="3086673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5225409" y="3087621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017867" y="309336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788895" y="4968754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424937" y="3573016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225814" y="357666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424937" y="449816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230512" y="4492621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017867" y="4514122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6800660" y="4514122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7593289" y="4509120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8374119" y="5447590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7593289" y="545644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6788895" y="545644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015230" y="5447590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230512" y="545644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4420474" y="5456447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8374119" y="4514122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020403" y="4968754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5232744" y="4968754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4425647" y="4968754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3669191" y="4968754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2910741" y="4968754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6015230" y="5949280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230512" y="5949280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4432644" y="5949280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3666182" y="5949280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2912769" y="5949280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6788895" y="3078966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6788895" y="5949280"/>
              <a:ext cx="648072" cy="288032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6147512" y="6093296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arranged in order of activity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3944" y="6413266"/>
            <a:ext cx="354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chemeClr val="accent1"/>
                </a:solidFill>
              </a:rPr>
              <a:t>I will focus to Be-7 in this talk.</a:t>
            </a:r>
            <a:endParaRPr kumimoji="1" lang="ja-JP" altLang="en-US" sz="2000" i="1" dirty="0">
              <a:solidFill>
                <a:schemeClr val="accent1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-8235" y="6105490"/>
            <a:ext cx="717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Eras Bold ITC" pitchFamily="34" charset="0"/>
              </a:rPr>
              <a:t>The cooling </a:t>
            </a:r>
            <a:r>
              <a:rPr lang="en-US" altLang="ja-JP" dirty="0">
                <a:latin typeface="Eras Bold ITC" pitchFamily="34" charset="0"/>
              </a:rPr>
              <a:t>waters contained various radionuclides depending on materials contacted with </a:t>
            </a:r>
            <a:r>
              <a:rPr lang="en-US" altLang="ja-JP" dirty="0" smtClean="0">
                <a:latin typeface="Eras Bold ITC" pitchFamily="34" charset="0"/>
              </a:rPr>
              <a:t>water.</a:t>
            </a:r>
            <a:endParaRPr kumimoji="1" lang="ja-JP" alt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Activity of Be-7 in the waters</a:t>
            </a:r>
            <a:endParaRPr kumimoji="1" lang="ja-JP" alt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b="4787"/>
          <a:stretch/>
        </p:blipFill>
        <p:spPr bwMode="auto">
          <a:xfrm>
            <a:off x="425302" y="3006234"/>
            <a:ext cx="6892466" cy="380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020761" y="1916832"/>
            <a:ext cx="796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/>
              <a:t>Activities were quite </a:t>
            </a:r>
            <a:r>
              <a:rPr kumimoji="1" lang="en-US" altLang="ja-JP" sz="2000" u="sng" dirty="0" smtClean="0">
                <a:latin typeface="Eras Bold ITC" pitchFamily="34" charset="0"/>
              </a:rPr>
              <a:t>different</a:t>
            </a:r>
            <a:r>
              <a:rPr kumimoji="1" lang="en-US" altLang="ja-JP" sz="2000" dirty="0" smtClean="0"/>
              <a:t> among the cooling-water systems.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63884" y="555133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higher activity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右中かっこ 6"/>
          <p:cNvSpPr/>
          <p:nvPr/>
        </p:nvSpPr>
        <p:spPr>
          <a:xfrm>
            <a:off x="7103731" y="5375962"/>
            <a:ext cx="278685" cy="720080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678865" y="4867618"/>
            <a:ext cx="1757231" cy="4529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683326" y="44982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/>
                </a:solidFill>
              </a:rPr>
              <a:t>increased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14" name="右中かっこ 13"/>
          <p:cNvSpPr/>
          <p:nvPr/>
        </p:nvSpPr>
        <p:spPr>
          <a:xfrm>
            <a:off x="7090777" y="3503754"/>
            <a:ext cx="278685" cy="1769197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78713" y="420368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ower activity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67543" y="1096860"/>
            <a:ext cx="360040" cy="360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467543" y="1916832"/>
            <a:ext cx="360040" cy="360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3608" y="1093096"/>
            <a:ext cx="625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/>
              <a:t>Activity is </a:t>
            </a:r>
            <a:r>
              <a:rPr lang="en-US" altLang="ja-JP" sz="2000" u="sng" dirty="0" smtClean="0">
                <a:latin typeface="Eras Bold ITC" pitchFamily="34" charset="0"/>
              </a:rPr>
              <a:t>independent</a:t>
            </a:r>
            <a:r>
              <a:rPr lang="en-US" altLang="ja-JP" sz="2000" dirty="0" smtClean="0"/>
              <a:t> of the sampling date.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7789" y="2268161"/>
            <a:ext cx="7351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1"/>
                </a:solidFill>
              </a:rPr>
              <a:t>High activity: </a:t>
            </a:r>
            <a:r>
              <a:rPr lang="en-US" altLang="ja-JP" sz="1600" dirty="0" smtClean="0">
                <a:solidFill>
                  <a:schemeClr val="accent1"/>
                </a:solidFill>
              </a:rPr>
              <a:t>the </a:t>
            </a:r>
            <a:r>
              <a:rPr kumimoji="1" lang="en-US" altLang="ja-JP" sz="1600" dirty="0" err="1" smtClean="0">
                <a:solidFill>
                  <a:schemeClr val="accent1"/>
                </a:solidFill>
              </a:rPr>
              <a:t>Pbar</a:t>
            </a:r>
            <a:r>
              <a:rPr kumimoji="1" lang="en-US" altLang="ja-JP" sz="1600" dirty="0" smtClean="0">
                <a:solidFill>
                  <a:schemeClr val="accent1"/>
                </a:solidFill>
              </a:rPr>
              <a:t> pulse magnet and dump</a:t>
            </a:r>
          </a:p>
          <a:p>
            <a:r>
              <a:rPr lang="en-US" altLang="ja-JP" sz="1600" dirty="0" smtClean="0">
                <a:solidFill>
                  <a:schemeClr val="accent1"/>
                </a:solidFill>
              </a:rPr>
              <a:t>Low activity: </a:t>
            </a:r>
            <a:r>
              <a:rPr lang="en-US" altLang="ja-JP" sz="1600" dirty="0" smtClean="0">
                <a:solidFill>
                  <a:schemeClr val="accent1"/>
                </a:solidFill>
              </a:rPr>
              <a:t>the </a:t>
            </a:r>
            <a:r>
              <a:rPr lang="en-US" altLang="ja-JP" sz="1600" dirty="0" err="1" smtClean="0">
                <a:solidFill>
                  <a:schemeClr val="accent1"/>
                </a:solidFill>
              </a:rPr>
              <a:t>NuMI</a:t>
            </a:r>
            <a:r>
              <a:rPr lang="en-US" altLang="ja-JP" sz="1600" dirty="0" smtClean="0">
                <a:solidFill>
                  <a:schemeClr val="accent1"/>
                </a:solidFill>
              </a:rPr>
              <a:t> target, horns, decay pipe, and absorber, and </a:t>
            </a:r>
            <a:r>
              <a:rPr lang="en-US" altLang="ja-JP" sz="1600" dirty="0" err="1" smtClean="0">
                <a:solidFill>
                  <a:schemeClr val="accent1"/>
                </a:solidFill>
              </a:rPr>
              <a:t>Pbar</a:t>
            </a:r>
            <a:r>
              <a:rPr lang="en-US" altLang="ja-JP" sz="1600" dirty="0" smtClean="0">
                <a:solidFill>
                  <a:schemeClr val="accent1"/>
                </a:solidFill>
              </a:rPr>
              <a:t> lens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03648" y="1434262"/>
            <a:ext cx="4293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1"/>
                </a:solidFill>
              </a:rPr>
              <a:t>In only </a:t>
            </a:r>
            <a:r>
              <a:rPr kumimoji="1" lang="en-US" altLang="ja-JP" sz="1600" dirty="0" err="1" smtClean="0">
                <a:solidFill>
                  <a:schemeClr val="accent1"/>
                </a:solidFill>
              </a:rPr>
              <a:t>NuMI</a:t>
            </a:r>
            <a:r>
              <a:rPr kumimoji="1" lang="en-US" altLang="ja-JP" sz="1600" dirty="0" smtClean="0">
                <a:solidFill>
                  <a:schemeClr val="accent1"/>
                </a:solidFill>
              </a:rPr>
              <a:t> absorber, the activity increased.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297569" y="3140968"/>
            <a:ext cx="851982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308304" y="5805264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no deionizer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53427" y="4667563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with deionizer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Remaining rate of Be-7 in water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99" y="3330562"/>
            <a:ext cx="4455330" cy="298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5536" y="2636912"/>
            <a:ext cx="277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Remaining rate of Be-7 =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82106" y="2498411"/>
            <a:ext cx="63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A</a:t>
            </a:r>
            <a:r>
              <a:rPr kumimoji="1" lang="en-US" altLang="ja-JP" baseline="-25000" dirty="0" smtClean="0"/>
              <a:t>Be-7</a:t>
            </a:r>
          </a:p>
          <a:p>
            <a:pPr algn="ctr"/>
            <a:r>
              <a:rPr lang="en-US" altLang="ja-JP" dirty="0" smtClean="0"/>
              <a:t>A</a:t>
            </a:r>
            <a:r>
              <a:rPr lang="en-US" altLang="ja-JP" baseline="-25000" dirty="0" smtClean="0"/>
              <a:t>H-3</a:t>
            </a:r>
            <a:endParaRPr kumimoji="1" lang="ja-JP" altLang="en-US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38429" y="2492896"/>
            <a:ext cx="63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σ</a:t>
            </a:r>
            <a:r>
              <a:rPr kumimoji="1" lang="en-US" altLang="ja-JP" baseline="-25000" dirty="0" smtClean="0"/>
              <a:t>H-3</a:t>
            </a:r>
          </a:p>
          <a:p>
            <a:pPr algn="ctr"/>
            <a:r>
              <a:rPr lang="en-US" altLang="ja-JP" dirty="0" smtClean="0"/>
              <a:t>σ</a:t>
            </a:r>
            <a:r>
              <a:rPr lang="en-US" altLang="ja-JP" baseline="-25000" dirty="0" smtClean="0"/>
              <a:t>Be-7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44938" y="2492896"/>
            <a:ext cx="74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SF</a:t>
            </a:r>
            <a:r>
              <a:rPr kumimoji="1" lang="en-US" altLang="ja-JP" baseline="-25000" dirty="0" smtClean="0"/>
              <a:t>H-3</a:t>
            </a:r>
          </a:p>
          <a:p>
            <a:pPr algn="ctr"/>
            <a:r>
              <a:rPr lang="en-US" altLang="ja-JP" dirty="0" smtClean="0"/>
              <a:t>SF</a:t>
            </a:r>
            <a:r>
              <a:rPr lang="en-US" altLang="ja-JP" baseline="-25000" dirty="0" smtClean="0"/>
              <a:t>Be-7</a:t>
            </a:r>
            <a:endParaRPr kumimoji="1" lang="ja-JP" altLang="en-US" baseline="-25000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3171681" y="2852935"/>
            <a:ext cx="64630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4231613" y="2852936"/>
            <a:ext cx="64630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5289443" y="2852936"/>
            <a:ext cx="64630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大かっこ 10"/>
          <p:cNvSpPr/>
          <p:nvPr/>
        </p:nvSpPr>
        <p:spPr>
          <a:xfrm>
            <a:off x="5244938" y="2529772"/>
            <a:ext cx="72008" cy="64633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大かっこ 11"/>
          <p:cNvSpPr/>
          <p:nvPr/>
        </p:nvSpPr>
        <p:spPr>
          <a:xfrm>
            <a:off x="3146102" y="2509244"/>
            <a:ext cx="72008" cy="64633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大かっこ 12"/>
          <p:cNvSpPr/>
          <p:nvPr/>
        </p:nvSpPr>
        <p:spPr>
          <a:xfrm>
            <a:off x="4202425" y="2506486"/>
            <a:ext cx="72008" cy="64633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大かっこ 13"/>
          <p:cNvSpPr/>
          <p:nvPr/>
        </p:nvSpPr>
        <p:spPr>
          <a:xfrm>
            <a:off x="5899744" y="2535287"/>
            <a:ext cx="72008" cy="64081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大かっこ 14"/>
          <p:cNvSpPr/>
          <p:nvPr/>
        </p:nvSpPr>
        <p:spPr>
          <a:xfrm>
            <a:off x="4832577" y="2521094"/>
            <a:ext cx="72008" cy="64081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大かっこ 15"/>
          <p:cNvSpPr/>
          <p:nvPr/>
        </p:nvSpPr>
        <p:spPr>
          <a:xfrm>
            <a:off x="3781982" y="2509244"/>
            <a:ext cx="72008" cy="64081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3192" y="256490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44138" y="256490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83868" y="2943802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66462" y="2649529"/>
            <a:ext cx="2276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A: Activity</a:t>
            </a:r>
          </a:p>
          <a:p>
            <a:r>
              <a:rPr lang="en-US" altLang="ja-JP" dirty="0" smtClean="0"/>
              <a:t>σ: Cross section</a:t>
            </a:r>
          </a:p>
          <a:p>
            <a:r>
              <a:rPr kumimoji="1" lang="en-US" altLang="ja-JP" dirty="0" smtClean="0"/>
              <a:t>SF: Saturation factor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90099" y="6300609"/>
            <a:ext cx="399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* Leaking and decomposition of water </a:t>
            </a:r>
          </a:p>
          <a:p>
            <a:r>
              <a:rPr kumimoji="1" lang="en-US" altLang="ja-JP" sz="1600" dirty="0" smtClean="0"/>
              <a:t>during machine operation were ignored.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88324" y="3559269"/>
            <a:ext cx="63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σ</a:t>
            </a:r>
            <a:r>
              <a:rPr kumimoji="1" lang="en-US" altLang="ja-JP" baseline="-25000" dirty="0" smtClean="0"/>
              <a:t>H-3</a:t>
            </a:r>
          </a:p>
          <a:p>
            <a:pPr algn="ctr"/>
            <a:r>
              <a:rPr lang="en-US" altLang="ja-JP" dirty="0" smtClean="0"/>
              <a:t>σ</a:t>
            </a:r>
            <a:r>
              <a:rPr lang="en-US" altLang="ja-JP" baseline="-25000" dirty="0" smtClean="0"/>
              <a:t>Be-7</a:t>
            </a:r>
            <a:endParaRPr kumimoji="1" lang="ja-JP" altLang="en-US" baseline="-25000" dirty="0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7481508" y="3919309"/>
            <a:ext cx="64630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左大かっこ 27"/>
          <p:cNvSpPr/>
          <p:nvPr/>
        </p:nvSpPr>
        <p:spPr>
          <a:xfrm>
            <a:off x="7452320" y="3572859"/>
            <a:ext cx="72008" cy="64633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大かっこ 28"/>
          <p:cNvSpPr/>
          <p:nvPr/>
        </p:nvSpPr>
        <p:spPr>
          <a:xfrm>
            <a:off x="8082472" y="3587467"/>
            <a:ext cx="72008" cy="64081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240119" y="373638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= 6.1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56176" y="2564904"/>
            <a:ext cx="81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107504" y="880035"/>
            <a:ext cx="8928992" cy="1379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129234" y="1395601"/>
            <a:ext cx="1777149" cy="438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星 7 33"/>
          <p:cNvSpPr/>
          <p:nvPr/>
        </p:nvSpPr>
        <p:spPr>
          <a:xfrm>
            <a:off x="1656571" y="1164612"/>
            <a:ext cx="499625" cy="461979"/>
          </a:xfrm>
          <a:prstGeom prst="star7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二等辺三角形 34"/>
          <p:cNvSpPr/>
          <p:nvPr/>
        </p:nvSpPr>
        <p:spPr>
          <a:xfrm rot="15521198">
            <a:off x="2115501" y="984345"/>
            <a:ext cx="287556" cy="71429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2455058" y="1130442"/>
            <a:ext cx="288032" cy="27965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>
            <a:off x="129234" y="1911244"/>
            <a:ext cx="1777149" cy="438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星 7 37"/>
          <p:cNvSpPr/>
          <p:nvPr/>
        </p:nvSpPr>
        <p:spPr>
          <a:xfrm>
            <a:off x="1656571" y="1680255"/>
            <a:ext cx="499625" cy="461979"/>
          </a:xfrm>
          <a:prstGeom prst="star7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/>
          <p:cNvSpPr/>
          <p:nvPr/>
        </p:nvSpPr>
        <p:spPr>
          <a:xfrm rot="15521198">
            <a:off x="2115501" y="1499988"/>
            <a:ext cx="287556" cy="71429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455058" y="1646085"/>
            <a:ext cx="288032" cy="27965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427984" y="1130442"/>
            <a:ext cx="288032" cy="27965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4410749" y="1715165"/>
            <a:ext cx="288032" cy="27965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294673" y="1166945"/>
            <a:ext cx="288032" cy="27965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7236296" y="2292467"/>
            <a:ext cx="288032" cy="27965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2798292" y="1229365"/>
            <a:ext cx="1607820" cy="160862"/>
          </a:xfrm>
          <a:custGeom>
            <a:avLst/>
            <a:gdLst>
              <a:gd name="connsiteX0" fmla="*/ 0 w 1607820"/>
              <a:gd name="connsiteY0" fmla="*/ 53340 h 160862"/>
              <a:gd name="connsiteX1" fmla="*/ 68580 w 1607820"/>
              <a:gd name="connsiteY1" fmla="*/ 30480 h 160862"/>
              <a:gd name="connsiteX2" fmla="*/ 99060 w 1607820"/>
              <a:gd name="connsiteY2" fmla="*/ 15240 h 160862"/>
              <a:gd name="connsiteX3" fmla="*/ 152400 w 1607820"/>
              <a:gd name="connsiteY3" fmla="*/ 0 h 160862"/>
              <a:gd name="connsiteX4" fmla="*/ 243840 w 1607820"/>
              <a:gd name="connsiteY4" fmla="*/ 22860 h 160862"/>
              <a:gd name="connsiteX5" fmla="*/ 266700 w 1607820"/>
              <a:gd name="connsiteY5" fmla="*/ 30480 h 160862"/>
              <a:gd name="connsiteX6" fmla="*/ 289560 w 1607820"/>
              <a:gd name="connsiteY6" fmla="*/ 45720 h 160862"/>
              <a:gd name="connsiteX7" fmla="*/ 304800 w 1607820"/>
              <a:gd name="connsiteY7" fmla="*/ 68580 h 160862"/>
              <a:gd name="connsiteX8" fmla="*/ 350520 w 1607820"/>
              <a:gd name="connsiteY8" fmla="*/ 106680 h 160862"/>
              <a:gd name="connsiteX9" fmla="*/ 381000 w 1607820"/>
              <a:gd name="connsiteY9" fmla="*/ 114300 h 160862"/>
              <a:gd name="connsiteX10" fmla="*/ 617220 w 1607820"/>
              <a:gd name="connsiteY10" fmla="*/ 129540 h 160862"/>
              <a:gd name="connsiteX11" fmla="*/ 975360 w 1607820"/>
              <a:gd name="connsiteY11" fmla="*/ 137160 h 160862"/>
              <a:gd name="connsiteX12" fmla="*/ 1135380 w 1607820"/>
              <a:gd name="connsiteY12" fmla="*/ 144780 h 160862"/>
              <a:gd name="connsiteX13" fmla="*/ 1188720 w 1607820"/>
              <a:gd name="connsiteY13" fmla="*/ 129540 h 160862"/>
              <a:gd name="connsiteX14" fmla="*/ 1257300 w 1607820"/>
              <a:gd name="connsiteY14" fmla="*/ 99060 h 160862"/>
              <a:gd name="connsiteX15" fmla="*/ 1424940 w 1607820"/>
              <a:gd name="connsiteY15" fmla="*/ 91440 h 160862"/>
              <a:gd name="connsiteX16" fmla="*/ 1531620 w 1607820"/>
              <a:gd name="connsiteY16" fmla="*/ 91440 h 160862"/>
              <a:gd name="connsiteX17" fmla="*/ 1607820 w 1607820"/>
              <a:gd name="connsiteY17" fmla="*/ 91440 h 16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7820" h="160862">
                <a:moveTo>
                  <a:pt x="0" y="53340"/>
                </a:moveTo>
                <a:cubicBezTo>
                  <a:pt x="22860" y="45720"/>
                  <a:pt x="47027" y="41256"/>
                  <a:pt x="68580" y="30480"/>
                </a:cubicBezTo>
                <a:cubicBezTo>
                  <a:pt x="78740" y="25400"/>
                  <a:pt x="88619" y="19715"/>
                  <a:pt x="99060" y="15240"/>
                </a:cubicBezTo>
                <a:cubicBezTo>
                  <a:pt x="114364" y="8681"/>
                  <a:pt x="136933" y="3867"/>
                  <a:pt x="152400" y="0"/>
                </a:cubicBezTo>
                <a:cubicBezTo>
                  <a:pt x="213966" y="10261"/>
                  <a:pt x="183463" y="2734"/>
                  <a:pt x="243840" y="22860"/>
                </a:cubicBezTo>
                <a:cubicBezTo>
                  <a:pt x="251460" y="25400"/>
                  <a:pt x="260017" y="26025"/>
                  <a:pt x="266700" y="30480"/>
                </a:cubicBezTo>
                <a:lnTo>
                  <a:pt x="289560" y="45720"/>
                </a:lnTo>
                <a:cubicBezTo>
                  <a:pt x="294640" y="53340"/>
                  <a:pt x="298937" y="61545"/>
                  <a:pt x="304800" y="68580"/>
                </a:cubicBezTo>
                <a:cubicBezTo>
                  <a:pt x="314972" y="80786"/>
                  <a:pt x="334980" y="100020"/>
                  <a:pt x="350520" y="106680"/>
                </a:cubicBezTo>
                <a:cubicBezTo>
                  <a:pt x="360146" y="110805"/>
                  <a:pt x="370840" y="111760"/>
                  <a:pt x="381000" y="114300"/>
                </a:cubicBezTo>
                <a:cubicBezTo>
                  <a:pt x="437781" y="199471"/>
                  <a:pt x="381797" y="129540"/>
                  <a:pt x="617220" y="129540"/>
                </a:cubicBezTo>
                <a:cubicBezTo>
                  <a:pt x="736627" y="129540"/>
                  <a:pt x="855980" y="134620"/>
                  <a:pt x="975360" y="137160"/>
                </a:cubicBezTo>
                <a:cubicBezTo>
                  <a:pt x="1034954" y="176890"/>
                  <a:pt x="995904" y="157460"/>
                  <a:pt x="1135380" y="144780"/>
                </a:cubicBezTo>
                <a:cubicBezTo>
                  <a:pt x="1141348" y="144237"/>
                  <a:pt x="1180701" y="133549"/>
                  <a:pt x="1188720" y="129540"/>
                </a:cubicBezTo>
                <a:cubicBezTo>
                  <a:pt x="1218585" y="114607"/>
                  <a:pt x="1214050" y="101026"/>
                  <a:pt x="1257300" y="99060"/>
                </a:cubicBezTo>
                <a:lnTo>
                  <a:pt x="1424940" y="91440"/>
                </a:lnTo>
                <a:cubicBezTo>
                  <a:pt x="1496211" y="77186"/>
                  <a:pt x="1431313" y="86161"/>
                  <a:pt x="1531620" y="91440"/>
                </a:cubicBezTo>
                <a:cubicBezTo>
                  <a:pt x="1556985" y="92775"/>
                  <a:pt x="1582420" y="91440"/>
                  <a:pt x="1607820" y="91440"/>
                </a:cubicBezTo>
              </a:path>
            </a:pathLst>
          </a:custGeom>
          <a:noFill/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2859252" y="1778000"/>
            <a:ext cx="1493520" cy="160025"/>
          </a:xfrm>
          <a:custGeom>
            <a:avLst/>
            <a:gdLst>
              <a:gd name="connsiteX0" fmla="*/ 0 w 1493520"/>
              <a:gd name="connsiteY0" fmla="*/ 15245 h 160025"/>
              <a:gd name="connsiteX1" fmla="*/ 213360 w 1493520"/>
              <a:gd name="connsiteY1" fmla="*/ 7625 h 160025"/>
              <a:gd name="connsiteX2" fmla="*/ 236220 w 1493520"/>
              <a:gd name="connsiteY2" fmla="*/ 15245 h 160025"/>
              <a:gd name="connsiteX3" fmla="*/ 289560 w 1493520"/>
              <a:gd name="connsiteY3" fmla="*/ 45725 h 160025"/>
              <a:gd name="connsiteX4" fmla="*/ 304800 w 1493520"/>
              <a:gd name="connsiteY4" fmla="*/ 68585 h 160025"/>
              <a:gd name="connsiteX5" fmla="*/ 373380 w 1493520"/>
              <a:gd name="connsiteY5" fmla="*/ 106685 h 160025"/>
              <a:gd name="connsiteX6" fmla="*/ 502920 w 1493520"/>
              <a:gd name="connsiteY6" fmla="*/ 99065 h 160025"/>
              <a:gd name="connsiteX7" fmla="*/ 563880 w 1493520"/>
              <a:gd name="connsiteY7" fmla="*/ 68585 h 160025"/>
              <a:gd name="connsiteX8" fmla="*/ 609600 w 1493520"/>
              <a:gd name="connsiteY8" fmla="*/ 60965 h 160025"/>
              <a:gd name="connsiteX9" fmla="*/ 822960 w 1493520"/>
              <a:gd name="connsiteY9" fmla="*/ 68585 h 160025"/>
              <a:gd name="connsiteX10" fmla="*/ 845820 w 1493520"/>
              <a:gd name="connsiteY10" fmla="*/ 83825 h 160025"/>
              <a:gd name="connsiteX11" fmla="*/ 899160 w 1493520"/>
              <a:gd name="connsiteY11" fmla="*/ 106685 h 160025"/>
              <a:gd name="connsiteX12" fmla="*/ 944880 w 1493520"/>
              <a:gd name="connsiteY12" fmla="*/ 137165 h 160025"/>
              <a:gd name="connsiteX13" fmla="*/ 967740 w 1493520"/>
              <a:gd name="connsiteY13" fmla="*/ 152405 h 160025"/>
              <a:gd name="connsiteX14" fmla="*/ 1013460 w 1493520"/>
              <a:gd name="connsiteY14" fmla="*/ 160025 h 160025"/>
              <a:gd name="connsiteX15" fmla="*/ 1181100 w 1493520"/>
              <a:gd name="connsiteY15" fmla="*/ 152405 h 160025"/>
              <a:gd name="connsiteX16" fmla="*/ 1219200 w 1493520"/>
              <a:gd name="connsiteY16" fmla="*/ 144785 h 160025"/>
              <a:gd name="connsiteX17" fmla="*/ 1287780 w 1493520"/>
              <a:gd name="connsiteY17" fmla="*/ 137165 h 160025"/>
              <a:gd name="connsiteX18" fmla="*/ 1333500 w 1493520"/>
              <a:gd name="connsiteY18" fmla="*/ 129545 h 160025"/>
              <a:gd name="connsiteX19" fmla="*/ 1379220 w 1493520"/>
              <a:gd name="connsiteY19" fmla="*/ 114305 h 160025"/>
              <a:gd name="connsiteX20" fmla="*/ 1402080 w 1493520"/>
              <a:gd name="connsiteY20" fmla="*/ 106685 h 160025"/>
              <a:gd name="connsiteX21" fmla="*/ 1493520 w 1493520"/>
              <a:gd name="connsiteY21" fmla="*/ 106685 h 16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3520" h="160025">
                <a:moveTo>
                  <a:pt x="0" y="15245"/>
                </a:moveTo>
                <a:cubicBezTo>
                  <a:pt x="152269" y="-3789"/>
                  <a:pt x="81105" y="-3396"/>
                  <a:pt x="213360" y="7625"/>
                </a:cubicBezTo>
                <a:cubicBezTo>
                  <a:pt x="220980" y="10165"/>
                  <a:pt x="228837" y="12081"/>
                  <a:pt x="236220" y="15245"/>
                </a:cubicBezTo>
                <a:cubicBezTo>
                  <a:pt x="263290" y="26846"/>
                  <a:pt x="266602" y="30420"/>
                  <a:pt x="289560" y="45725"/>
                </a:cubicBezTo>
                <a:cubicBezTo>
                  <a:pt x="294640" y="53345"/>
                  <a:pt x="297908" y="62554"/>
                  <a:pt x="304800" y="68585"/>
                </a:cubicBezTo>
                <a:cubicBezTo>
                  <a:pt x="337048" y="96802"/>
                  <a:pt x="341982" y="96219"/>
                  <a:pt x="373380" y="106685"/>
                </a:cubicBezTo>
                <a:cubicBezTo>
                  <a:pt x="416560" y="104145"/>
                  <a:pt x="459880" y="103369"/>
                  <a:pt x="502920" y="99065"/>
                </a:cubicBezTo>
                <a:cubicBezTo>
                  <a:pt x="529037" y="96453"/>
                  <a:pt x="538796" y="77707"/>
                  <a:pt x="563880" y="68585"/>
                </a:cubicBezTo>
                <a:cubicBezTo>
                  <a:pt x="578400" y="63305"/>
                  <a:pt x="594360" y="63505"/>
                  <a:pt x="609600" y="60965"/>
                </a:cubicBezTo>
                <a:cubicBezTo>
                  <a:pt x="680720" y="63505"/>
                  <a:pt x="752126" y="61730"/>
                  <a:pt x="822960" y="68585"/>
                </a:cubicBezTo>
                <a:cubicBezTo>
                  <a:pt x="832076" y="69467"/>
                  <a:pt x="837869" y="79281"/>
                  <a:pt x="845820" y="83825"/>
                </a:cubicBezTo>
                <a:cubicBezTo>
                  <a:pt x="872185" y="98891"/>
                  <a:pt x="873513" y="98136"/>
                  <a:pt x="899160" y="106685"/>
                </a:cubicBezTo>
                <a:cubicBezTo>
                  <a:pt x="942495" y="150020"/>
                  <a:pt x="900769" y="115109"/>
                  <a:pt x="944880" y="137165"/>
                </a:cubicBezTo>
                <a:cubicBezTo>
                  <a:pt x="953071" y="141261"/>
                  <a:pt x="959052" y="149509"/>
                  <a:pt x="967740" y="152405"/>
                </a:cubicBezTo>
                <a:cubicBezTo>
                  <a:pt x="982397" y="157291"/>
                  <a:pt x="998220" y="157485"/>
                  <a:pt x="1013460" y="160025"/>
                </a:cubicBezTo>
                <a:cubicBezTo>
                  <a:pt x="1069340" y="157485"/>
                  <a:pt x="1125315" y="156537"/>
                  <a:pt x="1181100" y="152405"/>
                </a:cubicBezTo>
                <a:cubicBezTo>
                  <a:pt x="1194016" y="151448"/>
                  <a:pt x="1206379" y="146617"/>
                  <a:pt x="1219200" y="144785"/>
                </a:cubicBezTo>
                <a:cubicBezTo>
                  <a:pt x="1241970" y="141532"/>
                  <a:pt x="1264981" y="140205"/>
                  <a:pt x="1287780" y="137165"/>
                </a:cubicBezTo>
                <a:cubicBezTo>
                  <a:pt x="1303095" y="135123"/>
                  <a:pt x="1318511" y="133292"/>
                  <a:pt x="1333500" y="129545"/>
                </a:cubicBezTo>
                <a:cubicBezTo>
                  <a:pt x="1349085" y="125649"/>
                  <a:pt x="1363980" y="119385"/>
                  <a:pt x="1379220" y="114305"/>
                </a:cubicBezTo>
                <a:cubicBezTo>
                  <a:pt x="1386840" y="111765"/>
                  <a:pt x="1394048" y="106685"/>
                  <a:pt x="1402080" y="106685"/>
                </a:cubicBezTo>
                <a:lnTo>
                  <a:pt x="1493520" y="106685"/>
                </a:lnTo>
              </a:path>
            </a:pathLst>
          </a:custGeom>
          <a:noFill/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4817592" y="1236985"/>
            <a:ext cx="2400300" cy="198120"/>
          </a:xfrm>
          <a:custGeom>
            <a:avLst/>
            <a:gdLst>
              <a:gd name="connsiteX0" fmla="*/ 0 w 2400300"/>
              <a:gd name="connsiteY0" fmla="*/ 60960 h 198120"/>
              <a:gd name="connsiteX1" fmla="*/ 83820 w 2400300"/>
              <a:gd name="connsiteY1" fmla="*/ 22860 h 198120"/>
              <a:gd name="connsiteX2" fmla="*/ 152400 w 2400300"/>
              <a:gd name="connsiteY2" fmla="*/ 15240 h 198120"/>
              <a:gd name="connsiteX3" fmla="*/ 175260 w 2400300"/>
              <a:gd name="connsiteY3" fmla="*/ 7620 h 198120"/>
              <a:gd name="connsiteX4" fmla="*/ 274320 w 2400300"/>
              <a:gd name="connsiteY4" fmla="*/ 15240 h 198120"/>
              <a:gd name="connsiteX5" fmla="*/ 327660 w 2400300"/>
              <a:gd name="connsiteY5" fmla="*/ 45720 h 198120"/>
              <a:gd name="connsiteX6" fmla="*/ 365760 w 2400300"/>
              <a:gd name="connsiteY6" fmla="*/ 60960 h 198120"/>
              <a:gd name="connsiteX7" fmla="*/ 411480 w 2400300"/>
              <a:gd name="connsiteY7" fmla="*/ 106680 h 198120"/>
              <a:gd name="connsiteX8" fmla="*/ 464820 w 2400300"/>
              <a:gd name="connsiteY8" fmla="*/ 121920 h 198120"/>
              <a:gd name="connsiteX9" fmla="*/ 541020 w 2400300"/>
              <a:gd name="connsiteY9" fmla="*/ 129540 h 198120"/>
              <a:gd name="connsiteX10" fmla="*/ 678180 w 2400300"/>
              <a:gd name="connsiteY10" fmla="*/ 121920 h 198120"/>
              <a:gd name="connsiteX11" fmla="*/ 708660 w 2400300"/>
              <a:gd name="connsiteY11" fmla="*/ 114300 h 198120"/>
              <a:gd name="connsiteX12" fmla="*/ 769620 w 2400300"/>
              <a:gd name="connsiteY12" fmla="*/ 91440 h 198120"/>
              <a:gd name="connsiteX13" fmla="*/ 861060 w 2400300"/>
              <a:gd name="connsiteY13" fmla="*/ 60960 h 198120"/>
              <a:gd name="connsiteX14" fmla="*/ 960120 w 2400300"/>
              <a:gd name="connsiteY14" fmla="*/ 68580 h 198120"/>
              <a:gd name="connsiteX15" fmla="*/ 982980 w 2400300"/>
              <a:gd name="connsiteY15" fmla="*/ 76200 h 198120"/>
              <a:gd name="connsiteX16" fmla="*/ 1013460 w 2400300"/>
              <a:gd name="connsiteY16" fmla="*/ 83820 h 198120"/>
              <a:gd name="connsiteX17" fmla="*/ 1036320 w 2400300"/>
              <a:gd name="connsiteY17" fmla="*/ 99060 h 198120"/>
              <a:gd name="connsiteX18" fmla="*/ 1059180 w 2400300"/>
              <a:gd name="connsiteY18" fmla="*/ 121920 h 198120"/>
              <a:gd name="connsiteX19" fmla="*/ 1089660 w 2400300"/>
              <a:gd name="connsiteY19" fmla="*/ 137160 h 198120"/>
              <a:gd name="connsiteX20" fmla="*/ 1112520 w 2400300"/>
              <a:gd name="connsiteY20" fmla="*/ 160020 h 198120"/>
              <a:gd name="connsiteX21" fmla="*/ 1135380 w 2400300"/>
              <a:gd name="connsiteY21" fmla="*/ 167640 h 198120"/>
              <a:gd name="connsiteX22" fmla="*/ 1158240 w 2400300"/>
              <a:gd name="connsiteY22" fmla="*/ 182880 h 198120"/>
              <a:gd name="connsiteX23" fmla="*/ 1242060 w 2400300"/>
              <a:gd name="connsiteY23" fmla="*/ 198120 h 198120"/>
              <a:gd name="connsiteX24" fmla="*/ 1432560 w 2400300"/>
              <a:gd name="connsiteY24" fmla="*/ 182880 h 198120"/>
              <a:gd name="connsiteX25" fmla="*/ 1463040 w 2400300"/>
              <a:gd name="connsiteY25" fmla="*/ 167640 h 198120"/>
              <a:gd name="connsiteX26" fmla="*/ 1485900 w 2400300"/>
              <a:gd name="connsiteY26" fmla="*/ 160020 h 198120"/>
              <a:gd name="connsiteX27" fmla="*/ 1508760 w 2400300"/>
              <a:gd name="connsiteY27" fmla="*/ 144780 h 198120"/>
              <a:gd name="connsiteX28" fmla="*/ 1569720 w 2400300"/>
              <a:gd name="connsiteY28" fmla="*/ 121920 h 198120"/>
              <a:gd name="connsiteX29" fmla="*/ 1615440 w 2400300"/>
              <a:gd name="connsiteY29" fmla="*/ 91440 h 198120"/>
              <a:gd name="connsiteX30" fmla="*/ 1668780 w 2400300"/>
              <a:gd name="connsiteY30" fmla="*/ 60960 h 198120"/>
              <a:gd name="connsiteX31" fmla="*/ 1722120 w 2400300"/>
              <a:gd name="connsiteY31" fmla="*/ 45720 h 198120"/>
              <a:gd name="connsiteX32" fmla="*/ 1744980 w 2400300"/>
              <a:gd name="connsiteY32" fmla="*/ 30480 h 198120"/>
              <a:gd name="connsiteX33" fmla="*/ 1805940 w 2400300"/>
              <a:gd name="connsiteY33" fmla="*/ 0 h 198120"/>
              <a:gd name="connsiteX34" fmla="*/ 1866900 w 2400300"/>
              <a:gd name="connsiteY34" fmla="*/ 15240 h 198120"/>
              <a:gd name="connsiteX35" fmla="*/ 1889760 w 2400300"/>
              <a:gd name="connsiteY35" fmla="*/ 38100 h 198120"/>
              <a:gd name="connsiteX36" fmla="*/ 1927860 w 2400300"/>
              <a:gd name="connsiteY36" fmla="*/ 68580 h 198120"/>
              <a:gd name="connsiteX37" fmla="*/ 1950720 w 2400300"/>
              <a:gd name="connsiteY37" fmla="*/ 76200 h 198120"/>
              <a:gd name="connsiteX38" fmla="*/ 1996440 w 2400300"/>
              <a:gd name="connsiteY38" fmla="*/ 106680 h 198120"/>
              <a:gd name="connsiteX39" fmla="*/ 2019300 w 2400300"/>
              <a:gd name="connsiteY39" fmla="*/ 121920 h 198120"/>
              <a:gd name="connsiteX40" fmla="*/ 2042160 w 2400300"/>
              <a:gd name="connsiteY40" fmla="*/ 137160 h 198120"/>
              <a:gd name="connsiteX41" fmla="*/ 2065020 w 2400300"/>
              <a:gd name="connsiteY41" fmla="*/ 152400 h 198120"/>
              <a:gd name="connsiteX42" fmla="*/ 2110740 w 2400300"/>
              <a:gd name="connsiteY42" fmla="*/ 167640 h 198120"/>
              <a:gd name="connsiteX43" fmla="*/ 2133600 w 2400300"/>
              <a:gd name="connsiteY43" fmla="*/ 175260 h 198120"/>
              <a:gd name="connsiteX44" fmla="*/ 2301240 w 2400300"/>
              <a:gd name="connsiteY44" fmla="*/ 167640 h 198120"/>
              <a:gd name="connsiteX45" fmla="*/ 2346960 w 2400300"/>
              <a:gd name="connsiteY45" fmla="*/ 160020 h 198120"/>
              <a:gd name="connsiteX46" fmla="*/ 2400300 w 2400300"/>
              <a:gd name="connsiteY46" fmla="*/ 14478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00300" h="198120">
                <a:moveTo>
                  <a:pt x="0" y="60960"/>
                </a:moveTo>
                <a:cubicBezTo>
                  <a:pt x="27940" y="48260"/>
                  <a:pt x="54423" y="31679"/>
                  <a:pt x="83820" y="22860"/>
                </a:cubicBezTo>
                <a:cubicBezTo>
                  <a:pt x="105851" y="16251"/>
                  <a:pt x="129712" y="19021"/>
                  <a:pt x="152400" y="15240"/>
                </a:cubicBezTo>
                <a:cubicBezTo>
                  <a:pt x="160323" y="13920"/>
                  <a:pt x="167640" y="10160"/>
                  <a:pt x="175260" y="7620"/>
                </a:cubicBezTo>
                <a:cubicBezTo>
                  <a:pt x="208280" y="10160"/>
                  <a:pt x="241706" y="9485"/>
                  <a:pt x="274320" y="15240"/>
                </a:cubicBezTo>
                <a:cubicBezTo>
                  <a:pt x="294966" y="18883"/>
                  <a:pt x="309881" y="36831"/>
                  <a:pt x="327660" y="45720"/>
                </a:cubicBezTo>
                <a:cubicBezTo>
                  <a:pt x="339894" y="51837"/>
                  <a:pt x="353060" y="55880"/>
                  <a:pt x="365760" y="60960"/>
                </a:cubicBezTo>
                <a:cubicBezTo>
                  <a:pt x="381000" y="76200"/>
                  <a:pt x="391033" y="99864"/>
                  <a:pt x="411480" y="106680"/>
                </a:cubicBezTo>
                <a:cubicBezTo>
                  <a:pt x="427764" y="112108"/>
                  <a:pt x="448076" y="119528"/>
                  <a:pt x="464820" y="121920"/>
                </a:cubicBezTo>
                <a:cubicBezTo>
                  <a:pt x="490090" y="125530"/>
                  <a:pt x="515620" y="127000"/>
                  <a:pt x="541020" y="129540"/>
                </a:cubicBezTo>
                <a:cubicBezTo>
                  <a:pt x="586740" y="127000"/>
                  <a:pt x="632578" y="126066"/>
                  <a:pt x="678180" y="121920"/>
                </a:cubicBezTo>
                <a:cubicBezTo>
                  <a:pt x="688610" y="120972"/>
                  <a:pt x="698590" y="117177"/>
                  <a:pt x="708660" y="114300"/>
                </a:cubicBezTo>
                <a:cubicBezTo>
                  <a:pt x="779211" y="94143"/>
                  <a:pt x="664946" y="123648"/>
                  <a:pt x="769620" y="91440"/>
                </a:cubicBezTo>
                <a:cubicBezTo>
                  <a:pt x="863194" y="62648"/>
                  <a:pt x="800135" y="91423"/>
                  <a:pt x="861060" y="60960"/>
                </a:cubicBezTo>
                <a:cubicBezTo>
                  <a:pt x="894080" y="63500"/>
                  <a:pt x="927258" y="64472"/>
                  <a:pt x="960120" y="68580"/>
                </a:cubicBezTo>
                <a:cubicBezTo>
                  <a:pt x="968090" y="69576"/>
                  <a:pt x="975257" y="73993"/>
                  <a:pt x="982980" y="76200"/>
                </a:cubicBezTo>
                <a:cubicBezTo>
                  <a:pt x="993050" y="79077"/>
                  <a:pt x="1003300" y="81280"/>
                  <a:pt x="1013460" y="83820"/>
                </a:cubicBezTo>
                <a:cubicBezTo>
                  <a:pt x="1021080" y="88900"/>
                  <a:pt x="1029285" y="93197"/>
                  <a:pt x="1036320" y="99060"/>
                </a:cubicBezTo>
                <a:cubicBezTo>
                  <a:pt x="1044599" y="105959"/>
                  <a:pt x="1050411" y="115656"/>
                  <a:pt x="1059180" y="121920"/>
                </a:cubicBezTo>
                <a:cubicBezTo>
                  <a:pt x="1068423" y="128522"/>
                  <a:pt x="1080417" y="130558"/>
                  <a:pt x="1089660" y="137160"/>
                </a:cubicBezTo>
                <a:cubicBezTo>
                  <a:pt x="1098429" y="143424"/>
                  <a:pt x="1103554" y="154042"/>
                  <a:pt x="1112520" y="160020"/>
                </a:cubicBezTo>
                <a:cubicBezTo>
                  <a:pt x="1119203" y="164475"/>
                  <a:pt x="1128196" y="164048"/>
                  <a:pt x="1135380" y="167640"/>
                </a:cubicBezTo>
                <a:cubicBezTo>
                  <a:pt x="1143571" y="171736"/>
                  <a:pt x="1150049" y="178784"/>
                  <a:pt x="1158240" y="182880"/>
                </a:cubicBezTo>
                <a:cubicBezTo>
                  <a:pt x="1181733" y="194626"/>
                  <a:pt x="1221046" y="195493"/>
                  <a:pt x="1242060" y="198120"/>
                </a:cubicBezTo>
                <a:cubicBezTo>
                  <a:pt x="1305560" y="193040"/>
                  <a:pt x="1369455" y="191584"/>
                  <a:pt x="1432560" y="182880"/>
                </a:cubicBezTo>
                <a:cubicBezTo>
                  <a:pt x="1443813" y="181328"/>
                  <a:pt x="1452599" y="172115"/>
                  <a:pt x="1463040" y="167640"/>
                </a:cubicBezTo>
                <a:cubicBezTo>
                  <a:pt x="1470423" y="164476"/>
                  <a:pt x="1478716" y="163612"/>
                  <a:pt x="1485900" y="160020"/>
                </a:cubicBezTo>
                <a:cubicBezTo>
                  <a:pt x="1494091" y="155924"/>
                  <a:pt x="1500423" y="148570"/>
                  <a:pt x="1508760" y="144780"/>
                </a:cubicBezTo>
                <a:cubicBezTo>
                  <a:pt x="1528517" y="135800"/>
                  <a:pt x="1549400" y="129540"/>
                  <a:pt x="1569720" y="121920"/>
                </a:cubicBezTo>
                <a:cubicBezTo>
                  <a:pt x="1613055" y="78585"/>
                  <a:pt x="1571329" y="113496"/>
                  <a:pt x="1615440" y="91440"/>
                </a:cubicBezTo>
                <a:cubicBezTo>
                  <a:pt x="1691967" y="53176"/>
                  <a:pt x="1575266" y="101037"/>
                  <a:pt x="1668780" y="60960"/>
                </a:cubicBezTo>
                <a:cubicBezTo>
                  <a:pt x="1684084" y="54401"/>
                  <a:pt x="1706653" y="49587"/>
                  <a:pt x="1722120" y="45720"/>
                </a:cubicBezTo>
                <a:cubicBezTo>
                  <a:pt x="1729740" y="40640"/>
                  <a:pt x="1736789" y="34576"/>
                  <a:pt x="1744980" y="30480"/>
                </a:cubicBezTo>
                <a:cubicBezTo>
                  <a:pt x="1819545" y="-6802"/>
                  <a:pt x="1752978" y="35308"/>
                  <a:pt x="1805940" y="0"/>
                </a:cubicBezTo>
                <a:cubicBezTo>
                  <a:pt x="1826260" y="5080"/>
                  <a:pt x="1847832" y="6573"/>
                  <a:pt x="1866900" y="15240"/>
                </a:cubicBezTo>
                <a:cubicBezTo>
                  <a:pt x="1876710" y="19699"/>
                  <a:pt x="1881650" y="31004"/>
                  <a:pt x="1889760" y="38100"/>
                </a:cubicBezTo>
                <a:cubicBezTo>
                  <a:pt x="1902000" y="48810"/>
                  <a:pt x="1914068" y="59960"/>
                  <a:pt x="1927860" y="68580"/>
                </a:cubicBezTo>
                <a:cubicBezTo>
                  <a:pt x="1934671" y="72837"/>
                  <a:pt x="1943699" y="72299"/>
                  <a:pt x="1950720" y="76200"/>
                </a:cubicBezTo>
                <a:cubicBezTo>
                  <a:pt x="1966731" y="85095"/>
                  <a:pt x="1981200" y="96520"/>
                  <a:pt x="1996440" y="106680"/>
                </a:cubicBezTo>
                <a:lnTo>
                  <a:pt x="2019300" y="121920"/>
                </a:lnTo>
                <a:lnTo>
                  <a:pt x="2042160" y="137160"/>
                </a:lnTo>
                <a:cubicBezTo>
                  <a:pt x="2049780" y="142240"/>
                  <a:pt x="2056332" y="149504"/>
                  <a:pt x="2065020" y="152400"/>
                </a:cubicBezTo>
                <a:lnTo>
                  <a:pt x="2110740" y="167640"/>
                </a:lnTo>
                <a:lnTo>
                  <a:pt x="2133600" y="175260"/>
                </a:lnTo>
                <a:cubicBezTo>
                  <a:pt x="2189480" y="172720"/>
                  <a:pt x="2245444" y="171625"/>
                  <a:pt x="2301240" y="167640"/>
                </a:cubicBezTo>
                <a:cubicBezTo>
                  <a:pt x="2316651" y="166539"/>
                  <a:pt x="2331971" y="163767"/>
                  <a:pt x="2346960" y="160020"/>
                </a:cubicBezTo>
                <a:cubicBezTo>
                  <a:pt x="2411133" y="143977"/>
                  <a:pt x="2374079" y="144780"/>
                  <a:pt x="2400300" y="144780"/>
                </a:cubicBezTo>
              </a:path>
            </a:pathLst>
          </a:custGeom>
          <a:noFill/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4800600" y="1831345"/>
            <a:ext cx="2468880" cy="518160"/>
          </a:xfrm>
          <a:custGeom>
            <a:avLst/>
            <a:gdLst>
              <a:gd name="connsiteX0" fmla="*/ 0 w 2468880"/>
              <a:gd name="connsiteY0" fmla="*/ 68580 h 518160"/>
              <a:gd name="connsiteX1" fmla="*/ 53340 w 2468880"/>
              <a:gd name="connsiteY1" fmla="*/ 38100 h 518160"/>
              <a:gd name="connsiteX2" fmla="*/ 106680 w 2468880"/>
              <a:gd name="connsiteY2" fmla="*/ 22860 h 518160"/>
              <a:gd name="connsiteX3" fmla="*/ 190500 w 2468880"/>
              <a:gd name="connsiteY3" fmla="*/ 0 h 518160"/>
              <a:gd name="connsiteX4" fmla="*/ 358140 w 2468880"/>
              <a:gd name="connsiteY4" fmla="*/ 15240 h 518160"/>
              <a:gd name="connsiteX5" fmla="*/ 388620 w 2468880"/>
              <a:gd name="connsiteY5" fmla="*/ 30480 h 518160"/>
              <a:gd name="connsiteX6" fmla="*/ 449580 w 2468880"/>
              <a:gd name="connsiteY6" fmla="*/ 53340 h 518160"/>
              <a:gd name="connsiteX7" fmla="*/ 495300 w 2468880"/>
              <a:gd name="connsiteY7" fmla="*/ 91440 h 518160"/>
              <a:gd name="connsiteX8" fmla="*/ 518160 w 2468880"/>
              <a:gd name="connsiteY8" fmla="*/ 99060 h 518160"/>
              <a:gd name="connsiteX9" fmla="*/ 563880 w 2468880"/>
              <a:gd name="connsiteY9" fmla="*/ 121920 h 518160"/>
              <a:gd name="connsiteX10" fmla="*/ 792480 w 2468880"/>
              <a:gd name="connsiteY10" fmla="*/ 114300 h 518160"/>
              <a:gd name="connsiteX11" fmla="*/ 822960 w 2468880"/>
              <a:gd name="connsiteY11" fmla="*/ 99060 h 518160"/>
              <a:gd name="connsiteX12" fmla="*/ 868680 w 2468880"/>
              <a:gd name="connsiteY12" fmla="*/ 83820 h 518160"/>
              <a:gd name="connsiteX13" fmla="*/ 922020 w 2468880"/>
              <a:gd name="connsiteY13" fmla="*/ 60960 h 518160"/>
              <a:gd name="connsiteX14" fmla="*/ 944880 w 2468880"/>
              <a:gd name="connsiteY14" fmla="*/ 45720 h 518160"/>
              <a:gd name="connsiteX15" fmla="*/ 1089660 w 2468880"/>
              <a:gd name="connsiteY15" fmla="*/ 45720 h 518160"/>
              <a:gd name="connsiteX16" fmla="*/ 1135380 w 2468880"/>
              <a:gd name="connsiteY16" fmla="*/ 76200 h 518160"/>
              <a:gd name="connsiteX17" fmla="*/ 1165860 w 2468880"/>
              <a:gd name="connsiteY17" fmla="*/ 91440 h 518160"/>
              <a:gd name="connsiteX18" fmla="*/ 1196340 w 2468880"/>
              <a:gd name="connsiteY18" fmla="*/ 114300 h 518160"/>
              <a:gd name="connsiteX19" fmla="*/ 1219200 w 2468880"/>
              <a:gd name="connsiteY19" fmla="*/ 121920 h 518160"/>
              <a:gd name="connsiteX20" fmla="*/ 1264920 w 2468880"/>
              <a:gd name="connsiteY20" fmla="*/ 152400 h 518160"/>
              <a:gd name="connsiteX21" fmla="*/ 1310640 w 2468880"/>
              <a:gd name="connsiteY21" fmla="*/ 175260 h 518160"/>
              <a:gd name="connsiteX22" fmla="*/ 1562100 w 2468880"/>
              <a:gd name="connsiteY22" fmla="*/ 167640 h 518160"/>
              <a:gd name="connsiteX23" fmla="*/ 1592580 w 2468880"/>
              <a:gd name="connsiteY23" fmla="*/ 160020 h 518160"/>
              <a:gd name="connsiteX24" fmla="*/ 1630680 w 2468880"/>
              <a:gd name="connsiteY24" fmla="*/ 152400 h 518160"/>
              <a:gd name="connsiteX25" fmla="*/ 1661160 w 2468880"/>
              <a:gd name="connsiteY25" fmla="*/ 144780 h 518160"/>
              <a:gd name="connsiteX26" fmla="*/ 1744980 w 2468880"/>
              <a:gd name="connsiteY26" fmla="*/ 137160 h 518160"/>
              <a:gd name="connsiteX27" fmla="*/ 1798320 w 2468880"/>
              <a:gd name="connsiteY27" fmla="*/ 129540 h 518160"/>
              <a:gd name="connsiteX28" fmla="*/ 2019300 w 2468880"/>
              <a:gd name="connsiteY28" fmla="*/ 137160 h 518160"/>
              <a:gd name="connsiteX29" fmla="*/ 2057400 w 2468880"/>
              <a:gd name="connsiteY29" fmla="*/ 152400 h 518160"/>
              <a:gd name="connsiteX30" fmla="*/ 2087880 w 2468880"/>
              <a:gd name="connsiteY30" fmla="*/ 160020 h 518160"/>
              <a:gd name="connsiteX31" fmla="*/ 2110740 w 2468880"/>
              <a:gd name="connsiteY31" fmla="*/ 175260 h 518160"/>
              <a:gd name="connsiteX32" fmla="*/ 2148840 w 2468880"/>
              <a:gd name="connsiteY32" fmla="*/ 213360 h 518160"/>
              <a:gd name="connsiteX33" fmla="*/ 2164080 w 2468880"/>
              <a:gd name="connsiteY33" fmla="*/ 236220 h 518160"/>
              <a:gd name="connsiteX34" fmla="*/ 2186940 w 2468880"/>
              <a:gd name="connsiteY34" fmla="*/ 243840 h 518160"/>
              <a:gd name="connsiteX35" fmla="*/ 2217420 w 2468880"/>
              <a:gd name="connsiteY35" fmla="*/ 274320 h 518160"/>
              <a:gd name="connsiteX36" fmla="*/ 2308860 w 2468880"/>
              <a:gd name="connsiteY36" fmla="*/ 350520 h 518160"/>
              <a:gd name="connsiteX37" fmla="*/ 2331720 w 2468880"/>
              <a:gd name="connsiteY37" fmla="*/ 365760 h 518160"/>
              <a:gd name="connsiteX38" fmla="*/ 2377440 w 2468880"/>
              <a:gd name="connsiteY38" fmla="*/ 388620 h 518160"/>
              <a:gd name="connsiteX39" fmla="*/ 2407920 w 2468880"/>
              <a:gd name="connsiteY39" fmla="*/ 434340 h 518160"/>
              <a:gd name="connsiteX40" fmla="*/ 2415540 w 2468880"/>
              <a:gd name="connsiteY40" fmla="*/ 457200 h 518160"/>
              <a:gd name="connsiteX41" fmla="*/ 2438400 w 2468880"/>
              <a:gd name="connsiteY41" fmla="*/ 472440 h 518160"/>
              <a:gd name="connsiteX42" fmla="*/ 2468880 w 2468880"/>
              <a:gd name="connsiteY42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68880" h="518160">
                <a:moveTo>
                  <a:pt x="0" y="68580"/>
                </a:moveTo>
                <a:cubicBezTo>
                  <a:pt x="17780" y="58420"/>
                  <a:pt x="34518" y="46167"/>
                  <a:pt x="53340" y="38100"/>
                </a:cubicBezTo>
                <a:cubicBezTo>
                  <a:pt x="70336" y="30816"/>
                  <a:pt x="89137" y="28708"/>
                  <a:pt x="106680" y="22860"/>
                </a:cubicBezTo>
                <a:cubicBezTo>
                  <a:pt x="180103" y="-1614"/>
                  <a:pt x="107592" y="13818"/>
                  <a:pt x="190500" y="0"/>
                </a:cubicBezTo>
                <a:cubicBezTo>
                  <a:pt x="202362" y="698"/>
                  <a:pt x="316732" y="1437"/>
                  <a:pt x="358140" y="15240"/>
                </a:cubicBezTo>
                <a:cubicBezTo>
                  <a:pt x="368916" y="18832"/>
                  <a:pt x="378240" y="25867"/>
                  <a:pt x="388620" y="30480"/>
                </a:cubicBezTo>
                <a:cubicBezTo>
                  <a:pt x="415955" y="42629"/>
                  <a:pt x="424445" y="44962"/>
                  <a:pt x="449580" y="53340"/>
                </a:cubicBezTo>
                <a:cubicBezTo>
                  <a:pt x="466432" y="70192"/>
                  <a:pt x="474082" y="80831"/>
                  <a:pt x="495300" y="91440"/>
                </a:cubicBezTo>
                <a:cubicBezTo>
                  <a:pt x="502484" y="95032"/>
                  <a:pt x="510976" y="95468"/>
                  <a:pt x="518160" y="99060"/>
                </a:cubicBezTo>
                <a:cubicBezTo>
                  <a:pt x="577246" y="128603"/>
                  <a:pt x="506421" y="102767"/>
                  <a:pt x="563880" y="121920"/>
                </a:cubicBezTo>
                <a:cubicBezTo>
                  <a:pt x="640080" y="119380"/>
                  <a:pt x="716533" y="121001"/>
                  <a:pt x="792480" y="114300"/>
                </a:cubicBezTo>
                <a:cubicBezTo>
                  <a:pt x="803795" y="113302"/>
                  <a:pt x="812413" y="103279"/>
                  <a:pt x="822960" y="99060"/>
                </a:cubicBezTo>
                <a:cubicBezTo>
                  <a:pt x="837875" y="93094"/>
                  <a:pt x="854000" y="90344"/>
                  <a:pt x="868680" y="83820"/>
                </a:cubicBezTo>
                <a:cubicBezTo>
                  <a:pt x="936338" y="53750"/>
                  <a:pt x="841391" y="81117"/>
                  <a:pt x="922020" y="60960"/>
                </a:cubicBezTo>
                <a:cubicBezTo>
                  <a:pt x="929640" y="55880"/>
                  <a:pt x="936689" y="49816"/>
                  <a:pt x="944880" y="45720"/>
                </a:cubicBezTo>
                <a:cubicBezTo>
                  <a:pt x="988151" y="24085"/>
                  <a:pt x="1052086" y="43372"/>
                  <a:pt x="1089660" y="45720"/>
                </a:cubicBezTo>
                <a:cubicBezTo>
                  <a:pt x="1104900" y="55880"/>
                  <a:pt x="1118997" y="68009"/>
                  <a:pt x="1135380" y="76200"/>
                </a:cubicBezTo>
                <a:cubicBezTo>
                  <a:pt x="1145540" y="81280"/>
                  <a:pt x="1156227" y="85420"/>
                  <a:pt x="1165860" y="91440"/>
                </a:cubicBezTo>
                <a:cubicBezTo>
                  <a:pt x="1176630" y="98171"/>
                  <a:pt x="1185313" y="107999"/>
                  <a:pt x="1196340" y="114300"/>
                </a:cubicBezTo>
                <a:cubicBezTo>
                  <a:pt x="1203314" y="118285"/>
                  <a:pt x="1212179" y="118019"/>
                  <a:pt x="1219200" y="121920"/>
                </a:cubicBezTo>
                <a:cubicBezTo>
                  <a:pt x="1235211" y="130815"/>
                  <a:pt x="1247544" y="146608"/>
                  <a:pt x="1264920" y="152400"/>
                </a:cubicBezTo>
                <a:cubicBezTo>
                  <a:pt x="1296468" y="162916"/>
                  <a:pt x="1281097" y="155565"/>
                  <a:pt x="1310640" y="175260"/>
                </a:cubicBezTo>
                <a:cubicBezTo>
                  <a:pt x="1394460" y="172720"/>
                  <a:pt x="1478364" y="172166"/>
                  <a:pt x="1562100" y="167640"/>
                </a:cubicBezTo>
                <a:cubicBezTo>
                  <a:pt x="1572557" y="167075"/>
                  <a:pt x="1582357" y="162292"/>
                  <a:pt x="1592580" y="160020"/>
                </a:cubicBezTo>
                <a:cubicBezTo>
                  <a:pt x="1605223" y="157210"/>
                  <a:pt x="1618037" y="155210"/>
                  <a:pt x="1630680" y="152400"/>
                </a:cubicBezTo>
                <a:cubicBezTo>
                  <a:pt x="1640903" y="150128"/>
                  <a:pt x="1650779" y="146164"/>
                  <a:pt x="1661160" y="144780"/>
                </a:cubicBezTo>
                <a:cubicBezTo>
                  <a:pt x="1688969" y="141072"/>
                  <a:pt x="1717096" y="140258"/>
                  <a:pt x="1744980" y="137160"/>
                </a:cubicBezTo>
                <a:cubicBezTo>
                  <a:pt x="1762831" y="135177"/>
                  <a:pt x="1780540" y="132080"/>
                  <a:pt x="1798320" y="129540"/>
                </a:cubicBezTo>
                <a:cubicBezTo>
                  <a:pt x="1871980" y="132080"/>
                  <a:pt x="1945881" y="130682"/>
                  <a:pt x="2019300" y="137160"/>
                </a:cubicBezTo>
                <a:cubicBezTo>
                  <a:pt x="2032925" y="138362"/>
                  <a:pt x="2044424" y="148075"/>
                  <a:pt x="2057400" y="152400"/>
                </a:cubicBezTo>
                <a:cubicBezTo>
                  <a:pt x="2067335" y="155712"/>
                  <a:pt x="2077720" y="157480"/>
                  <a:pt x="2087880" y="160020"/>
                </a:cubicBezTo>
                <a:cubicBezTo>
                  <a:pt x="2095500" y="165100"/>
                  <a:pt x="2104264" y="168784"/>
                  <a:pt x="2110740" y="175260"/>
                </a:cubicBezTo>
                <a:cubicBezTo>
                  <a:pt x="2161540" y="226060"/>
                  <a:pt x="2087880" y="172720"/>
                  <a:pt x="2148840" y="213360"/>
                </a:cubicBezTo>
                <a:cubicBezTo>
                  <a:pt x="2153920" y="220980"/>
                  <a:pt x="2156929" y="230499"/>
                  <a:pt x="2164080" y="236220"/>
                </a:cubicBezTo>
                <a:cubicBezTo>
                  <a:pt x="2170352" y="241238"/>
                  <a:pt x="2181260" y="238160"/>
                  <a:pt x="2186940" y="243840"/>
                </a:cubicBezTo>
                <a:cubicBezTo>
                  <a:pt x="2227580" y="284480"/>
                  <a:pt x="2156460" y="254000"/>
                  <a:pt x="2217420" y="274320"/>
                </a:cubicBezTo>
                <a:cubicBezTo>
                  <a:pt x="2276092" y="332992"/>
                  <a:pt x="2245207" y="308085"/>
                  <a:pt x="2308860" y="350520"/>
                </a:cubicBezTo>
                <a:cubicBezTo>
                  <a:pt x="2316480" y="355600"/>
                  <a:pt x="2323032" y="362864"/>
                  <a:pt x="2331720" y="365760"/>
                </a:cubicBezTo>
                <a:cubicBezTo>
                  <a:pt x="2363268" y="376276"/>
                  <a:pt x="2347897" y="368925"/>
                  <a:pt x="2377440" y="388620"/>
                </a:cubicBezTo>
                <a:cubicBezTo>
                  <a:pt x="2387600" y="403860"/>
                  <a:pt x="2402128" y="416964"/>
                  <a:pt x="2407920" y="434340"/>
                </a:cubicBezTo>
                <a:cubicBezTo>
                  <a:pt x="2410460" y="441960"/>
                  <a:pt x="2410522" y="450928"/>
                  <a:pt x="2415540" y="457200"/>
                </a:cubicBezTo>
                <a:cubicBezTo>
                  <a:pt x="2421261" y="464351"/>
                  <a:pt x="2430780" y="467360"/>
                  <a:pt x="2438400" y="472440"/>
                </a:cubicBezTo>
                <a:lnTo>
                  <a:pt x="2468880" y="518160"/>
                </a:lnTo>
              </a:path>
            </a:pathLst>
          </a:custGeom>
          <a:noFill/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195736" y="185918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Be-7</a:t>
            </a:r>
            <a:endParaRPr kumimoji="1" lang="ja-JP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176705" y="185918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Be-7</a:t>
            </a:r>
            <a:endParaRPr kumimoji="1" lang="ja-JP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543363" y="224524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Be-7</a:t>
            </a:r>
            <a:endParaRPr kumimoji="1" lang="ja-JP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247617" y="836712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H-3</a:t>
            </a:r>
            <a:endParaRPr kumimoji="1" lang="ja-JP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304766" y="796642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H-3</a:t>
            </a:r>
            <a:endParaRPr kumimoji="1" lang="ja-JP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610757" y="1109741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H-3</a:t>
            </a:r>
            <a:endParaRPr kumimoji="1" lang="ja-JP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57" name="右中かっこ 56"/>
          <p:cNvSpPr/>
          <p:nvPr/>
        </p:nvSpPr>
        <p:spPr>
          <a:xfrm>
            <a:off x="5862947" y="5765194"/>
            <a:ext cx="278685" cy="507251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右中かっこ 57"/>
          <p:cNvSpPr/>
          <p:nvPr/>
        </p:nvSpPr>
        <p:spPr>
          <a:xfrm>
            <a:off x="5843613" y="3933057"/>
            <a:ext cx="278685" cy="1728191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231549" y="458286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low remaining rate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444208" y="6021288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no deionizer</a:t>
            </a:r>
          </a:p>
          <a:p>
            <a:r>
              <a:rPr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(only string filter)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6375" y="580526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high remaining rate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48464" y="65253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10</a:t>
            </a:r>
            <a:endParaRPr kumimoji="1" lang="ja-JP" altLang="en-US" sz="1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444208" y="4952201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with deionizer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"/>
          <a:stretch/>
        </p:blipFill>
        <p:spPr bwMode="auto">
          <a:xfrm>
            <a:off x="1823476" y="3032969"/>
            <a:ext cx="5430833" cy="382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Colloid rates of Be-7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3976" y="908720"/>
            <a:ext cx="502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latin typeface="Eras Bold ITC" pitchFamily="34" charset="0"/>
                <a:ea typeface="Arial Unicode MS" pitchFamily="50" charset="-128"/>
                <a:cs typeface="Arial Unicode MS" pitchFamily="50" charset="-128"/>
              </a:rPr>
              <a:t>Very high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colloid rates were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measured in the systems </a:t>
            </a:r>
            <a:r>
              <a:rPr lang="en-US" altLang="ja-JP" sz="2000" u="sng" dirty="0" smtClean="0">
                <a:latin typeface="Eras Bold ITC" pitchFamily="34" charset="0"/>
                <a:ea typeface="Arial Unicode MS" pitchFamily="50" charset="-128"/>
                <a:cs typeface="Arial Unicode MS" pitchFamily="50" charset="-128"/>
              </a:rPr>
              <a:t>with deionizer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12875" y="1055243"/>
            <a:ext cx="360040" cy="360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07504" y="1796318"/>
            <a:ext cx="360040" cy="360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297569" y="3140968"/>
            <a:ext cx="851982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6012789" y="1555166"/>
            <a:ext cx="85438" cy="319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896833" y="1227820"/>
            <a:ext cx="302092" cy="319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896833" y="1121453"/>
            <a:ext cx="302092" cy="4254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796136" y="908720"/>
            <a:ext cx="503486" cy="21273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896833" y="1546919"/>
            <a:ext cx="302092" cy="744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/>
          <p:cNvSpPr/>
          <p:nvPr/>
        </p:nvSpPr>
        <p:spPr>
          <a:xfrm rot="10800000">
            <a:off x="5896833" y="2292873"/>
            <a:ext cx="302092" cy="212733"/>
          </a:xfrm>
          <a:prstGeom prst="trapezoid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896833" y="1546919"/>
            <a:ext cx="302092" cy="3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997530" y="1546919"/>
            <a:ext cx="100697" cy="3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 rot="10800000">
            <a:off x="6894287" y="2292688"/>
            <a:ext cx="310513" cy="212918"/>
          </a:xfrm>
          <a:prstGeom prst="trapezoid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894287" y="1973311"/>
            <a:ext cx="310513" cy="3193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894287" y="1121638"/>
            <a:ext cx="310513" cy="425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790783" y="908720"/>
            <a:ext cx="517521" cy="212918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894287" y="1547474"/>
            <a:ext cx="310513" cy="745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台形 21"/>
          <p:cNvSpPr/>
          <p:nvPr/>
        </p:nvSpPr>
        <p:spPr>
          <a:xfrm rot="10800000">
            <a:off x="6894287" y="2292688"/>
            <a:ext cx="310513" cy="212918"/>
          </a:xfrm>
          <a:prstGeom prst="trapezoid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894287" y="1547474"/>
            <a:ext cx="310513" cy="319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997791" y="1547474"/>
            <a:ext cx="103504" cy="319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6355058" y="1605055"/>
            <a:ext cx="43204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06062" y="105273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cent-</a:t>
            </a:r>
          </a:p>
          <a:p>
            <a:r>
              <a:rPr kumimoji="1" lang="en-US" altLang="ja-JP" sz="1600" dirty="0" err="1" smtClean="0"/>
              <a:t>rifuge</a:t>
            </a:r>
            <a:endParaRPr kumimoji="1" lang="ja-JP" altLang="en-US" sz="1600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7011910" y="1552640"/>
            <a:ext cx="0" cy="3150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7098205" y="1552640"/>
            <a:ext cx="0" cy="3150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7962702" y="1391002"/>
            <a:ext cx="251975" cy="35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962702" y="1742184"/>
            <a:ext cx="251975" cy="263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 flipH="1">
            <a:off x="7993220" y="1809969"/>
            <a:ext cx="206396" cy="1456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7962702" y="1303207"/>
            <a:ext cx="251975" cy="87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 flipH="1">
            <a:off x="8279133" y="1596527"/>
            <a:ext cx="206396" cy="14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 rot="3480000">
            <a:off x="8697188" y="1084970"/>
            <a:ext cx="87797" cy="671933"/>
            <a:chOff x="6429387" y="3571876"/>
            <a:chExt cx="71439" cy="571504"/>
          </a:xfrm>
        </p:grpSpPr>
        <p:sp>
          <p:nvSpPr>
            <p:cNvPr id="35" name="二等辺三角形 34"/>
            <p:cNvSpPr/>
            <p:nvPr/>
          </p:nvSpPr>
          <p:spPr>
            <a:xfrm rot="10800000">
              <a:off x="6429387" y="3857628"/>
              <a:ext cx="71438" cy="285752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429388" y="3571876"/>
              <a:ext cx="71438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8299261" y="1626344"/>
            <a:ext cx="186267" cy="1077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>
            <a:off x="7380312" y="1610276"/>
            <a:ext cx="43204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151519" y="12902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cut off</a:t>
            </a:r>
            <a:endParaRPr kumimoji="1" lang="ja-JP" altLang="en-US" sz="1600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-85" y="3173995"/>
            <a:ext cx="2046932" cy="3490536"/>
            <a:chOff x="3119251" y="1088621"/>
            <a:chExt cx="2046932" cy="3490536"/>
          </a:xfrm>
        </p:grpSpPr>
        <p:sp>
          <p:nvSpPr>
            <p:cNvPr id="41" name="円柱 40"/>
            <p:cNvSpPr/>
            <p:nvPr/>
          </p:nvSpPr>
          <p:spPr>
            <a:xfrm rot="12125759">
              <a:off x="4189324" y="1088621"/>
              <a:ext cx="976859" cy="679260"/>
            </a:xfrm>
            <a:prstGeom prst="can">
              <a:avLst>
                <a:gd name="adj" fmla="val 425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柱 41"/>
            <p:cNvSpPr/>
            <p:nvPr/>
          </p:nvSpPr>
          <p:spPr>
            <a:xfrm rot="12125759">
              <a:off x="4054123" y="1477666"/>
              <a:ext cx="786744" cy="1001876"/>
            </a:xfrm>
            <a:prstGeom prst="can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柱 42"/>
            <p:cNvSpPr/>
            <p:nvPr/>
          </p:nvSpPr>
          <p:spPr>
            <a:xfrm rot="12125759">
              <a:off x="3428334" y="2854042"/>
              <a:ext cx="778674" cy="1342774"/>
            </a:xfrm>
            <a:prstGeom prst="can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直方体 43"/>
            <p:cNvSpPr/>
            <p:nvPr/>
          </p:nvSpPr>
          <p:spPr>
            <a:xfrm rot="12248269">
              <a:off x="3849050" y="2290412"/>
              <a:ext cx="722432" cy="526189"/>
            </a:xfrm>
            <a:prstGeom prst="cube">
              <a:avLst>
                <a:gd name="adj" fmla="val 9559"/>
              </a:avLst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台形 44"/>
            <p:cNvSpPr/>
            <p:nvPr/>
          </p:nvSpPr>
          <p:spPr>
            <a:xfrm rot="12115809">
              <a:off x="3119251" y="4056081"/>
              <a:ext cx="746406" cy="523076"/>
            </a:xfrm>
            <a:prstGeom prst="trapezoid">
              <a:avLst>
                <a:gd name="adj" fmla="val 65323"/>
              </a:avLst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rot="1289184">
              <a:off x="3216997" y="3954569"/>
              <a:ext cx="770128" cy="2150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 rot="1498864">
              <a:off x="3952010" y="2394419"/>
              <a:ext cx="579703" cy="3181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7440174" y="21990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/>
                </a:solidFill>
                <a:latin typeface="Eras Bold ITC" pitchFamily="34" charset="0"/>
              </a:rPr>
              <a:t>ion</a:t>
            </a:r>
            <a:endParaRPr kumimoji="1" lang="ja-JP" altLang="en-US" sz="2000" dirty="0">
              <a:solidFill>
                <a:schemeClr val="accent1"/>
              </a:solidFill>
              <a:latin typeface="Eras Bold ITC" pitchFamily="34" charset="0"/>
            </a:endParaRPr>
          </a:p>
        </p:txBody>
      </p:sp>
      <p:sp>
        <p:nvSpPr>
          <p:cNvPr id="2048" name="テキスト ボックス 2047"/>
          <p:cNvSpPr txBox="1"/>
          <p:nvPr/>
        </p:nvSpPr>
        <p:spPr>
          <a:xfrm>
            <a:off x="7956376" y="2199092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colloid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cxnSp>
        <p:nvCxnSpPr>
          <p:cNvPr id="2050" name="直線矢印コネクタ 2049"/>
          <p:cNvCxnSpPr/>
          <p:nvPr/>
        </p:nvCxnSpPr>
        <p:spPr>
          <a:xfrm flipV="1">
            <a:off x="8392394" y="1809969"/>
            <a:ext cx="0" cy="4250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endCxn id="18" idx="3"/>
          </p:cNvCxnSpPr>
          <p:nvPr/>
        </p:nvCxnSpPr>
        <p:spPr>
          <a:xfrm flipH="1" flipV="1">
            <a:off x="7204800" y="2133000"/>
            <a:ext cx="365007" cy="2661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1108452" y="5157192"/>
            <a:ext cx="1159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tx2"/>
                </a:solidFill>
              </a:rPr>
              <a:t>3 nm </a:t>
            </a:r>
            <a:r>
              <a:rPr kumimoji="1" lang="en-US" altLang="ja-JP" sz="1400" dirty="0" smtClean="0">
                <a:solidFill>
                  <a:schemeClr val="tx2"/>
                </a:solidFill>
              </a:rPr>
              <a:t>pore</a:t>
            </a:r>
          </a:p>
          <a:p>
            <a:pPr algn="ctr"/>
            <a:r>
              <a:rPr kumimoji="1" lang="en-US" altLang="ja-JP" sz="1400" dirty="0" smtClean="0">
                <a:solidFill>
                  <a:schemeClr val="tx2"/>
                </a:solidFill>
              </a:rPr>
              <a:t>ultrafiltration</a:t>
            </a:r>
          </a:p>
          <a:p>
            <a:pPr algn="ctr"/>
            <a:r>
              <a:rPr lang="en-US" altLang="ja-JP" sz="1400" dirty="0" smtClean="0">
                <a:solidFill>
                  <a:schemeClr val="tx2"/>
                </a:solidFill>
              </a:rPr>
              <a:t>membranes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flipH="1" flipV="1">
            <a:off x="1132784" y="4676096"/>
            <a:ext cx="425633" cy="553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13976" y="1637759"/>
            <a:ext cx="514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latin typeface="Eras Bold ITC" pitchFamily="34" charset="0"/>
                <a:ea typeface="Arial Unicode MS" pitchFamily="50" charset="-128"/>
                <a:cs typeface="Arial Unicode MS" pitchFamily="50" charset="-128"/>
              </a:rPr>
              <a:t>Low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colloid rates were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measured in the systems </a:t>
            </a:r>
            <a:r>
              <a:rPr lang="en-US" altLang="ja-JP" sz="2000" u="sng" dirty="0" smtClean="0">
                <a:latin typeface="Eras Bold ITC" pitchFamily="34" charset="0"/>
                <a:ea typeface="Arial Unicode MS" pitchFamily="50" charset="-128"/>
                <a:cs typeface="Arial Unicode MS" pitchFamily="50" charset="-128"/>
              </a:rPr>
              <a:t>without deionizer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524328" y="5733256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low</a:t>
            </a:r>
          </a:p>
          <a:p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colloid rate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右中かっこ 57"/>
          <p:cNvSpPr/>
          <p:nvPr/>
        </p:nvSpPr>
        <p:spPr>
          <a:xfrm>
            <a:off x="7164225" y="5733256"/>
            <a:ext cx="278685" cy="720080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右中かっこ 58"/>
          <p:cNvSpPr/>
          <p:nvPr/>
        </p:nvSpPr>
        <p:spPr>
          <a:xfrm>
            <a:off x="7151271" y="3717033"/>
            <a:ext cx="278685" cy="1944216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539207" y="436684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high </a:t>
            </a:r>
          </a:p>
          <a:p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colloid rate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308304" y="6269250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no deionizer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62" name="右矢印 61"/>
          <p:cNvSpPr/>
          <p:nvPr/>
        </p:nvSpPr>
        <p:spPr>
          <a:xfrm>
            <a:off x="165969" y="2661315"/>
            <a:ext cx="373583" cy="2514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テキスト ボックス 2048"/>
          <p:cNvSpPr txBox="1"/>
          <p:nvPr/>
        </p:nvSpPr>
        <p:spPr>
          <a:xfrm>
            <a:off x="539552" y="2420888"/>
            <a:ext cx="6510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(1) Most of ions were removed by deionizer.</a:t>
            </a:r>
          </a:p>
          <a:p>
            <a:r>
              <a:rPr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(2) Colloids were </a:t>
            </a:r>
            <a:r>
              <a:rPr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remaining in the cooling-water.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44278" y="6453336"/>
            <a:ext cx="2571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accent1"/>
                </a:solidFill>
                <a:latin typeface="Eras Bold ITC" pitchFamily="34" charset="0"/>
              </a:rPr>
              <a:t>ultrafiltration unit</a:t>
            </a:r>
            <a:endParaRPr kumimoji="1" lang="ja-JP" altLang="en-US" sz="2000" dirty="0">
              <a:solidFill>
                <a:schemeClr val="accent1"/>
              </a:solidFill>
              <a:latin typeface="Eras Bold ITC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156176" y="1979484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4000rpm</a:t>
            </a:r>
          </a:p>
          <a:p>
            <a:pPr algn="ctr"/>
            <a:r>
              <a:rPr lang="en-US" altLang="ja-JP" sz="1200" dirty="0" smtClean="0"/>
              <a:t>10min</a:t>
            </a:r>
            <a:endParaRPr kumimoji="1" lang="ja-JP" altLang="en-US" sz="12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094060" y="5029145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with deionizer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0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Charge of radio-colloid</a:t>
            </a:r>
            <a:endParaRPr kumimoji="1"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3581058" y="3609447"/>
            <a:ext cx="257378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643421" y="4073794"/>
            <a:ext cx="126867" cy="7801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/>
          <p:cNvSpPr/>
          <p:nvPr/>
        </p:nvSpPr>
        <p:spPr>
          <a:xfrm rot="10800000">
            <a:off x="3643423" y="4851212"/>
            <a:ext cx="126865" cy="19347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683940" y="4966769"/>
            <a:ext cx="45719" cy="1428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75581" y="3395133"/>
            <a:ext cx="268332" cy="508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台形 7"/>
          <p:cNvSpPr/>
          <p:nvPr/>
        </p:nvSpPr>
        <p:spPr>
          <a:xfrm rot="10800000">
            <a:off x="3573394" y="3902418"/>
            <a:ext cx="268813" cy="171376"/>
          </a:xfrm>
          <a:prstGeom prst="trapezoid">
            <a:avLst>
              <a:gd name="adj" fmla="val 416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656745" y="4619104"/>
            <a:ext cx="101600" cy="217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/>
        </p:nvSpPr>
        <p:spPr>
          <a:xfrm rot="19008284">
            <a:off x="3653327" y="5220581"/>
            <a:ext cx="104160" cy="9779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/>
        </p:nvSpPr>
        <p:spPr>
          <a:xfrm>
            <a:off x="3601133" y="5519512"/>
            <a:ext cx="214314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12" name="直線コネクタ 11"/>
          <p:cNvCxnSpPr/>
          <p:nvPr/>
        </p:nvCxnSpPr>
        <p:spPr>
          <a:xfrm rot="5400000">
            <a:off x="3422538" y="5626669"/>
            <a:ext cx="357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601133" y="5805264"/>
            <a:ext cx="2143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 flipH="1" flipV="1">
            <a:off x="3636852" y="5626669"/>
            <a:ext cx="357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601133" y="5448074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0800000">
            <a:off x="3744009" y="5448074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 flipH="1" flipV="1">
            <a:off x="3636852" y="5412355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 flipH="1" flipV="1">
            <a:off x="3708290" y="5412355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2015316" y="4190427"/>
            <a:ext cx="2396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Eras Bold ITC" pitchFamily="34" charset="0"/>
              </a:rPr>
              <a:t>Anion exchange column</a:t>
            </a:r>
            <a:endParaRPr kumimoji="1" lang="ja-JP" altLang="en-US" sz="1400" dirty="0">
              <a:latin typeface="Eras Bold ITC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339906" y="3609447"/>
            <a:ext cx="257378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402269" y="4073794"/>
            <a:ext cx="126867" cy="7801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 rot="10800000">
            <a:off x="5402271" y="4851212"/>
            <a:ext cx="126865" cy="19347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442788" y="4966769"/>
            <a:ext cx="45719" cy="1428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334429" y="3395133"/>
            <a:ext cx="268332" cy="508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台形 24"/>
          <p:cNvSpPr/>
          <p:nvPr/>
        </p:nvSpPr>
        <p:spPr>
          <a:xfrm rot="10800000">
            <a:off x="5332242" y="3902418"/>
            <a:ext cx="268813" cy="171376"/>
          </a:xfrm>
          <a:prstGeom prst="trapezoid">
            <a:avLst>
              <a:gd name="adj" fmla="val 416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415593" y="4619104"/>
            <a:ext cx="101600" cy="217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4489940" y="4175789"/>
            <a:ext cx="2435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Eras Bold ITC" pitchFamily="34" charset="0"/>
              </a:rPr>
              <a:t>Cat</a:t>
            </a:r>
            <a:r>
              <a:rPr kumimoji="1" lang="en-US" altLang="ja-JP" sz="1400" dirty="0" err="1" smtClean="0">
                <a:latin typeface="Eras Bold ITC" pitchFamily="34" charset="0"/>
              </a:rPr>
              <a:t>ion</a:t>
            </a:r>
            <a:r>
              <a:rPr kumimoji="1" lang="en-US" altLang="ja-JP" sz="1400" dirty="0" smtClean="0">
                <a:latin typeface="Eras Bold ITC" pitchFamily="34" charset="0"/>
              </a:rPr>
              <a:t> exchange column</a:t>
            </a:r>
            <a:endParaRPr kumimoji="1" lang="ja-JP" altLang="en-US" sz="1400" dirty="0">
              <a:latin typeface="Eras Bold ITC" pitchFamily="34" charset="0"/>
            </a:endParaRPr>
          </a:p>
        </p:txBody>
      </p:sp>
      <p:sp>
        <p:nvSpPr>
          <p:cNvPr id="28" name="涙形 27"/>
          <p:cNvSpPr/>
          <p:nvPr/>
        </p:nvSpPr>
        <p:spPr>
          <a:xfrm rot="19008284">
            <a:off x="5414472" y="5220581"/>
            <a:ext cx="104160" cy="9779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正方形/長方形 28"/>
          <p:cNvSpPr/>
          <p:nvPr/>
        </p:nvSpPr>
        <p:spPr>
          <a:xfrm>
            <a:off x="5362278" y="5519512"/>
            <a:ext cx="214314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30" name="直線コネクタ 29"/>
          <p:cNvCxnSpPr/>
          <p:nvPr/>
        </p:nvCxnSpPr>
        <p:spPr>
          <a:xfrm rot="5400000">
            <a:off x="5183683" y="5626669"/>
            <a:ext cx="357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362278" y="5805264"/>
            <a:ext cx="2143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 flipH="1" flipV="1">
            <a:off x="5397997" y="5626669"/>
            <a:ext cx="357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362278" y="5448074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10800000">
            <a:off x="5505154" y="5448074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 flipH="1" flipV="1">
            <a:off x="5397997" y="5412355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5400000" flipH="1" flipV="1">
            <a:off x="5469435" y="5412355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 rot="16200000">
            <a:off x="2460922" y="4175407"/>
            <a:ext cx="1906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</a:t>
            </a:r>
            <a:r>
              <a:rPr kumimoji="1" lang="en-US" altLang="ja-JP" sz="1200" dirty="0" err="1" smtClean="0"/>
              <a:t>Dowex</a:t>
            </a:r>
            <a:r>
              <a:rPr kumimoji="1" lang="en-US" altLang="ja-JP" sz="1200" dirty="0" smtClean="0"/>
              <a:t> 1X8 100-200 mesh)</a:t>
            </a:r>
            <a:endParaRPr kumimoji="1" lang="ja-JP" altLang="en-US" sz="1200" dirty="0"/>
          </a:p>
        </p:txBody>
      </p:sp>
      <p:sp>
        <p:nvSpPr>
          <p:cNvPr id="39" name="テキスト ボックス 38"/>
          <p:cNvSpPr txBox="1"/>
          <p:nvPr/>
        </p:nvSpPr>
        <p:spPr>
          <a:xfrm rot="16200000">
            <a:off x="4834527" y="4267160"/>
            <a:ext cx="2200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</a:t>
            </a:r>
            <a:r>
              <a:rPr kumimoji="1" lang="en-US" altLang="ja-JP" sz="1200" dirty="0" err="1" smtClean="0"/>
              <a:t>Dowex</a:t>
            </a:r>
            <a:r>
              <a:rPr kumimoji="1" lang="en-US" altLang="ja-JP" sz="1200" dirty="0" smtClean="0"/>
              <a:t> 50WX8 100-200 mesh)</a:t>
            </a:r>
            <a:endParaRPr kumimoji="1" lang="ja-JP" altLang="en-US" sz="1200" dirty="0"/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4915246" y="4548658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resin</a:t>
            </a:r>
            <a:r>
              <a:rPr lang="en-US" altLang="ja-JP" sz="1100" dirty="0" smtClean="0"/>
              <a:t>: 1 mL</a:t>
            </a:r>
            <a:endParaRPr kumimoji="1" lang="ja-JP" altLang="en-US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" y="5147179"/>
            <a:ext cx="3151858" cy="16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46" y="5157192"/>
            <a:ext cx="3151858" cy="16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テキスト ボックス 57"/>
          <p:cNvSpPr txBox="1"/>
          <p:nvPr/>
        </p:nvSpPr>
        <p:spPr>
          <a:xfrm>
            <a:off x="360865" y="4599148"/>
            <a:ext cx="26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Be-7 passing rate </a:t>
            </a:r>
            <a:r>
              <a:rPr lang="en-US" altLang="ja-JP" dirty="0" smtClean="0"/>
              <a:t>(%)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231872" y="4653136"/>
            <a:ext cx="257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Be-7 passing rate (%)</a:t>
            </a:r>
            <a:endParaRPr lang="ja-JP" altLang="en-US" dirty="0"/>
          </a:p>
        </p:txBody>
      </p:sp>
      <p:cxnSp>
        <p:nvCxnSpPr>
          <p:cNvPr id="56" name="直線コネクタ 55"/>
          <p:cNvCxnSpPr/>
          <p:nvPr/>
        </p:nvCxnSpPr>
        <p:spPr>
          <a:xfrm>
            <a:off x="6084168" y="5085184"/>
            <a:ext cx="28803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251520" y="5040342"/>
            <a:ext cx="28803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 rot="16200000">
            <a:off x="3448379" y="454432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resin</a:t>
            </a:r>
            <a:r>
              <a:rPr lang="en-US" altLang="ja-JP" sz="1100" dirty="0" smtClean="0"/>
              <a:t>: 1 mL</a:t>
            </a:r>
            <a:endParaRPr kumimoji="1" lang="ja-JP" altLang="en-US" sz="1100" dirty="0"/>
          </a:p>
        </p:txBody>
      </p:sp>
      <p:sp>
        <p:nvSpPr>
          <p:cNvPr id="57" name="曲折矢印 56"/>
          <p:cNvSpPr/>
          <p:nvPr/>
        </p:nvSpPr>
        <p:spPr>
          <a:xfrm rot="10800000">
            <a:off x="3250272" y="5900345"/>
            <a:ext cx="517687" cy="43204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5" name="曲折矢印 64"/>
          <p:cNvSpPr/>
          <p:nvPr/>
        </p:nvSpPr>
        <p:spPr>
          <a:xfrm rot="10800000" flipH="1">
            <a:off x="5415593" y="5918403"/>
            <a:ext cx="524559" cy="4320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4157162" y="5513285"/>
            <a:ext cx="27082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67" name="円/楕円 66"/>
          <p:cNvSpPr/>
          <p:nvPr/>
        </p:nvSpPr>
        <p:spPr>
          <a:xfrm>
            <a:off x="4157162" y="3573016"/>
            <a:ext cx="27082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68" name="円/楕円 67"/>
          <p:cNvSpPr/>
          <p:nvPr/>
        </p:nvSpPr>
        <p:spPr>
          <a:xfrm>
            <a:off x="3954326" y="3785763"/>
            <a:ext cx="27082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69" name="円/楕円 68"/>
          <p:cNvSpPr/>
          <p:nvPr/>
        </p:nvSpPr>
        <p:spPr>
          <a:xfrm>
            <a:off x="3958820" y="4610224"/>
            <a:ext cx="27082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70" name="円/楕円 69"/>
          <p:cNvSpPr/>
          <p:nvPr/>
        </p:nvSpPr>
        <p:spPr>
          <a:xfrm>
            <a:off x="4933724" y="4610224"/>
            <a:ext cx="27082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71" name="円/楕円 70"/>
          <p:cNvSpPr/>
          <p:nvPr/>
        </p:nvSpPr>
        <p:spPr>
          <a:xfrm>
            <a:off x="4933724" y="3573016"/>
            <a:ext cx="27082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72" name="円/楕円 71"/>
          <p:cNvSpPr/>
          <p:nvPr/>
        </p:nvSpPr>
        <p:spPr>
          <a:xfrm>
            <a:off x="4733226" y="3789710"/>
            <a:ext cx="27082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73" name="円/楕円 72"/>
          <p:cNvSpPr/>
          <p:nvPr/>
        </p:nvSpPr>
        <p:spPr>
          <a:xfrm>
            <a:off x="4733226" y="5519636"/>
            <a:ext cx="27082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-</a:t>
            </a:r>
            <a:endParaRPr kumimoji="1" lang="ja-JP" altLang="en-US" sz="2800" dirty="0"/>
          </a:p>
        </p:txBody>
      </p:sp>
      <p:cxnSp>
        <p:nvCxnSpPr>
          <p:cNvPr id="64" name="直線コネクタ 63"/>
          <p:cNvCxnSpPr/>
          <p:nvPr/>
        </p:nvCxnSpPr>
        <p:spPr>
          <a:xfrm flipH="1">
            <a:off x="4557480" y="3305550"/>
            <a:ext cx="9591" cy="350782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297569" y="3140968"/>
            <a:ext cx="851982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D:\D\21研究\01研究_Fermi\1109Fermi\photo\IMG_6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78" y="2823630"/>
            <a:ext cx="2401794" cy="180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直線矢印コネクタ 74"/>
          <p:cNvCxnSpPr/>
          <p:nvPr/>
        </p:nvCxnSpPr>
        <p:spPr>
          <a:xfrm>
            <a:off x="4089737" y="4149080"/>
            <a:ext cx="0" cy="411422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4292573" y="3861048"/>
            <a:ext cx="0" cy="1587026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>
            <a:off x="5068767" y="3933726"/>
            <a:ext cx="0" cy="626776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>
            <a:off x="4860032" y="4149080"/>
            <a:ext cx="0" cy="1298994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円/楕円 65"/>
          <p:cNvSpPr/>
          <p:nvPr/>
        </p:nvSpPr>
        <p:spPr>
          <a:xfrm>
            <a:off x="179512" y="918302"/>
            <a:ext cx="360040" cy="360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74" name="円/楕円 73"/>
          <p:cNvSpPr/>
          <p:nvPr/>
        </p:nvSpPr>
        <p:spPr>
          <a:xfrm>
            <a:off x="179512" y="1340768"/>
            <a:ext cx="360040" cy="360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8557" y="1340768"/>
            <a:ext cx="834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Most of Be-7 (~100%) was </a:t>
            </a:r>
            <a:r>
              <a:rPr lang="en-US" altLang="ja-JP" sz="2000" u="sng" dirty="0" smtClean="0">
                <a:latin typeface="Eras Bold ITC" pitchFamily="34" charset="0"/>
              </a:rPr>
              <a:t>adsorbed</a:t>
            </a:r>
            <a:r>
              <a:rPr lang="en-US" altLang="ja-JP" sz="2000" dirty="0" smtClean="0"/>
              <a:t> in </a:t>
            </a:r>
            <a:r>
              <a:rPr lang="en-US" altLang="ja-JP" sz="2000" u="sng" dirty="0" err="1" smtClean="0">
                <a:latin typeface="Eras Bold ITC" pitchFamily="34" charset="0"/>
              </a:rPr>
              <a:t>cation</a:t>
            </a:r>
            <a:r>
              <a:rPr lang="en-US" altLang="ja-JP" sz="2000" dirty="0" smtClean="0"/>
              <a:t>-exchange column.</a:t>
            </a:r>
            <a:endParaRPr kumimoji="1" lang="ja-JP" altLang="en-US" sz="2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02296" y="1772816"/>
            <a:ext cx="8262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Small fraction of Be-7 was </a:t>
            </a:r>
            <a:r>
              <a:rPr kumimoji="1" lang="en-US" altLang="ja-JP" sz="2000" u="sng" dirty="0" smtClean="0">
                <a:latin typeface="Eras Bold ITC" pitchFamily="34" charset="0"/>
              </a:rPr>
              <a:t>passed through</a:t>
            </a:r>
            <a:r>
              <a:rPr kumimoji="1" lang="en-US" altLang="ja-JP" sz="2000" dirty="0" smtClean="0"/>
              <a:t> </a:t>
            </a:r>
            <a:r>
              <a:rPr kumimoji="1" lang="en-US" altLang="ja-JP" sz="2000" u="sng" dirty="0" err="1" smtClean="0">
                <a:latin typeface="Eras Bold ITC" pitchFamily="34" charset="0"/>
              </a:rPr>
              <a:t>cation</a:t>
            </a:r>
            <a:r>
              <a:rPr kumimoji="1" lang="en-US" altLang="ja-JP" sz="2000" dirty="0" smtClean="0"/>
              <a:t>-exchange column.</a:t>
            </a:r>
            <a:endParaRPr kumimoji="1" lang="ja-JP" altLang="en-US" sz="2000" dirty="0"/>
          </a:p>
        </p:txBody>
      </p:sp>
      <p:sp>
        <p:nvSpPr>
          <p:cNvPr id="76" name="右矢印 75"/>
          <p:cNvSpPr/>
          <p:nvPr/>
        </p:nvSpPr>
        <p:spPr>
          <a:xfrm>
            <a:off x="323528" y="2437386"/>
            <a:ext cx="522852" cy="2514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99592" y="2132856"/>
            <a:ext cx="811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(1) Most of Be-7 colloids have plus charge.</a:t>
            </a:r>
          </a:p>
          <a:p>
            <a:r>
              <a:rPr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(2) Weak retention power of Be-7 colloid on </a:t>
            </a:r>
            <a:r>
              <a:rPr lang="en-US" altLang="ja-JP" sz="2000" dirty="0" err="1" smtClean="0">
                <a:solidFill>
                  <a:srgbClr val="C00000"/>
                </a:solidFill>
                <a:latin typeface="Eras Bold ITC" pitchFamily="34" charset="0"/>
              </a:rPr>
              <a:t>cation</a:t>
            </a:r>
            <a:r>
              <a:rPr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-exchange resin was observed.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179512" y="1772816"/>
            <a:ext cx="360040" cy="360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59221" y="908720"/>
            <a:ext cx="8449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Most of Be-7 (~100%) was </a:t>
            </a:r>
            <a:r>
              <a:rPr lang="en-US" altLang="ja-JP" sz="2000" u="sng" dirty="0" smtClean="0">
                <a:latin typeface="Eras Bold ITC" pitchFamily="34" charset="0"/>
              </a:rPr>
              <a:t>passed through</a:t>
            </a:r>
            <a:r>
              <a:rPr lang="en-US" altLang="ja-JP" sz="2000" dirty="0" smtClean="0"/>
              <a:t> </a:t>
            </a:r>
            <a:r>
              <a:rPr lang="en-US" altLang="ja-JP" sz="2000" u="sng" dirty="0" smtClean="0">
                <a:latin typeface="Eras Bold ITC" pitchFamily="34" charset="0"/>
              </a:rPr>
              <a:t>anion</a:t>
            </a:r>
            <a:r>
              <a:rPr lang="en-US" altLang="ja-JP" sz="2000" dirty="0" smtClean="0"/>
              <a:t>-exchange column.</a:t>
            </a:r>
            <a:endParaRPr kumimoji="1" lang="ja-JP" altLang="en-US" sz="2000" dirty="0"/>
          </a:p>
        </p:txBody>
      </p:sp>
      <p:sp>
        <p:nvSpPr>
          <p:cNvPr id="80" name="円/楕円 79"/>
          <p:cNvSpPr/>
          <p:nvPr/>
        </p:nvSpPr>
        <p:spPr>
          <a:xfrm>
            <a:off x="3563888" y="6381328"/>
            <a:ext cx="360040" cy="360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81" name="円/楕円 80"/>
          <p:cNvSpPr/>
          <p:nvPr/>
        </p:nvSpPr>
        <p:spPr>
          <a:xfrm>
            <a:off x="4933724" y="6381328"/>
            <a:ext cx="360040" cy="360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84" name="円/楕円 83"/>
          <p:cNvSpPr/>
          <p:nvPr/>
        </p:nvSpPr>
        <p:spPr>
          <a:xfrm>
            <a:off x="5308267" y="6381328"/>
            <a:ext cx="360040" cy="360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8415" y="3279573"/>
            <a:ext cx="3033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1"/>
                </a:solidFill>
              </a:rPr>
              <a:t>Water samples (100 mL) </a:t>
            </a:r>
          </a:p>
          <a:p>
            <a:r>
              <a:rPr kumimoji="1" lang="en-US" altLang="ja-JP" sz="1600" dirty="0" smtClean="0">
                <a:solidFill>
                  <a:schemeClr val="accent1"/>
                </a:solidFill>
              </a:rPr>
              <a:t>were passed thorough </a:t>
            </a:r>
          </a:p>
          <a:p>
            <a:r>
              <a:rPr kumimoji="1" lang="en-US" altLang="ja-JP" sz="1600" dirty="0" err="1" smtClean="0">
                <a:solidFill>
                  <a:schemeClr val="accent1"/>
                </a:solidFill>
              </a:rPr>
              <a:t>cation</a:t>
            </a:r>
            <a:r>
              <a:rPr kumimoji="1" lang="en-US" altLang="ja-JP" sz="1600" dirty="0" smtClean="0">
                <a:solidFill>
                  <a:schemeClr val="accent1"/>
                </a:solidFill>
              </a:rPr>
              <a:t>-exchange column and anion-exchange </a:t>
            </a:r>
            <a:r>
              <a:rPr lang="en-US" altLang="ja-JP" sz="1600" dirty="0" smtClean="0">
                <a:solidFill>
                  <a:schemeClr val="accent1"/>
                </a:solidFill>
              </a:rPr>
              <a:t>column.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0" grpId="0" animBg="1"/>
      <p:bldP spid="76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Summary (experiment A)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844824"/>
            <a:ext cx="84969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ja-JP" sz="2400" dirty="0" smtClean="0"/>
              <a:t>(1) cooling waters contained various radionuclides depending on materials contacted with water,</a:t>
            </a:r>
          </a:p>
          <a:p>
            <a:pPr>
              <a:spcBef>
                <a:spcPts val="1800"/>
              </a:spcBef>
            </a:pPr>
            <a:r>
              <a:rPr lang="en-US" altLang="ja-JP" sz="2400" dirty="0" smtClean="0"/>
              <a:t>(2) activity and colloid rate of radionuclides in cooling-water depended </a:t>
            </a:r>
            <a:r>
              <a:rPr lang="en-US" altLang="ja-JP" sz="2400" dirty="0"/>
              <a:t>on </a:t>
            </a:r>
            <a:r>
              <a:rPr lang="en-US" altLang="ja-JP" sz="2400" dirty="0" smtClean="0"/>
              <a:t> deionizer,</a:t>
            </a:r>
            <a:endParaRPr lang="en-US" altLang="ja-JP" sz="2400" dirty="0"/>
          </a:p>
          <a:p>
            <a:pPr>
              <a:spcBef>
                <a:spcPts val="1800"/>
              </a:spcBef>
            </a:pPr>
            <a:r>
              <a:rPr lang="en-US" altLang="ja-JP" sz="2400" dirty="0" smtClean="0"/>
              <a:t>(3) remaining of Be-7 in </a:t>
            </a:r>
            <a:r>
              <a:rPr lang="en-US" altLang="ja-JP" sz="2400" dirty="0"/>
              <a:t>the </a:t>
            </a:r>
            <a:r>
              <a:rPr lang="en-US" altLang="ja-JP" sz="2400" dirty="0" smtClean="0"/>
              <a:t>cooling-waters was due to weak retention of the Be-7 colloids to </a:t>
            </a:r>
            <a:r>
              <a:rPr lang="en-US" altLang="ja-JP" sz="2400" dirty="0" err="1" smtClean="0"/>
              <a:t>cation</a:t>
            </a:r>
            <a:r>
              <a:rPr lang="en-US" altLang="ja-JP" sz="2400" dirty="0" smtClean="0"/>
              <a:t>-exchange resin in deionizer.</a:t>
            </a:r>
            <a:endParaRPr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98072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Eras Bold ITC" pitchFamily="34" charset="0"/>
              </a:rPr>
              <a:t>In cooling-water for high-energy accelerators, </a:t>
            </a:r>
          </a:p>
          <a:p>
            <a:r>
              <a:rPr kumimoji="1" lang="en-US" altLang="ja-JP" sz="2400" dirty="0" smtClean="0">
                <a:latin typeface="Eras Bold ITC" pitchFamily="34" charset="0"/>
              </a:rPr>
              <a:t>we found characteristics of radionuclides as following.</a:t>
            </a:r>
            <a:endParaRPr kumimoji="1" lang="ja-JP" altLang="en-US" sz="2400" dirty="0">
              <a:latin typeface="Eras Bold ITC" pitchFamily="34" charset="0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16432" y="5439429"/>
            <a:ext cx="576064" cy="2514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4964975"/>
            <a:ext cx="7920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  <a:latin typeface="Eras Bold ITC" pitchFamily="34" charset="0"/>
              </a:rPr>
              <a:t>We obtained a law of </a:t>
            </a:r>
            <a:r>
              <a:rPr lang="en-US" altLang="ja-JP" sz="2400" dirty="0" smtClean="0">
                <a:solidFill>
                  <a:srgbClr val="C00000"/>
                </a:solidFill>
                <a:latin typeface="Eras Bold ITC" pitchFamily="34" charset="0"/>
              </a:rPr>
              <a:t>radionuclide </a:t>
            </a:r>
            <a:r>
              <a:rPr lang="en-US" altLang="ja-JP" sz="2400" dirty="0">
                <a:solidFill>
                  <a:srgbClr val="C00000"/>
                </a:solidFill>
                <a:latin typeface="Eras Bold ITC" pitchFamily="34" charset="0"/>
              </a:rPr>
              <a:t>behavior </a:t>
            </a:r>
            <a:r>
              <a:rPr lang="en-US" altLang="ja-JP" sz="2400" dirty="0" smtClean="0">
                <a:solidFill>
                  <a:srgbClr val="C00000"/>
                </a:solidFill>
                <a:latin typeface="Eras Bold ITC" pitchFamily="34" charset="0"/>
              </a:rPr>
              <a:t>in 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Eras Bold ITC" pitchFamily="34" charset="0"/>
              </a:rPr>
              <a:t>cooling-water. We are considering a new removal method of radio-colloid from cooling-water.</a:t>
            </a:r>
            <a:endParaRPr kumimoji="1" lang="ja-JP" altLang="en-US" sz="24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55976" y="6042923"/>
            <a:ext cx="4221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Colloid resolution </a:t>
            </a:r>
            <a:r>
              <a:rPr lang="en-US" altLang="ja-JP" sz="2000" i="1" dirty="0" smtClean="0"/>
              <a:t>during operation?</a:t>
            </a:r>
          </a:p>
          <a:p>
            <a:r>
              <a:rPr kumimoji="1" lang="en-US" altLang="ja-JP" sz="2000" i="1" dirty="0" smtClean="0"/>
              <a:t>Colloid resolution after operation?</a:t>
            </a:r>
          </a:p>
        </p:txBody>
      </p:sp>
    </p:spTree>
    <p:extLst>
      <p:ext uri="{BB962C8B-B14F-4D97-AF65-F5344CB8AC3E}">
        <p14:creationId xmlns:p14="http://schemas.microsoft.com/office/powerpoint/2010/main" val="25602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225422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CC9900"/>
                </a:solidFill>
                <a:latin typeface="Eras Bold ITC" pitchFamily="34" charset="0"/>
              </a:rPr>
              <a:t>A. Investigation in cooling-water systems in fermilab</a:t>
            </a:r>
          </a:p>
          <a:p>
            <a:endParaRPr kumimoji="1" lang="en-US" altLang="ja-JP" sz="3200" dirty="0" smtClean="0">
              <a:solidFill>
                <a:srgbClr val="FFFF00"/>
              </a:solidFill>
              <a:latin typeface="Eras Bold ITC" pitchFamily="34" charset="0"/>
            </a:endParaRPr>
          </a:p>
          <a:p>
            <a:r>
              <a:rPr lang="en-US" altLang="ja-JP" sz="3200" dirty="0" smtClean="0">
                <a:solidFill>
                  <a:srgbClr val="FFFF00"/>
                </a:solidFill>
                <a:latin typeface="Eras Bold ITC" pitchFamily="34" charset="0"/>
              </a:rPr>
              <a:t>B. Investigation in Cu/H2O bombarded with 120-GeV protons at M01 (</a:t>
            </a:r>
            <a:r>
              <a:rPr lang="en-US" altLang="ja-JP" sz="3200" dirty="0">
                <a:solidFill>
                  <a:srgbClr val="FFFF00"/>
                </a:solidFill>
                <a:latin typeface="Eras Bold ITC" pitchFamily="34" charset="0"/>
              </a:rPr>
              <a:t>will be talked in later session</a:t>
            </a:r>
            <a:r>
              <a:rPr lang="en-US" altLang="ja-JP" sz="3200" dirty="0" smtClean="0">
                <a:solidFill>
                  <a:srgbClr val="FFFF00"/>
                </a:solidFill>
                <a:latin typeface="Eras Bold ITC" pitchFamily="34" charset="0"/>
              </a:rPr>
              <a:t>)</a:t>
            </a:r>
            <a:endParaRPr lang="en-US" altLang="ja-JP" sz="32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980728"/>
            <a:ext cx="3914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FF00"/>
                </a:solidFill>
                <a:latin typeface="Eras Bold ITC" pitchFamily="34" charset="0"/>
              </a:rPr>
              <a:t>EXPERIMENTS</a:t>
            </a:r>
            <a:endParaRPr kumimoji="1" lang="ja-JP" altLang="en-US" sz="4000" dirty="0">
              <a:solidFill>
                <a:srgbClr val="FFFF0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27398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FFFF00"/>
                </a:solidFill>
                <a:latin typeface="Eras Bold ITC" pitchFamily="34" charset="0"/>
              </a:rPr>
              <a:t>Thank you very much</a:t>
            </a:r>
          </a:p>
          <a:p>
            <a:pPr algn="ctr"/>
            <a:r>
              <a:rPr kumimoji="1" lang="en-US" altLang="ja-JP" sz="4000" dirty="0" smtClean="0">
                <a:solidFill>
                  <a:srgbClr val="FFFF00"/>
                </a:solidFill>
                <a:latin typeface="Eras Bold ITC" pitchFamily="34" charset="0"/>
              </a:rPr>
              <a:t>for </a:t>
            </a:r>
            <a:r>
              <a:rPr lang="en-US" altLang="ja-JP" sz="4000" dirty="0">
                <a:solidFill>
                  <a:srgbClr val="FFFF00"/>
                </a:solidFill>
                <a:latin typeface="Eras Bold ITC" pitchFamily="34" charset="0"/>
              </a:rPr>
              <a:t>your </a:t>
            </a:r>
            <a:r>
              <a:rPr lang="en-US" altLang="ja-JP" sz="4000" dirty="0" smtClean="0">
                <a:solidFill>
                  <a:srgbClr val="FFFF00"/>
                </a:solidFill>
                <a:latin typeface="Eras Bold ITC" pitchFamily="34" charset="0"/>
              </a:rPr>
              <a:t>valuable supports </a:t>
            </a:r>
          </a:p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Eras Bold ITC" pitchFamily="34" charset="0"/>
              </a:rPr>
              <a:t>for our experiments.</a:t>
            </a:r>
            <a:endParaRPr kumimoji="1" lang="ja-JP" altLang="en-US" sz="40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pic>
        <p:nvPicPr>
          <p:cNvPr id="2050" name="Picture 2" descr="C:\Users\hmatsu\Desktop\230262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4461" r="466" b="9325"/>
          <a:stretch/>
        </p:blipFill>
        <p:spPr bwMode="auto">
          <a:xfrm>
            <a:off x="3145384" y="3442667"/>
            <a:ext cx="2880320" cy="25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matsu\Desktop\20101224134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84" y="3458192"/>
            <a:ext cx="2880320" cy="24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matsu\Desktop\7000109978600i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84" y="3131928"/>
            <a:ext cx="2880320" cy="31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2954" y="2326228"/>
            <a:ext cx="7821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  <a:latin typeface="Eras Bold ITC" pitchFamily="34" charset="0"/>
              </a:rPr>
              <a:t>A. Investigation in cooling-water systems in fermilab</a:t>
            </a:r>
          </a:p>
          <a:p>
            <a:endParaRPr kumimoji="1" lang="en-US" altLang="ja-JP" sz="3200" dirty="0" smtClean="0">
              <a:solidFill>
                <a:srgbClr val="FFFF00"/>
              </a:solidFill>
              <a:latin typeface="Eras Bold ITC" pitchFamily="34" charset="0"/>
            </a:endParaRPr>
          </a:p>
          <a:p>
            <a:r>
              <a:rPr lang="en-US" altLang="ja-JP" sz="3200" dirty="0" smtClean="0">
                <a:solidFill>
                  <a:srgbClr val="CC9900"/>
                </a:solidFill>
                <a:latin typeface="Eras Bold ITC" pitchFamily="34" charset="0"/>
              </a:rPr>
              <a:t>B. Investigation in Cu/H2O bombarded with 120-GeV protons at M01 (will be talked in later session)</a:t>
            </a:r>
            <a:endParaRPr kumimoji="1" lang="ja-JP" altLang="en-US" sz="3200" dirty="0">
              <a:solidFill>
                <a:srgbClr val="CC9900"/>
              </a:solidFill>
              <a:latin typeface="Eras Bold ITC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01362" y="1196752"/>
            <a:ext cx="3914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FF00"/>
                </a:solidFill>
                <a:latin typeface="Eras Bold ITC" pitchFamily="34" charset="0"/>
              </a:rPr>
              <a:t>EXPERIMENTS</a:t>
            </a:r>
            <a:endParaRPr kumimoji="1" lang="ja-JP" altLang="en-US" sz="4000" dirty="0">
              <a:solidFill>
                <a:srgbClr val="FFFF0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200800" cy="79208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Radionuclides</a:t>
            </a:r>
            <a:r>
              <a:rPr kumimoji="1" lang="en-US" altLang="ja-JP" sz="3200" dirty="0" smtClean="0"/>
              <a:t> in cooling-waters</a:t>
            </a:r>
            <a:endParaRPr kumimoji="1"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107504" y="1753646"/>
            <a:ext cx="8928992" cy="2944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7504" y="4698582"/>
            <a:ext cx="8928991" cy="8196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908720"/>
            <a:ext cx="8928991" cy="8449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457464" y="2866074"/>
            <a:ext cx="5435015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8024" y="1050156"/>
            <a:ext cx="4129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pipe (Al, SUS, Cu, etc.)</a:t>
            </a:r>
            <a:endParaRPr kumimoji="1" lang="ja-JP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70585" y="2977788"/>
            <a:ext cx="4265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target (Al, Ni, Ta, etc.)</a:t>
            </a:r>
            <a:endParaRPr kumimoji="1" lang="ja-JP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52120" y="2041684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w</a:t>
            </a:r>
            <a:r>
              <a:rPr kumimoji="1"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ater (H</a:t>
            </a:r>
            <a:r>
              <a:rPr kumimoji="1" lang="en-US" altLang="ja-JP" sz="2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2</a:t>
            </a:r>
            <a:r>
              <a:rPr kumimoji="1"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O)</a:t>
            </a:r>
            <a:endParaRPr kumimoji="1" lang="ja-JP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9" name="星 7 18"/>
          <p:cNvSpPr/>
          <p:nvPr/>
        </p:nvSpPr>
        <p:spPr>
          <a:xfrm>
            <a:off x="1043608" y="6021288"/>
            <a:ext cx="576064" cy="559311"/>
          </a:xfrm>
          <a:prstGeom prst="star7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67485" y="613810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Nuclear reaction</a:t>
            </a:r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4098816" y="6200850"/>
            <a:ext cx="288032" cy="27965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71999" y="615601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Radionuclide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416006" y="5805264"/>
            <a:ext cx="1992769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60452" y="567493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Primary particle</a:t>
            </a:r>
            <a:endParaRPr kumimoji="1" lang="ja-JP" altLang="en-US" dirty="0"/>
          </a:p>
        </p:txBody>
      </p:sp>
      <p:cxnSp>
        <p:nvCxnSpPr>
          <p:cNvPr id="54" name="直線コネクタ 53"/>
          <p:cNvCxnSpPr/>
          <p:nvPr/>
        </p:nvCxnSpPr>
        <p:spPr>
          <a:xfrm>
            <a:off x="4716016" y="5869134"/>
            <a:ext cx="1656184" cy="0"/>
          </a:xfrm>
          <a:prstGeom prst="line">
            <a:avLst/>
          </a:prstGeom>
          <a:ln w="571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6576411" y="570417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Secondary particle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129234" y="1996728"/>
            <a:ext cx="2613856" cy="875953"/>
            <a:chOff x="129234" y="1996728"/>
            <a:chExt cx="2613856" cy="875953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129234" y="2514207"/>
              <a:ext cx="1777149" cy="438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星 7 28"/>
            <p:cNvSpPr/>
            <p:nvPr/>
          </p:nvSpPr>
          <p:spPr>
            <a:xfrm>
              <a:off x="1656571" y="2283218"/>
              <a:ext cx="499625" cy="461979"/>
            </a:xfrm>
            <a:prstGeom prst="star7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二等辺三角形 61"/>
            <p:cNvSpPr/>
            <p:nvPr/>
          </p:nvSpPr>
          <p:spPr>
            <a:xfrm rot="15521198">
              <a:off x="2115501" y="2102951"/>
              <a:ext cx="287556" cy="71429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455058" y="2249048"/>
              <a:ext cx="288032" cy="2796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20249413">
              <a:off x="1993043" y="199672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C000"/>
                  </a:solidFill>
                </a:rPr>
                <a:t>recoil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79512" y="2204864"/>
              <a:ext cx="15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92D050"/>
                  </a:solidFill>
                </a:rPr>
                <a:t>primary particle</a:t>
              </a:r>
              <a:endParaRPr kumimoji="1" lang="ja-JP" alt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983692" y="256490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07504" y="2026891"/>
            <a:ext cx="7776864" cy="3058893"/>
            <a:chOff x="107504" y="2026891"/>
            <a:chExt cx="7776864" cy="3058893"/>
          </a:xfrm>
        </p:grpSpPr>
        <p:sp>
          <p:nvSpPr>
            <p:cNvPr id="73" name="テキスト ボックス 72"/>
            <p:cNvSpPr txBox="1"/>
            <p:nvPr/>
          </p:nvSpPr>
          <p:spPr>
            <a:xfrm rot="18103481">
              <a:off x="2844012" y="3813183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FFFF"/>
                  </a:solidFill>
                </a:rPr>
                <a:t>dissolve</a:t>
              </a:r>
              <a:endParaRPr kumimoji="1" lang="ja-JP" altLang="en-US" dirty="0">
                <a:solidFill>
                  <a:srgbClr val="00FFFF"/>
                </a:solidFill>
              </a:endParaRPr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 flipV="1">
              <a:off x="7418525" y="4240413"/>
              <a:ext cx="232194" cy="459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107504" y="3011917"/>
              <a:ext cx="4096172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4280819" y="3061644"/>
              <a:ext cx="3023219" cy="1793150"/>
            </a:xfrm>
            <a:prstGeom prst="line">
              <a:avLst/>
            </a:prstGeom>
            <a:ln w="571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星 7 41"/>
            <p:cNvSpPr/>
            <p:nvPr/>
          </p:nvSpPr>
          <p:spPr>
            <a:xfrm>
              <a:off x="7054226" y="4623805"/>
              <a:ext cx="499625" cy="461979"/>
            </a:xfrm>
            <a:prstGeom prst="star7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二等辺三角形 58"/>
            <p:cNvSpPr/>
            <p:nvPr/>
          </p:nvSpPr>
          <p:spPr>
            <a:xfrm rot="12491299">
              <a:off x="7421537" y="4000900"/>
              <a:ext cx="264629" cy="835553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7596336" y="3909592"/>
              <a:ext cx="288032" cy="2796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/>
          </p:nvSpPr>
          <p:spPr>
            <a:xfrm rot="11716286">
              <a:off x="4256968" y="2182888"/>
              <a:ext cx="264629" cy="835553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4355976" y="2026891"/>
              <a:ext cx="288032" cy="2796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星 7 8"/>
            <p:cNvSpPr/>
            <p:nvPr/>
          </p:nvSpPr>
          <p:spPr>
            <a:xfrm>
              <a:off x="4031007" y="2780928"/>
              <a:ext cx="499625" cy="461979"/>
            </a:xfrm>
            <a:prstGeom prst="star7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 rot="17647405">
              <a:off x="6992001" y="408016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C000"/>
                  </a:solidFill>
                </a:rPr>
                <a:t>recoil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 rot="16751988">
              <a:off x="3835627" y="227543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C000"/>
                  </a:solidFill>
                </a:rPr>
                <a:t>recoil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368324" y="4100585"/>
              <a:ext cx="288032" cy="2796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3824955" y="3445114"/>
              <a:ext cx="1000662" cy="1255111"/>
            </a:xfrm>
            <a:prstGeom prst="line">
              <a:avLst/>
            </a:prstGeom>
            <a:ln w="571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107506" y="3445114"/>
              <a:ext cx="3675065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円/楕円 52"/>
            <p:cNvSpPr/>
            <p:nvPr/>
          </p:nvSpPr>
          <p:spPr>
            <a:xfrm>
              <a:off x="5313549" y="4181349"/>
              <a:ext cx="288032" cy="2796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/>
            <p:cNvSpPr/>
            <p:nvPr/>
          </p:nvSpPr>
          <p:spPr>
            <a:xfrm>
              <a:off x="4800829" y="4403308"/>
              <a:ext cx="530352" cy="566928"/>
            </a:xfrm>
            <a:custGeom>
              <a:avLst/>
              <a:gdLst>
                <a:gd name="connsiteX0" fmla="*/ 0 w 530352"/>
                <a:gd name="connsiteY0" fmla="*/ 566928 h 566928"/>
                <a:gd name="connsiteX1" fmla="*/ 45720 w 530352"/>
                <a:gd name="connsiteY1" fmla="*/ 338328 h 566928"/>
                <a:gd name="connsiteX2" fmla="*/ 82296 w 530352"/>
                <a:gd name="connsiteY2" fmla="*/ 320040 h 566928"/>
                <a:gd name="connsiteX3" fmla="*/ 256032 w 530352"/>
                <a:gd name="connsiteY3" fmla="*/ 310896 h 566928"/>
                <a:gd name="connsiteX4" fmla="*/ 246888 w 530352"/>
                <a:gd name="connsiteY4" fmla="*/ 256032 h 566928"/>
                <a:gd name="connsiteX5" fmla="*/ 228600 w 530352"/>
                <a:gd name="connsiteY5" fmla="*/ 201168 h 566928"/>
                <a:gd name="connsiteX6" fmla="*/ 310896 w 530352"/>
                <a:gd name="connsiteY6" fmla="*/ 164592 h 566928"/>
                <a:gd name="connsiteX7" fmla="*/ 365760 w 530352"/>
                <a:gd name="connsiteY7" fmla="*/ 146304 h 566928"/>
                <a:gd name="connsiteX8" fmla="*/ 374904 w 530352"/>
                <a:gd name="connsiteY8" fmla="*/ 18288 h 566928"/>
                <a:gd name="connsiteX9" fmla="*/ 402336 w 530352"/>
                <a:gd name="connsiteY9" fmla="*/ 9144 h 566928"/>
                <a:gd name="connsiteX10" fmla="*/ 530352 w 530352"/>
                <a:gd name="connsiteY10" fmla="*/ 0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352" h="566928">
                  <a:moveTo>
                    <a:pt x="0" y="566928"/>
                  </a:moveTo>
                  <a:cubicBezTo>
                    <a:pt x="10905" y="501496"/>
                    <a:pt x="30759" y="377601"/>
                    <a:pt x="45720" y="338328"/>
                  </a:cubicBezTo>
                  <a:cubicBezTo>
                    <a:pt x="50573" y="325590"/>
                    <a:pt x="70104" y="326136"/>
                    <a:pt x="82296" y="320040"/>
                  </a:cubicBezTo>
                  <a:cubicBezTo>
                    <a:pt x="105343" y="322135"/>
                    <a:pt x="226794" y="344311"/>
                    <a:pt x="256032" y="310896"/>
                  </a:cubicBezTo>
                  <a:cubicBezTo>
                    <a:pt x="268241" y="296943"/>
                    <a:pt x="251385" y="274019"/>
                    <a:pt x="246888" y="256032"/>
                  </a:cubicBezTo>
                  <a:cubicBezTo>
                    <a:pt x="242213" y="237330"/>
                    <a:pt x="228600" y="201168"/>
                    <a:pt x="228600" y="201168"/>
                  </a:cubicBezTo>
                  <a:cubicBezTo>
                    <a:pt x="261488" y="151836"/>
                    <a:pt x="230822" y="183071"/>
                    <a:pt x="310896" y="164592"/>
                  </a:cubicBezTo>
                  <a:cubicBezTo>
                    <a:pt x="329680" y="160257"/>
                    <a:pt x="365760" y="146304"/>
                    <a:pt x="365760" y="146304"/>
                  </a:cubicBezTo>
                  <a:cubicBezTo>
                    <a:pt x="368808" y="103632"/>
                    <a:pt x="363881" y="59624"/>
                    <a:pt x="374904" y="18288"/>
                  </a:cubicBezTo>
                  <a:cubicBezTo>
                    <a:pt x="377388" y="8975"/>
                    <a:pt x="392772" y="10340"/>
                    <a:pt x="402336" y="9144"/>
                  </a:cubicBezTo>
                  <a:cubicBezTo>
                    <a:pt x="477358" y="-234"/>
                    <a:pt x="485063" y="0"/>
                    <a:pt x="530352" y="0"/>
                  </a:cubicBezTo>
                </a:path>
              </a:pathLst>
            </a:custGeom>
            <a:noFill/>
            <a:ln>
              <a:solidFill>
                <a:srgbClr val="00FFFF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 rot="9356534">
              <a:off x="3482584" y="3573926"/>
              <a:ext cx="466344" cy="493829"/>
            </a:xfrm>
            <a:custGeom>
              <a:avLst/>
              <a:gdLst>
                <a:gd name="connsiteX0" fmla="*/ 0 w 466344"/>
                <a:gd name="connsiteY0" fmla="*/ 493829 h 493829"/>
                <a:gd name="connsiteX1" fmla="*/ 91440 w 466344"/>
                <a:gd name="connsiteY1" fmla="*/ 402389 h 493829"/>
                <a:gd name="connsiteX2" fmla="*/ 100584 w 466344"/>
                <a:gd name="connsiteY2" fmla="*/ 374957 h 493829"/>
                <a:gd name="connsiteX3" fmla="*/ 91440 w 466344"/>
                <a:gd name="connsiteY3" fmla="*/ 292661 h 493829"/>
                <a:gd name="connsiteX4" fmla="*/ 118872 w 466344"/>
                <a:gd name="connsiteY4" fmla="*/ 283517 h 493829"/>
                <a:gd name="connsiteX5" fmla="*/ 173736 w 466344"/>
                <a:gd name="connsiteY5" fmla="*/ 292661 h 493829"/>
                <a:gd name="connsiteX6" fmla="*/ 201168 w 466344"/>
                <a:gd name="connsiteY6" fmla="*/ 301805 h 493829"/>
                <a:gd name="connsiteX7" fmla="*/ 265176 w 466344"/>
                <a:gd name="connsiteY7" fmla="*/ 320093 h 493829"/>
                <a:gd name="connsiteX8" fmla="*/ 338328 w 466344"/>
                <a:gd name="connsiteY8" fmla="*/ 292661 h 493829"/>
                <a:gd name="connsiteX9" fmla="*/ 329184 w 466344"/>
                <a:gd name="connsiteY9" fmla="*/ 256085 h 493829"/>
                <a:gd name="connsiteX10" fmla="*/ 292608 w 466344"/>
                <a:gd name="connsiteY10" fmla="*/ 210365 h 493829"/>
                <a:gd name="connsiteX11" fmla="*/ 256032 w 466344"/>
                <a:gd name="connsiteY11" fmla="*/ 155501 h 493829"/>
                <a:gd name="connsiteX12" fmla="*/ 237744 w 466344"/>
                <a:gd name="connsiteY12" fmla="*/ 128069 h 493829"/>
                <a:gd name="connsiteX13" fmla="*/ 228600 w 466344"/>
                <a:gd name="connsiteY13" fmla="*/ 100637 h 493829"/>
                <a:gd name="connsiteX14" fmla="*/ 374904 w 466344"/>
                <a:gd name="connsiteY14" fmla="*/ 82349 h 493829"/>
                <a:gd name="connsiteX15" fmla="*/ 402336 w 466344"/>
                <a:gd name="connsiteY15" fmla="*/ 73205 h 493829"/>
                <a:gd name="connsiteX16" fmla="*/ 438912 w 466344"/>
                <a:gd name="connsiteY16" fmla="*/ 27485 h 493829"/>
                <a:gd name="connsiteX17" fmla="*/ 466344 w 466344"/>
                <a:gd name="connsiteY17" fmla="*/ 53 h 49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6344" h="493829">
                  <a:moveTo>
                    <a:pt x="0" y="493829"/>
                  </a:moveTo>
                  <a:cubicBezTo>
                    <a:pt x="33031" y="467404"/>
                    <a:pt x="71808" y="441653"/>
                    <a:pt x="91440" y="402389"/>
                  </a:cubicBezTo>
                  <a:cubicBezTo>
                    <a:pt x="95751" y="393768"/>
                    <a:pt x="97536" y="384101"/>
                    <a:pt x="100584" y="374957"/>
                  </a:cubicBezTo>
                  <a:cubicBezTo>
                    <a:pt x="94488" y="356669"/>
                    <a:pt x="68580" y="315521"/>
                    <a:pt x="91440" y="292661"/>
                  </a:cubicBezTo>
                  <a:cubicBezTo>
                    <a:pt x="98256" y="285845"/>
                    <a:pt x="109728" y="286565"/>
                    <a:pt x="118872" y="283517"/>
                  </a:cubicBezTo>
                  <a:cubicBezTo>
                    <a:pt x="137160" y="286565"/>
                    <a:pt x="155637" y="288639"/>
                    <a:pt x="173736" y="292661"/>
                  </a:cubicBezTo>
                  <a:cubicBezTo>
                    <a:pt x="183145" y="294752"/>
                    <a:pt x="191900" y="299157"/>
                    <a:pt x="201168" y="301805"/>
                  </a:cubicBezTo>
                  <a:cubicBezTo>
                    <a:pt x="281540" y="324768"/>
                    <a:pt x="199403" y="298169"/>
                    <a:pt x="265176" y="320093"/>
                  </a:cubicBezTo>
                  <a:cubicBezTo>
                    <a:pt x="274103" y="318308"/>
                    <a:pt x="331601" y="312843"/>
                    <a:pt x="338328" y="292661"/>
                  </a:cubicBezTo>
                  <a:cubicBezTo>
                    <a:pt x="342302" y="280739"/>
                    <a:pt x="332636" y="268169"/>
                    <a:pt x="329184" y="256085"/>
                  </a:cubicBezTo>
                  <a:cubicBezTo>
                    <a:pt x="318792" y="219712"/>
                    <a:pt x="325521" y="232307"/>
                    <a:pt x="292608" y="210365"/>
                  </a:cubicBezTo>
                  <a:lnTo>
                    <a:pt x="256032" y="155501"/>
                  </a:lnTo>
                  <a:cubicBezTo>
                    <a:pt x="249936" y="146357"/>
                    <a:pt x="241219" y="138495"/>
                    <a:pt x="237744" y="128069"/>
                  </a:cubicBezTo>
                  <a:lnTo>
                    <a:pt x="228600" y="100637"/>
                  </a:lnTo>
                  <a:cubicBezTo>
                    <a:pt x="300925" y="76529"/>
                    <a:pt x="216772" y="102115"/>
                    <a:pt x="374904" y="82349"/>
                  </a:cubicBezTo>
                  <a:cubicBezTo>
                    <a:pt x="384468" y="81153"/>
                    <a:pt x="393192" y="76253"/>
                    <a:pt x="402336" y="73205"/>
                  </a:cubicBezTo>
                  <a:cubicBezTo>
                    <a:pt x="420137" y="19801"/>
                    <a:pt x="397552" y="68845"/>
                    <a:pt x="438912" y="27485"/>
                  </a:cubicBezTo>
                  <a:cubicBezTo>
                    <a:pt x="468880" y="-2483"/>
                    <a:pt x="443440" y="53"/>
                    <a:pt x="466344" y="53"/>
                  </a:cubicBezTo>
                </a:path>
              </a:pathLst>
            </a:custGeom>
            <a:noFill/>
            <a:ln>
              <a:solidFill>
                <a:srgbClr val="00FFFF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星 7 45"/>
            <p:cNvSpPr/>
            <p:nvPr/>
          </p:nvSpPr>
          <p:spPr>
            <a:xfrm>
              <a:off x="4592148" y="4590951"/>
              <a:ext cx="499625" cy="461979"/>
            </a:xfrm>
            <a:prstGeom prst="star7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星 7 21"/>
            <p:cNvSpPr/>
            <p:nvPr/>
          </p:nvSpPr>
          <p:spPr>
            <a:xfrm>
              <a:off x="3575143" y="3181715"/>
              <a:ext cx="499625" cy="461979"/>
            </a:xfrm>
            <a:prstGeom prst="star7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 rot="18679330">
              <a:off x="4596149" y="4108657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FFFF"/>
                  </a:solidFill>
                </a:rPr>
                <a:t>dissolve</a:t>
              </a:r>
              <a:endParaRPr kumimoji="1" lang="ja-JP" altLang="en-US" dirty="0">
                <a:solidFill>
                  <a:srgbClr val="00FFFF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79512" y="3140968"/>
              <a:ext cx="15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92D050"/>
                  </a:solidFill>
                </a:rPr>
                <a:t>primary particle</a:t>
              </a:r>
              <a:endParaRPr kumimoji="1" lang="ja-JP" alt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179512" y="2696797"/>
              <a:ext cx="15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92D050"/>
                  </a:solidFill>
                </a:rPr>
                <a:t>primary particle</a:t>
              </a:r>
              <a:endParaRPr kumimoji="1" lang="ja-JP" alt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 rot="1825377">
              <a:off x="5400101" y="3933083"/>
              <a:ext cx="18485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92D050"/>
                  </a:solidFill>
                </a:rPr>
                <a:t>secondary particle</a:t>
              </a:r>
              <a:endParaRPr kumimoji="1" lang="ja-JP" alt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 rot="3076662">
              <a:off x="3958418" y="3823997"/>
              <a:ext cx="113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kumimoji="1" lang="en-US" altLang="ja-JP" sz="1600" dirty="0" smtClean="0">
                  <a:solidFill>
                    <a:srgbClr val="92D050"/>
                  </a:solidFill>
                </a:rPr>
                <a:t>secondary</a:t>
              </a:r>
            </a:p>
            <a:p>
              <a:pPr algn="ctr">
                <a:lnSpc>
                  <a:spcPts val="1200"/>
                </a:lnSpc>
              </a:pPr>
              <a:r>
                <a:rPr kumimoji="1" lang="en-US" altLang="ja-JP" sz="1600" dirty="0" smtClean="0">
                  <a:solidFill>
                    <a:srgbClr val="92D050"/>
                  </a:solidFill>
                </a:rPr>
                <a:t>particle</a:t>
              </a:r>
              <a:endParaRPr kumimoji="1" lang="ja-JP" alt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927908" y="326523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4355976" y="285293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7482107" y="472514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5004048" y="472514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07504" y="1393031"/>
            <a:ext cx="3467639" cy="3680001"/>
            <a:chOff x="107504" y="1393031"/>
            <a:chExt cx="3467639" cy="3680001"/>
          </a:xfrm>
        </p:grpSpPr>
        <p:cxnSp>
          <p:nvCxnSpPr>
            <p:cNvPr id="47" name="直線コネクタ 46"/>
            <p:cNvCxnSpPr/>
            <p:nvPr/>
          </p:nvCxnSpPr>
          <p:spPr>
            <a:xfrm>
              <a:off x="107504" y="4504607"/>
              <a:ext cx="2162506" cy="292545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星 7 26"/>
            <p:cNvSpPr/>
            <p:nvPr/>
          </p:nvSpPr>
          <p:spPr>
            <a:xfrm>
              <a:off x="1959462" y="4611053"/>
              <a:ext cx="499625" cy="461979"/>
            </a:xfrm>
            <a:prstGeom prst="star7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二等辺三角形 59"/>
            <p:cNvSpPr/>
            <p:nvPr/>
          </p:nvSpPr>
          <p:spPr>
            <a:xfrm rot="13138907">
              <a:off x="2326773" y="4119754"/>
              <a:ext cx="264629" cy="835553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2602701" y="4041521"/>
              <a:ext cx="288032" cy="2796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 rot="18477374">
              <a:off x="1959764" y="408016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C000"/>
                  </a:solidFill>
                </a:rPr>
                <a:t>recoil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111091" y="1696183"/>
              <a:ext cx="2608733" cy="333316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星 7 51"/>
            <p:cNvSpPr/>
            <p:nvPr/>
          </p:nvSpPr>
          <p:spPr>
            <a:xfrm>
              <a:off x="2459087" y="1405540"/>
              <a:ext cx="499625" cy="461979"/>
            </a:xfrm>
            <a:prstGeom prst="star7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3287111" y="2222430"/>
              <a:ext cx="288032" cy="2796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/>
            <p:cNvSpPr/>
            <p:nvPr/>
          </p:nvSpPr>
          <p:spPr>
            <a:xfrm rot="5665775">
              <a:off x="2855768" y="1778411"/>
              <a:ext cx="466344" cy="493829"/>
            </a:xfrm>
            <a:custGeom>
              <a:avLst/>
              <a:gdLst>
                <a:gd name="connsiteX0" fmla="*/ 0 w 466344"/>
                <a:gd name="connsiteY0" fmla="*/ 493829 h 493829"/>
                <a:gd name="connsiteX1" fmla="*/ 91440 w 466344"/>
                <a:gd name="connsiteY1" fmla="*/ 402389 h 493829"/>
                <a:gd name="connsiteX2" fmla="*/ 100584 w 466344"/>
                <a:gd name="connsiteY2" fmla="*/ 374957 h 493829"/>
                <a:gd name="connsiteX3" fmla="*/ 91440 w 466344"/>
                <a:gd name="connsiteY3" fmla="*/ 292661 h 493829"/>
                <a:gd name="connsiteX4" fmla="*/ 118872 w 466344"/>
                <a:gd name="connsiteY4" fmla="*/ 283517 h 493829"/>
                <a:gd name="connsiteX5" fmla="*/ 173736 w 466344"/>
                <a:gd name="connsiteY5" fmla="*/ 292661 h 493829"/>
                <a:gd name="connsiteX6" fmla="*/ 201168 w 466344"/>
                <a:gd name="connsiteY6" fmla="*/ 301805 h 493829"/>
                <a:gd name="connsiteX7" fmla="*/ 265176 w 466344"/>
                <a:gd name="connsiteY7" fmla="*/ 320093 h 493829"/>
                <a:gd name="connsiteX8" fmla="*/ 338328 w 466344"/>
                <a:gd name="connsiteY8" fmla="*/ 292661 h 493829"/>
                <a:gd name="connsiteX9" fmla="*/ 329184 w 466344"/>
                <a:gd name="connsiteY9" fmla="*/ 256085 h 493829"/>
                <a:gd name="connsiteX10" fmla="*/ 292608 w 466344"/>
                <a:gd name="connsiteY10" fmla="*/ 210365 h 493829"/>
                <a:gd name="connsiteX11" fmla="*/ 256032 w 466344"/>
                <a:gd name="connsiteY11" fmla="*/ 155501 h 493829"/>
                <a:gd name="connsiteX12" fmla="*/ 237744 w 466344"/>
                <a:gd name="connsiteY12" fmla="*/ 128069 h 493829"/>
                <a:gd name="connsiteX13" fmla="*/ 228600 w 466344"/>
                <a:gd name="connsiteY13" fmla="*/ 100637 h 493829"/>
                <a:gd name="connsiteX14" fmla="*/ 374904 w 466344"/>
                <a:gd name="connsiteY14" fmla="*/ 82349 h 493829"/>
                <a:gd name="connsiteX15" fmla="*/ 402336 w 466344"/>
                <a:gd name="connsiteY15" fmla="*/ 73205 h 493829"/>
                <a:gd name="connsiteX16" fmla="*/ 438912 w 466344"/>
                <a:gd name="connsiteY16" fmla="*/ 27485 h 493829"/>
                <a:gd name="connsiteX17" fmla="*/ 466344 w 466344"/>
                <a:gd name="connsiteY17" fmla="*/ 53 h 49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6344" h="493829">
                  <a:moveTo>
                    <a:pt x="0" y="493829"/>
                  </a:moveTo>
                  <a:cubicBezTo>
                    <a:pt x="33031" y="467404"/>
                    <a:pt x="71808" y="441653"/>
                    <a:pt x="91440" y="402389"/>
                  </a:cubicBezTo>
                  <a:cubicBezTo>
                    <a:pt x="95751" y="393768"/>
                    <a:pt x="97536" y="384101"/>
                    <a:pt x="100584" y="374957"/>
                  </a:cubicBezTo>
                  <a:cubicBezTo>
                    <a:pt x="94488" y="356669"/>
                    <a:pt x="68580" y="315521"/>
                    <a:pt x="91440" y="292661"/>
                  </a:cubicBezTo>
                  <a:cubicBezTo>
                    <a:pt x="98256" y="285845"/>
                    <a:pt x="109728" y="286565"/>
                    <a:pt x="118872" y="283517"/>
                  </a:cubicBezTo>
                  <a:cubicBezTo>
                    <a:pt x="137160" y="286565"/>
                    <a:pt x="155637" y="288639"/>
                    <a:pt x="173736" y="292661"/>
                  </a:cubicBezTo>
                  <a:cubicBezTo>
                    <a:pt x="183145" y="294752"/>
                    <a:pt x="191900" y="299157"/>
                    <a:pt x="201168" y="301805"/>
                  </a:cubicBezTo>
                  <a:cubicBezTo>
                    <a:pt x="281540" y="324768"/>
                    <a:pt x="199403" y="298169"/>
                    <a:pt x="265176" y="320093"/>
                  </a:cubicBezTo>
                  <a:cubicBezTo>
                    <a:pt x="274103" y="318308"/>
                    <a:pt x="331601" y="312843"/>
                    <a:pt x="338328" y="292661"/>
                  </a:cubicBezTo>
                  <a:cubicBezTo>
                    <a:pt x="342302" y="280739"/>
                    <a:pt x="332636" y="268169"/>
                    <a:pt x="329184" y="256085"/>
                  </a:cubicBezTo>
                  <a:cubicBezTo>
                    <a:pt x="318792" y="219712"/>
                    <a:pt x="325521" y="232307"/>
                    <a:pt x="292608" y="210365"/>
                  </a:cubicBezTo>
                  <a:lnTo>
                    <a:pt x="256032" y="155501"/>
                  </a:lnTo>
                  <a:cubicBezTo>
                    <a:pt x="249936" y="146357"/>
                    <a:pt x="241219" y="138495"/>
                    <a:pt x="237744" y="128069"/>
                  </a:cubicBezTo>
                  <a:lnTo>
                    <a:pt x="228600" y="100637"/>
                  </a:lnTo>
                  <a:cubicBezTo>
                    <a:pt x="300925" y="76529"/>
                    <a:pt x="216772" y="102115"/>
                    <a:pt x="374904" y="82349"/>
                  </a:cubicBezTo>
                  <a:cubicBezTo>
                    <a:pt x="384468" y="81153"/>
                    <a:pt x="393192" y="76253"/>
                    <a:pt x="402336" y="73205"/>
                  </a:cubicBezTo>
                  <a:cubicBezTo>
                    <a:pt x="420137" y="19801"/>
                    <a:pt x="397552" y="68845"/>
                    <a:pt x="438912" y="27485"/>
                  </a:cubicBezTo>
                  <a:cubicBezTo>
                    <a:pt x="468880" y="-2483"/>
                    <a:pt x="443440" y="53"/>
                    <a:pt x="466344" y="53"/>
                  </a:cubicBezTo>
                </a:path>
              </a:pathLst>
            </a:custGeom>
            <a:noFill/>
            <a:ln>
              <a:solidFill>
                <a:srgbClr val="00FFFF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 rot="2729573">
              <a:off x="2823279" y="174369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FFFF"/>
                  </a:solidFill>
                </a:rPr>
                <a:t>dissolve</a:t>
              </a:r>
              <a:endParaRPr kumimoji="1" lang="ja-JP" altLang="en-US" dirty="0">
                <a:solidFill>
                  <a:srgbClr val="00FFFF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 rot="21125429">
              <a:off x="160650" y="1614691"/>
              <a:ext cx="15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92D050"/>
                  </a:solidFill>
                </a:rPr>
                <a:t>primary particle</a:t>
              </a:r>
              <a:endParaRPr kumimoji="1" lang="ja-JP" alt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 rot="481260">
              <a:off x="195368" y="4330175"/>
              <a:ext cx="15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92D050"/>
                  </a:solidFill>
                </a:rPr>
                <a:t>primary particle</a:t>
              </a:r>
              <a:endParaRPr kumimoji="1" lang="ja-JP" alt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339752" y="47251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847788" y="139303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6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正方形/長方形 73"/>
          <p:cNvSpPr/>
          <p:nvPr/>
        </p:nvSpPr>
        <p:spPr>
          <a:xfrm>
            <a:off x="3347864" y="3155868"/>
            <a:ext cx="1689742" cy="17147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50291" y="3154388"/>
            <a:ext cx="1673437" cy="1714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388074" y="2782505"/>
            <a:ext cx="3600400" cy="39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200800" cy="79208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Removal of radionuclides from </a:t>
            </a:r>
            <a:r>
              <a:rPr kumimoji="1" lang="en-US" altLang="ja-JP" sz="3200" dirty="0" smtClean="0"/>
              <a:t>waters</a:t>
            </a:r>
            <a:endParaRPr kumimoji="1" lang="ja-JP" altLang="en-US" sz="3200" dirty="0"/>
          </a:p>
        </p:txBody>
      </p:sp>
      <p:cxnSp>
        <p:nvCxnSpPr>
          <p:cNvPr id="26" name="直線コネクタ 25"/>
          <p:cNvCxnSpPr/>
          <p:nvPr/>
        </p:nvCxnSpPr>
        <p:spPr>
          <a:xfrm rot="10800000" flipV="1">
            <a:off x="1687275" y="2775356"/>
            <a:ext cx="914030" cy="22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グループ化 60"/>
          <p:cNvGrpSpPr/>
          <p:nvPr/>
        </p:nvGrpSpPr>
        <p:grpSpPr>
          <a:xfrm>
            <a:off x="1783596" y="2240774"/>
            <a:ext cx="2023843" cy="4500594"/>
            <a:chOff x="1395069" y="1583659"/>
            <a:chExt cx="2023843" cy="4500594"/>
          </a:xfrm>
        </p:grpSpPr>
        <p:sp>
          <p:nvSpPr>
            <p:cNvPr id="56" name="正方形/長方形 55"/>
            <p:cNvSpPr/>
            <p:nvPr/>
          </p:nvSpPr>
          <p:spPr>
            <a:xfrm>
              <a:off x="2418226" y="2143639"/>
              <a:ext cx="836733" cy="823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1407675" y="2140073"/>
              <a:ext cx="836733" cy="823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1856257" y="2292884"/>
              <a:ext cx="973564" cy="6208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1875708" y="2616144"/>
              <a:ext cx="969078" cy="4569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796263" y="4466418"/>
              <a:ext cx="1110416" cy="4361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690684" y="5648072"/>
              <a:ext cx="1310653" cy="4361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796263" y="4668649"/>
              <a:ext cx="1110416" cy="11063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rot="5400000">
              <a:off x="2120150" y="2076658"/>
              <a:ext cx="444112" cy="3641"/>
            </a:xfrm>
            <a:prstGeom prst="line">
              <a:avLst/>
            </a:prstGeom>
            <a:ln w="381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角丸四角形 11"/>
            <p:cNvSpPr/>
            <p:nvPr/>
          </p:nvSpPr>
          <p:spPr>
            <a:xfrm>
              <a:off x="1861796" y="2293444"/>
              <a:ext cx="982990" cy="3481517"/>
            </a:xfrm>
            <a:prstGeom prst="roundRect">
              <a:avLst>
                <a:gd name="adj" fmla="val 3742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875708" y="2769277"/>
              <a:ext cx="957215" cy="261708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1875708" y="4438662"/>
              <a:ext cx="957215" cy="1304576"/>
            </a:xfrm>
            <a:prstGeom prst="roundRect">
              <a:avLst>
                <a:gd name="adj" fmla="val 37428"/>
              </a:avLst>
            </a:prstGeom>
            <a:solidFill>
              <a:srgbClr val="FFCC6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336374" y="5382400"/>
              <a:ext cx="171112" cy="21412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6" name="直線コネクタ 15"/>
            <p:cNvCxnSpPr/>
            <p:nvPr/>
          </p:nvCxnSpPr>
          <p:spPr>
            <a:xfrm rot="10800000">
              <a:off x="2407186" y="2229208"/>
              <a:ext cx="845271" cy="1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/>
            <p:cNvSpPr/>
            <p:nvPr/>
          </p:nvSpPr>
          <p:spPr>
            <a:xfrm>
              <a:off x="1902122" y="1583659"/>
              <a:ext cx="880773" cy="35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8" name="直線コネクタ 17"/>
            <p:cNvCxnSpPr/>
            <p:nvPr/>
          </p:nvCxnSpPr>
          <p:spPr>
            <a:xfrm rot="10800000">
              <a:off x="2031535" y="2176928"/>
              <a:ext cx="250434" cy="1516"/>
            </a:xfrm>
            <a:prstGeom prst="line">
              <a:avLst/>
            </a:prstGeom>
            <a:ln w="857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16200000" flipH="1">
              <a:off x="776986" y="3782895"/>
              <a:ext cx="3275323" cy="10921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H="1">
              <a:off x="2178481" y="2234127"/>
              <a:ext cx="202231" cy="3641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803969" y="3737131"/>
              <a:ext cx="3283254" cy="72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10800000">
              <a:off x="2377579" y="2183747"/>
              <a:ext cx="250436" cy="2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rot="5400000">
              <a:off x="1769895" y="2840977"/>
              <a:ext cx="1023043" cy="728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rot="5400000" flipH="1" flipV="1">
              <a:off x="1967060" y="5071124"/>
              <a:ext cx="88425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円弧 24"/>
            <p:cNvSpPr/>
            <p:nvPr/>
          </p:nvSpPr>
          <p:spPr>
            <a:xfrm rot="11468413">
              <a:off x="2200382" y="4287982"/>
              <a:ext cx="491494" cy="1149931"/>
            </a:xfrm>
            <a:prstGeom prst="arc">
              <a:avLst/>
            </a:prstGeom>
            <a:ln w="19050">
              <a:solidFill>
                <a:schemeClr val="tx1"/>
              </a:solidFill>
              <a:prstDash val="sysDot"/>
              <a:headEnd type="triangle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7" name="直線コネクタ 26"/>
            <p:cNvCxnSpPr/>
            <p:nvPr/>
          </p:nvCxnSpPr>
          <p:spPr>
            <a:xfrm rot="10800000" flipV="1">
              <a:off x="1395069" y="2222389"/>
              <a:ext cx="849339" cy="2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10800000">
              <a:off x="2342494" y="2138287"/>
              <a:ext cx="901615" cy="1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16200000" flipH="1">
              <a:off x="731314" y="3725074"/>
              <a:ext cx="3279289" cy="3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1525538" y="2186131"/>
              <a:ext cx="78581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>
              <a:off x="2633094" y="2184797"/>
              <a:ext cx="78581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円/楕円 2"/>
          <p:cNvSpPr/>
          <p:nvPr/>
        </p:nvSpPr>
        <p:spPr>
          <a:xfrm>
            <a:off x="6504161" y="3784585"/>
            <a:ext cx="848936" cy="81266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7542968" y="4569008"/>
            <a:ext cx="848936" cy="81266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589289" y="5110801"/>
            <a:ext cx="848936" cy="81266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045862" y="3304889"/>
            <a:ext cx="848936" cy="81266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771386" y="2890057"/>
            <a:ext cx="848936" cy="81266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712269" y="5544510"/>
            <a:ext cx="848936" cy="81266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535302" y="3117351"/>
            <a:ext cx="843206" cy="8203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644499" y="4689957"/>
            <a:ext cx="848936" cy="81266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5655225" y="5677111"/>
            <a:ext cx="848936" cy="81266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7327971" y="2868683"/>
            <a:ext cx="490700" cy="3341800"/>
          </a:xfrm>
          <a:custGeom>
            <a:avLst/>
            <a:gdLst>
              <a:gd name="connsiteX0" fmla="*/ 510988 w 582706"/>
              <a:gd name="connsiteY0" fmla="*/ 0 h 4141695"/>
              <a:gd name="connsiteX1" fmla="*/ 519953 w 582706"/>
              <a:gd name="connsiteY1" fmla="*/ 44824 h 4141695"/>
              <a:gd name="connsiteX2" fmla="*/ 537882 w 582706"/>
              <a:gd name="connsiteY2" fmla="*/ 116542 h 4141695"/>
              <a:gd name="connsiteX3" fmla="*/ 546847 w 582706"/>
              <a:gd name="connsiteY3" fmla="*/ 179295 h 4141695"/>
              <a:gd name="connsiteX4" fmla="*/ 555812 w 582706"/>
              <a:gd name="connsiteY4" fmla="*/ 215153 h 4141695"/>
              <a:gd name="connsiteX5" fmla="*/ 564776 w 582706"/>
              <a:gd name="connsiteY5" fmla="*/ 268942 h 4141695"/>
              <a:gd name="connsiteX6" fmla="*/ 573741 w 582706"/>
              <a:gd name="connsiteY6" fmla="*/ 295836 h 4141695"/>
              <a:gd name="connsiteX7" fmla="*/ 582706 w 582706"/>
              <a:gd name="connsiteY7" fmla="*/ 340659 h 4141695"/>
              <a:gd name="connsiteX8" fmla="*/ 573741 w 582706"/>
              <a:gd name="connsiteY8" fmla="*/ 636495 h 4141695"/>
              <a:gd name="connsiteX9" fmla="*/ 564776 w 582706"/>
              <a:gd name="connsiteY9" fmla="*/ 663389 h 4141695"/>
              <a:gd name="connsiteX10" fmla="*/ 555812 w 582706"/>
              <a:gd name="connsiteY10" fmla="*/ 699247 h 4141695"/>
              <a:gd name="connsiteX11" fmla="*/ 546847 w 582706"/>
              <a:gd name="connsiteY11" fmla="*/ 726142 h 4141695"/>
              <a:gd name="connsiteX12" fmla="*/ 537882 w 582706"/>
              <a:gd name="connsiteY12" fmla="*/ 770965 h 4141695"/>
              <a:gd name="connsiteX13" fmla="*/ 528917 w 582706"/>
              <a:gd name="connsiteY13" fmla="*/ 797859 h 4141695"/>
              <a:gd name="connsiteX14" fmla="*/ 493059 w 582706"/>
              <a:gd name="connsiteY14" fmla="*/ 842683 h 4141695"/>
              <a:gd name="connsiteX15" fmla="*/ 466165 w 582706"/>
              <a:gd name="connsiteY15" fmla="*/ 896471 h 4141695"/>
              <a:gd name="connsiteX16" fmla="*/ 430306 w 582706"/>
              <a:gd name="connsiteY16" fmla="*/ 932330 h 4141695"/>
              <a:gd name="connsiteX17" fmla="*/ 403412 w 582706"/>
              <a:gd name="connsiteY17" fmla="*/ 986118 h 4141695"/>
              <a:gd name="connsiteX18" fmla="*/ 376517 w 582706"/>
              <a:gd name="connsiteY18" fmla="*/ 995083 h 4141695"/>
              <a:gd name="connsiteX19" fmla="*/ 358588 w 582706"/>
              <a:gd name="connsiteY19" fmla="*/ 1021977 h 4141695"/>
              <a:gd name="connsiteX20" fmla="*/ 340659 w 582706"/>
              <a:gd name="connsiteY20" fmla="*/ 1075765 h 4141695"/>
              <a:gd name="connsiteX21" fmla="*/ 313765 w 582706"/>
              <a:gd name="connsiteY21" fmla="*/ 1093695 h 4141695"/>
              <a:gd name="connsiteX22" fmla="*/ 295835 w 582706"/>
              <a:gd name="connsiteY22" fmla="*/ 1201271 h 4141695"/>
              <a:gd name="connsiteX23" fmla="*/ 286870 w 582706"/>
              <a:gd name="connsiteY23" fmla="*/ 1255059 h 4141695"/>
              <a:gd name="connsiteX24" fmla="*/ 277906 w 582706"/>
              <a:gd name="connsiteY24" fmla="*/ 1299883 h 4141695"/>
              <a:gd name="connsiteX25" fmla="*/ 259976 w 582706"/>
              <a:gd name="connsiteY25" fmla="*/ 1452283 h 4141695"/>
              <a:gd name="connsiteX26" fmla="*/ 242047 w 582706"/>
              <a:gd name="connsiteY26" fmla="*/ 1506071 h 4141695"/>
              <a:gd name="connsiteX27" fmla="*/ 215153 w 582706"/>
              <a:gd name="connsiteY27" fmla="*/ 1586753 h 4141695"/>
              <a:gd name="connsiteX28" fmla="*/ 206188 w 582706"/>
              <a:gd name="connsiteY28" fmla="*/ 1613647 h 4141695"/>
              <a:gd name="connsiteX29" fmla="*/ 179294 w 582706"/>
              <a:gd name="connsiteY29" fmla="*/ 1703295 h 4141695"/>
              <a:gd name="connsiteX30" fmla="*/ 161365 w 582706"/>
              <a:gd name="connsiteY30" fmla="*/ 1730189 h 4141695"/>
              <a:gd name="connsiteX31" fmla="*/ 143435 w 582706"/>
              <a:gd name="connsiteY31" fmla="*/ 1783977 h 4141695"/>
              <a:gd name="connsiteX32" fmla="*/ 98612 w 582706"/>
              <a:gd name="connsiteY32" fmla="*/ 1837765 h 4141695"/>
              <a:gd name="connsiteX33" fmla="*/ 89647 w 582706"/>
              <a:gd name="connsiteY33" fmla="*/ 1873624 h 4141695"/>
              <a:gd name="connsiteX34" fmla="*/ 71717 w 582706"/>
              <a:gd name="connsiteY34" fmla="*/ 1891553 h 4141695"/>
              <a:gd name="connsiteX35" fmla="*/ 44823 w 582706"/>
              <a:gd name="connsiteY35" fmla="*/ 1981200 h 4141695"/>
              <a:gd name="connsiteX36" fmla="*/ 26894 w 582706"/>
              <a:gd name="connsiteY36" fmla="*/ 2017059 h 4141695"/>
              <a:gd name="connsiteX37" fmla="*/ 0 w 582706"/>
              <a:gd name="connsiteY37" fmla="*/ 2070847 h 4141695"/>
              <a:gd name="connsiteX38" fmla="*/ 8965 w 582706"/>
              <a:gd name="connsiteY38" fmla="*/ 2545977 h 4141695"/>
              <a:gd name="connsiteX39" fmla="*/ 62753 w 582706"/>
              <a:gd name="connsiteY39" fmla="*/ 2617695 h 4141695"/>
              <a:gd name="connsiteX40" fmla="*/ 107576 w 582706"/>
              <a:gd name="connsiteY40" fmla="*/ 2671483 h 4141695"/>
              <a:gd name="connsiteX41" fmla="*/ 143435 w 582706"/>
              <a:gd name="connsiteY41" fmla="*/ 2707342 h 4141695"/>
              <a:gd name="connsiteX42" fmla="*/ 161365 w 582706"/>
              <a:gd name="connsiteY42" fmla="*/ 2725271 h 4141695"/>
              <a:gd name="connsiteX43" fmla="*/ 179294 w 582706"/>
              <a:gd name="connsiteY43" fmla="*/ 2779059 h 4141695"/>
              <a:gd name="connsiteX44" fmla="*/ 188259 w 582706"/>
              <a:gd name="connsiteY44" fmla="*/ 2805953 h 4141695"/>
              <a:gd name="connsiteX45" fmla="*/ 206188 w 582706"/>
              <a:gd name="connsiteY45" fmla="*/ 2868706 h 4141695"/>
              <a:gd name="connsiteX46" fmla="*/ 215153 w 582706"/>
              <a:gd name="connsiteY46" fmla="*/ 2904565 h 4141695"/>
              <a:gd name="connsiteX47" fmla="*/ 242047 w 582706"/>
              <a:gd name="connsiteY47" fmla="*/ 2985247 h 4141695"/>
              <a:gd name="connsiteX48" fmla="*/ 251012 w 582706"/>
              <a:gd name="connsiteY48" fmla="*/ 3012142 h 4141695"/>
              <a:gd name="connsiteX49" fmla="*/ 259976 w 582706"/>
              <a:gd name="connsiteY49" fmla="*/ 3056965 h 4141695"/>
              <a:gd name="connsiteX50" fmla="*/ 251012 w 582706"/>
              <a:gd name="connsiteY50" fmla="*/ 3424518 h 4141695"/>
              <a:gd name="connsiteX51" fmla="*/ 242047 w 582706"/>
              <a:gd name="connsiteY51" fmla="*/ 3487271 h 4141695"/>
              <a:gd name="connsiteX52" fmla="*/ 224117 w 582706"/>
              <a:gd name="connsiteY52" fmla="*/ 3514165 h 4141695"/>
              <a:gd name="connsiteX53" fmla="*/ 197223 w 582706"/>
              <a:gd name="connsiteY53" fmla="*/ 3576918 h 4141695"/>
              <a:gd name="connsiteX54" fmla="*/ 179294 w 582706"/>
              <a:gd name="connsiteY54" fmla="*/ 3603812 h 4141695"/>
              <a:gd name="connsiteX55" fmla="*/ 143435 w 582706"/>
              <a:gd name="connsiteY55" fmla="*/ 3675530 h 4141695"/>
              <a:gd name="connsiteX56" fmla="*/ 134470 w 582706"/>
              <a:gd name="connsiteY56" fmla="*/ 3711389 h 4141695"/>
              <a:gd name="connsiteX57" fmla="*/ 125506 w 582706"/>
              <a:gd name="connsiteY57" fmla="*/ 3738283 h 4141695"/>
              <a:gd name="connsiteX58" fmla="*/ 134470 w 582706"/>
              <a:gd name="connsiteY58" fmla="*/ 3980330 h 4141695"/>
              <a:gd name="connsiteX59" fmla="*/ 134470 w 582706"/>
              <a:gd name="connsiteY59" fmla="*/ 4141695 h 41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2706" h="4141695">
                <a:moveTo>
                  <a:pt x="510988" y="0"/>
                </a:moveTo>
                <a:cubicBezTo>
                  <a:pt x="513976" y="14941"/>
                  <a:pt x="516258" y="30042"/>
                  <a:pt x="519953" y="44824"/>
                </a:cubicBezTo>
                <a:cubicBezTo>
                  <a:pt x="537272" y="114100"/>
                  <a:pt x="521361" y="17420"/>
                  <a:pt x="537882" y="116542"/>
                </a:cubicBezTo>
                <a:cubicBezTo>
                  <a:pt x="541356" y="137385"/>
                  <a:pt x="543067" y="158506"/>
                  <a:pt x="546847" y="179295"/>
                </a:cubicBezTo>
                <a:cubicBezTo>
                  <a:pt x="549051" y="191417"/>
                  <a:pt x="553396" y="203072"/>
                  <a:pt x="555812" y="215153"/>
                </a:cubicBezTo>
                <a:cubicBezTo>
                  <a:pt x="559377" y="232977"/>
                  <a:pt x="560833" y="251198"/>
                  <a:pt x="564776" y="268942"/>
                </a:cubicBezTo>
                <a:cubicBezTo>
                  <a:pt x="566826" y="278167"/>
                  <a:pt x="571449" y="286669"/>
                  <a:pt x="573741" y="295836"/>
                </a:cubicBezTo>
                <a:cubicBezTo>
                  <a:pt x="577437" y="310618"/>
                  <a:pt x="579718" y="325718"/>
                  <a:pt x="582706" y="340659"/>
                </a:cubicBezTo>
                <a:cubicBezTo>
                  <a:pt x="579718" y="439271"/>
                  <a:pt x="579214" y="537990"/>
                  <a:pt x="573741" y="636495"/>
                </a:cubicBezTo>
                <a:cubicBezTo>
                  <a:pt x="573217" y="645930"/>
                  <a:pt x="567372" y="654303"/>
                  <a:pt x="564776" y="663389"/>
                </a:cubicBezTo>
                <a:cubicBezTo>
                  <a:pt x="561391" y="675235"/>
                  <a:pt x="559197" y="687401"/>
                  <a:pt x="555812" y="699247"/>
                </a:cubicBezTo>
                <a:cubicBezTo>
                  <a:pt x="553216" y="708333"/>
                  <a:pt x="549139" y="716974"/>
                  <a:pt x="546847" y="726142"/>
                </a:cubicBezTo>
                <a:cubicBezTo>
                  <a:pt x="543151" y="740924"/>
                  <a:pt x="541578" y="756183"/>
                  <a:pt x="537882" y="770965"/>
                </a:cubicBezTo>
                <a:cubicBezTo>
                  <a:pt x="535590" y="780132"/>
                  <a:pt x="533779" y="789756"/>
                  <a:pt x="528917" y="797859"/>
                </a:cubicBezTo>
                <a:cubicBezTo>
                  <a:pt x="478888" y="881241"/>
                  <a:pt x="546884" y="735034"/>
                  <a:pt x="493059" y="842683"/>
                </a:cubicBezTo>
                <a:cubicBezTo>
                  <a:pt x="473971" y="880859"/>
                  <a:pt x="496993" y="860505"/>
                  <a:pt x="466165" y="896471"/>
                </a:cubicBezTo>
                <a:cubicBezTo>
                  <a:pt x="455164" y="909306"/>
                  <a:pt x="430306" y="932330"/>
                  <a:pt x="430306" y="932330"/>
                </a:cubicBezTo>
                <a:cubicBezTo>
                  <a:pt x="424401" y="950046"/>
                  <a:pt x="419209" y="973480"/>
                  <a:pt x="403412" y="986118"/>
                </a:cubicBezTo>
                <a:cubicBezTo>
                  <a:pt x="396033" y="992021"/>
                  <a:pt x="385482" y="992095"/>
                  <a:pt x="376517" y="995083"/>
                </a:cubicBezTo>
                <a:cubicBezTo>
                  <a:pt x="370541" y="1004048"/>
                  <a:pt x="362964" y="1012131"/>
                  <a:pt x="358588" y="1021977"/>
                </a:cubicBezTo>
                <a:cubicBezTo>
                  <a:pt x="350912" y="1039247"/>
                  <a:pt x="356384" y="1065281"/>
                  <a:pt x="340659" y="1075765"/>
                </a:cubicBezTo>
                <a:lnTo>
                  <a:pt x="313765" y="1093695"/>
                </a:lnTo>
                <a:cubicBezTo>
                  <a:pt x="295078" y="1149755"/>
                  <a:pt x="309180" y="1101189"/>
                  <a:pt x="295835" y="1201271"/>
                </a:cubicBezTo>
                <a:cubicBezTo>
                  <a:pt x="293433" y="1219288"/>
                  <a:pt x="290121" y="1237176"/>
                  <a:pt x="286870" y="1255059"/>
                </a:cubicBezTo>
                <a:cubicBezTo>
                  <a:pt x="284144" y="1270050"/>
                  <a:pt x="280061" y="1284799"/>
                  <a:pt x="277906" y="1299883"/>
                </a:cubicBezTo>
                <a:cubicBezTo>
                  <a:pt x="276086" y="1312623"/>
                  <a:pt x="263567" y="1435525"/>
                  <a:pt x="259976" y="1452283"/>
                </a:cubicBezTo>
                <a:cubicBezTo>
                  <a:pt x="256016" y="1470763"/>
                  <a:pt x="248023" y="1488142"/>
                  <a:pt x="242047" y="1506071"/>
                </a:cubicBezTo>
                <a:lnTo>
                  <a:pt x="215153" y="1586753"/>
                </a:lnTo>
                <a:cubicBezTo>
                  <a:pt x="212165" y="1595718"/>
                  <a:pt x="208480" y="1604480"/>
                  <a:pt x="206188" y="1613647"/>
                </a:cubicBezTo>
                <a:cubicBezTo>
                  <a:pt x="201177" y="1633691"/>
                  <a:pt x="188023" y="1690202"/>
                  <a:pt x="179294" y="1703295"/>
                </a:cubicBezTo>
                <a:cubicBezTo>
                  <a:pt x="173318" y="1712260"/>
                  <a:pt x="165741" y="1720343"/>
                  <a:pt x="161365" y="1730189"/>
                </a:cubicBezTo>
                <a:cubicBezTo>
                  <a:pt x="153689" y="1747459"/>
                  <a:pt x="156799" y="1770613"/>
                  <a:pt x="143435" y="1783977"/>
                </a:cubicBezTo>
                <a:cubicBezTo>
                  <a:pt x="108923" y="1818489"/>
                  <a:pt x="123573" y="1800322"/>
                  <a:pt x="98612" y="1837765"/>
                </a:cubicBezTo>
                <a:cubicBezTo>
                  <a:pt x="95624" y="1849718"/>
                  <a:pt x="95157" y="1862604"/>
                  <a:pt x="89647" y="1873624"/>
                </a:cubicBezTo>
                <a:cubicBezTo>
                  <a:pt x="85867" y="1881184"/>
                  <a:pt x="75497" y="1883993"/>
                  <a:pt x="71717" y="1891553"/>
                </a:cubicBezTo>
                <a:cubicBezTo>
                  <a:pt x="41072" y="1952843"/>
                  <a:pt x="64122" y="1929736"/>
                  <a:pt x="44823" y="1981200"/>
                </a:cubicBezTo>
                <a:cubicBezTo>
                  <a:pt x="40131" y="1993713"/>
                  <a:pt x="32158" y="2004776"/>
                  <a:pt x="26894" y="2017059"/>
                </a:cubicBezTo>
                <a:cubicBezTo>
                  <a:pt x="4626" y="2069019"/>
                  <a:pt x="34454" y="2019165"/>
                  <a:pt x="0" y="2070847"/>
                </a:cubicBezTo>
                <a:cubicBezTo>
                  <a:pt x="2988" y="2229224"/>
                  <a:pt x="3311" y="2387673"/>
                  <a:pt x="8965" y="2545977"/>
                </a:cubicBezTo>
                <a:cubicBezTo>
                  <a:pt x="10124" y="2578431"/>
                  <a:pt x="43641" y="2598583"/>
                  <a:pt x="62753" y="2617695"/>
                </a:cubicBezTo>
                <a:cubicBezTo>
                  <a:pt x="156011" y="2710953"/>
                  <a:pt x="32690" y="2584116"/>
                  <a:pt x="107576" y="2671483"/>
                </a:cubicBezTo>
                <a:cubicBezTo>
                  <a:pt x="118577" y="2684318"/>
                  <a:pt x="131482" y="2695389"/>
                  <a:pt x="143435" y="2707342"/>
                </a:cubicBezTo>
                <a:lnTo>
                  <a:pt x="161365" y="2725271"/>
                </a:lnTo>
                <a:lnTo>
                  <a:pt x="179294" y="2779059"/>
                </a:lnTo>
                <a:cubicBezTo>
                  <a:pt x="182282" y="2788024"/>
                  <a:pt x="185967" y="2796785"/>
                  <a:pt x="188259" y="2805953"/>
                </a:cubicBezTo>
                <a:cubicBezTo>
                  <a:pt x="216269" y="2918002"/>
                  <a:pt x="180477" y="2778720"/>
                  <a:pt x="206188" y="2868706"/>
                </a:cubicBezTo>
                <a:cubicBezTo>
                  <a:pt x="209573" y="2880553"/>
                  <a:pt x="211613" y="2892764"/>
                  <a:pt x="215153" y="2904565"/>
                </a:cubicBezTo>
                <a:cubicBezTo>
                  <a:pt x="215165" y="2904605"/>
                  <a:pt x="237558" y="2971780"/>
                  <a:pt x="242047" y="2985247"/>
                </a:cubicBezTo>
                <a:cubicBezTo>
                  <a:pt x="245035" y="2994212"/>
                  <a:pt x="249159" y="3002876"/>
                  <a:pt x="251012" y="3012142"/>
                </a:cubicBezTo>
                <a:lnTo>
                  <a:pt x="259976" y="3056965"/>
                </a:lnTo>
                <a:cubicBezTo>
                  <a:pt x="256988" y="3179483"/>
                  <a:pt x="256114" y="3302070"/>
                  <a:pt x="251012" y="3424518"/>
                </a:cubicBezTo>
                <a:cubicBezTo>
                  <a:pt x="250132" y="3445630"/>
                  <a:pt x="248119" y="3467032"/>
                  <a:pt x="242047" y="3487271"/>
                </a:cubicBezTo>
                <a:cubicBezTo>
                  <a:pt x="238951" y="3497591"/>
                  <a:pt x="229463" y="3504810"/>
                  <a:pt x="224117" y="3514165"/>
                </a:cubicBezTo>
                <a:cubicBezTo>
                  <a:pt x="149512" y="3644723"/>
                  <a:pt x="247502" y="3476360"/>
                  <a:pt x="197223" y="3576918"/>
                </a:cubicBezTo>
                <a:cubicBezTo>
                  <a:pt x="192405" y="3586555"/>
                  <a:pt x="183670" y="3593966"/>
                  <a:pt x="179294" y="3603812"/>
                </a:cubicBezTo>
                <a:cubicBezTo>
                  <a:pt x="146331" y="3677979"/>
                  <a:pt x="180257" y="3638708"/>
                  <a:pt x="143435" y="3675530"/>
                </a:cubicBezTo>
                <a:cubicBezTo>
                  <a:pt x="140447" y="3687483"/>
                  <a:pt x="137855" y="3699542"/>
                  <a:pt x="134470" y="3711389"/>
                </a:cubicBezTo>
                <a:cubicBezTo>
                  <a:pt x="131874" y="3720475"/>
                  <a:pt x="125506" y="3728833"/>
                  <a:pt x="125506" y="3738283"/>
                </a:cubicBezTo>
                <a:cubicBezTo>
                  <a:pt x="125506" y="3819021"/>
                  <a:pt x="132676" y="3899612"/>
                  <a:pt x="134470" y="3980330"/>
                </a:cubicBezTo>
                <a:cubicBezTo>
                  <a:pt x="135665" y="4034105"/>
                  <a:pt x="134470" y="4087907"/>
                  <a:pt x="134470" y="4141695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5568431" y="3031144"/>
            <a:ext cx="1041793" cy="3508167"/>
          </a:xfrm>
          <a:custGeom>
            <a:avLst/>
            <a:gdLst>
              <a:gd name="connsiteX0" fmla="*/ 708212 w 1237129"/>
              <a:gd name="connsiteY0" fmla="*/ 0 h 4222376"/>
              <a:gd name="connsiteX1" fmla="*/ 779929 w 1237129"/>
              <a:gd name="connsiteY1" fmla="*/ 71718 h 4222376"/>
              <a:gd name="connsiteX2" fmla="*/ 815788 w 1237129"/>
              <a:gd name="connsiteY2" fmla="*/ 116541 h 4222376"/>
              <a:gd name="connsiteX3" fmla="*/ 842682 w 1237129"/>
              <a:gd name="connsiteY3" fmla="*/ 161365 h 4222376"/>
              <a:gd name="connsiteX4" fmla="*/ 878541 w 1237129"/>
              <a:gd name="connsiteY4" fmla="*/ 206188 h 4222376"/>
              <a:gd name="connsiteX5" fmla="*/ 896470 w 1237129"/>
              <a:gd name="connsiteY5" fmla="*/ 233082 h 4222376"/>
              <a:gd name="connsiteX6" fmla="*/ 905435 w 1237129"/>
              <a:gd name="connsiteY6" fmla="*/ 259976 h 4222376"/>
              <a:gd name="connsiteX7" fmla="*/ 923364 w 1237129"/>
              <a:gd name="connsiteY7" fmla="*/ 277906 h 4222376"/>
              <a:gd name="connsiteX8" fmla="*/ 950259 w 1237129"/>
              <a:gd name="connsiteY8" fmla="*/ 322729 h 4222376"/>
              <a:gd name="connsiteX9" fmla="*/ 977153 w 1237129"/>
              <a:gd name="connsiteY9" fmla="*/ 367553 h 4222376"/>
              <a:gd name="connsiteX10" fmla="*/ 1004047 w 1237129"/>
              <a:gd name="connsiteY10" fmla="*/ 421341 h 4222376"/>
              <a:gd name="connsiteX11" fmla="*/ 1030941 w 1237129"/>
              <a:gd name="connsiteY11" fmla="*/ 466165 h 4222376"/>
              <a:gd name="connsiteX12" fmla="*/ 1048870 w 1237129"/>
              <a:gd name="connsiteY12" fmla="*/ 555812 h 4222376"/>
              <a:gd name="connsiteX13" fmla="*/ 1039906 w 1237129"/>
              <a:gd name="connsiteY13" fmla="*/ 744071 h 4222376"/>
              <a:gd name="connsiteX14" fmla="*/ 1030941 w 1237129"/>
              <a:gd name="connsiteY14" fmla="*/ 770965 h 4222376"/>
              <a:gd name="connsiteX15" fmla="*/ 1004047 w 1237129"/>
              <a:gd name="connsiteY15" fmla="*/ 833718 h 4222376"/>
              <a:gd name="connsiteX16" fmla="*/ 986117 w 1237129"/>
              <a:gd name="connsiteY16" fmla="*/ 932329 h 4222376"/>
              <a:gd name="connsiteX17" fmla="*/ 968188 w 1237129"/>
              <a:gd name="connsiteY17" fmla="*/ 950259 h 4222376"/>
              <a:gd name="connsiteX18" fmla="*/ 950259 w 1237129"/>
              <a:gd name="connsiteY18" fmla="*/ 1004047 h 4222376"/>
              <a:gd name="connsiteX19" fmla="*/ 932329 w 1237129"/>
              <a:gd name="connsiteY19" fmla="*/ 1075765 h 4222376"/>
              <a:gd name="connsiteX20" fmla="*/ 896470 w 1237129"/>
              <a:gd name="connsiteY20" fmla="*/ 1120588 h 4222376"/>
              <a:gd name="connsiteX21" fmla="*/ 860612 w 1237129"/>
              <a:gd name="connsiteY21" fmla="*/ 1192306 h 4222376"/>
              <a:gd name="connsiteX22" fmla="*/ 824753 w 1237129"/>
              <a:gd name="connsiteY22" fmla="*/ 1264024 h 4222376"/>
              <a:gd name="connsiteX23" fmla="*/ 788894 w 1237129"/>
              <a:gd name="connsiteY23" fmla="*/ 1353671 h 4222376"/>
              <a:gd name="connsiteX24" fmla="*/ 806823 w 1237129"/>
              <a:gd name="connsiteY24" fmla="*/ 1515035 h 4222376"/>
              <a:gd name="connsiteX25" fmla="*/ 824753 w 1237129"/>
              <a:gd name="connsiteY25" fmla="*/ 1568824 h 4222376"/>
              <a:gd name="connsiteX26" fmla="*/ 860612 w 1237129"/>
              <a:gd name="connsiteY26" fmla="*/ 1613647 h 4222376"/>
              <a:gd name="connsiteX27" fmla="*/ 878541 w 1237129"/>
              <a:gd name="connsiteY27" fmla="*/ 1667435 h 4222376"/>
              <a:gd name="connsiteX28" fmla="*/ 914400 w 1237129"/>
              <a:gd name="connsiteY28" fmla="*/ 1703294 h 4222376"/>
              <a:gd name="connsiteX29" fmla="*/ 932329 w 1237129"/>
              <a:gd name="connsiteY29" fmla="*/ 1757082 h 4222376"/>
              <a:gd name="connsiteX30" fmla="*/ 968188 w 1237129"/>
              <a:gd name="connsiteY30" fmla="*/ 1801906 h 4222376"/>
              <a:gd name="connsiteX31" fmla="*/ 977153 w 1237129"/>
              <a:gd name="connsiteY31" fmla="*/ 1828800 h 4222376"/>
              <a:gd name="connsiteX32" fmla="*/ 995082 w 1237129"/>
              <a:gd name="connsiteY32" fmla="*/ 1855694 h 4222376"/>
              <a:gd name="connsiteX33" fmla="*/ 1021976 w 1237129"/>
              <a:gd name="connsiteY33" fmla="*/ 1900518 h 4222376"/>
              <a:gd name="connsiteX34" fmla="*/ 1039906 w 1237129"/>
              <a:gd name="connsiteY34" fmla="*/ 1954306 h 4222376"/>
              <a:gd name="connsiteX35" fmla="*/ 1057835 w 1237129"/>
              <a:gd name="connsiteY35" fmla="*/ 1981200 h 4222376"/>
              <a:gd name="connsiteX36" fmla="*/ 1102659 w 1237129"/>
              <a:gd name="connsiteY36" fmla="*/ 2034988 h 4222376"/>
              <a:gd name="connsiteX37" fmla="*/ 1111623 w 1237129"/>
              <a:gd name="connsiteY37" fmla="*/ 2061882 h 4222376"/>
              <a:gd name="connsiteX38" fmla="*/ 1129553 w 1237129"/>
              <a:gd name="connsiteY38" fmla="*/ 2079812 h 4222376"/>
              <a:gd name="connsiteX39" fmla="*/ 1165412 w 1237129"/>
              <a:gd name="connsiteY39" fmla="*/ 2160494 h 4222376"/>
              <a:gd name="connsiteX40" fmla="*/ 1192306 w 1237129"/>
              <a:gd name="connsiteY40" fmla="*/ 2178424 h 4222376"/>
              <a:gd name="connsiteX41" fmla="*/ 1201270 w 1237129"/>
              <a:gd name="connsiteY41" fmla="*/ 2205318 h 4222376"/>
              <a:gd name="connsiteX42" fmla="*/ 1219200 w 1237129"/>
              <a:gd name="connsiteY42" fmla="*/ 2232212 h 4222376"/>
              <a:gd name="connsiteX43" fmla="*/ 1228164 w 1237129"/>
              <a:gd name="connsiteY43" fmla="*/ 2268071 h 4222376"/>
              <a:gd name="connsiteX44" fmla="*/ 1237129 w 1237129"/>
              <a:gd name="connsiteY44" fmla="*/ 2294965 h 4222376"/>
              <a:gd name="connsiteX45" fmla="*/ 1228164 w 1237129"/>
              <a:gd name="connsiteY45" fmla="*/ 2492188 h 4222376"/>
              <a:gd name="connsiteX46" fmla="*/ 1201270 w 1237129"/>
              <a:gd name="connsiteY46" fmla="*/ 2572871 h 4222376"/>
              <a:gd name="connsiteX47" fmla="*/ 1156447 w 1237129"/>
              <a:gd name="connsiteY47" fmla="*/ 2707341 h 4222376"/>
              <a:gd name="connsiteX48" fmla="*/ 1129553 w 1237129"/>
              <a:gd name="connsiteY48" fmla="*/ 2788024 h 4222376"/>
              <a:gd name="connsiteX49" fmla="*/ 1120588 w 1237129"/>
              <a:gd name="connsiteY49" fmla="*/ 2814918 h 4222376"/>
              <a:gd name="connsiteX50" fmla="*/ 1093694 w 1237129"/>
              <a:gd name="connsiteY50" fmla="*/ 2832847 h 4222376"/>
              <a:gd name="connsiteX51" fmla="*/ 1048870 w 1237129"/>
              <a:gd name="connsiteY51" fmla="*/ 2877671 h 4222376"/>
              <a:gd name="connsiteX52" fmla="*/ 995082 w 1237129"/>
              <a:gd name="connsiteY52" fmla="*/ 2922494 h 4222376"/>
              <a:gd name="connsiteX53" fmla="*/ 959223 w 1237129"/>
              <a:gd name="connsiteY53" fmla="*/ 2967318 h 4222376"/>
              <a:gd name="connsiteX54" fmla="*/ 905435 w 1237129"/>
              <a:gd name="connsiteY54" fmla="*/ 3003176 h 4222376"/>
              <a:gd name="connsiteX55" fmla="*/ 887506 w 1237129"/>
              <a:gd name="connsiteY55" fmla="*/ 3021106 h 4222376"/>
              <a:gd name="connsiteX56" fmla="*/ 797859 w 1237129"/>
              <a:gd name="connsiteY56" fmla="*/ 3048000 h 4222376"/>
              <a:gd name="connsiteX57" fmla="*/ 753035 w 1237129"/>
              <a:gd name="connsiteY57" fmla="*/ 3056965 h 4222376"/>
              <a:gd name="connsiteX58" fmla="*/ 681317 w 1237129"/>
              <a:gd name="connsiteY58" fmla="*/ 3074894 h 4222376"/>
              <a:gd name="connsiteX59" fmla="*/ 627529 w 1237129"/>
              <a:gd name="connsiteY59" fmla="*/ 3083859 h 4222376"/>
              <a:gd name="connsiteX60" fmla="*/ 573741 w 1237129"/>
              <a:gd name="connsiteY60" fmla="*/ 3101788 h 4222376"/>
              <a:gd name="connsiteX61" fmla="*/ 484094 w 1237129"/>
              <a:gd name="connsiteY61" fmla="*/ 3119718 h 4222376"/>
              <a:gd name="connsiteX62" fmla="*/ 394447 w 1237129"/>
              <a:gd name="connsiteY62" fmla="*/ 3146612 h 4222376"/>
              <a:gd name="connsiteX63" fmla="*/ 322729 w 1237129"/>
              <a:gd name="connsiteY63" fmla="*/ 3200400 h 4222376"/>
              <a:gd name="connsiteX64" fmla="*/ 295835 w 1237129"/>
              <a:gd name="connsiteY64" fmla="*/ 3218329 h 4222376"/>
              <a:gd name="connsiteX65" fmla="*/ 268941 w 1237129"/>
              <a:gd name="connsiteY65" fmla="*/ 3236259 h 4222376"/>
              <a:gd name="connsiteX66" fmla="*/ 215153 w 1237129"/>
              <a:gd name="connsiteY66" fmla="*/ 3254188 h 4222376"/>
              <a:gd name="connsiteX67" fmla="*/ 197223 w 1237129"/>
              <a:gd name="connsiteY67" fmla="*/ 3281082 h 4222376"/>
              <a:gd name="connsiteX68" fmla="*/ 179294 w 1237129"/>
              <a:gd name="connsiteY68" fmla="*/ 3299012 h 4222376"/>
              <a:gd name="connsiteX69" fmla="*/ 143435 w 1237129"/>
              <a:gd name="connsiteY69" fmla="*/ 3343835 h 4222376"/>
              <a:gd name="connsiteX70" fmla="*/ 125506 w 1237129"/>
              <a:gd name="connsiteY70" fmla="*/ 3397624 h 4222376"/>
              <a:gd name="connsiteX71" fmla="*/ 116541 w 1237129"/>
              <a:gd name="connsiteY71" fmla="*/ 3424518 h 4222376"/>
              <a:gd name="connsiteX72" fmla="*/ 98612 w 1237129"/>
              <a:gd name="connsiteY72" fmla="*/ 3451412 h 4222376"/>
              <a:gd name="connsiteX73" fmla="*/ 71717 w 1237129"/>
              <a:gd name="connsiteY73" fmla="*/ 3496235 h 4222376"/>
              <a:gd name="connsiteX74" fmla="*/ 53788 w 1237129"/>
              <a:gd name="connsiteY74" fmla="*/ 3550024 h 4222376"/>
              <a:gd name="connsiteX75" fmla="*/ 44823 w 1237129"/>
              <a:gd name="connsiteY75" fmla="*/ 3585882 h 4222376"/>
              <a:gd name="connsiteX76" fmla="*/ 35859 w 1237129"/>
              <a:gd name="connsiteY76" fmla="*/ 3630706 h 4222376"/>
              <a:gd name="connsiteX77" fmla="*/ 26894 w 1237129"/>
              <a:gd name="connsiteY77" fmla="*/ 3657600 h 4222376"/>
              <a:gd name="connsiteX78" fmla="*/ 17929 w 1237129"/>
              <a:gd name="connsiteY78" fmla="*/ 3720353 h 4222376"/>
              <a:gd name="connsiteX79" fmla="*/ 0 w 1237129"/>
              <a:gd name="connsiteY79" fmla="*/ 3863788 h 4222376"/>
              <a:gd name="connsiteX80" fmla="*/ 8964 w 1237129"/>
              <a:gd name="connsiteY80" fmla="*/ 4123765 h 4222376"/>
              <a:gd name="connsiteX81" fmla="*/ 17929 w 1237129"/>
              <a:gd name="connsiteY81" fmla="*/ 4159624 h 4222376"/>
              <a:gd name="connsiteX82" fmla="*/ 53788 w 1237129"/>
              <a:gd name="connsiteY82" fmla="*/ 4222376 h 4222376"/>
              <a:gd name="connsiteX0" fmla="*/ 708212 w 1237129"/>
              <a:gd name="connsiteY0" fmla="*/ 0 h 4285129"/>
              <a:gd name="connsiteX1" fmla="*/ 779929 w 1237129"/>
              <a:gd name="connsiteY1" fmla="*/ 71718 h 4285129"/>
              <a:gd name="connsiteX2" fmla="*/ 815788 w 1237129"/>
              <a:gd name="connsiteY2" fmla="*/ 116541 h 4285129"/>
              <a:gd name="connsiteX3" fmla="*/ 842682 w 1237129"/>
              <a:gd name="connsiteY3" fmla="*/ 161365 h 4285129"/>
              <a:gd name="connsiteX4" fmla="*/ 878541 w 1237129"/>
              <a:gd name="connsiteY4" fmla="*/ 206188 h 4285129"/>
              <a:gd name="connsiteX5" fmla="*/ 896470 w 1237129"/>
              <a:gd name="connsiteY5" fmla="*/ 233082 h 4285129"/>
              <a:gd name="connsiteX6" fmla="*/ 905435 w 1237129"/>
              <a:gd name="connsiteY6" fmla="*/ 259976 h 4285129"/>
              <a:gd name="connsiteX7" fmla="*/ 923364 w 1237129"/>
              <a:gd name="connsiteY7" fmla="*/ 277906 h 4285129"/>
              <a:gd name="connsiteX8" fmla="*/ 950259 w 1237129"/>
              <a:gd name="connsiteY8" fmla="*/ 322729 h 4285129"/>
              <a:gd name="connsiteX9" fmla="*/ 977153 w 1237129"/>
              <a:gd name="connsiteY9" fmla="*/ 367553 h 4285129"/>
              <a:gd name="connsiteX10" fmla="*/ 1004047 w 1237129"/>
              <a:gd name="connsiteY10" fmla="*/ 421341 h 4285129"/>
              <a:gd name="connsiteX11" fmla="*/ 1030941 w 1237129"/>
              <a:gd name="connsiteY11" fmla="*/ 466165 h 4285129"/>
              <a:gd name="connsiteX12" fmla="*/ 1048870 w 1237129"/>
              <a:gd name="connsiteY12" fmla="*/ 555812 h 4285129"/>
              <a:gd name="connsiteX13" fmla="*/ 1039906 w 1237129"/>
              <a:gd name="connsiteY13" fmla="*/ 744071 h 4285129"/>
              <a:gd name="connsiteX14" fmla="*/ 1030941 w 1237129"/>
              <a:gd name="connsiteY14" fmla="*/ 770965 h 4285129"/>
              <a:gd name="connsiteX15" fmla="*/ 1004047 w 1237129"/>
              <a:gd name="connsiteY15" fmla="*/ 833718 h 4285129"/>
              <a:gd name="connsiteX16" fmla="*/ 986117 w 1237129"/>
              <a:gd name="connsiteY16" fmla="*/ 932329 h 4285129"/>
              <a:gd name="connsiteX17" fmla="*/ 968188 w 1237129"/>
              <a:gd name="connsiteY17" fmla="*/ 950259 h 4285129"/>
              <a:gd name="connsiteX18" fmla="*/ 950259 w 1237129"/>
              <a:gd name="connsiteY18" fmla="*/ 1004047 h 4285129"/>
              <a:gd name="connsiteX19" fmla="*/ 932329 w 1237129"/>
              <a:gd name="connsiteY19" fmla="*/ 1075765 h 4285129"/>
              <a:gd name="connsiteX20" fmla="*/ 896470 w 1237129"/>
              <a:gd name="connsiteY20" fmla="*/ 1120588 h 4285129"/>
              <a:gd name="connsiteX21" fmla="*/ 860612 w 1237129"/>
              <a:gd name="connsiteY21" fmla="*/ 1192306 h 4285129"/>
              <a:gd name="connsiteX22" fmla="*/ 824753 w 1237129"/>
              <a:gd name="connsiteY22" fmla="*/ 1264024 h 4285129"/>
              <a:gd name="connsiteX23" fmla="*/ 788894 w 1237129"/>
              <a:gd name="connsiteY23" fmla="*/ 1353671 h 4285129"/>
              <a:gd name="connsiteX24" fmla="*/ 806823 w 1237129"/>
              <a:gd name="connsiteY24" fmla="*/ 1515035 h 4285129"/>
              <a:gd name="connsiteX25" fmla="*/ 824753 w 1237129"/>
              <a:gd name="connsiteY25" fmla="*/ 1568824 h 4285129"/>
              <a:gd name="connsiteX26" fmla="*/ 860612 w 1237129"/>
              <a:gd name="connsiteY26" fmla="*/ 1613647 h 4285129"/>
              <a:gd name="connsiteX27" fmla="*/ 878541 w 1237129"/>
              <a:gd name="connsiteY27" fmla="*/ 1667435 h 4285129"/>
              <a:gd name="connsiteX28" fmla="*/ 914400 w 1237129"/>
              <a:gd name="connsiteY28" fmla="*/ 1703294 h 4285129"/>
              <a:gd name="connsiteX29" fmla="*/ 932329 w 1237129"/>
              <a:gd name="connsiteY29" fmla="*/ 1757082 h 4285129"/>
              <a:gd name="connsiteX30" fmla="*/ 968188 w 1237129"/>
              <a:gd name="connsiteY30" fmla="*/ 1801906 h 4285129"/>
              <a:gd name="connsiteX31" fmla="*/ 977153 w 1237129"/>
              <a:gd name="connsiteY31" fmla="*/ 1828800 h 4285129"/>
              <a:gd name="connsiteX32" fmla="*/ 995082 w 1237129"/>
              <a:gd name="connsiteY32" fmla="*/ 1855694 h 4285129"/>
              <a:gd name="connsiteX33" fmla="*/ 1021976 w 1237129"/>
              <a:gd name="connsiteY33" fmla="*/ 1900518 h 4285129"/>
              <a:gd name="connsiteX34" fmla="*/ 1039906 w 1237129"/>
              <a:gd name="connsiteY34" fmla="*/ 1954306 h 4285129"/>
              <a:gd name="connsiteX35" fmla="*/ 1057835 w 1237129"/>
              <a:gd name="connsiteY35" fmla="*/ 1981200 h 4285129"/>
              <a:gd name="connsiteX36" fmla="*/ 1102659 w 1237129"/>
              <a:gd name="connsiteY36" fmla="*/ 2034988 h 4285129"/>
              <a:gd name="connsiteX37" fmla="*/ 1111623 w 1237129"/>
              <a:gd name="connsiteY37" fmla="*/ 2061882 h 4285129"/>
              <a:gd name="connsiteX38" fmla="*/ 1129553 w 1237129"/>
              <a:gd name="connsiteY38" fmla="*/ 2079812 h 4285129"/>
              <a:gd name="connsiteX39" fmla="*/ 1165412 w 1237129"/>
              <a:gd name="connsiteY39" fmla="*/ 2160494 h 4285129"/>
              <a:gd name="connsiteX40" fmla="*/ 1192306 w 1237129"/>
              <a:gd name="connsiteY40" fmla="*/ 2178424 h 4285129"/>
              <a:gd name="connsiteX41" fmla="*/ 1201270 w 1237129"/>
              <a:gd name="connsiteY41" fmla="*/ 2205318 h 4285129"/>
              <a:gd name="connsiteX42" fmla="*/ 1219200 w 1237129"/>
              <a:gd name="connsiteY42" fmla="*/ 2232212 h 4285129"/>
              <a:gd name="connsiteX43" fmla="*/ 1228164 w 1237129"/>
              <a:gd name="connsiteY43" fmla="*/ 2268071 h 4285129"/>
              <a:gd name="connsiteX44" fmla="*/ 1237129 w 1237129"/>
              <a:gd name="connsiteY44" fmla="*/ 2294965 h 4285129"/>
              <a:gd name="connsiteX45" fmla="*/ 1228164 w 1237129"/>
              <a:gd name="connsiteY45" fmla="*/ 2492188 h 4285129"/>
              <a:gd name="connsiteX46" fmla="*/ 1201270 w 1237129"/>
              <a:gd name="connsiteY46" fmla="*/ 2572871 h 4285129"/>
              <a:gd name="connsiteX47" fmla="*/ 1156447 w 1237129"/>
              <a:gd name="connsiteY47" fmla="*/ 2707341 h 4285129"/>
              <a:gd name="connsiteX48" fmla="*/ 1129553 w 1237129"/>
              <a:gd name="connsiteY48" fmla="*/ 2788024 h 4285129"/>
              <a:gd name="connsiteX49" fmla="*/ 1120588 w 1237129"/>
              <a:gd name="connsiteY49" fmla="*/ 2814918 h 4285129"/>
              <a:gd name="connsiteX50" fmla="*/ 1093694 w 1237129"/>
              <a:gd name="connsiteY50" fmla="*/ 2832847 h 4285129"/>
              <a:gd name="connsiteX51" fmla="*/ 1048870 w 1237129"/>
              <a:gd name="connsiteY51" fmla="*/ 2877671 h 4285129"/>
              <a:gd name="connsiteX52" fmla="*/ 995082 w 1237129"/>
              <a:gd name="connsiteY52" fmla="*/ 2922494 h 4285129"/>
              <a:gd name="connsiteX53" fmla="*/ 959223 w 1237129"/>
              <a:gd name="connsiteY53" fmla="*/ 2967318 h 4285129"/>
              <a:gd name="connsiteX54" fmla="*/ 905435 w 1237129"/>
              <a:gd name="connsiteY54" fmla="*/ 3003176 h 4285129"/>
              <a:gd name="connsiteX55" fmla="*/ 887506 w 1237129"/>
              <a:gd name="connsiteY55" fmla="*/ 3021106 h 4285129"/>
              <a:gd name="connsiteX56" fmla="*/ 797859 w 1237129"/>
              <a:gd name="connsiteY56" fmla="*/ 3048000 h 4285129"/>
              <a:gd name="connsiteX57" fmla="*/ 753035 w 1237129"/>
              <a:gd name="connsiteY57" fmla="*/ 3056965 h 4285129"/>
              <a:gd name="connsiteX58" fmla="*/ 681317 w 1237129"/>
              <a:gd name="connsiteY58" fmla="*/ 3074894 h 4285129"/>
              <a:gd name="connsiteX59" fmla="*/ 627529 w 1237129"/>
              <a:gd name="connsiteY59" fmla="*/ 3083859 h 4285129"/>
              <a:gd name="connsiteX60" fmla="*/ 573741 w 1237129"/>
              <a:gd name="connsiteY60" fmla="*/ 3101788 h 4285129"/>
              <a:gd name="connsiteX61" fmla="*/ 484094 w 1237129"/>
              <a:gd name="connsiteY61" fmla="*/ 3119718 h 4285129"/>
              <a:gd name="connsiteX62" fmla="*/ 394447 w 1237129"/>
              <a:gd name="connsiteY62" fmla="*/ 3146612 h 4285129"/>
              <a:gd name="connsiteX63" fmla="*/ 322729 w 1237129"/>
              <a:gd name="connsiteY63" fmla="*/ 3200400 h 4285129"/>
              <a:gd name="connsiteX64" fmla="*/ 295835 w 1237129"/>
              <a:gd name="connsiteY64" fmla="*/ 3218329 h 4285129"/>
              <a:gd name="connsiteX65" fmla="*/ 268941 w 1237129"/>
              <a:gd name="connsiteY65" fmla="*/ 3236259 h 4285129"/>
              <a:gd name="connsiteX66" fmla="*/ 215153 w 1237129"/>
              <a:gd name="connsiteY66" fmla="*/ 3254188 h 4285129"/>
              <a:gd name="connsiteX67" fmla="*/ 197223 w 1237129"/>
              <a:gd name="connsiteY67" fmla="*/ 3281082 h 4285129"/>
              <a:gd name="connsiteX68" fmla="*/ 179294 w 1237129"/>
              <a:gd name="connsiteY68" fmla="*/ 3299012 h 4285129"/>
              <a:gd name="connsiteX69" fmla="*/ 143435 w 1237129"/>
              <a:gd name="connsiteY69" fmla="*/ 3343835 h 4285129"/>
              <a:gd name="connsiteX70" fmla="*/ 125506 w 1237129"/>
              <a:gd name="connsiteY70" fmla="*/ 3397624 h 4285129"/>
              <a:gd name="connsiteX71" fmla="*/ 116541 w 1237129"/>
              <a:gd name="connsiteY71" fmla="*/ 3424518 h 4285129"/>
              <a:gd name="connsiteX72" fmla="*/ 98612 w 1237129"/>
              <a:gd name="connsiteY72" fmla="*/ 3451412 h 4285129"/>
              <a:gd name="connsiteX73" fmla="*/ 71717 w 1237129"/>
              <a:gd name="connsiteY73" fmla="*/ 3496235 h 4285129"/>
              <a:gd name="connsiteX74" fmla="*/ 53788 w 1237129"/>
              <a:gd name="connsiteY74" fmla="*/ 3550024 h 4285129"/>
              <a:gd name="connsiteX75" fmla="*/ 44823 w 1237129"/>
              <a:gd name="connsiteY75" fmla="*/ 3585882 h 4285129"/>
              <a:gd name="connsiteX76" fmla="*/ 35859 w 1237129"/>
              <a:gd name="connsiteY76" fmla="*/ 3630706 h 4285129"/>
              <a:gd name="connsiteX77" fmla="*/ 26894 w 1237129"/>
              <a:gd name="connsiteY77" fmla="*/ 3657600 h 4285129"/>
              <a:gd name="connsiteX78" fmla="*/ 17929 w 1237129"/>
              <a:gd name="connsiteY78" fmla="*/ 3720353 h 4285129"/>
              <a:gd name="connsiteX79" fmla="*/ 0 w 1237129"/>
              <a:gd name="connsiteY79" fmla="*/ 3863788 h 4285129"/>
              <a:gd name="connsiteX80" fmla="*/ 8964 w 1237129"/>
              <a:gd name="connsiteY80" fmla="*/ 4123765 h 4285129"/>
              <a:gd name="connsiteX81" fmla="*/ 17929 w 1237129"/>
              <a:gd name="connsiteY81" fmla="*/ 4159624 h 4285129"/>
              <a:gd name="connsiteX82" fmla="*/ 26894 w 1237129"/>
              <a:gd name="connsiteY82" fmla="*/ 4285129 h 4285129"/>
              <a:gd name="connsiteX0" fmla="*/ 708212 w 1237129"/>
              <a:gd name="connsiteY0" fmla="*/ 0 h 4285129"/>
              <a:gd name="connsiteX1" fmla="*/ 779929 w 1237129"/>
              <a:gd name="connsiteY1" fmla="*/ 71718 h 4285129"/>
              <a:gd name="connsiteX2" fmla="*/ 815788 w 1237129"/>
              <a:gd name="connsiteY2" fmla="*/ 116541 h 4285129"/>
              <a:gd name="connsiteX3" fmla="*/ 842682 w 1237129"/>
              <a:gd name="connsiteY3" fmla="*/ 161365 h 4285129"/>
              <a:gd name="connsiteX4" fmla="*/ 878541 w 1237129"/>
              <a:gd name="connsiteY4" fmla="*/ 206188 h 4285129"/>
              <a:gd name="connsiteX5" fmla="*/ 896470 w 1237129"/>
              <a:gd name="connsiteY5" fmla="*/ 233082 h 4285129"/>
              <a:gd name="connsiteX6" fmla="*/ 905435 w 1237129"/>
              <a:gd name="connsiteY6" fmla="*/ 259976 h 4285129"/>
              <a:gd name="connsiteX7" fmla="*/ 923364 w 1237129"/>
              <a:gd name="connsiteY7" fmla="*/ 277906 h 4285129"/>
              <a:gd name="connsiteX8" fmla="*/ 950259 w 1237129"/>
              <a:gd name="connsiteY8" fmla="*/ 322729 h 4285129"/>
              <a:gd name="connsiteX9" fmla="*/ 977153 w 1237129"/>
              <a:gd name="connsiteY9" fmla="*/ 367553 h 4285129"/>
              <a:gd name="connsiteX10" fmla="*/ 1004047 w 1237129"/>
              <a:gd name="connsiteY10" fmla="*/ 421341 h 4285129"/>
              <a:gd name="connsiteX11" fmla="*/ 1030941 w 1237129"/>
              <a:gd name="connsiteY11" fmla="*/ 466165 h 4285129"/>
              <a:gd name="connsiteX12" fmla="*/ 1048870 w 1237129"/>
              <a:gd name="connsiteY12" fmla="*/ 555812 h 4285129"/>
              <a:gd name="connsiteX13" fmla="*/ 1039906 w 1237129"/>
              <a:gd name="connsiteY13" fmla="*/ 744071 h 4285129"/>
              <a:gd name="connsiteX14" fmla="*/ 1030941 w 1237129"/>
              <a:gd name="connsiteY14" fmla="*/ 770965 h 4285129"/>
              <a:gd name="connsiteX15" fmla="*/ 1004047 w 1237129"/>
              <a:gd name="connsiteY15" fmla="*/ 833718 h 4285129"/>
              <a:gd name="connsiteX16" fmla="*/ 986117 w 1237129"/>
              <a:gd name="connsiteY16" fmla="*/ 932329 h 4285129"/>
              <a:gd name="connsiteX17" fmla="*/ 968188 w 1237129"/>
              <a:gd name="connsiteY17" fmla="*/ 950259 h 4285129"/>
              <a:gd name="connsiteX18" fmla="*/ 950259 w 1237129"/>
              <a:gd name="connsiteY18" fmla="*/ 1004047 h 4285129"/>
              <a:gd name="connsiteX19" fmla="*/ 932329 w 1237129"/>
              <a:gd name="connsiteY19" fmla="*/ 1075765 h 4285129"/>
              <a:gd name="connsiteX20" fmla="*/ 896470 w 1237129"/>
              <a:gd name="connsiteY20" fmla="*/ 1120588 h 4285129"/>
              <a:gd name="connsiteX21" fmla="*/ 860612 w 1237129"/>
              <a:gd name="connsiteY21" fmla="*/ 1192306 h 4285129"/>
              <a:gd name="connsiteX22" fmla="*/ 824753 w 1237129"/>
              <a:gd name="connsiteY22" fmla="*/ 1264024 h 4285129"/>
              <a:gd name="connsiteX23" fmla="*/ 788894 w 1237129"/>
              <a:gd name="connsiteY23" fmla="*/ 1353671 h 4285129"/>
              <a:gd name="connsiteX24" fmla="*/ 806823 w 1237129"/>
              <a:gd name="connsiteY24" fmla="*/ 1515035 h 4285129"/>
              <a:gd name="connsiteX25" fmla="*/ 824753 w 1237129"/>
              <a:gd name="connsiteY25" fmla="*/ 1568824 h 4285129"/>
              <a:gd name="connsiteX26" fmla="*/ 860612 w 1237129"/>
              <a:gd name="connsiteY26" fmla="*/ 1613647 h 4285129"/>
              <a:gd name="connsiteX27" fmla="*/ 878541 w 1237129"/>
              <a:gd name="connsiteY27" fmla="*/ 1667435 h 4285129"/>
              <a:gd name="connsiteX28" fmla="*/ 914400 w 1237129"/>
              <a:gd name="connsiteY28" fmla="*/ 1703294 h 4285129"/>
              <a:gd name="connsiteX29" fmla="*/ 932329 w 1237129"/>
              <a:gd name="connsiteY29" fmla="*/ 1757082 h 4285129"/>
              <a:gd name="connsiteX30" fmla="*/ 968188 w 1237129"/>
              <a:gd name="connsiteY30" fmla="*/ 1801906 h 4285129"/>
              <a:gd name="connsiteX31" fmla="*/ 977153 w 1237129"/>
              <a:gd name="connsiteY31" fmla="*/ 1828800 h 4285129"/>
              <a:gd name="connsiteX32" fmla="*/ 995082 w 1237129"/>
              <a:gd name="connsiteY32" fmla="*/ 1855694 h 4285129"/>
              <a:gd name="connsiteX33" fmla="*/ 1021976 w 1237129"/>
              <a:gd name="connsiteY33" fmla="*/ 1900518 h 4285129"/>
              <a:gd name="connsiteX34" fmla="*/ 1039906 w 1237129"/>
              <a:gd name="connsiteY34" fmla="*/ 1954306 h 4285129"/>
              <a:gd name="connsiteX35" fmla="*/ 1057835 w 1237129"/>
              <a:gd name="connsiteY35" fmla="*/ 1981200 h 4285129"/>
              <a:gd name="connsiteX36" fmla="*/ 1102659 w 1237129"/>
              <a:gd name="connsiteY36" fmla="*/ 2034988 h 4285129"/>
              <a:gd name="connsiteX37" fmla="*/ 1111623 w 1237129"/>
              <a:gd name="connsiteY37" fmla="*/ 2061882 h 4285129"/>
              <a:gd name="connsiteX38" fmla="*/ 1129553 w 1237129"/>
              <a:gd name="connsiteY38" fmla="*/ 2079812 h 4285129"/>
              <a:gd name="connsiteX39" fmla="*/ 1165412 w 1237129"/>
              <a:gd name="connsiteY39" fmla="*/ 2160494 h 4285129"/>
              <a:gd name="connsiteX40" fmla="*/ 1192306 w 1237129"/>
              <a:gd name="connsiteY40" fmla="*/ 2178424 h 4285129"/>
              <a:gd name="connsiteX41" fmla="*/ 1201270 w 1237129"/>
              <a:gd name="connsiteY41" fmla="*/ 2205318 h 4285129"/>
              <a:gd name="connsiteX42" fmla="*/ 1219200 w 1237129"/>
              <a:gd name="connsiteY42" fmla="*/ 2232212 h 4285129"/>
              <a:gd name="connsiteX43" fmla="*/ 1228164 w 1237129"/>
              <a:gd name="connsiteY43" fmla="*/ 2268071 h 4285129"/>
              <a:gd name="connsiteX44" fmla="*/ 1237129 w 1237129"/>
              <a:gd name="connsiteY44" fmla="*/ 2294965 h 4285129"/>
              <a:gd name="connsiteX45" fmla="*/ 1228164 w 1237129"/>
              <a:gd name="connsiteY45" fmla="*/ 2492188 h 4285129"/>
              <a:gd name="connsiteX46" fmla="*/ 1201270 w 1237129"/>
              <a:gd name="connsiteY46" fmla="*/ 2572871 h 4285129"/>
              <a:gd name="connsiteX47" fmla="*/ 1156447 w 1237129"/>
              <a:gd name="connsiteY47" fmla="*/ 2707341 h 4285129"/>
              <a:gd name="connsiteX48" fmla="*/ 1129553 w 1237129"/>
              <a:gd name="connsiteY48" fmla="*/ 2788024 h 4285129"/>
              <a:gd name="connsiteX49" fmla="*/ 1120588 w 1237129"/>
              <a:gd name="connsiteY49" fmla="*/ 2814918 h 4285129"/>
              <a:gd name="connsiteX50" fmla="*/ 1093694 w 1237129"/>
              <a:gd name="connsiteY50" fmla="*/ 2832847 h 4285129"/>
              <a:gd name="connsiteX51" fmla="*/ 1048870 w 1237129"/>
              <a:gd name="connsiteY51" fmla="*/ 2877671 h 4285129"/>
              <a:gd name="connsiteX52" fmla="*/ 995082 w 1237129"/>
              <a:gd name="connsiteY52" fmla="*/ 2922494 h 4285129"/>
              <a:gd name="connsiteX53" fmla="*/ 959223 w 1237129"/>
              <a:gd name="connsiteY53" fmla="*/ 2967318 h 4285129"/>
              <a:gd name="connsiteX54" fmla="*/ 905435 w 1237129"/>
              <a:gd name="connsiteY54" fmla="*/ 3003176 h 4285129"/>
              <a:gd name="connsiteX55" fmla="*/ 887506 w 1237129"/>
              <a:gd name="connsiteY55" fmla="*/ 3021106 h 4285129"/>
              <a:gd name="connsiteX56" fmla="*/ 797859 w 1237129"/>
              <a:gd name="connsiteY56" fmla="*/ 3048000 h 4285129"/>
              <a:gd name="connsiteX57" fmla="*/ 753035 w 1237129"/>
              <a:gd name="connsiteY57" fmla="*/ 3056965 h 4285129"/>
              <a:gd name="connsiteX58" fmla="*/ 681317 w 1237129"/>
              <a:gd name="connsiteY58" fmla="*/ 3074894 h 4285129"/>
              <a:gd name="connsiteX59" fmla="*/ 627529 w 1237129"/>
              <a:gd name="connsiteY59" fmla="*/ 3083859 h 4285129"/>
              <a:gd name="connsiteX60" fmla="*/ 573741 w 1237129"/>
              <a:gd name="connsiteY60" fmla="*/ 3101788 h 4285129"/>
              <a:gd name="connsiteX61" fmla="*/ 484094 w 1237129"/>
              <a:gd name="connsiteY61" fmla="*/ 3119718 h 4285129"/>
              <a:gd name="connsiteX62" fmla="*/ 394447 w 1237129"/>
              <a:gd name="connsiteY62" fmla="*/ 3146612 h 4285129"/>
              <a:gd name="connsiteX63" fmla="*/ 322729 w 1237129"/>
              <a:gd name="connsiteY63" fmla="*/ 3200400 h 4285129"/>
              <a:gd name="connsiteX64" fmla="*/ 295835 w 1237129"/>
              <a:gd name="connsiteY64" fmla="*/ 3218329 h 4285129"/>
              <a:gd name="connsiteX65" fmla="*/ 268941 w 1237129"/>
              <a:gd name="connsiteY65" fmla="*/ 3236259 h 4285129"/>
              <a:gd name="connsiteX66" fmla="*/ 215153 w 1237129"/>
              <a:gd name="connsiteY66" fmla="*/ 3254188 h 4285129"/>
              <a:gd name="connsiteX67" fmla="*/ 197223 w 1237129"/>
              <a:gd name="connsiteY67" fmla="*/ 3281082 h 4285129"/>
              <a:gd name="connsiteX68" fmla="*/ 179294 w 1237129"/>
              <a:gd name="connsiteY68" fmla="*/ 3299012 h 4285129"/>
              <a:gd name="connsiteX69" fmla="*/ 143435 w 1237129"/>
              <a:gd name="connsiteY69" fmla="*/ 3343835 h 4285129"/>
              <a:gd name="connsiteX70" fmla="*/ 125506 w 1237129"/>
              <a:gd name="connsiteY70" fmla="*/ 3397624 h 4285129"/>
              <a:gd name="connsiteX71" fmla="*/ 116541 w 1237129"/>
              <a:gd name="connsiteY71" fmla="*/ 3424518 h 4285129"/>
              <a:gd name="connsiteX72" fmla="*/ 98612 w 1237129"/>
              <a:gd name="connsiteY72" fmla="*/ 3451412 h 4285129"/>
              <a:gd name="connsiteX73" fmla="*/ 71717 w 1237129"/>
              <a:gd name="connsiteY73" fmla="*/ 3496235 h 4285129"/>
              <a:gd name="connsiteX74" fmla="*/ 53788 w 1237129"/>
              <a:gd name="connsiteY74" fmla="*/ 3550024 h 4285129"/>
              <a:gd name="connsiteX75" fmla="*/ 44823 w 1237129"/>
              <a:gd name="connsiteY75" fmla="*/ 3585882 h 4285129"/>
              <a:gd name="connsiteX76" fmla="*/ 35859 w 1237129"/>
              <a:gd name="connsiteY76" fmla="*/ 3630706 h 4285129"/>
              <a:gd name="connsiteX77" fmla="*/ 26894 w 1237129"/>
              <a:gd name="connsiteY77" fmla="*/ 3657600 h 4285129"/>
              <a:gd name="connsiteX78" fmla="*/ 17929 w 1237129"/>
              <a:gd name="connsiteY78" fmla="*/ 3720353 h 4285129"/>
              <a:gd name="connsiteX79" fmla="*/ 0 w 1237129"/>
              <a:gd name="connsiteY79" fmla="*/ 3863788 h 4285129"/>
              <a:gd name="connsiteX80" fmla="*/ 8964 w 1237129"/>
              <a:gd name="connsiteY80" fmla="*/ 4069977 h 4285129"/>
              <a:gd name="connsiteX81" fmla="*/ 17929 w 1237129"/>
              <a:gd name="connsiteY81" fmla="*/ 4159624 h 4285129"/>
              <a:gd name="connsiteX82" fmla="*/ 26894 w 1237129"/>
              <a:gd name="connsiteY82" fmla="*/ 4285129 h 4285129"/>
              <a:gd name="connsiteX0" fmla="*/ 719964 w 1248881"/>
              <a:gd name="connsiteY0" fmla="*/ 0 h 4329953"/>
              <a:gd name="connsiteX1" fmla="*/ 791681 w 1248881"/>
              <a:gd name="connsiteY1" fmla="*/ 71718 h 4329953"/>
              <a:gd name="connsiteX2" fmla="*/ 827540 w 1248881"/>
              <a:gd name="connsiteY2" fmla="*/ 116541 h 4329953"/>
              <a:gd name="connsiteX3" fmla="*/ 854434 w 1248881"/>
              <a:gd name="connsiteY3" fmla="*/ 161365 h 4329953"/>
              <a:gd name="connsiteX4" fmla="*/ 890293 w 1248881"/>
              <a:gd name="connsiteY4" fmla="*/ 206188 h 4329953"/>
              <a:gd name="connsiteX5" fmla="*/ 908222 w 1248881"/>
              <a:gd name="connsiteY5" fmla="*/ 233082 h 4329953"/>
              <a:gd name="connsiteX6" fmla="*/ 917187 w 1248881"/>
              <a:gd name="connsiteY6" fmla="*/ 259976 h 4329953"/>
              <a:gd name="connsiteX7" fmla="*/ 935116 w 1248881"/>
              <a:gd name="connsiteY7" fmla="*/ 277906 h 4329953"/>
              <a:gd name="connsiteX8" fmla="*/ 962011 w 1248881"/>
              <a:gd name="connsiteY8" fmla="*/ 322729 h 4329953"/>
              <a:gd name="connsiteX9" fmla="*/ 988905 w 1248881"/>
              <a:gd name="connsiteY9" fmla="*/ 367553 h 4329953"/>
              <a:gd name="connsiteX10" fmla="*/ 1015799 w 1248881"/>
              <a:gd name="connsiteY10" fmla="*/ 421341 h 4329953"/>
              <a:gd name="connsiteX11" fmla="*/ 1042693 w 1248881"/>
              <a:gd name="connsiteY11" fmla="*/ 466165 h 4329953"/>
              <a:gd name="connsiteX12" fmla="*/ 1060622 w 1248881"/>
              <a:gd name="connsiteY12" fmla="*/ 555812 h 4329953"/>
              <a:gd name="connsiteX13" fmla="*/ 1051658 w 1248881"/>
              <a:gd name="connsiteY13" fmla="*/ 744071 h 4329953"/>
              <a:gd name="connsiteX14" fmla="*/ 1042693 w 1248881"/>
              <a:gd name="connsiteY14" fmla="*/ 770965 h 4329953"/>
              <a:gd name="connsiteX15" fmla="*/ 1015799 w 1248881"/>
              <a:gd name="connsiteY15" fmla="*/ 833718 h 4329953"/>
              <a:gd name="connsiteX16" fmla="*/ 997869 w 1248881"/>
              <a:gd name="connsiteY16" fmla="*/ 932329 h 4329953"/>
              <a:gd name="connsiteX17" fmla="*/ 979940 w 1248881"/>
              <a:gd name="connsiteY17" fmla="*/ 950259 h 4329953"/>
              <a:gd name="connsiteX18" fmla="*/ 962011 w 1248881"/>
              <a:gd name="connsiteY18" fmla="*/ 1004047 h 4329953"/>
              <a:gd name="connsiteX19" fmla="*/ 944081 w 1248881"/>
              <a:gd name="connsiteY19" fmla="*/ 1075765 h 4329953"/>
              <a:gd name="connsiteX20" fmla="*/ 908222 w 1248881"/>
              <a:gd name="connsiteY20" fmla="*/ 1120588 h 4329953"/>
              <a:gd name="connsiteX21" fmla="*/ 872364 w 1248881"/>
              <a:gd name="connsiteY21" fmla="*/ 1192306 h 4329953"/>
              <a:gd name="connsiteX22" fmla="*/ 836505 w 1248881"/>
              <a:gd name="connsiteY22" fmla="*/ 1264024 h 4329953"/>
              <a:gd name="connsiteX23" fmla="*/ 800646 w 1248881"/>
              <a:gd name="connsiteY23" fmla="*/ 1353671 h 4329953"/>
              <a:gd name="connsiteX24" fmla="*/ 818575 w 1248881"/>
              <a:gd name="connsiteY24" fmla="*/ 1515035 h 4329953"/>
              <a:gd name="connsiteX25" fmla="*/ 836505 w 1248881"/>
              <a:gd name="connsiteY25" fmla="*/ 1568824 h 4329953"/>
              <a:gd name="connsiteX26" fmla="*/ 872364 w 1248881"/>
              <a:gd name="connsiteY26" fmla="*/ 1613647 h 4329953"/>
              <a:gd name="connsiteX27" fmla="*/ 890293 w 1248881"/>
              <a:gd name="connsiteY27" fmla="*/ 1667435 h 4329953"/>
              <a:gd name="connsiteX28" fmla="*/ 926152 w 1248881"/>
              <a:gd name="connsiteY28" fmla="*/ 1703294 h 4329953"/>
              <a:gd name="connsiteX29" fmla="*/ 944081 w 1248881"/>
              <a:gd name="connsiteY29" fmla="*/ 1757082 h 4329953"/>
              <a:gd name="connsiteX30" fmla="*/ 979940 w 1248881"/>
              <a:gd name="connsiteY30" fmla="*/ 1801906 h 4329953"/>
              <a:gd name="connsiteX31" fmla="*/ 988905 w 1248881"/>
              <a:gd name="connsiteY31" fmla="*/ 1828800 h 4329953"/>
              <a:gd name="connsiteX32" fmla="*/ 1006834 w 1248881"/>
              <a:gd name="connsiteY32" fmla="*/ 1855694 h 4329953"/>
              <a:gd name="connsiteX33" fmla="*/ 1033728 w 1248881"/>
              <a:gd name="connsiteY33" fmla="*/ 1900518 h 4329953"/>
              <a:gd name="connsiteX34" fmla="*/ 1051658 w 1248881"/>
              <a:gd name="connsiteY34" fmla="*/ 1954306 h 4329953"/>
              <a:gd name="connsiteX35" fmla="*/ 1069587 w 1248881"/>
              <a:gd name="connsiteY35" fmla="*/ 1981200 h 4329953"/>
              <a:gd name="connsiteX36" fmla="*/ 1114411 w 1248881"/>
              <a:gd name="connsiteY36" fmla="*/ 2034988 h 4329953"/>
              <a:gd name="connsiteX37" fmla="*/ 1123375 w 1248881"/>
              <a:gd name="connsiteY37" fmla="*/ 2061882 h 4329953"/>
              <a:gd name="connsiteX38" fmla="*/ 1141305 w 1248881"/>
              <a:gd name="connsiteY38" fmla="*/ 2079812 h 4329953"/>
              <a:gd name="connsiteX39" fmla="*/ 1177164 w 1248881"/>
              <a:gd name="connsiteY39" fmla="*/ 2160494 h 4329953"/>
              <a:gd name="connsiteX40" fmla="*/ 1204058 w 1248881"/>
              <a:gd name="connsiteY40" fmla="*/ 2178424 h 4329953"/>
              <a:gd name="connsiteX41" fmla="*/ 1213022 w 1248881"/>
              <a:gd name="connsiteY41" fmla="*/ 2205318 h 4329953"/>
              <a:gd name="connsiteX42" fmla="*/ 1230952 w 1248881"/>
              <a:gd name="connsiteY42" fmla="*/ 2232212 h 4329953"/>
              <a:gd name="connsiteX43" fmla="*/ 1239916 w 1248881"/>
              <a:gd name="connsiteY43" fmla="*/ 2268071 h 4329953"/>
              <a:gd name="connsiteX44" fmla="*/ 1248881 w 1248881"/>
              <a:gd name="connsiteY44" fmla="*/ 2294965 h 4329953"/>
              <a:gd name="connsiteX45" fmla="*/ 1239916 w 1248881"/>
              <a:gd name="connsiteY45" fmla="*/ 2492188 h 4329953"/>
              <a:gd name="connsiteX46" fmla="*/ 1213022 w 1248881"/>
              <a:gd name="connsiteY46" fmla="*/ 2572871 h 4329953"/>
              <a:gd name="connsiteX47" fmla="*/ 1168199 w 1248881"/>
              <a:gd name="connsiteY47" fmla="*/ 2707341 h 4329953"/>
              <a:gd name="connsiteX48" fmla="*/ 1141305 w 1248881"/>
              <a:gd name="connsiteY48" fmla="*/ 2788024 h 4329953"/>
              <a:gd name="connsiteX49" fmla="*/ 1132340 w 1248881"/>
              <a:gd name="connsiteY49" fmla="*/ 2814918 h 4329953"/>
              <a:gd name="connsiteX50" fmla="*/ 1105446 w 1248881"/>
              <a:gd name="connsiteY50" fmla="*/ 2832847 h 4329953"/>
              <a:gd name="connsiteX51" fmla="*/ 1060622 w 1248881"/>
              <a:gd name="connsiteY51" fmla="*/ 2877671 h 4329953"/>
              <a:gd name="connsiteX52" fmla="*/ 1006834 w 1248881"/>
              <a:gd name="connsiteY52" fmla="*/ 2922494 h 4329953"/>
              <a:gd name="connsiteX53" fmla="*/ 970975 w 1248881"/>
              <a:gd name="connsiteY53" fmla="*/ 2967318 h 4329953"/>
              <a:gd name="connsiteX54" fmla="*/ 917187 w 1248881"/>
              <a:gd name="connsiteY54" fmla="*/ 3003176 h 4329953"/>
              <a:gd name="connsiteX55" fmla="*/ 899258 w 1248881"/>
              <a:gd name="connsiteY55" fmla="*/ 3021106 h 4329953"/>
              <a:gd name="connsiteX56" fmla="*/ 809611 w 1248881"/>
              <a:gd name="connsiteY56" fmla="*/ 3048000 h 4329953"/>
              <a:gd name="connsiteX57" fmla="*/ 764787 w 1248881"/>
              <a:gd name="connsiteY57" fmla="*/ 3056965 h 4329953"/>
              <a:gd name="connsiteX58" fmla="*/ 693069 w 1248881"/>
              <a:gd name="connsiteY58" fmla="*/ 3074894 h 4329953"/>
              <a:gd name="connsiteX59" fmla="*/ 639281 w 1248881"/>
              <a:gd name="connsiteY59" fmla="*/ 3083859 h 4329953"/>
              <a:gd name="connsiteX60" fmla="*/ 585493 w 1248881"/>
              <a:gd name="connsiteY60" fmla="*/ 3101788 h 4329953"/>
              <a:gd name="connsiteX61" fmla="*/ 495846 w 1248881"/>
              <a:gd name="connsiteY61" fmla="*/ 3119718 h 4329953"/>
              <a:gd name="connsiteX62" fmla="*/ 406199 w 1248881"/>
              <a:gd name="connsiteY62" fmla="*/ 3146612 h 4329953"/>
              <a:gd name="connsiteX63" fmla="*/ 334481 w 1248881"/>
              <a:gd name="connsiteY63" fmla="*/ 3200400 h 4329953"/>
              <a:gd name="connsiteX64" fmla="*/ 307587 w 1248881"/>
              <a:gd name="connsiteY64" fmla="*/ 3218329 h 4329953"/>
              <a:gd name="connsiteX65" fmla="*/ 280693 w 1248881"/>
              <a:gd name="connsiteY65" fmla="*/ 3236259 h 4329953"/>
              <a:gd name="connsiteX66" fmla="*/ 226905 w 1248881"/>
              <a:gd name="connsiteY66" fmla="*/ 3254188 h 4329953"/>
              <a:gd name="connsiteX67" fmla="*/ 208975 w 1248881"/>
              <a:gd name="connsiteY67" fmla="*/ 3281082 h 4329953"/>
              <a:gd name="connsiteX68" fmla="*/ 191046 w 1248881"/>
              <a:gd name="connsiteY68" fmla="*/ 3299012 h 4329953"/>
              <a:gd name="connsiteX69" fmla="*/ 155187 w 1248881"/>
              <a:gd name="connsiteY69" fmla="*/ 3343835 h 4329953"/>
              <a:gd name="connsiteX70" fmla="*/ 137258 w 1248881"/>
              <a:gd name="connsiteY70" fmla="*/ 3397624 h 4329953"/>
              <a:gd name="connsiteX71" fmla="*/ 128293 w 1248881"/>
              <a:gd name="connsiteY71" fmla="*/ 3424518 h 4329953"/>
              <a:gd name="connsiteX72" fmla="*/ 110364 w 1248881"/>
              <a:gd name="connsiteY72" fmla="*/ 3451412 h 4329953"/>
              <a:gd name="connsiteX73" fmla="*/ 83469 w 1248881"/>
              <a:gd name="connsiteY73" fmla="*/ 3496235 h 4329953"/>
              <a:gd name="connsiteX74" fmla="*/ 65540 w 1248881"/>
              <a:gd name="connsiteY74" fmla="*/ 3550024 h 4329953"/>
              <a:gd name="connsiteX75" fmla="*/ 56575 w 1248881"/>
              <a:gd name="connsiteY75" fmla="*/ 3585882 h 4329953"/>
              <a:gd name="connsiteX76" fmla="*/ 47611 w 1248881"/>
              <a:gd name="connsiteY76" fmla="*/ 3630706 h 4329953"/>
              <a:gd name="connsiteX77" fmla="*/ 38646 w 1248881"/>
              <a:gd name="connsiteY77" fmla="*/ 3657600 h 4329953"/>
              <a:gd name="connsiteX78" fmla="*/ 29681 w 1248881"/>
              <a:gd name="connsiteY78" fmla="*/ 3720353 h 4329953"/>
              <a:gd name="connsiteX79" fmla="*/ 11752 w 1248881"/>
              <a:gd name="connsiteY79" fmla="*/ 3863788 h 4329953"/>
              <a:gd name="connsiteX80" fmla="*/ 20716 w 1248881"/>
              <a:gd name="connsiteY80" fmla="*/ 4069977 h 4329953"/>
              <a:gd name="connsiteX81" fmla="*/ 29681 w 1248881"/>
              <a:gd name="connsiteY81" fmla="*/ 4159624 h 4329953"/>
              <a:gd name="connsiteX82" fmla="*/ 11752 w 1248881"/>
              <a:gd name="connsiteY82" fmla="*/ 4329953 h 4329953"/>
              <a:gd name="connsiteX0" fmla="*/ 708212 w 1237129"/>
              <a:gd name="connsiteY0" fmla="*/ 0 h 4267200"/>
              <a:gd name="connsiteX1" fmla="*/ 779929 w 1237129"/>
              <a:gd name="connsiteY1" fmla="*/ 71718 h 4267200"/>
              <a:gd name="connsiteX2" fmla="*/ 815788 w 1237129"/>
              <a:gd name="connsiteY2" fmla="*/ 116541 h 4267200"/>
              <a:gd name="connsiteX3" fmla="*/ 842682 w 1237129"/>
              <a:gd name="connsiteY3" fmla="*/ 161365 h 4267200"/>
              <a:gd name="connsiteX4" fmla="*/ 878541 w 1237129"/>
              <a:gd name="connsiteY4" fmla="*/ 206188 h 4267200"/>
              <a:gd name="connsiteX5" fmla="*/ 896470 w 1237129"/>
              <a:gd name="connsiteY5" fmla="*/ 233082 h 4267200"/>
              <a:gd name="connsiteX6" fmla="*/ 905435 w 1237129"/>
              <a:gd name="connsiteY6" fmla="*/ 259976 h 4267200"/>
              <a:gd name="connsiteX7" fmla="*/ 923364 w 1237129"/>
              <a:gd name="connsiteY7" fmla="*/ 277906 h 4267200"/>
              <a:gd name="connsiteX8" fmla="*/ 950259 w 1237129"/>
              <a:gd name="connsiteY8" fmla="*/ 322729 h 4267200"/>
              <a:gd name="connsiteX9" fmla="*/ 977153 w 1237129"/>
              <a:gd name="connsiteY9" fmla="*/ 367553 h 4267200"/>
              <a:gd name="connsiteX10" fmla="*/ 1004047 w 1237129"/>
              <a:gd name="connsiteY10" fmla="*/ 421341 h 4267200"/>
              <a:gd name="connsiteX11" fmla="*/ 1030941 w 1237129"/>
              <a:gd name="connsiteY11" fmla="*/ 466165 h 4267200"/>
              <a:gd name="connsiteX12" fmla="*/ 1048870 w 1237129"/>
              <a:gd name="connsiteY12" fmla="*/ 555812 h 4267200"/>
              <a:gd name="connsiteX13" fmla="*/ 1039906 w 1237129"/>
              <a:gd name="connsiteY13" fmla="*/ 744071 h 4267200"/>
              <a:gd name="connsiteX14" fmla="*/ 1030941 w 1237129"/>
              <a:gd name="connsiteY14" fmla="*/ 770965 h 4267200"/>
              <a:gd name="connsiteX15" fmla="*/ 1004047 w 1237129"/>
              <a:gd name="connsiteY15" fmla="*/ 833718 h 4267200"/>
              <a:gd name="connsiteX16" fmla="*/ 986117 w 1237129"/>
              <a:gd name="connsiteY16" fmla="*/ 932329 h 4267200"/>
              <a:gd name="connsiteX17" fmla="*/ 968188 w 1237129"/>
              <a:gd name="connsiteY17" fmla="*/ 950259 h 4267200"/>
              <a:gd name="connsiteX18" fmla="*/ 950259 w 1237129"/>
              <a:gd name="connsiteY18" fmla="*/ 1004047 h 4267200"/>
              <a:gd name="connsiteX19" fmla="*/ 932329 w 1237129"/>
              <a:gd name="connsiteY19" fmla="*/ 1075765 h 4267200"/>
              <a:gd name="connsiteX20" fmla="*/ 896470 w 1237129"/>
              <a:gd name="connsiteY20" fmla="*/ 1120588 h 4267200"/>
              <a:gd name="connsiteX21" fmla="*/ 860612 w 1237129"/>
              <a:gd name="connsiteY21" fmla="*/ 1192306 h 4267200"/>
              <a:gd name="connsiteX22" fmla="*/ 824753 w 1237129"/>
              <a:gd name="connsiteY22" fmla="*/ 1264024 h 4267200"/>
              <a:gd name="connsiteX23" fmla="*/ 788894 w 1237129"/>
              <a:gd name="connsiteY23" fmla="*/ 1353671 h 4267200"/>
              <a:gd name="connsiteX24" fmla="*/ 806823 w 1237129"/>
              <a:gd name="connsiteY24" fmla="*/ 1515035 h 4267200"/>
              <a:gd name="connsiteX25" fmla="*/ 824753 w 1237129"/>
              <a:gd name="connsiteY25" fmla="*/ 1568824 h 4267200"/>
              <a:gd name="connsiteX26" fmla="*/ 860612 w 1237129"/>
              <a:gd name="connsiteY26" fmla="*/ 1613647 h 4267200"/>
              <a:gd name="connsiteX27" fmla="*/ 878541 w 1237129"/>
              <a:gd name="connsiteY27" fmla="*/ 1667435 h 4267200"/>
              <a:gd name="connsiteX28" fmla="*/ 914400 w 1237129"/>
              <a:gd name="connsiteY28" fmla="*/ 1703294 h 4267200"/>
              <a:gd name="connsiteX29" fmla="*/ 932329 w 1237129"/>
              <a:gd name="connsiteY29" fmla="*/ 1757082 h 4267200"/>
              <a:gd name="connsiteX30" fmla="*/ 968188 w 1237129"/>
              <a:gd name="connsiteY30" fmla="*/ 1801906 h 4267200"/>
              <a:gd name="connsiteX31" fmla="*/ 977153 w 1237129"/>
              <a:gd name="connsiteY31" fmla="*/ 1828800 h 4267200"/>
              <a:gd name="connsiteX32" fmla="*/ 995082 w 1237129"/>
              <a:gd name="connsiteY32" fmla="*/ 1855694 h 4267200"/>
              <a:gd name="connsiteX33" fmla="*/ 1021976 w 1237129"/>
              <a:gd name="connsiteY33" fmla="*/ 1900518 h 4267200"/>
              <a:gd name="connsiteX34" fmla="*/ 1039906 w 1237129"/>
              <a:gd name="connsiteY34" fmla="*/ 1954306 h 4267200"/>
              <a:gd name="connsiteX35" fmla="*/ 1057835 w 1237129"/>
              <a:gd name="connsiteY35" fmla="*/ 1981200 h 4267200"/>
              <a:gd name="connsiteX36" fmla="*/ 1102659 w 1237129"/>
              <a:gd name="connsiteY36" fmla="*/ 2034988 h 4267200"/>
              <a:gd name="connsiteX37" fmla="*/ 1111623 w 1237129"/>
              <a:gd name="connsiteY37" fmla="*/ 2061882 h 4267200"/>
              <a:gd name="connsiteX38" fmla="*/ 1129553 w 1237129"/>
              <a:gd name="connsiteY38" fmla="*/ 2079812 h 4267200"/>
              <a:gd name="connsiteX39" fmla="*/ 1165412 w 1237129"/>
              <a:gd name="connsiteY39" fmla="*/ 2160494 h 4267200"/>
              <a:gd name="connsiteX40" fmla="*/ 1192306 w 1237129"/>
              <a:gd name="connsiteY40" fmla="*/ 2178424 h 4267200"/>
              <a:gd name="connsiteX41" fmla="*/ 1201270 w 1237129"/>
              <a:gd name="connsiteY41" fmla="*/ 2205318 h 4267200"/>
              <a:gd name="connsiteX42" fmla="*/ 1219200 w 1237129"/>
              <a:gd name="connsiteY42" fmla="*/ 2232212 h 4267200"/>
              <a:gd name="connsiteX43" fmla="*/ 1228164 w 1237129"/>
              <a:gd name="connsiteY43" fmla="*/ 2268071 h 4267200"/>
              <a:gd name="connsiteX44" fmla="*/ 1237129 w 1237129"/>
              <a:gd name="connsiteY44" fmla="*/ 2294965 h 4267200"/>
              <a:gd name="connsiteX45" fmla="*/ 1228164 w 1237129"/>
              <a:gd name="connsiteY45" fmla="*/ 2492188 h 4267200"/>
              <a:gd name="connsiteX46" fmla="*/ 1201270 w 1237129"/>
              <a:gd name="connsiteY46" fmla="*/ 2572871 h 4267200"/>
              <a:gd name="connsiteX47" fmla="*/ 1156447 w 1237129"/>
              <a:gd name="connsiteY47" fmla="*/ 2707341 h 4267200"/>
              <a:gd name="connsiteX48" fmla="*/ 1129553 w 1237129"/>
              <a:gd name="connsiteY48" fmla="*/ 2788024 h 4267200"/>
              <a:gd name="connsiteX49" fmla="*/ 1120588 w 1237129"/>
              <a:gd name="connsiteY49" fmla="*/ 2814918 h 4267200"/>
              <a:gd name="connsiteX50" fmla="*/ 1093694 w 1237129"/>
              <a:gd name="connsiteY50" fmla="*/ 2832847 h 4267200"/>
              <a:gd name="connsiteX51" fmla="*/ 1048870 w 1237129"/>
              <a:gd name="connsiteY51" fmla="*/ 2877671 h 4267200"/>
              <a:gd name="connsiteX52" fmla="*/ 995082 w 1237129"/>
              <a:gd name="connsiteY52" fmla="*/ 2922494 h 4267200"/>
              <a:gd name="connsiteX53" fmla="*/ 959223 w 1237129"/>
              <a:gd name="connsiteY53" fmla="*/ 2967318 h 4267200"/>
              <a:gd name="connsiteX54" fmla="*/ 905435 w 1237129"/>
              <a:gd name="connsiteY54" fmla="*/ 3003176 h 4267200"/>
              <a:gd name="connsiteX55" fmla="*/ 887506 w 1237129"/>
              <a:gd name="connsiteY55" fmla="*/ 3021106 h 4267200"/>
              <a:gd name="connsiteX56" fmla="*/ 797859 w 1237129"/>
              <a:gd name="connsiteY56" fmla="*/ 3048000 h 4267200"/>
              <a:gd name="connsiteX57" fmla="*/ 753035 w 1237129"/>
              <a:gd name="connsiteY57" fmla="*/ 3056965 h 4267200"/>
              <a:gd name="connsiteX58" fmla="*/ 681317 w 1237129"/>
              <a:gd name="connsiteY58" fmla="*/ 3074894 h 4267200"/>
              <a:gd name="connsiteX59" fmla="*/ 627529 w 1237129"/>
              <a:gd name="connsiteY59" fmla="*/ 3083859 h 4267200"/>
              <a:gd name="connsiteX60" fmla="*/ 573741 w 1237129"/>
              <a:gd name="connsiteY60" fmla="*/ 3101788 h 4267200"/>
              <a:gd name="connsiteX61" fmla="*/ 484094 w 1237129"/>
              <a:gd name="connsiteY61" fmla="*/ 3119718 h 4267200"/>
              <a:gd name="connsiteX62" fmla="*/ 394447 w 1237129"/>
              <a:gd name="connsiteY62" fmla="*/ 3146612 h 4267200"/>
              <a:gd name="connsiteX63" fmla="*/ 322729 w 1237129"/>
              <a:gd name="connsiteY63" fmla="*/ 3200400 h 4267200"/>
              <a:gd name="connsiteX64" fmla="*/ 295835 w 1237129"/>
              <a:gd name="connsiteY64" fmla="*/ 3218329 h 4267200"/>
              <a:gd name="connsiteX65" fmla="*/ 268941 w 1237129"/>
              <a:gd name="connsiteY65" fmla="*/ 3236259 h 4267200"/>
              <a:gd name="connsiteX66" fmla="*/ 215153 w 1237129"/>
              <a:gd name="connsiteY66" fmla="*/ 3254188 h 4267200"/>
              <a:gd name="connsiteX67" fmla="*/ 197223 w 1237129"/>
              <a:gd name="connsiteY67" fmla="*/ 3281082 h 4267200"/>
              <a:gd name="connsiteX68" fmla="*/ 179294 w 1237129"/>
              <a:gd name="connsiteY68" fmla="*/ 3299012 h 4267200"/>
              <a:gd name="connsiteX69" fmla="*/ 143435 w 1237129"/>
              <a:gd name="connsiteY69" fmla="*/ 3343835 h 4267200"/>
              <a:gd name="connsiteX70" fmla="*/ 125506 w 1237129"/>
              <a:gd name="connsiteY70" fmla="*/ 3397624 h 4267200"/>
              <a:gd name="connsiteX71" fmla="*/ 116541 w 1237129"/>
              <a:gd name="connsiteY71" fmla="*/ 3424518 h 4267200"/>
              <a:gd name="connsiteX72" fmla="*/ 98612 w 1237129"/>
              <a:gd name="connsiteY72" fmla="*/ 3451412 h 4267200"/>
              <a:gd name="connsiteX73" fmla="*/ 71717 w 1237129"/>
              <a:gd name="connsiteY73" fmla="*/ 3496235 h 4267200"/>
              <a:gd name="connsiteX74" fmla="*/ 53788 w 1237129"/>
              <a:gd name="connsiteY74" fmla="*/ 3550024 h 4267200"/>
              <a:gd name="connsiteX75" fmla="*/ 44823 w 1237129"/>
              <a:gd name="connsiteY75" fmla="*/ 3585882 h 4267200"/>
              <a:gd name="connsiteX76" fmla="*/ 35859 w 1237129"/>
              <a:gd name="connsiteY76" fmla="*/ 3630706 h 4267200"/>
              <a:gd name="connsiteX77" fmla="*/ 26894 w 1237129"/>
              <a:gd name="connsiteY77" fmla="*/ 3657600 h 4267200"/>
              <a:gd name="connsiteX78" fmla="*/ 17929 w 1237129"/>
              <a:gd name="connsiteY78" fmla="*/ 3720353 h 4267200"/>
              <a:gd name="connsiteX79" fmla="*/ 0 w 1237129"/>
              <a:gd name="connsiteY79" fmla="*/ 3863788 h 4267200"/>
              <a:gd name="connsiteX80" fmla="*/ 8964 w 1237129"/>
              <a:gd name="connsiteY80" fmla="*/ 4069977 h 4267200"/>
              <a:gd name="connsiteX81" fmla="*/ 17929 w 1237129"/>
              <a:gd name="connsiteY81" fmla="*/ 4159624 h 4267200"/>
              <a:gd name="connsiteX82" fmla="*/ 44823 w 1237129"/>
              <a:gd name="connsiteY82" fmla="*/ 4267200 h 4267200"/>
              <a:gd name="connsiteX0" fmla="*/ 708212 w 1237129"/>
              <a:gd name="connsiteY0" fmla="*/ 0 h 4168589"/>
              <a:gd name="connsiteX1" fmla="*/ 779929 w 1237129"/>
              <a:gd name="connsiteY1" fmla="*/ 71718 h 4168589"/>
              <a:gd name="connsiteX2" fmla="*/ 815788 w 1237129"/>
              <a:gd name="connsiteY2" fmla="*/ 116541 h 4168589"/>
              <a:gd name="connsiteX3" fmla="*/ 842682 w 1237129"/>
              <a:gd name="connsiteY3" fmla="*/ 161365 h 4168589"/>
              <a:gd name="connsiteX4" fmla="*/ 878541 w 1237129"/>
              <a:gd name="connsiteY4" fmla="*/ 206188 h 4168589"/>
              <a:gd name="connsiteX5" fmla="*/ 896470 w 1237129"/>
              <a:gd name="connsiteY5" fmla="*/ 233082 h 4168589"/>
              <a:gd name="connsiteX6" fmla="*/ 905435 w 1237129"/>
              <a:gd name="connsiteY6" fmla="*/ 259976 h 4168589"/>
              <a:gd name="connsiteX7" fmla="*/ 923364 w 1237129"/>
              <a:gd name="connsiteY7" fmla="*/ 277906 h 4168589"/>
              <a:gd name="connsiteX8" fmla="*/ 950259 w 1237129"/>
              <a:gd name="connsiteY8" fmla="*/ 322729 h 4168589"/>
              <a:gd name="connsiteX9" fmla="*/ 977153 w 1237129"/>
              <a:gd name="connsiteY9" fmla="*/ 367553 h 4168589"/>
              <a:gd name="connsiteX10" fmla="*/ 1004047 w 1237129"/>
              <a:gd name="connsiteY10" fmla="*/ 421341 h 4168589"/>
              <a:gd name="connsiteX11" fmla="*/ 1030941 w 1237129"/>
              <a:gd name="connsiteY11" fmla="*/ 466165 h 4168589"/>
              <a:gd name="connsiteX12" fmla="*/ 1048870 w 1237129"/>
              <a:gd name="connsiteY12" fmla="*/ 555812 h 4168589"/>
              <a:gd name="connsiteX13" fmla="*/ 1039906 w 1237129"/>
              <a:gd name="connsiteY13" fmla="*/ 744071 h 4168589"/>
              <a:gd name="connsiteX14" fmla="*/ 1030941 w 1237129"/>
              <a:gd name="connsiteY14" fmla="*/ 770965 h 4168589"/>
              <a:gd name="connsiteX15" fmla="*/ 1004047 w 1237129"/>
              <a:gd name="connsiteY15" fmla="*/ 833718 h 4168589"/>
              <a:gd name="connsiteX16" fmla="*/ 986117 w 1237129"/>
              <a:gd name="connsiteY16" fmla="*/ 932329 h 4168589"/>
              <a:gd name="connsiteX17" fmla="*/ 968188 w 1237129"/>
              <a:gd name="connsiteY17" fmla="*/ 950259 h 4168589"/>
              <a:gd name="connsiteX18" fmla="*/ 950259 w 1237129"/>
              <a:gd name="connsiteY18" fmla="*/ 1004047 h 4168589"/>
              <a:gd name="connsiteX19" fmla="*/ 932329 w 1237129"/>
              <a:gd name="connsiteY19" fmla="*/ 1075765 h 4168589"/>
              <a:gd name="connsiteX20" fmla="*/ 896470 w 1237129"/>
              <a:gd name="connsiteY20" fmla="*/ 1120588 h 4168589"/>
              <a:gd name="connsiteX21" fmla="*/ 860612 w 1237129"/>
              <a:gd name="connsiteY21" fmla="*/ 1192306 h 4168589"/>
              <a:gd name="connsiteX22" fmla="*/ 824753 w 1237129"/>
              <a:gd name="connsiteY22" fmla="*/ 1264024 h 4168589"/>
              <a:gd name="connsiteX23" fmla="*/ 788894 w 1237129"/>
              <a:gd name="connsiteY23" fmla="*/ 1353671 h 4168589"/>
              <a:gd name="connsiteX24" fmla="*/ 806823 w 1237129"/>
              <a:gd name="connsiteY24" fmla="*/ 1515035 h 4168589"/>
              <a:gd name="connsiteX25" fmla="*/ 824753 w 1237129"/>
              <a:gd name="connsiteY25" fmla="*/ 1568824 h 4168589"/>
              <a:gd name="connsiteX26" fmla="*/ 860612 w 1237129"/>
              <a:gd name="connsiteY26" fmla="*/ 1613647 h 4168589"/>
              <a:gd name="connsiteX27" fmla="*/ 878541 w 1237129"/>
              <a:gd name="connsiteY27" fmla="*/ 1667435 h 4168589"/>
              <a:gd name="connsiteX28" fmla="*/ 914400 w 1237129"/>
              <a:gd name="connsiteY28" fmla="*/ 1703294 h 4168589"/>
              <a:gd name="connsiteX29" fmla="*/ 932329 w 1237129"/>
              <a:gd name="connsiteY29" fmla="*/ 1757082 h 4168589"/>
              <a:gd name="connsiteX30" fmla="*/ 968188 w 1237129"/>
              <a:gd name="connsiteY30" fmla="*/ 1801906 h 4168589"/>
              <a:gd name="connsiteX31" fmla="*/ 977153 w 1237129"/>
              <a:gd name="connsiteY31" fmla="*/ 1828800 h 4168589"/>
              <a:gd name="connsiteX32" fmla="*/ 995082 w 1237129"/>
              <a:gd name="connsiteY32" fmla="*/ 1855694 h 4168589"/>
              <a:gd name="connsiteX33" fmla="*/ 1021976 w 1237129"/>
              <a:gd name="connsiteY33" fmla="*/ 1900518 h 4168589"/>
              <a:gd name="connsiteX34" fmla="*/ 1039906 w 1237129"/>
              <a:gd name="connsiteY34" fmla="*/ 1954306 h 4168589"/>
              <a:gd name="connsiteX35" fmla="*/ 1057835 w 1237129"/>
              <a:gd name="connsiteY35" fmla="*/ 1981200 h 4168589"/>
              <a:gd name="connsiteX36" fmla="*/ 1102659 w 1237129"/>
              <a:gd name="connsiteY36" fmla="*/ 2034988 h 4168589"/>
              <a:gd name="connsiteX37" fmla="*/ 1111623 w 1237129"/>
              <a:gd name="connsiteY37" fmla="*/ 2061882 h 4168589"/>
              <a:gd name="connsiteX38" fmla="*/ 1129553 w 1237129"/>
              <a:gd name="connsiteY38" fmla="*/ 2079812 h 4168589"/>
              <a:gd name="connsiteX39" fmla="*/ 1165412 w 1237129"/>
              <a:gd name="connsiteY39" fmla="*/ 2160494 h 4168589"/>
              <a:gd name="connsiteX40" fmla="*/ 1192306 w 1237129"/>
              <a:gd name="connsiteY40" fmla="*/ 2178424 h 4168589"/>
              <a:gd name="connsiteX41" fmla="*/ 1201270 w 1237129"/>
              <a:gd name="connsiteY41" fmla="*/ 2205318 h 4168589"/>
              <a:gd name="connsiteX42" fmla="*/ 1219200 w 1237129"/>
              <a:gd name="connsiteY42" fmla="*/ 2232212 h 4168589"/>
              <a:gd name="connsiteX43" fmla="*/ 1228164 w 1237129"/>
              <a:gd name="connsiteY43" fmla="*/ 2268071 h 4168589"/>
              <a:gd name="connsiteX44" fmla="*/ 1237129 w 1237129"/>
              <a:gd name="connsiteY44" fmla="*/ 2294965 h 4168589"/>
              <a:gd name="connsiteX45" fmla="*/ 1228164 w 1237129"/>
              <a:gd name="connsiteY45" fmla="*/ 2492188 h 4168589"/>
              <a:gd name="connsiteX46" fmla="*/ 1201270 w 1237129"/>
              <a:gd name="connsiteY46" fmla="*/ 2572871 h 4168589"/>
              <a:gd name="connsiteX47" fmla="*/ 1156447 w 1237129"/>
              <a:gd name="connsiteY47" fmla="*/ 2707341 h 4168589"/>
              <a:gd name="connsiteX48" fmla="*/ 1129553 w 1237129"/>
              <a:gd name="connsiteY48" fmla="*/ 2788024 h 4168589"/>
              <a:gd name="connsiteX49" fmla="*/ 1120588 w 1237129"/>
              <a:gd name="connsiteY49" fmla="*/ 2814918 h 4168589"/>
              <a:gd name="connsiteX50" fmla="*/ 1093694 w 1237129"/>
              <a:gd name="connsiteY50" fmla="*/ 2832847 h 4168589"/>
              <a:gd name="connsiteX51" fmla="*/ 1048870 w 1237129"/>
              <a:gd name="connsiteY51" fmla="*/ 2877671 h 4168589"/>
              <a:gd name="connsiteX52" fmla="*/ 995082 w 1237129"/>
              <a:gd name="connsiteY52" fmla="*/ 2922494 h 4168589"/>
              <a:gd name="connsiteX53" fmla="*/ 959223 w 1237129"/>
              <a:gd name="connsiteY53" fmla="*/ 2967318 h 4168589"/>
              <a:gd name="connsiteX54" fmla="*/ 905435 w 1237129"/>
              <a:gd name="connsiteY54" fmla="*/ 3003176 h 4168589"/>
              <a:gd name="connsiteX55" fmla="*/ 887506 w 1237129"/>
              <a:gd name="connsiteY55" fmla="*/ 3021106 h 4168589"/>
              <a:gd name="connsiteX56" fmla="*/ 797859 w 1237129"/>
              <a:gd name="connsiteY56" fmla="*/ 3048000 h 4168589"/>
              <a:gd name="connsiteX57" fmla="*/ 753035 w 1237129"/>
              <a:gd name="connsiteY57" fmla="*/ 3056965 h 4168589"/>
              <a:gd name="connsiteX58" fmla="*/ 681317 w 1237129"/>
              <a:gd name="connsiteY58" fmla="*/ 3074894 h 4168589"/>
              <a:gd name="connsiteX59" fmla="*/ 627529 w 1237129"/>
              <a:gd name="connsiteY59" fmla="*/ 3083859 h 4168589"/>
              <a:gd name="connsiteX60" fmla="*/ 573741 w 1237129"/>
              <a:gd name="connsiteY60" fmla="*/ 3101788 h 4168589"/>
              <a:gd name="connsiteX61" fmla="*/ 484094 w 1237129"/>
              <a:gd name="connsiteY61" fmla="*/ 3119718 h 4168589"/>
              <a:gd name="connsiteX62" fmla="*/ 394447 w 1237129"/>
              <a:gd name="connsiteY62" fmla="*/ 3146612 h 4168589"/>
              <a:gd name="connsiteX63" fmla="*/ 322729 w 1237129"/>
              <a:gd name="connsiteY63" fmla="*/ 3200400 h 4168589"/>
              <a:gd name="connsiteX64" fmla="*/ 295835 w 1237129"/>
              <a:gd name="connsiteY64" fmla="*/ 3218329 h 4168589"/>
              <a:gd name="connsiteX65" fmla="*/ 268941 w 1237129"/>
              <a:gd name="connsiteY65" fmla="*/ 3236259 h 4168589"/>
              <a:gd name="connsiteX66" fmla="*/ 215153 w 1237129"/>
              <a:gd name="connsiteY66" fmla="*/ 3254188 h 4168589"/>
              <a:gd name="connsiteX67" fmla="*/ 197223 w 1237129"/>
              <a:gd name="connsiteY67" fmla="*/ 3281082 h 4168589"/>
              <a:gd name="connsiteX68" fmla="*/ 179294 w 1237129"/>
              <a:gd name="connsiteY68" fmla="*/ 3299012 h 4168589"/>
              <a:gd name="connsiteX69" fmla="*/ 143435 w 1237129"/>
              <a:gd name="connsiteY69" fmla="*/ 3343835 h 4168589"/>
              <a:gd name="connsiteX70" fmla="*/ 125506 w 1237129"/>
              <a:gd name="connsiteY70" fmla="*/ 3397624 h 4168589"/>
              <a:gd name="connsiteX71" fmla="*/ 116541 w 1237129"/>
              <a:gd name="connsiteY71" fmla="*/ 3424518 h 4168589"/>
              <a:gd name="connsiteX72" fmla="*/ 98612 w 1237129"/>
              <a:gd name="connsiteY72" fmla="*/ 3451412 h 4168589"/>
              <a:gd name="connsiteX73" fmla="*/ 71717 w 1237129"/>
              <a:gd name="connsiteY73" fmla="*/ 3496235 h 4168589"/>
              <a:gd name="connsiteX74" fmla="*/ 53788 w 1237129"/>
              <a:gd name="connsiteY74" fmla="*/ 3550024 h 4168589"/>
              <a:gd name="connsiteX75" fmla="*/ 44823 w 1237129"/>
              <a:gd name="connsiteY75" fmla="*/ 3585882 h 4168589"/>
              <a:gd name="connsiteX76" fmla="*/ 35859 w 1237129"/>
              <a:gd name="connsiteY76" fmla="*/ 3630706 h 4168589"/>
              <a:gd name="connsiteX77" fmla="*/ 26894 w 1237129"/>
              <a:gd name="connsiteY77" fmla="*/ 3657600 h 4168589"/>
              <a:gd name="connsiteX78" fmla="*/ 17929 w 1237129"/>
              <a:gd name="connsiteY78" fmla="*/ 3720353 h 4168589"/>
              <a:gd name="connsiteX79" fmla="*/ 0 w 1237129"/>
              <a:gd name="connsiteY79" fmla="*/ 3863788 h 4168589"/>
              <a:gd name="connsiteX80" fmla="*/ 8964 w 1237129"/>
              <a:gd name="connsiteY80" fmla="*/ 4069977 h 4168589"/>
              <a:gd name="connsiteX81" fmla="*/ 17929 w 1237129"/>
              <a:gd name="connsiteY81" fmla="*/ 4159624 h 4168589"/>
              <a:gd name="connsiteX82" fmla="*/ 44823 w 1237129"/>
              <a:gd name="connsiteY82" fmla="*/ 4168589 h 4168589"/>
              <a:gd name="connsiteX0" fmla="*/ 708212 w 1237129"/>
              <a:gd name="connsiteY0" fmla="*/ 0 h 4347883"/>
              <a:gd name="connsiteX1" fmla="*/ 779929 w 1237129"/>
              <a:gd name="connsiteY1" fmla="*/ 71718 h 4347883"/>
              <a:gd name="connsiteX2" fmla="*/ 815788 w 1237129"/>
              <a:gd name="connsiteY2" fmla="*/ 116541 h 4347883"/>
              <a:gd name="connsiteX3" fmla="*/ 842682 w 1237129"/>
              <a:gd name="connsiteY3" fmla="*/ 161365 h 4347883"/>
              <a:gd name="connsiteX4" fmla="*/ 878541 w 1237129"/>
              <a:gd name="connsiteY4" fmla="*/ 206188 h 4347883"/>
              <a:gd name="connsiteX5" fmla="*/ 896470 w 1237129"/>
              <a:gd name="connsiteY5" fmla="*/ 233082 h 4347883"/>
              <a:gd name="connsiteX6" fmla="*/ 905435 w 1237129"/>
              <a:gd name="connsiteY6" fmla="*/ 259976 h 4347883"/>
              <a:gd name="connsiteX7" fmla="*/ 923364 w 1237129"/>
              <a:gd name="connsiteY7" fmla="*/ 277906 h 4347883"/>
              <a:gd name="connsiteX8" fmla="*/ 950259 w 1237129"/>
              <a:gd name="connsiteY8" fmla="*/ 322729 h 4347883"/>
              <a:gd name="connsiteX9" fmla="*/ 977153 w 1237129"/>
              <a:gd name="connsiteY9" fmla="*/ 367553 h 4347883"/>
              <a:gd name="connsiteX10" fmla="*/ 1004047 w 1237129"/>
              <a:gd name="connsiteY10" fmla="*/ 421341 h 4347883"/>
              <a:gd name="connsiteX11" fmla="*/ 1030941 w 1237129"/>
              <a:gd name="connsiteY11" fmla="*/ 466165 h 4347883"/>
              <a:gd name="connsiteX12" fmla="*/ 1048870 w 1237129"/>
              <a:gd name="connsiteY12" fmla="*/ 555812 h 4347883"/>
              <a:gd name="connsiteX13" fmla="*/ 1039906 w 1237129"/>
              <a:gd name="connsiteY13" fmla="*/ 744071 h 4347883"/>
              <a:gd name="connsiteX14" fmla="*/ 1030941 w 1237129"/>
              <a:gd name="connsiteY14" fmla="*/ 770965 h 4347883"/>
              <a:gd name="connsiteX15" fmla="*/ 1004047 w 1237129"/>
              <a:gd name="connsiteY15" fmla="*/ 833718 h 4347883"/>
              <a:gd name="connsiteX16" fmla="*/ 986117 w 1237129"/>
              <a:gd name="connsiteY16" fmla="*/ 932329 h 4347883"/>
              <a:gd name="connsiteX17" fmla="*/ 968188 w 1237129"/>
              <a:gd name="connsiteY17" fmla="*/ 950259 h 4347883"/>
              <a:gd name="connsiteX18" fmla="*/ 950259 w 1237129"/>
              <a:gd name="connsiteY18" fmla="*/ 1004047 h 4347883"/>
              <a:gd name="connsiteX19" fmla="*/ 932329 w 1237129"/>
              <a:gd name="connsiteY19" fmla="*/ 1075765 h 4347883"/>
              <a:gd name="connsiteX20" fmla="*/ 896470 w 1237129"/>
              <a:gd name="connsiteY20" fmla="*/ 1120588 h 4347883"/>
              <a:gd name="connsiteX21" fmla="*/ 860612 w 1237129"/>
              <a:gd name="connsiteY21" fmla="*/ 1192306 h 4347883"/>
              <a:gd name="connsiteX22" fmla="*/ 824753 w 1237129"/>
              <a:gd name="connsiteY22" fmla="*/ 1264024 h 4347883"/>
              <a:gd name="connsiteX23" fmla="*/ 788894 w 1237129"/>
              <a:gd name="connsiteY23" fmla="*/ 1353671 h 4347883"/>
              <a:gd name="connsiteX24" fmla="*/ 806823 w 1237129"/>
              <a:gd name="connsiteY24" fmla="*/ 1515035 h 4347883"/>
              <a:gd name="connsiteX25" fmla="*/ 824753 w 1237129"/>
              <a:gd name="connsiteY25" fmla="*/ 1568824 h 4347883"/>
              <a:gd name="connsiteX26" fmla="*/ 860612 w 1237129"/>
              <a:gd name="connsiteY26" fmla="*/ 1613647 h 4347883"/>
              <a:gd name="connsiteX27" fmla="*/ 878541 w 1237129"/>
              <a:gd name="connsiteY27" fmla="*/ 1667435 h 4347883"/>
              <a:gd name="connsiteX28" fmla="*/ 914400 w 1237129"/>
              <a:gd name="connsiteY28" fmla="*/ 1703294 h 4347883"/>
              <a:gd name="connsiteX29" fmla="*/ 932329 w 1237129"/>
              <a:gd name="connsiteY29" fmla="*/ 1757082 h 4347883"/>
              <a:gd name="connsiteX30" fmla="*/ 968188 w 1237129"/>
              <a:gd name="connsiteY30" fmla="*/ 1801906 h 4347883"/>
              <a:gd name="connsiteX31" fmla="*/ 977153 w 1237129"/>
              <a:gd name="connsiteY31" fmla="*/ 1828800 h 4347883"/>
              <a:gd name="connsiteX32" fmla="*/ 995082 w 1237129"/>
              <a:gd name="connsiteY32" fmla="*/ 1855694 h 4347883"/>
              <a:gd name="connsiteX33" fmla="*/ 1021976 w 1237129"/>
              <a:gd name="connsiteY33" fmla="*/ 1900518 h 4347883"/>
              <a:gd name="connsiteX34" fmla="*/ 1039906 w 1237129"/>
              <a:gd name="connsiteY34" fmla="*/ 1954306 h 4347883"/>
              <a:gd name="connsiteX35" fmla="*/ 1057835 w 1237129"/>
              <a:gd name="connsiteY35" fmla="*/ 1981200 h 4347883"/>
              <a:gd name="connsiteX36" fmla="*/ 1102659 w 1237129"/>
              <a:gd name="connsiteY36" fmla="*/ 2034988 h 4347883"/>
              <a:gd name="connsiteX37" fmla="*/ 1111623 w 1237129"/>
              <a:gd name="connsiteY37" fmla="*/ 2061882 h 4347883"/>
              <a:gd name="connsiteX38" fmla="*/ 1129553 w 1237129"/>
              <a:gd name="connsiteY38" fmla="*/ 2079812 h 4347883"/>
              <a:gd name="connsiteX39" fmla="*/ 1165412 w 1237129"/>
              <a:gd name="connsiteY39" fmla="*/ 2160494 h 4347883"/>
              <a:gd name="connsiteX40" fmla="*/ 1192306 w 1237129"/>
              <a:gd name="connsiteY40" fmla="*/ 2178424 h 4347883"/>
              <a:gd name="connsiteX41" fmla="*/ 1201270 w 1237129"/>
              <a:gd name="connsiteY41" fmla="*/ 2205318 h 4347883"/>
              <a:gd name="connsiteX42" fmla="*/ 1219200 w 1237129"/>
              <a:gd name="connsiteY42" fmla="*/ 2232212 h 4347883"/>
              <a:gd name="connsiteX43" fmla="*/ 1228164 w 1237129"/>
              <a:gd name="connsiteY43" fmla="*/ 2268071 h 4347883"/>
              <a:gd name="connsiteX44" fmla="*/ 1237129 w 1237129"/>
              <a:gd name="connsiteY44" fmla="*/ 2294965 h 4347883"/>
              <a:gd name="connsiteX45" fmla="*/ 1228164 w 1237129"/>
              <a:gd name="connsiteY45" fmla="*/ 2492188 h 4347883"/>
              <a:gd name="connsiteX46" fmla="*/ 1201270 w 1237129"/>
              <a:gd name="connsiteY46" fmla="*/ 2572871 h 4347883"/>
              <a:gd name="connsiteX47" fmla="*/ 1156447 w 1237129"/>
              <a:gd name="connsiteY47" fmla="*/ 2707341 h 4347883"/>
              <a:gd name="connsiteX48" fmla="*/ 1129553 w 1237129"/>
              <a:gd name="connsiteY48" fmla="*/ 2788024 h 4347883"/>
              <a:gd name="connsiteX49" fmla="*/ 1120588 w 1237129"/>
              <a:gd name="connsiteY49" fmla="*/ 2814918 h 4347883"/>
              <a:gd name="connsiteX50" fmla="*/ 1093694 w 1237129"/>
              <a:gd name="connsiteY50" fmla="*/ 2832847 h 4347883"/>
              <a:gd name="connsiteX51" fmla="*/ 1048870 w 1237129"/>
              <a:gd name="connsiteY51" fmla="*/ 2877671 h 4347883"/>
              <a:gd name="connsiteX52" fmla="*/ 995082 w 1237129"/>
              <a:gd name="connsiteY52" fmla="*/ 2922494 h 4347883"/>
              <a:gd name="connsiteX53" fmla="*/ 959223 w 1237129"/>
              <a:gd name="connsiteY53" fmla="*/ 2967318 h 4347883"/>
              <a:gd name="connsiteX54" fmla="*/ 905435 w 1237129"/>
              <a:gd name="connsiteY54" fmla="*/ 3003176 h 4347883"/>
              <a:gd name="connsiteX55" fmla="*/ 887506 w 1237129"/>
              <a:gd name="connsiteY55" fmla="*/ 3021106 h 4347883"/>
              <a:gd name="connsiteX56" fmla="*/ 797859 w 1237129"/>
              <a:gd name="connsiteY56" fmla="*/ 3048000 h 4347883"/>
              <a:gd name="connsiteX57" fmla="*/ 753035 w 1237129"/>
              <a:gd name="connsiteY57" fmla="*/ 3056965 h 4347883"/>
              <a:gd name="connsiteX58" fmla="*/ 681317 w 1237129"/>
              <a:gd name="connsiteY58" fmla="*/ 3074894 h 4347883"/>
              <a:gd name="connsiteX59" fmla="*/ 627529 w 1237129"/>
              <a:gd name="connsiteY59" fmla="*/ 3083859 h 4347883"/>
              <a:gd name="connsiteX60" fmla="*/ 573741 w 1237129"/>
              <a:gd name="connsiteY60" fmla="*/ 3101788 h 4347883"/>
              <a:gd name="connsiteX61" fmla="*/ 484094 w 1237129"/>
              <a:gd name="connsiteY61" fmla="*/ 3119718 h 4347883"/>
              <a:gd name="connsiteX62" fmla="*/ 394447 w 1237129"/>
              <a:gd name="connsiteY62" fmla="*/ 3146612 h 4347883"/>
              <a:gd name="connsiteX63" fmla="*/ 322729 w 1237129"/>
              <a:gd name="connsiteY63" fmla="*/ 3200400 h 4347883"/>
              <a:gd name="connsiteX64" fmla="*/ 295835 w 1237129"/>
              <a:gd name="connsiteY64" fmla="*/ 3218329 h 4347883"/>
              <a:gd name="connsiteX65" fmla="*/ 268941 w 1237129"/>
              <a:gd name="connsiteY65" fmla="*/ 3236259 h 4347883"/>
              <a:gd name="connsiteX66" fmla="*/ 215153 w 1237129"/>
              <a:gd name="connsiteY66" fmla="*/ 3254188 h 4347883"/>
              <a:gd name="connsiteX67" fmla="*/ 197223 w 1237129"/>
              <a:gd name="connsiteY67" fmla="*/ 3281082 h 4347883"/>
              <a:gd name="connsiteX68" fmla="*/ 179294 w 1237129"/>
              <a:gd name="connsiteY68" fmla="*/ 3299012 h 4347883"/>
              <a:gd name="connsiteX69" fmla="*/ 143435 w 1237129"/>
              <a:gd name="connsiteY69" fmla="*/ 3343835 h 4347883"/>
              <a:gd name="connsiteX70" fmla="*/ 125506 w 1237129"/>
              <a:gd name="connsiteY70" fmla="*/ 3397624 h 4347883"/>
              <a:gd name="connsiteX71" fmla="*/ 116541 w 1237129"/>
              <a:gd name="connsiteY71" fmla="*/ 3424518 h 4347883"/>
              <a:gd name="connsiteX72" fmla="*/ 98612 w 1237129"/>
              <a:gd name="connsiteY72" fmla="*/ 3451412 h 4347883"/>
              <a:gd name="connsiteX73" fmla="*/ 71717 w 1237129"/>
              <a:gd name="connsiteY73" fmla="*/ 3496235 h 4347883"/>
              <a:gd name="connsiteX74" fmla="*/ 53788 w 1237129"/>
              <a:gd name="connsiteY74" fmla="*/ 3550024 h 4347883"/>
              <a:gd name="connsiteX75" fmla="*/ 44823 w 1237129"/>
              <a:gd name="connsiteY75" fmla="*/ 3585882 h 4347883"/>
              <a:gd name="connsiteX76" fmla="*/ 35859 w 1237129"/>
              <a:gd name="connsiteY76" fmla="*/ 3630706 h 4347883"/>
              <a:gd name="connsiteX77" fmla="*/ 26894 w 1237129"/>
              <a:gd name="connsiteY77" fmla="*/ 3657600 h 4347883"/>
              <a:gd name="connsiteX78" fmla="*/ 17929 w 1237129"/>
              <a:gd name="connsiteY78" fmla="*/ 3720353 h 4347883"/>
              <a:gd name="connsiteX79" fmla="*/ 0 w 1237129"/>
              <a:gd name="connsiteY79" fmla="*/ 3863788 h 4347883"/>
              <a:gd name="connsiteX80" fmla="*/ 8964 w 1237129"/>
              <a:gd name="connsiteY80" fmla="*/ 4069977 h 4347883"/>
              <a:gd name="connsiteX81" fmla="*/ 17929 w 1237129"/>
              <a:gd name="connsiteY81" fmla="*/ 4159624 h 4347883"/>
              <a:gd name="connsiteX82" fmla="*/ 44823 w 1237129"/>
              <a:gd name="connsiteY82" fmla="*/ 4347883 h 4347883"/>
              <a:gd name="connsiteX0" fmla="*/ 708212 w 1237129"/>
              <a:gd name="connsiteY0" fmla="*/ 0 h 4347883"/>
              <a:gd name="connsiteX1" fmla="*/ 779929 w 1237129"/>
              <a:gd name="connsiteY1" fmla="*/ 71718 h 4347883"/>
              <a:gd name="connsiteX2" fmla="*/ 815788 w 1237129"/>
              <a:gd name="connsiteY2" fmla="*/ 116541 h 4347883"/>
              <a:gd name="connsiteX3" fmla="*/ 842682 w 1237129"/>
              <a:gd name="connsiteY3" fmla="*/ 161365 h 4347883"/>
              <a:gd name="connsiteX4" fmla="*/ 878541 w 1237129"/>
              <a:gd name="connsiteY4" fmla="*/ 206188 h 4347883"/>
              <a:gd name="connsiteX5" fmla="*/ 896470 w 1237129"/>
              <a:gd name="connsiteY5" fmla="*/ 233082 h 4347883"/>
              <a:gd name="connsiteX6" fmla="*/ 905435 w 1237129"/>
              <a:gd name="connsiteY6" fmla="*/ 259976 h 4347883"/>
              <a:gd name="connsiteX7" fmla="*/ 923364 w 1237129"/>
              <a:gd name="connsiteY7" fmla="*/ 277906 h 4347883"/>
              <a:gd name="connsiteX8" fmla="*/ 950259 w 1237129"/>
              <a:gd name="connsiteY8" fmla="*/ 322729 h 4347883"/>
              <a:gd name="connsiteX9" fmla="*/ 977153 w 1237129"/>
              <a:gd name="connsiteY9" fmla="*/ 367553 h 4347883"/>
              <a:gd name="connsiteX10" fmla="*/ 1004047 w 1237129"/>
              <a:gd name="connsiteY10" fmla="*/ 421341 h 4347883"/>
              <a:gd name="connsiteX11" fmla="*/ 1030941 w 1237129"/>
              <a:gd name="connsiteY11" fmla="*/ 466165 h 4347883"/>
              <a:gd name="connsiteX12" fmla="*/ 1048870 w 1237129"/>
              <a:gd name="connsiteY12" fmla="*/ 555812 h 4347883"/>
              <a:gd name="connsiteX13" fmla="*/ 1039906 w 1237129"/>
              <a:gd name="connsiteY13" fmla="*/ 744071 h 4347883"/>
              <a:gd name="connsiteX14" fmla="*/ 1030941 w 1237129"/>
              <a:gd name="connsiteY14" fmla="*/ 770965 h 4347883"/>
              <a:gd name="connsiteX15" fmla="*/ 1004047 w 1237129"/>
              <a:gd name="connsiteY15" fmla="*/ 833718 h 4347883"/>
              <a:gd name="connsiteX16" fmla="*/ 986117 w 1237129"/>
              <a:gd name="connsiteY16" fmla="*/ 932329 h 4347883"/>
              <a:gd name="connsiteX17" fmla="*/ 968188 w 1237129"/>
              <a:gd name="connsiteY17" fmla="*/ 950259 h 4347883"/>
              <a:gd name="connsiteX18" fmla="*/ 950259 w 1237129"/>
              <a:gd name="connsiteY18" fmla="*/ 1004047 h 4347883"/>
              <a:gd name="connsiteX19" fmla="*/ 932329 w 1237129"/>
              <a:gd name="connsiteY19" fmla="*/ 1075765 h 4347883"/>
              <a:gd name="connsiteX20" fmla="*/ 896470 w 1237129"/>
              <a:gd name="connsiteY20" fmla="*/ 1120588 h 4347883"/>
              <a:gd name="connsiteX21" fmla="*/ 860612 w 1237129"/>
              <a:gd name="connsiteY21" fmla="*/ 1192306 h 4347883"/>
              <a:gd name="connsiteX22" fmla="*/ 824753 w 1237129"/>
              <a:gd name="connsiteY22" fmla="*/ 1264024 h 4347883"/>
              <a:gd name="connsiteX23" fmla="*/ 788894 w 1237129"/>
              <a:gd name="connsiteY23" fmla="*/ 1353671 h 4347883"/>
              <a:gd name="connsiteX24" fmla="*/ 806823 w 1237129"/>
              <a:gd name="connsiteY24" fmla="*/ 1515035 h 4347883"/>
              <a:gd name="connsiteX25" fmla="*/ 824753 w 1237129"/>
              <a:gd name="connsiteY25" fmla="*/ 1568824 h 4347883"/>
              <a:gd name="connsiteX26" fmla="*/ 860612 w 1237129"/>
              <a:gd name="connsiteY26" fmla="*/ 1613647 h 4347883"/>
              <a:gd name="connsiteX27" fmla="*/ 878541 w 1237129"/>
              <a:gd name="connsiteY27" fmla="*/ 1667435 h 4347883"/>
              <a:gd name="connsiteX28" fmla="*/ 914400 w 1237129"/>
              <a:gd name="connsiteY28" fmla="*/ 1703294 h 4347883"/>
              <a:gd name="connsiteX29" fmla="*/ 932329 w 1237129"/>
              <a:gd name="connsiteY29" fmla="*/ 1757082 h 4347883"/>
              <a:gd name="connsiteX30" fmla="*/ 968188 w 1237129"/>
              <a:gd name="connsiteY30" fmla="*/ 1801906 h 4347883"/>
              <a:gd name="connsiteX31" fmla="*/ 977153 w 1237129"/>
              <a:gd name="connsiteY31" fmla="*/ 1828800 h 4347883"/>
              <a:gd name="connsiteX32" fmla="*/ 995082 w 1237129"/>
              <a:gd name="connsiteY32" fmla="*/ 1855694 h 4347883"/>
              <a:gd name="connsiteX33" fmla="*/ 1021976 w 1237129"/>
              <a:gd name="connsiteY33" fmla="*/ 1900518 h 4347883"/>
              <a:gd name="connsiteX34" fmla="*/ 1039906 w 1237129"/>
              <a:gd name="connsiteY34" fmla="*/ 1954306 h 4347883"/>
              <a:gd name="connsiteX35" fmla="*/ 1057835 w 1237129"/>
              <a:gd name="connsiteY35" fmla="*/ 1981200 h 4347883"/>
              <a:gd name="connsiteX36" fmla="*/ 1102659 w 1237129"/>
              <a:gd name="connsiteY36" fmla="*/ 2034988 h 4347883"/>
              <a:gd name="connsiteX37" fmla="*/ 1111623 w 1237129"/>
              <a:gd name="connsiteY37" fmla="*/ 2061882 h 4347883"/>
              <a:gd name="connsiteX38" fmla="*/ 1129553 w 1237129"/>
              <a:gd name="connsiteY38" fmla="*/ 2079812 h 4347883"/>
              <a:gd name="connsiteX39" fmla="*/ 1165412 w 1237129"/>
              <a:gd name="connsiteY39" fmla="*/ 2160494 h 4347883"/>
              <a:gd name="connsiteX40" fmla="*/ 1192306 w 1237129"/>
              <a:gd name="connsiteY40" fmla="*/ 2178424 h 4347883"/>
              <a:gd name="connsiteX41" fmla="*/ 1201270 w 1237129"/>
              <a:gd name="connsiteY41" fmla="*/ 2205318 h 4347883"/>
              <a:gd name="connsiteX42" fmla="*/ 1219200 w 1237129"/>
              <a:gd name="connsiteY42" fmla="*/ 2232212 h 4347883"/>
              <a:gd name="connsiteX43" fmla="*/ 1228164 w 1237129"/>
              <a:gd name="connsiteY43" fmla="*/ 2268071 h 4347883"/>
              <a:gd name="connsiteX44" fmla="*/ 1237129 w 1237129"/>
              <a:gd name="connsiteY44" fmla="*/ 2294965 h 4347883"/>
              <a:gd name="connsiteX45" fmla="*/ 1228164 w 1237129"/>
              <a:gd name="connsiteY45" fmla="*/ 2492188 h 4347883"/>
              <a:gd name="connsiteX46" fmla="*/ 1201270 w 1237129"/>
              <a:gd name="connsiteY46" fmla="*/ 2572871 h 4347883"/>
              <a:gd name="connsiteX47" fmla="*/ 1156447 w 1237129"/>
              <a:gd name="connsiteY47" fmla="*/ 2707341 h 4347883"/>
              <a:gd name="connsiteX48" fmla="*/ 1129553 w 1237129"/>
              <a:gd name="connsiteY48" fmla="*/ 2788024 h 4347883"/>
              <a:gd name="connsiteX49" fmla="*/ 1120588 w 1237129"/>
              <a:gd name="connsiteY49" fmla="*/ 2814918 h 4347883"/>
              <a:gd name="connsiteX50" fmla="*/ 1093694 w 1237129"/>
              <a:gd name="connsiteY50" fmla="*/ 2832847 h 4347883"/>
              <a:gd name="connsiteX51" fmla="*/ 1048870 w 1237129"/>
              <a:gd name="connsiteY51" fmla="*/ 2877671 h 4347883"/>
              <a:gd name="connsiteX52" fmla="*/ 995082 w 1237129"/>
              <a:gd name="connsiteY52" fmla="*/ 2922494 h 4347883"/>
              <a:gd name="connsiteX53" fmla="*/ 959223 w 1237129"/>
              <a:gd name="connsiteY53" fmla="*/ 2967318 h 4347883"/>
              <a:gd name="connsiteX54" fmla="*/ 905435 w 1237129"/>
              <a:gd name="connsiteY54" fmla="*/ 3003176 h 4347883"/>
              <a:gd name="connsiteX55" fmla="*/ 887506 w 1237129"/>
              <a:gd name="connsiteY55" fmla="*/ 3021106 h 4347883"/>
              <a:gd name="connsiteX56" fmla="*/ 797859 w 1237129"/>
              <a:gd name="connsiteY56" fmla="*/ 3048000 h 4347883"/>
              <a:gd name="connsiteX57" fmla="*/ 753035 w 1237129"/>
              <a:gd name="connsiteY57" fmla="*/ 3056965 h 4347883"/>
              <a:gd name="connsiteX58" fmla="*/ 681317 w 1237129"/>
              <a:gd name="connsiteY58" fmla="*/ 3074894 h 4347883"/>
              <a:gd name="connsiteX59" fmla="*/ 627529 w 1237129"/>
              <a:gd name="connsiteY59" fmla="*/ 3083859 h 4347883"/>
              <a:gd name="connsiteX60" fmla="*/ 573741 w 1237129"/>
              <a:gd name="connsiteY60" fmla="*/ 3101788 h 4347883"/>
              <a:gd name="connsiteX61" fmla="*/ 484094 w 1237129"/>
              <a:gd name="connsiteY61" fmla="*/ 3119718 h 4347883"/>
              <a:gd name="connsiteX62" fmla="*/ 394447 w 1237129"/>
              <a:gd name="connsiteY62" fmla="*/ 3146612 h 4347883"/>
              <a:gd name="connsiteX63" fmla="*/ 322729 w 1237129"/>
              <a:gd name="connsiteY63" fmla="*/ 3200400 h 4347883"/>
              <a:gd name="connsiteX64" fmla="*/ 295835 w 1237129"/>
              <a:gd name="connsiteY64" fmla="*/ 3218329 h 4347883"/>
              <a:gd name="connsiteX65" fmla="*/ 268941 w 1237129"/>
              <a:gd name="connsiteY65" fmla="*/ 3236259 h 4347883"/>
              <a:gd name="connsiteX66" fmla="*/ 215153 w 1237129"/>
              <a:gd name="connsiteY66" fmla="*/ 3254188 h 4347883"/>
              <a:gd name="connsiteX67" fmla="*/ 197223 w 1237129"/>
              <a:gd name="connsiteY67" fmla="*/ 3281082 h 4347883"/>
              <a:gd name="connsiteX68" fmla="*/ 179294 w 1237129"/>
              <a:gd name="connsiteY68" fmla="*/ 3299012 h 4347883"/>
              <a:gd name="connsiteX69" fmla="*/ 143435 w 1237129"/>
              <a:gd name="connsiteY69" fmla="*/ 3343835 h 4347883"/>
              <a:gd name="connsiteX70" fmla="*/ 125506 w 1237129"/>
              <a:gd name="connsiteY70" fmla="*/ 3397624 h 4347883"/>
              <a:gd name="connsiteX71" fmla="*/ 116541 w 1237129"/>
              <a:gd name="connsiteY71" fmla="*/ 3424518 h 4347883"/>
              <a:gd name="connsiteX72" fmla="*/ 98612 w 1237129"/>
              <a:gd name="connsiteY72" fmla="*/ 3451412 h 4347883"/>
              <a:gd name="connsiteX73" fmla="*/ 71717 w 1237129"/>
              <a:gd name="connsiteY73" fmla="*/ 3496235 h 4347883"/>
              <a:gd name="connsiteX74" fmla="*/ 53788 w 1237129"/>
              <a:gd name="connsiteY74" fmla="*/ 3550024 h 4347883"/>
              <a:gd name="connsiteX75" fmla="*/ 44823 w 1237129"/>
              <a:gd name="connsiteY75" fmla="*/ 3585882 h 4347883"/>
              <a:gd name="connsiteX76" fmla="*/ 35859 w 1237129"/>
              <a:gd name="connsiteY76" fmla="*/ 3630706 h 4347883"/>
              <a:gd name="connsiteX77" fmla="*/ 26894 w 1237129"/>
              <a:gd name="connsiteY77" fmla="*/ 3657600 h 4347883"/>
              <a:gd name="connsiteX78" fmla="*/ 17929 w 1237129"/>
              <a:gd name="connsiteY78" fmla="*/ 3720353 h 4347883"/>
              <a:gd name="connsiteX79" fmla="*/ 0 w 1237129"/>
              <a:gd name="connsiteY79" fmla="*/ 3863788 h 4347883"/>
              <a:gd name="connsiteX80" fmla="*/ 8964 w 1237129"/>
              <a:gd name="connsiteY80" fmla="*/ 4069977 h 4347883"/>
              <a:gd name="connsiteX81" fmla="*/ 17929 w 1237129"/>
              <a:gd name="connsiteY81" fmla="*/ 4159624 h 4347883"/>
              <a:gd name="connsiteX82" fmla="*/ 44823 w 1237129"/>
              <a:gd name="connsiteY82" fmla="*/ 4347883 h 4347883"/>
              <a:gd name="connsiteX0" fmla="*/ 708212 w 1237129"/>
              <a:gd name="connsiteY0" fmla="*/ 0 h 4347883"/>
              <a:gd name="connsiteX1" fmla="*/ 779929 w 1237129"/>
              <a:gd name="connsiteY1" fmla="*/ 71718 h 4347883"/>
              <a:gd name="connsiteX2" fmla="*/ 815788 w 1237129"/>
              <a:gd name="connsiteY2" fmla="*/ 116541 h 4347883"/>
              <a:gd name="connsiteX3" fmla="*/ 842682 w 1237129"/>
              <a:gd name="connsiteY3" fmla="*/ 161365 h 4347883"/>
              <a:gd name="connsiteX4" fmla="*/ 878541 w 1237129"/>
              <a:gd name="connsiteY4" fmla="*/ 206188 h 4347883"/>
              <a:gd name="connsiteX5" fmla="*/ 896470 w 1237129"/>
              <a:gd name="connsiteY5" fmla="*/ 233082 h 4347883"/>
              <a:gd name="connsiteX6" fmla="*/ 905435 w 1237129"/>
              <a:gd name="connsiteY6" fmla="*/ 259976 h 4347883"/>
              <a:gd name="connsiteX7" fmla="*/ 923364 w 1237129"/>
              <a:gd name="connsiteY7" fmla="*/ 277906 h 4347883"/>
              <a:gd name="connsiteX8" fmla="*/ 950259 w 1237129"/>
              <a:gd name="connsiteY8" fmla="*/ 322729 h 4347883"/>
              <a:gd name="connsiteX9" fmla="*/ 977153 w 1237129"/>
              <a:gd name="connsiteY9" fmla="*/ 367553 h 4347883"/>
              <a:gd name="connsiteX10" fmla="*/ 1004047 w 1237129"/>
              <a:gd name="connsiteY10" fmla="*/ 421341 h 4347883"/>
              <a:gd name="connsiteX11" fmla="*/ 1030941 w 1237129"/>
              <a:gd name="connsiteY11" fmla="*/ 466165 h 4347883"/>
              <a:gd name="connsiteX12" fmla="*/ 1048870 w 1237129"/>
              <a:gd name="connsiteY12" fmla="*/ 555812 h 4347883"/>
              <a:gd name="connsiteX13" fmla="*/ 1039906 w 1237129"/>
              <a:gd name="connsiteY13" fmla="*/ 744071 h 4347883"/>
              <a:gd name="connsiteX14" fmla="*/ 1030941 w 1237129"/>
              <a:gd name="connsiteY14" fmla="*/ 770965 h 4347883"/>
              <a:gd name="connsiteX15" fmla="*/ 1004047 w 1237129"/>
              <a:gd name="connsiteY15" fmla="*/ 833718 h 4347883"/>
              <a:gd name="connsiteX16" fmla="*/ 986117 w 1237129"/>
              <a:gd name="connsiteY16" fmla="*/ 932329 h 4347883"/>
              <a:gd name="connsiteX17" fmla="*/ 968188 w 1237129"/>
              <a:gd name="connsiteY17" fmla="*/ 950259 h 4347883"/>
              <a:gd name="connsiteX18" fmla="*/ 950259 w 1237129"/>
              <a:gd name="connsiteY18" fmla="*/ 1004047 h 4347883"/>
              <a:gd name="connsiteX19" fmla="*/ 932329 w 1237129"/>
              <a:gd name="connsiteY19" fmla="*/ 1075765 h 4347883"/>
              <a:gd name="connsiteX20" fmla="*/ 896470 w 1237129"/>
              <a:gd name="connsiteY20" fmla="*/ 1120588 h 4347883"/>
              <a:gd name="connsiteX21" fmla="*/ 860612 w 1237129"/>
              <a:gd name="connsiteY21" fmla="*/ 1192306 h 4347883"/>
              <a:gd name="connsiteX22" fmla="*/ 824753 w 1237129"/>
              <a:gd name="connsiteY22" fmla="*/ 1264024 h 4347883"/>
              <a:gd name="connsiteX23" fmla="*/ 788894 w 1237129"/>
              <a:gd name="connsiteY23" fmla="*/ 1353671 h 4347883"/>
              <a:gd name="connsiteX24" fmla="*/ 806823 w 1237129"/>
              <a:gd name="connsiteY24" fmla="*/ 1515035 h 4347883"/>
              <a:gd name="connsiteX25" fmla="*/ 824753 w 1237129"/>
              <a:gd name="connsiteY25" fmla="*/ 1568824 h 4347883"/>
              <a:gd name="connsiteX26" fmla="*/ 860612 w 1237129"/>
              <a:gd name="connsiteY26" fmla="*/ 1613647 h 4347883"/>
              <a:gd name="connsiteX27" fmla="*/ 878541 w 1237129"/>
              <a:gd name="connsiteY27" fmla="*/ 1667435 h 4347883"/>
              <a:gd name="connsiteX28" fmla="*/ 914400 w 1237129"/>
              <a:gd name="connsiteY28" fmla="*/ 1703294 h 4347883"/>
              <a:gd name="connsiteX29" fmla="*/ 932329 w 1237129"/>
              <a:gd name="connsiteY29" fmla="*/ 1757082 h 4347883"/>
              <a:gd name="connsiteX30" fmla="*/ 968188 w 1237129"/>
              <a:gd name="connsiteY30" fmla="*/ 1801906 h 4347883"/>
              <a:gd name="connsiteX31" fmla="*/ 977153 w 1237129"/>
              <a:gd name="connsiteY31" fmla="*/ 1828800 h 4347883"/>
              <a:gd name="connsiteX32" fmla="*/ 995082 w 1237129"/>
              <a:gd name="connsiteY32" fmla="*/ 1855694 h 4347883"/>
              <a:gd name="connsiteX33" fmla="*/ 1021976 w 1237129"/>
              <a:gd name="connsiteY33" fmla="*/ 1900518 h 4347883"/>
              <a:gd name="connsiteX34" fmla="*/ 1039906 w 1237129"/>
              <a:gd name="connsiteY34" fmla="*/ 1954306 h 4347883"/>
              <a:gd name="connsiteX35" fmla="*/ 1057835 w 1237129"/>
              <a:gd name="connsiteY35" fmla="*/ 1981200 h 4347883"/>
              <a:gd name="connsiteX36" fmla="*/ 1102659 w 1237129"/>
              <a:gd name="connsiteY36" fmla="*/ 2034988 h 4347883"/>
              <a:gd name="connsiteX37" fmla="*/ 1111623 w 1237129"/>
              <a:gd name="connsiteY37" fmla="*/ 2061882 h 4347883"/>
              <a:gd name="connsiteX38" fmla="*/ 1129553 w 1237129"/>
              <a:gd name="connsiteY38" fmla="*/ 2079812 h 4347883"/>
              <a:gd name="connsiteX39" fmla="*/ 1165412 w 1237129"/>
              <a:gd name="connsiteY39" fmla="*/ 2160494 h 4347883"/>
              <a:gd name="connsiteX40" fmla="*/ 1192306 w 1237129"/>
              <a:gd name="connsiteY40" fmla="*/ 2178424 h 4347883"/>
              <a:gd name="connsiteX41" fmla="*/ 1201270 w 1237129"/>
              <a:gd name="connsiteY41" fmla="*/ 2205318 h 4347883"/>
              <a:gd name="connsiteX42" fmla="*/ 1219200 w 1237129"/>
              <a:gd name="connsiteY42" fmla="*/ 2232212 h 4347883"/>
              <a:gd name="connsiteX43" fmla="*/ 1228164 w 1237129"/>
              <a:gd name="connsiteY43" fmla="*/ 2268071 h 4347883"/>
              <a:gd name="connsiteX44" fmla="*/ 1237129 w 1237129"/>
              <a:gd name="connsiteY44" fmla="*/ 2294965 h 4347883"/>
              <a:gd name="connsiteX45" fmla="*/ 1228164 w 1237129"/>
              <a:gd name="connsiteY45" fmla="*/ 2492188 h 4347883"/>
              <a:gd name="connsiteX46" fmla="*/ 1201270 w 1237129"/>
              <a:gd name="connsiteY46" fmla="*/ 2572871 h 4347883"/>
              <a:gd name="connsiteX47" fmla="*/ 1156447 w 1237129"/>
              <a:gd name="connsiteY47" fmla="*/ 2707341 h 4347883"/>
              <a:gd name="connsiteX48" fmla="*/ 1129553 w 1237129"/>
              <a:gd name="connsiteY48" fmla="*/ 2788024 h 4347883"/>
              <a:gd name="connsiteX49" fmla="*/ 1120588 w 1237129"/>
              <a:gd name="connsiteY49" fmla="*/ 2814918 h 4347883"/>
              <a:gd name="connsiteX50" fmla="*/ 1093694 w 1237129"/>
              <a:gd name="connsiteY50" fmla="*/ 2832847 h 4347883"/>
              <a:gd name="connsiteX51" fmla="*/ 1048870 w 1237129"/>
              <a:gd name="connsiteY51" fmla="*/ 2877671 h 4347883"/>
              <a:gd name="connsiteX52" fmla="*/ 995082 w 1237129"/>
              <a:gd name="connsiteY52" fmla="*/ 2922494 h 4347883"/>
              <a:gd name="connsiteX53" fmla="*/ 959223 w 1237129"/>
              <a:gd name="connsiteY53" fmla="*/ 2967318 h 4347883"/>
              <a:gd name="connsiteX54" fmla="*/ 905435 w 1237129"/>
              <a:gd name="connsiteY54" fmla="*/ 3003176 h 4347883"/>
              <a:gd name="connsiteX55" fmla="*/ 887506 w 1237129"/>
              <a:gd name="connsiteY55" fmla="*/ 3021106 h 4347883"/>
              <a:gd name="connsiteX56" fmla="*/ 797859 w 1237129"/>
              <a:gd name="connsiteY56" fmla="*/ 3048000 h 4347883"/>
              <a:gd name="connsiteX57" fmla="*/ 753035 w 1237129"/>
              <a:gd name="connsiteY57" fmla="*/ 3056965 h 4347883"/>
              <a:gd name="connsiteX58" fmla="*/ 681317 w 1237129"/>
              <a:gd name="connsiteY58" fmla="*/ 3074894 h 4347883"/>
              <a:gd name="connsiteX59" fmla="*/ 627529 w 1237129"/>
              <a:gd name="connsiteY59" fmla="*/ 3083859 h 4347883"/>
              <a:gd name="connsiteX60" fmla="*/ 573741 w 1237129"/>
              <a:gd name="connsiteY60" fmla="*/ 3101788 h 4347883"/>
              <a:gd name="connsiteX61" fmla="*/ 484094 w 1237129"/>
              <a:gd name="connsiteY61" fmla="*/ 3119718 h 4347883"/>
              <a:gd name="connsiteX62" fmla="*/ 394447 w 1237129"/>
              <a:gd name="connsiteY62" fmla="*/ 3146612 h 4347883"/>
              <a:gd name="connsiteX63" fmla="*/ 322729 w 1237129"/>
              <a:gd name="connsiteY63" fmla="*/ 3200400 h 4347883"/>
              <a:gd name="connsiteX64" fmla="*/ 295835 w 1237129"/>
              <a:gd name="connsiteY64" fmla="*/ 3218329 h 4347883"/>
              <a:gd name="connsiteX65" fmla="*/ 268941 w 1237129"/>
              <a:gd name="connsiteY65" fmla="*/ 3236259 h 4347883"/>
              <a:gd name="connsiteX66" fmla="*/ 215153 w 1237129"/>
              <a:gd name="connsiteY66" fmla="*/ 3254188 h 4347883"/>
              <a:gd name="connsiteX67" fmla="*/ 197223 w 1237129"/>
              <a:gd name="connsiteY67" fmla="*/ 3281082 h 4347883"/>
              <a:gd name="connsiteX68" fmla="*/ 179294 w 1237129"/>
              <a:gd name="connsiteY68" fmla="*/ 3299012 h 4347883"/>
              <a:gd name="connsiteX69" fmla="*/ 143435 w 1237129"/>
              <a:gd name="connsiteY69" fmla="*/ 3343835 h 4347883"/>
              <a:gd name="connsiteX70" fmla="*/ 125506 w 1237129"/>
              <a:gd name="connsiteY70" fmla="*/ 3397624 h 4347883"/>
              <a:gd name="connsiteX71" fmla="*/ 116541 w 1237129"/>
              <a:gd name="connsiteY71" fmla="*/ 3424518 h 4347883"/>
              <a:gd name="connsiteX72" fmla="*/ 98612 w 1237129"/>
              <a:gd name="connsiteY72" fmla="*/ 3451412 h 4347883"/>
              <a:gd name="connsiteX73" fmla="*/ 71717 w 1237129"/>
              <a:gd name="connsiteY73" fmla="*/ 3496235 h 4347883"/>
              <a:gd name="connsiteX74" fmla="*/ 53788 w 1237129"/>
              <a:gd name="connsiteY74" fmla="*/ 3550024 h 4347883"/>
              <a:gd name="connsiteX75" fmla="*/ 44823 w 1237129"/>
              <a:gd name="connsiteY75" fmla="*/ 3585882 h 4347883"/>
              <a:gd name="connsiteX76" fmla="*/ 35859 w 1237129"/>
              <a:gd name="connsiteY76" fmla="*/ 3630706 h 4347883"/>
              <a:gd name="connsiteX77" fmla="*/ 26894 w 1237129"/>
              <a:gd name="connsiteY77" fmla="*/ 3657600 h 4347883"/>
              <a:gd name="connsiteX78" fmla="*/ 17929 w 1237129"/>
              <a:gd name="connsiteY78" fmla="*/ 3720353 h 4347883"/>
              <a:gd name="connsiteX79" fmla="*/ 0 w 1237129"/>
              <a:gd name="connsiteY79" fmla="*/ 3863788 h 4347883"/>
              <a:gd name="connsiteX80" fmla="*/ 8964 w 1237129"/>
              <a:gd name="connsiteY80" fmla="*/ 4069977 h 4347883"/>
              <a:gd name="connsiteX81" fmla="*/ 17929 w 1237129"/>
              <a:gd name="connsiteY81" fmla="*/ 4159624 h 4347883"/>
              <a:gd name="connsiteX82" fmla="*/ 44823 w 1237129"/>
              <a:gd name="connsiteY82" fmla="*/ 4347883 h 434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37129" h="4347883">
                <a:moveTo>
                  <a:pt x="708212" y="0"/>
                </a:moveTo>
                <a:cubicBezTo>
                  <a:pt x="732118" y="23906"/>
                  <a:pt x="769238" y="39645"/>
                  <a:pt x="779929" y="71718"/>
                </a:cubicBezTo>
                <a:cubicBezTo>
                  <a:pt x="792301" y="108833"/>
                  <a:pt x="781031" y="93370"/>
                  <a:pt x="815788" y="116541"/>
                </a:cubicBezTo>
                <a:cubicBezTo>
                  <a:pt x="841184" y="192727"/>
                  <a:pt x="805765" y="99836"/>
                  <a:pt x="842682" y="161365"/>
                </a:cubicBezTo>
                <a:cubicBezTo>
                  <a:pt x="871548" y="209476"/>
                  <a:pt x="824979" y="170480"/>
                  <a:pt x="878541" y="206188"/>
                </a:cubicBezTo>
                <a:cubicBezTo>
                  <a:pt x="884517" y="215153"/>
                  <a:pt x="891652" y="223445"/>
                  <a:pt x="896470" y="233082"/>
                </a:cubicBezTo>
                <a:cubicBezTo>
                  <a:pt x="900696" y="241534"/>
                  <a:pt x="900573" y="251873"/>
                  <a:pt x="905435" y="259976"/>
                </a:cubicBezTo>
                <a:cubicBezTo>
                  <a:pt x="909783" y="267224"/>
                  <a:pt x="917388" y="271929"/>
                  <a:pt x="923364" y="277906"/>
                </a:cubicBezTo>
                <a:cubicBezTo>
                  <a:pt x="948763" y="354101"/>
                  <a:pt x="913338" y="261193"/>
                  <a:pt x="950259" y="322729"/>
                </a:cubicBezTo>
                <a:cubicBezTo>
                  <a:pt x="985171" y="380917"/>
                  <a:pt x="931723" y="322125"/>
                  <a:pt x="977153" y="367553"/>
                </a:cubicBezTo>
                <a:cubicBezTo>
                  <a:pt x="999682" y="435144"/>
                  <a:pt x="969293" y="351836"/>
                  <a:pt x="1004047" y="421341"/>
                </a:cubicBezTo>
                <a:cubicBezTo>
                  <a:pt x="1027324" y="467893"/>
                  <a:pt x="995920" y="431142"/>
                  <a:pt x="1030941" y="466165"/>
                </a:cubicBezTo>
                <a:cubicBezTo>
                  <a:pt x="1036866" y="489862"/>
                  <a:pt x="1048870" y="533827"/>
                  <a:pt x="1048870" y="555812"/>
                </a:cubicBezTo>
                <a:cubicBezTo>
                  <a:pt x="1048870" y="618636"/>
                  <a:pt x="1045123" y="681464"/>
                  <a:pt x="1039906" y="744071"/>
                </a:cubicBezTo>
                <a:cubicBezTo>
                  <a:pt x="1039121" y="753488"/>
                  <a:pt x="1033537" y="761879"/>
                  <a:pt x="1030941" y="770965"/>
                </a:cubicBezTo>
                <a:cubicBezTo>
                  <a:pt x="1016468" y="821619"/>
                  <a:pt x="1031342" y="792775"/>
                  <a:pt x="1004047" y="833718"/>
                </a:cubicBezTo>
                <a:cubicBezTo>
                  <a:pt x="1002811" y="843609"/>
                  <a:pt x="999210" y="910508"/>
                  <a:pt x="986117" y="932329"/>
                </a:cubicBezTo>
                <a:cubicBezTo>
                  <a:pt x="981769" y="939577"/>
                  <a:pt x="974164" y="944282"/>
                  <a:pt x="968188" y="950259"/>
                </a:cubicBezTo>
                <a:cubicBezTo>
                  <a:pt x="962212" y="968188"/>
                  <a:pt x="954843" y="985712"/>
                  <a:pt x="950259" y="1004047"/>
                </a:cubicBezTo>
                <a:cubicBezTo>
                  <a:pt x="944282" y="1027953"/>
                  <a:pt x="945998" y="1055262"/>
                  <a:pt x="932329" y="1075765"/>
                </a:cubicBezTo>
                <a:cubicBezTo>
                  <a:pt x="909712" y="1109692"/>
                  <a:pt x="922019" y="1095041"/>
                  <a:pt x="896470" y="1120588"/>
                </a:cubicBezTo>
                <a:cubicBezTo>
                  <a:pt x="875868" y="1182394"/>
                  <a:pt x="891904" y="1161012"/>
                  <a:pt x="860612" y="1192306"/>
                </a:cubicBezTo>
                <a:cubicBezTo>
                  <a:pt x="840009" y="1254112"/>
                  <a:pt x="856045" y="1232730"/>
                  <a:pt x="824753" y="1264024"/>
                </a:cubicBezTo>
                <a:cubicBezTo>
                  <a:pt x="802597" y="1330490"/>
                  <a:pt x="815275" y="1300908"/>
                  <a:pt x="788894" y="1353671"/>
                </a:cubicBezTo>
                <a:cubicBezTo>
                  <a:pt x="794664" y="1434443"/>
                  <a:pt x="788884" y="1455238"/>
                  <a:pt x="806823" y="1515035"/>
                </a:cubicBezTo>
                <a:cubicBezTo>
                  <a:pt x="812254" y="1533138"/>
                  <a:pt x="814270" y="1553099"/>
                  <a:pt x="824753" y="1568824"/>
                </a:cubicBezTo>
                <a:cubicBezTo>
                  <a:pt x="847370" y="1602751"/>
                  <a:pt x="835063" y="1588100"/>
                  <a:pt x="860612" y="1613647"/>
                </a:cubicBezTo>
                <a:cubicBezTo>
                  <a:pt x="866588" y="1631576"/>
                  <a:pt x="865177" y="1654071"/>
                  <a:pt x="878541" y="1667435"/>
                </a:cubicBezTo>
                <a:lnTo>
                  <a:pt x="914400" y="1703294"/>
                </a:lnTo>
                <a:cubicBezTo>
                  <a:pt x="920376" y="1721223"/>
                  <a:pt x="918965" y="1743718"/>
                  <a:pt x="932329" y="1757082"/>
                </a:cubicBezTo>
                <a:cubicBezTo>
                  <a:pt x="949006" y="1773759"/>
                  <a:pt x="956879" y="1779287"/>
                  <a:pt x="968188" y="1801906"/>
                </a:cubicBezTo>
                <a:cubicBezTo>
                  <a:pt x="972414" y="1810358"/>
                  <a:pt x="972927" y="1820348"/>
                  <a:pt x="977153" y="1828800"/>
                </a:cubicBezTo>
                <a:cubicBezTo>
                  <a:pt x="981971" y="1838437"/>
                  <a:pt x="990264" y="1846057"/>
                  <a:pt x="995082" y="1855694"/>
                </a:cubicBezTo>
                <a:cubicBezTo>
                  <a:pt x="1018357" y="1902244"/>
                  <a:pt x="986957" y="1865497"/>
                  <a:pt x="1021976" y="1900518"/>
                </a:cubicBezTo>
                <a:cubicBezTo>
                  <a:pt x="1027953" y="1918447"/>
                  <a:pt x="1029423" y="1938581"/>
                  <a:pt x="1039906" y="1954306"/>
                </a:cubicBezTo>
                <a:cubicBezTo>
                  <a:pt x="1045882" y="1963271"/>
                  <a:pt x="1050938" y="1972923"/>
                  <a:pt x="1057835" y="1981200"/>
                </a:cubicBezTo>
                <a:cubicBezTo>
                  <a:pt x="1115362" y="2050233"/>
                  <a:pt x="1058138" y="1968208"/>
                  <a:pt x="1102659" y="2034988"/>
                </a:cubicBezTo>
                <a:cubicBezTo>
                  <a:pt x="1105647" y="2043953"/>
                  <a:pt x="1106761" y="2053779"/>
                  <a:pt x="1111623" y="2061882"/>
                </a:cubicBezTo>
                <a:cubicBezTo>
                  <a:pt x="1115972" y="2069130"/>
                  <a:pt x="1125773" y="2072252"/>
                  <a:pt x="1129553" y="2079812"/>
                </a:cubicBezTo>
                <a:cubicBezTo>
                  <a:pt x="1147309" y="2115324"/>
                  <a:pt x="1139039" y="2134121"/>
                  <a:pt x="1165412" y="2160494"/>
                </a:cubicBezTo>
                <a:cubicBezTo>
                  <a:pt x="1173031" y="2168113"/>
                  <a:pt x="1183341" y="2172447"/>
                  <a:pt x="1192306" y="2178424"/>
                </a:cubicBezTo>
                <a:cubicBezTo>
                  <a:pt x="1195294" y="2187389"/>
                  <a:pt x="1197044" y="2196866"/>
                  <a:pt x="1201270" y="2205318"/>
                </a:cubicBezTo>
                <a:cubicBezTo>
                  <a:pt x="1206088" y="2214955"/>
                  <a:pt x="1214956" y="2222309"/>
                  <a:pt x="1219200" y="2232212"/>
                </a:cubicBezTo>
                <a:cubicBezTo>
                  <a:pt x="1224053" y="2243537"/>
                  <a:pt x="1224779" y="2256224"/>
                  <a:pt x="1228164" y="2268071"/>
                </a:cubicBezTo>
                <a:cubicBezTo>
                  <a:pt x="1230760" y="2277157"/>
                  <a:pt x="1234141" y="2286000"/>
                  <a:pt x="1237129" y="2294965"/>
                </a:cubicBezTo>
                <a:cubicBezTo>
                  <a:pt x="1234141" y="2360706"/>
                  <a:pt x="1235175" y="2426754"/>
                  <a:pt x="1228164" y="2492188"/>
                </a:cubicBezTo>
                <a:cubicBezTo>
                  <a:pt x="1228164" y="2492191"/>
                  <a:pt x="1205753" y="2559423"/>
                  <a:pt x="1201270" y="2572871"/>
                </a:cubicBezTo>
                <a:lnTo>
                  <a:pt x="1156447" y="2707341"/>
                </a:lnTo>
                <a:lnTo>
                  <a:pt x="1129553" y="2788024"/>
                </a:lnTo>
                <a:cubicBezTo>
                  <a:pt x="1126565" y="2796989"/>
                  <a:pt x="1128451" y="2809676"/>
                  <a:pt x="1120588" y="2814918"/>
                </a:cubicBezTo>
                <a:cubicBezTo>
                  <a:pt x="1111623" y="2820894"/>
                  <a:pt x="1101802" y="2825752"/>
                  <a:pt x="1093694" y="2832847"/>
                </a:cubicBezTo>
                <a:cubicBezTo>
                  <a:pt x="1077792" y="2846761"/>
                  <a:pt x="1066452" y="2865950"/>
                  <a:pt x="1048870" y="2877671"/>
                </a:cubicBezTo>
                <a:cubicBezTo>
                  <a:pt x="1022426" y="2895300"/>
                  <a:pt x="1016652" y="2896610"/>
                  <a:pt x="995082" y="2922494"/>
                </a:cubicBezTo>
                <a:cubicBezTo>
                  <a:pt x="975478" y="2946019"/>
                  <a:pt x="982407" y="2949930"/>
                  <a:pt x="959223" y="2967318"/>
                </a:cubicBezTo>
                <a:cubicBezTo>
                  <a:pt x="941984" y="2980247"/>
                  <a:pt x="920671" y="2987939"/>
                  <a:pt x="905435" y="3003176"/>
                </a:cubicBezTo>
                <a:cubicBezTo>
                  <a:pt x="899459" y="3009153"/>
                  <a:pt x="895066" y="3017326"/>
                  <a:pt x="887506" y="3021106"/>
                </a:cubicBezTo>
                <a:cubicBezTo>
                  <a:pt x="869634" y="3030042"/>
                  <a:pt x="821018" y="3042853"/>
                  <a:pt x="797859" y="3048000"/>
                </a:cubicBezTo>
                <a:cubicBezTo>
                  <a:pt x="782985" y="3051306"/>
                  <a:pt x="767882" y="3053539"/>
                  <a:pt x="753035" y="3056965"/>
                </a:cubicBezTo>
                <a:cubicBezTo>
                  <a:pt x="729024" y="3062506"/>
                  <a:pt x="705623" y="3070843"/>
                  <a:pt x="681317" y="3074894"/>
                </a:cubicBezTo>
                <a:cubicBezTo>
                  <a:pt x="663388" y="3077882"/>
                  <a:pt x="645163" y="3079451"/>
                  <a:pt x="627529" y="3083859"/>
                </a:cubicBezTo>
                <a:cubicBezTo>
                  <a:pt x="609194" y="3088443"/>
                  <a:pt x="592383" y="3098681"/>
                  <a:pt x="573741" y="3101788"/>
                </a:cubicBezTo>
                <a:cubicBezTo>
                  <a:pt x="537390" y="3107847"/>
                  <a:pt x="517529" y="3109687"/>
                  <a:pt x="484094" y="3119718"/>
                </a:cubicBezTo>
                <a:cubicBezTo>
                  <a:pt x="374966" y="3152456"/>
                  <a:pt x="477098" y="3125949"/>
                  <a:pt x="394447" y="3146612"/>
                </a:cubicBezTo>
                <a:cubicBezTo>
                  <a:pt x="361280" y="3179777"/>
                  <a:pt x="383548" y="3159854"/>
                  <a:pt x="322729" y="3200400"/>
                </a:cubicBezTo>
                <a:lnTo>
                  <a:pt x="295835" y="3218329"/>
                </a:lnTo>
                <a:cubicBezTo>
                  <a:pt x="286870" y="3224306"/>
                  <a:pt x="279162" y="3232852"/>
                  <a:pt x="268941" y="3236259"/>
                </a:cubicBezTo>
                <a:lnTo>
                  <a:pt x="215153" y="3254188"/>
                </a:lnTo>
                <a:cubicBezTo>
                  <a:pt x="209176" y="3263153"/>
                  <a:pt x="203954" y="3272669"/>
                  <a:pt x="197223" y="3281082"/>
                </a:cubicBezTo>
                <a:cubicBezTo>
                  <a:pt x="191943" y="3287682"/>
                  <a:pt x="183642" y="3291764"/>
                  <a:pt x="179294" y="3299012"/>
                </a:cubicBezTo>
                <a:cubicBezTo>
                  <a:pt x="150428" y="3347123"/>
                  <a:pt x="196997" y="3308127"/>
                  <a:pt x="143435" y="3343835"/>
                </a:cubicBezTo>
                <a:lnTo>
                  <a:pt x="125506" y="3397624"/>
                </a:lnTo>
                <a:cubicBezTo>
                  <a:pt x="122518" y="3406589"/>
                  <a:pt x="121783" y="3416655"/>
                  <a:pt x="116541" y="3424518"/>
                </a:cubicBezTo>
                <a:cubicBezTo>
                  <a:pt x="110565" y="3433483"/>
                  <a:pt x="103430" y="3441775"/>
                  <a:pt x="98612" y="3451412"/>
                </a:cubicBezTo>
                <a:cubicBezTo>
                  <a:pt x="75338" y="3497960"/>
                  <a:pt x="106737" y="3461217"/>
                  <a:pt x="71717" y="3496235"/>
                </a:cubicBezTo>
                <a:cubicBezTo>
                  <a:pt x="65741" y="3514165"/>
                  <a:pt x="58372" y="3531689"/>
                  <a:pt x="53788" y="3550024"/>
                </a:cubicBezTo>
                <a:cubicBezTo>
                  <a:pt x="50800" y="3561977"/>
                  <a:pt x="47496" y="3573855"/>
                  <a:pt x="44823" y="3585882"/>
                </a:cubicBezTo>
                <a:cubicBezTo>
                  <a:pt x="41518" y="3600756"/>
                  <a:pt x="39554" y="3615924"/>
                  <a:pt x="35859" y="3630706"/>
                </a:cubicBezTo>
                <a:cubicBezTo>
                  <a:pt x="33567" y="3639873"/>
                  <a:pt x="29882" y="3648635"/>
                  <a:pt x="26894" y="3657600"/>
                </a:cubicBezTo>
                <a:cubicBezTo>
                  <a:pt x="23906" y="3678518"/>
                  <a:pt x="20032" y="3699328"/>
                  <a:pt x="17929" y="3720353"/>
                </a:cubicBezTo>
                <a:cubicBezTo>
                  <a:pt x="4086" y="3858775"/>
                  <a:pt x="22291" y="3796909"/>
                  <a:pt x="0" y="3863788"/>
                </a:cubicBezTo>
                <a:cubicBezTo>
                  <a:pt x="2988" y="3950447"/>
                  <a:pt x="3719" y="3983425"/>
                  <a:pt x="8964" y="4069977"/>
                </a:cubicBezTo>
                <a:cubicBezTo>
                  <a:pt x="9709" y="4082275"/>
                  <a:pt x="11953" y="4113306"/>
                  <a:pt x="17929" y="4159624"/>
                </a:cubicBezTo>
                <a:cubicBezTo>
                  <a:pt x="23905" y="4205942"/>
                  <a:pt x="37717" y="4277096"/>
                  <a:pt x="44823" y="434788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>
            <a:off x="8008025" y="2877648"/>
            <a:ext cx="723021" cy="3428600"/>
          </a:xfrm>
          <a:custGeom>
            <a:avLst/>
            <a:gdLst>
              <a:gd name="connsiteX0" fmla="*/ 143435 w 858587"/>
              <a:gd name="connsiteY0" fmla="*/ 0 h 4249271"/>
              <a:gd name="connsiteX1" fmla="*/ 125506 w 858587"/>
              <a:gd name="connsiteY1" fmla="*/ 277906 h 4249271"/>
              <a:gd name="connsiteX2" fmla="*/ 116541 w 858587"/>
              <a:gd name="connsiteY2" fmla="*/ 331694 h 4249271"/>
              <a:gd name="connsiteX3" fmla="*/ 98612 w 858587"/>
              <a:gd name="connsiteY3" fmla="*/ 475130 h 4249271"/>
              <a:gd name="connsiteX4" fmla="*/ 89647 w 858587"/>
              <a:gd name="connsiteY4" fmla="*/ 502024 h 4249271"/>
              <a:gd name="connsiteX5" fmla="*/ 80682 w 858587"/>
              <a:gd name="connsiteY5" fmla="*/ 537882 h 4249271"/>
              <a:gd name="connsiteX6" fmla="*/ 71718 w 858587"/>
              <a:gd name="connsiteY6" fmla="*/ 564777 h 4249271"/>
              <a:gd name="connsiteX7" fmla="*/ 62753 w 858587"/>
              <a:gd name="connsiteY7" fmla="*/ 600635 h 4249271"/>
              <a:gd name="connsiteX8" fmla="*/ 53788 w 858587"/>
              <a:gd name="connsiteY8" fmla="*/ 627530 h 4249271"/>
              <a:gd name="connsiteX9" fmla="*/ 44823 w 858587"/>
              <a:gd name="connsiteY9" fmla="*/ 663388 h 4249271"/>
              <a:gd name="connsiteX10" fmla="*/ 17929 w 858587"/>
              <a:gd name="connsiteY10" fmla="*/ 753035 h 4249271"/>
              <a:gd name="connsiteX11" fmla="*/ 8965 w 858587"/>
              <a:gd name="connsiteY11" fmla="*/ 824753 h 4249271"/>
              <a:gd name="connsiteX12" fmla="*/ 0 w 858587"/>
              <a:gd name="connsiteY12" fmla="*/ 869577 h 4249271"/>
              <a:gd name="connsiteX13" fmla="*/ 8965 w 858587"/>
              <a:gd name="connsiteY13" fmla="*/ 1237130 h 4249271"/>
              <a:gd name="connsiteX14" fmla="*/ 35859 w 858587"/>
              <a:gd name="connsiteY14" fmla="*/ 1353671 h 4249271"/>
              <a:gd name="connsiteX15" fmla="*/ 89647 w 858587"/>
              <a:gd name="connsiteY15" fmla="*/ 1398494 h 4249271"/>
              <a:gd name="connsiteX16" fmla="*/ 98612 w 858587"/>
              <a:gd name="connsiteY16" fmla="*/ 1425388 h 4249271"/>
              <a:gd name="connsiteX17" fmla="*/ 134471 w 858587"/>
              <a:gd name="connsiteY17" fmla="*/ 1461247 h 4249271"/>
              <a:gd name="connsiteX18" fmla="*/ 152400 w 858587"/>
              <a:gd name="connsiteY18" fmla="*/ 1479177 h 4249271"/>
              <a:gd name="connsiteX19" fmla="*/ 206188 w 858587"/>
              <a:gd name="connsiteY19" fmla="*/ 1541930 h 4249271"/>
              <a:gd name="connsiteX20" fmla="*/ 224118 w 858587"/>
              <a:gd name="connsiteY20" fmla="*/ 1559859 h 4249271"/>
              <a:gd name="connsiteX21" fmla="*/ 251012 w 858587"/>
              <a:gd name="connsiteY21" fmla="*/ 1568824 h 4249271"/>
              <a:gd name="connsiteX22" fmla="*/ 277906 w 858587"/>
              <a:gd name="connsiteY22" fmla="*/ 1595718 h 4249271"/>
              <a:gd name="connsiteX23" fmla="*/ 286871 w 858587"/>
              <a:gd name="connsiteY23" fmla="*/ 1622612 h 4249271"/>
              <a:gd name="connsiteX24" fmla="*/ 313765 w 858587"/>
              <a:gd name="connsiteY24" fmla="*/ 1640541 h 4249271"/>
              <a:gd name="connsiteX25" fmla="*/ 349623 w 858587"/>
              <a:gd name="connsiteY25" fmla="*/ 1685365 h 4249271"/>
              <a:gd name="connsiteX26" fmla="*/ 385482 w 858587"/>
              <a:gd name="connsiteY26" fmla="*/ 1721224 h 4249271"/>
              <a:gd name="connsiteX27" fmla="*/ 403412 w 858587"/>
              <a:gd name="connsiteY27" fmla="*/ 1739153 h 4249271"/>
              <a:gd name="connsiteX28" fmla="*/ 430306 w 858587"/>
              <a:gd name="connsiteY28" fmla="*/ 1783977 h 4249271"/>
              <a:gd name="connsiteX29" fmla="*/ 448235 w 858587"/>
              <a:gd name="connsiteY29" fmla="*/ 1810871 h 4249271"/>
              <a:gd name="connsiteX30" fmla="*/ 493059 w 858587"/>
              <a:gd name="connsiteY30" fmla="*/ 1846730 h 4249271"/>
              <a:gd name="connsiteX31" fmla="*/ 510988 w 858587"/>
              <a:gd name="connsiteY31" fmla="*/ 1873624 h 4249271"/>
              <a:gd name="connsiteX32" fmla="*/ 528918 w 858587"/>
              <a:gd name="connsiteY32" fmla="*/ 1891553 h 4249271"/>
              <a:gd name="connsiteX33" fmla="*/ 546847 w 858587"/>
              <a:gd name="connsiteY33" fmla="*/ 1918447 h 4249271"/>
              <a:gd name="connsiteX34" fmla="*/ 564776 w 858587"/>
              <a:gd name="connsiteY34" fmla="*/ 1936377 h 4249271"/>
              <a:gd name="connsiteX35" fmla="*/ 609600 w 858587"/>
              <a:gd name="connsiteY35" fmla="*/ 2017059 h 4249271"/>
              <a:gd name="connsiteX36" fmla="*/ 627529 w 858587"/>
              <a:gd name="connsiteY36" fmla="*/ 2043953 h 4249271"/>
              <a:gd name="connsiteX37" fmla="*/ 663388 w 858587"/>
              <a:gd name="connsiteY37" fmla="*/ 2115671 h 4249271"/>
              <a:gd name="connsiteX38" fmla="*/ 663388 w 858587"/>
              <a:gd name="connsiteY38" fmla="*/ 2456330 h 4249271"/>
              <a:gd name="connsiteX39" fmla="*/ 654423 w 858587"/>
              <a:gd name="connsiteY39" fmla="*/ 2501153 h 4249271"/>
              <a:gd name="connsiteX40" fmla="*/ 645459 w 858587"/>
              <a:gd name="connsiteY40" fmla="*/ 2563906 h 4249271"/>
              <a:gd name="connsiteX41" fmla="*/ 627529 w 858587"/>
              <a:gd name="connsiteY41" fmla="*/ 2689412 h 4249271"/>
              <a:gd name="connsiteX42" fmla="*/ 636494 w 858587"/>
              <a:gd name="connsiteY42" fmla="*/ 2886635 h 4249271"/>
              <a:gd name="connsiteX43" fmla="*/ 645459 w 858587"/>
              <a:gd name="connsiteY43" fmla="*/ 2913530 h 4249271"/>
              <a:gd name="connsiteX44" fmla="*/ 663388 w 858587"/>
              <a:gd name="connsiteY44" fmla="*/ 2976282 h 4249271"/>
              <a:gd name="connsiteX45" fmla="*/ 672353 w 858587"/>
              <a:gd name="connsiteY45" fmla="*/ 3003177 h 4249271"/>
              <a:gd name="connsiteX46" fmla="*/ 690282 w 858587"/>
              <a:gd name="connsiteY46" fmla="*/ 3030071 h 4249271"/>
              <a:gd name="connsiteX47" fmla="*/ 699247 w 858587"/>
              <a:gd name="connsiteY47" fmla="*/ 3065930 h 4249271"/>
              <a:gd name="connsiteX48" fmla="*/ 744071 w 858587"/>
              <a:gd name="connsiteY48" fmla="*/ 3110753 h 4249271"/>
              <a:gd name="connsiteX49" fmla="*/ 770965 w 858587"/>
              <a:gd name="connsiteY49" fmla="*/ 3155577 h 4249271"/>
              <a:gd name="connsiteX50" fmla="*/ 797859 w 858587"/>
              <a:gd name="connsiteY50" fmla="*/ 3200400 h 4249271"/>
              <a:gd name="connsiteX51" fmla="*/ 806823 w 858587"/>
              <a:gd name="connsiteY51" fmla="*/ 3272118 h 4249271"/>
              <a:gd name="connsiteX52" fmla="*/ 824753 w 858587"/>
              <a:gd name="connsiteY52" fmla="*/ 3325906 h 4249271"/>
              <a:gd name="connsiteX53" fmla="*/ 842682 w 858587"/>
              <a:gd name="connsiteY53" fmla="*/ 3388659 h 4249271"/>
              <a:gd name="connsiteX54" fmla="*/ 842682 w 858587"/>
              <a:gd name="connsiteY54" fmla="*/ 4150659 h 4249271"/>
              <a:gd name="connsiteX55" fmla="*/ 824753 w 858587"/>
              <a:gd name="connsiteY55" fmla="*/ 4204447 h 4249271"/>
              <a:gd name="connsiteX56" fmla="*/ 815788 w 858587"/>
              <a:gd name="connsiteY56" fmla="*/ 4231341 h 4249271"/>
              <a:gd name="connsiteX57" fmla="*/ 815788 w 858587"/>
              <a:gd name="connsiteY57" fmla="*/ 4249271 h 424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58587" h="4249271">
                <a:moveTo>
                  <a:pt x="143435" y="0"/>
                </a:moveTo>
                <a:cubicBezTo>
                  <a:pt x="117522" y="129575"/>
                  <a:pt x="143740" y="-13820"/>
                  <a:pt x="125506" y="277906"/>
                </a:cubicBezTo>
                <a:cubicBezTo>
                  <a:pt x="124372" y="296047"/>
                  <a:pt x="118943" y="313677"/>
                  <a:pt x="116541" y="331694"/>
                </a:cubicBezTo>
                <a:cubicBezTo>
                  <a:pt x="111571" y="368966"/>
                  <a:pt x="106461" y="435886"/>
                  <a:pt x="98612" y="475130"/>
                </a:cubicBezTo>
                <a:cubicBezTo>
                  <a:pt x="96759" y="484396"/>
                  <a:pt x="92243" y="492938"/>
                  <a:pt x="89647" y="502024"/>
                </a:cubicBezTo>
                <a:cubicBezTo>
                  <a:pt x="86262" y="513870"/>
                  <a:pt x="84067" y="526035"/>
                  <a:pt x="80682" y="537882"/>
                </a:cubicBezTo>
                <a:cubicBezTo>
                  <a:pt x="78086" y="546968"/>
                  <a:pt x="74314" y="555691"/>
                  <a:pt x="71718" y="564777"/>
                </a:cubicBezTo>
                <a:cubicBezTo>
                  <a:pt x="68333" y="576624"/>
                  <a:pt x="66138" y="588789"/>
                  <a:pt x="62753" y="600635"/>
                </a:cubicBezTo>
                <a:cubicBezTo>
                  <a:pt x="60157" y="609721"/>
                  <a:pt x="56384" y="618444"/>
                  <a:pt x="53788" y="627530"/>
                </a:cubicBezTo>
                <a:cubicBezTo>
                  <a:pt x="50403" y="639376"/>
                  <a:pt x="48363" y="651587"/>
                  <a:pt x="44823" y="663388"/>
                </a:cubicBezTo>
                <a:cubicBezTo>
                  <a:pt x="12085" y="772515"/>
                  <a:pt x="38592" y="670386"/>
                  <a:pt x="17929" y="753035"/>
                </a:cubicBezTo>
                <a:cubicBezTo>
                  <a:pt x="14941" y="776941"/>
                  <a:pt x="12628" y="800941"/>
                  <a:pt x="8965" y="824753"/>
                </a:cubicBezTo>
                <a:cubicBezTo>
                  <a:pt x="6648" y="839813"/>
                  <a:pt x="0" y="854340"/>
                  <a:pt x="0" y="869577"/>
                </a:cubicBezTo>
                <a:cubicBezTo>
                  <a:pt x="0" y="992131"/>
                  <a:pt x="3863" y="1114682"/>
                  <a:pt x="8965" y="1237130"/>
                </a:cubicBezTo>
                <a:cubicBezTo>
                  <a:pt x="9608" y="1252568"/>
                  <a:pt x="21080" y="1338892"/>
                  <a:pt x="35859" y="1353671"/>
                </a:cubicBezTo>
                <a:cubicBezTo>
                  <a:pt x="70371" y="1388183"/>
                  <a:pt x="52204" y="1373533"/>
                  <a:pt x="89647" y="1398494"/>
                </a:cubicBezTo>
                <a:cubicBezTo>
                  <a:pt x="92635" y="1407459"/>
                  <a:pt x="93119" y="1417699"/>
                  <a:pt x="98612" y="1425388"/>
                </a:cubicBezTo>
                <a:cubicBezTo>
                  <a:pt x="108437" y="1439143"/>
                  <a:pt x="122518" y="1449294"/>
                  <a:pt x="134471" y="1461247"/>
                </a:cubicBezTo>
                <a:cubicBezTo>
                  <a:pt x="140447" y="1467224"/>
                  <a:pt x="147712" y="1472144"/>
                  <a:pt x="152400" y="1479177"/>
                </a:cubicBezTo>
                <a:cubicBezTo>
                  <a:pt x="179705" y="1520135"/>
                  <a:pt x="162712" y="1498455"/>
                  <a:pt x="206188" y="1541930"/>
                </a:cubicBezTo>
                <a:cubicBezTo>
                  <a:pt x="212165" y="1547906"/>
                  <a:pt x="216100" y="1557186"/>
                  <a:pt x="224118" y="1559859"/>
                </a:cubicBezTo>
                <a:lnTo>
                  <a:pt x="251012" y="1568824"/>
                </a:lnTo>
                <a:cubicBezTo>
                  <a:pt x="259977" y="1577789"/>
                  <a:pt x="270873" y="1585169"/>
                  <a:pt x="277906" y="1595718"/>
                </a:cubicBezTo>
                <a:cubicBezTo>
                  <a:pt x="283148" y="1603581"/>
                  <a:pt x="280968" y="1615233"/>
                  <a:pt x="286871" y="1622612"/>
                </a:cubicBezTo>
                <a:cubicBezTo>
                  <a:pt x="293602" y="1631025"/>
                  <a:pt x="305352" y="1633810"/>
                  <a:pt x="313765" y="1640541"/>
                </a:cubicBezTo>
                <a:cubicBezTo>
                  <a:pt x="341505" y="1662734"/>
                  <a:pt x="324210" y="1655717"/>
                  <a:pt x="349623" y="1685365"/>
                </a:cubicBezTo>
                <a:cubicBezTo>
                  <a:pt x="360624" y="1698200"/>
                  <a:pt x="373529" y="1709271"/>
                  <a:pt x="385482" y="1721224"/>
                </a:cubicBezTo>
                <a:lnTo>
                  <a:pt x="403412" y="1739153"/>
                </a:lnTo>
                <a:cubicBezTo>
                  <a:pt x="418979" y="1785858"/>
                  <a:pt x="402179" y="1748817"/>
                  <a:pt x="430306" y="1783977"/>
                </a:cubicBezTo>
                <a:cubicBezTo>
                  <a:pt x="437037" y="1792390"/>
                  <a:pt x="440617" y="1803253"/>
                  <a:pt x="448235" y="1810871"/>
                </a:cubicBezTo>
                <a:cubicBezTo>
                  <a:pt x="494831" y="1857467"/>
                  <a:pt x="457571" y="1802370"/>
                  <a:pt x="493059" y="1846730"/>
                </a:cubicBezTo>
                <a:cubicBezTo>
                  <a:pt x="499790" y="1855143"/>
                  <a:pt x="504257" y="1865211"/>
                  <a:pt x="510988" y="1873624"/>
                </a:cubicBezTo>
                <a:cubicBezTo>
                  <a:pt x="516268" y="1880224"/>
                  <a:pt x="523638" y="1884953"/>
                  <a:pt x="528918" y="1891553"/>
                </a:cubicBezTo>
                <a:cubicBezTo>
                  <a:pt x="535649" y="1899966"/>
                  <a:pt x="540117" y="1910034"/>
                  <a:pt x="546847" y="1918447"/>
                </a:cubicBezTo>
                <a:cubicBezTo>
                  <a:pt x="552127" y="1925047"/>
                  <a:pt x="559705" y="1929615"/>
                  <a:pt x="564776" y="1936377"/>
                </a:cubicBezTo>
                <a:cubicBezTo>
                  <a:pt x="649572" y="2049439"/>
                  <a:pt x="574659" y="1947177"/>
                  <a:pt x="609600" y="2017059"/>
                </a:cubicBezTo>
                <a:cubicBezTo>
                  <a:pt x="614418" y="2026696"/>
                  <a:pt x="623153" y="2034107"/>
                  <a:pt x="627529" y="2043953"/>
                </a:cubicBezTo>
                <a:cubicBezTo>
                  <a:pt x="660493" y="2118121"/>
                  <a:pt x="626568" y="2078849"/>
                  <a:pt x="663388" y="2115671"/>
                </a:cubicBezTo>
                <a:cubicBezTo>
                  <a:pt x="690853" y="2252989"/>
                  <a:pt x="678313" y="2172757"/>
                  <a:pt x="663388" y="2456330"/>
                </a:cubicBezTo>
                <a:cubicBezTo>
                  <a:pt x="662587" y="2471546"/>
                  <a:pt x="656928" y="2486123"/>
                  <a:pt x="654423" y="2501153"/>
                </a:cubicBezTo>
                <a:cubicBezTo>
                  <a:pt x="650949" y="2521996"/>
                  <a:pt x="647928" y="2542921"/>
                  <a:pt x="645459" y="2563906"/>
                </a:cubicBezTo>
                <a:cubicBezTo>
                  <a:pt x="631872" y="2679395"/>
                  <a:pt x="645171" y="2618846"/>
                  <a:pt x="627529" y="2689412"/>
                </a:cubicBezTo>
                <a:cubicBezTo>
                  <a:pt x="630517" y="2755153"/>
                  <a:pt x="631246" y="2821036"/>
                  <a:pt x="636494" y="2886635"/>
                </a:cubicBezTo>
                <a:cubicBezTo>
                  <a:pt x="637248" y="2896055"/>
                  <a:pt x="642744" y="2904479"/>
                  <a:pt x="645459" y="2913530"/>
                </a:cubicBezTo>
                <a:cubicBezTo>
                  <a:pt x="651710" y="2934367"/>
                  <a:pt x="657137" y="2955445"/>
                  <a:pt x="663388" y="2976282"/>
                </a:cubicBezTo>
                <a:cubicBezTo>
                  <a:pt x="666103" y="2985333"/>
                  <a:pt x="668127" y="2994725"/>
                  <a:pt x="672353" y="3003177"/>
                </a:cubicBezTo>
                <a:cubicBezTo>
                  <a:pt x="677171" y="3012814"/>
                  <a:pt x="684306" y="3021106"/>
                  <a:pt x="690282" y="3030071"/>
                </a:cubicBezTo>
                <a:cubicBezTo>
                  <a:pt x="693270" y="3042024"/>
                  <a:pt x="692413" y="3055678"/>
                  <a:pt x="699247" y="3065930"/>
                </a:cubicBezTo>
                <a:cubicBezTo>
                  <a:pt x="710968" y="3083511"/>
                  <a:pt x="744071" y="3110753"/>
                  <a:pt x="744071" y="3110753"/>
                </a:cubicBezTo>
                <a:cubicBezTo>
                  <a:pt x="769464" y="3186937"/>
                  <a:pt x="734049" y="3094049"/>
                  <a:pt x="770965" y="3155577"/>
                </a:cubicBezTo>
                <a:cubicBezTo>
                  <a:pt x="805875" y="3213762"/>
                  <a:pt x="752430" y="3154973"/>
                  <a:pt x="797859" y="3200400"/>
                </a:cubicBezTo>
                <a:cubicBezTo>
                  <a:pt x="800847" y="3224306"/>
                  <a:pt x="801775" y="3248561"/>
                  <a:pt x="806823" y="3272118"/>
                </a:cubicBezTo>
                <a:cubicBezTo>
                  <a:pt x="810783" y="3290598"/>
                  <a:pt x="820169" y="3307571"/>
                  <a:pt x="824753" y="3325906"/>
                </a:cubicBezTo>
                <a:cubicBezTo>
                  <a:pt x="836010" y="3370932"/>
                  <a:pt x="829822" y="3350076"/>
                  <a:pt x="842682" y="3388659"/>
                </a:cubicBezTo>
                <a:cubicBezTo>
                  <a:pt x="864607" y="3695592"/>
                  <a:pt x="863158" y="3625107"/>
                  <a:pt x="842682" y="4150659"/>
                </a:cubicBezTo>
                <a:cubicBezTo>
                  <a:pt x="841946" y="4169544"/>
                  <a:pt x="830729" y="4186518"/>
                  <a:pt x="824753" y="4204447"/>
                </a:cubicBezTo>
                <a:cubicBezTo>
                  <a:pt x="821765" y="4213412"/>
                  <a:pt x="815788" y="4221891"/>
                  <a:pt x="815788" y="4231341"/>
                </a:cubicBezTo>
                <a:lnTo>
                  <a:pt x="815788" y="4249271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6528833" y="3239516"/>
            <a:ext cx="242553" cy="225645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8673912" y="3183342"/>
            <a:ext cx="242553" cy="225645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/>
          <p:cNvSpPr/>
          <p:nvPr/>
        </p:nvSpPr>
        <p:spPr>
          <a:xfrm>
            <a:off x="6503916" y="2762984"/>
            <a:ext cx="83041" cy="513575"/>
          </a:xfrm>
          <a:custGeom>
            <a:avLst/>
            <a:gdLst>
              <a:gd name="connsiteX0" fmla="*/ 26894 w 98611"/>
              <a:gd name="connsiteY0" fmla="*/ 0 h 636504"/>
              <a:gd name="connsiteX1" fmla="*/ 17929 w 98611"/>
              <a:gd name="connsiteY1" fmla="*/ 215153 h 636504"/>
              <a:gd name="connsiteX2" fmla="*/ 8964 w 98611"/>
              <a:gd name="connsiteY2" fmla="*/ 251012 h 636504"/>
              <a:gd name="connsiteX3" fmla="*/ 0 w 98611"/>
              <a:gd name="connsiteY3" fmla="*/ 304800 h 636504"/>
              <a:gd name="connsiteX4" fmla="*/ 17929 w 98611"/>
              <a:gd name="connsiteY4" fmla="*/ 430306 h 636504"/>
              <a:gd name="connsiteX5" fmla="*/ 35859 w 98611"/>
              <a:gd name="connsiteY5" fmla="*/ 448235 h 636504"/>
              <a:gd name="connsiteX6" fmla="*/ 44823 w 98611"/>
              <a:gd name="connsiteY6" fmla="*/ 475130 h 636504"/>
              <a:gd name="connsiteX7" fmla="*/ 62753 w 98611"/>
              <a:gd name="connsiteY7" fmla="*/ 493059 h 636504"/>
              <a:gd name="connsiteX8" fmla="*/ 80682 w 98611"/>
              <a:gd name="connsiteY8" fmla="*/ 546847 h 636504"/>
              <a:gd name="connsiteX9" fmla="*/ 98611 w 98611"/>
              <a:gd name="connsiteY9" fmla="*/ 636494 h 63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611" h="636504">
                <a:moveTo>
                  <a:pt x="26894" y="0"/>
                </a:moveTo>
                <a:cubicBezTo>
                  <a:pt x="23906" y="71718"/>
                  <a:pt x="23043" y="143556"/>
                  <a:pt x="17929" y="215153"/>
                </a:cubicBezTo>
                <a:cubicBezTo>
                  <a:pt x="17051" y="227443"/>
                  <a:pt x="11380" y="238930"/>
                  <a:pt x="8964" y="251012"/>
                </a:cubicBezTo>
                <a:cubicBezTo>
                  <a:pt x="5399" y="268836"/>
                  <a:pt x="2988" y="286871"/>
                  <a:pt x="0" y="304800"/>
                </a:cubicBezTo>
                <a:cubicBezTo>
                  <a:pt x="139" y="306330"/>
                  <a:pt x="1298" y="402588"/>
                  <a:pt x="17929" y="430306"/>
                </a:cubicBezTo>
                <a:cubicBezTo>
                  <a:pt x="22278" y="437553"/>
                  <a:pt x="29882" y="442259"/>
                  <a:pt x="35859" y="448235"/>
                </a:cubicBezTo>
                <a:cubicBezTo>
                  <a:pt x="38847" y="457200"/>
                  <a:pt x="39961" y="467027"/>
                  <a:pt x="44823" y="475130"/>
                </a:cubicBezTo>
                <a:cubicBezTo>
                  <a:pt x="49171" y="482378"/>
                  <a:pt x="58973" y="485499"/>
                  <a:pt x="62753" y="493059"/>
                </a:cubicBezTo>
                <a:cubicBezTo>
                  <a:pt x="71205" y="509963"/>
                  <a:pt x="80682" y="546847"/>
                  <a:pt x="80682" y="546847"/>
                </a:cubicBezTo>
                <a:cubicBezTo>
                  <a:pt x="89944" y="639467"/>
                  <a:pt x="59616" y="636494"/>
                  <a:pt x="98611" y="63649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/>
          <p:nvPr/>
        </p:nvSpPr>
        <p:spPr>
          <a:xfrm>
            <a:off x="8464154" y="2853116"/>
            <a:ext cx="226477" cy="383367"/>
          </a:xfrm>
          <a:custGeom>
            <a:avLst/>
            <a:gdLst>
              <a:gd name="connsiteX0" fmla="*/ 0 w 268942"/>
              <a:gd name="connsiteY0" fmla="*/ 0 h 475130"/>
              <a:gd name="connsiteX1" fmla="*/ 8965 w 268942"/>
              <a:gd name="connsiteY1" fmla="*/ 215153 h 475130"/>
              <a:gd name="connsiteX2" fmla="*/ 17930 w 268942"/>
              <a:gd name="connsiteY2" fmla="*/ 242048 h 475130"/>
              <a:gd name="connsiteX3" fmla="*/ 53789 w 268942"/>
              <a:gd name="connsiteY3" fmla="*/ 295836 h 475130"/>
              <a:gd name="connsiteX4" fmla="*/ 62753 w 268942"/>
              <a:gd name="connsiteY4" fmla="*/ 322730 h 475130"/>
              <a:gd name="connsiteX5" fmla="*/ 116542 w 268942"/>
              <a:gd name="connsiteY5" fmla="*/ 349624 h 475130"/>
              <a:gd name="connsiteX6" fmla="*/ 152400 w 268942"/>
              <a:gd name="connsiteY6" fmla="*/ 394448 h 475130"/>
              <a:gd name="connsiteX7" fmla="*/ 206189 w 268942"/>
              <a:gd name="connsiteY7" fmla="*/ 412377 h 475130"/>
              <a:gd name="connsiteX8" fmla="*/ 251012 w 268942"/>
              <a:gd name="connsiteY8" fmla="*/ 457200 h 475130"/>
              <a:gd name="connsiteX9" fmla="*/ 268942 w 268942"/>
              <a:gd name="connsiteY9" fmla="*/ 475130 h 47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942" h="475130">
                <a:moveTo>
                  <a:pt x="0" y="0"/>
                </a:moveTo>
                <a:cubicBezTo>
                  <a:pt x="2988" y="71718"/>
                  <a:pt x="3662" y="143569"/>
                  <a:pt x="8965" y="215153"/>
                </a:cubicBezTo>
                <a:cubicBezTo>
                  <a:pt x="9663" y="224577"/>
                  <a:pt x="13341" y="233787"/>
                  <a:pt x="17930" y="242048"/>
                </a:cubicBezTo>
                <a:cubicBezTo>
                  <a:pt x="28395" y="260885"/>
                  <a:pt x="53789" y="295836"/>
                  <a:pt x="53789" y="295836"/>
                </a:cubicBezTo>
                <a:cubicBezTo>
                  <a:pt x="56777" y="304801"/>
                  <a:pt x="56850" y="315351"/>
                  <a:pt x="62753" y="322730"/>
                </a:cubicBezTo>
                <a:cubicBezTo>
                  <a:pt x="75391" y="338528"/>
                  <a:pt x="98826" y="343719"/>
                  <a:pt x="116542" y="349624"/>
                </a:cubicBezTo>
                <a:cubicBezTo>
                  <a:pt x="122875" y="359124"/>
                  <a:pt x="139627" y="388062"/>
                  <a:pt x="152400" y="394448"/>
                </a:cubicBezTo>
                <a:cubicBezTo>
                  <a:pt x="169304" y="402900"/>
                  <a:pt x="206189" y="412377"/>
                  <a:pt x="206189" y="412377"/>
                </a:cubicBezTo>
                <a:cubicBezTo>
                  <a:pt x="236925" y="458481"/>
                  <a:pt x="208323" y="423049"/>
                  <a:pt x="251012" y="457200"/>
                </a:cubicBezTo>
                <a:cubicBezTo>
                  <a:pt x="257612" y="462480"/>
                  <a:pt x="268942" y="475130"/>
                  <a:pt x="268942" y="4751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79356" y="407707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C00000"/>
                </a:solidFill>
              </a:rPr>
              <a:t>radioactive</a:t>
            </a:r>
          </a:p>
          <a:p>
            <a:pPr algn="ctr"/>
            <a:r>
              <a:rPr lang="en-US" altLang="ja-JP" dirty="0" smtClean="0">
                <a:solidFill>
                  <a:srgbClr val="C00000"/>
                </a:solidFill>
              </a:rPr>
              <a:t>water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314035" y="4077072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non-radioactive</a:t>
            </a:r>
          </a:p>
          <a:p>
            <a:pPr algn="ctr"/>
            <a:r>
              <a:rPr kumimoji="1"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water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017665" y="31833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  <a:latin typeface="Eras Bold ITC" pitchFamily="34" charset="0"/>
              </a:rPr>
              <a:t>IN</a:t>
            </a:r>
            <a:endParaRPr kumimoji="1" lang="ja-JP" altLang="en-US" sz="24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707904" y="318335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  <a:latin typeface="Eras Bold ITC" pitchFamily="34" charset="0"/>
              </a:rPr>
              <a:t>OUT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  <a:latin typeface="Eras Bold ITC" pitchFamily="34" charset="0"/>
            </a:endParaRPr>
          </a:p>
        </p:txBody>
      </p:sp>
      <p:sp>
        <p:nvSpPr>
          <p:cNvPr id="62" name="右矢印 61"/>
          <p:cNvSpPr/>
          <p:nvPr/>
        </p:nvSpPr>
        <p:spPr>
          <a:xfrm>
            <a:off x="1099453" y="2616619"/>
            <a:ext cx="439712" cy="456430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右矢印 62"/>
          <p:cNvSpPr/>
          <p:nvPr/>
        </p:nvSpPr>
        <p:spPr>
          <a:xfrm>
            <a:off x="3979358" y="2616619"/>
            <a:ext cx="439712" cy="45643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563888" y="364502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pure water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65005" y="364502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dirty water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30449" y="1196752"/>
            <a:ext cx="797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(1) in order to </a:t>
            </a:r>
            <a:r>
              <a:rPr kumimoji="1" lang="en-US" altLang="ja-JP" sz="2200" u="sng" dirty="0" smtClean="0">
                <a:latin typeface="Eras Bold ITC" pitchFamily="34" charset="0"/>
              </a:rPr>
              <a:t>keep </a:t>
            </a:r>
            <a:r>
              <a:rPr lang="en-US" altLang="ja-JP" sz="2200" u="sng" dirty="0" smtClean="0">
                <a:latin typeface="Eras Bold ITC" pitchFamily="34" charset="0"/>
              </a:rPr>
              <a:t>water </a:t>
            </a:r>
            <a:r>
              <a:rPr kumimoji="1" lang="en-US" altLang="ja-JP" sz="2200" u="sng" dirty="0" smtClean="0">
                <a:latin typeface="Eras Bold ITC" pitchFamily="34" charset="0"/>
              </a:rPr>
              <a:t>pure</a:t>
            </a:r>
            <a:r>
              <a:rPr kumimoji="1" lang="en-US" altLang="ja-JP" sz="2200" dirty="0" smtClean="0"/>
              <a:t> for accelerator materials</a:t>
            </a:r>
          </a:p>
          <a:p>
            <a:r>
              <a:rPr lang="en-US" altLang="ja-JP" sz="2200" dirty="0" smtClean="0"/>
              <a:t>(</a:t>
            </a:r>
            <a:r>
              <a:rPr lang="en-US" altLang="ja-JP" sz="2200" dirty="0"/>
              <a:t>2) in order to </a:t>
            </a:r>
            <a:r>
              <a:rPr lang="en-US" altLang="ja-JP" sz="2200" u="sng" dirty="0">
                <a:latin typeface="Eras Bold ITC" pitchFamily="34" charset="0"/>
              </a:rPr>
              <a:t>remove </a:t>
            </a:r>
            <a:r>
              <a:rPr lang="en-US" altLang="ja-JP" sz="2200" u="sng" dirty="0" smtClean="0">
                <a:latin typeface="Eras Bold ITC" pitchFamily="34" charset="0"/>
              </a:rPr>
              <a:t>radionuclides</a:t>
            </a:r>
            <a:r>
              <a:rPr lang="en-US" altLang="ja-JP" sz="2200" dirty="0" smtClean="0"/>
              <a:t> for radioactivity control</a:t>
            </a:r>
            <a:endParaRPr lang="ja-JP" altLang="en-US" sz="22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07504" y="836712"/>
            <a:ext cx="6657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Cooling-water system </a:t>
            </a:r>
            <a:r>
              <a:rPr kumimoji="1" lang="en-US" altLang="ja-JP" sz="2200" dirty="0" smtClean="0"/>
              <a:t>is equipped </a:t>
            </a:r>
            <a:r>
              <a:rPr lang="en-US" altLang="ja-JP" sz="2200" dirty="0" smtClean="0"/>
              <a:t>with a </a:t>
            </a:r>
            <a:r>
              <a:rPr lang="en-US" altLang="ja-JP" sz="2200" u="sng" dirty="0" smtClean="0">
                <a:latin typeface="Eras Bold ITC" pitchFamily="34" charset="0"/>
              </a:rPr>
              <a:t>deionizer</a:t>
            </a:r>
            <a:endParaRPr kumimoji="1" lang="ja-JP" altLang="en-US" sz="2200" u="sng" dirty="0">
              <a:latin typeface="Eras Bold ITC" pitchFamily="34" charset="0"/>
            </a:endParaRPr>
          </a:p>
        </p:txBody>
      </p:sp>
      <p:sp>
        <p:nvSpPr>
          <p:cNvPr id="70" name="二等辺三角形 69"/>
          <p:cNvSpPr/>
          <p:nvPr/>
        </p:nvSpPr>
        <p:spPr>
          <a:xfrm rot="16200000">
            <a:off x="1947228" y="3275056"/>
            <a:ext cx="3913684" cy="2968013"/>
          </a:xfrm>
          <a:prstGeom prst="triangle">
            <a:avLst>
              <a:gd name="adj" fmla="val 798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449"/>
          <p:cNvSpPr txBox="1">
            <a:spLocks noChangeArrowheads="1"/>
          </p:cNvSpPr>
          <p:nvPr/>
        </p:nvSpPr>
        <p:spPr bwMode="auto">
          <a:xfrm>
            <a:off x="141714" y="5950841"/>
            <a:ext cx="2198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cs typeface="Arial" charset="0"/>
              </a:rPr>
              <a:t>ion-exchange resin 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460179" y="5229200"/>
            <a:ext cx="959882" cy="7216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94191" y="2087270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/>
                </a:solidFill>
                <a:latin typeface="Eras Bold ITC" pitchFamily="34" charset="0"/>
              </a:rPr>
              <a:t>Deionizer</a:t>
            </a:r>
            <a:endParaRPr kumimoji="1" lang="ja-JP" altLang="en-US" sz="2800" dirty="0">
              <a:solidFill>
                <a:schemeClr val="accent1"/>
              </a:solidFill>
              <a:latin typeface="Eras Bold ITC" pitchFamily="34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292250" y="3352338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ion</a:t>
            </a:r>
            <a:endParaRPr kumimoji="1" lang="ja-JP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588224" y="6210091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w</a:t>
            </a:r>
            <a:r>
              <a:rPr kumimoji="1"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ater</a:t>
            </a:r>
            <a:endParaRPr kumimoji="1" lang="ja-JP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451695" y="4725144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resin</a:t>
            </a:r>
            <a:endParaRPr kumimoji="1" lang="ja-JP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290119" y="1887215"/>
            <a:ext cx="6845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Eras Bold ITC" pitchFamily="34" charset="0"/>
              </a:rPr>
              <a:t>If deionizer can collect radionuclides completely</a:t>
            </a:r>
            <a:r>
              <a:rPr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, ... 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076262" y="3212976"/>
            <a:ext cx="1555438" cy="2880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Colloid formation of radionuclides?!</a:t>
            </a:r>
            <a:endParaRPr kumimoji="1" lang="ja-JP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03" b="-8581"/>
          <a:stretch/>
        </p:blipFill>
        <p:spPr bwMode="auto">
          <a:xfrm>
            <a:off x="1358423" y="2767011"/>
            <a:ext cx="6457378" cy="41183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1299967" y="6309320"/>
            <a:ext cx="65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FIG.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Distribution of radionuclides in the demineralizer of K2K at KEK in Japan. </a:t>
            </a:r>
          </a:p>
          <a:p>
            <a:pPr algn="ctr"/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(H. </a:t>
            </a: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Matsumura </a:t>
            </a:r>
            <a:r>
              <a:rPr lang="en-US" altLang="ja-JP" sz="1400" i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et al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., </a:t>
            </a: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Nuclear Technology, 168, 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979 </a:t>
            </a: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(2009).)</a:t>
            </a:r>
            <a:endParaRPr lang="ja-JP" alt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1484784"/>
            <a:ext cx="515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Y-88, Rh-101g, Rh-102m, and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e-7 showed </a:t>
            </a:r>
            <a:r>
              <a:rPr lang="en-US" altLang="ja-JP" sz="2000" u="sng" dirty="0" smtClean="0">
                <a:latin typeface="Eras Bold ITC" pitchFamily="34" charset="0"/>
                <a:ea typeface="Arial Unicode MS" pitchFamily="50" charset="-128"/>
                <a:cs typeface="Arial Unicode MS" pitchFamily="50" charset="-128"/>
              </a:rPr>
              <a:t>w</a:t>
            </a:r>
            <a:r>
              <a:rPr kumimoji="1" lang="en-US" altLang="ja-JP" sz="2000" u="sng" dirty="0" smtClean="0">
                <a:latin typeface="Eras Bold ITC" pitchFamily="34" charset="0"/>
                <a:ea typeface="Arial Unicode MS" pitchFamily="50" charset="-128"/>
                <a:cs typeface="Arial Unicode MS" pitchFamily="50" charset="-128"/>
              </a:rPr>
              <a:t>eak retention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to ion-exchange resin.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230" name="グループ化 229"/>
          <p:cNvGrpSpPr/>
          <p:nvPr/>
        </p:nvGrpSpPr>
        <p:grpSpPr>
          <a:xfrm>
            <a:off x="5155206" y="908720"/>
            <a:ext cx="3809282" cy="1769848"/>
            <a:chOff x="230104" y="1037384"/>
            <a:chExt cx="3437851" cy="1597276"/>
          </a:xfrm>
        </p:grpSpPr>
        <p:sp>
          <p:nvSpPr>
            <p:cNvPr id="13" name="フリーフォーム 12"/>
            <p:cNvSpPr/>
            <p:nvPr/>
          </p:nvSpPr>
          <p:spPr>
            <a:xfrm>
              <a:off x="2280993" y="1548731"/>
              <a:ext cx="1377340" cy="364267"/>
            </a:xfrm>
            <a:custGeom>
              <a:avLst/>
              <a:gdLst>
                <a:gd name="connsiteX0" fmla="*/ 0 w 1573967"/>
                <a:gd name="connsiteY0" fmla="*/ 0 h 434714"/>
                <a:gd name="connsiteX1" fmla="*/ 539646 w 1573967"/>
                <a:gd name="connsiteY1" fmla="*/ 22485 h 434714"/>
                <a:gd name="connsiteX2" fmla="*/ 1146747 w 1573967"/>
                <a:gd name="connsiteY2" fmla="*/ 89941 h 434714"/>
                <a:gd name="connsiteX3" fmla="*/ 1424065 w 1573967"/>
                <a:gd name="connsiteY3" fmla="*/ 157396 h 434714"/>
                <a:gd name="connsiteX4" fmla="*/ 1461541 w 1573967"/>
                <a:gd name="connsiteY4" fmla="*/ 187377 h 434714"/>
                <a:gd name="connsiteX5" fmla="*/ 1566472 w 1573967"/>
                <a:gd name="connsiteY5" fmla="*/ 209862 h 434714"/>
                <a:gd name="connsiteX6" fmla="*/ 1573967 w 1573967"/>
                <a:gd name="connsiteY6" fmla="*/ 284813 h 434714"/>
                <a:gd name="connsiteX7" fmla="*/ 1461541 w 1573967"/>
                <a:gd name="connsiteY7" fmla="*/ 322288 h 434714"/>
                <a:gd name="connsiteX8" fmla="*/ 1409075 w 1573967"/>
                <a:gd name="connsiteY8" fmla="*/ 337278 h 434714"/>
                <a:gd name="connsiteX9" fmla="*/ 1139252 w 1573967"/>
                <a:gd name="connsiteY9" fmla="*/ 389744 h 434714"/>
                <a:gd name="connsiteX10" fmla="*/ 547141 w 1573967"/>
                <a:gd name="connsiteY10" fmla="*/ 434714 h 434714"/>
                <a:gd name="connsiteX11" fmla="*/ 0 w 1573967"/>
                <a:gd name="connsiteY11" fmla="*/ 419724 h 434714"/>
                <a:gd name="connsiteX12" fmla="*/ 0 w 1573967"/>
                <a:gd name="connsiteY12" fmla="*/ 0 h 434714"/>
                <a:gd name="connsiteX0" fmla="*/ 0 w 1573967"/>
                <a:gd name="connsiteY0" fmla="*/ 0 h 434714"/>
                <a:gd name="connsiteX1" fmla="*/ 539646 w 1573967"/>
                <a:gd name="connsiteY1" fmla="*/ 22485 h 434714"/>
                <a:gd name="connsiteX2" fmla="*/ 1146747 w 1573967"/>
                <a:gd name="connsiteY2" fmla="*/ 89941 h 434714"/>
                <a:gd name="connsiteX3" fmla="*/ 1424065 w 1573967"/>
                <a:gd name="connsiteY3" fmla="*/ 157396 h 434714"/>
                <a:gd name="connsiteX4" fmla="*/ 1461541 w 1573967"/>
                <a:gd name="connsiteY4" fmla="*/ 187377 h 434714"/>
                <a:gd name="connsiteX5" fmla="*/ 1566472 w 1573967"/>
                <a:gd name="connsiteY5" fmla="*/ 209862 h 434714"/>
                <a:gd name="connsiteX6" fmla="*/ 1573967 w 1573967"/>
                <a:gd name="connsiteY6" fmla="*/ 284813 h 434714"/>
                <a:gd name="connsiteX7" fmla="*/ 1459146 w 1573967"/>
                <a:gd name="connsiteY7" fmla="*/ 305630 h 434714"/>
                <a:gd name="connsiteX8" fmla="*/ 1409075 w 1573967"/>
                <a:gd name="connsiteY8" fmla="*/ 337278 h 434714"/>
                <a:gd name="connsiteX9" fmla="*/ 1139252 w 1573967"/>
                <a:gd name="connsiteY9" fmla="*/ 389744 h 434714"/>
                <a:gd name="connsiteX10" fmla="*/ 547141 w 1573967"/>
                <a:gd name="connsiteY10" fmla="*/ 434714 h 434714"/>
                <a:gd name="connsiteX11" fmla="*/ 0 w 1573967"/>
                <a:gd name="connsiteY11" fmla="*/ 419724 h 434714"/>
                <a:gd name="connsiteX12" fmla="*/ 0 w 1573967"/>
                <a:gd name="connsiteY12" fmla="*/ 0 h 434714"/>
                <a:gd name="connsiteX0" fmla="*/ 0 w 1573967"/>
                <a:gd name="connsiteY0" fmla="*/ 0 h 434714"/>
                <a:gd name="connsiteX1" fmla="*/ 539646 w 1573967"/>
                <a:gd name="connsiteY1" fmla="*/ 22485 h 434714"/>
                <a:gd name="connsiteX2" fmla="*/ 1146747 w 1573967"/>
                <a:gd name="connsiteY2" fmla="*/ 89941 h 434714"/>
                <a:gd name="connsiteX3" fmla="*/ 1424065 w 1573967"/>
                <a:gd name="connsiteY3" fmla="*/ 157396 h 434714"/>
                <a:gd name="connsiteX4" fmla="*/ 1482959 w 1573967"/>
                <a:gd name="connsiteY4" fmla="*/ 192151 h 434714"/>
                <a:gd name="connsiteX5" fmla="*/ 1566472 w 1573967"/>
                <a:gd name="connsiteY5" fmla="*/ 209862 h 434714"/>
                <a:gd name="connsiteX6" fmla="*/ 1573967 w 1573967"/>
                <a:gd name="connsiteY6" fmla="*/ 284813 h 434714"/>
                <a:gd name="connsiteX7" fmla="*/ 1459146 w 1573967"/>
                <a:gd name="connsiteY7" fmla="*/ 305630 h 434714"/>
                <a:gd name="connsiteX8" fmla="*/ 1409075 w 1573967"/>
                <a:gd name="connsiteY8" fmla="*/ 337278 h 434714"/>
                <a:gd name="connsiteX9" fmla="*/ 1139252 w 1573967"/>
                <a:gd name="connsiteY9" fmla="*/ 389744 h 434714"/>
                <a:gd name="connsiteX10" fmla="*/ 547141 w 1573967"/>
                <a:gd name="connsiteY10" fmla="*/ 434714 h 434714"/>
                <a:gd name="connsiteX11" fmla="*/ 0 w 1573967"/>
                <a:gd name="connsiteY11" fmla="*/ 419724 h 434714"/>
                <a:gd name="connsiteX12" fmla="*/ 0 w 1573967"/>
                <a:gd name="connsiteY12" fmla="*/ 0 h 434714"/>
                <a:gd name="connsiteX0" fmla="*/ 0 w 1573967"/>
                <a:gd name="connsiteY0" fmla="*/ 3696 h 438410"/>
                <a:gd name="connsiteX1" fmla="*/ 525352 w 1573967"/>
                <a:gd name="connsiteY1" fmla="*/ 0 h 438410"/>
                <a:gd name="connsiteX2" fmla="*/ 1146747 w 1573967"/>
                <a:gd name="connsiteY2" fmla="*/ 93637 h 438410"/>
                <a:gd name="connsiteX3" fmla="*/ 1424065 w 1573967"/>
                <a:gd name="connsiteY3" fmla="*/ 161092 h 438410"/>
                <a:gd name="connsiteX4" fmla="*/ 1482959 w 1573967"/>
                <a:gd name="connsiteY4" fmla="*/ 195847 h 438410"/>
                <a:gd name="connsiteX5" fmla="*/ 1566472 w 1573967"/>
                <a:gd name="connsiteY5" fmla="*/ 213558 h 438410"/>
                <a:gd name="connsiteX6" fmla="*/ 1573967 w 1573967"/>
                <a:gd name="connsiteY6" fmla="*/ 288509 h 438410"/>
                <a:gd name="connsiteX7" fmla="*/ 1459146 w 1573967"/>
                <a:gd name="connsiteY7" fmla="*/ 309326 h 438410"/>
                <a:gd name="connsiteX8" fmla="*/ 1409075 w 1573967"/>
                <a:gd name="connsiteY8" fmla="*/ 340974 h 438410"/>
                <a:gd name="connsiteX9" fmla="*/ 1139252 w 1573967"/>
                <a:gd name="connsiteY9" fmla="*/ 393440 h 438410"/>
                <a:gd name="connsiteX10" fmla="*/ 547141 w 1573967"/>
                <a:gd name="connsiteY10" fmla="*/ 438410 h 438410"/>
                <a:gd name="connsiteX11" fmla="*/ 0 w 1573967"/>
                <a:gd name="connsiteY11" fmla="*/ 423420 h 438410"/>
                <a:gd name="connsiteX12" fmla="*/ 0 w 1573967"/>
                <a:gd name="connsiteY12" fmla="*/ 3696 h 438410"/>
                <a:gd name="connsiteX0" fmla="*/ 0 w 1573967"/>
                <a:gd name="connsiteY0" fmla="*/ 0 h 434714"/>
                <a:gd name="connsiteX1" fmla="*/ 553921 w 1573967"/>
                <a:gd name="connsiteY1" fmla="*/ 1079 h 434714"/>
                <a:gd name="connsiteX2" fmla="*/ 1146747 w 1573967"/>
                <a:gd name="connsiteY2" fmla="*/ 89941 h 434714"/>
                <a:gd name="connsiteX3" fmla="*/ 1424065 w 1573967"/>
                <a:gd name="connsiteY3" fmla="*/ 157396 h 434714"/>
                <a:gd name="connsiteX4" fmla="*/ 1482959 w 1573967"/>
                <a:gd name="connsiteY4" fmla="*/ 192151 h 434714"/>
                <a:gd name="connsiteX5" fmla="*/ 1566472 w 1573967"/>
                <a:gd name="connsiteY5" fmla="*/ 209862 h 434714"/>
                <a:gd name="connsiteX6" fmla="*/ 1573967 w 1573967"/>
                <a:gd name="connsiteY6" fmla="*/ 284813 h 434714"/>
                <a:gd name="connsiteX7" fmla="*/ 1459146 w 1573967"/>
                <a:gd name="connsiteY7" fmla="*/ 305630 h 434714"/>
                <a:gd name="connsiteX8" fmla="*/ 1409075 w 1573967"/>
                <a:gd name="connsiteY8" fmla="*/ 337278 h 434714"/>
                <a:gd name="connsiteX9" fmla="*/ 1139252 w 1573967"/>
                <a:gd name="connsiteY9" fmla="*/ 389744 h 434714"/>
                <a:gd name="connsiteX10" fmla="*/ 547141 w 1573967"/>
                <a:gd name="connsiteY10" fmla="*/ 434714 h 434714"/>
                <a:gd name="connsiteX11" fmla="*/ 0 w 1573967"/>
                <a:gd name="connsiteY11" fmla="*/ 419724 h 434714"/>
                <a:gd name="connsiteX12" fmla="*/ 0 w 1573967"/>
                <a:gd name="connsiteY12" fmla="*/ 0 h 434714"/>
                <a:gd name="connsiteX0" fmla="*/ 0 w 1573967"/>
                <a:gd name="connsiteY0" fmla="*/ 0 h 420436"/>
                <a:gd name="connsiteX1" fmla="*/ 553921 w 1573967"/>
                <a:gd name="connsiteY1" fmla="*/ 1079 h 420436"/>
                <a:gd name="connsiteX2" fmla="*/ 1146747 w 1573967"/>
                <a:gd name="connsiteY2" fmla="*/ 89941 h 420436"/>
                <a:gd name="connsiteX3" fmla="*/ 1424065 w 1573967"/>
                <a:gd name="connsiteY3" fmla="*/ 157396 h 420436"/>
                <a:gd name="connsiteX4" fmla="*/ 1482959 w 1573967"/>
                <a:gd name="connsiteY4" fmla="*/ 192151 h 420436"/>
                <a:gd name="connsiteX5" fmla="*/ 1566472 w 1573967"/>
                <a:gd name="connsiteY5" fmla="*/ 209862 h 420436"/>
                <a:gd name="connsiteX6" fmla="*/ 1573967 w 1573967"/>
                <a:gd name="connsiteY6" fmla="*/ 284813 h 420436"/>
                <a:gd name="connsiteX7" fmla="*/ 1459146 w 1573967"/>
                <a:gd name="connsiteY7" fmla="*/ 305630 h 420436"/>
                <a:gd name="connsiteX8" fmla="*/ 1409075 w 1573967"/>
                <a:gd name="connsiteY8" fmla="*/ 337278 h 420436"/>
                <a:gd name="connsiteX9" fmla="*/ 1139252 w 1573967"/>
                <a:gd name="connsiteY9" fmla="*/ 389744 h 420436"/>
                <a:gd name="connsiteX10" fmla="*/ 532847 w 1573967"/>
                <a:gd name="connsiteY10" fmla="*/ 420436 h 420436"/>
                <a:gd name="connsiteX11" fmla="*/ 0 w 1573967"/>
                <a:gd name="connsiteY11" fmla="*/ 419724 h 420436"/>
                <a:gd name="connsiteX12" fmla="*/ 0 w 1573967"/>
                <a:gd name="connsiteY12" fmla="*/ 0 h 420436"/>
                <a:gd name="connsiteX0" fmla="*/ 0 w 1573967"/>
                <a:gd name="connsiteY0" fmla="*/ 0 h 420436"/>
                <a:gd name="connsiteX1" fmla="*/ 553921 w 1573967"/>
                <a:gd name="connsiteY1" fmla="*/ 1079 h 420436"/>
                <a:gd name="connsiteX2" fmla="*/ 1146747 w 1573967"/>
                <a:gd name="connsiteY2" fmla="*/ 89941 h 420436"/>
                <a:gd name="connsiteX3" fmla="*/ 1424065 w 1573967"/>
                <a:gd name="connsiteY3" fmla="*/ 157396 h 420436"/>
                <a:gd name="connsiteX4" fmla="*/ 1482959 w 1573967"/>
                <a:gd name="connsiteY4" fmla="*/ 192151 h 420436"/>
                <a:gd name="connsiteX5" fmla="*/ 1566472 w 1573967"/>
                <a:gd name="connsiteY5" fmla="*/ 209862 h 420436"/>
                <a:gd name="connsiteX6" fmla="*/ 1573967 w 1573967"/>
                <a:gd name="connsiteY6" fmla="*/ 284813 h 420436"/>
                <a:gd name="connsiteX7" fmla="*/ 1459146 w 1573967"/>
                <a:gd name="connsiteY7" fmla="*/ 305630 h 420436"/>
                <a:gd name="connsiteX8" fmla="*/ 1409075 w 1573967"/>
                <a:gd name="connsiteY8" fmla="*/ 337278 h 420436"/>
                <a:gd name="connsiteX9" fmla="*/ 1139252 w 1573967"/>
                <a:gd name="connsiteY9" fmla="*/ 389744 h 420436"/>
                <a:gd name="connsiteX10" fmla="*/ 556660 w 1573967"/>
                <a:gd name="connsiteY10" fmla="*/ 420436 h 420436"/>
                <a:gd name="connsiteX11" fmla="*/ 0 w 1573967"/>
                <a:gd name="connsiteY11" fmla="*/ 419724 h 420436"/>
                <a:gd name="connsiteX12" fmla="*/ 0 w 1573967"/>
                <a:gd name="connsiteY12" fmla="*/ 0 h 420436"/>
                <a:gd name="connsiteX0" fmla="*/ 0 w 1573967"/>
                <a:gd name="connsiteY0" fmla="*/ 0 h 420436"/>
                <a:gd name="connsiteX1" fmla="*/ 553921 w 1573967"/>
                <a:gd name="connsiteY1" fmla="*/ 1079 h 420436"/>
                <a:gd name="connsiteX2" fmla="*/ 1146747 w 1573967"/>
                <a:gd name="connsiteY2" fmla="*/ 89941 h 420436"/>
                <a:gd name="connsiteX3" fmla="*/ 1424065 w 1573967"/>
                <a:gd name="connsiteY3" fmla="*/ 157396 h 420436"/>
                <a:gd name="connsiteX4" fmla="*/ 1482959 w 1573967"/>
                <a:gd name="connsiteY4" fmla="*/ 192151 h 420436"/>
                <a:gd name="connsiteX5" fmla="*/ 1566472 w 1573967"/>
                <a:gd name="connsiteY5" fmla="*/ 209862 h 420436"/>
                <a:gd name="connsiteX6" fmla="*/ 1573967 w 1573967"/>
                <a:gd name="connsiteY6" fmla="*/ 284813 h 420436"/>
                <a:gd name="connsiteX7" fmla="*/ 1459146 w 1573967"/>
                <a:gd name="connsiteY7" fmla="*/ 305630 h 420436"/>
                <a:gd name="connsiteX8" fmla="*/ 1409075 w 1573967"/>
                <a:gd name="connsiteY8" fmla="*/ 337278 h 420436"/>
                <a:gd name="connsiteX9" fmla="*/ 1155910 w 1573967"/>
                <a:gd name="connsiteY9" fmla="*/ 361179 h 420436"/>
                <a:gd name="connsiteX10" fmla="*/ 556660 w 1573967"/>
                <a:gd name="connsiteY10" fmla="*/ 420436 h 420436"/>
                <a:gd name="connsiteX11" fmla="*/ 0 w 1573967"/>
                <a:gd name="connsiteY11" fmla="*/ 419724 h 420436"/>
                <a:gd name="connsiteX12" fmla="*/ 0 w 1573967"/>
                <a:gd name="connsiteY12" fmla="*/ 0 h 420436"/>
                <a:gd name="connsiteX0" fmla="*/ 0 w 1573967"/>
                <a:gd name="connsiteY0" fmla="*/ 0 h 420436"/>
                <a:gd name="connsiteX1" fmla="*/ 553921 w 1573967"/>
                <a:gd name="connsiteY1" fmla="*/ 1079 h 420436"/>
                <a:gd name="connsiteX2" fmla="*/ 1156261 w 1573967"/>
                <a:gd name="connsiteY2" fmla="*/ 70903 h 420436"/>
                <a:gd name="connsiteX3" fmla="*/ 1424065 w 1573967"/>
                <a:gd name="connsiteY3" fmla="*/ 157396 h 420436"/>
                <a:gd name="connsiteX4" fmla="*/ 1482959 w 1573967"/>
                <a:gd name="connsiteY4" fmla="*/ 192151 h 420436"/>
                <a:gd name="connsiteX5" fmla="*/ 1566472 w 1573967"/>
                <a:gd name="connsiteY5" fmla="*/ 209862 h 420436"/>
                <a:gd name="connsiteX6" fmla="*/ 1573967 w 1573967"/>
                <a:gd name="connsiteY6" fmla="*/ 284813 h 420436"/>
                <a:gd name="connsiteX7" fmla="*/ 1459146 w 1573967"/>
                <a:gd name="connsiteY7" fmla="*/ 305630 h 420436"/>
                <a:gd name="connsiteX8" fmla="*/ 1409075 w 1573967"/>
                <a:gd name="connsiteY8" fmla="*/ 337278 h 420436"/>
                <a:gd name="connsiteX9" fmla="*/ 1155910 w 1573967"/>
                <a:gd name="connsiteY9" fmla="*/ 361179 h 420436"/>
                <a:gd name="connsiteX10" fmla="*/ 556660 w 1573967"/>
                <a:gd name="connsiteY10" fmla="*/ 420436 h 420436"/>
                <a:gd name="connsiteX11" fmla="*/ 0 w 1573967"/>
                <a:gd name="connsiteY11" fmla="*/ 419724 h 420436"/>
                <a:gd name="connsiteX12" fmla="*/ 0 w 1573967"/>
                <a:gd name="connsiteY12" fmla="*/ 0 h 420436"/>
                <a:gd name="connsiteX0" fmla="*/ 0 w 1573967"/>
                <a:gd name="connsiteY0" fmla="*/ 0 h 420436"/>
                <a:gd name="connsiteX1" fmla="*/ 553921 w 1573967"/>
                <a:gd name="connsiteY1" fmla="*/ 1079 h 420436"/>
                <a:gd name="connsiteX2" fmla="*/ 1156261 w 1573967"/>
                <a:gd name="connsiteY2" fmla="*/ 70903 h 420436"/>
                <a:gd name="connsiteX3" fmla="*/ 1416908 w 1573967"/>
                <a:gd name="connsiteY3" fmla="*/ 126451 h 420436"/>
                <a:gd name="connsiteX4" fmla="*/ 1482959 w 1573967"/>
                <a:gd name="connsiteY4" fmla="*/ 192151 h 420436"/>
                <a:gd name="connsiteX5" fmla="*/ 1566472 w 1573967"/>
                <a:gd name="connsiteY5" fmla="*/ 209862 h 420436"/>
                <a:gd name="connsiteX6" fmla="*/ 1573967 w 1573967"/>
                <a:gd name="connsiteY6" fmla="*/ 284813 h 420436"/>
                <a:gd name="connsiteX7" fmla="*/ 1459146 w 1573967"/>
                <a:gd name="connsiteY7" fmla="*/ 305630 h 420436"/>
                <a:gd name="connsiteX8" fmla="*/ 1409075 w 1573967"/>
                <a:gd name="connsiteY8" fmla="*/ 337278 h 420436"/>
                <a:gd name="connsiteX9" fmla="*/ 1155910 w 1573967"/>
                <a:gd name="connsiteY9" fmla="*/ 361179 h 420436"/>
                <a:gd name="connsiteX10" fmla="*/ 556660 w 1573967"/>
                <a:gd name="connsiteY10" fmla="*/ 420436 h 420436"/>
                <a:gd name="connsiteX11" fmla="*/ 0 w 1573967"/>
                <a:gd name="connsiteY11" fmla="*/ 419724 h 420436"/>
                <a:gd name="connsiteX12" fmla="*/ 0 w 1573967"/>
                <a:gd name="connsiteY12" fmla="*/ 0 h 420436"/>
                <a:gd name="connsiteX0" fmla="*/ 0 w 1573967"/>
                <a:gd name="connsiteY0" fmla="*/ 0 h 420436"/>
                <a:gd name="connsiteX1" fmla="*/ 553921 w 1573967"/>
                <a:gd name="connsiteY1" fmla="*/ 1079 h 420436"/>
                <a:gd name="connsiteX2" fmla="*/ 1156261 w 1573967"/>
                <a:gd name="connsiteY2" fmla="*/ 70903 h 420436"/>
                <a:gd name="connsiteX3" fmla="*/ 1416908 w 1573967"/>
                <a:gd name="connsiteY3" fmla="*/ 126451 h 420436"/>
                <a:gd name="connsiteX4" fmla="*/ 1482959 w 1573967"/>
                <a:gd name="connsiteY4" fmla="*/ 192151 h 420436"/>
                <a:gd name="connsiteX5" fmla="*/ 1566472 w 1573967"/>
                <a:gd name="connsiteY5" fmla="*/ 209862 h 420436"/>
                <a:gd name="connsiteX6" fmla="*/ 1573967 w 1573967"/>
                <a:gd name="connsiteY6" fmla="*/ 284813 h 420436"/>
                <a:gd name="connsiteX7" fmla="*/ 1459146 w 1573967"/>
                <a:gd name="connsiteY7" fmla="*/ 305630 h 420436"/>
                <a:gd name="connsiteX8" fmla="*/ 1409062 w 1573967"/>
                <a:gd name="connsiteY8" fmla="*/ 306332 h 420436"/>
                <a:gd name="connsiteX9" fmla="*/ 1155910 w 1573967"/>
                <a:gd name="connsiteY9" fmla="*/ 361179 h 420436"/>
                <a:gd name="connsiteX10" fmla="*/ 556660 w 1573967"/>
                <a:gd name="connsiteY10" fmla="*/ 420436 h 420436"/>
                <a:gd name="connsiteX11" fmla="*/ 0 w 1573967"/>
                <a:gd name="connsiteY11" fmla="*/ 419724 h 420436"/>
                <a:gd name="connsiteX12" fmla="*/ 0 w 1573967"/>
                <a:gd name="connsiteY12" fmla="*/ 0 h 420436"/>
                <a:gd name="connsiteX0" fmla="*/ 0 w 1573967"/>
                <a:gd name="connsiteY0" fmla="*/ 0 h 420436"/>
                <a:gd name="connsiteX1" fmla="*/ 553921 w 1573967"/>
                <a:gd name="connsiteY1" fmla="*/ 1079 h 420436"/>
                <a:gd name="connsiteX2" fmla="*/ 1156261 w 1573967"/>
                <a:gd name="connsiteY2" fmla="*/ 70903 h 420436"/>
                <a:gd name="connsiteX3" fmla="*/ 1416908 w 1573967"/>
                <a:gd name="connsiteY3" fmla="*/ 126451 h 420436"/>
                <a:gd name="connsiteX4" fmla="*/ 1482959 w 1573967"/>
                <a:gd name="connsiteY4" fmla="*/ 192151 h 420436"/>
                <a:gd name="connsiteX5" fmla="*/ 1566472 w 1573967"/>
                <a:gd name="connsiteY5" fmla="*/ 209862 h 420436"/>
                <a:gd name="connsiteX6" fmla="*/ 1573967 w 1573967"/>
                <a:gd name="connsiteY6" fmla="*/ 284813 h 420436"/>
                <a:gd name="connsiteX7" fmla="*/ 1463895 w 1573967"/>
                <a:gd name="connsiteY7" fmla="*/ 274684 h 420436"/>
                <a:gd name="connsiteX8" fmla="*/ 1409062 w 1573967"/>
                <a:gd name="connsiteY8" fmla="*/ 306332 h 420436"/>
                <a:gd name="connsiteX9" fmla="*/ 1155910 w 1573967"/>
                <a:gd name="connsiteY9" fmla="*/ 361179 h 420436"/>
                <a:gd name="connsiteX10" fmla="*/ 556660 w 1573967"/>
                <a:gd name="connsiteY10" fmla="*/ 420436 h 420436"/>
                <a:gd name="connsiteX11" fmla="*/ 0 w 1573967"/>
                <a:gd name="connsiteY11" fmla="*/ 419724 h 420436"/>
                <a:gd name="connsiteX12" fmla="*/ 0 w 1573967"/>
                <a:gd name="connsiteY12" fmla="*/ 0 h 420436"/>
                <a:gd name="connsiteX0" fmla="*/ 0 w 1585859"/>
                <a:gd name="connsiteY0" fmla="*/ 0 h 420436"/>
                <a:gd name="connsiteX1" fmla="*/ 553921 w 1585859"/>
                <a:gd name="connsiteY1" fmla="*/ 1079 h 420436"/>
                <a:gd name="connsiteX2" fmla="*/ 1156261 w 1585859"/>
                <a:gd name="connsiteY2" fmla="*/ 70903 h 420436"/>
                <a:gd name="connsiteX3" fmla="*/ 1416908 w 1585859"/>
                <a:gd name="connsiteY3" fmla="*/ 126451 h 420436"/>
                <a:gd name="connsiteX4" fmla="*/ 1482959 w 1585859"/>
                <a:gd name="connsiteY4" fmla="*/ 192151 h 420436"/>
                <a:gd name="connsiteX5" fmla="*/ 1566472 w 1585859"/>
                <a:gd name="connsiteY5" fmla="*/ 209862 h 420436"/>
                <a:gd name="connsiteX6" fmla="*/ 1585859 w 1585859"/>
                <a:gd name="connsiteY6" fmla="*/ 249105 h 420436"/>
                <a:gd name="connsiteX7" fmla="*/ 1463895 w 1585859"/>
                <a:gd name="connsiteY7" fmla="*/ 274684 h 420436"/>
                <a:gd name="connsiteX8" fmla="*/ 1409062 w 1585859"/>
                <a:gd name="connsiteY8" fmla="*/ 306332 h 420436"/>
                <a:gd name="connsiteX9" fmla="*/ 1155910 w 1585859"/>
                <a:gd name="connsiteY9" fmla="*/ 361179 h 420436"/>
                <a:gd name="connsiteX10" fmla="*/ 556660 w 1585859"/>
                <a:gd name="connsiteY10" fmla="*/ 420436 h 420436"/>
                <a:gd name="connsiteX11" fmla="*/ 0 w 1585859"/>
                <a:gd name="connsiteY11" fmla="*/ 419724 h 420436"/>
                <a:gd name="connsiteX12" fmla="*/ 0 w 1585859"/>
                <a:gd name="connsiteY12" fmla="*/ 0 h 420436"/>
                <a:gd name="connsiteX0" fmla="*/ 0 w 1585859"/>
                <a:gd name="connsiteY0" fmla="*/ 0 h 420436"/>
                <a:gd name="connsiteX1" fmla="*/ 553921 w 1585859"/>
                <a:gd name="connsiteY1" fmla="*/ 1079 h 420436"/>
                <a:gd name="connsiteX2" fmla="*/ 1156261 w 1585859"/>
                <a:gd name="connsiteY2" fmla="*/ 70903 h 420436"/>
                <a:gd name="connsiteX3" fmla="*/ 1416908 w 1585859"/>
                <a:gd name="connsiteY3" fmla="*/ 126451 h 420436"/>
                <a:gd name="connsiteX4" fmla="*/ 1482959 w 1585859"/>
                <a:gd name="connsiteY4" fmla="*/ 192151 h 420436"/>
                <a:gd name="connsiteX5" fmla="*/ 1585508 w 1585859"/>
                <a:gd name="connsiteY5" fmla="*/ 186061 h 420436"/>
                <a:gd name="connsiteX6" fmla="*/ 1585859 w 1585859"/>
                <a:gd name="connsiteY6" fmla="*/ 249105 h 420436"/>
                <a:gd name="connsiteX7" fmla="*/ 1463895 w 1585859"/>
                <a:gd name="connsiteY7" fmla="*/ 274684 h 420436"/>
                <a:gd name="connsiteX8" fmla="*/ 1409062 w 1585859"/>
                <a:gd name="connsiteY8" fmla="*/ 306332 h 420436"/>
                <a:gd name="connsiteX9" fmla="*/ 1155910 w 1585859"/>
                <a:gd name="connsiteY9" fmla="*/ 361179 h 420436"/>
                <a:gd name="connsiteX10" fmla="*/ 556660 w 1585859"/>
                <a:gd name="connsiteY10" fmla="*/ 420436 h 420436"/>
                <a:gd name="connsiteX11" fmla="*/ 0 w 1585859"/>
                <a:gd name="connsiteY11" fmla="*/ 419724 h 420436"/>
                <a:gd name="connsiteX12" fmla="*/ 0 w 1585859"/>
                <a:gd name="connsiteY12" fmla="*/ 0 h 420436"/>
                <a:gd name="connsiteX0" fmla="*/ 0 w 1585859"/>
                <a:gd name="connsiteY0" fmla="*/ 0 h 420436"/>
                <a:gd name="connsiteX1" fmla="*/ 553921 w 1585859"/>
                <a:gd name="connsiteY1" fmla="*/ 1079 h 420436"/>
                <a:gd name="connsiteX2" fmla="*/ 1156261 w 1585859"/>
                <a:gd name="connsiteY2" fmla="*/ 70903 h 420436"/>
                <a:gd name="connsiteX3" fmla="*/ 1416908 w 1585859"/>
                <a:gd name="connsiteY3" fmla="*/ 126451 h 420436"/>
                <a:gd name="connsiteX4" fmla="*/ 1463896 w 1585859"/>
                <a:gd name="connsiteY4" fmla="*/ 154063 h 420436"/>
                <a:gd name="connsiteX5" fmla="*/ 1585508 w 1585859"/>
                <a:gd name="connsiteY5" fmla="*/ 186061 h 420436"/>
                <a:gd name="connsiteX6" fmla="*/ 1585859 w 1585859"/>
                <a:gd name="connsiteY6" fmla="*/ 249105 h 420436"/>
                <a:gd name="connsiteX7" fmla="*/ 1463895 w 1585859"/>
                <a:gd name="connsiteY7" fmla="*/ 274684 h 420436"/>
                <a:gd name="connsiteX8" fmla="*/ 1409062 w 1585859"/>
                <a:gd name="connsiteY8" fmla="*/ 306332 h 420436"/>
                <a:gd name="connsiteX9" fmla="*/ 1155910 w 1585859"/>
                <a:gd name="connsiteY9" fmla="*/ 361179 h 420436"/>
                <a:gd name="connsiteX10" fmla="*/ 556660 w 1585859"/>
                <a:gd name="connsiteY10" fmla="*/ 420436 h 420436"/>
                <a:gd name="connsiteX11" fmla="*/ 0 w 1585859"/>
                <a:gd name="connsiteY11" fmla="*/ 419724 h 420436"/>
                <a:gd name="connsiteX12" fmla="*/ 0 w 1585859"/>
                <a:gd name="connsiteY12" fmla="*/ 0 h 420436"/>
                <a:gd name="connsiteX0" fmla="*/ 4765 w 1590624"/>
                <a:gd name="connsiteY0" fmla="*/ 0 h 420436"/>
                <a:gd name="connsiteX1" fmla="*/ 558686 w 1590624"/>
                <a:gd name="connsiteY1" fmla="*/ 1079 h 420436"/>
                <a:gd name="connsiteX2" fmla="*/ 1161026 w 1590624"/>
                <a:gd name="connsiteY2" fmla="*/ 70903 h 420436"/>
                <a:gd name="connsiteX3" fmla="*/ 1421673 w 1590624"/>
                <a:gd name="connsiteY3" fmla="*/ 126451 h 420436"/>
                <a:gd name="connsiteX4" fmla="*/ 1468661 w 1590624"/>
                <a:gd name="connsiteY4" fmla="*/ 154063 h 420436"/>
                <a:gd name="connsiteX5" fmla="*/ 1590273 w 1590624"/>
                <a:gd name="connsiteY5" fmla="*/ 186061 h 420436"/>
                <a:gd name="connsiteX6" fmla="*/ 1590624 w 1590624"/>
                <a:gd name="connsiteY6" fmla="*/ 249105 h 420436"/>
                <a:gd name="connsiteX7" fmla="*/ 1468660 w 1590624"/>
                <a:gd name="connsiteY7" fmla="*/ 274684 h 420436"/>
                <a:gd name="connsiteX8" fmla="*/ 1413827 w 1590624"/>
                <a:gd name="connsiteY8" fmla="*/ 306332 h 420436"/>
                <a:gd name="connsiteX9" fmla="*/ 1160675 w 1590624"/>
                <a:gd name="connsiteY9" fmla="*/ 361179 h 420436"/>
                <a:gd name="connsiteX10" fmla="*/ 561425 w 1590624"/>
                <a:gd name="connsiteY10" fmla="*/ 420436 h 420436"/>
                <a:gd name="connsiteX11" fmla="*/ 0 w 1590624"/>
                <a:gd name="connsiteY11" fmla="*/ 417352 h 420436"/>
                <a:gd name="connsiteX12" fmla="*/ 4765 w 1590624"/>
                <a:gd name="connsiteY12" fmla="*/ 0 h 420436"/>
                <a:gd name="connsiteX0" fmla="*/ 1588 w 1594594"/>
                <a:gd name="connsiteY0" fmla="*/ 0 h 420423"/>
                <a:gd name="connsiteX1" fmla="*/ 562656 w 1594594"/>
                <a:gd name="connsiteY1" fmla="*/ 1066 h 420423"/>
                <a:gd name="connsiteX2" fmla="*/ 1164996 w 1594594"/>
                <a:gd name="connsiteY2" fmla="*/ 70890 h 420423"/>
                <a:gd name="connsiteX3" fmla="*/ 1425643 w 1594594"/>
                <a:gd name="connsiteY3" fmla="*/ 126438 h 420423"/>
                <a:gd name="connsiteX4" fmla="*/ 1472631 w 1594594"/>
                <a:gd name="connsiteY4" fmla="*/ 154050 h 420423"/>
                <a:gd name="connsiteX5" fmla="*/ 1594243 w 1594594"/>
                <a:gd name="connsiteY5" fmla="*/ 186048 h 420423"/>
                <a:gd name="connsiteX6" fmla="*/ 1594594 w 1594594"/>
                <a:gd name="connsiteY6" fmla="*/ 249092 h 420423"/>
                <a:gd name="connsiteX7" fmla="*/ 1472630 w 1594594"/>
                <a:gd name="connsiteY7" fmla="*/ 274671 h 420423"/>
                <a:gd name="connsiteX8" fmla="*/ 1417797 w 1594594"/>
                <a:gd name="connsiteY8" fmla="*/ 306319 h 420423"/>
                <a:gd name="connsiteX9" fmla="*/ 1164645 w 1594594"/>
                <a:gd name="connsiteY9" fmla="*/ 361166 h 420423"/>
                <a:gd name="connsiteX10" fmla="*/ 565395 w 1594594"/>
                <a:gd name="connsiteY10" fmla="*/ 420423 h 420423"/>
                <a:gd name="connsiteX11" fmla="*/ 3970 w 1594594"/>
                <a:gd name="connsiteY11" fmla="*/ 417339 h 420423"/>
                <a:gd name="connsiteX12" fmla="*/ 1588 w 1594594"/>
                <a:gd name="connsiteY12" fmla="*/ 0 h 420423"/>
                <a:gd name="connsiteX0" fmla="*/ 1720 w 1590624"/>
                <a:gd name="connsiteY0" fmla="*/ 0 h 420812"/>
                <a:gd name="connsiteX1" fmla="*/ 558686 w 1590624"/>
                <a:gd name="connsiteY1" fmla="*/ 1455 h 420812"/>
                <a:gd name="connsiteX2" fmla="*/ 1161026 w 1590624"/>
                <a:gd name="connsiteY2" fmla="*/ 71279 h 420812"/>
                <a:gd name="connsiteX3" fmla="*/ 1421673 w 1590624"/>
                <a:gd name="connsiteY3" fmla="*/ 126827 h 420812"/>
                <a:gd name="connsiteX4" fmla="*/ 1468661 w 1590624"/>
                <a:gd name="connsiteY4" fmla="*/ 154439 h 420812"/>
                <a:gd name="connsiteX5" fmla="*/ 1590273 w 1590624"/>
                <a:gd name="connsiteY5" fmla="*/ 186437 h 420812"/>
                <a:gd name="connsiteX6" fmla="*/ 1590624 w 1590624"/>
                <a:gd name="connsiteY6" fmla="*/ 249481 h 420812"/>
                <a:gd name="connsiteX7" fmla="*/ 1468660 w 1590624"/>
                <a:gd name="connsiteY7" fmla="*/ 275060 h 420812"/>
                <a:gd name="connsiteX8" fmla="*/ 1413827 w 1590624"/>
                <a:gd name="connsiteY8" fmla="*/ 306708 h 420812"/>
                <a:gd name="connsiteX9" fmla="*/ 1160675 w 1590624"/>
                <a:gd name="connsiteY9" fmla="*/ 361555 h 420812"/>
                <a:gd name="connsiteX10" fmla="*/ 561425 w 1590624"/>
                <a:gd name="connsiteY10" fmla="*/ 420812 h 420812"/>
                <a:gd name="connsiteX11" fmla="*/ 0 w 1590624"/>
                <a:gd name="connsiteY11" fmla="*/ 417728 h 420812"/>
                <a:gd name="connsiteX12" fmla="*/ 1720 w 1590624"/>
                <a:gd name="connsiteY12" fmla="*/ 0 h 42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0624" h="420812">
                  <a:moveTo>
                    <a:pt x="1720" y="0"/>
                  </a:moveTo>
                  <a:lnTo>
                    <a:pt x="558686" y="1455"/>
                  </a:lnTo>
                  <a:lnTo>
                    <a:pt x="1161026" y="71279"/>
                  </a:lnTo>
                  <a:lnTo>
                    <a:pt x="1421673" y="126827"/>
                  </a:lnTo>
                  <a:lnTo>
                    <a:pt x="1468661" y="154439"/>
                  </a:lnTo>
                  <a:lnTo>
                    <a:pt x="1590273" y="186437"/>
                  </a:lnTo>
                  <a:lnTo>
                    <a:pt x="1590624" y="249481"/>
                  </a:lnTo>
                  <a:lnTo>
                    <a:pt x="1468660" y="275060"/>
                  </a:lnTo>
                  <a:lnTo>
                    <a:pt x="1413827" y="306708"/>
                  </a:lnTo>
                  <a:lnTo>
                    <a:pt x="1160675" y="361555"/>
                  </a:lnTo>
                  <a:lnTo>
                    <a:pt x="561425" y="420812"/>
                  </a:lnTo>
                  <a:lnTo>
                    <a:pt x="0" y="417728"/>
                  </a:lnTo>
                  <a:cubicBezTo>
                    <a:pt x="1588" y="278611"/>
                    <a:pt x="132" y="139117"/>
                    <a:pt x="1720" y="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 rot="10800000" flipH="1">
              <a:off x="741452" y="1723304"/>
              <a:ext cx="321654" cy="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フリーフォーム 14"/>
            <p:cNvSpPr/>
            <p:nvPr/>
          </p:nvSpPr>
          <p:spPr>
            <a:xfrm>
              <a:off x="1061731" y="1684816"/>
              <a:ext cx="870116" cy="76977"/>
            </a:xfrm>
            <a:custGeom>
              <a:avLst/>
              <a:gdLst>
                <a:gd name="connsiteX0" fmla="*/ 0 w 1019175"/>
                <a:gd name="connsiteY0" fmla="*/ 26194 h 88107"/>
                <a:gd name="connsiteX1" fmla="*/ 133350 w 1019175"/>
                <a:gd name="connsiteY1" fmla="*/ 2382 h 88107"/>
                <a:gd name="connsiteX2" fmla="*/ 802481 w 1019175"/>
                <a:gd name="connsiteY2" fmla="*/ 0 h 88107"/>
                <a:gd name="connsiteX3" fmla="*/ 1019175 w 1019175"/>
                <a:gd name="connsiteY3" fmla="*/ 42863 h 88107"/>
                <a:gd name="connsiteX4" fmla="*/ 802481 w 1019175"/>
                <a:gd name="connsiteY4" fmla="*/ 88107 h 88107"/>
                <a:gd name="connsiteX5" fmla="*/ 138112 w 1019175"/>
                <a:gd name="connsiteY5" fmla="*/ 88107 h 88107"/>
                <a:gd name="connsiteX6" fmla="*/ 0 w 1019175"/>
                <a:gd name="connsiteY6" fmla="*/ 26194 h 88107"/>
                <a:gd name="connsiteX0" fmla="*/ 2373 w 1021548"/>
                <a:gd name="connsiteY0" fmla="*/ 26194 h 88107"/>
                <a:gd name="connsiteX1" fmla="*/ 135723 w 1021548"/>
                <a:gd name="connsiteY1" fmla="*/ 2382 h 88107"/>
                <a:gd name="connsiteX2" fmla="*/ 804854 w 1021548"/>
                <a:gd name="connsiteY2" fmla="*/ 0 h 88107"/>
                <a:gd name="connsiteX3" fmla="*/ 1021548 w 1021548"/>
                <a:gd name="connsiteY3" fmla="*/ 42863 h 88107"/>
                <a:gd name="connsiteX4" fmla="*/ 804854 w 1021548"/>
                <a:gd name="connsiteY4" fmla="*/ 88107 h 88107"/>
                <a:gd name="connsiteX5" fmla="*/ 140485 w 1021548"/>
                <a:gd name="connsiteY5" fmla="*/ 88107 h 88107"/>
                <a:gd name="connsiteX6" fmla="*/ 0 w 1021548"/>
                <a:gd name="connsiteY6" fmla="*/ 57162 h 88107"/>
                <a:gd name="connsiteX7" fmla="*/ 2373 w 1021548"/>
                <a:gd name="connsiteY7" fmla="*/ 26194 h 88107"/>
                <a:gd name="connsiteX0" fmla="*/ 0 w 1019175"/>
                <a:gd name="connsiteY0" fmla="*/ 26194 h 88107"/>
                <a:gd name="connsiteX1" fmla="*/ 133350 w 1019175"/>
                <a:gd name="connsiteY1" fmla="*/ 2382 h 88107"/>
                <a:gd name="connsiteX2" fmla="*/ 802481 w 1019175"/>
                <a:gd name="connsiteY2" fmla="*/ 0 h 88107"/>
                <a:gd name="connsiteX3" fmla="*/ 1019175 w 1019175"/>
                <a:gd name="connsiteY3" fmla="*/ 42863 h 88107"/>
                <a:gd name="connsiteX4" fmla="*/ 802481 w 1019175"/>
                <a:gd name="connsiteY4" fmla="*/ 88107 h 88107"/>
                <a:gd name="connsiteX5" fmla="*/ 138112 w 1019175"/>
                <a:gd name="connsiteY5" fmla="*/ 88107 h 88107"/>
                <a:gd name="connsiteX6" fmla="*/ 9542 w 1019175"/>
                <a:gd name="connsiteY6" fmla="*/ 64317 h 88107"/>
                <a:gd name="connsiteX7" fmla="*/ 0 w 1019175"/>
                <a:gd name="connsiteY7" fmla="*/ 26194 h 88107"/>
                <a:gd name="connsiteX0" fmla="*/ 4755 w 1009633"/>
                <a:gd name="connsiteY0" fmla="*/ 26206 h 88107"/>
                <a:gd name="connsiteX1" fmla="*/ 123808 w 1009633"/>
                <a:gd name="connsiteY1" fmla="*/ 2382 h 88107"/>
                <a:gd name="connsiteX2" fmla="*/ 792939 w 1009633"/>
                <a:gd name="connsiteY2" fmla="*/ 0 h 88107"/>
                <a:gd name="connsiteX3" fmla="*/ 1009633 w 1009633"/>
                <a:gd name="connsiteY3" fmla="*/ 42863 h 88107"/>
                <a:gd name="connsiteX4" fmla="*/ 792939 w 1009633"/>
                <a:gd name="connsiteY4" fmla="*/ 88107 h 88107"/>
                <a:gd name="connsiteX5" fmla="*/ 128570 w 1009633"/>
                <a:gd name="connsiteY5" fmla="*/ 88107 h 88107"/>
                <a:gd name="connsiteX6" fmla="*/ 0 w 1009633"/>
                <a:gd name="connsiteY6" fmla="*/ 64317 h 88107"/>
                <a:gd name="connsiteX7" fmla="*/ 4755 w 1009633"/>
                <a:gd name="connsiteY7" fmla="*/ 26206 h 88107"/>
                <a:gd name="connsiteX0" fmla="*/ 0 w 1004878"/>
                <a:gd name="connsiteY0" fmla="*/ 26206 h 88107"/>
                <a:gd name="connsiteX1" fmla="*/ 119053 w 1004878"/>
                <a:gd name="connsiteY1" fmla="*/ 2382 h 88107"/>
                <a:gd name="connsiteX2" fmla="*/ 788184 w 1004878"/>
                <a:gd name="connsiteY2" fmla="*/ 0 h 88107"/>
                <a:gd name="connsiteX3" fmla="*/ 1004878 w 1004878"/>
                <a:gd name="connsiteY3" fmla="*/ 42863 h 88107"/>
                <a:gd name="connsiteX4" fmla="*/ 788184 w 1004878"/>
                <a:gd name="connsiteY4" fmla="*/ 88107 h 88107"/>
                <a:gd name="connsiteX5" fmla="*/ 123815 w 1004878"/>
                <a:gd name="connsiteY5" fmla="*/ 88107 h 88107"/>
                <a:gd name="connsiteX6" fmla="*/ 17 w 1004878"/>
                <a:gd name="connsiteY6" fmla="*/ 59566 h 88107"/>
                <a:gd name="connsiteX7" fmla="*/ 0 w 1004878"/>
                <a:gd name="connsiteY7" fmla="*/ 26206 h 8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878" h="88107">
                  <a:moveTo>
                    <a:pt x="0" y="26206"/>
                  </a:moveTo>
                  <a:lnTo>
                    <a:pt x="119053" y="2382"/>
                  </a:lnTo>
                  <a:lnTo>
                    <a:pt x="788184" y="0"/>
                  </a:lnTo>
                  <a:lnTo>
                    <a:pt x="1004878" y="42863"/>
                  </a:lnTo>
                  <a:lnTo>
                    <a:pt x="788184" y="88107"/>
                  </a:lnTo>
                  <a:lnTo>
                    <a:pt x="123815" y="88107"/>
                  </a:lnTo>
                  <a:lnTo>
                    <a:pt x="17" y="59566"/>
                  </a:lnTo>
                  <a:cubicBezTo>
                    <a:pt x="11" y="48446"/>
                    <a:pt x="6" y="37326"/>
                    <a:pt x="0" y="26206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291960" y="1720555"/>
              <a:ext cx="432997" cy="1374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5"/>
            <p:cNvSpPr txBox="1">
              <a:spLocks noChangeArrowheads="1"/>
            </p:cNvSpPr>
            <p:nvPr/>
          </p:nvSpPr>
          <p:spPr bwMode="auto">
            <a:xfrm>
              <a:off x="230104" y="1473129"/>
              <a:ext cx="498976" cy="258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altLang="ja-JP" sz="900">
                  <a:cs typeface="Arial" charset="0"/>
                </a:rPr>
                <a:t>12 GeV</a:t>
              </a:r>
            </a:p>
            <a:p>
              <a:pPr algn="ctr">
                <a:lnSpc>
                  <a:spcPts val="800"/>
                </a:lnSpc>
              </a:pPr>
              <a:r>
                <a:rPr lang="en-US" altLang="ja-JP" sz="900">
                  <a:cs typeface="Arial" charset="0"/>
                </a:rPr>
                <a:t>protons</a:t>
              </a:r>
              <a:endParaRPr lang="ja-JP" altLang="en-US" sz="900">
                <a:cs typeface="Arial" charset="0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rot="5400000">
              <a:off x="838360" y="1576910"/>
              <a:ext cx="43987" cy="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5400000">
              <a:off x="960699" y="1574161"/>
              <a:ext cx="42613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5400000">
              <a:off x="1083725" y="1576223"/>
              <a:ext cx="43987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1208125" y="1574161"/>
              <a:ext cx="42613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5400000">
              <a:off x="2382713" y="1342542"/>
              <a:ext cx="43987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5400000">
              <a:off x="2531169" y="1349415"/>
              <a:ext cx="43987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>
              <a:off x="2691996" y="1342542"/>
              <a:ext cx="43987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>
              <a:off x="2842514" y="1347353"/>
              <a:ext cx="43987" cy="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グループ化 48"/>
            <p:cNvGrpSpPr>
              <a:grpSpLocks/>
            </p:cNvGrpSpPr>
            <p:nvPr/>
          </p:nvGrpSpPr>
          <p:grpSpPr bwMode="auto">
            <a:xfrm>
              <a:off x="797809" y="1596842"/>
              <a:ext cx="123713" cy="61856"/>
              <a:chOff x="4357686" y="2428868"/>
              <a:chExt cx="142876" cy="71438"/>
            </a:xfrm>
          </p:grpSpPr>
          <p:cxnSp>
            <p:nvCxnSpPr>
              <p:cNvPr id="227" name="直線コネクタ 226"/>
              <p:cNvCxnSpPr/>
              <p:nvPr/>
            </p:nvCxnSpPr>
            <p:spPr>
              <a:xfrm rot="5400000">
                <a:off x="4394993" y="2464587"/>
                <a:ext cx="69851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線コネクタ 227"/>
              <p:cNvCxnSpPr/>
              <p:nvPr/>
            </p:nvCxnSpPr>
            <p:spPr>
              <a:xfrm rot="5400000">
                <a:off x="4357686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線コネクタ 228"/>
              <p:cNvCxnSpPr/>
              <p:nvPr/>
            </p:nvCxnSpPr>
            <p:spPr>
              <a:xfrm rot="16200000" flipH="1">
                <a:off x="4429124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グループ化 49"/>
            <p:cNvGrpSpPr>
              <a:grpSpLocks/>
            </p:cNvGrpSpPr>
            <p:nvPr/>
          </p:nvGrpSpPr>
          <p:grpSpPr bwMode="auto">
            <a:xfrm>
              <a:off x="921523" y="1596842"/>
              <a:ext cx="123713" cy="61856"/>
              <a:chOff x="4357686" y="2428868"/>
              <a:chExt cx="142876" cy="71438"/>
            </a:xfrm>
          </p:grpSpPr>
          <p:cxnSp>
            <p:nvCxnSpPr>
              <p:cNvPr id="224" name="直線コネクタ 223"/>
              <p:cNvCxnSpPr/>
              <p:nvPr/>
            </p:nvCxnSpPr>
            <p:spPr>
              <a:xfrm rot="5400000">
                <a:off x="4394993" y="2464587"/>
                <a:ext cx="69851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線コネクタ 224"/>
              <p:cNvCxnSpPr/>
              <p:nvPr/>
            </p:nvCxnSpPr>
            <p:spPr>
              <a:xfrm rot="5400000">
                <a:off x="4357686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線コネクタ 225"/>
              <p:cNvCxnSpPr/>
              <p:nvPr/>
            </p:nvCxnSpPr>
            <p:spPr>
              <a:xfrm rot="16200000" flipH="1">
                <a:off x="4429124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グループ化 53"/>
            <p:cNvGrpSpPr>
              <a:grpSpLocks/>
            </p:cNvGrpSpPr>
            <p:nvPr/>
          </p:nvGrpSpPr>
          <p:grpSpPr bwMode="auto">
            <a:xfrm>
              <a:off x="1045236" y="1596842"/>
              <a:ext cx="123713" cy="61856"/>
              <a:chOff x="4357686" y="2428868"/>
              <a:chExt cx="142876" cy="71438"/>
            </a:xfrm>
          </p:grpSpPr>
          <p:cxnSp>
            <p:nvCxnSpPr>
              <p:cNvPr id="221" name="直線コネクタ 220"/>
              <p:cNvCxnSpPr/>
              <p:nvPr/>
            </p:nvCxnSpPr>
            <p:spPr>
              <a:xfrm rot="5400000">
                <a:off x="4394993" y="2464587"/>
                <a:ext cx="69851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/>
              <p:cNvCxnSpPr/>
              <p:nvPr/>
            </p:nvCxnSpPr>
            <p:spPr>
              <a:xfrm rot="5400000">
                <a:off x="4357686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線コネクタ 222"/>
              <p:cNvCxnSpPr/>
              <p:nvPr/>
            </p:nvCxnSpPr>
            <p:spPr>
              <a:xfrm rot="16200000" flipH="1">
                <a:off x="4429124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グループ化 57"/>
            <p:cNvGrpSpPr>
              <a:grpSpLocks/>
            </p:cNvGrpSpPr>
            <p:nvPr/>
          </p:nvGrpSpPr>
          <p:grpSpPr bwMode="auto">
            <a:xfrm>
              <a:off x="1168949" y="1596842"/>
              <a:ext cx="123713" cy="61856"/>
              <a:chOff x="4357686" y="2428868"/>
              <a:chExt cx="142876" cy="71438"/>
            </a:xfrm>
          </p:grpSpPr>
          <p:cxnSp>
            <p:nvCxnSpPr>
              <p:cNvPr id="218" name="直線コネクタ 217"/>
              <p:cNvCxnSpPr/>
              <p:nvPr/>
            </p:nvCxnSpPr>
            <p:spPr>
              <a:xfrm rot="5400000">
                <a:off x="4394993" y="2464587"/>
                <a:ext cx="69851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/>
              <p:cNvCxnSpPr/>
              <p:nvPr/>
            </p:nvCxnSpPr>
            <p:spPr>
              <a:xfrm rot="5400000">
                <a:off x="4357686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線コネクタ 219"/>
              <p:cNvCxnSpPr/>
              <p:nvPr/>
            </p:nvCxnSpPr>
            <p:spPr>
              <a:xfrm rot="16200000" flipH="1">
                <a:off x="4429124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グループ化 61"/>
            <p:cNvGrpSpPr>
              <a:grpSpLocks/>
            </p:cNvGrpSpPr>
            <p:nvPr/>
          </p:nvGrpSpPr>
          <p:grpSpPr bwMode="auto">
            <a:xfrm>
              <a:off x="1384760" y="1595467"/>
              <a:ext cx="123713" cy="61857"/>
              <a:chOff x="4357686" y="2428868"/>
              <a:chExt cx="142876" cy="71438"/>
            </a:xfrm>
          </p:grpSpPr>
          <p:cxnSp>
            <p:nvCxnSpPr>
              <p:cNvPr id="215" name="直線コネクタ 214"/>
              <p:cNvCxnSpPr/>
              <p:nvPr/>
            </p:nvCxnSpPr>
            <p:spPr>
              <a:xfrm rot="5400000">
                <a:off x="4394993" y="2464587"/>
                <a:ext cx="6985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/>
              <p:cNvCxnSpPr/>
              <p:nvPr/>
            </p:nvCxnSpPr>
            <p:spPr>
              <a:xfrm rot="5400000">
                <a:off x="4357686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線コネクタ 216"/>
              <p:cNvCxnSpPr/>
              <p:nvPr/>
            </p:nvCxnSpPr>
            <p:spPr>
              <a:xfrm rot="16200000" flipH="1">
                <a:off x="4429124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グループ化 65"/>
            <p:cNvGrpSpPr>
              <a:grpSpLocks/>
            </p:cNvGrpSpPr>
            <p:nvPr/>
          </p:nvGrpSpPr>
          <p:grpSpPr bwMode="auto">
            <a:xfrm>
              <a:off x="1508473" y="1595467"/>
              <a:ext cx="123713" cy="61857"/>
              <a:chOff x="4357686" y="2428868"/>
              <a:chExt cx="142876" cy="71438"/>
            </a:xfrm>
          </p:grpSpPr>
          <p:cxnSp>
            <p:nvCxnSpPr>
              <p:cNvPr id="212" name="直線コネクタ 211"/>
              <p:cNvCxnSpPr/>
              <p:nvPr/>
            </p:nvCxnSpPr>
            <p:spPr>
              <a:xfrm rot="5400000">
                <a:off x="4394993" y="2464587"/>
                <a:ext cx="6985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/>
              <p:cNvCxnSpPr/>
              <p:nvPr/>
            </p:nvCxnSpPr>
            <p:spPr>
              <a:xfrm rot="5400000">
                <a:off x="4357686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線コネクタ 213"/>
              <p:cNvCxnSpPr/>
              <p:nvPr/>
            </p:nvCxnSpPr>
            <p:spPr>
              <a:xfrm rot="16200000" flipH="1">
                <a:off x="4429124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グループ化 69"/>
            <p:cNvGrpSpPr>
              <a:grpSpLocks/>
            </p:cNvGrpSpPr>
            <p:nvPr/>
          </p:nvGrpSpPr>
          <p:grpSpPr bwMode="auto">
            <a:xfrm>
              <a:off x="1632186" y="1595467"/>
              <a:ext cx="123713" cy="61857"/>
              <a:chOff x="4357686" y="2428868"/>
              <a:chExt cx="142876" cy="71438"/>
            </a:xfrm>
          </p:grpSpPr>
          <p:cxnSp>
            <p:nvCxnSpPr>
              <p:cNvPr id="209" name="直線コネクタ 208"/>
              <p:cNvCxnSpPr/>
              <p:nvPr/>
            </p:nvCxnSpPr>
            <p:spPr>
              <a:xfrm rot="5400000">
                <a:off x="4394993" y="2464587"/>
                <a:ext cx="6985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/>
              <p:cNvCxnSpPr/>
              <p:nvPr/>
            </p:nvCxnSpPr>
            <p:spPr>
              <a:xfrm rot="5400000">
                <a:off x="4357686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/>
              <p:cNvCxnSpPr/>
              <p:nvPr/>
            </p:nvCxnSpPr>
            <p:spPr>
              <a:xfrm rot="16200000" flipH="1">
                <a:off x="4429124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グループ化 73"/>
            <p:cNvGrpSpPr>
              <a:grpSpLocks/>
            </p:cNvGrpSpPr>
            <p:nvPr/>
          </p:nvGrpSpPr>
          <p:grpSpPr bwMode="auto">
            <a:xfrm>
              <a:off x="1755900" y="1595467"/>
              <a:ext cx="123713" cy="61857"/>
              <a:chOff x="4357686" y="2428868"/>
              <a:chExt cx="142876" cy="71438"/>
            </a:xfrm>
          </p:grpSpPr>
          <p:cxnSp>
            <p:nvCxnSpPr>
              <p:cNvPr id="206" name="直線コネクタ 205"/>
              <p:cNvCxnSpPr/>
              <p:nvPr/>
            </p:nvCxnSpPr>
            <p:spPr>
              <a:xfrm rot="5400000">
                <a:off x="4394993" y="2464587"/>
                <a:ext cx="6985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/>
              <p:cNvCxnSpPr/>
              <p:nvPr/>
            </p:nvCxnSpPr>
            <p:spPr>
              <a:xfrm rot="5400000">
                <a:off x="4357686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/>
              <p:cNvCxnSpPr/>
              <p:nvPr/>
            </p:nvCxnSpPr>
            <p:spPr>
              <a:xfrm rot="16200000" flipH="1">
                <a:off x="4429124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グループ化 77"/>
            <p:cNvGrpSpPr>
              <a:grpSpLocks/>
            </p:cNvGrpSpPr>
            <p:nvPr/>
          </p:nvGrpSpPr>
          <p:grpSpPr bwMode="auto">
            <a:xfrm>
              <a:off x="2344224" y="1367285"/>
              <a:ext cx="123713" cy="61857"/>
              <a:chOff x="4357686" y="2428868"/>
              <a:chExt cx="142876" cy="71438"/>
            </a:xfrm>
          </p:grpSpPr>
          <p:cxnSp>
            <p:nvCxnSpPr>
              <p:cNvPr id="203" name="直線コネクタ 202"/>
              <p:cNvCxnSpPr/>
              <p:nvPr/>
            </p:nvCxnSpPr>
            <p:spPr>
              <a:xfrm rot="5400000">
                <a:off x="4394993" y="2464587"/>
                <a:ext cx="6985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/>
              <p:cNvCxnSpPr/>
              <p:nvPr/>
            </p:nvCxnSpPr>
            <p:spPr>
              <a:xfrm rot="5400000">
                <a:off x="4357686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/>
              <p:cNvCxnSpPr/>
              <p:nvPr/>
            </p:nvCxnSpPr>
            <p:spPr>
              <a:xfrm rot="16200000" flipH="1">
                <a:off x="4429124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グループ化 81"/>
            <p:cNvGrpSpPr>
              <a:grpSpLocks/>
            </p:cNvGrpSpPr>
            <p:nvPr/>
          </p:nvGrpSpPr>
          <p:grpSpPr bwMode="auto">
            <a:xfrm>
              <a:off x="2494054" y="1367285"/>
              <a:ext cx="123713" cy="61857"/>
              <a:chOff x="4357686" y="2428868"/>
              <a:chExt cx="142876" cy="71438"/>
            </a:xfrm>
          </p:grpSpPr>
          <p:cxnSp>
            <p:nvCxnSpPr>
              <p:cNvPr id="200" name="直線コネクタ 199"/>
              <p:cNvCxnSpPr/>
              <p:nvPr/>
            </p:nvCxnSpPr>
            <p:spPr>
              <a:xfrm rot="5400000">
                <a:off x="4394994" y="2464587"/>
                <a:ext cx="6985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/>
              <p:cNvCxnSpPr/>
              <p:nvPr/>
            </p:nvCxnSpPr>
            <p:spPr>
              <a:xfrm rot="5400000">
                <a:off x="4357686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/>
              <p:cNvCxnSpPr/>
              <p:nvPr/>
            </p:nvCxnSpPr>
            <p:spPr>
              <a:xfrm rot="16200000" flipH="1">
                <a:off x="4429125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グループ化 85"/>
            <p:cNvGrpSpPr>
              <a:grpSpLocks/>
            </p:cNvGrpSpPr>
            <p:nvPr/>
          </p:nvGrpSpPr>
          <p:grpSpPr bwMode="auto">
            <a:xfrm>
              <a:off x="2653507" y="1367285"/>
              <a:ext cx="123713" cy="61857"/>
              <a:chOff x="4357686" y="2428868"/>
              <a:chExt cx="142876" cy="71438"/>
            </a:xfrm>
          </p:grpSpPr>
          <p:cxnSp>
            <p:nvCxnSpPr>
              <p:cNvPr id="197" name="直線コネクタ 196"/>
              <p:cNvCxnSpPr/>
              <p:nvPr/>
            </p:nvCxnSpPr>
            <p:spPr>
              <a:xfrm rot="5400000">
                <a:off x="4394994" y="2464587"/>
                <a:ext cx="6985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コネクタ 197"/>
              <p:cNvCxnSpPr/>
              <p:nvPr/>
            </p:nvCxnSpPr>
            <p:spPr>
              <a:xfrm rot="5400000">
                <a:off x="4357686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/>
              <p:cNvCxnSpPr/>
              <p:nvPr/>
            </p:nvCxnSpPr>
            <p:spPr>
              <a:xfrm rot="16200000" flipH="1">
                <a:off x="4429125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グループ化 89"/>
            <p:cNvGrpSpPr>
              <a:grpSpLocks/>
            </p:cNvGrpSpPr>
            <p:nvPr/>
          </p:nvGrpSpPr>
          <p:grpSpPr bwMode="auto">
            <a:xfrm>
              <a:off x="2806087" y="1367285"/>
              <a:ext cx="123713" cy="61857"/>
              <a:chOff x="4357686" y="2428868"/>
              <a:chExt cx="142876" cy="71438"/>
            </a:xfrm>
          </p:grpSpPr>
          <p:cxnSp>
            <p:nvCxnSpPr>
              <p:cNvPr id="194" name="直線コネクタ 193"/>
              <p:cNvCxnSpPr/>
              <p:nvPr/>
            </p:nvCxnSpPr>
            <p:spPr>
              <a:xfrm rot="5400000">
                <a:off x="4394993" y="2464587"/>
                <a:ext cx="6985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/>
              <p:nvPr/>
            </p:nvCxnSpPr>
            <p:spPr>
              <a:xfrm rot="5400000">
                <a:off x="4357686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/>
              <p:cNvCxnSpPr/>
              <p:nvPr/>
            </p:nvCxnSpPr>
            <p:spPr>
              <a:xfrm rot="16200000" flipH="1">
                <a:off x="4429124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グループ化 97"/>
            <p:cNvGrpSpPr>
              <a:grpSpLocks/>
            </p:cNvGrpSpPr>
            <p:nvPr/>
          </p:nvGrpSpPr>
          <p:grpSpPr bwMode="auto">
            <a:xfrm>
              <a:off x="3167604" y="1365911"/>
              <a:ext cx="123713" cy="61856"/>
              <a:chOff x="4357686" y="2428868"/>
              <a:chExt cx="142876" cy="71438"/>
            </a:xfrm>
          </p:grpSpPr>
          <p:cxnSp>
            <p:nvCxnSpPr>
              <p:cNvPr id="191" name="直線コネクタ 190"/>
              <p:cNvCxnSpPr/>
              <p:nvPr/>
            </p:nvCxnSpPr>
            <p:spPr>
              <a:xfrm rot="5400000">
                <a:off x="4394993" y="2464587"/>
                <a:ext cx="69851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線コネクタ 191"/>
              <p:cNvCxnSpPr/>
              <p:nvPr/>
            </p:nvCxnSpPr>
            <p:spPr>
              <a:xfrm rot="5400000">
                <a:off x="4357686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/>
              <p:cNvCxnSpPr/>
              <p:nvPr/>
            </p:nvCxnSpPr>
            <p:spPr>
              <a:xfrm rot="16200000" flipH="1">
                <a:off x="4429124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グループ化 101"/>
            <p:cNvGrpSpPr>
              <a:grpSpLocks/>
            </p:cNvGrpSpPr>
            <p:nvPr/>
          </p:nvGrpSpPr>
          <p:grpSpPr bwMode="auto">
            <a:xfrm>
              <a:off x="3318809" y="1365911"/>
              <a:ext cx="123713" cy="61856"/>
              <a:chOff x="4357686" y="2428868"/>
              <a:chExt cx="142876" cy="71438"/>
            </a:xfrm>
          </p:grpSpPr>
          <p:cxnSp>
            <p:nvCxnSpPr>
              <p:cNvPr id="188" name="直線コネクタ 187"/>
              <p:cNvCxnSpPr/>
              <p:nvPr/>
            </p:nvCxnSpPr>
            <p:spPr>
              <a:xfrm rot="5400000">
                <a:off x="4394993" y="2464587"/>
                <a:ext cx="69851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コネクタ 188"/>
              <p:cNvCxnSpPr/>
              <p:nvPr/>
            </p:nvCxnSpPr>
            <p:spPr>
              <a:xfrm rot="5400000">
                <a:off x="4357686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/>
              <p:cNvCxnSpPr/>
              <p:nvPr/>
            </p:nvCxnSpPr>
            <p:spPr>
              <a:xfrm rot="16200000" flipH="1">
                <a:off x="4429124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グループ化 105"/>
            <p:cNvGrpSpPr>
              <a:grpSpLocks/>
            </p:cNvGrpSpPr>
            <p:nvPr/>
          </p:nvGrpSpPr>
          <p:grpSpPr bwMode="auto">
            <a:xfrm>
              <a:off x="3483760" y="1365911"/>
              <a:ext cx="123713" cy="61856"/>
              <a:chOff x="4357686" y="2428868"/>
              <a:chExt cx="142876" cy="71438"/>
            </a:xfrm>
          </p:grpSpPr>
          <p:cxnSp>
            <p:nvCxnSpPr>
              <p:cNvPr id="185" name="直線コネクタ 184"/>
              <p:cNvCxnSpPr/>
              <p:nvPr/>
            </p:nvCxnSpPr>
            <p:spPr>
              <a:xfrm rot="5400000">
                <a:off x="4394993" y="2464587"/>
                <a:ext cx="69851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コネクタ 185"/>
              <p:cNvCxnSpPr/>
              <p:nvPr/>
            </p:nvCxnSpPr>
            <p:spPr>
              <a:xfrm rot="5400000">
                <a:off x="4357686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コネクタ 186"/>
              <p:cNvCxnSpPr/>
              <p:nvPr/>
            </p:nvCxnSpPr>
            <p:spPr>
              <a:xfrm rot="16200000" flipH="1">
                <a:off x="4429124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テキスト ボックス 109"/>
            <p:cNvSpPr txBox="1">
              <a:spLocks noChangeArrowheads="1"/>
            </p:cNvSpPr>
            <p:nvPr/>
          </p:nvSpPr>
          <p:spPr bwMode="auto">
            <a:xfrm>
              <a:off x="848670" y="1954236"/>
              <a:ext cx="953966" cy="199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900">
                  <a:cs typeface="Arial" charset="0"/>
                </a:rPr>
                <a:t>1st magnetic horn</a:t>
              </a:r>
              <a:endParaRPr lang="ja-JP" altLang="en-US" sz="900">
                <a:cs typeface="Arial" charset="0"/>
              </a:endParaRPr>
            </a:p>
          </p:txBody>
        </p:sp>
        <p:sp>
          <p:nvSpPr>
            <p:cNvPr id="42" name="テキスト ボックス 110"/>
            <p:cNvSpPr txBox="1">
              <a:spLocks noChangeArrowheads="1"/>
            </p:cNvSpPr>
            <p:nvPr/>
          </p:nvSpPr>
          <p:spPr bwMode="auto">
            <a:xfrm>
              <a:off x="2465188" y="2153551"/>
              <a:ext cx="986956" cy="19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900" dirty="0">
                  <a:cs typeface="Arial" charset="0"/>
                </a:rPr>
                <a:t>2nd magnetic horn</a:t>
              </a:r>
              <a:endParaRPr lang="ja-JP" altLang="en-US" sz="900" dirty="0">
                <a:cs typeface="Arial" charset="0"/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>
            <a:xfrm rot="5400000">
              <a:off x="520829" y="1721243"/>
              <a:ext cx="4329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733204" y="1563852"/>
              <a:ext cx="1201392" cy="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724956" y="1881382"/>
              <a:ext cx="1095548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rot="5400000">
              <a:off x="1710538" y="1728803"/>
              <a:ext cx="432997" cy="13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5400000">
              <a:off x="728392" y="1537047"/>
              <a:ext cx="591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rot="5400000">
              <a:off x="731141" y="1905438"/>
              <a:ext cx="618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5400000">
              <a:off x="1883049" y="1541171"/>
              <a:ext cx="57733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5400000">
              <a:off x="1880300" y="1915060"/>
              <a:ext cx="591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5400000">
              <a:off x="1328402" y="1537734"/>
              <a:ext cx="59107" cy="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5400000">
              <a:off x="1302971" y="1535672"/>
              <a:ext cx="57733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rot="5400000">
              <a:off x="1296785" y="1919871"/>
              <a:ext cx="57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5400000">
              <a:off x="1322216" y="1917809"/>
              <a:ext cx="57733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5400000">
              <a:off x="1904354" y="1915747"/>
              <a:ext cx="59108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5400000">
              <a:off x="1908479" y="1541858"/>
              <a:ext cx="57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5400000">
              <a:off x="1827377" y="1912998"/>
              <a:ext cx="57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rot="5400000">
              <a:off x="1782704" y="1915060"/>
              <a:ext cx="57733" cy="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V="1">
              <a:off x="1846623" y="1882757"/>
              <a:ext cx="852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5400000">
              <a:off x="1424624" y="1576223"/>
              <a:ext cx="43987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rot="5400000">
              <a:off x="1546961" y="1574848"/>
              <a:ext cx="42613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5400000">
              <a:off x="1669987" y="1576910"/>
              <a:ext cx="43987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rot="5400000">
              <a:off x="1795763" y="1576223"/>
              <a:ext cx="43987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2274120" y="1323298"/>
              <a:ext cx="1389712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2275495" y="2130183"/>
              <a:ext cx="1270122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rot="5400000">
              <a:off x="2131850" y="1407835"/>
              <a:ext cx="281792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rot="5400000">
              <a:off x="2133225" y="2051144"/>
              <a:ext cx="280417" cy="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rot="5400000">
              <a:off x="3444584" y="1487561"/>
              <a:ext cx="439869" cy="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rot="5400000">
              <a:off x="3448020" y="1980352"/>
              <a:ext cx="432997" cy="4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rot="5400000">
              <a:off x="2269996" y="1301305"/>
              <a:ext cx="57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5400000">
              <a:off x="2955229" y="1297869"/>
              <a:ext cx="57733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rot="5400000">
              <a:off x="2929112" y="1297869"/>
              <a:ext cx="591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rot="5400000">
              <a:off x="3612971" y="1298556"/>
              <a:ext cx="57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rot="5400000">
              <a:off x="2267934" y="2162486"/>
              <a:ext cx="57733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rot="5400000">
              <a:off x="3609535" y="2167984"/>
              <a:ext cx="591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rot="5400000">
              <a:off x="2920865" y="2167984"/>
              <a:ext cx="591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rot="5400000">
              <a:off x="2946982" y="2167984"/>
              <a:ext cx="57733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rot="5400000">
              <a:off x="3046640" y="1343917"/>
              <a:ext cx="42613" cy="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rot="5400000">
              <a:off x="3205405" y="1343230"/>
              <a:ext cx="42613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5400000">
              <a:off x="3357298" y="1341167"/>
              <a:ext cx="43987" cy="2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rot="5400000">
              <a:off x="3520187" y="1345979"/>
              <a:ext cx="43987" cy="1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グループ化 93"/>
            <p:cNvGrpSpPr>
              <a:grpSpLocks/>
            </p:cNvGrpSpPr>
            <p:nvPr/>
          </p:nvGrpSpPr>
          <p:grpSpPr bwMode="auto">
            <a:xfrm>
              <a:off x="3009526" y="1365911"/>
              <a:ext cx="123713" cy="61856"/>
              <a:chOff x="4357686" y="2428868"/>
              <a:chExt cx="142876" cy="71438"/>
            </a:xfrm>
          </p:grpSpPr>
          <p:cxnSp>
            <p:nvCxnSpPr>
              <p:cNvPr id="182" name="直線コネクタ 181"/>
              <p:cNvCxnSpPr/>
              <p:nvPr/>
            </p:nvCxnSpPr>
            <p:spPr>
              <a:xfrm rot="5400000">
                <a:off x="4394992" y="2464587"/>
                <a:ext cx="69851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コネクタ 182"/>
              <p:cNvCxnSpPr/>
              <p:nvPr/>
            </p:nvCxnSpPr>
            <p:spPr>
              <a:xfrm rot="5400000">
                <a:off x="4357686" y="2428868"/>
                <a:ext cx="71438" cy="714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コネクタ 183"/>
              <p:cNvCxnSpPr/>
              <p:nvPr/>
            </p:nvCxnSpPr>
            <p:spPr>
              <a:xfrm rot="16200000" flipH="1">
                <a:off x="4429123" y="2428868"/>
                <a:ext cx="71438" cy="714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直線コネクタ 82"/>
            <p:cNvCxnSpPr/>
            <p:nvPr/>
          </p:nvCxnSpPr>
          <p:spPr>
            <a:xfrm rot="5400000">
              <a:off x="3549740" y="2165923"/>
              <a:ext cx="57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rot="5400000">
              <a:off x="3504378" y="2171421"/>
              <a:ext cx="57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3567610" y="2132932"/>
              <a:ext cx="1003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rot="5400000" flipH="1" flipV="1">
              <a:off x="-418703" y="1688939"/>
              <a:ext cx="1298989" cy="13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230104" y="1287559"/>
              <a:ext cx="1589027" cy="412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30104" y="1040132"/>
              <a:ext cx="3311389" cy="412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rot="5400000">
              <a:off x="735266" y="1413333"/>
              <a:ext cx="247426" cy="137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/>
            <p:nvPr/>
          </p:nvCxnSpPr>
          <p:spPr>
            <a:xfrm rot="5400000">
              <a:off x="860354" y="1410584"/>
              <a:ext cx="247426" cy="1374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矢印コネクタ 112"/>
            <p:cNvCxnSpPr/>
            <p:nvPr/>
          </p:nvCxnSpPr>
          <p:spPr>
            <a:xfrm rot="5400000">
              <a:off x="984067" y="1413333"/>
              <a:ext cx="247426" cy="1374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/>
            <p:cNvCxnSpPr/>
            <p:nvPr/>
          </p:nvCxnSpPr>
          <p:spPr>
            <a:xfrm rot="5400000">
              <a:off x="1105031" y="1410584"/>
              <a:ext cx="247426" cy="1374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矢印コネクタ 114"/>
            <p:cNvCxnSpPr/>
            <p:nvPr/>
          </p:nvCxnSpPr>
          <p:spPr>
            <a:xfrm rot="5400000">
              <a:off x="1323591" y="1413333"/>
              <a:ext cx="247426" cy="137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/>
            <p:nvPr/>
          </p:nvCxnSpPr>
          <p:spPr>
            <a:xfrm rot="5400000">
              <a:off x="1444555" y="1413333"/>
              <a:ext cx="247426" cy="137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矢印コネクタ 116"/>
            <p:cNvCxnSpPr/>
            <p:nvPr/>
          </p:nvCxnSpPr>
          <p:spPr>
            <a:xfrm rot="5400000">
              <a:off x="1568268" y="1416083"/>
              <a:ext cx="247426" cy="137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矢印コネクタ 117"/>
            <p:cNvCxnSpPr/>
            <p:nvPr/>
          </p:nvCxnSpPr>
          <p:spPr>
            <a:xfrm rot="5400000">
              <a:off x="1694730" y="1413333"/>
              <a:ext cx="247426" cy="137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矢印コネクタ 118"/>
            <p:cNvCxnSpPr/>
            <p:nvPr/>
          </p:nvCxnSpPr>
          <p:spPr>
            <a:xfrm rot="5400000">
              <a:off x="2280306" y="1163158"/>
              <a:ext cx="247426" cy="137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 rot="5400000">
              <a:off x="2428761" y="1165907"/>
              <a:ext cx="247426" cy="137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矢印コネクタ 120"/>
            <p:cNvCxnSpPr/>
            <p:nvPr/>
          </p:nvCxnSpPr>
          <p:spPr>
            <a:xfrm rot="5400000">
              <a:off x="2589589" y="1163158"/>
              <a:ext cx="247426" cy="1374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矢印コネクタ 121"/>
            <p:cNvCxnSpPr/>
            <p:nvPr/>
          </p:nvCxnSpPr>
          <p:spPr>
            <a:xfrm rot="5400000">
              <a:off x="2740794" y="1163158"/>
              <a:ext cx="247426" cy="1374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矢印コネクタ 122"/>
            <p:cNvCxnSpPr/>
            <p:nvPr/>
          </p:nvCxnSpPr>
          <p:spPr>
            <a:xfrm rot="5400000">
              <a:off x="2945608" y="1160409"/>
              <a:ext cx="247426" cy="137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矢印コネクタ 123"/>
            <p:cNvCxnSpPr/>
            <p:nvPr/>
          </p:nvCxnSpPr>
          <p:spPr>
            <a:xfrm rot="5400000">
              <a:off x="3098188" y="1163158"/>
              <a:ext cx="247426" cy="1374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矢印コネクタ 124"/>
            <p:cNvCxnSpPr/>
            <p:nvPr/>
          </p:nvCxnSpPr>
          <p:spPr>
            <a:xfrm rot="5400000">
              <a:off x="3257640" y="1163158"/>
              <a:ext cx="247426" cy="1374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矢印コネクタ 125"/>
            <p:cNvCxnSpPr/>
            <p:nvPr/>
          </p:nvCxnSpPr>
          <p:spPr>
            <a:xfrm rot="5400000">
              <a:off x="3415718" y="1168656"/>
              <a:ext cx="247426" cy="137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rot="10800000" flipV="1">
              <a:off x="1219809" y="2137056"/>
              <a:ext cx="608943" cy="14020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rot="5400000">
              <a:off x="3434962" y="2264206"/>
              <a:ext cx="239179" cy="13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rot="10800000">
              <a:off x="1215685" y="2395479"/>
              <a:ext cx="2329932" cy="1375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1215684" y="2277263"/>
              <a:ext cx="4126" cy="357397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矢印コネクタ 139"/>
            <p:cNvCxnSpPr>
              <a:stCxn id="151" idx="2"/>
            </p:cNvCxnSpPr>
            <p:nvPr/>
          </p:nvCxnSpPr>
          <p:spPr>
            <a:xfrm rot="5400000">
              <a:off x="1720847" y="2018154"/>
              <a:ext cx="229557" cy="5498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230104" y="2339121"/>
              <a:ext cx="618566" cy="13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rot="5400000">
              <a:off x="694715" y="2479329"/>
              <a:ext cx="309283" cy="13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headEnd type="triangl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>
              <a:stCxn id="147" idx="0"/>
              <a:endCxn id="151" idx="0"/>
            </p:cNvCxnSpPr>
            <p:nvPr/>
          </p:nvCxnSpPr>
          <p:spPr>
            <a:xfrm>
              <a:off x="940767" y="1844268"/>
              <a:ext cx="804136" cy="13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円弧 146"/>
            <p:cNvSpPr/>
            <p:nvPr/>
          </p:nvSpPr>
          <p:spPr>
            <a:xfrm rot="10800000">
              <a:off x="848670" y="1720555"/>
              <a:ext cx="185569" cy="123713"/>
            </a:xfrm>
            <a:prstGeom prst="arc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8" name="円弧 147"/>
            <p:cNvSpPr/>
            <p:nvPr/>
          </p:nvSpPr>
          <p:spPr>
            <a:xfrm rot="10800000">
              <a:off x="1096096" y="1720555"/>
              <a:ext cx="185569" cy="123713"/>
            </a:xfrm>
            <a:prstGeom prst="arc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9" name="円弧 148"/>
            <p:cNvSpPr/>
            <p:nvPr/>
          </p:nvSpPr>
          <p:spPr>
            <a:xfrm rot="10800000">
              <a:off x="1343522" y="1720555"/>
              <a:ext cx="185569" cy="123713"/>
            </a:xfrm>
            <a:prstGeom prst="arc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0" name="円弧 149"/>
            <p:cNvSpPr/>
            <p:nvPr/>
          </p:nvSpPr>
          <p:spPr>
            <a:xfrm rot="10800000">
              <a:off x="1590949" y="1720555"/>
              <a:ext cx="185569" cy="123713"/>
            </a:xfrm>
            <a:prstGeom prst="arc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1" name="円弧 150"/>
            <p:cNvSpPr/>
            <p:nvPr/>
          </p:nvSpPr>
          <p:spPr>
            <a:xfrm>
              <a:off x="1652805" y="1844268"/>
              <a:ext cx="185570" cy="123713"/>
            </a:xfrm>
            <a:prstGeom prst="arc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52" name="直線コネクタ 151"/>
            <p:cNvCxnSpPr/>
            <p:nvPr/>
          </p:nvCxnSpPr>
          <p:spPr>
            <a:xfrm>
              <a:off x="2527044" y="2090320"/>
              <a:ext cx="989705" cy="1375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円弧 152"/>
            <p:cNvSpPr/>
            <p:nvPr/>
          </p:nvSpPr>
          <p:spPr>
            <a:xfrm rot="10800000">
              <a:off x="2403331" y="1967981"/>
              <a:ext cx="185570" cy="123713"/>
            </a:xfrm>
            <a:prstGeom prst="arc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4" name="円弧 153"/>
            <p:cNvSpPr/>
            <p:nvPr/>
          </p:nvSpPr>
          <p:spPr>
            <a:xfrm rot="10800000">
              <a:off x="2712615" y="1967981"/>
              <a:ext cx="185569" cy="123713"/>
            </a:xfrm>
            <a:prstGeom prst="arc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5" name="円弧 154"/>
            <p:cNvSpPr/>
            <p:nvPr/>
          </p:nvSpPr>
          <p:spPr>
            <a:xfrm rot="10800000">
              <a:off x="3021897" y="1967981"/>
              <a:ext cx="185570" cy="123713"/>
            </a:xfrm>
            <a:prstGeom prst="arc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6" name="円弧 155"/>
            <p:cNvSpPr/>
            <p:nvPr/>
          </p:nvSpPr>
          <p:spPr>
            <a:xfrm rot="10800000">
              <a:off x="3331181" y="1967981"/>
              <a:ext cx="185569" cy="123713"/>
            </a:xfrm>
            <a:prstGeom prst="arc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7" name="円弧 156"/>
            <p:cNvSpPr/>
            <p:nvPr/>
          </p:nvSpPr>
          <p:spPr>
            <a:xfrm>
              <a:off x="3371043" y="2086196"/>
              <a:ext cx="185570" cy="123713"/>
            </a:xfrm>
            <a:prstGeom prst="arc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9" name="テキスト ボックス 452"/>
            <p:cNvSpPr txBox="1">
              <a:spLocks noChangeArrowheads="1"/>
            </p:cNvSpPr>
            <p:nvPr/>
          </p:nvSpPr>
          <p:spPr bwMode="auto">
            <a:xfrm>
              <a:off x="291960" y="2153551"/>
              <a:ext cx="542964" cy="19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900">
                  <a:cs typeface="Arial" charset="0"/>
                </a:rPr>
                <a:t>60 L/min</a:t>
              </a:r>
              <a:endParaRPr lang="ja-JP" altLang="en-US" sz="900">
                <a:cs typeface="Arial" charset="0"/>
              </a:endParaRPr>
            </a:p>
          </p:txBody>
        </p:sp>
        <p:sp>
          <p:nvSpPr>
            <p:cNvPr id="171" name="テキスト ボックス 109"/>
            <p:cNvSpPr txBox="1">
              <a:spLocks noChangeArrowheads="1"/>
            </p:cNvSpPr>
            <p:nvPr/>
          </p:nvSpPr>
          <p:spPr bwMode="auto">
            <a:xfrm>
              <a:off x="353817" y="1906124"/>
              <a:ext cx="531966" cy="19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900">
                  <a:cs typeface="Arial" charset="0"/>
                </a:rPr>
                <a:t>Al target</a:t>
              </a:r>
              <a:endParaRPr lang="ja-JP" altLang="en-US" sz="900">
                <a:cs typeface="Arial" charset="0"/>
              </a:endParaRPr>
            </a:p>
          </p:txBody>
        </p:sp>
        <p:cxnSp>
          <p:nvCxnSpPr>
            <p:cNvPr id="172" name="直線コネクタ 171"/>
            <p:cNvCxnSpPr/>
            <p:nvPr/>
          </p:nvCxnSpPr>
          <p:spPr>
            <a:xfrm rot="5400000">
              <a:off x="628735" y="1754919"/>
              <a:ext cx="208938" cy="178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テキスト ボックス 230"/>
          <p:cNvSpPr txBox="1"/>
          <p:nvPr/>
        </p:nvSpPr>
        <p:spPr>
          <a:xfrm>
            <a:off x="35496" y="836712"/>
            <a:ext cx="4881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Eras Bold ITC" pitchFamily="34" charset="0"/>
              </a:rPr>
              <a:t>The K2K target and </a:t>
            </a:r>
            <a:r>
              <a:rPr lang="en-US" altLang="ja-JP" sz="2000" dirty="0">
                <a:latin typeface="Eras Bold ITC" pitchFamily="34" charset="0"/>
              </a:rPr>
              <a:t>magnetic </a:t>
            </a:r>
            <a:r>
              <a:rPr kumimoji="1" lang="en-US" altLang="ja-JP" sz="2000" dirty="0" smtClean="0">
                <a:latin typeface="Eras Bold ITC" pitchFamily="34" charset="0"/>
              </a:rPr>
              <a:t>horns </a:t>
            </a:r>
          </a:p>
          <a:p>
            <a:pPr algn="r"/>
            <a:r>
              <a:rPr kumimoji="1" lang="en-US" altLang="ja-JP" sz="2000" dirty="0" smtClean="0">
                <a:latin typeface="Eras Bold ITC" pitchFamily="34" charset="0"/>
              </a:rPr>
              <a:t>in KEK, JAPAN</a:t>
            </a:r>
            <a:endParaRPr kumimoji="1" lang="ja-JP" altLang="en-US" sz="2000" dirty="0">
              <a:latin typeface="Eras Bold ITC" pitchFamily="34" charset="0"/>
            </a:endParaRPr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5076056" y="261774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/>
              <a:t>FIG.1</a:t>
            </a:r>
            <a:r>
              <a:rPr lang="en-US" altLang="ja-JP" sz="1400" dirty="0" smtClean="0"/>
              <a:t> The </a:t>
            </a:r>
            <a:r>
              <a:rPr lang="en-US" altLang="ja-JP" sz="1400" dirty="0"/>
              <a:t>water cooling system for the target and magnetic horns in the K2K experiment. </a:t>
            </a:r>
            <a:endParaRPr kumimoji="1" lang="ja-JP" altLang="en-US" sz="1400" dirty="0"/>
          </a:p>
        </p:txBody>
      </p:sp>
      <p:sp>
        <p:nvSpPr>
          <p:cNvPr id="235" name="テキスト ボックス 449"/>
          <p:cNvSpPr txBox="1">
            <a:spLocks noChangeArrowheads="1"/>
          </p:cNvSpPr>
          <p:nvPr/>
        </p:nvSpPr>
        <p:spPr bwMode="auto">
          <a:xfrm>
            <a:off x="7297253" y="5445224"/>
            <a:ext cx="1521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>
                <a:cs typeface="Arial" charset="0"/>
              </a:rPr>
              <a:t>ion-exchange resin </a:t>
            </a:r>
          </a:p>
          <a:p>
            <a:r>
              <a:rPr lang="en-US" altLang="ja-JP" sz="1200" dirty="0">
                <a:cs typeface="Arial" charset="0"/>
              </a:rPr>
              <a:t>(</a:t>
            </a:r>
            <a:r>
              <a:rPr lang="en-US" altLang="ja-JP" sz="1200" dirty="0" err="1">
                <a:cs typeface="Arial" charset="0"/>
              </a:rPr>
              <a:t>AmberLite</a:t>
            </a:r>
            <a:r>
              <a:rPr lang="en-US" altLang="ja-JP" sz="1200" dirty="0">
                <a:cs typeface="Arial" charset="0"/>
              </a:rPr>
              <a:t>, MB-2)</a:t>
            </a:r>
            <a:endParaRPr lang="ja-JP" altLang="en-US" sz="1200" dirty="0">
              <a:cs typeface="Arial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2132856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due </a:t>
            </a:r>
            <a:r>
              <a:rPr lang="en-US" altLang="ja-JP" sz="2000" i="1" dirty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 colloid </a:t>
            </a:r>
            <a:r>
              <a:rPr lang="en-US" altLang="ja-JP" sz="2000" i="1" dirty="0" smtClean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formation?!</a:t>
            </a:r>
            <a:endParaRPr lang="ja-JP" altLang="en-US" sz="2000" i="1" dirty="0">
              <a:solidFill>
                <a:schemeClr val="accent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23528" y="2636912"/>
            <a:ext cx="576064" cy="2514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2420888"/>
            <a:ext cx="3796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This incomplete adsorption </a:t>
            </a:r>
          </a:p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will cause serious problems.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cxnSp>
        <p:nvCxnSpPr>
          <p:cNvPr id="178" name="直線コネクタ 177"/>
          <p:cNvCxnSpPr/>
          <p:nvPr/>
        </p:nvCxnSpPr>
        <p:spPr>
          <a:xfrm>
            <a:off x="297569" y="3140968"/>
            <a:ext cx="851982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テキスト ボックス 178"/>
          <p:cNvSpPr txBox="1"/>
          <p:nvPr/>
        </p:nvSpPr>
        <p:spPr>
          <a:xfrm>
            <a:off x="7164288" y="3356992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/>
                </a:solidFill>
                <a:latin typeface="Eras Bold ITC" pitchFamily="34" charset="0"/>
              </a:rPr>
              <a:t>Deionizer</a:t>
            </a:r>
            <a:endParaRPr kumimoji="1" lang="ja-JP" altLang="en-US" sz="2000" dirty="0">
              <a:solidFill>
                <a:schemeClr val="accent1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matsu\Desktop\T2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61"/>
          <a:stretch/>
        </p:blipFill>
        <p:spPr bwMode="auto">
          <a:xfrm>
            <a:off x="179512" y="3222172"/>
            <a:ext cx="6356606" cy="294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6444208" y="4866781"/>
            <a:ext cx="2532399" cy="18745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Serious problem at J-PARC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06794" y="6309320"/>
            <a:ext cx="5381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FIG.</a:t>
            </a:r>
            <a:r>
              <a:rPr kumimoji="1" lang="en-US" altLang="ja-JP" sz="1400" dirty="0" smtClean="0"/>
              <a:t> Variation of Be-7 activity in the cooling-water </a:t>
            </a:r>
          </a:p>
          <a:p>
            <a:pPr algn="ctr"/>
            <a:r>
              <a:rPr kumimoji="1" lang="en-US" altLang="ja-JP" sz="1400" dirty="0" smtClean="0"/>
              <a:t>for the T2K magnetic horns in function of duration of deionization.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95736" y="6021288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Duration of deionization (hours)</a:t>
            </a:r>
            <a:endParaRPr kumimoji="1" lang="ja-JP" altLang="en-US" b="1" dirty="0"/>
          </a:p>
        </p:txBody>
      </p:sp>
      <p:sp>
        <p:nvSpPr>
          <p:cNvPr id="6" name="円/楕円 5"/>
          <p:cNvSpPr/>
          <p:nvPr/>
        </p:nvSpPr>
        <p:spPr>
          <a:xfrm rot="377236">
            <a:off x="2173237" y="5007409"/>
            <a:ext cx="4038759" cy="65066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75925" y="3356992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Run36: 11/16-12/25/2010</a:t>
            </a:r>
          </a:p>
          <a:p>
            <a:r>
              <a:rPr lang="en-US" altLang="ja-JP" sz="1400" dirty="0" smtClean="0"/>
              <a:t>Run37: 01/16-02/28/2011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36698" y="5183614"/>
            <a:ext cx="233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Limit of Be-7 activity for </a:t>
            </a:r>
            <a:r>
              <a:rPr lang="en-US" altLang="ja-JP" dirty="0" smtClean="0"/>
              <a:t>drain is 30 </a:t>
            </a:r>
            <a:r>
              <a:rPr lang="en-US" altLang="ja-JP" dirty="0" err="1" smtClean="0"/>
              <a:t>Bq</a:t>
            </a:r>
            <a:r>
              <a:rPr lang="en-US" altLang="ja-JP" dirty="0" smtClean="0"/>
              <a:t>/ml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0708" y="1700808"/>
            <a:ext cx="880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Although we have to remove Be-7 more efficiently (&gt;99.9</a:t>
            </a:r>
            <a:r>
              <a:rPr lang="en-US" altLang="ja-JP" sz="2000" dirty="0"/>
              <a:t>%), </a:t>
            </a:r>
            <a:endParaRPr lang="en-US" altLang="ja-JP" sz="2000" dirty="0" smtClean="0"/>
          </a:p>
          <a:p>
            <a:r>
              <a:rPr lang="en-US" altLang="ja-JP" sz="2000" dirty="0" smtClean="0"/>
              <a:t>~</a:t>
            </a:r>
            <a:r>
              <a:rPr lang="en-US" altLang="ja-JP" sz="2000" dirty="0"/>
              <a:t>1% of Be-7 was remaining in the cooling-water in spite of long </a:t>
            </a:r>
            <a:r>
              <a:rPr lang="en-US" altLang="ja-JP" sz="2000" dirty="0" smtClean="0"/>
              <a:t>deionization.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60232" y="5975702"/>
            <a:ext cx="237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T2K will be powered up in the near future.</a:t>
            </a:r>
            <a:endParaRPr kumimoji="1" lang="ja-JP" altLang="en-US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297569" y="3140968"/>
            <a:ext cx="851982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208675" y="4895582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  <a:latin typeface="Eras Bold ITC" pitchFamily="34" charset="0"/>
              </a:rPr>
              <a:t>NOTE</a:t>
            </a:r>
            <a:endParaRPr kumimoji="1" lang="ja-JP" altLang="en-US" dirty="0">
              <a:solidFill>
                <a:schemeClr val="tx2"/>
              </a:solidFill>
              <a:latin typeface="Eras Bold ITC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38840" y="4074977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~1% of Be-7 </a:t>
            </a:r>
          </a:p>
          <a:p>
            <a:r>
              <a:rPr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was remaining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4849380" y="4509120"/>
            <a:ext cx="1589461" cy="78738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376141" y="2420888"/>
            <a:ext cx="6796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We have to understand behavior of radionuclides </a:t>
            </a:r>
          </a:p>
          <a:p>
            <a:r>
              <a:rPr kumimoji="1" lang="en-US" altLang="ja-JP" sz="2000" dirty="0" smtClean="0">
                <a:solidFill>
                  <a:srgbClr val="C00000"/>
                </a:solidFill>
                <a:latin typeface="Eras Bold ITC" pitchFamily="34" charset="0"/>
              </a:rPr>
              <a:t>in cooling-waters and do something.</a:t>
            </a:r>
            <a:endParaRPr kumimoji="1" lang="ja-JP" altLang="en-US" sz="20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126876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Cooling-water </a:t>
            </a:r>
            <a:r>
              <a:rPr lang="en-US" altLang="ja-JP" sz="2000" dirty="0" smtClean="0"/>
              <a:t>system is </a:t>
            </a:r>
            <a:r>
              <a:rPr lang="en-US" altLang="ja-JP" sz="2000" dirty="0"/>
              <a:t>drained and refilled at regular intervals.</a:t>
            </a:r>
            <a:endParaRPr kumimoji="1" lang="ja-JP" altLang="en-US" sz="2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6516216" y="5296501"/>
            <a:ext cx="124685" cy="138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535547" y="6125001"/>
            <a:ext cx="124685" cy="138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787481" y="2606427"/>
            <a:ext cx="576064" cy="2514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824452" y="65253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5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9512" y="836712"/>
            <a:ext cx="889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Eras Bold ITC" pitchFamily="34" charset="0"/>
              </a:rPr>
              <a:t>Our forebodings proved true </a:t>
            </a:r>
            <a:r>
              <a:rPr lang="en-US" altLang="ja-JP" sz="2000" dirty="0" smtClean="0">
                <a:latin typeface="Eras Bold ITC" pitchFamily="34" charset="0"/>
              </a:rPr>
              <a:t>in the </a:t>
            </a:r>
            <a:r>
              <a:rPr kumimoji="1" lang="en-US" altLang="ja-JP" sz="2000" dirty="0" smtClean="0">
                <a:latin typeface="Eras Bold ITC" pitchFamily="34" charset="0"/>
              </a:rPr>
              <a:t>T2K magnetic horns at J-PARC</a:t>
            </a:r>
            <a:endParaRPr kumimoji="1" lang="ja-JP" altLang="en-US" sz="20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Investigation on waters at </a:t>
            </a:r>
            <a:r>
              <a:rPr kumimoji="1" lang="en-US" altLang="ja-JP" dirty="0" err="1" smtClean="0"/>
              <a:t>fermilab</a:t>
            </a:r>
            <a:endParaRPr kumimoji="1" lang="ja-JP" altLang="en-US" dirty="0"/>
          </a:p>
        </p:txBody>
      </p:sp>
      <p:pic>
        <p:nvPicPr>
          <p:cNvPr id="4" name="Picture 3" descr="C:\Users\hmatsu\Desktop\accelerator-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 b="2363"/>
          <a:stretch/>
        </p:blipFill>
        <p:spPr bwMode="auto">
          <a:xfrm>
            <a:off x="0" y="2708920"/>
            <a:ext cx="9144000" cy="416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42928" y="2791585"/>
            <a:ext cx="83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i="0" dirty="0" err="1">
                <a:solidFill>
                  <a:srgbClr val="FF0000"/>
                </a:solidFill>
                <a:cs typeface="Times New Roman" pitchFamily="18" charset="0"/>
              </a:rPr>
              <a:t>NuMI</a:t>
            </a:r>
            <a:endParaRPr lang="en-US" altLang="ja-JP" i="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572000" y="4840154"/>
            <a:ext cx="148925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400">
                <a:latin typeface="+mn-ea"/>
                <a:ea typeface="+mn-ea"/>
                <a:cs typeface="Times New Roman" pitchFamily="18" charset="0"/>
              </a:rPr>
              <a:t>Tevatron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79512" y="5067511"/>
            <a:ext cx="216597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28900" algn="l"/>
                <a:tab pos="42291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400" dirty="0">
                <a:latin typeface="+mn-lt"/>
                <a:cs typeface="Times New Roman" pitchFamily="18" charset="0"/>
              </a:rPr>
              <a:t>Main Injector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939378" y="4192082"/>
            <a:ext cx="99266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err="1" smtClean="0">
                <a:solidFill>
                  <a:srgbClr val="FF0000"/>
                </a:solidFill>
              </a:rPr>
              <a:t>PbarTS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0" name="二等辺三角形 9"/>
          <p:cNvSpPr/>
          <p:nvPr/>
        </p:nvSpPr>
        <p:spPr>
          <a:xfrm>
            <a:off x="3493416" y="3169187"/>
            <a:ext cx="113903" cy="156716"/>
          </a:xfrm>
          <a:prstGeom prst="triangl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15376735">
            <a:off x="4041395" y="3590420"/>
            <a:ext cx="125170" cy="15252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>
            <a:off x="8837748" y="3200738"/>
            <a:ext cx="126740" cy="144016"/>
          </a:xfrm>
          <a:prstGeom prst="triangl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>
            <a:off x="8192540" y="3387518"/>
            <a:ext cx="126740" cy="144016"/>
          </a:xfrm>
          <a:prstGeom prst="triangl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>
            <a:off x="7380312" y="3131310"/>
            <a:ext cx="126740" cy="144016"/>
          </a:xfrm>
          <a:prstGeom prst="triangl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6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3419872" y="3760034"/>
            <a:ext cx="512440" cy="43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596336" y="2890254"/>
            <a:ext cx="72294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i="0" dirty="0" smtClean="0">
                <a:cs typeface="Times New Roman" pitchFamily="18" charset="0"/>
              </a:rPr>
              <a:t>M-test</a:t>
            </a:r>
            <a:endParaRPr lang="en-US" altLang="ja-JP" sz="1400" i="0" dirty="0"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72200" y="6038071"/>
            <a:ext cx="4315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D0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12160" y="4028321"/>
            <a:ext cx="5421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CDF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50425" y="2804185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M01</a:t>
            </a:r>
            <a:endParaRPr kumimoji="1" lang="ja-JP" altLang="en-US" sz="1400" dirty="0"/>
          </a:p>
        </p:txBody>
      </p:sp>
      <p:cxnSp>
        <p:nvCxnSpPr>
          <p:cNvPr id="20" name="直線コネクタ 19"/>
          <p:cNvCxnSpPr/>
          <p:nvPr/>
        </p:nvCxnSpPr>
        <p:spPr>
          <a:xfrm flipH="1">
            <a:off x="6217231" y="3074920"/>
            <a:ext cx="99665" cy="3444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719348" y="2935076"/>
            <a:ext cx="11945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Wilson Hall</a:t>
            </a:r>
            <a:endParaRPr kumimoji="1" lang="ja-JP" altLang="en-US" sz="1400" dirty="0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4486736" y="3242854"/>
            <a:ext cx="290843" cy="2886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972188" y="3822750"/>
            <a:ext cx="48824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i="0" dirty="0" smtClean="0">
                <a:cs typeface="Times New Roman" pitchFamily="18" charset="0"/>
              </a:rPr>
              <a:t>HIL</a:t>
            </a:r>
            <a:endParaRPr lang="en-US" altLang="ja-JP" sz="1400" i="0" dirty="0">
              <a:cs typeface="Times New Roman" pitchFamily="18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H="1" flipV="1">
            <a:off x="7443682" y="3531534"/>
            <a:ext cx="515262" cy="4445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07504" y="6362164"/>
            <a:ext cx="754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120-GeV proton accelerator in </a:t>
            </a:r>
            <a:r>
              <a:rPr kumimoji="1" lang="en-US" altLang="ja-JP" sz="2800" dirty="0" err="1" smtClean="0">
                <a:solidFill>
                  <a:srgbClr val="FFFF00"/>
                </a:solidFill>
              </a:rPr>
              <a:t>fermilab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(</a:t>
            </a:r>
            <a:r>
              <a:rPr lang="en-US" altLang="ja-JP" sz="2800" dirty="0" smtClean="0">
                <a:solidFill>
                  <a:srgbClr val="FFFF00"/>
                </a:solidFill>
              </a:rPr>
              <a:t>USA)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0874" y="2062589"/>
            <a:ext cx="879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performed i</a:t>
            </a:r>
            <a:r>
              <a:rPr kumimoji="1" lang="en-US" altLang="ja-JP" dirty="0" smtClean="0"/>
              <a:t>nvestigation </a:t>
            </a:r>
            <a:r>
              <a:rPr kumimoji="1" lang="en-US" altLang="ja-JP" u="sng" dirty="0" smtClean="0">
                <a:solidFill>
                  <a:srgbClr val="C00000"/>
                </a:solidFill>
                <a:latin typeface="Eras Bold ITC" pitchFamily="34" charset="0"/>
              </a:rPr>
              <a:t>on colloid formation of radionuclides</a:t>
            </a:r>
            <a:r>
              <a:rPr kumimoji="1" lang="en-US" altLang="ja-JP" dirty="0" smtClean="0"/>
              <a:t> in the cooling-waters for 120-GeV proton accelerator at </a:t>
            </a:r>
            <a:r>
              <a:rPr kumimoji="1" lang="en-US" altLang="ja-JP" dirty="0" err="1" smtClean="0"/>
              <a:t>NuMI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Pbar</a:t>
            </a:r>
            <a:r>
              <a:rPr kumimoji="1" lang="en-US" altLang="ja-JP" dirty="0" smtClean="0"/>
              <a:t> TS in </a:t>
            </a:r>
            <a:r>
              <a:rPr kumimoji="1" lang="en-US" altLang="ja-JP" u="sng" dirty="0" err="1" smtClean="0">
                <a:solidFill>
                  <a:srgbClr val="C00000"/>
                </a:solidFill>
                <a:latin typeface="Eras Bold ITC" pitchFamily="34" charset="0"/>
              </a:rPr>
              <a:t>fermilab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9512" y="836712"/>
            <a:ext cx="864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Eras Bold ITC" pitchFamily="34" charset="0"/>
              </a:rPr>
              <a:t>We did not wait for proving the forebodings of the J-PARC problem.</a:t>
            </a:r>
            <a:endParaRPr kumimoji="1" lang="ja-JP" altLang="en-US" dirty="0">
              <a:latin typeface="Eras Bold ITC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512" y="126876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When we found the weak retention of radionuclides to ion-exchange resin at </a:t>
            </a:r>
            <a:r>
              <a:rPr lang="en-US" altLang="ja-JP" dirty="0" smtClean="0"/>
              <a:t>the K2K </a:t>
            </a:r>
            <a:r>
              <a:rPr lang="en-US" altLang="ja-JP" dirty="0"/>
              <a:t>horns, we decided to investigate on radionuclides in the </a:t>
            </a:r>
            <a:r>
              <a:rPr lang="en-US" altLang="ja-JP" dirty="0" smtClean="0"/>
              <a:t>cooling-water soon.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34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D\21研究_Fermi\1012Fermi\photo\IMG_5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48" y="5171562"/>
            <a:ext cx="2215888" cy="16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Sampling of </a:t>
            </a:r>
            <a:r>
              <a:rPr lang="en-US" altLang="ja-JP" sz="3200" dirty="0" smtClean="0"/>
              <a:t>cooling-waters</a:t>
            </a:r>
            <a:endParaRPr kumimoji="1" lang="ja-JP" alt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77" y="908720"/>
            <a:ext cx="5667159" cy="436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"/>
          <a:stretch/>
        </p:blipFill>
        <p:spPr bwMode="auto">
          <a:xfrm>
            <a:off x="5436096" y="2492896"/>
            <a:ext cx="3617288" cy="276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600183" y="836712"/>
            <a:ext cx="3364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We collected 8 cooling-water samples from the </a:t>
            </a:r>
            <a:r>
              <a:rPr kumimoji="1" lang="en-US" altLang="ja-JP" dirty="0" err="1" smtClean="0"/>
              <a:t>NuMI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Pbar</a:t>
            </a:r>
            <a:r>
              <a:rPr kumimoji="1" lang="en-US" altLang="ja-JP" dirty="0" smtClean="0"/>
              <a:t> syste</a:t>
            </a:r>
            <a:r>
              <a:rPr lang="en-US" altLang="ja-JP" dirty="0" smtClean="0"/>
              <a:t>ms on </a:t>
            </a:r>
          </a:p>
          <a:p>
            <a:pPr algn="just"/>
            <a:r>
              <a:rPr lang="en-US" altLang="ja-JP" dirty="0" smtClean="0"/>
              <a:t>           (1) Feb. 2010, </a:t>
            </a:r>
          </a:p>
          <a:p>
            <a:pPr algn="just"/>
            <a:r>
              <a:rPr lang="en-US" altLang="ja-JP" dirty="0"/>
              <a:t> </a:t>
            </a:r>
            <a:r>
              <a:rPr lang="en-US" altLang="ja-JP" dirty="0" smtClean="0"/>
              <a:t>          (2) Dec. 2010, </a:t>
            </a:r>
          </a:p>
          <a:p>
            <a:pPr algn="just"/>
            <a:r>
              <a:rPr lang="en-US" altLang="ja-JP" dirty="0" smtClean="0"/>
              <a:t>           (3) Sep. 2011.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78240" y="4195497"/>
            <a:ext cx="162991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3905" y="4221088"/>
            <a:ext cx="11737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120-GeV 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943267"/>
            <a:ext cx="1512169" cy="189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2602" y="5171904"/>
            <a:ext cx="2216884" cy="16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907704" y="5253402"/>
            <a:ext cx="3129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64245" y="5253402"/>
            <a:ext cx="3129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0502" y="5015089"/>
            <a:ext cx="3129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pic>
        <p:nvPicPr>
          <p:cNvPr id="14" name="Picture 2" descr="F:\F\21研究_Fermi\1002Fermi\photo\IMG_51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9056" y="5171904"/>
            <a:ext cx="2215432" cy="1661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0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Data </a:t>
            </a:r>
            <a:r>
              <a:rPr lang="en-US" altLang="ja-JP" sz="3200" dirty="0" smtClean="0"/>
              <a:t>of the </a:t>
            </a:r>
            <a:r>
              <a:rPr kumimoji="1" lang="en-US" altLang="ja-JP" sz="3200" dirty="0" smtClean="0"/>
              <a:t>cooling-water systems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16006" y="971436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Important data on the cooling-water systems</a:t>
            </a:r>
            <a:endParaRPr kumimoji="1" lang="ja-JP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" y="1459678"/>
            <a:ext cx="8956204" cy="513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2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Arial Unicode MS"/>
        <a:ea typeface="Arial Unicode MS"/>
        <a:cs typeface=""/>
      </a:majorFont>
      <a:minorFont>
        <a:latin typeface="Arial Unicode MS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3557</TotalTime>
  <Words>1093</Words>
  <Application>Microsoft Office PowerPoint</Application>
  <PresentationFormat>画面に合わせる (4:3)</PresentationFormat>
  <Paragraphs>246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PowerPoint プレゼンテーション</vt:lpstr>
      <vt:lpstr>PowerPoint プレゼンテーション</vt:lpstr>
      <vt:lpstr>Radionuclides in cooling-waters</vt:lpstr>
      <vt:lpstr>Removal of radionuclides from waters</vt:lpstr>
      <vt:lpstr>Colloid formation of radionuclides?!</vt:lpstr>
      <vt:lpstr>Serious problem at J-PARC</vt:lpstr>
      <vt:lpstr>Investigation on waters at fermilab</vt:lpstr>
      <vt:lpstr>Sampling of cooling-waters</vt:lpstr>
      <vt:lpstr>Data of the cooling-water systems</vt:lpstr>
      <vt:lpstr>PowerPoint プレゼンテーション</vt:lpstr>
      <vt:lpstr>Detected radionuclides in the waters</vt:lpstr>
      <vt:lpstr>Activity of Be-7 in the waters</vt:lpstr>
      <vt:lpstr>Remaining rate of Be-7 in water</vt:lpstr>
      <vt:lpstr>Colloid rates of Be-7</vt:lpstr>
      <vt:lpstr>Charge of radio-colloid</vt:lpstr>
      <vt:lpstr>Summary (experiment A)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hmatsu</dc:creator>
  <cp:lastModifiedBy>hmatsu</cp:lastModifiedBy>
  <cp:revision>183</cp:revision>
  <dcterms:created xsi:type="dcterms:W3CDTF">2011-11-11T13:07:59Z</dcterms:created>
  <dcterms:modified xsi:type="dcterms:W3CDTF">2012-02-16T19:22:11Z</dcterms:modified>
</cp:coreProperties>
</file>