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14"/>
  </p:notesMasterIdLst>
  <p:sldIdLst>
    <p:sldId id="256" r:id="rId2"/>
    <p:sldId id="331" r:id="rId3"/>
    <p:sldId id="329" r:id="rId4"/>
    <p:sldId id="305" r:id="rId5"/>
    <p:sldId id="307" r:id="rId6"/>
    <p:sldId id="310" r:id="rId7"/>
    <p:sldId id="313" r:id="rId8"/>
    <p:sldId id="336" r:id="rId9"/>
    <p:sldId id="343" r:id="rId10"/>
    <p:sldId id="320" r:id="rId11"/>
    <p:sldId id="325" r:id="rId12"/>
    <p:sldId id="324" r:id="rId13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CCFF"/>
    <a:srgbClr val="0000CC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0769" autoAdjust="0"/>
  </p:normalViewPr>
  <p:slideViewPr>
    <p:cSldViewPr>
      <p:cViewPr varScale="1">
        <p:scale>
          <a:sx n="106" d="100"/>
          <a:sy n="106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C54225F-3A79-44CA-A1FD-A33D8E14DAF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721B3-C192-4D9F-9651-D1F766D06397}" type="slidenum">
              <a:rPr lang="en-US" altLang="ja-JP" smtClean="0">
                <a:latin typeface="Arial" pitchFamily="34" charset="0"/>
              </a:rPr>
              <a:pPr/>
              <a:t>1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CEB53-8293-410A-8A8E-910F571F5B22}" type="slidenum">
              <a:rPr lang="en-US" altLang="ja-JP" smtClean="0">
                <a:latin typeface="Arial" pitchFamily="34" charset="0"/>
              </a:rPr>
              <a:pPr/>
              <a:t>10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37925-596B-4A13-8FB4-D674CA0F1909}" type="slidenum">
              <a:rPr lang="en-US" altLang="ja-JP" smtClean="0">
                <a:latin typeface="Arial" pitchFamily="34" charset="0"/>
              </a:rPr>
              <a:pPr/>
              <a:t>11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6FA12-5D69-4612-9CA1-BDAA2725D417}" type="slidenum">
              <a:rPr lang="en-US" altLang="ja-JP" smtClean="0">
                <a:latin typeface="Arial" pitchFamily="34" charset="0"/>
              </a:rPr>
              <a:pPr/>
              <a:t>12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78A7F-95FB-4C32-BFD7-2BF8A40A9D3C}" type="slidenum">
              <a:rPr lang="en-US" altLang="ja-JP" smtClean="0">
                <a:latin typeface="Arial" pitchFamily="34" charset="0"/>
              </a:rPr>
              <a:pPr/>
              <a:t>2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B1404-E79C-4A2B-B0E8-3B03E530AE8A}" type="slidenum">
              <a:rPr lang="en-US" altLang="ja-JP" smtClean="0">
                <a:latin typeface="Arial" pitchFamily="34" charset="0"/>
              </a:rPr>
              <a:pPr/>
              <a:t>3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5AE1D-DD51-456B-A67C-586E964EE138}" type="slidenum">
              <a:rPr lang="en-US" altLang="ja-JP" smtClean="0">
                <a:latin typeface="Arial" pitchFamily="34" charset="0"/>
              </a:rPr>
              <a:pPr/>
              <a:t>4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011D7-3AA1-48A4-AE26-562DB96F5418}" type="slidenum">
              <a:rPr lang="en-US" altLang="ja-JP" smtClean="0">
                <a:latin typeface="Arial" pitchFamily="34" charset="0"/>
              </a:rPr>
              <a:pPr/>
              <a:t>5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CBE7B-D1B1-4A51-9701-0B3EE91AA92C}" type="slidenum">
              <a:rPr lang="en-US" altLang="ja-JP" smtClean="0">
                <a:latin typeface="Arial" pitchFamily="34" charset="0"/>
              </a:rPr>
              <a:pPr/>
              <a:t>6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9A751-28D5-443A-9B23-215EDFC5DF1E}" type="slidenum">
              <a:rPr lang="en-US" altLang="ja-JP" smtClean="0">
                <a:latin typeface="Arial" pitchFamily="34" charset="0"/>
              </a:rPr>
              <a:pPr/>
              <a:t>7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1CD5A-C3F2-47BF-BA82-00537402D87D}" type="slidenum">
              <a:rPr lang="en-US" altLang="ja-JP" smtClean="0">
                <a:latin typeface="Arial" pitchFamily="34" charset="0"/>
              </a:rPr>
              <a:pPr/>
              <a:t>8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E41A7-A3A0-43A2-BC2A-2FA428193DD0}" type="slidenum">
              <a:rPr lang="en-US" altLang="ja-JP" smtClean="0">
                <a:latin typeface="Arial" pitchFamily="34" charset="0"/>
              </a:rPr>
              <a:pPr/>
              <a:t>9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42168-AE63-4701-925E-837485FF955E}" type="datetime1">
              <a:rPr lang="en-US"/>
              <a:pPr>
                <a:defRPr/>
              </a:pPr>
              <a:t>2/11/2012</a:t>
            </a:fld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43E2-461B-4152-896A-55C47A0CE20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1165F-4A10-40E9-A996-A4FB86617628}" type="datetime1">
              <a:rPr lang="en-US"/>
              <a:pPr>
                <a:defRPr/>
              </a:pPr>
              <a:t>2/11/2012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Brief summary / T.Sanami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4C2A8-E4F7-4E22-A8C7-FF866682E38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5C82B-E113-452C-BC6B-DE47CE451D79}" type="datetime1">
              <a:rPr lang="en-US"/>
              <a:pPr>
                <a:defRPr/>
              </a:pPr>
              <a:t>2/11/2012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Brief summary / T.Sanami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C657-E68A-4C74-89D0-535E69FBF5B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229A-89DB-41C0-AD54-B0F9F1CDCBC5}" type="datetime1">
              <a:rPr lang="en-US"/>
              <a:pPr>
                <a:defRPr/>
              </a:pPr>
              <a:t>2/11/2012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Brief summary / T.Sanami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66CAA-B12F-4804-8B5B-B5014A69AAA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1ADAA-6706-4CFC-82AB-DD38E604945F}" type="datetime1">
              <a:rPr lang="en-US"/>
              <a:pPr>
                <a:defRPr/>
              </a:pPr>
              <a:t>2/11/2012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Brief summary / T.Sanami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4A16A-C55E-4326-AB44-64D761D15EE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97CB2-8788-46D5-9545-C82C578F9938}" type="datetime1">
              <a:rPr lang="en-US"/>
              <a:pPr>
                <a:defRPr/>
              </a:pPr>
              <a:t>2/11/2012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Brief summary / T.Sanami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DA1A-20FB-4B98-AF90-F07537CAC7B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2B340-51FB-4CA4-B276-7B9DB2370E43}" type="datetime1">
              <a:rPr lang="en-US"/>
              <a:pPr>
                <a:defRPr/>
              </a:pPr>
              <a:t>2/11/2012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Brief summary / T.Sanami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8EBD-8671-475A-A2BD-CC59499D4A4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4B0F2-F131-4BC0-AE8C-7ED6F0C0F7EA}" type="datetime1">
              <a:rPr lang="en-US"/>
              <a:pPr>
                <a:defRPr/>
              </a:pPr>
              <a:t>2/11/2012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Brief summary / T.Sanami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FBF21-DAA7-437C-8101-FE948058030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A6EC5-50F0-465A-B2C7-70DCD152B9A2}" type="datetime1">
              <a:rPr lang="en-US"/>
              <a:pPr>
                <a:defRPr/>
              </a:pPr>
              <a:t>2/11/2012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Brief summary / T.Sanami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54445-C152-4D4C-9160-D3157E7DD91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3DCC-538F-4C92-96E5-67165B37DA63}" type="datetime1">
              <a:rPr lang="en-US"/>
              <a:pPr>
                <a:defRPr/>
              </a:pPr>
              <a:t>2/11/2012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Brief summary / T.Sanami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26E8-CD45-4B56-A4E4-5B1E9A601DA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40DD9-4BB4-439D-B20B-3C84A253B92A}" type="datetime1">
              <a:rPr lang="en-US"/>
              <a:pPr>
                <a:defRPr/>
              </a:pPr>
              <a:t>2/11/2012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Brief summary / T.Sanami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416E8-FE36-43CD-BBEE-2F2791963FD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Garamond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58E7BA4-6D52-45E0-A69A-5719143DE1CF}" type="datetime1">
              <a:rPr lang="en-US"/>
              <a:pPr>
                <a:defRPr/>
              </a:pPr>
              <a:t>2/11/2012</a:t>
            </a:fld>
            <a:endParaRPr lang="en-US" altLang="ja-JP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248400"/>
            <a:ext cx="568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Brief summary / T.Sanami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243638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Garamond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054A48D-AB31-40AF-9F65-0BB5A5105E0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3789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4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847012" cy="1512887"/>
          </a:xfrm>
        </p:spPr>
        <p:txBody>
          <a:bodyPr/>
          <a:lstStyle/>
          <a:p>
            <a:pPr eaLnBrk="1" hangingPunct="1"/>
            <a:r>
              <a:rPr lang="en-US" altLang="ja-JP" sz="2400" smtClean="0"/>
              <a:t>Shielding Experiments at High Energy Accelerators of Fermilab (I)</a:t>
            </a:r>
            <a:br>
              <a:rPr lang="en-US" altLang="ja-JP" sz="2400" smtClean="0"/>
            </a:br>
            <a:r>
              <a:rPr lang="en-US" altLang="ja-JP" sz="2400" smtClean="0"/>
              <a:t/>
            </a:r>
            <a:br>
              <a:rPr lang="en-US" altLang="ja-JP" sz="2400" smtClean="0"/>
            </a:br>
            <a:r>
              <a:rPr lang="en-US" altLang="ja-JP" sz="2400" u="sng" smtClean="0"/>
              <a:t>Dose rate around high intensity muon beam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71500" y="3429000"/>
            <a:ext cx="81438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ja-JP" u="sng"/>
              <a:t>T.Sanami</a:t>
            </a:r>
            <a:r>
              <a:rPr lang="en-US" altLang="ja-JP"/>
              <a:t>, on behalf of JASMIN collaboration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ja-JP"/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ja-JP"/>
              <a:t>JASMIN collaboration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ja-JP"/>
              <a:t>H.Nakashima</a:t>
            </a:r>
            <a:r>
              <a:rPr lang="en-US" altLang="ja-JP" baseline="30000"/>
              <a:t>1</a:t>
            </a:r>
            <a:r>
              <a:rPr lang="en-US" altLang="ja-JP"/>
              <a:t>, N.Mokhov</a:t>
            </a:r>
            <a:r>
              <a:rPr lang="en-US" altLang="ja-JP" baseline="30000"/>
              <a:t>3</a:t>
            </a:r>
            <a:r>
              <a:rPr lang="en-US" altLang="ja-JP"/>
              <a:t>, D.Boehnlein</a:t>
            </a:r>
            <a:r>
              <a:rPr lang="en-US" altLang="ja-JP" baseline="30000"/>
              <a:t>3</a:t>
            </a:r>
            <a:r>
              <a:rPr lang="en-US" altLang="ja-JP"/>
              <a:t>, M.Hagiwara</a:t>
            </a:r>
            <a:r>
              <a:rPr lang="en-US" altLang="ja-JP" baseline="30000"/>
              <a:t>2</a:t>
            </a:r>
            <a:r>
              <a:rPr lang="en-US" altLang="ja-JP"/>
              <a:t>, H.Hirayama</a:t>
            </a:r>
            <a:r>
              <a:rPr lang="en-US" altLang="ja-JP" baseline="30000"/>
              <a:t>2</a:t>
            </a:r>
            <a:r>
              <a:rPr lang="en-US" altLang="ja-JP"/>
              <a:t>, Y.Iwamoto</a:t>
            </a:r>
            <a:r>
              <a:rPr lang="en-US" altLang="ja-JP" baseline="30000"/>
              <a:t>1</a:t>
            </a:r>
            <a:r>
              <a:rPr lang="en-US" altLang="ja-JP"/>
              <a:t>, H.Iwase</a:t>
            </a:r>
            <a:r>
              <a:rPr lang="en-US" altLang="ja-JP" baseline="30000"/>
              <a:t>2</a:t>
            </a:r>
            <a:r>
              <a:rPr lang="en-US" altLang="ja-JP"/>
              <a:t>, V.Kamran</a:t>
            </a:r>
            <a:r>
              <a:rPr lang="en-US" altLang="ja-JP" baseline="30000"/>
              <a:t>3</a:t>
            </a:r>
            <a:r>
              <a:rPr lang="en-US" altLang="ja-JP"/>
              <a:t>, Y.Kasugai</a:t>
            </a:r>
            <a:r>
              <a:rPr lang="en-US" altLang="ja-JP" baseline="30000"/>
              <a:t>1</a:t>
            </a:r>
            <a:r>
              <a:rPr lang="en-US" altLang="ja-JP"/>
              <a:t>, H.S.Lee</a:t>
            </a:r>
            <a:r>
              <a:rPr lang="en-US" altLang="ja-JP" baseline="30000"/>
              <a:t>8</a:t>
            </a:r>
            <a:r>
              <a:rPr lang="en-US" altLang="ja-JP"/>
              <a:t>, A.Leveling</a:t>
            </a:r>
            <a:r>
              <a:rPr lang="en-US" altLang="ja-JP" baseline="30000"/>
              <a:t>3</a:t>
            </a:r>
            <a:r>
              <a:rPr lang="en-US" altLang="ja-JP"/>
              <a:t>, F.Masukawa</a:t>
            </a:r>
            <a:r>
              <a:rPr lang="en-US" altLang="ja-JP" baseline="30000"/>
              <a:t>1</a:t>
            </a:r>
            <a:r>
              <a:rPr lang="en-US" altLang="ja-JP"/>
              <a:t>, N.Matsuda</a:t>
            </a:r>
            <a:r>
              <a:rPr lang="en-US" altLang="ja-JP" baseline="30000"/>
              <a:t>1</a:t>
            </a:r>
            <a:r>
              <a:rPr lang="en-US" altLang="ja-JP"/>
              <a:t>, H.Matsumura</a:t>
            </a:r>
            <a:r>
              <a:rPr lang="en-US" altLang="ja-JP" baseline="30000"/>
              <a:t>2</a:t>
            </a:r>
            <a:r>
              <a:rPr lang="en-US" altLang="ja-JP"/>
              <a:t>, T.Nakamura</a:t>
            </a:r>
            <a:r>
              <a:rPr lang="en-US" altLang="ja-JP" baseline="30000"/>
              <a:t>6</a:t>
            </a:r>
            <a:r>
              <a:rPr lang="en-US" altLang="ja-JP"/>
              <a:t>, Y.Nakane</a:t>
            </a:r>
            <a:r>
              <a:rPr lang="en-US" altLang="ja-JP" baseline="30000"/>
              <a:t>1</a:t>
            </a:r>
            <a:r>
              <a:rPr lang="en-US" altLang="ja-JP"/>
              <a:t>, K.Oishi, Y.Sakamoto</a:t>
            </a:r>
            <a:r>
              <a:rPr lang="en-US" altLang="ja-JP" baseline="30000"/>
              <a:t>1</a:t>
            </a:r>
            <a:r>
              <a:rPr lang="en-US" altLang="ja-JP"/>
              <a:t>, T.Sanami</a:t>
            </a:r>
            <a:r>
              <a:rPr lang="en-US" altLang="ja-JP" baseline="30000"/>
              <a:t>2</a:t>
            </a:r>
            <a:r>
              <a:rPr lang="en-US" altLang="ja-JP"/>
              <a:t>, N.Shigyo</a:t>
            </a:r>
            <a:r>
              <a:rPr lang="en-US" altLang="ja-JP" baseline="30000"/>
              <a:t>4</a:t>
            </a:r>
            <a:r>
              <a:rPr lang="en-US" altLang="ja-JP"/>
              <a:t>, H.Yashima</a:t>
            </a:r>
            <a:r>
              <a:rPr lang="en-US" altLang="ja-JP" baseline="30000"/>
              <a:t>5</a:t>
            </a:r>
            <a:endParaRPr lang="en-US" altLang="ja-JP"/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ja-JP"/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ja-JP" baseline="30000"/>
              <a:t>1</a:t>
            </a:r>
            <a:r>
              <a:rPr lang="en-US" altLang="ja-JP"/>
              <a:t>JAEA, </a:t>
            </a:r>
            <a:r>
              <a:rPr lang="en-US" altLang="ja-JP" baseline="30000"/>
              <a:t>2</a:t>
            </a:r>
            <a:r>
              <a:rPr lang="en-US" altLang="ja-JP"/>
              <a:t>KEK, </a:t>
            </a:r>
            <a:r>
              <a:rPr lang="en-US" altLang="ja-JP" baseline="30000"/>
              <a:t>3</a:t>
            </a:r>
            <a:r>
              <a:rPr lang="en-US" altLang="ja-JP"/>
              <a:t>FNAL, </a:t>
            </a:r>
            <a:r>
              <a:rPr lang="en-US" altLang="ja-JP" baseline="30000"/>
              <a:t>4</a:t>
            </a:r>
            <a:r>
              <a:rPr lang="en-US" altLang="ja-JP"/>
              <a:t>Kyushu-U, </a:t>
            </a:r>
            <a:r>
              <a:rPr lang="en-US" altLang="ja-JP" baseline="30000"/>
              <a:t>5</a:t>
            </a:r>
            <a:r>
              <a:rPr lang="en-US" altLang="ja-JP"/>
              <a:t>Kyoto-U, </a:t>
            </a:r>
            <a:r>
              <a:rPr lang="en-US" altLang="ja-JP" baseline="30000"/>
              <a:t>6</a:t>
            </a:r>
            <a:r>
              <a:rPr lang="en-US" altLang="ja-JP"/>
              <a:t>Tohoku-U, </a:t>
            </a:r>
            <a:r>
              <a:rPr lang="en-US" altLang="ja-JP" baseline="30000"/>
              <a:t>7</a:t>
            </a:r>
            <a:r>
              <a:rPr lang="en-US" altLang="ja-JP"/>
              <a:t>Shimizu Corp, </a:t>
            </a:r>
            <a:r>
              <a:rPr lang="en-US" altLang="ja-JP" baseline="30000"/>
              <a:t>8</a:t>
            </a:r>
            <a:r>
              <a:rPr lang="en-US" altLang="ja-JP"/>
              <a:t>PAL  </a:t>
            </a:r>
          </a:p>
        </p:txBody>
      </p:sp>
      <p:sp>
        <p:nvSpPr>
          <p:cNvPr id="3076" name="テキスト ボックス 3"/>
          <p:cNvSpPr txBox="1">
            <a:spLocks noChangeArrowheads="1"/>
          </p:cNvSpPr>
          <p:nvPr/>
        </p:nvSpPr>
        <p:spPr bwMode="auto">
          <a:xfrm>
            <a:off x="357188" y="142875"/>
            <a:ext cx="8215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ISORD5  July15-17,2009 Kitakyushu, Japan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857250"/>
            <a:ext cx="40751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857250"/>
            <a:ext cx="40751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2CA5569-AF69-489C-9B3D-95B197659481}" type="datetime1">
              <a:rPr lang="en-US" altLang="ja-JP" smtClean="0"/>
              <a:pPr/>
              <a:t>2/11/2012</a:t>
            </a:fld>
            <a:endParaRPr lang="en-US" altLang="ja-JP" smtClean="0"/>
          </a:p>
        </p:txBody>
      </p:sp>
      <p:sp>
        <p:nvSpPr>
          <p:cNvPr id="14341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</a:rPr>
              <a:t>Radiations around intense muon beam (T.Sanami)</a:t>
            </a:r>
          </a:p>
        </p:txBody>
      </p:sp>
      <p:sp>
        <p:nvSpPr>
          <p:cNvPr id="1434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41F39D-7D9B-4D50-AB99-4F649349BCA2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400" smtClean="0"/>
              <a:t>Dose distribution perpendicular to beam axis</a:t>
            </a:r>
          </a:p>
        </p:txBody>
      </p:sp>
      <p:sp>
        <p:nvSpPr>
          <p:cNvPr id="14344" name="テキスト ボックス 9"/>
          <p:cNvSpPr txBox="1">
            <a:spLocks noChangeArrowheads="1"/>
          </p:cNvSpPr>
          <p:nvPr/>
        </p:nvSpPr>
        <p:spPr bwMode="auto">
          <a:xfrm>
            <a:off x="214313" y="4786313"/>
            <a:ext cx="850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/>
              <a:t> Dose from muon is dominant around the beam line</a:t>
            </a:r>
          </a:p>
          <a:p>
            <a:pPr>
              <a:buFont typeface="Arial" pitchFamily="34" charset="0"/>
              <a:buChar char="•"/>
            </a:pPr>
            <a:r>
              <a:rPr lang="en-US" altLang="ja-JP"/>
              <a:t> Dose from electron, photon and neutron are 28%, 3% and 0.1% of total</a:t>
            </a:r>
          </a:p>
          <a:p>
            <a:pPr>
              <a:buFont typeface="Arial" pitchFamily="34" charset="0"/>
              <a:buChar char="•"/>
            </a:pPr>
            <a:r>
              <a:rPr lang="en-US" altLang="ja-JP"/>
              <a:t> Dose at more than 5 m from the center is from electron, neutron and photon</a:t>
            </a:r>
          </a:p>
          <a:p>
            <a:pPr>
              <a:buFont typeface="Arial" pitchFamily="34" charset="0"/>
              <a:buChar char="•"/>
            </a:pPr>
            <a:r>
              <a:rPr lang="en-US" altLang="ja-JP"/>
              <a:t> The calculation well describes experimental data</a:t>
            </a:r>
            <a:endParaRPr lang="ja-JP" altLang="en-US"/>
          </a:p>
        </p:txBody>
      </p:sp>
      <p:sp>
        <p:nvSpPr>
          <p:cNvPr id="14345" name="テキスト ボックス 19"/>
          <p:cNvSpPr txBox="1">
            <a:spLocks noChangeArrowheads="1"/>
          </p:cNvSpPr>
          <p:nvPr/>
        </p:nvSpPr>
        <p:spPr bwMode="auto">
          <a:xfrm>
            <a:off x="1214438" y="1214438"/>
            <a:ext cx="1285875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Alcove3</a:t>
            </a:r>
            <a:endParaRPr lang="ja-JP" altLang="en-US"/>
          </a:p>
        </p:txBody>
      </p:sp>
      <p:sp>
        <p:nvSpPr>
          <p:cNvPr id="14346" name="テキスト ボックス 20"/>
          <p:cNvSpPr txBox="1">
            <a:spLocks noChangeArrowheads="1"/>
          </p:cNvSpPr>
          <p:nvPr/>
        </p:nvSpPr>
        <p:spPr bwMode="auto">
          <a:xfrm>
            <a:off x="5072063" y="1214438"/>
            <a:ext cx="1285875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Alcove4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4128799-0BA2-41C1-8960-5FCC8A2E9B43}" type="datetime1">
              <a:rPr lang="en-US" altLang="ja-JP" smtClean="0"/>
              <a:pPr/>
              <a:t>2/11/2012</a:t>
            </a:fld>
            <a:endParaRPr lang="en-US" altLang="ja-JP" smtClean="0"/>
          </a:p>
        </p:txBody>
      </p:sp>
      <p:sp>
        <p:nvSpPr>
          <p:cNvPr id="15363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</a:rPr>
              <a:t>Radiations around intense muon beam (T.Sanami)</a:t>
            </a:r>
          </a:p>
        </p:txBody>
      </p:sp>
      <p:sp>
        <p:nvSpPr>
          <p:cNvPr id="1536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1516E2-D9C4-4CEA-B70C-B45C03C3A362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400" smtClean="0"/>
              <a:t>Attenuation along the beam axis</a:t>
            </a:r>
          </a:p>
        </p:txBody>
      </p:sp>
      <p:pic>
        <p:nvPicPr>
          <p:cNvPr id="1536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928688"/>
            <a:ext cx="437356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テキスト ボックス 11"/>
          <p:cNvSpPr txBox="1">
            <a:spLocks noChangeArrowheads="1"/>
          </p:cNvSpPr>
          <p:nvPr/>
        </p:nvSpPr>
        <p:spPr bwMode="auto">
          <a:xfrm>
            <a:off x="357188" y="928688"/>
            <a:ext cx="1500187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Total dose</a:t>
            </a:r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71500" y="2143125"/>
            <a:ext cx="2857500" cy="7143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69" name="テキスト ボックス 14"/>
          <p:cNvSpPr txBox="1">
            <a:spLocks noChangeArrowheads="1"/>
          </p:cNvSpPr>
          <p:nvPr/>
        </p:nvSpPr>
        <p:spPr bwMode="auto">
          <a:xfrm>
            <a:off x="357188" y="3857625"/>
            <a:ext cx="3286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Secondary particles (e,</a:t>
            </a:r>
            <a:r>
              <a:rPr lang="en-US" altLang="ja-JP">
                <a:sym typeface="Symbol" pitchFamily="18" charset="2"/>
              </a:rPr>
              <a:t> </a:t>
            </a:r>
            <a:r>
              <a:rPr lang="en-US" altLang="ja-JP"/>
              <a:t>,n) are generated in the rock</a:t>
            </a:r>
          </a:p>
          <a:p>
            <a:pPr lvl="1"/>
            <a:r>
              <a:rPr lang="en-US" altLang="ja-JP">
                <a:sym typeface="Symbol" pitchFamily="18" charset="2"/>
              </a:rPr>
              <a:t> Muon beam initiate electro-magnetic cascade</a:t>
            </a:r>
            <a:endParaRPr lang="en-US" altLang="ja-JP"/>
          </a:p>
          <a:p>
            <a:endParaRPr lang="en-US" altLang="ja-JP"/>
          </a:p>
          <a:p>
            <a:r>
              <a:rPr lang="en-US" altLang="ja-JP"/>
              <a:t>Ratio to total dose are </a:t>
            </a:r>
          </a:p>
          <a:p>
            <a:r>
              <a:rPr lang="en-US" altLang="ja-JP">
                <a:sym typeface="Symbol" pitchFamily="18" charset="2"/>
              </a:rPr>
              <a:t>:e::n = 0.68:0.28:0.03:0.01</a:t>
            </a:r>
            <a:endParaRPr lang="ja-JP" altLang="en-US"/>
          </a:p>
        </p:txBody>
      </p:sp>
      <p:sp>
        <p:nvSpPr>
          <p:cNvPr id="15370" name="テキスト ボックス 19"/>
          <p:cNvSpPr txBox="1">
            <a:spLocks noChangeArrowheads="1"/>
          </p:cNvSpPr>
          <p:nvPr/>
        </p:nvSpPr>
        <p:spPr bwMode="auto">
          <a:xfrm>
            <a:off x="3714750" y="57150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MARS simulates muon attenuation very well</a:t>
            </a:r>
            <a:endParaRPr lang="ja-JP" altLang="en-US"/>
          </a:p>
        </p:txBody>
      </p:sp>
      <p:pic>
        <p:nvPicPr>
          <p:cNvPr id="1537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642938"/>
            <a:ext cx="4754563" cy="4670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ECF80F2-FF88-4954-9EA4-466805E0E48C}" type="datetime1">
              <a:rPr lang="en-US" altLang="ja-JP" smtClean="0"/>
              <a:pPr/>
              <a:t>2/11/2012</a:t>
            </a:fld>
            <a:endParaRPr lang="en-US" altLang="ja-JP" smtClean="0"/>
          </a:p>
        </p:txBody>
      </p:sp>
      <p:sp>
        <p:nvSpPr>
          <p:cNvPr id="1638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</a:rPr>
              <a:t>Radiations around intense muon beam (T.Sanami)</a:t>
            </a:r>
          </a:p>
        </p:txBody>
      </p:sp>
      <p:sp>
        <p:nvSpPr>
          <p:cNvPr id="1638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00ECD7-EAAF-4C34-BDF7-C4C971AF0D7A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400" smtClean="0"/>
              <a:t>Conclusion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052513"/>
            <a:ext cx="822960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ja-JP" sz="2400" kern="0" dirty="0">
                <a:latin typeface="+mn-lt"/>
                <a:ea typeface="+mn-ea"/>
              </a:rPr>
              <a:t>Dose rates around intense </a:t>
            </a:r>
            <a:r>
              <a:rPr lang="en-US" altLang="ja-JP" sz="2400" kern="0" dirty="0" err="1">
                <a:latin typeface="+mn-lt"/>
                <a:ea typeface="+mn-ea"/>
              </a:rPr>
              <a:t>muon</a:t>
            </a:r>
            <a:r>
              <a:rPr lang="en-US" altLang="ja-JP" sz="2400" kern="0" dirty="0">
                <a:latin typeface="+mn-lt"/>
                <a:ea typeface="+mn-ea"/>
              </a:rPr>
              <a:t> beam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altLang="ja-JP" sz="2400" kern="0" dirty="0">
              <a:latin typeface="+mn-lt"/>
              <a:ea typeface="+mn-ea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ja-JP" sz="2400" kern="0" dirty="0">
                <a:latin typeface="+mn-lt"/>
                <a:ea typeface="+mn-ea"/>
              </a:rPr>
              <a:t>2D map of </a:t>
            </a:r>
            <a:r>
              <a:rPr lang="en-US" altLang="ja-JP" sz="2400" kern="0" dirty="0" err="1">
                <a:latin typeface="+mn-lt"/>
                <a:ea typeface="+mn-ea"/>
              </a:rPr>
              <a:t>muon</a:t>
            </a:r>
            <a:r>
              <a:rPr lang="en-US" altLang="ja-JP" sz="2400" kern="0" dirty="0">
                <a:latin typeface="+mn-lt"/>
                <a:ea typeface="+mn-ea"/>
              </a:rPr>
              <a:t> attenuation and dose distribution of secondary particles using various dosimeters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pt-BR" altLang="ja-JP" sz="2400" kern="0" dirty="0">
                <a:latin typeface="+mn-lt"/>
                <a:ea typeface="+mn-ea"/>
              </a:rPr>
              <a:t>20</a:t>
            </a:r>
            <a:r>
              <a:rPr lang="pt-BR" altLang="ja-JP" sz="2400" kern="0" dirty="0">
                <a:latin typeface="Symbol" pitchFamily="18" charset="2"/>
                <a:ea typeface="+mn-ea"/>
              </a:rPr>
              <a:t>m</a:t>
            </a:r>
            <a:r>
              <a:rPr lang="pt-BR" altLang="ja-JP" sz="2400" kern="0" dirty="0">
                <a:latin typeface="+mn-lt"/>
                <a:ea typeface="+mn-ea"/>
              </a:rPr>
              <a:t>Sv/1e12proton at the beam line in the alcove2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pt-BR" altLang="ja-JP" sz="2400" kern="0" dirty="0">
                <a:latin typeface="+mn-lt"/>
                <a:ea typeface="+mn-ea"/>
              </a:rPr>
              <a:t>Muon initiates electro-magnetic cascade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pt-BR" altLang="ja-JP" sz="2400" kern="0" dirty="0">
                <a:latin typeface="+mn-lt"/>
                <a:ea typeface="+mn-ea"/>
              </a:rPr>
              <a:t>Ratio to total dose are </a:t>
            </a:r>
            <a:r>
              <a:rPr lang="pt-BR" altLang="ja-JP" sz="2400" kern="0" dirty="0">
                <a:latin typeface="+mn-lt"/>
                <a:ea typeface="+mn-ea"/>
                <a:sym typeface="Symbol"/>
              </a:rPr>
              <a:t></a:t>
            </a:r>
            <a:r>
              <a:rPr lang="pt-BR" altLang="ja-JP" sz="2400" kern="0" dirty="0">
                <a:latin typeface="+mn-lt"/>
                <a:ea typeface="+mn-ea"/>
              </a:rPr>
              <a:t>:e:</a:t>
            </a:r>
            <a:r>
              <a:rPr lang="pt-BR" altLang="ja-JP" sz="2400" kern="0" dirty="0">
                <a:latin typeface="+mn-lt"/>
                <a:ea typeface="+mn-ea"/>
                <a:sym typeface="Symbol"/>
              </a:rPr>
              <a:t></a:t>
            </a:r>
            <a:r>
              <a:rPr lang="pt-BR" altLang="ja-JP" sz="2400" kern="0" dirty="0">
                <a:latin typeface="+mn-lt"/>
                <a:ea typeface="+mn-ea"/>
              </a:rPr>
              <a:t>:n = 0.7:0.3:0.03:0.01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ja-JP" sz="2400" kern="0" dirty="0">
                <a:latin typeface="+mn-lt"/>
                <a:ea typeface="+mn-ea"/>
              </a:rPr>
              <a:t>Contribution from secondary particle is dominant at 5 m from the beam line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ja-JP" sz="2400" dirty="0" err="1">
                <a:latin typeface="Arial" charset="0"/>
              </a:rPr>
              <a:t>muon</a:t>
            </a:r>
            <a:r>
              <a:rPr lang="en-US" altLang="ja-JP" sz="2400" dirty="0">
                <a:latin typeface="Arial" charset="0"/>
              </a:rPr>
              <a:t> attenuation and dose are simulated very well</a:t>
            </a:r>
            <a:endParaRPr lang="en-US" altLang="ja-JP" sz="2400" kern="0" dirty="0">
              <a:latin typeface="+mn-lt"/>
              <a:ea typeface="+mn-ea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altLang="ja-JP" sz="24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altLang="ja-JP" sz="24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A72CE20-FF31-4A96-9204-0A0FE93BF634}" type="datetime1">
              <a:rPr lang="en-US" altLang="ja-JP" smtClean="0"/>
              <a:pPr/>
              <a:t>2/11/2012</a:t>
            </a:fld>
            <a:endParaRPr lang="en-US" altLang="ja-JP" smtClean="0"/>
          </a:p>
        </p:txBody>
      </p:sp>
      <p:sp>
        <p:nvSpPr>
          <p:cNvPr id="614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</a:rPr>
              <a:t>Radiations around intense muon beam (T.Sanami)</a:t>
            </a:r>
          </a:p>
        </p:txBody>
      </p:sp>
      <p:sp>
        <p:nvSpPr>
          <p:cNvPr id="614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DD3F69-528D-4867-93EE-4F5648DE1D4C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400" smtClean="0"/>
              <a:t>Experimental facilities - NuMI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052513"/>
            <a:ext cx="82296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ja-JP" sz="2400" kern="0" dirty="0" err="1">
                <a:latin typeface="+mn-lt"/>
                <a:ea typeface="+mn-ea"/>
              </a:rPr>
              <a:t>NuMI</a:t>
            </a:r>
            <a:r>
              <a:rPr lang="en-US" altLang="ja-JP" sz="2400" kern="0" dirty="0">
                <a:latin typeface="+mn-lt"/>
                <a:ea typeface="+mn-ea"/>
              </a:rPr>
              <a:t> – </a:t>
            </a:r>
            <a:r>
              <a:rPr lang="en-US" altLang="ja-JP" sz="2400" kern="0" dirty="0">
                <a:solidFill>
                  <a:srgbClr val="FF0000"/>
                </a:solidFill>
                <a:latin typeface="+mn-lt"/>
                <a:ea typeface="+mn-ea"/>
              </a:rPr>
              <a:t>N</a:t>
            </a:r>
            <a:r>
              <a:rPr lang="en-US" altLang="ja-JP" sz="2400" kern="0" dirty="0">
                <a:latin typeface="+mn-lt"/>
                <a:ea typeface="+mn-ea"/>
              </a:rPr>
              <a:t>e</a:t>
            </a:r>
            <a:r>
              <a:rPr lang="en-US" altLang="ja-JP" sz="2400" kern="0" dirty="0">
                <a:solidFill>
                  <a:srgbClr val="FF0000"/>
                </a:solidFill>
                <a:latin typeface="+mn-lt"/>
                <a:ea typeface="+mn-ea"/>
              </a:rPr>
              <a:t>u</a:t>
            </a:r>
            <a:r>
              <a:rPr lang="en-US" altLang="ja-JP" sz="2400" kern="0" dirty="0">
                <a:latin typeface="+mn-lt"/>
                <a:ea typeface="+mn-ea"/>
              </a:rPr>
              <a:t>trino from </a:t>
            </a:r>
            <a:r>
              <a:rPr lang="en-US" altLang="ja-JP" sz="2400" kern="0" dirty="0">
                <a:solidFill>
                  <a:srgbClr val="FF0000"/>
                </a:solidFill>
                <a:latin typeface="+mn-lt"/>
                <a:ea typeface="+mn-ea"/>
              </a:rPr>
              <a:t>M</a:t>
            </a:r>
            <a:r>
              <a:rPr lang="en-US" altLang="ja-JP" sz="2400" kern="0" dirty="0">
                <a:latin typeface="+mn-lt"/>
                <a:ea typeface="+mn-ea"/>
              </a:rPr>
              <a:t>ain-</a:t>
            </a:r>
            <a:r>
              <a:rPr lang="en-US" altLang="ja-JP" sz="2400" kern="0" dirty="0">
                <a:solidFill>
                  <a:srgbClr val="FF0000"/>
                </a:solidFill>
                <a:latin typeface="+mn-lt"/>
                <a:ea typeface="+mn-ea"/>
              </a:rPr>
              <a:t>I</a:t>
            </a:r>
            <a:r>
              <a:rPr lang="en-US" altLang="ja-JP" sz="2400" kern="0" dirty="0">
                <a:latin typeface="+mn-lt"/>
                <a:ea typeface="+mn-ea"/>
              </a:rPr>
              <a:t>njector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altLang="ja-JP" sz="24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altLang="ja-JP" sz="2400" kern="0" dirty="0">
              <a:latin typeface="+mn-lt"/>
              <a:ea typeface="+mn-ea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endParaRPr lang="en-US" altLang="ja-JP" sz="2400" kern="0" dirty="0">
              <a:latin typeface="+mn-lt"/>
              <a:ea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4313" y="5715000"/>
            <a:ext cx="8643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altLang="ja-JP" sz="2000" kern="0" dirty="0">
                <a:latin typeface="+mn-lt"/>
                <a:ea typeface="+mn-ea"/>
              </a:rPr>
              <a:t>Dose rate distribution around intense </a:t>
            </a:r>
            <a:r>
              <a:rPr lang="en-US" altLang="ja-JP" sz="2000" kern="0" dirty="0" err="1">
                <a:latin typeface="+mn-lt"/>
                <a:ea typeface="+mn-ea"/>
              </a:rPr>
              <a:t>Muon</a:t>
            </a:r>
            <a:r>
              <a:rPr lang="en-US" altLang="ja-JP" sz="2000" kern="0" dirty="0">
                <a:latin typeface="+mn-lt"/>
                <a:ea typeface="+mn-ea"/>
              </a:rPr>
              <a:t> beam (= This presentation)</a:t>
            </a:r>
            <a:endParaRPr lang="en-US" altLang="ja-JP" sz="2400" kern="0" dirty="0">
              <a:latin typeface="+mn-lt"/>
              <a:ea typeface="+mn-ea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endParaRPr lang="en-US" altLang="ja-JP" sz="2400" kern="0" dirty="0">
              <a:latin typeface="+mn-lt"/>
              <a:ea typeface="+mn-ea"/>
            </a:endParaRPr>
          </a:p>
        </p:txBody>
      </p:sp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709863"/>
            <a:ext cx="611505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1571625"/>
            <a:ext cx="4787900" cy="2124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154" name="Oval 12"/>
          <p:cNvSpPr>
            <a:spLocks noChangeArrowheads="1"/>
          </p:cNvSpPr>
          <p:nvPr/>
        </p:nvSpPr>
        <p:spPr bwMode="auto">
          <a:xfrm>
            <a:off x="4902200" y="5094288"/>
            <a:ext cx="1681163" cy="3254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" name="Line 13"/>
          <p:cNvSpPr>
            <a:spLocks noChangeShapeType="1"/>
          </p:cNvSpPr>
          <p:nvPr/>
        </p:nvSpPr>
        <p:spPr bwMode="auto">
          <a:xfrm flipV="1">
            <a:off x="5445125" y="3714750"/>
            <a:ext cx="269875" cy="13795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85813" y="3571875"/>
            <a:ext cx="1357312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Target</a:t>
            </a:r>
          </a:p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120GeV p</a:t>
            </a: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1571625" y="4143375"/>
            <a:ext cx="1071563" cy="78581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857500" y="5143500"/>
            <a:ext cx="1357313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Decay pipe</a:t>
            </a:r>
          </a:p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  <a:sym typeface="Symbol"/>
              </a:rPr>
              <a:t>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930650" y="1571625"/>
            <a:ext cx="2214563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err="1">
                <a:solidFill>
                  <a:schemeClr val="tx1"/>
                </a:solidFill>
              </a:rPr>
              <a:t>Muon</a:t>
            </a:r>
            <a:r>
              <a:rPr lang="en-US" altLang="ja-JP" dirty="0">
                <a:solidFill>
                  <a:schemeClr val="tx1"/>
                </a:solidFill>
              </a:rPr>
              <a:t> alcoves Bypass tunnel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857250" y="1571625"/>
            <a:ext cx="2214563" cy="1000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err="1">
                <a:solidFill>
                  <a:schemeClr val="tx1"/>
                </a:solidFill>
              </a:rPr>
              <a:t>Muon</a:t>
            </a:r>
            <a:r>
              <a:rPr lang="en-US" altLang="ja-JP" dirty="0">
                <a:solidFill>
                  <a:schemeClr val="tx1"/>
                </a:solidFill>
              </a:rPr>
              <a:t> transport</a:t>
            </a:r>
          </a:p>
          <a:p>
            <a:pPr algn="ctr">
              <a:defRPr/>
            </a:pPr>
            <a:r>
              <a:rPr lang="en-US" altLang="ja-JP" dirty="0" err="1">
                <a:solidFill>
                  <a:schemeClr val="tx1"/>
                </a:solidFill>
              </a:rPr>
              <a:t>Muon</a:t>
            </a:r>
            <a:r>
              <a:rPr lang="en-US" altLang="ja-JP" dirty="0">
                <a:solidFill>
                  <a:schemeClr val="tx1"/>
                </a:solidFill>
              </a:rPr>
              <a:t> interaction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4144963" y="2286000"/>
            <a:ext cx="2000250" cy="64293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2" name="直線矢印コネクタ 21"/>
          <p:cNvCxnSpPr>
            <a:stCxn id="20" idx="3"/>
          </p:cNvCxnSpPr>
          <p:nvPr/>
        </p:nvCxnSpPr>
        <p:spPr>
          <a:xfrm>
            <a:off x="3071813" y="2071688"/>
            <a:ext cx="1357312" cy="35718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11" idx="1"/>
          </p:cNvCxnSpPr>
          <p:nvPr/>
        </p:nvCxnSpPr>
        <p:spPr>
          <a:xfrm rot="10800000" flipH="1" flipV="1">
            <a:off x="3929063" y="2633663"/>
            <a:ext cx="2430462" cy="95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3000375" y="3786188"/>
            <a:ext cx="1357313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err="1">
                <a:solidFill>
                  <a:schemeClr val="tx1"/>
                </a:solidFill>
              </a:rPr>
              <a:t>Hadron</a:t>
            </a:r>
            <a:r>
              <a:rPr lang="en-US" altLang="ja-JP" dirty="0">
                <a:solidFill>
                  <a:schemeClr val="tx1"/>
                </a:solidFill>
              </a:rPr>
              <a:t> absorber</a:t>
            </a: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8" name="直線矢印コネクタ 27"/>
          <p:cNvCxnSpPr>
            <a:stCxn id="27" idx="3"/>
          </p:cNvCxnSpPr>
          <p:nvPr/>
        </p:nvCxnSpPr>
        <p:spPr>
          <a:xfrm>
            <a:off x="4357688" y="4071938"/>
            <a:ext cx="571500" cy="107156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6429375" y="2714625"/>
            <a:ext cx="1785938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err="1">
                <a:solidFill>
                  <a:srgbClr val="FF0000"/>
                </a:solidFill>
              </a:rPr>
              <a:t>Muon</a:t>
            </a:r>
            <a:r>
              <a:rPr lang="en-US" altLang="ja-JP" dirty="0">
                <a:solidFill>
                  <a:srgbClr val="FF0000"/>
                </a:solidFill>
              </a:rPr>
              <a:t>, </a:t>
            </a:r>
            <a:r>
              <a:rPr lang="en-US" altLang="ja-JP" dirty="0">
                <a:solidFill>
                  <a:srgbClr val="FF0000"/>
                </a:solidFill>
                <a:sym typeface="Symbol"/>
              </a:rPr>
              <a:t> beam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5" name="直線矢印コネクタ 34"/>
          <p:cNvCxnSpPr>
            <a:stCxn id="27" idx="3"/>
          </p:cNvCxnSpPr>
          <p:nvPr/>
        </p:nvCxnSpPr>
        <p:spPr>
          <a:xfrm flipV="1">
            <a:off x="4357688" y="2643188"/>
            <a:ext cx="214312" cy="142875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線吹き出し 1 (枠付き) 24"/>
          <p:cNvSpPr/>
          <p:nvPr/>
        </p:nvSpPr>
        <p:spPr>
          <a:xfrm>
            <a:off x="6572250" y="1214438"/>
            <a:ext cx="2286000" cy="642937"/>
          </a:xfrm>
          <a:prstGeom prst="borderCallout1">
            <a:avLst>
              <a:gd name="adj1" fmla="val 50750"/>
              <a:gd name="adj2" fmla="val 1167"/>
              <a:gd name="adj3" fmla="val 229834"/>
              <a:gd name="adj4" fmla="val -7983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Induced activities by </a:t>
            </a:r>
            <a:r>
              <a:rPr lang="en-US" altLang="ja-JP" dirty="0" err="1"/>
              <a:t>muons</a:t>
            </a:r>
            <a:endParaRPr lang="ja-JP" altLang="en-US" dirty="0"/>
          </a:p>
        </p:txBody>
      </p:sp>
      <p:sp>
        <p:nvSpPr>
          <p:cNvPr id="29" name="線吹き出し 1 (枠付き) 28"/>
          <p:cNvSpPr/>
          <p:nvPr/>
        </p:nvSpPr>
        <p:spPr>
          <a:xfrm>
            <a:off x="6572250" y="3857625"/>
            <a:ext cx="2286000" cy="642938"/>
          </a:xfrm>
          <a:prstGeom prst="borderCallout1">
            <a:avLst>
              <a:gd name="adj1" fmla="val 50750"/>
              <a:gd name="adj2" fmla="val 1167"/>
              <a:gd name="adj3" fmla="val -186164"/>
              <a:gd name="adj4" fmla="val -6183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Spatial distribution of  </a:t>
            </a:r>
            <a:r>
              <a:rPr lang="en-US" altLang="ja-JP" dirty="0" err="1"/>
              <a:t>muons</a:t>
            </a:r>
            <a:endParaRPr lang="ja-JP" altLang="en-US" dirty="0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2640013" y="4972050"/>
            <a:ext cx="3235325" cy="2746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1646238" y="4835525"/>
            <a:ext cx="993775" cy="128588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525" y="2514600"/>
            <a:ext cx="40544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30BA824-982C-4585-B5C6-AE4DE3D64FC8}" type="datetime1">
              <a:rPr lang="en-US" altLang="ja-JP" smtClean="0"/>
              <a:pPr/>
              <a:t>2/11/2012</a:t>
            </a:fld>
            <a:endParaRPr lang="en-US" altLang="ja-JP" smtClean="0"/>
          </a:p>
        </p:txBody>
      </p:sp>
      <p:sp>
        <p:nvSpPr>
          <p:cNvPr id="7172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</a:rPr>
              <a:t>Radiations around intense muon beam (T.Sanami)</a:t>
            </a:r>
          </a:p>
        </p:txBody>
      </p:sp>
      <p:sp>
        <p:nvSpPr>
          <p:cNvPr id="7173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5A8812-1FC4-460D-8FE5-74F57CF16DEA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400" smtClean="0"/>
              <a:t>Introduction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052513"/>
            <a:ext cx="8229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ja-JP" sz="2000" kern="0" dirty="0" err="1">
                <a:latin typeface="+mn-lt"/>
                <a:ea typeface="+mn-ea"/>
              </a:rPr>
              <a:t>Muon</a:t>
            </a:r>
            <a:endParaRPr lang="en-US" altLang="ja-JP" sz="2000" kern="0" dirty="0">
              <a:latin typeface="+mn-lt"/>
              <a:ea typeface="+mn-ea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ja-JP" sz="2000" kern="0" dirty="0">
                <a:latin typeface="+mn-lt"/>
                <a:ea typeface="+mn-ea"/>
              </a:rPr>
              <a:t>T1/2=2.19</a:t>
            </a:r>
            <a:r>
              <a:rPr lang="en-US" altLang="ja-JP" sz="2000" kern="0" dirty="0">
                <a:latin typeface="+mn-lt"/>
                <a:ea typeface="+mn-ea"/>
                <a:sym typeface="Symbol"/>
              </a:rPr>
              <a:t>10</a:t>
            </a:r>
            <a:r>
              <a:rPr lang="en-US" altLang="ja-JP" sz="2000" kern="0" baseline="30000" dirty="0">
                <a:latin typeface="+mn-lt"/>
                <a:ea typeface="+mn-ea"/>
                <a:sym typeface="Symbol"/>
              </a:rPr>
              <a:t>-6</a:t>
            </a:r>
            <a:r>
              <a:rPr lang="en-US" altLang="ja-JP" sz="2000" kern="0" dirty="0">
                <a:latin typeface="+mn-lt"/>
                <a:ea typeface="+mn-ea"/>
              </a:rPr>
              <a:t>, mass 105.658 </a:t>
            </a:r>
            <a:r>
              <a:rPr lang="en-US" altLang="ja-JP" sz="2000" kern="0" dirty="0" err="1">
                <a:latin typeface="+mn-lt"/>
                <a:ea typeface="+mn-ea"/>
              </a:rPr>
              <a:t>MeV</a:t>
            </a:r>
            <a:r>
              <a:rPr lang="en-US" altLang="ja-JP" sz="2000" kern="0" dirty="0">
                <a:latin typeface="+mn-lt"/>
                <a:ea typeface="+mn-ea"/>
              </a:rPr>
              <a:t>, charged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ja-JP" sz="2000" kern="0" dirty="0">
                <a:latin typeface="+mn-lt"/>
                <a:ea typeface="+mn-ea"/>
              </a:rPr>
              <a:t>Cosmic –ray, Accelerators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ja-JP" sz="2000" kern="0" dirty="0">
                <a:latin typeface="+mn-lt"/>
                <a:ea typeface="+mn-ea"/>
              </a:rPr>
              <a:t>Application</a:t>
            </a:r>
          </a:p>
          <a:p>
            <a:pPr marL="1127125" lvl="2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ja-JP" sz="2000" kern="0" dirty="0">
                <a:latin typeface="+mn-lt"/>
                <a:ea typeface="+mn-ea"/>
              </a:rPr>
              <a:t>Non-destructive inspection</a:t>
            </a:r>
          </a:p>
          <a:p>
            <a:pPr marL="1127125" lvl="2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ja-JP" sz="2000" kern="0" dirty="0" err="1">
                <a:latin typeface="+mn-lt"/>
                <a:ea typeface="+mn-ea"/>
              </a:rPr>
              <a:t>Muon</a:t>
            </a:r>
            <a:r>
              <a:rPr lang="en-US" altLang="ja-JP" sz="2000" kern="0" dirty="0">
                <a:latin typeface="+mn-lt"/>
                <a:ea typeface="+mn-ea"/>
              </a:rPr>
              <a:t> storage ring and collider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063" y="3500438"/>
            <a:ext cx="4714875" cy="979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27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ja-JP" kern="0" dirty="0">
                <a:latin typeface="Arial" charset="0"/>
                <a:ea typeface="ＭＳ Ｐゴシック" charset="-128"/>
              </a:rPr>
              <a:t>Penetrability and directionality of </a:t>
            </a:r>
            <a:r>
              <a:rPr lang="en-US" altLang="ja-JP" kern="0" dirty="0" err="1">
                <a:latin typeface="Arial" charset="0"/>
                <a:ea typeface="ＭＳ Ｐゴシック" charset="-128"/>
              </a:rPr>
              <a:t>muons</a:t>
            </a:r>
            <a:endParaRPr lang="en-US" altLang="ja-JP" kern="0" dirty="0">
              <a:latin typeface="Arial" charset="0"/>
              <a:ea typeface="ＭＳ Ｐゴシック" charset="-128"/>
            </a:endParaRPr>
          </a:p>
          <a:p>
            <a:pPr marL="212725" indent="-325438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US" altLang="ja-JP" kern="0" dirty="0">
                <a:latin typeface="Arial" charset="0"/>
                <a:ea typeface="ＭＳ Ｐゴシック" charset="-128"/>
                <a:sym typeface="Symbol"/>
              </a:rPr>
              <a:t> more than 10 </a:t>
            </a:r>
            <a:r>
              <a:rPr lang="en-US" altLang="ja-JP" kern="0" dirty="0" err="1">
                <a:latin typeface="Arial" charset="0"/>
                <a:ea typeface="ＭＳ Ｐゴシック" charset="-128"/>
                <a:sym typeface="Symbol"/>
              </a:rPr>
              <a:t>GeV</a:t>
            </a:r>
            <a:r>
              <a:rPr lang="en-US" altLang="ja-JP" kern="0" dirty="0">
                <a:latin typeface="Arial" charset="0"/>
                <a:ea typeface="ＭＳ Ｐゴシック" charset="-128"/>
                <a:sym typeface="Symbol"/>
              </a:rPr>
              <a:t> accelerator, </a:t>
            </a:r>
            <a:r>
              <a:rPr lang="en-US" altLang="ja-JP" kern="0" dirty="0" err="1">
                <a:latin typeface="Arial" charset="0"/>
                <a:ea typeface="ＭＳ Ｐゴシック" charset="-128"/>
                <a:sym typeface="Symbol"/>
              </a:rPr>
              <a:t>muon</a:t>
            </a:r>
            <a:r>
              <a:rPr lang="en-US" altLang="ja-JP" kern="0" dirty="0">
                <a:latin typeface="Arial" charset="0"/>
                <a:ea typeface="ＭＳ Ｐゴシック" charset="-128"/>
                <a:sym typeface="Symbol"/>
              </a:rPr>
              <a:t> is important for radiation safety design</a:t>
            </a: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063" y="5072063"/>
            <a:ext cx="6072187" cy="10334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12725" indent="-325438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US" altLang="ja-JP" kern="0" dirty="0">
                <a:latin typeface="Arial" charset="0"/>
                <a:ea typeface="ＭＳ Ｐゴシック" charset="-128"/>
              </a:rPr>
              <a:t>Purpose: </a:t>
            </a:r>
          </a:p>
          <a:p>
            <a:pPr marL="212725" indent="-325438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US" altLang="ja-JP" u="sng" kern="0" dirty="0">
                <a:latin typeface="Arial" charset="0"/>
                <a:ea typeface="ＭＳ Ｐゴシック" charset="-128"/>
              </a:rPr>
              <a:t>Distribution of </a:t>
            </a:r>
            <a:r>
              <a:rPr lang="en-US" altLang="ja-JP" u="sng" kern="0" dirty="0" err="1">
                <a:latin typeface="Arial" charset="0"/>
                <a:ea typeface="ＭＳ Ｐゴシック" charset="-128"/>
              </a:rPr>
              <a:t>muons</a:t>
            </a:r>
            <a:r>
              <a:rPr lang="en-US" altLang="ja-JP" u="sng" kern="0" dirty="0">
                <a:latin typeface="Arial" charset="0"/>
                <a:ea typeface="ＭＳ Ｐゴシック" charset="-128"/>
              </a:rPr>
              <a:t> from experiment and calculation</a:t>
            </a:r>
            <a:endParaRPr lang="en-US" altLang="ja-JP" kern="0" dirty="0">
              <a:latin typeface="Arial" charset="0"/>
              <a:ea typeface="ＭＳ Ｐゴシック" charset="-128"/>
            </a:endParaRPr>
          </a:p>
          <a:p>
            <a:pPr marL="212725" indent="-325438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US" altLang="ja-JP" kern="0" dirty="0">
                <a:latin typeface="Arial" charset="0"/>
                <a:ea typeface="ＭＳ Ｐゴシック" charset="-128"/>
              </a:rPr>
              <a:t>    (1) dose rate, (2) source of dose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rot="5400000" flipH="1" flipV="1">
            <a:off x="7111207" y="4144169"/>
            <a:ext cx="1001712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10800000">
            <a:off x="5589588" y="3657600"/>
            <a:ext cx="1928812" cy="158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10800000">
            <a:off x="5572125" y="3286125"/>
            <a:ext cx="2428875" cy="158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5400000" flipH="1" flipV="1">
            <a:off x="7323137" y="3963988"/>
            <a:ext cx="1357313" cy="158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72438EB-8550-49F0-8033-B7B86A4128BE}" type="datetime1">
              <a:rPr lang="en-US" altLang="ja-JP" smtClean="0"/>
              <a:pPr/>
              <a:t>2/11/2012</a:t>
            </a:fld>
            <a:endParaRPr lang="en-US" altLang="ja-JP" smtClean="0"/>
          </a:p>
        </p:txBody>
      </p:sp>
      <p:sp>
        <p:nvSpPr>
          <p:cNvPr id="8195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</a:rPr>
              <a:t>Radiations around intense muon beam (T.Sanami)</a:t>
            </a:r>
          </a:p>
        </p:txBody>
      </p:sp>
      <p:sp>
        <p:nvSpPr>
          <p:cNvPr id="819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0FD240-0354-4C53-A1B4-18E330FC471A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400" smtClean="0"/>
              <a:t>Dosimeters in NuMI Alcoves and Bypass tunnel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052513"/>
            <a:ext cx="82296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ja-JP" sz="2400" kern="0" dirty="0" err="1">
                <a:latin typeface="Arial" charset="0"/>
              </a:rPr>
              <a:t>Muons</a:t>
            </a:r>
            <a:r>
              <a:rPr lang="en-US" altLang="ja-JP" sz="2400" kern="0" dirty="0">
                <a:latin typeface="Arial" charset="0"/>
              </a:rPr>
              <a:t> from 120 </a:t>
            </a:r>
            <a:r>
              <a:rPr lang="en-US" altLang="ja-JP" sz="2400" kern="0" dirty="0" err="1">
                <a:latin typeface="Arial" charset="0"/>
              </a:rPr>
              <a:t>GeV</a:t>
            </a:r>
            <a:r>
              <a:rPr lang="en-US" altLang="ja-JP" sz="2400" kern="0" dirty="0">
                <a:latin typeface="Arial" charset="0"/>
              </a:rPr>
              <a:t>, 260 kW proton beam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ja-JP" sz="2400" kern="0" dirty="0">
                <a:latin typeface="+mn-lt"/>
                <a:ea typeface="+mn-ea"/>
              </a:rPr>
              <a:t>800 m long decay volume, Thick </a:t>
            </a:r>
            <a:r>
              <a:rPr lang="en-US" altLang="ja-JP" sz="2400" kern="0" dirty="0" err="1">
                <a:latin typeface="+mn-lt"/>
                <a:ea typeface="+mn-ea"/>
              </a:rPr>
              <a:t>hadron</a:t>
            </a:r>
            <a:r>
              <a:rPr lang="en-US" altLang="ja-JP" sz="2400" kern="0" dirty="0">
                <a:latin typeface="+mn-lt"/>
                <a:ea typeface="+mn-ea"/>
              </a:rPr>
              <a:t> absorber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ja-JP" sz="2400" kern="0" dirty="0">
                <a:latin typeface="+mn-lt"/>
                <a:ea typeface="+mn-ea"/>
              </a:rPr>
              <a:t>Up to 60 m thick rock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357438"/>
            <a:ext cx="7989888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5" name="直線矢印コネクタ 94"/>
          <p:cNvCxnSpPr/>
          <p:nvPr/>
        </p:nvCxnSpPr>
        <p:spPr>
          <a:xfrm>
            <a:off x="642938" y="4213225"/>
            <a:ext cx="785812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テキスト ボックス 12"/>
          <p:cNvSpPr txBox="1">
            <a:spLocks noChangeArrowheads="1"/>
          </p:cNvSpPr>
          <p:nvPr/>
        </p:nvSpPr>
        <p:spPr bwMode="auto">
          <a:xfrm>
            <a:off x="5214938" y="3571875"/>
            <a:ext cx="207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Fermilab rock</a:t>
            </a:r>
          </a:p>
        </p:txBody>
      </p:sp>
      <p:sp>
        <p:nvSpPr>
          <p:cNvPr id="8202" name="テキスト ボックス 13"/>
          <p:cNvSpPr txBox="1">
            <a:spLocks noChangeArrowheads="1"/>
          </p:cNvSpPr>
          <p:nvPr/>
        </p:nvSpPr>
        <p:spPr bwMode="auto">
          <a:xfrm>
            <a:off x="4857750" y="2928938"/>
            <a:ext cx="16430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Bypass tunnel</a:t>
            </a:r>
          </a:p>
        </p:txBody>
      </p:sp>
      <p:cxnSp>
        <p:nvCxnSpPr>
          <p:cNvPr id="98" name="直線矢印コネクタ 97"/>
          <p:cNvCxnSpPr/>
          <p:nvPr/>
        </p:nvCxnSpPr>
        <p:spPr>
          <a:xfrm>
            <a:off x="571500" y="4284663"/>
            <a:ext cx="500063" cy="15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正方形/長方形 98"/>
          <p:cNvSpPr/>
          <p:nvPr/>
        </p:nvSpPr>
        <p:spPr>
          <a:xfrm>
            <a:off x="1071563" y="4000500"/>
            <a:ext cx="357187" cy="35718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205" name="テキスト ボックス 17"/>
          <p:cNvSpPr txBox="1">
            <a:spLocks noChangeArrowheads="1"/>
          </p:cNvSpPr>
          <p:nvPr/>
        </p:nvSpPr>
        <p:spPr bwMode="auto">
          <a:xfrm>
            <a:off x="3000375" y="4429125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Alcove2</a:t>
            </a:r>
          </a:p>
        </p:txBody>
      </p:sp>
      <p:sp>
        <p:nvSpPr>
          <p:cNvPr id="8206" name="テキスト ボックス 18"/>
          <p:cNvSpPr txBox="1">
            <a:spLocks noChangeArrowheads="1"/>
          </p:cNvSpPr>
          <p:nvPr/>
        </p:nvSpPr>
        <p:spPr bwMode="auto">
          <a:xfrm>
            <a:off x="4572000" y="4429125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Alcove3</a:t>
            </a:r>
          </a:p>
        </p:txBody>
      </p:sp>
      <p:sp>
        <p:nvSpPr>
          <p:cNvPr id="8207" name="テキスト ボックス 19"/>
          <p:cNvSpPr txBox="1">
            <a:spLocks noChangeArrowheads="1"/>
          </p:cNvSpPr>
          <p:nvPr/>
        </p:nvSpPr>
        <p:spPr bwMode="auto">
          <a:xfrm>
            <a:off x="7215188" y="442912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Alcove4</a:t>
            </a:r>
          </a:p>
        </p:txBody>
      </p:sp>
      <p:sp>
        <p:nvSpPr>
          <p:cNvPr id="8208" name="テキスト ボックス 20"/>
          <p:cNvSpPr txBox="1">
            <a:spLocks noChangeArrowheads="1"/>
          </p:cNvSpPr>
          <p:nvPr/>
        </p:nvSpPr>
        <p:spPr bwMode="auto">
          <a:xfrm>
            <a:off x="1714500" y="4500563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Alcove1</a:t>
            </a:r>
          </a:p>
        </p:txBody>
      </p:sp>
      <p:sp>
        <p:nvSpPr>
          <p:cNvPr id="8209" name="テキスト ボックス 21"/>
          <p:cNvSpPr txBox="1">
            <a:spLocks noChangeArrowheads="1"/>
          </p:cNvSpPr>
          <p:nvPr/>
        </p:nvSpPr>
        <p:spPr bwMode="auto">
          <a:xfrm>
            <a:off x="571500" y="4643438"/>
            <a:ext cx="1214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Hadron</a:t>
            </a:r>
          </a:p>
          <a:p>
            <a:pPr algn="ctr"/>
            <a:r>
              <a:rPr lang="en-US" altLang="ja-JP"/>
              <a:t>Absorber</a:t>
            </a:r>
          </a:p>
        </p:txBody>
      </p:sp>
      <p:sp>
        <p:nvSpPr>
          <p:cNvPr id="8210" name="テキスト ボックス 22"/>
          <p:cNvSpPr txBox="1">
            <a:spLocks noChangeArrowheads="1"/>
          </p:cNvSpPr>
          <p:nvPr/>
        </p:nvSpPr>
        <p:spPr bwMode="auto">
          <a:xfrm>
            <a:off x="2143125" y="3857625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12m</a:t>
            </a:r>
          </a:p>
        </p:txBody>
      </p:sp>
      <p:sp>
        <p:nvSpPr>
          <p:cNvPr id="8211" name="テキスト ボックス 23"/>
          <p:cNvSpPr txBox="1">
            <a:spLocks noChangeArrowheads="1"/>
          </p:cNvSpPr>
          <p:nvPr/>
        </p:nvSpPr>
        <p:spPr bwMode="auto">
          <a:xfrm>
            <a:off x="3571875" y="3857625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18m</a:t>
            </a:r>
          </a:p>
        </p:txBody>
      </p:sp>
      <p:sp>
        <p:nvSpPr>
          <p:cNvPr id="8212" name="テキスト ボックス 24"/>
          <p:cNvSpPr txBox="1">
            <a:spLocks noChangeArrowheads="1"/>
          </p:cNvSpPr>
          <p:nvPr/>
        </p:nvSpPr>
        <p:spPr bwMode="auto">
          <a:xfrm>
            <a:off x="5572125" y="3857625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30m</a:t>
            </a:r>
          </a:p>
        </p:txBody>
      </p:sp>
      <p:sp>
        <p:nvSpPr>
          <p:cNvPr id="108" name="円/楕円 107"/>
          <p:cNvSpPr/>
          <p:nvPr/>
        </p:nvSpPr>
        <p:spPr bwMode="auto">
          <a:xfrm>
            <a:off x="3184525" y="4222750"/>
            <a:ext cx="84138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9" name="円/楕円 108"/>
          <p:cNvSpPr/>
          <p:nvPr/>
        </p:nvSpPr>
        <p:spPr bwMode="auto">
          <a:xfrm>
            <a:off x="3184525" y="4135438"/>
            <a:ext cx="84138" cy="87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0" name="円/楕円 109"/>
          <p:cNvSpPr/>
          <p:nvPr/>
        </p:nvSpPr>
        <p:spPr bwMode="auto">
          <a:xfrm>
            <a:off x="3184525" y="4049713"/>
            <a:ext cx="84138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1" name="円/楕円 110"/>
          <p:cNvSpPr/>
          <p:nvPr/>
        </p:nvSpPr>
        <p:spPr bwMode="auto">
          <a:xfrm>
            <a:off x="3184525" y="3921125"/>
            <a:ext cx="84138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2" name="円/楕円 111"/>
          <p:cNvSpPr/>
          <p:nvPr/>
        </p:nvSpPr>
        <p:spPr bwMode="auto">
          <a:xfrm>
            <a:off x="3225800" y="3748088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3" name="円/楕円 112"/>
          <p:cNvSpPr/>
          <p:nvPr/>
        </p:nvSpPr>
        <p:spPr bwMode="auto">
          <a:xfrm>
            <a:off x="3268663" y="361950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4" name="円/楕円 113"/>
          <p:cNvSpPr/>
          <p:nvPr/>
        </p:nvSpPr>
        <p:spPr bwMode="auto">
          <a:xfrm>
            <a:off x="3354388" y="3489325"/>
            <a:ext cx="84137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5" name="円/楕円 114"/>
          <p:cNvSpPr/>
          <p:nvPr/>
        </p:nvSpPr>
        <p:spPr bwMode="auto">
          <a:xfrm>
            <a:off x="4968875" y="4135438"/>
            <a:ext cx="84138" cy="87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6" name="円/楕円 115"/>
          <p:cNvSpPr/>
          <p:nvPr/>
        </p:nvSpPr>
        <p:spPr bwMode="auto">
          <a:xfrm>
            <a:off x="4968875" y="4222750"/>
            <a:ext cx="84138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7" name="円/楕円 116"/>
          <p:cNvSpPr/>
          <p:nvPr/>
        </p:nvSpPr>
        <p:spPr bwMode="auto">
          <a:xfrm>
            <a:off x="4968875" y="4049713"/>
            <a:ext cx="84138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8" name="円/楕円 117"/>
          <p:cNvSpPr/>
          <p:nvPr/>
        </p:nvSpPr>
        <p:spPr bwMode="auto">
          <a:xfrm>
            <a:off x="4968875" y="3921125"/>
            <a:ext cx="84138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9" name="円/楕円 118"/>
          <p:cNvSpPr/>
          <p:nvPr/>
        </p:nvSpPr>
        <p:spPr bwMode="auto">
          <a:xfrm>
            <a:off x="4926013" y="3748088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0" name="円/楕円 119"/>
          <p:cNvSpPr/>
          <p:nvPr/>
        </p:nvSpPr>
        <p:spPr bwMode="auto">
          <a:xfrm>
            <a:off x="4883150" y="3575050"/>
            <a:ext cx="85725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1" name="円/楕円 120"/>
          <p:cNvSpPr/>
          <p:nvPr/>
        </p:nvSpPr>
        <p:spPr bwMode="auto">
          <a:xfrm>
            <a:off x="4799013" y="3446463"/>
            <a:ext cx="84137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2" name="円/楕円 121"/>
          <p:cNvSpPr/>
          <p:nvPr/>
        </p:nvSpPr>
        <p:spPr bwMode="auto">
          <a:xfrm>
            <a:off x="3438525" y="340360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3" name="円/楕円 122"/>
          <p:cNvSpPr/>
          <p:nvPr/>
        </p:nvSpPr>
        <p:spPr bwMode="auto">
          <a:xfrm>
            <a:off x="3567113" y="3446463"/>
            <a:ext cx="84137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4" name="円/楕円 123"/>
          <p:cNvSpPr/>
          <p:nvPr/>
        </p:nvSpPr>
        <p:spPr bwMode="auto">
          <a:xfrm>
            <a:off x="3438525" y="3316288"/>
            <a:ext cx="85725" cy="87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5" name="円/楕円 124"/>
          <p:cNvSpPr/>
          <p:nvPr/>
        </p:nvSpPr>
        <p:spPr bwMode="auto">
          <a:xfrm>
            <a:off x="3184525" y="3316288"/>
            <a:ext cx="84138" cy="87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6" name="円/楕円 125"/>
          <p:cNvSpPr/>
          <p:nvPr/>
        </p:nvSpPr>
        <p:spPr bwMode="auto">
          <a:xfrm>
            <a:off x="2928938" y="3273425"/>
            <a:ext cx="85725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7" name="円/楕円 126"/>
          <p:cNvSpPr/>
          <p:nvPr/>
        </p:nvSpPr>
        <p:spPr bwMode="auto">
          <a:xfrm>
            <a:off x="2928938" y="3101975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8" name="円/楕円 127"/>
          <p:cNvSpPr/>
          <p:nvPr/>
        </p:nvSpPr>
        <p:spPr bwMode="auto">
          <a:xfrm>
            <a:off x="2971800" y="2928938"/>
            <a:ext cx="84138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9" name="円/楕円 128"/>
          <p:cNvSpPr/>
          <p:nvPr/>
        </p:nvSpPr>
        <p:spPr bwMode="auto">
          <a:xfrm>
            <a:off x="7518400" y="4135438"/>
            <a:ext cx="84138" cy="87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30" name="円/楕円 129"/>
          <p:cNvSpPr/>
          <p:nvPr/>
        </p:nvSpPr>
        <p:spPr bwMode="auto">
          <a:xfrm>
            <a:off x="7518400" y="4222750"/>
            <a:ext cx="84138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31" name="円/楕円 130"/>
          <p:cNvSpPr/>
          <p:nvPr/>
        </p:nvSpPr>
        <p:spPr bwMode="auto">
          <a:xfrm>
            <a:off x="7518400" y="4049713"/>
            <a:ext cx="84138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32" name="円/楕円 131"/>
          <p:cNvSpPr/>
          <p:nvPr/>
        </p:nvSpPr>
        <p:spPr bwMode="auto">
          <a:xfrm>
            <a:off x="7475538" y="3876675"/>
            <a:ext cx="85725" cy="87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33" name="円/楕円 132"/>
          <p:cNvSpPr/>
          <p:nvPr/>
        </p:nvSpPr>
        <p:spPr bwMode="auto">
          <a:xfrm>
            <a:off x="7391400" y="3705225"/>
            <a:ext cx="84138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34" name="円/楕円 133"/>
          <p:cNvSpPr/>
          <p:nvPr/>
        </p:nvSpPr>
        <p:spPr bwMode="auto">
          <a:xfrm>
            <a:off x="7135813" y="3532188"/>
            <a:ext cx="84137" cy="87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35" name="円/楕円 134"/>
          <p:cNvSpPr/>
          <p:nvPr/>
        </p:nvSpPr>
        <p:spPr bwMode="auto">
          <a:xfrm>
            <a:off x="7008813" y="3446463"/>
            <a:ext cx="84137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36" name="円/楕円 135"/>
          <p:cNvSpPr/>
          <p:nvPr/>
        </p:nvSpPr>
        <p:spPr bwMode="auto">
          <a:xfrm>
            <a:off x="6923088" y="3446463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37" name="円/楕円 136"/>
          <p:cNvSpPr/>
          <p:nvPr/>
        </p:nvSpPr>
        <p:spPr bwMode="auto">
          <a:xfrm>
            <a:off x="6710363" y="340360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38" name="円/楕円 137"/>
          <p:cNvSpPr/>
          <p:nvPr/>
        </p:nvSpPr>
        <p:spPr bwMode="auto">
          <a:xfrm>
            <a:off x="4713288" y="3446463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39" name="円/楕円 138"/>
          <p:cNvSpPr/>
          <p:nvPr/>
        </p:nvSpPr>
        <p:spPr bwMode="auto">
          <a:xfrm>
            <a:off x="4543425" y="3360738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0" name="円/楕円 139"/>
          <p:cNvSpPr/>
          <p:nvPr/>
        </p:nvSpPr>
        <p:spPr bwMode="auto">
          <a:xfrm>
            <a:off x="3014663" y="3101975"/>
            <a:ext cx="84137" cy="857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1" name="円/楕円 140"/>
          <p:cNvSpPr/>
          <p:nvPr/>
        </p:nvSpPr>
        <p:spPr bwMode="auto">
          <a:xfrm>
            <a:off x="3014663" y="3273425"/>
            <a:ext cx="84137" cy="873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2" name="円/楕円 141"/>
          <p:cNvSpPr/>
          <p:nvPr/>
        </p:nvSpPr>
        <p:spPr bwMode="auto">
          <a:xfrm>
            <a:off x="4799013" y="3101975"/>
            <a:ext cx="84137" cy="857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3" name="円/楕円 142"/>
          <p:cNvSpPr/>
          <p:nvPr/>
        </p:nvSpPr>
        <p:spPr bwMode="auto">
          <a:xfrm>
            <a:off x="7772400" y="3101975"/>
            <a:ext cx="85725" cy="857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4" name="円/楕円 143"/>
          <p:cNvSpPr/>
          <p:nvPr/>
        </p:nvSpPr>
        <p:spPr bwMode="auto">
          <a:xfrm>
            <a:off x="4670425" y="3360738"/>
            <a:ext cx="85725" cy="857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5" name="円/楕円 144"/>
          <p:cNvSpPr/>
          <p:nvPr/>
        </p:nvSpPr>
        <p:spPr bwMode="auto">
          <a:xfrm>
            <a:off x="3354388" y="3273425"/>
            <a:ext cx="84137" cy="873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6" name="円/楕円 145"/>
          <p:cNvSpPr/>
          <p:nvPr/>
        </p:nvSpPr>
        <p:spPr bwMode="auto">
          <a:xfrm>
            <a:off x="6923088" y="3230563"/>
            <a:ext cx="85725" cy="857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7" name="円/楕円 146"/>
          <p:cNvSpPr/>
          <p:nvPr/>
        </p:nvSpPr>
        <p:spPr bwMode="auto">
          <a:xfrm>
            <a:off x="6923088" y="2971800"/>
            <a:ext cx="85725" cy="857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8" name="円/楕円 147"/>
          <p:cNvSpPr/>
          <p:nvPr/>
        </p:nvSpPr>
        <p:spPr bwMode="auto">
          <a:xfrm>
            <a:off x="6583363" y="3101975"/>
            <a:ext cx="85725" cy="857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9" name="円/楕円 148"/>
          <p:cNvSpPr/>
          <p:nvPr/>
        </p:nvSpPr>
        <p:spPr bwMode="auto">
          <a:xfrm>
            <a:off x="4799013" y="3230563"/>
            <a:ext cx="84137" cy="857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50" name="円/楕円 149"/>
          <p:cNvSpPr/>
          <p:nvPr/>
        </p:nvSpPr>
        <p:spPr bwMode="auto">
          <a:xfrm>
            <a:off x="4799013" y="2928938"/>
            <a:ext cx="84137" cy="857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51" name="円/楕円 150"/>
          <p:cNvSpPr/>
          <p:nvPr/>
        </p:nvSpPr>
        <p:spPr bwMode="auto">
          <a:xfrm>
            <a:off x="4416425" y="3273425"/>
            <a:ext cx="84138" cy="873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52" name="円/楕円 151"/>
          <p:cNvSpPr/>
          <p:nvPr/>
        </p:nvSpPr>
        <p:spPr bwMode="auto">
          <a:xfrm>
            <a:off x="3354388" y="3101975"/>
            <a:ext cx="84137" cy="857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53" name="円/楕円 152"/>
          <p:cNvSpPr/>
          <p:nvPr/>
        </p:nvSpPr>
        <p:spPr bwMode="auto">
          <a:xfrm>
            <a:off x="3311525" y="3273425"/>
            <a:ext cx="84138" cy="873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54" name="円/楕円 153"/>
          <p:cNvSpPr/>
          <p:nvPr/>
        </p:nvSpPr>
        <p:spPr bwMode="auto">
          <a:xfrm>
            <a:off x="7262813" y="361950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8260" name="グループ化 96"/>
          <p:cNvGrpSpPr>
            <a:grpSpLocks/>
          </p:cNvGrpSpPr>
          <p:nvPr/>
        </p:nvGrpSpPr>
        <p:grpSpPr bwMode="auto">
          <a:xfrm>
            <a:off x="3200400" y="5029200"/>
            <a:ext cx="2471738" cy="646113"/>
            <a:chOff x="3657600" y="762000"/>
            <a:chExt cx="2471737" cy="646112"/>
          </a:xfrm>
        </p:grpSpPr>
        <p:sp>
          <p:nvSpPr>
            <p:cNvPr id="8291" name="正方形/長方形 95"/>
            <p:cNvSpPr>
              <a:spLocks noChangeArrowheads="1"/>
            </p:cNvSpPr>
            <p:nvPr/>
          </p:nvSpPr>
          <p:spPr bwMode="auto">
            <a:xfrm>
              <a:off x="3657600" y="762000"/>
              <a:ext cx="2362200" cy="60960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157" name="直線矢印コネクタ 156"/>
            <p:cNvCxnSpPr/>
            <p:nvPr/>
          </p:nvCxnSpPr>
          <p:spPr>
            <a:xfrm>
              <a:off x="3771900" y="976313"/>
              <a:ext cx="500063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93" name="テキスト ボックス 11"/>
            <p:cNvSpPr txBox="1">
              <a:spLocks noChangeArrowheads="1"/>
            </p:cNvSpPr>
            <p:nvPr/>
          </p:nvSpPr>
          <p:spPr bwMode="auto">
            <a:xfrm>
              <a:off x="4343400" y="762000"/>
              <a:ext cx="1785937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/>
                <a:t>Muons</a:t>
              </a:r>
            </a:p>
            <a:p>
              <a:r>
                <a:rPr lang="en-US" altLang="ja-JP"/>
                <a:t>Other hadrons</a:t>
              </a:r>
              <a:endParaRPr lang="ja-JP" altLang="en-US"/>
            </a:p>
          </p:txBody>
        </p:sp>
        <p:cxnSp>
          <p:nvCxnSpPr>
            <p:cNvPr id="159" name="直線矢印コネクタ 158"/>
            <p:cNvCxnSpPr/>
            <p:nvPr/>
          </p:nvCxnSpPr>
          <p:spPr>
            <a:xfrm>
              <a:off x="3771900" y="1190624"/>
              <a:ext cx="500063" cy="158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61" name="グループ化 100"/>
          <p:cNvGrpSpPr>
            <a:grpSpLocks/>
          </p:cNvGrpSpPr>
          <p:nvPr/>
        </p:nvGrpSpPr>
        <p:grpSpPr bwMode="auto">
          <a:xfrm>
            <a:off x="5791200" y="4800600"/>
            <a:ext cx="2730500" cy="923925"/>
            <a:chOff x="441789" y="990600"/>
            <a:chExt cx="2730090" cy="923330"/>
          </a:xfrm>
        </p:grpSpPr>
        <p:sp>
          <p:nvSpPr>
            <p:cNvPr id="8285" name="正方形/長方形 98"/>
            <p:cNvSpPr>
              <a:spLocks noChangeArrowheads="1"/>
            </p:cNvSpPr>
            <p:nvPr/>
          </p:nvSpPr>
          <p:spPr bwMode="auto">
            <a:xfrm>
              <a:off x="441789" y="994881"/>
              <a:ext cx="2404153" cy="87501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8286" name="グループ化 99"/>
            <p:cNvGrpSpPr>
              <a:grpSpLocks/>
            </p:cNvGrpSpPr>
            <p:nvPr/>
          </p:nvGrpSpPr>
          <p:grpSpPr bwMode="auto">
            <a:xfrm>
              <a:off x="512852" y="990600"/>
              <a:ext cx="2659027" cy="923330"/>
              <a:chOff x="527086" y="990600"/>
              <a:chExt cx="2659027" cy="923330"/>
            </a:xfrm>
          </p:grpSpPr>
          <p:sp>
            <p:nvSpPr>
              <p:cNvPr id="163" name="円/楕円 162"/>
              <p:cNvSpPr/>
              <p:nvPr/>
            </p:nvSpPr>
            <p:spPr bwMode="auto">
              <a:xfrm>
                <a:off x="543323" y="1133383"/>
                <a:ext cx="142854" cy="14278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88" name="テキスト ボックス 69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2500313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/>
                  <a:t>OSL/CR39/CR39(B)</a:t>
                </a:r>
              </a:p>
              <a:p>
                <a:r>
                  <a:rPr lang="en-US" altLang="ja-JP"/>
                  <a:t>TLD</a:t>
                </a:r>
              </a:p>
              <a:p>
                <a:r>
                  <a:rPr lang="en-US" altLang="ja-JP"/>
                  <a:t>IC</a:t>
                </a:r>
                <a:endParaRPr lang="ja-JP" altLang="en-US"/>
              </a:p>
            </p:txBody>
          </p:sp>
          <p:sp>
            <p:nvSpPr>
              <p:cNvPr id="8289" name="二等辺三角形 94"/>
              <p:cNvSpPr>
                <a:spLocks noChangeArrowheads="1"/>
              </p:cNvSpPr>
              <p:nvPr/>
            </p:nvSpPr>
            <p:spPr bwMode="auto">
              <a:xfrm>
                <a:off x="534792" y="1362877"/>
                <a:ext cx="152400" cy="1524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90" name="正方形/長方形 97"/>
              <p:cNvSpPr>
                <a:spLocks noChangeArrowheads="1"/>
              </p:cNvSpPr>
              <p:nvPr/>
            </p:nvSpPr>
            <p:spPr bwMode="auto">
              <a:xfrm>
                <a:off x="527086" y="1625724"/>
                <a:ext cx="152400" cy="152400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8262" name="二等辺三角形 106"/>
          <p:cNvSpPr>
            <a:spLocks noChangeAspect="1"/>
          </p:cNvSpPr>
          <p:nvPr/>
        </p:nvSpPr>
        <p:spPr bwMode="auto">
          <a:xfrm>
            <a:off x="7397750" y="4217988"/>
            <a:ext cx="106363" cy="106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63" name="正方形/長方形 107"/>
          <p:cNvSpPr>
            <a:spLocks noChangeAspect="1"/>
          </p:cNvSpPr>
          <p:nvPr/>
        </p:nvSpPr>
        <p:spPr bwMode="auto">
          <a:xfrm>
            <a:off x="7747000" y="3082925"/>
            <a:ext cx="106363" cy="10636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64" name="正方形/長方形 115"/>
          <p:cNvSpPr>
            <a:spLocks noChangeAspect="1"/>
          </p:cNvSpPr>
          <p:nvPr/>
        </p:nvSpPr>
        <p:spPr bwMode="auto">
          <a:xfrm>
            <a:off x="6899275" y="2959100"/>
            <a:ext cx="106363" cy="10636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65" name="正方形/長方形 116"/>
          <p:cNvSpPr>
            <a:spLocks noChangeAspect="1"/>
          </p:cNvSpPr>
          <p:nvPr/>
        </p:nvSpPr>
        <p:spPr bwMode="auto">
          <a:xfrm>
            <a:off x="6899275" y="3225800"/>
            <a:ext cx="106363" cy="10636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66" name="正方形/長方形 117"/>
          <p:cNvSpPr>
            <a:spLocks noChangeAspect="1"/>
          </p:cNvSpPr>
          <p:nvPr/>
        </p:nvSpPr>
        <p:spPr bwMode="auto">
          <a:xfrm>
            <a:off x="6570663" y="3081338"/>
            <a:ext cx="106362" cy="1079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67" name="正方形/長方形 118"/>
          <p:cNvSpPr>
            <a:spLocks noChangeAspect="1"/>
          </p:cNvSpPr>
          <p:nvPr/>
        </p:nvSpPr>
        <p:spPr bwMode="auto">
          <a:xfrm>
            <a:off x="4371975" y="3081338"/>
            <a:ext cx="106363" cy="1079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68" name="正方形/長方形 119"/>
          <p:cNvSpPr>
            <a:spLocks noChangeAspect="1"/>
          </p:cNvSpPr>
          <p:nvPr/>
        </p:nvSpPr>
        <p:spPr bwMode="auto">
          <a:xfrm>
            <a:off x="4783138" y="2917825"/>
            <a:ext cx="106362" cy="10636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69" name="正方形/長方形 120"/>
          <p:cNvSpPr>
            <a:spLocks noChangeAspect="1"/>
          </p:cNvSpPr>
          <p:nvPr/>
        </p:nvSpPr>
        <p:spPr bwMode="auto">
          <a:xfrm>
            <a:off x="4783138" y="3081338"/>
            <a:ext cx="106362" cy="1079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70" name="正方形/長方形 121"/>
          <p:cNvSpPr>
            <a:spLocks noChangeAspect="1"/>
          </p:cNvSpPr>
          <p:nvPr/>
        </p:nvSpPr>
        <p:spPr bwMode="auto">
          <a:xfrm>
            <a:off x="4800600" y="3222625"/>
            <a:ext cx="106363" cy="10636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71" name="正方形/長方形 122"/>
          <p:cNvSpPr>
            <a:spLocks noChangeAspect="1"/>
          </p:cNvSpPr>
          <p:nvPr/>
        </p:nvSpPr>
        <p:spPr bwMode="auto">
          <a:xfrm>
            <a:off x="4419600" y="3276600"/>
            <a:ext cx="106363" cy="10636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72" name="正方形/長方形 123"/>
          <p:cNvSpPr>
            <a:spLocks noChangeAspect="1"/>
          </p:cNvSpPr>
          <p:nvPr/>
        </p:nvSpPr>
        <p:spPr bwMode="auto">
          <a:xfrm>
            <a:off x="4648200" y="3352800"/>
            <a:ext cx="106363" cy="10636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73" name="正方形/長方形 124"/>
          <p:cNvSpPr>
            <a:spLocks noChangeAspect="1"/>
          </p:cNvSpPr>
          <p:nvPr/>
        </p:nvSpPr>
        <p:spPr bwMode="auto">
          <a:xfrm>
            <a:off x="3344863" y="3081338"/>
            <a:ext cx="106362" cy="1079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74" name="正方形/長方形 125"/>
          <p:cNvSpPr>
            <a:spLocks noChangeAspect="1"/>
          </p:cNvSpPr>
          <p:nvPr/>
        </p:nvSpPr>
        <p:spPr bwMode="auto">
          <a:xfrm>
            <a:off x="2995613" y="3092450"/>
            <a:ext cx="106362" cy="10636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75" name="正方形/長方形 126"/>
          <p:cNvSpPr>
            <a:spLocks noChangeAspect="1"/>
          </p:cNvSpPr>
          <p:nvPr/>
        </p:nvSpPr>
        <p:spPr bwMode="auto">
          <a:xfrm>
            <a:off x="3005138" y="3267075"/>
            <a:ext cx="106362" cy="10636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76" name="正方形/長方形 127"/>
          <p:cNvSpPr>
            <a:spLocks noChangeAspect="1"/>
          </p:cNvSpPr>
          <p:nvPr/>
        </p:nvSpPr>
        <p:spPr bwMode="auto">
          <a:xfrm>
            <a:off x="3324225" y="3276600"/>
            <a:ext cx="106363" cy="1079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77" name="二等辺三角形 128"/>
          <p:cNvSpPr>
            <a:spLocks noChangeAspect="1"/>
          </p:cNvSpPr>
          <p:nvPr/>
        </p:nvSpPr>
        <p:spPr bwMode="auto">
          <a:xfrm>
            <a:off x="3232150" y="4095750"/>
            <a:ext cx="106363" cy="106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78" name="二等辺三角形 129"/>
          <p:cNvSpPr>
            <a:spLocks noChangeAspect="1"/>
          </p:cNvSpPr>
          <p:nvPr/>
        </p:nvSpPr>
        <p:spPr bwMode="auto">
          <a:xfrm>
            <a:off x="3232150" y="4176713"/>
            <a:ext cx="106363" cy="1079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79" name="二等辺三角形 130"/>
          <p:cNvSpPr>
            <a:spLocks noChangeAspect="1"/>
          </p:cNvSpPr>
          <p:nvPr/>
        </p:nvSpPr>
        <p:spPr bwMode="auto">
          <a:xfrm>
            <a:off x="3314700" y="3590925"/>
            <a:ext cx="106363" cy="1079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80" name="二等辺三角形 131"/>
          <p:cNvSpPr>
            <a:spLocks noChangeAspect="1"/>
          </p:cNvSpPr>
          <p:nvPr/>
        </p:nvSpPr>
        <p:spPr bwMode="auto">
          <a:xfrm>
            <a:off x="4741863" y="3530600"/>
            <a:ext cx="107950" cy="106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81" name="二等辺三角形 132"/>
          <p:cNvSpPr>
            <a:spLocks noChangeAspect="1"/>
          </p:cNvSpPr>
          <p:nvPr/>
        </p:nvSpPr>
        <p:spPr bwMode="auto">
          <a:xfrm>
            <a:off x="4845050" y="4105275"/>
            <a:ext cx="106363" cy="106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82" name="二等辺三角形 133"/>
          <p:cNvSpPr>
            <a:spLocks noChangeAspect="1"/>
          </p:cNvSpPr>
          <p:nvPr/>
        </p:nvSpPr>
        <p:spPr bwMode="auto">
          <a:xfrm>
            <a:off x="4835525" y="4217988"/>
            <a:ext cx="106363" cy="106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83" name="二等辺三角形 134"/>
          <p:cNvSpPr>
            <a:spLocks noChangeAspect="1"/>
          </p:cNvSpPr>
          <p:nvPr/>
        </p:nvSpPr>
        <p:spPr bwMode="auto">
          <a:xfrm>
            <a:off x="7043738" y="3540125"/>
            <a:ext cx="106362" cy="106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84" name="二等辺三角形 135"/>
          <p:cNvSpPr>
            <a:spLocks noChangeAspect="1"/>
          </p:cNvSpPr>
          <p:nvPr/>
        </p:nvSpPr>
        <p:spPr bwMode="auto">
          <a:xfrm>
            <a:off x="7400925" y="4105275"/>
            <a:ext cx="106363" cy="1063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BCC2C80-5A18-4EE8-BB02-3678473F3471}" type="datetime1">
              <a:rPr lang="en-US" altLang="ja-JP" smtClean="0"/>
              <a:pPr/>
              <a:t>2/11/2012</a:t>
            </a:fld>
            <a:endParaRPr lang="en-US" altLang="ja-JP" smtClean="0"/>
          </a:p>
        </p:txBody>
      </p:sp>
      <p:sp>
        <p:nvSpPr>
          <p:cNvPr id="9219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</a:rPr>
              <a:t>Radiations around intense muon beam / JASMIN counter (T.Sanami)</a:t>
            </a:r>
          </a:p>
        </p:txBody>
      </p:sp>
      <p:sp>
        <p:nvSpPr>
          <p:cNvPr id="922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B7982A-E276-4249-94C3-50AE10DDACFE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400" smtClean="0"/>
              <a:t>Dosimeters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63" y="1071563"/>
            <a:ext cx="822960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ja-JP" sz="2400" kern="0" dirty="0">
                <a:latin typeface="+mn-lt"/>
                <a:ea typeface="+mn-ea"/>
              </a:rPr>
              <a:t>Various detectors, various responses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571500" y="1714500"/>
          <a:ext cx="8001056" cy="407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143008"/>
                <a:gridCol w="1143008"/>
                <a:gridCol w="1143008"/>
                <a:gridCol w="1143008"/>
                <a:gridCol w="1143008"/>
                <a:gridCol w="1143008"/>
              </a:tblGrid>
              <a:tr h="564887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OSL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CR39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CR39(B)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TLD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TLD(n)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IC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564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Muon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☺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☻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☺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☻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☺</a:t>
                      </a:r>
                      <a:endParaRPr kumimoji="1" lang="ja-JP" altLang="en-US" sz="4000" dirty="0"/>
                    </a:p>
                  </a:txBody>
                  <a:tcPr anchor="ctr"/>
                </a:tc>
              </a:tr>
              <a:tr h="564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Photon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☺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☻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☺</a:t>
                      </a:r>
                      <a:endParaRPr kumimoji="1" lang="ja-JP" altLang="en-US" sz="4000" dirty="0"/>
                    </a:p>
                  </a:txBody>
                  <a:tcPr anchor="ctr"/>
                </a:tc>
              </a:tr>
              <a:tr h="564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Thermal neutron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☻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☻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☺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☻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☻</a:t>
                      </a:r>
                      <a:endParaRPr kumimoji="1" lang="ja-JP" altLang="en-US" sz="4000" dirty="0"/>
                    </a:p>
                  </a:txBody>
                  <a:tcPr anchor="ctr"/>
                </a:tc>
              </a:tr>
              <a:tr h="564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Fast Neutron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☻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☺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☻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☻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☻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☻</a:t>
                      </a:r>
                      <a:endParaRPr kumimoji="1" lang="ja-JP" altLang="en-US" sz="4000" dirty="0"/>
                    </a:p>
                  </a:txBody>
                  <a:tcPr anchor="ctr"/>
                </a:tc>
              </a:tr>
              <a:tr h="564887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err="1" smtClean="0"/>
                        <a:t>HighE</a:t>
                      </a:r>
                      <a:r>
                        <a:rPr lang="en-US" altLang="ja-JP" dirty="0" smtClean="0"/>
                        <a:t> neutron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☻</a:t>
                      </a:r>
                      <a:endParaRPr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☻</a:t>
                      </a:r>
                      <a:endParaRPr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☻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☻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☻</a:t>
                      </a:r>
                      <a:endParaRPr kumimoji="1" lang="ja-JP" altLang="en-US" sz="4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928688"/>
            <a:ext cx="86344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18D7653-F77A-4B96-AB06-F73086422239}" type="datetime1">
              <a:rPr lang="en-US" altLang="ja-JP" smtClean="0"/>
              <a:pPr/>
              <a:t>2/11/2012</a:t>
            </a:fld>
            <a:endParaRPr lang="en-US" altLang="ja-JP" smtClean="0"/>
          </a:p>
        </p:txBody>
      </p:sp>
      <p:sp>
        <p:nvSpPr>
          <p:cNvPr id="10244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</a:rPr>
              <a:t>Radiations around intense muon beam (T.Sanami)</a:t>
            </a:r>
          </a:p>
        </p:txBody>
      </p:sp>
      <p:sp>
        <p:nvSpPr>
          <p:cNvPr id="10245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8E430E-7454-4CBF-AE3E-8251A3D3A60E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400" smtClean="0"/>
              <a:t>Theoretical calclulation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052513"/>
            <a:ext cx="822960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altLang="ja-JP" sz="2400" kern="0" dirty="0">
              <a:latin typeface="+mn-lt"/>
              <a:ea typeface="+mn-ea"/>
            </a:endParaRPr>
          </a:p>
        </p:txBody>
      </p:sp>
      <p:pic>
        <p:nvPicPr>
          <p:cNvPr id="10248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4214813"/>
            <a:ext cx="52800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円/楕円 8"/>
          <p:cNvSpPr/>
          <p:nvPr/>
        </p:nvSpPr>
        <p:spPr>
          <a:xfrm>
            <a:off x="7786688" y="714375"/>
            <a:ext cx="1357312" cy="2643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rot="10800000" flipV="1">
            <a:off x="6215063" y="3143250"/>
            <a:ext cx="1857375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テキスト ボックス 11"/>
          <p:cNvSpPr txBox="1">
            <a:spLocks noChangeArrowheads="1"/>
          </p:cNvSpPr>
          <p:nvPr/>
        </p:nvSpPr>
        <p:spPr bwMode="auto">
          <a:xfrm>
            <a:off x="285750" y="928688"/>
            <a:ext cx="2857500" cy="646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Target (Graphite)</a:t>
            </a:r>
          </a:p>
          <a:p>
            <a:pPr algn="ctr"/>
            <a:r>
              <a:rPr lang="en-US" altLang="ja-JP"/>
              <a:t>120 GeV -256kW typical</a:t>
            </a:r>
            <a:endParaRPr lang="ja-JP" altLang="en-US"/>
          </a:p>
        </p:txBody>
      </p:sp>
      <p:sp>
        <p:nvSpPr>
          <p:cNvPr id="10252" name="テキスト ボックス 12"/>
          <p:cNvSpPr txBox="1">
            <a:spLocks noChangeArrowheads="1"/>
          </p:cNvSpPr>
          <p:nvPr/>
        </p:nvSpPr>
        <p:spPr bwMode="auto">
          <a:xfrm>
            <a:off x="1500188" y="2500313"/>
            <a:ext cx="542925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Decay pipe (670m long – 2m diam.)</a:t>
            </a:r>
            <a:endParaRPr lang="ja-JP" altLang="en-US"/>
          </a:p>
        </p:txBody>
      </p:sp>
      <p:sp>
        <p:nvSpPr>
          <p:cNvPr id="10253" name="テキスト ボックス 13"/>
          <p:cNvSpPr txBox="1">
            <a:spLocks noChangeArrowheads="1"/>
          </p:cNvSpPr>
          <p:nvPr/>
        </p:nvSpPr>
        <p:spPr bwMode="auto">
          <a:xfrm>
            <a:off x="3000375" y="5643563"/>
            <a:ext cx="5357813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Absorber hall and muon alcoves</a:t>
            </a:r>
            <a:endParaRPr lang="ja-JP" altLang="en-US"/>
          </a:p>
        </p:txBody>
      </p:sp>
      <p:sp>
        <p:nvSpPr>
          <p:cNvPr id="10254" name="テキスト ボックス 15"/>
          <p:cNvSpPr txBox="1">
            <a:spLocks noChangeArrowheads="1"/>
          </p:cNvSpPr>
          <p:nvPr/>
        </p:nvSpPr>
        <p:spPr bwMode="auto">
          <a:xfrm>
            <a:off x="285750" y="4000500"/>
            <a:ext cx="2714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Fermilab rock</a:t>
            </a:r>
          </a:p>
          <a:p>
            <a:r>
              <a:rPr lang="en-US" altLang="ja-JP"/>
              <a:t>Ca : O : C : Mg : H = 0.09 : 0.56 : 0.17 : 0.08 : 0.10</a:t>
            </a:r>
          </a:p>
          <a:p>
            <a:r>
              <a:rPr lang="en-US" altLang="ja-JP"/>
              <a:t>ρ=2.85 g/cm</a:t>
            </a:r>
            <a:r>
              <a:rPr lang="en-US" altLang="ja-JP" baseline="30000"/>
              <a:t>3</a:t>
            </a:r>
            <a:endParaRPr lang="en-US" altLang="ja-JP"/>
          </a:p>
        </p:txBody>
      </p:sp>
      <p:cxnSp>
        <p:nvCxnSpPr>
          <p:cNvPr id="17" name="直線矢印コネクタ 16"/>
          <p:cNvCxnSpPr>
            <a:stCxn id="10251" idx="2"/>
          </p:cNvCxnSpPr>
          <p:nvPr/>
        </p:nvCxnSpPr>
        <p:spPr>
          <a:xfrm rot="5400000">
            <a:off x="965993" y="1180307"/>
            <a:ext cx="354013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6" name="テキスト ボックス 15"/>
          <p:cNvSpPr txBox="1">
            <a:spLocks noChangeArrowheads="1"/>
          </p:cNvSpPr>
          <p:nvPr/>
        </p:nvSpPr>
        <p:spPr bwMode="auto">
          <a:xfrm>
            <a:off x="357188" y="3286125"/>
            <a:ext cx="8072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MARS code</a:t>
            </a:r>
          </a:p>
          <a:p>
            <a:r>
              <a:rPr lang="en-US" altLang="ja-JP"/>
              <a:t> Simulate interaction and transport of 120 GeV proton and secondary particles 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CA843AB-AA3A-410F-A361-6CD2606EEF5D}" type="datetime1">
              <a:rPr lang="en-US" altLang="ja-JP" smtClean="0"/>
              <a:pPr/>
              <a:t>2/11/2012</a:t>
            </a:fld>
            <a:endParaRPr lang="en-US" altLang="ja-JP" smtClean="0"/>
          </a:p>
        </p:txBody>
      </p:sp>
      <p:sp>
        <p:nvSpPr>
          <p:cNvPr id="1126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</a:rPr>
              <a:t>Radiations around intense muon beam (T.Sanami)</a:t>
            </a:r>
          </a:p>
        </p:txBody>
      </p:sp>
      <p:sp>
        <p:nvSpPr>
          <p:cNvPr id="1126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4A9007-5D8C-46CC-963E-BDE5D41C1AA6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400" smtClean="0"/>
              <a:t>Dose distribution</a:t>
            </a:r>
          </a:p>
        </p:txBody>
      </p:sp>
      <p:pic>
        <p:nvPicPr>
          <p:cNvPr id="1127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857250"/>
            <a:ext cx="437356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テキスト ボックス 11"/>
          <p:cNvSpPr txBox="1">
            <a:spLocks noChangeArrowheads="1"/>
          </p:cNvSpPr>
          <p:nvPr/>
        </p:nvSpPr>
        <p:spPr bwMode="auto">
          <a:xfrm>
            <a:off x="785813" y="857250"/>
            <a:ext cx="1500187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Total dose</a:t>
            </a:r>
            <a:endParaRPr lang="ja-JP" altLang="en-US"/>
          </a:p>
        </p:txBody>
      </p:sp>
      <p:pic>
        <p:nvPicPr>
          <p:cNvPr id="11272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3214688"/>
            <a:ext cx="437356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857250"/>
            <a:ext cx="437356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テキスト ボックス 11"/>
          <p:cNvSpPr txBox="1">
            <a:spLocks noChangeArrowheads="1"/>
          </p:cNvSpPr>
          <p:nvPr/>
        </p:nvSpPr>
        <p:spPr bwMode="auto">
          <a:xfrm>
            <a:off x="785813" y="3214688"/>
            <a:ext cx="1500187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Muon dose</a:t>
            </a:r>
            <a:endParaRPr lang="ja-JP" altLang="en-US"/>
          </a:p>
        </p:txBody>
      </p:sp>
      <p:sp>
        <p:nvSpPr>
          <p:cNvPr id="11275" name="テキスト ボックス 11"/>
          <p:cNvSpPr txBox="1">
            <a:spLocks noChangeArrowheads="1"/>
          </p:cNvSpPr>
          <p:nvPr/>
        </p:nvSpPr>
        <p:spPr bwMode="auto">
          <a:xfrm>
            <a:off x="3786188" y="857250"/>
            <a:ext cx="1714500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Neutron dose</a:t>
            </a:r>
            <a:endParaRPr lang="ja-JP" altLang="en-US"/>
          </a:p>
        </p:txBody>
      </p:sp>
      <p:pic>
        <p:nvPicPr>
          <p:cNvPr id="11276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3214688"/>
            <a:ext cx="437356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テキスト ボックス 11"/>
          <p:cNvSpPr txBox="1">
            <a:spLocks noChangeArrowheads="1"/>
          </p:cNvSpPr>
          <p:nvPr/>
        </p:nvSpPr>
        <p:spPr bwMode="auto">
          <a:xfrm>
            <a:off x="3786188" y="3214688"/>
            <a:ext cx="1714500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Photon dose</a:t>
            </a:r>
            <a:endParaRPr lang="ja-JP" altLang="en-US"/>
          </a:p>
        </p:txBody>
      </p:sp>
      <p:pic>
        <p:nvPicPr>
          <p:cNvPr id="1127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5572125"/>
            <a:ext cx="461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テキスト ボックス 11"/>
          <p:cNvSpPr txBox="1">
            <a:spLocks noChangeArrowheads="1"/>
          </p:cNvSpPr>
          <p:nvPr/>
        </p:nvSpPr>
        <p:spPr bwMode="auto">
          <a:xfrm>
            <a:off x="5143500" y="5572125"/>
            <a:ext cx="3071813" cy="3698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mSv/hr/pps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00438"/>
            <a:ext cx="49974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857250"/>
            <a:ext cx="49974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928688"/>
            <a:ext cx="4754563" cy="4703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293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2D29E4A-E876-4E98-B4C1-674B276AF3F1}" type="datetime1">
              <a:rPr lang="en-US" altLang="ja-JP" smtClean="0"/>
              <a:pPr/>
              <a:t>2/11/2012</a:t>
            </a:fld>
            <a:endParaRPr lang="en-US" altLang="ja-JP" smtClean="0"/>
          </a:p>
        </p:txBody>
      </p:sp>
      <p:sp>
        <p:nvSpPr>
          <p:cNvPr id="12294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</a:rPr>
              <a:t>Radiations around intense muon beam (T.Sanami)</a:t>
            </a:r>
          </a:p>
        </p:txBody>
      </p:sp>
      <p:sp>
        <p:nvSpPr>
          <p:cNvPr id="12295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FED59F-AF3E-4E00-AE8B-4F83741EA061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400" smtClean="0"/>
              <a:t>Dose distribution perpendicular to beam axis</a:t>
            </a:r>
          </a:p>
        </p:txBody>
      </p:sp>
      <p:sp>
        <p:nvSpPr>
          <p:cNvPr id="12297" name="テキスト ボックス 11"/>
          <p:cNvSpPr txBox="1">
            <a:spLocks noChangeArrowheads="1"/>
          </p:cNvSpPr>
          <p:nvPr/>
        </p:nvSpPr>
        <p:spPr bwMode="auto">
          <a:xfrm>
            <a:off x="357188" y="857250"/>
            <a:ext cx="1785937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Muon dose</a:t>
            </a:r>
            <a:endParaRPr lang="ja-JP" altLang="en-US"/>
          </a:p>
        </p:txBody>
      </p:sp>
      <p:sp>
        <p:nvSpPr>
          <p:cNvPr id="12298" name="テキスト ボックス 11"/>
          <p:cNvSpPr txBox="1">
            <a:spLocks noChangeArrowheads="1"/>
          </p:cNvSpPr>
          <p:nvPr/>
        </p:nvSpPr>
        <p:spPr bwMode="auto">
          <a:xfrm>
            <a:off x="357188" y="3500438"/>
            <a:ext cx="1785937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Neutron dose</a:t>
            </a:r>
            <a:endParaRPr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214438" y="4500563"/>
            <a:ext cx="285750" cy="928687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1214438" y="1785938"/>
            <a:ext cx="285750" cy="928687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301" name="テキスト ボックス 9"/>
          <p:cNvSpPr txBox="1">
            <a:spLocks noChangeArrowheads="1"/>
          </p:cNvSpPr>
          <p:nvPr/>
        </p:nvSpPr>
        <p:spPr bwMode="auto">
          <a:xfrm>
            <a:off x="3857625" y="5500688"/>
            <a:ext cx="485775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	DET: Total dose	DEG: Photon dose</a:t>
            </a:r>
          </a:p>
          <a:p>
            <a:r>
              <a:rPr lang="en-US" altLang="ja-JP"/>
              <a:t>	DEM:Muon dose	DEN:Neutron dose</a:t>
            </a:r>
            <a:endParaRPr lang="ja-JP" altLang="en-US"/>
          </a:p>
        </p:txBody>
      </p:sp>
      <p:sp>
        <p:nvSpPr>
          <p:cNvPr id="12302" name="テキスト ボックス 16"/>
          <p:cNvSpPr txBox="1">
            <a:spLocks noChangeArrowheads="1"/>
          </p:cNvSpPr>
          <p:nvPr/>
        </p:nvSpPr>
        <p:spPr bwMode="auto">
          <a:xfrm>
            <a:off x="4857750" y="1357313"/>
            <a:ext cx="1285875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Alcove2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:\mu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5832648" cy="3350354"/>
          </a:xfrm>
          <a:prstGeom prst="rect">
            <a:avLst/>
          </a:prstGeom>
          <a:noFill/>
        </p:spPr>
      </p:pic>
      <p:sp>
        <p:nvSpPr>
          <p:cNvPr id="13314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2BA9C55-23D3-4061-9D58-4E34701BCC18}" type="datetime1">
              <a:rPr lang="en-US" altLang="ja-JP" smtClean="0"/>
              <a:pPr/>
              <a:t>2/11/2012</a:t>
            </a:fld>
            <a:endParaRPr lang="en-US" altLang="ja-JP" smtClean="0"/>
          </a:p>
        </p:txBody>
      </p:sp>
      <p:sp>
        <p:nvSpPr>
          <p:cNvPr id="13315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</a:rPr>
              <a:t>Radiations around intense muon beam (T.Sanami)</a:t>
            </a:r>
          </a:p>
        </p:txBody>
      </p:sp>
      <p:sp>
        <p:nvSpPr>
          <p:cNvPr id="1331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60DE9-957E-43B1-93C1-20A8AC7606E7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400" smtClean="0"/>
              <a:t>Source of electron, photon and neutron</a:t>
            </a:r>
          </a:p>
        </p:txBody>
      </p:sp>
      <p:sp>
        <p:nvSpPr>
          <p:cNvPr id="13337" name="テキスト ボックス 36"/>
          <p:cNvSpPr txBox="1">
            <a:spLocks noChangeArrowheads="1"/>
          </p:cNvSpPr>
          <p:nvPr/>
        </p:nvSpPr>
        <p:spPr bwMode="auto">
          <a:xfrm>
            <a:off x="2699792" y="5157192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/>
              <a:t>Photo nuclear reaction</a:t>
            </a:r>
            <a:endParaRPr lang="ja-JP" altLang="en-US" dirty="0"/>
          </a:p>
        </p:txBody>
      </p:sp>
      <p:sp>
        <p:nvSpPr>
          <p:cNvPr id="34" name="テキスト ボックス 22"/>
          <p:cNvSpPr txBox="1">
            <a:spLocks noChangeArrowheads="1"/>
          </p:cNvSpPr>
          <p:nvPr/>
        </p:nvSpPr>
        <p:spPr bwMode="auto">
          <a:xfrm>
            <a:off x="6012160" y="2507729"/>
            <a:ext cx="428625" cy="4619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>
                <a:solidFill>
                  <a:srgbClr val="0000CC"/>
                </a:solidFill>
                <a:sym typeface="Symbol" pitchFamily="18" charset="2"/>
              </a:rPr>
              <a:t></a:t>
            </a:r>
            <a:endParaRPr lang="ja-JP" altLang="en-US" sz="2400" b="1">
              <a:solidFill>
                <a:srgbClr val="0000CC"/>
              </a:solidFill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 flipV="1">
            <a:off x="7440910" y="3079229"/>
            <a:ext cx="1071563" cy="14287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7512348" y="3293542"/>
            <a:ext cx="857250" cy="28575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6369348" y="3079229"/>
            <a:ext cx="1071562" cy="14287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6369348" y="3079229"/>
            <a:ext cx="1000125" cy="5715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37"/>
          <p:cNvSpPr txBox="1">
            <a:spLocks noChangeArrowheads="1"/>
          </p:cNvSpPr>
          <p:nvPr/>
        </p:nvSpPr>
        <p:spPr bwMode="auto">
          <a:xfrm>
            <a:off x="6869410" y="3650729"/>
            <a:ext cx="500063" cy="4619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66CCFF"/>
                </a:solidFill>
                <a:sym typeface="Symbol" pitchFamily="18" charset="2"/>
              </a:rPr>
              <a:t>e</a:t>
            </a:r>
            <a:r>
              <a:rPr lang="en-US" altLang="ja-JP" sz="2400" b="1" baseline="30000">
                <a:solidFill>
                  <a:srgbClr val="66CCFF"/>
                </a:solidFill>
                <a:sym typeface="Symbol" pitchFamily="18" charset="2"/>
              </a:rPr>
              <a:t>+</a:t>
            </a:r>
            <a:endParaRPr lang="ja-JP" altLang="en-US" sz="2400" b="1" baseline="30000">
              <a:solidFill>
                <a:srgbClr val="66CCFF"/>
              </a:solidFill>
            </a:endParaRPr>
          </a:p>
        </p:txBody>
      </p:sp>
      <p:sp>
        <p:nvSpPr>
          <p:cNvPr id="43" name="テキスト ボックス 38"/>
          <p:cNvSpPr txBox="1">
            <a:spLocks noChangeArrowheads="1"/>
          </p:cNvSpPr>
          <p:nvPr/>
        </p:nvSpPr>
        <p:spPr bwMode="auto">
          <a:xfrm>
            <a:off x="7083723" y="2722042"/>
            <a:ext cx="428625" cy="46196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00B050"/>
                </a:solidFill>
                <a:sym typeface="Symbol" pitchFamily="18" charset="2"/>
              </a:rPr>
              <a:t>e</a:t>
            </a:r>
            <a:r>
              <a:rPr lang="en-US" altLang="ja-JP" sz="2400" b="1" baseline="30000">
                <a:solidFill>
                  <a:srgbClr val="00B050"/>
                </a:solidFill>
                <a:sym typeface="Symbol" pitchFamily="18" charset="2"/>
              </a:rPr>
              <a:t>-</a:t>
            </a:r>
            <a:endParaRPr lang="ja-JP" altLang="en-US" sz="2400" b="1" baseline="30000">
              <a:solidFill>
                <a:srgbClr val="00B050"/>
              </a:solidFill>
            </a:endParaRPr>
          </a:p>
        </p:txBody>
      </p:sp>
      <p:sp>
        <p:nvSpPr>
          <p:cNvPr id="44" name="テキスト ボックス 24"/>
          <p:cNvSpPr txBox="1">
            <a:spLocks noChangeArrowheads="1"/>
          </p:cNvSpPr>
          <p:nvPr/>
        </p:nvSpPr>
        <p:spPr bwMode="auto">
          <a:xfrm>
            <a:off x="5508104" y="1484784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/>
              <a:t>Electro-magnetic cascade</a:t>
            </a:r>
          </a:p>
          <a:p>
            <a:r>
              <a:rPr lang="en-US" altLang="ja-JP" dirty="0"/>
              <a:t> </a:t>
            </a:r>
            <a:r>
              <a:rPr lang="en-US" altLang="ja-JP" dirty="0" err="1"/>
              <a:t>Bremsstrahlung</a:t>
            </a:r>
            <a:endParaRPr lang="en-US" altLang="ja-JP" dirty="0"/>
          </a:p>
          <a:p>
            <a:r>
              <a:rPr lang="en-US" altLang="ja-JP" dirty="0"/>
              <a:t> Pair production</a:t>
            </a:r>
            <a:endParaRPr lang="ja-JP" altLang="en-US" dirty="0"/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7369473" y="3722167"/>
            <a:ext cx="785812" cy="642937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7440910" y="3650729"/>
            <a:ext cx="857250" cy="214313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4283968" y="3068960"/>
            <a:ext cx="2088232" cy="214314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17542</TotalTime>
  <Words>703</Words>
  <Application>Microsoft Office PowerPoint</Application>
  <PresentationFormat>画面に合わせる (4:3)</PresentationFormat>
  <Paragraphs>197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Arial</vt:lpstr>
      <vt:lpstr>ＭＳ Ｐゴシック</vt:lpstr>
      <vt:lpstr>Wingdings</vt:lpstr>
      <vt:lpstr>ＭＳ Ｐ明朝</vt:lpstr>
      <vt:lpstr>Garamond</vt:lpstr>
      <vt:lpstr>Symbol</vt:lpstr>
      <vt:lpstr>Times New Roman</vt:lpstr>
      <vt:lpstr>Edge</vt:lpstr>
      <vt:lpstr>Shielding Experiments at High Energy Accelerators of Fermilab (I)  Dose rate around high intensity muon beam</vt:lpstr>
      <vt:lpstr>Experimental facilities - NuMI</vt:lpstr>
      <vt:lpstr>Introduction</vt:lpstr>
      <vt:lpstr>Dosimeters in NuMI Alcoves and Bypass tunnel</vt:lpstr>
      <vt:lpstr>Dosimeters</vt:lpstr>
      <vt:lpstr>Theoretical calclulation</vt:lpstr>
      <vt:lpstr>Dose distribution</vt:lpstr>
      <vt:lpstr>Dose distribution perpendicular to beam axis</vt:lpstr>
      <vt:lpstr>Source of electron, photon and neutron</vt:lpstr>
      <vt:lpstr>Dose distribution perpendicular to beam axis</vt:lpstr>
      <vt:lpstr>Attenuation along the beam axis</vt:lpstr>
      <vt:lpstr>Conclusion</vt:lpstr>
    </vt:vector>
  </TitlesOfParts>
  <Company>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Leakage neutron spectrum around antiproton production target vault from 120 GeV proton induced reactions using Bonner sphere technique with pulse mode operation</dc:title>
  <dc:creator>radiation</dc:creator>
  <cp:lastModifiedBy>Preferred Customer</cp:lastModifiedBy>
  <cp:revision>543</cp:revision>
  <dcterms:created xsi:type="dcterms:W3CDTF">2007-11-18T01:32:19Z</dcterms:created>
  <dcterms:modified xsi:type="dcterms:W3CDTF">2012-02-11T03:40:58Z</dcterms:modified>
</cp:coreProperties>
</file>